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450" r:id="rId4"/>
    <p:sldId id="453" r:id="rId5"/>
    <p:sldId id="435" r:id="rId6"/>
    <p:sldId id="452" r:id="rId7"/>
    <p:sldId id="442" r:id="rId8"/>
    <p:sldId id="451" r:id="rId9"/>
    <p:sldId id="429" r:id="rId10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6872" autoAdjust="0"/>
  </p:normalViewPr>
  <p:slideViewPr>
    <p:cSldViewPr snapToGrid="0" snapToObjects="1">
      <p:cViewPr>
        <p:scale>
          <a:sx n="130" d="100"/>
          <a:sy n="130" d="100"/>
        </p:scale>
        <p:origin x="-1000" y="-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93588"/>
            <a:ext cx="68636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Preparing the environment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092"/>
          <p:cNvSpPr txBox="1"/>
          <p:nvPr/>
        </p:nvSpPr>
        <p:spPr>
          <a:xfrm>
            <a:off x="0" y="813993"/>
            <a:ext cx="9144000" cy="380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66713" y="281553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Labs we</a:t>
            </a: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’re going to do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hape 1103"/>
          <p:cNvCxnSpPr/>
          <p:nvPr/>
        </p:nvCxnSpPr>
        <p:spPr>
          <a:xfrm>
            <a:off x="2982370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03"/>
          <p:cNvCxnSpPr/>
          <p:nvPr/>
        </p:nvCxnSpPr>
        <p:spPr>
          <a:xfrm>
            <a:off x="6124977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731"/>
          <p:cNvSpPr/>
          <p:nvPr/>
        </p:nvSpPr>
        <p:spPr>
          <a:xfrm>
            <a:off x="1002451" y="1031828"/>
            <a:ext cx="9347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GEMFIRE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2" name="Shape 732"/>
          <p:cNvSpPr/>
          <p:nvPr/>
        </p:nvSpPr>
        <p:spPr>
          <a:xfrm>
            <a:off x="3509012" y="1031828"/>
            <a:ext cx="21259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PIVOTAL HD + HAWQ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3" name="Shape 735"/>
          <p:cNvSpPr/>
          <p:nvPr/>
        </p:nvSpPr>
        <p:spPr>
          <a:xfrm>
            <a:off x="6949660" y="998242"/>
            <a:ext cx="1128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SPRING XD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9" name="Shape 745"/>
          <p:cNvSpPr txBox="1">
            <a:spLocks/>
          </p:cNvSpPr>
          <p:nvPr/>
        </p:nvSpPr>
        <p:spPr>
          <a:xfrm>
            <a:off x="339692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 data in-memory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Query data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High Availability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Monitoring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0" name="Shape 745"/>
          <p:cNvSpPr txBox="1">
            <a:spLocks/>
          </p:cNvSpPr>
          <p:nvPr/>
        </p:nvSpPr>
        <p:spPr>
          <a:xfrm>
            <a:off x="3374220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Accessing HDFS</a:t>
            </a:r>
          </a:p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Creating Tables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Massive parallel load of data</a:t>
            </a:r>
            <a:r>
              <a:rPr lang="en-US" sz="1500" dirty="0" smtClean="0">
                <a:solidFill>
                  <a:schemeClr val="tx1"/>
                </a:solidFill>
                <a:uFillTx/>
              </a:rPr>
              <a:t> 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Leveraging SQL on HDFS</a:t>
            </a: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Shape 745"/>
          <p:cNvSpPr txBox="1">
            <a:spLocks/>
          </p:cNvSpPr>
          <p:nvPr/>
        </p:nvSpPr>
        <p:spPr>
          <a:xfrm>
            <a:off x="6462787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Create data streams easily – no coding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>
                <a:solidFill>
                  <a:schemeClr val="tx1"/>
                </a:solidFill>
                <a:uFillTx/>
              </a:rPr>
              <a:t>Easily connect to external tools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Built-in transformation and processors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13" y="1445188"/>
            <a:ext cx="697395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880" y="1445188"/>
            <a:ext cx="676428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25" descr="C:\Users\sdunn\Documents\Pivotal Corporate\presentation\Misc Assets\icon-x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63" y="1445188"/>
            <a:ext cx="681943" cy="6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74377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498" y="3105422"/>
            <a:ext cx="611390" cy="4883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140"/>
          <p:cNvSpPr/>
          <p:nvPr/>
        </p:nvSpPr>
        <p:spPr>
          <a:xfrm>
            <a:off x="1576158" y="1582125"/>
            <a:ext cx="4998701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59070" y="1672941"/>
            <a:ext cx="4998703" cy="7746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1426"/>
          <p:cNvSpPr/>
          <p:nvPr/>
        </p:nvSpPr>
        <p:spPr>
          <a:xfrm>
            <a:off x="2179616" y="1879761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8537" y="202113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043" y="1781812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1204"/>
          <p:cNvSpPr/>
          <p:nvPr/>
        </p:nvSpPr>
        <p:spPr>
          <a:xfrm>
            <a:off x="1411741" y="2220759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29756E"/>
                </a:solidFill>
              </a:rPr>
              <a:t>SpringXD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3382" y="1916738"/>
            <a:ext cx="856635" cy="0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566612" y="2875482"/>
            <a:ext cx="1131532" cy="82675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28622" y="2204125"/>
            <a:ext cx="0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462804" y="794206"/>
            <a:ext cx="1319452" cy="3911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426"/>
          <p:cNvSpPr/>
          <p:nvPr/>
        </p:nvSpPr>
        <p:spPr>
          <a:xfrm>
            <a:off x="4536979" y="891780"/>
            <a:ext cx="1149730" cy="33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chemeClr val="accent1">
                    <a:lumMod val="75000"/>
                  </a:schemeClr>
                </a:solidFill>
              </a:rPr>
              <a:t>Groovy</a:t>
            </a:r>
            <a:endParaRPr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Shape 356"/>
          <p:cNvSpPr/>
          <p:nvPr/>
        </p:nvSpPr>
        <p:spPr>
          <a:xfrm>
            <a:off x="299355" y="3190762"/>
            <a:ext cx="2610844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 b="1">
                <a:uFillTx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Fast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Extensible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Open-Source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Fault-Tolerant</a:t>
            </a:r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Horizontally </a:t>
            </a: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Scalable</a:t>
            </a:r>
            <a:endParaRPr lang="x-none" sz="1600" i="1" dirty="0">
              <a:solidFill>
                <a:schemeClr val="accent1">
                  <a:lumMod val="75000"/>
                </a:schemeClr>
              </a:solidFill>
              <a:latin typeface="Avenir Next Demi Bold"/>
              <a:cs typeface="Avenir Next Demi Bold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13382" y="2073912"/>
            <a:ext cx="856635" cy="460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041672" y="2204125"/>
            <a:ext cx="10078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027877" y="1229227"/>
            <a:ext cx="6814" cy="615448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88201" y="1229227"/>
            <a:ext cx="0" cy="615447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27317" y="2102571"/>
            <a:ext cx="605022" cy="303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27317" y="1950590"/>
            <a:ext cx="605022" cy="11252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0177" y="2998513"/>
            <a:ext cx="376097" cy="35653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1426"/>
          <p:cNvSpPr/>
          <p:nvPr/>
        </p:nvSpPr>
        <p:spPr>
          <a:xfrm>
            <a:off x="3751993" y="3426591"/>
            <a:ext cx="798971" cy="20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  <a:latin typeface="+mn-lt"/>
              </a:rPr>
              <a:t>GemFire</a:t>
            </a:r>
          </a:p>
        </p:txBody>
      </p:sp>
      <p:sp>
        <p:nvSpPr>
          <p:cNvPr id="47" name="Shape 1350"/>
          <p:cNvSpPr/>
          <p:nvPr/>
        </p:nvSpPr>
        <p:spPr>
          <a:xfrm>
            <a:off x="7736987" y="3533608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50" dirty="0">
                <a:solidFill>
                  <a:srgbClr val="29756E"/>
                </a:solidFill>
              </a:rPr>
              <a:t>HAWQ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23190" y="1594657"/>
            <a:ext cx="1300593" cy="9916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589456" y="2064904"/>
            <a:ext cx="814712" cy="273378"/>
          </a:xfrm>
          <a:prstGeom prst="roundRect">
            <a:avLst>
              <a:gd name="adj" fmla="val 384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4D4D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Verdana" charset="0"/>
                <a:ea typeface="+mn-ea"/>
                <a:cs typeface="+mn-cs"/>
              </a:rPr>
              <a:t>HDFS</a:t>
            </a:r>
          </a:p>
        </p:txBody>
      </p:sp>
      <p:sp>
        <p:nvSpPr>
          <p:cNvPr id="50" name="Shape 1426"/>
          <p:cNvSpPr/>
          <p:nvPr/>
        </p:nvSpPr>
        <p:spPr>
          <a:xfrm>
            <a:off x="7352921" y="1691320"/>
            <a:ext cx="1270862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Data Lake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51" name="Shape 1066"/>
          <p:cNvSpPr/>
          <p:nvPr/>
        </p:nvSpPr>
        <p:spPr>
          <a:xfrm>
            <a:off x="373596" y="1603665"/>
            <a:ext cx="1050463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3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</a:rPr>
              <a:t>Ingestion</a:t>
            </a:r>
          </a:p>
        </p:txBody>
      </p:sp>
      <p:sp>
        <p:nvSpPr>
          <p:cNvPr id="52" name="Shape 1068"/>
          <p:cNvSpPr/>
          <p:nvPr/>
        </p:nvSpPr>
        <p:spPr>
          <a:xfrm>
            <a:off x="326740" y="2204125"/>
            <a:ext cx="1115333" cy="251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1100" dirty="0">
                <a:solidFill>
                  <a:srgbClr val="94949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JSON / HTTP</a:t>
            </a:r>
          </a:p>
        </p:txBody>
      </p:sp>
      <p:sp>
        <p:nvSpPr>
          <p:cNvPr id="57" name="Shape 1426"/>
          <p:cNvSpPr/>
          <p:nvPr/>
        </p:nvSpPr>
        <p:spPr>
          <a:xfrm>
            <a:off x="4318874" y="2515250"/>
            <a:ext cx="83324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  <a:latin typeface="+mn-lt"/>
              </a:rPr>
              <a:t>Tap</a:t>
            </a:r>
            <a:endParaRPr sz="105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58" name="Shape 1426"/>
          <p:cNvSpPr/>
          <p:nvPr/>
        </p:nvSpPr>
        <p:spPr>
          <a:xfrm>
            <a:off x="4336947" y="1283275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4" name="Shape 1426"/>
          <p:cNvSpPr/>
          <p:nvPr/>
        </p:nvSpPr>
        <p:spPr>
          <a:xfrm>
            <a:off x="5337437" y="1273772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CSV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0" name="Shape 1426"/>
          <p:cNvSpPr/>
          <p:nvPr/>
        </p:nvSpPr>
        <p:spPr>
          <a:xfrm>
            <a:off x="7429856" y="2739532"/>
            <a:ext cx="1016195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Advanced Analytics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23190" y="2631436"/>
            <a:ext cx="1300593" cy="11066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1148"/>
          <p:cNvSpPr>
            <a:spLocks noGrp="1"/>
          </p:cNvSpPr>
          <p:nvPr>
            <p:ph type="title" idx="4294967295"/>
          </p:nvPr>
        </p:nvSpPr>
        <p:spPr>
          <a:xfrm>
            <a:off x="268373" y="170497"/>
            <a:ext cx="8410576" cy="460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>
                <a:solidFill>
                  <a:srgbClr val="00685D"/>
                </a:solidFill>
                <a:uFillTx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300" dirty="0" smtClean="0">
                <a:solidFill>
                  <a:srgbClr val="00685D"/>
                </a:solidFill>
              </a:rPr>
              <a:t>What </a:t>
            </a:r>
            <a:r>
              <a:rPr lang="x-none" sz="2300" dirty="0" smtClean="0">
                <a:solidFill>
                  <a:srgbClr val="00685D"/>
                </a:solidFill>
              </a:rPr>
              <a:t>you’re going to build</a:t>
            </a:r>
            <a:endParaRPr sz="2300" dirty="0">
              <a:solidFill>
                <a:srgbClr val="00685D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71504" y="3793303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213814" y="3811319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913688" y="3829336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055998" y="3856360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1426"/>
          <p:cNvSpPr/>
          <p:nvPr/>
        </p:nvSpPr>
        <p:spPr>
          <a:xfrm>
            <a:off x="4306367" y="3820328"/>
            <a:ext cx="800712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 / Rest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9" name="Shape 1426"/>
          <p:cNvSpPr/>
          <p:nvPr/>
        </p:nvSpPr>
        <p:spPr>
          <a:xfrm>
            <a:off x="8169720" y="3833467"/>
            <a:ext cx="71639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SQL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80" name="Shape 1426"/>
          <p:cNvSpPr/>
          <p:nvPr/>
        </p:nvSpPr>
        <p:spPr>
          <a:xfrm>
            <a:off x="3468614" y="4220823"/>
            <a:ext cx="1506374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Transactional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1" name="Shape 1426"/>
          <p:cNvSpPr/>
          <p:nvPr/>
        </p:nvSpPr>
        <p:spPr>
          <a:xfrm>
            <a:off x="7492904" y="4274357"/>
            <a:ext cx="1433371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Analytics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3" name="Shape 1426"/>
          <p:cNvSpPr/>
          <p:nvPr/>
        </p:nvSpPr>
        <p:spPr>
          <a:xfrm>
            <a:off x="3037268" y="1870576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03140" y="2011947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hape 1426"/>
          <p:cNvSpPr/>
          <p:nvPr/>
        </p:nvSpPr>
        <p:spPr>
          <a:xfrm>
            <a:off x="3858055" y="1868975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477969" y="201034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hape 1426"/>
          <p:cNvSpPr/>
          <p:nvPr/>
        </p:nvSpPr>
        <p:spPr>
          <a:xfrm>
            <a:off x="4722883" y="1862690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566902" y="2013548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hape 1426"/>
          <p:cNvSpPr/>
          <p:nvPr/>
        </p:nvSpPr>
        <p:spPr>
          <a:xfrm>
            <a:off x="5821817" y="1870576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978"/>
          <p:cNvSpPr/>
          <p:nvPr/>
        </p:nvSpPr>
        <p:spPr>
          <a:xfrm>
            <a:off x="380962" y="223326"/>
            <a:ext cx="5285191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choices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162" y="980070"/>
            <a:ext cx="2678723" cy="2046665"/>
            <a:chOff x="672124" y="1162538"/>
            <a:chExt cx="2678723" cy="20466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124" y="1162538"/>
              <a:ext cx="2678723" cy="20466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755" y="2197111"/>
              <a:ext cx="1012092" cy="10120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79998" y="1033759"/>
            <a:ext cx="3419231" cy="2541628"/>
            <a:chOff x="4679461" y="1351085"/>
            <a:chExt cx="3419231" cy="25416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461" y="1351085"/>
              <a:ext cx="3419231" cy="254162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540" y="2304573"/>
              <a:ext cx="1012092" cy="1012092"/>
            </a:xfrm>
            <a:prstGeom prst="rect">
              <a:avLst/>
            </a:prstGeom>
          </p:spPr>
        </p:pic>
      </p:grpSp>
      <p:cxnSp>
        <p:nvCxnSpPr>
          <p:cNvPr id="97" name="Shape 1103"/>
          <p:cNvCxnSpPr/>
          <p:nvPr/>
        </p:nvCxnSpPr>
        <p:spPr>
          <a:xfrm>
            <a:off x="4284432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745"/>
          <p:cNvSpPr txBox="1">
            <a:spLocks/>
          </p:cNvSpPr>
          <p:nvPr/>
        </p:nvSpPr>
        <p:spPr>
          <a:xfrm>
            <a:off x="750001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8Gb memory local VM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uFillTx/>
              </a:rPr>
              <a:t>VmWare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Player / Fusion</a:t>
            </a:r>
          </a:p>
        </p:txBody>
      </p:sp>
      <p:sp>
        <p:nvSpPr>
          <p:cNvPr id="111" name="Shape 745"/>
          <p:cNvSpPr txBox="1">
            <a:spLocks/>
          </p:cNvSpPr>
          <p:nvPr/>
        </p:nvSpPr>
        <p:spPr>
          <a:xfrm>
            <a:off x="5484169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VM running on Cloud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Remote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01" y="1172314"/>
            <a:ext cx="3958922" cy="2217615"/>
          </a:xfrm>
          <a:prstGeom prst="rect">
            <a:avLst/>
          </a:prstGeom>
          <a:effectLst>
            <a:outerShdw blurRad="50800" dist="762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6" name="Shape 978"/>
          <p:cNvSpPr/>
          <p:nvPr/>
        </p:nvSpPr>
        <p:spPr>
          <a:xfrm>
            <a:off x="380962" y="223326"/>
            <a:ext cx="5783423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credentials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0" y="2119924"/>
            <a:ext cx="2139460" cy="2139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294" y="1604800"/>
            <a:ext cx="1381131" cy="13811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1689" y="3540180"/>
            <a:ext cx="342532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Username: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gpadmin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2"/>
                </a:solidFill>
              </a:rPr>
              <a:t>Password: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bebold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8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3" y="649642"/>
            <a:ext cx="7502768" cy="3831349"/>
          </a:xfrm>
          <a:prstGeom prst="rect">
            <a:avLst/>
          </a:prstGeom>
        </p:spPr>
      </p:pic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86251" y="203401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200" dirty="0" smtClean="0">
                <a:solidFill>
                  <a:schemeClr val="accent1">
                    <a:lumMod val="75000"/>
                  </a:schemeClr>
                </a:solidFill>
              </a:rPr>
              <a:t>Once you have access to an environment….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7816" y="4643542"/>
            <a:ext cx="6565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Access:  http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://</a:t>
            </a:r>
            <a:r>
              <a:rPr lang="en-US" dirty="0" err="1">
                <a:solidFill>
                  <a:schemeClr val="bg1"/>
                </a:solidFill>
                <a:latin typeface="Arial Hebrew"/>
                <a:cs typeface="Arial Hebrew"/>
              </a:rPr>
              <a:t>tinyurl.com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/pivotal-big-data-roadshow</a:t>
            </a:r>
          </a:p>
        </p:txBody>
      </p:sp>
    </p:spTree>
    <p:extLst>
      <p:ext uri="{BB962C8B-B14F-4D97-AF65-F5344CB8AC3E}">
        <p14:creationId xmlns:p14="http://schemas.microsoft.com/office/powerpoint/2010/main" val="1311657802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5"/>
          <p:cNvSpPr>
            <a:spLocks noGrp="1"/>
          </p:cNvSpPr>
          <p:nvPr>
            <p:ph type="title"/>
          </p:nvPr>
        </p:nvSpPr>
        <p:spPr>
          <a:xfrm>
            <a:off x="386251" y="216018"/>
            <a:ext cx="8410576" cy="62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78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Coming Up</a:t>
            </a:r>
          </a:p>
        </p:txBody>
      </p:sp>
      <p:sp>
        <p:nvSpPr>
          <p:cNvPr id="4" name="Shape 606"/>
          <p:cNvSpPr txBox="1">
            <a:spLocks/>
          </p:cNvSpPr>
          <p:nvPr/>
        </p:nvSpPr>
        <p:spPr>
          <a:xfrm>
            <a:off x="337407" y="785565"/>
            <a:ext cx="8410576" cy="3892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Break (60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Lunch!!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Lab 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</a:t>
            </a:r>
            <a:r>
              <a:rPr lang="en-US" sz="1600" dirty="0" smtClean="0">
                <a:solidFill>
                  <a:srgbClr val="5E5E5E"/>
                </a:solidFill>
              </a:rPr>
              <a:t>First </a:t>
            </a:r>
            <a:r>
              <a:rPr lang="en-US" sz="1600" dirty="0">
                <a:solidFill>
                  <a:srgbClr val="5E5E5E"/>
                </a:solidFill>
              </a:rPr>
              <a:t>steps with Pivotal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Data load, query, scale-out, HA, monitoring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Pivotal HD 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Pivotal HD and </a:t>
            </a:r>
            <a:r>
              <a:rPr lang="en-US" sz="1600" dirty="0" err="1" smtClean="0">
                <a:solidFill>
                  <a:srgbClr val="5E5E5E"/>
                </a:solidFill>
              </a:rPr>
              <a:t>Hawq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Accessing HDFS, loading data, performing SQL queries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Data Streaming with Spring XD Lab (+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and Pivotal HD /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40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endParaRPr lang="en-US" sz="1600" dirty="0" smtClean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Spring XD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Building a Data Stream Pipeline. Using transformations, sinking to HDFS and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</a:rPr>
              <a:t>.</a:t>
            </a:r>
          </a:p>
        </p:txBody>
      </p:sp>
      <p:sp>
        <p:nvSpPr>
          <p:cNvPr id="5" name="Shape 607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8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3737885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268</Words>
  <Application>Microsoft Macintosh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PowerPoint Presentation</vt:lpstr>
      <vt:lpstr>PowerPoint Presentation</vt:lpstr>
      <vt:lpstr>Labs we’re going to do</vt:lpstr>
      <vt:lpstr>What you’re going to build</vt:lpstr>
      <vt:lpstr>PowerPoint Presentation</vt:lpstr>
      <vt:lpstr>PowerPoint Presentation</vt:lpstr>
      <vt:lpstr>Once you have access to an environment….</vt:lpstr>
      <vt:lpstr>Coming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151</cp:revision>
  <dcterms:modified xsi:type="dcterms:W3CDTF">2015-03-24T04:50:56Z</dcterms:modified>
</cp:coreProperties>
</file>