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1716">
          <p15:clr>
            <a:srgbClr val="A4A3A4"/>
          </p15:clr>
        </p15:guide>
        <p15:guide id="2" pos="3249">
          <p15:clr>
            <a:srgbClr val="A4A3A4"/>
          </p15:clr>
        </p15:guide>
      </p15:sldGuideLst>
    </p:ext>
    <p:ext uri="{2D200454-40CA-4A62-9FC3-DE9A4176ACB9}">
      <p15:notesGuideLst xmlns="" xmlns:p15="http://schemas.microsoft.com/office/powerpoint/2012/main" xmlns:mv="urn:schemas-microsoft-com:mac:vml" xmlns:mc="http://schemas.openxmlformats.org/markup-compatibility/2006">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1344" y="-376"/>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5.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6.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External tables are the most efficient way to load data into HAWQ…Why?  Because it’s a flexible, scalable and a very fast loading technique.</a:t>
            </a:r>
          </a:p>
          <a:p>
            <a:pPr>
              <a:lnSpc>
                <a:spcPct val="140000"/>
              </a:lnSpc>
            </a:pPr>
            <a:r>
              <a:rPr lang="en-US" sz="1800" dirty="0" smtClean="0"/>
              <a:t>Loading speed is achieved by taking advantage of parallelization.  A distributed protocol (PXF or GPFDIST) is used to load the data in parallel.</a:t>
            </a:r>
          </a:p>
          <a:p>
            <a:pPr>
              <a:lnSpc>
                <a:spcPct val="140000"/>
              </a:lnSpc>
            </a:pPr>
            <a:r>
              <a:rPr lang="en-US" sz="1800" dirty="0" smtClean="0"/>
              <a:t>External tables are a logical view of the file on HDFS.  Think of them in the sense of a traditional database view</a:t>
            </a:r>
          </a:p>
          <a:p>
            <a:pPr>
              <a:lnSpc>
                <a:spcPct val="140000"/>
              </a:lnSpc>
            </a:pPr>
            <a:r>
              <a:rPr lang="en-US" sz="1800" dirty="0" smtClean="0"/>
              <a:t>External tables are simple, use SQL and can be used to transform the data in flight</a:t>
            </a:r>
          </a:p>
          <a:p>
            <a:endParaRPr lang="en-US" b="1" dirty="0" smtClean="0"/>
          </a:p>
        </p:txBody>
      </p: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Shape 377"/>
          <p:cNvSpPr txBox="1">
            <a:spLocks noGrp="1"/>
          </p:cNvSpPr>
          <p:nvPr>
            <p:ph type="title"/>
          </p:nvPr>
        </p:nvSpPr>
        <p:spPr>
          <a:xfrm>
            <a:off x="252412" y="11799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2E7D8D"/>
              </a:buClr>
              <a:buSzPct val="25000"/>
              <a:buFont typeface="Arial"/>
              <a:buNone/>
            </a:pPr>
            <a:r>
              <a:rPr lang="en-US" sz="2800" dirty="0">
                <a:solidFill>
                  <a:srgbClr val="2E7D8D"/>
                </a:solidFill>
              </a:rPr>
              <a:t>Big Data Suite </a:t>
            </a:r>
            <a:r>
              <a:rPr lang="en-US" sz="2800" dirty="0" smtClean="0">
                <a:solidFill>
                  <a:srgbClr val="2E7D8D"/>
                </a:solidFill>
              </a:rPr>
              <a:t>2.0</a:t>
            </a:r>
            <a:endParaRPr lang="en-US" sz="2800" dirty="0">
              <a:solidFill>
                <a:srgbClr val="2E7D8D"/>
              </a:solidFill>
            </a:endParaRPr>
          </a:p>
        </p:txBody>
      </p:sp>
      <p:pic>
        <p:nvPicPr>
          <p:cNvPr id="2" name="Picture 1"/>
          <p:cNvPicPr>
            <a:picLocks noChangeAspect="1"/>
          </p:cNvPicPr>
          <p:nvPr/>
        </p:nvPicPr>
        <p:blipFill>
          <a:blip r:embed="rId3"/>
          <a:stretch>
            <a:fillRect/>
          </a:stretch>
        </p:blipFill>
        <p:spPr>
          <a:xfrm>
            <a:off x="680720" y="744192"/>
            <a:ext cx="7731760" cy="3434642"/>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a:t>
            </a:r>
            <a:r>
              <a:rPr lang="en-US" sz="1800" b="1" dirty="0"/>
              <a:t>–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p>
          <a:p>
            <a:r>
              <a:rPr lang="en-US" sz="1800" dirty="0" smtClean="0"/>
              <a:t>Core</a:t>
            </a:r>
            <a:r>
              <a:rPr lang="en-US" sz="1800" dirty="0" smtClean="0"/>
              <a:t> </a:t>
            </a:r>
            <a:r>
              <a:rPr lang="en-US" sz="1800" dirty="0" smtClean="0"/>
              <a:t>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r>
              <a:rPr lang="en-US" sz="1800" b="1" dirty="0" smtClean="0"/>
              <a:t>.</a:t>
            </a:r>
            <a:endParaRPr lang="en-US" sz="1800" b="1" dirty="0" smtClean="0"/>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a:t>
            </a:r>
            <a:r>
              <a:rPr lang="en-US" sz="1800" b="1" dirty="0" smtClean="0"/>
              <a:t> </a:t>
            </a:r>
            <a:r>
              <a:rPr lang="en-US" sz="1800" dirty="0" smtClean="0"/>
              <a:t>is a distributed </a:t>
            </a:r>
            <a:r>
              <a:rPr lang="en-US" sz="1800" dirty="0" smtClean="0"/>
              <a:t>application</a:t>
            </a:r>
            <a:r>
              <a:rPr lang="en-US" sz="1800" dirty="0" smtClean="0"/>
              <a:t> </a:t>
            </a:r>
            <a:r>
              <a:rPr lang="en-US" sz="1800" dirty="0" smtClean="0"/>
              <a:t>framework </a:t>
            </a:r>
            <a:r>
              <a:rPr lang="en-US" sz="1800" dirty="0" smtClean="0"/>
              <a:t>with job scheduling and resource management components.</a:t>
            </a:r>
            <a:endParaRPr lang="en-US" sz="1800" dirty="0" smtClean="0"/>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endParaRPr lang="en-US" sz="1200" dirty="0" smtClean="0">
              <a:solidFill>
                <a:schemeClr val="tx2"/>
              </a:solidFill>
              <a:latin typeface="Arial Black"/>
              <a:cs typeface="Arial Black"/>
            </a:endParaRP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a:t>
            </a:r>
            <a:r>
              <a:rPr lang="en-US" altLang="en-US" dirty="0" smtClean="0">
                <a:solidFill>
                  <a:srgbClr val="008881"/>
                </a:solidFill>
                <a:latin typeface="Arial" pitchFamily="34" charset="0"/>
                <a:ea typeface="ＭＳ Ｐゴシック" pitchFamily="34" charset="-128"/>
                <a:cs typeface="Arial" pitchFamily="34" charset="0"/>
              </a:rPr>
              <a:t>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endParaRPr lang="en-US" altLang="en-US" dirty="0" smtClean="0">
              <a:solidFill>
                <a:srgbClr val="008881"/>
              </a:solidFill>
              <a:latin typeface="Arial" pitchFamily="34" charset="0"/>
              <a:ea typeface="ＭＳ Ｐゴシック" pitchFamily="34" charset="-128"/>
              <a:cs typeface="Arial" pitchFamily="34" charset="0"/>
            </a:endParaRP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endParaRPr lang="en-US" sz="1200" dirty="0" smtClean="0"/>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endParaRPr lang="en-US" sz="1800" dirty="0" smtClean="0"/>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a:t>
            </a:r>
            <a:r>
              <a:rPr lang="en-US" sz="1400" dirty="0" smtClean="0"/>
              <a:t>Labs</a:t>
            </a:r>
            <a:r>
              <a:rPr lang="en-US" sz="1400" dirty="0" smtClean="0"/>
              <a:t>/PHDHAWQ/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a:t>
            </a:r>
            <a:r>
              <a:rPr lang="en-US" sz="1400" dirty="0" smtClean="0"/>
              <a:t>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a:t>
            </a:r>
            <a:r>
              <a:rPr lang="en-US" sz="1800" dirty="0" smtClean="0"/>
              <a:t>very </a:t>
            </a:r>
            <a:r>
              <a:rPr lang="en-US" sz="1800" dirty="0" smtClean="0"/>
              <a:t>big files (1 TB file </a:t>
            </a:r>
            <a:r>
              <a:rPr lang="en-US" sz="1800" dirty="0" err="1" smtClean="0"/>
              <a:t>vs</a:t>
            </a:r>
            <a:r>
              <a:rPr lang="en-US" sz="1800" dirty="0" smtClean="0"/>
              <a:t> </a:t>
            </a:r>
            <a:r>
              <a:rPr lang="en-US" sz="1800" dirty="0" smtClean="0"/>
              <a:t>1000 1 </a:t>
            </a:r>
            <a:r>
              <a:rPr lang="en-US" sz="1800" dirty="0" smtClean="0"/>
              <a:t>GB files)</a:t>
            </a:r>
          </a:p>
          <a:p>
            <a:pPr>
              <a:lnSpc>
                <a:spcPct val="140000"/>
              </a:lnSpc>
            </a:pPr>
            <a:r>
              <a:rPr lang="en-US" sz="1800" dirty="0" smtClean="0"/>
              <a:t>Easily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25612</TotalTime>
  <Words>1151</Words>
  <Application>Microsoft Macintosh PowerPoint</Application>
  <PresentationFormat>On-screen Show (16:9)</PresentationFormat>
  <Paragraphs>163</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Big Data Suite 2.0</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Scott Kahler</cp:lastModifiedBy>
  <cp:revision>638</cp:revision>
  <dcterms:created xsi:type="dcterms:W3CDTF">2014-06-26T01:24:26Z</dcterms:created>
  <dcterms:modified xsi:type="dcterms:W3CDTF">2015-03-17T19:14:12Z</dcterms:modified>
</cp:coreProperties>
</file>