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1" r:id="rId1"/>
  </p:sldMasterIdLst>
  <p:notesMasterIdLst>
    <p:notesMasterId r:id="rId23"/>
  </p:notesMasterIdLst>
  <p:handoutMasterIdLst>
    <p:handoutMasterId r:id="rId24"/>
  </p:handoutMasterIdLst>
  <p:sldIdLst>
    <p:sldId id="591" r:id="rId2"/>
    <p:sldId id="875" r:id="rId3"/>
    <p:sldId id="872" r:id="rId4"/>
    <p:sldId id="792" r:id="rId5"/>
    <p:sldId id="871" r:id="rId6"/>
    <p:sldId id="873" r:id="rId7"/>
    <p:sldId id="869" r:id="rId8"/>
    <p:sldId id="856" r:id="rId9"/>
    <p:sldId id="861" r:id="rId10"/>
    <p:sldId id="874" r:id="rId11"/>
    <p:sldId id="857" r:id="rId12"/>
    <p:sldId id="868" r:id="rId13"/>
    <p:sldId id="858" r:id="rId14"/>
    <p:sldId id="862" r:id="rId15"/>
    <p:sldId id="863" r:id="rId16"/>
    <p:sldId id="864" r:id="rId17"/>
    <p:sldId id="865" r:id="rId18"/>
    <p:sldId id="859" r:id="rId19"/>
    <p:sldId id="870" r:id="rId20"/>
    <p:sldId id="867" r:id="rId21"/>
    <p:sldId id="840" r:id="rId22"/>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1716">
          <p15:clr>
            <a:srgbClr val="A4A3A4"/>
          </p15:clr>
        </p15:guide>
        <p15:guide id="2" pos="3249">
          <p15:clr>
            <a:srgbClr val="A4A3A4"/>
          </p15:clr>
        </p15:guide>
      </p15:sldGuideLst>
    </p:ext>
    <p:ext uri="{2D200454-40CA-4A62-9FC3-DE9A4176ACB9}">
      <p15:notesGuideLst xmlns:mc="http://schemas.openxmlformats.org/markup-compatibility/2006" xmlns:mv="urn:schemas-microsoft-com:mac:vml" xmlns:p15="http://schemas.microsoft.com/office/powerpoint/2012/main" xmlns="">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0489FF"/>
    <a:srgbClr val="01786E"/>
    <a:srgbClr val="3EA7BC"/>
    <a:srgbClr val="F16F3B"/>
    <a:srgbClr val="AEBF2F"/>
    <a:srgbClr val="00685D"/>
    <a:srgbClr val="1C7B70"/>
    <a:srgbClr val="2E7CA2"/>
    <a:srgbClr val="51A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7705" autoAdjust="0"/>
  </p:normalViewPr>
  <p:slideViewPr>
    <p:cSldViewPr snapToGrid="0" showGuides="1">
      <p:cViewPr>
        <p:scale>
          <a:sx n="125" d="100"/>
          <a:sy n="125" d="100"/>
        </p:scale>
        <p:origin x="-1056" y="-80"/>
      </p:cViewPr>
      <p:guideLst>
        <p:guide orient="horz" pos="1716"/>
        <p:guide pos="3249"/>
      </p:guideLst>
    </p:cSldViewPr>
  </p:slideViewPr>
  <p:notesTextViewPr>
    <p:cViewPr>
      <p:scale>
        <a:sx n="100" d="100"/>
        <a:sy n="100" d="100"/>
      </p:scale>
      <p:origin x="0" y="0"/>
    </p:cViewPr>
  </p:notesTextViewPr>
  <p:sorterViewPr>
    <p:cViewPr>
      <p:scale>
        <a:sx n="150" d="100"/>
        <a:sy n="150" d="100"/>
      </p:scale>
      <p:origin x="0" y="2056"/>
    </p:cViewPr>
  </p:sorterViewPr>
  <p:notesViewPr>
    <p:cSldViewPr showGuides="1">
      <p:cViewPr varScale="1">
        <p:scale>
          <a:sx n="76" d="100"/>
          <a:sy n="76" d="100"/>
        </p:scale>
        <p:origin x="-2094" y="-10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55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solidFill>
                <a:schemeClr val="bg2"/>
              </a:solidFill>
              <a:latin typeface="Verdana" charset="0"/>
            </a:endParaRPr>
          </a:p>
          <a:p>
            <a:pPr>
              <a:buFontTx/>
              <a:buNone/>
            </a:pPr>
            <a:endParaRPr lang="en-US">
              <a:latin typeface="Verdan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it simple</a:t>
            </a:r>
            <a:r>
              <a:rPr lang="en-US" baseline="0" dirty="0" smtClean="0"/>
              <a:t> – HAWQ is the answer to SQL on HADOOP</a:t>
            </a:r>
          </a:p>
          <a:p>
            <a:r>
              <a:rPr lang="en-US" baseline="0" dirty="0" smtClean="0"/>
              <a:t>Hive is great except for 2 things, SQL compliance and speed (uses M/R)</a:t>
            </a:r>
          </a:p>
          <a:p>
            <a:r>
              <a:rPr lang="en-US" baseline="0" dirty="0" smtClean="0"/>
              <a:t>HAWQ is not only ANSI compliant but an MPP for performance</a:t>
            </a:r>
          </a:p>
          <a:p>
            <a:r>
              <a:rPr lang="en-US" baseline="0" dirty="0" smtClean="0"/>
              <a:t>Show them that data is physically stored on HDFS</a:t>
            </a:r>
            <a:endParaRPr lang="en-US" dirty="0"/>
          </a:p>
        </p:txBody>
      </p:sp>
    </p:spTree>
    <p:extLst>
      <p:ext uri="{BB962C8B-B14F-4D97-AF65-F5344CB8AC3E}">
        <p14:creationId xmlns:p14="http://schemas.microsoft.com/office/powerpoint/2010/main" val="278389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Verdana" charset="0"/>
              </a:rPr>
              <a:t>The basic HAWQ architecture representing the minimal nodes required are represented in the graphic. These include the HAWQ Master, HAWQ standby master, Namenode, Secondary Namenode, and DataNodes where the HAWQ segment hosts and HAWQ segments reside.  However, in a production environment there may be a multitude of other nodes for example, Pivotal admin node and YARN Resource Manager node.  </a:t>
            </a:r>
          </a:p>
          <a:p>
            <a:pPr eaLnBrk="1" hangingPunct="1"/>
            <a:endParaRPr lang="en-US">
              <a:latin typeface="Verdan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0" name="Shape 400"/>
          <p:cNvSpPr txBox="1">
            <a:spLocks noGrp="1"/>
          </p:cNvSpPr>
          <p:nvPr>
            <p:ph type="body" idx="1"/>
          </p:nvPr>
        </p:nvSpPr>
        <p:spPr>
          <a:xfrm>
            <a:off x="298450" y="2997200"/>
            <a:ext cx="6337200" cy="5841899"/>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endParaRPr lang="en-US" sz="1100" b="0" i="0" u="none" strike="noStrike" cap="none" baseline="0" dirty="0">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4552176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855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1638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41236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104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3878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25523904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04303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748865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814119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0685206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7602682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13776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59986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88504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645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464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1981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5434791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Picture 2" descr="EMC-no-tag_white_RGB-150dpi.png"/>
          <p:cNvPicPr>
            <a:picLocks noChangeAspect="1"/>
          </p:cNvPicPr>
          <p:nvPr userDrawn="1"/>
        </p:nvPicPr>
        <p:blipFill>
          <a:blip r:embed="rId2" cstate="email">
            <a:alphaModFix amt="31000"/>
            <a:extLst>
              <a:ext uri="{28A0092B-C50C-407E-A947-70E740481C1C}">
                <a14:useLocalDpi xmlns:a14="http://schemas.microsoft.com/office/drawing/2010/main"/>
              </a:ext>
            </a:extLst>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dirty="0" smtClean="0">
                <a:solidFill>
                  <a:srgbClr val="F27C3A"/>
                </a:solidFill>
                <a:cs typeface="Arial"/>
              </a:rPr>
              <a:t>A NEW </a:t>
            </a:r>
            <a:r>
              <a:rPr lang="en-US" sz="2300" dirty="0" smtClean="0">
                <a:solidFill>
                  <a:srgbClr val="F27C3A"/>
                </a:solidFill>
                <a:cs typeface="Arial"/>
              </a:rPr>
              <a:t>PLATFORM</a:t>
            </a:r>
            <a:r>
              <a:rPr lang="en-US" sz="2400" cap="all" dirty="0" smtClean="0">
                <a:solidFill>
                  <a:srgbClr val="F27C3A"/>
                </a:solidFill>
                <a:cs typeface="Arial"/>
              </a:rPr>
              <a:t> </a:t>
            </a:r>
            <a:r>
              <a:rPr lang="en-US" sz="2400" dirty="0" smtClean="0">
                <a:solidFill>
                  <a:srgbClr val="3EA7BC"/>
                </a:solidFill>
                <a:cs typeface="Arial"/>
              </a:rPr>
              <a:t>FOR A NEW ERA</a:t>
            </a:r>
          </a:p>
        </p:txBody>
      </p:sp>
    </p:spTree>
    <p:extLst>
      <p:ext uri="{BB962C8B-B14F-4D97-AF65-F5344CB8AC3E}">
        <p14:creationId xmlns:p14="http://schemas.microsoft.com/office/powerpoint/2010/main" val="4237881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389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97565086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588480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202255807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76928016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4689007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2284563548"/>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1396847234"/>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678993181"/>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676005351"/>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Pivotal Title Slide">
    <p:spTree>
      <p:nvGrpSpPr>
        <p:cNvPr id="1" name=""/>
        <p:cNvGrpSpPr/>
        <p:nvPr/>
      </p:nvGrpSpPr>
      <p:grpSpPr>
        <a:xfrm>
          <a:off x="0" y="0"/>
          <a:ext cx="0" cy="0"/>
          <a:chOff x="0" y="0"/>
          <a:chExt cx="0" cy="0"/>
        </a:xfrm>
      </p:grpSpPr>
      <p:sp>
        <p:nvSpPr>
          <p:cNvPr id="2" name="Rectangle 1"/>
          <p:cNvSpPr/>
          <p:nvPr userDrawn="1"/>
        </p:nvSpPr>
        <p:spPr>
          <a:xfrm>
            <a:off x="0" y="0"/>
            <a:ext cx="92329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5" name="Picture 4"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a:xfrm>
            <a:off x="1948133" y="1490368"/>
            <a:ext cx="5189267" cy="1259181"/>
          </a:xfrm>
          <a:prstGeom prst="rect">
            <a:avLst/>
          </a:prstGeom>
        </p:spPr>
      </p:pic>
      <p:sp>
        <p:nvSpPr>
          <p:cNvPr id="6" name="TextBox 5"/>
          <p:cNvSpPr txBox="1"/>
          <p:nvPr userDrawn="1"/>
        </p:nvSpPr>
        <p:spPr>
          <a:xfrm>
            <a:off x="1676400" y="2984500"/>
            <a:ext cx="5689600" cy="438582"/>
          </a:xfrm>
          <a:prstGeom prst="rect">
            <a:avLst/>
          </a:prstGeom>
          <a:noFill/>
        </p:spPr>
        <p:txBody>
          <a:bodyPr wrap="square" rtlCol="0">
            <a:spAutoFit/>
          </a:bodyPr>
          <a:lstStyle/>
          <a:p>
            <a:pPr algn="ctr"/>
            <a:r>
              <a:rPr lang="en-US" sz="2250" kern="1200" cap="none" spc="100" dirty="0" smtClean="0">
                <a:solidFill>
                  <a:schemeClr val="accent3"/>
                </a:solidFill>
                <a:latin typeface="Arial"/>
                <a:cs typeface="Arial"/>
              </a:rPr>
              <a:t>A N</a:t>
            </a:r>
            <a:r>
              <a:rPr lang="en-US" sz="2250" kern="1200" cap="none" spc="100" baseline="0" dirty="0" smtClean="0">
                <a:solidFill>
                  <a:schemeClr val="accent3"/>
                </a:solidFill>
                <a:latin typeface="Arial"/>
                <a:cs typeface="Arial"/>
              </a:rPr>
              <a:t>EW PLATFORM </a:t>
            </a:r>
            <a:r>
              <a:rPr lang="en-US" sz="2250" kern="1200" cap="none" spc="100" baseline="0" dirty="0" smtClean="0">
                <a:solidFill>
                  <a:srgbClr val="3EA7BC"/>
                </a:solidFill>
                <a:latin typeface="Arial"/>
                <a:cs typeface="Arial"/>
              </a:rPr>
              <a:t>FOR A NEW ERA</a:t>
            </a:r>
            <a:endParaRPr lang="en-US" sz="2250" kern="1200" cap="none" spc="100" dirty="0" smtClean="0">
              <a:solidFill>
                <a:srgbClr val="3EA7BC"/>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2099966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9321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47624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772972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08447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73142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50"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230633855"/>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65" r:id="rId16"/>
    <p:sldLayoutId id="2147483966" r:id="rId17"/>
    <p:sldLayoutId id="2147483967" r:id="rId18"/>
    <p:sldLayoutId id="2147483968" r:id="rId19"/>
    <p:sldLayoutId id="2147483971" r:id="rId20"/>
    <p:sldLayoutId id="2147483972" r:id="rId21"/>
    <p:sldLayoutId id="2147483973" r:id="rId22"/>
    <p:sldLayoutId id="2147483974" r:id="rId23"/>
    <p:sldLayoutId id="2147483975" r:id="rId24"/>
    <p:sldLayoutId id="2147483976" r:id="rId25"/>
    <p:sldLayoutId id="2147483978" r:id="rId26"/>
    <p:sldLayoutId id="2147483979" r:id="rId27"/>
    <p:sldLayoutId id="2147483980" r:id="rId28"/>
    <p:sldLayoutId id="2147484018" r:id="rId29"/>
    <p:sldLayoutId id="2147484019" r:id="rId30"/>
    <p:sldLayoutId id="2147484020" r:id="rId31"/>
    <p:sldLayoutId id="2147484021" r:id="rId32"/>
    <p:sldLayoutId id="2147484026" r:id="rId33"/>
    <p:sldLayoutId id="2147484027" r:id="rId34"/>
    <p:sldLayoutId id="2147484028" r:id="rId35"/>
    <p:sldLayoutId id="2147484029" r:id="rId36"/>
    <p:sldLayoutId id="2147484031" r:id="rId37"/>
    <p:sldLayoutId id="2147484033" r:id="rId38"/>
    <p:sldLayoutId id="2147484034" r:id="rId39"/>
    <p:sldLayoutId id="2147484035" r:id="rId40"/>
    <p:sldLayoutId id="2147483925" r:id="rId41"/>
    <p:sldLayoutId id="2147483926" r:id="rId42"/>
    <p:sldLayoutId id="2147483927" r:id="rId43"/>
    <p:sldLayoutId id="2147483931" r:id="rId44"/>
    <p:sldLayoutId id="2147483933" r:id="rId45"/>
    <p:sldLayoutId id="2147483934" r:id="rId46"/>
    <p:sldLayoutId id="2147483935" r:id="rId47"/>
    <p:sldLayoutId id="2147483938" r:id="rId4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1" Type="http://schemas.openxmlformats.org/officeDocument/2006/relationships/slideLayout" Target="../slideLayouts/slideLayout28.xml"/><Relationship Id="rId2"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1.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2.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3.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6.png"/><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png"/><Relationship Id="rId22" Type="http://schemas.openxmlformats.org/officeDocument/2006/relationships/image" Target="../media/image28.png"/><Relationship Id="rId23" Type="http://schemas.openxmlformats.org/officeDocument/2006/relationships/image" Target="../media/image29.png"/><Relationship Id="rId10" Type="http://schemas.openxmlformats.org/officeDocument/2006/relationships/image" Target="../media/image16.png"/><Relationship Id="rId11" Type="http://schemas.openxmlformats.org/officeDocument/2006/relationships/image" Target="../media/image17.jpg"/><Relationship Id="rId12" Type="http://schemas.openxmlformats.org/officeDocument/2006/relationships/image" Target="../media/image18.png"/><Relationship Id="rId13" Type="http://schemas.openxmlformats.org/officeDocument/2006/relationships/image" Target="../media/image19.jpg"/><Relationship Id="rId14" Type="http://schemas.openxmlformats.org/officeDocument/2006/relationships/image" Target="../media/image20.jp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28.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gif"/><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0.jp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8323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oduct-pivotal-haw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360" y="1671320"/>
            <a:ext cx="1605280" cy="1605280"/>
          </a:xfrm>
          <a:prstGeom prst="rect">
            <a:avLst/>
          </a:prstGeom>
        </p:spPr>
      </p:pic>
    </p:spTree>
    <p:extLst>
      <p:ext uri="{BB962C8B-B14F-4D97-AF65-F5344CB8AC3E}">
        <p14:creationId xmlns:p14="http://schemas.microsoft.com/office/powerpoint/2010/main" val="2354653205"/>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HAWQ?</a:t>
            </a:r>
          </a:p>
        </p:txBody>
      </p:sp>
      <p:sp>
        <p:nvSpPr>
          <p:cNvPr id="15" name="Content Placeholder 4"/>
          <p:cNvSpPr txBox="1">
            <a:spLocks/>
          </p:cNvSpPr>
          <p:nvPr/>
        </p:nvSpPr>
        <p:spPr>
          <a:xfrm>
            <a:off x="196495" y="1045287"/>
            <a:ext cx="9280730"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a:t>HAWQ is a Massively Parallel Processing RDBMS that sits on top of </a:t>
            </a:r>
            <a:r>
              <a:rPr lang="en-US" sz="1800" dirty="0" smtClean="0"/>
              <a:t>HADOOP</a:t>
            </a:r>
          </a:p>
          <a:p>
            <a:pPr>
              <a:lnSpc>
                <a:spcPct val="150000"/>
              </a:lnSpc>
            </a:pPr>
            <a:r>
              <a:rPr lang="en-US" sz="1800" dirty="0" smtClean="0"/>
              <a:t>SQL on Hadoop or more importantly ANSI SQL on Hadoop</a:t>
            </a:r>
          </a:p>
          <a:p>
            <a:pPr>
              <a:lnSpc>
                <a:spcPct val="150000"/>
              </a:lnSpc>
            </a:pPr>
            <a:r>
              <a:rPr lang="en-US" sz="1800" dirty="0" smtClean="0"/>
              <a:t>What about Hive?</a:t>
            </a:r>
          </a:p>
          <a:p>
            <a:pPr>
              <a:lnSpc>
                <a:spcPct val="150000"/>
              </a:lnSpc>
            </a:pPr>
            <a:r>
              <a:rPr lang="en-US" sz="1800" dirty="0" smtClean="0"/>
              <a:t>HAWQ stores all data directly on HDFS</a:t>
            </a:r>
          </a:p>
          <a:p>
            <a:pPr lvl="1">
              <a:lnSpc>
                <a:spcPct val="150000"/>
              </a:lnSpc>
            </a:pPr>
            <a:r>
              <a:rPr lang="en-US" sz="1600" dirty="0" smtClean="0"/>
              <a:t>Open Terminal</a:t>
            </a:r>
          </a:p>
          <a:p>
            <a:pPr lvl="1">
              <a:lnSpc>
                <a:spcPct val="150000"/>
              </a:lnSpc>
            </a:pPr>
            <a:r>
              <a:rPr lang="en-US" sz="1600" dirty="0" smtClean="0"/>
              <a:t>Execute the following</a:t>
            </a:r>
          </a:p>
          <a:p>
            <a:pPr lvl="2">
              <a:lnSpc>
                <a:spcPct val="150000"/>
              </a:lnSpc>
            </a:pPr>
            <a:r>
              <a:rPr lang="en-US" sz="1400" dirty="0" err="1" smtClean="0"/>
              <a:t>hdfs</a:t>
            </a:r>
            <a:r>
              <a:rPr lang="en-US" sz="1400" dirty="0" smtClean="0"/>
              <a:t> </a:t>
            </a:r>
            <a:r>
              <a:rPr lang="en-US" sz="1400" dirty="0" err="1"/>
              <a:t>dfs</a:t>
            </a:r>
            <a:r>
              <a:rPr lang="en-US" sz="1400" dirty="0"/>
              <a:t> -</a:t>
            </a:r>
            <a:r>
              <a:rPr lang="en-US" sz="1400" dirty="0" err="1"/>
              <a:t>ls</a:t>
            </a:r>
            <a:r>
              <a:rPr lang="en-US" sz="1400" dirty="0"/>
              <a:t> </a:t>
            </a:r>
            <a:r>
              <a:rPr lang="en-US" sz="1400" dirty="0" smtClean="0"/>
              <a:t>–R /</a:t>
            </a:r>
            <a:r>
              <a:rPr lang="en-US" sz="1400" dirty="0" err="1" smtClean="0"/>
              <a:t>hawq_data</a:t>
            </a:r>
            <a:endParaRPr lang="en-US" sz="1400" dirty="0" smtClean="0"/>
          </a:p>
          <a:p>
            <a:endParaRPr lang="en-US" sz="1600" b="1" dirty="0" smtClean="0"/>
          </a:p>
          <a:p>
            <a:endParaRPr lang="en-US" sz="1600" dirty="0" smtClean="0"/>
          </a:p>
        </p:txBody>
      </p:sp>
    </p:spTree>
    <p:extLst>
      <p:ext uri="{BB962C8B-B14F-4D97-AF65-F5344CB8AC3E}">
        <p14:creationId xmlns:p14="http://schemas.microsoft.com/office/powerpoint/2010/main" val="12010750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 calcmode="lin" valueType="num">
                                      <p:cBhvr additive="base">
                                        <p:cTn id="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6" end="6"/>
                                            </p:txEl>
                                          </p:spTgt>
                                        </p:tgtEl>
                                        <p:attrNameLst>
                                          <p:attrName>style.visibility</p:attrName>
                                        </p:attrNameLst>
                                      </p:cBhvr>
                                      <p:to>
                                        <p:strVal val="visible"/>
                                      </p:to>
                                    </p:set>
                                    <p:anim calcmode="lin" valueType="num">
                                      <p:cBhvr additive="base">
                                        <p:cTn id="1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V="1">
            <a:off x="6599238" y="1381125"/>
            <a:ext cx="627062"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0" y="2260998"/>
            <a:ext cx="9144000" cy="22502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2"/>
                </a:solidFill>
              </a:rPr>
              <a:t>Interconnect</a:t>
            </a:r>
          </a:p>
        </p:txBody>
      </p:sp>
      <p:sp>
        <p:nvSpPr>
          <p:cNvPr id="14339" name="Title 1"/>
          <p:cNvSpPr>
            <a:spLocks noGrp="1"/>
          </p:cNvSpPr>
          <p:nvPr>
            <p:ph type="title"/>
          </p:nvPr>
        </p:nvSpPr>
        <p:spPr>
          <a:xfrm>
            <a:off x="176214" y="109538"/>
            <a:ext cx="8764587" cy="460772"/>
          </a:xfrm>
        </p:spPr>
        <p:txBody>
          <a:bodyPr/>
          <a:lstStyle/>
          <a:p>
            <a:pPr eaLnBrk="1" hangingPunct="1"/>
            <a:r>
              <a:rPr lang="en-US">
                <a:latin typeface="Arial" charset="0"/>
              </a:rPr>
              <a:t>Basic HAWQ Architecture </a:t>
            </a:r>
          </a:p>
        </p:txBody>
      </p:sp>
      <p:grpSp>
        <p:nvGrpSpPr>
          <p:cNvPr id="14340" name="Group 7"/>
          <p:cNvGrpSpPr>
            <a:grpSpLocks/>
          </p:cNvGrpSpPr>
          <p:nvPr/>
        </p:nvGrpSpPr>
        <p:grpSpPr bwMode="auto">
          <a:xfrm>
            <a:off x="1739900" y="609600"/>
            <a:ext cx="2711450" cy="1577579"/>
            <a:chOff x="553264" y="609601"/>
            <a:chExt cx="2710636" cy="1577339"/>
          </a:xfrm>
        </p:grpSpPr>
        <p:sp>
          <p:nvSpPr>
            <p:cNvPr id="62" name="Rectangle 61"/>
            <p:cNvSpPr/>
            <p:nvPr/>
          </p:nvSpPr>
          <p:spPr>
            <a:xfrm>
              <a:off x="553264" y="609601"/>
              <a:ext cx="2710636" cy="1577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016675" y="1878615"/>
              <a:ext cx="1663201" cy="23332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Storage</a:t>
              </a:r>
            </a:p>
          </p:txBody>
        </p:sp>
        <p:sp>
          <p:nvSpPr>
            <p:cNvPr id="64" name="Rectangle 63"/>
            <p:cNvSpPr/>
            <p:nvPr/>
          </p:nvSpPr>
          <p:spPr>
            <a:xfrm>
              <a:off x="705618" y="677457"/>
              <a:ext cx="2431320" cy="11666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Master</a:t>
              </a:r>
            </a:p>
          </p:txBody>
        </p:sp>
        <p:sp>
          <p:nvSpPr>
            <p:cNvPr id="66" name="Rectangle 65"/>
            <p:cNvSpPr/>
            <p:nvPr/>
          </p:nvSpPr>
          <p:spPr>
            <a:xfrm>
              <a:off x="781795" y="1265536"/>
              <a:ext cx="1161701" cy="20713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TM</a:t>
              </a:r>
            </a:p>
          </p:txBody>
        </p:sp>
        <p:sp>
          <p:nvSpPr>
            <p:cNvPr id="68" name="Rectangle 67"/>
            <p:cNvSpPr/>
            <p:nvPr/>
          </p:nvSpPr>
          <p:spPr>
            <a:xfrm>
              <a:off x="788143" y="1521481"/>
              <a:ext cx="1180745"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69" name="Rectangle 68"/>
            <p:cNvSpPr/>
            <p:nvPr/>
          </p:nvSpPr>
          <p:spPr>
            <a:xfrm>
              <a:off x="781795" y="952449"/>
              <a:ext cx="996651" cy="26666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Parser</a:t>
              </a:r>
            </a:p>
          </p:txBody>
        </p:sp>
        <p:sp>
          <p:nvSpPr>
            <p:cNvPr id="70" name="Rectangle 69"/>
            <p:cNvSpPr/>
            <p:nvPr/>
          </p:nvSpPr>
          <p:spPr>
            <a:xfrm>
              <a:off x="1848275" y="965544"/>
              <a:ext cx="1212486" cy="24047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Optimizer</a:t>
              </a:r>
            </a:p>
          </p:txBody>
        </p:sp>
        <p:sp>
          <p:nvSpPr>
            <p:cNvPr id="71" name="Rectangle 70"/>
            <p:cNvSpPr/>
            <p:nvPr/>
          </p:nvSpPr>
          <p:spPr>
            <a:xfrm>
              <a:off x="2045066" y="1252441"/>
              <a:ext cx="825252" cy="22023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Dispatch</a:t>
              </a:r>
            </a:p>
          </p:txBody>
        </p:sp>
        <p:sp>
          <p:nvSpPr>
            <p:cNvPr id="34" name="Rectangle 33"/>
            <p:cNvSpPr/>
            <p:nvPr/>
          </p:nvSpPr>
          <p:spPr>
            <a:xfrm>
              <a:off x="2045066" y="1521481"/>
              <a:ext cx="863341"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grpSp>
      <p:sp>
        <p:nvSpPr>
          <p:cNvPr id="35" name="Rectangle 34"/>
          <p:cNvSpPr/>
          <p:nvPr/>
        </p:nvSpPr>
        <p:spPr>
          <a:xfrm>
            <a:off x="5111750" y="952501"/>
            <a:ext cx="1727200"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5264150" y="1134667"/>
            <a:ext cx="1435100" cy="4024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NameNode</a:t>
            </a:r>
          </a:p>
          <a:p>
            <a:pPr algn="ctr">
              <a:defRPr/>
            </a:pPr>
            <a:endParaRPr lang="en-US" sz="1200" dirty="0">
              <a:solidFill>
                <a:schemeClr val="tx2"/>
              </a:solidFill>
            </a:endParaRPr>
          </a:p>
        </p:txBody>
      </p:sp>
      <p:cxnSp>
        <p:nvCxnSpPr>
          <p:cNvPr id="4" name="Straight Connector 3"/>
          <p:cNvCxnSpPr/>
          <p:nvPr/>
        </p:nvCxnSpPr>
        <p:spPr>
          <a:xfrm flipV="1">
            <a:off x="4464051" y="1422797"/>
            <a:ext cx="627063"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5137150" y="1815704"/>
            <a:ext cx="12700" cy="750094"/>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08750" y="1815703"/>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grpSp>
        <p:nvGrpSpPr>
          <p:cNvPr id="14346" name="Group 10"/>
          <p:cNvGrpSpPr>
            <a:grpSpLocks/>
          </p:cNvGrpSpPr>
          <p:nvPr/>
        </p:nvGrpSpPr>
        <p:grpSpPr bwMode="auto">
          <a:xfrm>
            <a:off x="3700463" y="2539604"/>
            <a:ext cx="2133600" cy="2426494"/>
            <a:chOff x="1866900" y="2540000"/>
            <a:chExt cx="2133600" cy="2425700"/>
          </a:xfrm>
        </p:grpSpPr>
        <p:grpSp>
          <p:nvGrpSpPr>
            <p:cNvPr id="14365" name="Group 8"/>
            <p:cNvGrpSpPr>
              <a:grpSpLocks/>
            </p:cNvGrpSpPr>
            <p:nvPr/>
          </p:nvGrpSpPr>
          <p:grpSpPr bwMode="auto">
            <a:xfrm>
              <a:off x="1866900" y="2540000"/>
              <a:ext cx="2133600" cy="2425700"/>
              <a:chOff x="1866900" y="2540000"/>
              <a:chExt cx="2133600" cy="2115820"/>
            </a:xfrm>
          </p:grpSpPr>
          <p:sp>
            <p:nvSpPr>
              <p:cNvPr id="53" name="Rectangle 52"/>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4" name="Rectangle 53"/>
              <p:cNvSpPr/>
              <p:nvPr/>
            </p:nvSpPr>
            <p:spPr>
              <a:xfrm>
                <a:off x="1943100" y="4139842"/>
                <a:ext cx="1901825"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55" name="Rectangle 54"/>
              <p:cNvSpPr/>
              <p:nvPr/>
            </p:nvSpPr>
            <p:spPr>
              <a:xfrm>
                <a:off x="1943100" y="2817195"/>
                <a:ext cx="1905000"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56" name="Rectangle 55"/>
              <p:cNvSpPr/>
              <p:nvPr/>
            </p:nvSpPr>
            <p:spPr>
              <a:xfrm>
                <a:off x="2019300" y="304144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57" name="Rectangle 56"/>
              <p:cNvSpPr/>
              <p:nvPr/>
            </p:nvSpPr>
            <p:spPr>
              <a:xfrm>
                <a:off x="1943100" y="4403541"/>
                <a:ext cx="19018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8" name="Rectangle 57"/>
              <p:cNvSpPr/>
              <p:nvPr/>
            </p:nvSpPr>
            <p:spPr>
              <a:xfrm>
                <a:off x="2019300" y="331552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39" name="Rectangle 38"/>
              <p:cNvSpPr/>
              <p:nvPr/>
            </p:nvSpPr>
            <p:spPr>
              <a:xfrm>
                <a:off x="1930400" y="3623865"/>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40" name="Rectangle 39"/>
              <p:cNvSpPr/>
              <p:nvPr/>
            </p:nvSpPr>
            <p:spPr>
              <a:xfrm>
                <a:off x="1930400" y="3881334"/>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66" name="TextBox 9"/>
            <p:cNvSpPr txBox="1">
              <a:spLocks noChangeArrowheads="1"/>
            </p:cNvSpPr>
            <p:nvPr/>
          </p:nvSpPr>
          <p:spPr bwMode="auto">
            <a:xfrm>
              <a:off x="2133600" y="2578100"/>
              <a:ext cx="1536700" cy="27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grpSp>
      <p:grpSp>
        <p:nvGrpSpPr>
          <p:cNvPr id="14347" name="Group 50"/>
          <p:cNvGrpSpPr>
            <a:grpSpLocks/>
          </p:cNvGrpSpPr>
          <p:nvPr/>
        </p:nvGrpSpPr>
        <p:grpSpPr bwMode="auto">
          <a:xfrm>
            <a:off x="6088063" y="2539604"/>
            <a:ext cx="2127250" cy="2426494"/>
            <a:chOff x="1866900" y="2540000"/>
            <a:chExt cx="2133600" cy="2115820"/>
          </a:xfrm>
        </p:grpSpPr>
        <p:sp>
          <p:nvSpPr>
            <p:cNvPr id="59" name="Rectangle 58"/>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0" name="Rectangle 59"/>
            <p:cNvSpPr/>
            <p:nvPr/>
          </p:nvSpPr>
          <p:spPr>
            <a:xfrm>
              <a:off x="1943327" y="4139842"/>
              <a:ext cx="1901133"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61" name="Rectangle 60"/>
            <p:cNvSpPr/>
            <p:nvPr/>
          </p:nvSpPr>
          <p:spPr>
            <a:xfrm>
              <a:off x="1943327" y="2817195"/>
              <a:ext cx="1904318"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65" name="Rectangle 64"/>
            <p:cNvSpPr/>
            <p:nvPr/>
          </p:nvSpPr>
          <p:spPr>
            <a:xfrm>
              <a:off x="2019755" y="304144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72" name="Rectangle 71"/>
            <p:cNvSpPr/>
            <p:nvPr/>
          </p:nvSpPr>
          <p:spPr>
            <a:xfrm>
              <a:off x="1952881" y="4403541"/>
              <a:ext cx="19027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78" name="Rectangle 77"/>
            <p:cNvSpPr/>
            <p:nvPr/>
          </p:nvSpPr>
          <p:spPr>
            <a:xfrm>
              <a:off x="2019755" y="331552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79" name="Rectangle 78"/>
            <p:cNvSpPr/>
            <p:nvPr/>
          </p:nvSpPr>
          <p:spPr>
            <a:xfrm>
              <a:off x="1930590" y="3623865"/>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80" name="Rectangle 79"/>
            <p:cNvSpPr/>
            <p:nvPr/>
          </p:nvSpPr>
          <p:spPr>
            <a:xfrm>
              <a:off x="1930590" y="3881334"/>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48" name="TextBox 51"/>
          <p:cNvSpPr txBox="1">
            <a:spLocks noChangeArrowheads="1"/>
          </p:cNvSpPr>
          <p:nvPr/>
        </p:nvSpPr>
        <p:spPr bwMode="auto">
          <a:xfrm>
            <a:off x="6354763" y="2577704"/>
            <a:ext cx="1536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5" name="Rectangle 44"/>
          <p:cNvSpPr/>
          <p:nvPr/>
        </p:nvSpPr>
        <p:spPr>
          <a:xfrm>
            <a:off x="5302250" y="1549004"/>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14350" name="TextBox 4"/>
          <p:cNvSpPr txBox="1">
            <a:spLocks noChangeArrowheads="1"/>
          </p:cNvSpPr>
          <p:nvPr/>
        </p:nvSpPr>
        <p:spPr bwMode="auto">
          <a:xfrm>
            <a:off x="7996239" y="3715942"/>
            <a:ext cx="92868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a:solidFill>
                  <a:schemeClr val="bg2"/>
                </a:solidFill>
              </a:rPr>
              <a:t>…</a:t>
            </a:r>
          </a:p>
        </p:txBody>
      </p:sp>
      <p:sp>
        <p:nvSpPr>
          <p:cNvPr id="43" name="Rectangle 42"/>
          <p:cNvSpPr/>
          <p:nvPr/>
        </p:nvSpPr>
        <p:spPr>
          <a:xfrm>
            <a:off x="165100" y="915591"/>
            <a:ext cx="1398588"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4" name="Rectangle 43"/>
          <p:cNvSpPr/>
          <p:nvPr/>
        </p:nvSpPr>
        <p:spPr>
          <a:xfrm>
            <a:off x="317500" y="1100138"/>
            <a:ext cx="1162050" cy="6286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Standby Master</a:t>
            </a:r>
          </a:p>
          <a:p>
            <a:pPr algn="ctr">
              <a:defRPr/>
            </a:pPr>
            <a:endParaRPr lang="en-US" sz="1200" dirty="0">
              <a:solidFill>
                <a:schemeClr val="tx2"/>
              </a:solidFill>
            </a:endParaRPr>
          </a:p>
        </p:txBody>
      </p:sp>
      <p:cxnSp>
        <p:nvCxnSpPr>
          <p:cNvPr id="47" name="Straight Connector 46"/>
          <p:cNvCxnSpPr>
            <a:stCxn id="43" idx="3"/>
          </p:cNvCxnSpPr>
          <p:nvPr/>
        </p:nvCxnSpPr>
        <p:spPr>
          <a:xfrm flipV="1">
            <a:off x="1563689" y="1270397"/>
            <a:ext cx="223837" cy="7143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988175" y="989410"/>
            <a:ext cx="1727200" cy="85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7140575" y="1171575"/>
            <a:ext cx="1435100" cy="40124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Secondary </a:t>
            </a:r>
            <a:r>
              <a:rPr lang="en-US" sz="1200" dirty="0" err="1">
                <a:solidFill>
                  <a:schemeClr val="tx2"/>
                </a:solidFill>
              </a:rPr>
              <a:t>NameNode</a:t>
            </a:r>
            <a:endParaRPr lang="en-US" sz="1200" dirty="0">
              <a:solidFill>
                <a:schemeClr val="tx2"/>
              </a:solidFill>
            </a:endParaRPr>
          </a:p>
          <a:p>
            <a:pPr algn="ctr">
              <a:defRPr/>
            </a:pPr>
            <a:endParaRPr lang="en-US" sz="1200" dirty="0">
              <a:solidFill>
                <a:schemeClr val="tx2"/>
              </a:solidFill>
            </a:endParaRPr>
          </a:p>
        </p:txBody>
      </p:sp>
      <p:sp>
        <p:nvSpPr>
          <p:cNvPr id="50" name="Rectangle 49"/>
          <p:cNvSpPr/>
          <p:nvPr/>
        </p:nvSpPr>
        <p:spPr>
          <a:xfrm>
            <a:off x="7178675" y="1585913"/>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Tree>
    <p:extLst>
      <p:ext uri="{BB962C8B-B14F-4D97-AF65-F5344CB8AC3E}">
        <p14:creationId xmlns:p14="http://schemas.microsoft.com/office/powerpoint/2010/main" val="3839927896"/>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HAWQ can be accessed via PSQL command line client or </a:t>
            </a:r>
            <a:r>
              <a:rPr lang="en-US" sz="1800" b="1" dirty="0" err="1" smtClean="0"/>
              <a:t>pgadminIII</a:t>
            </a:r>
            <a:r>
              <a:rPr lang="en-US" sz="1800" b="1" dirty="0" smtClean="0"/>
              <a:t>.  We’re going to use </a:t>
            </a:r>
            <a:r>
              <a:rPr lang="en-US" sz="1800" b="1" dirty="0" err="1" smtClean="0"/>
              <a:t>pgadminIII</a:t>
            </a:r>
            <a:endParaRPr lang="en-US" sz="1800" b="1" dirty="0" smtClean="0"/>
          </a:p>
          <a:p>
            <a:pPr lvl="1">
              <a:lnSpc>
                <a:spcPct val="150000"/>
              </a:lnSpc>
            </a:pPr>
            <a:r>
              <a:rPr lang="en-US" sz="1400" dirty="0" smtClean="0"/>
              <a:t>Under Applications, click on </a:t>
            </a:r>
            <a:r>
              <a:rPr lang="en-US" sz="1400" dirty="0" err="1" smtClean="0"/>
              <a:t>pgadminIII</a:t>
            </a:r>
            <a:endParaRPr lang="en-US" sz="1400" dirty="0" smtClean="0"/>
          </a:p>
          <a:p>
            <a:pPr lvl="1">
              <a:lnSpc>
                <a:spcPct val="150000"/>
              </a:lnSpc>
            </a:pPr>
            <a:r>
              <a:rPr lang="en-US" sz="1400" dirty="0" smtClean="0"/>
              <a:t>Click the plug in the upper right hand corner</a:t>
            </a:r>
          </a:p>
          <a:p>
            <a:pPr>
              <a:lnSpc>
                <a:spcPct val="150000"/>
              </a:lnSpc>
            </a:pPr>
            <a:r>
              <a:rPr lang="en-US" sz="1800" b="1" dirty="0" smtClean="0"/>
              <a:t>Now that we’re connected we’re going to</a:t>
            </a:r>
            <a:r>
              <a:rPr lang="en-US" sz="1800" dirty="0" smtClean="0"/>
              <a:t>:</a:t>
            </a:r>
          </a:p>
          <a:p>
            <a:pPr lvl="1">
              <a:lnSpc>
                <a:spcPct val="150000"/>
              </a:lnSpc>
            </a:pPr>
            <a:r>
              <a:rPr lang="en-US" sz="1400" dirty="0" smtClean="0"/>
              <a:t>Create an external table</a:t>
            </a:r>
          </a:p>
          <a:p>
            <a:pPr lvl="1">
              <a:lnSpc>
                <a:spcPct val="150000"/>
              </a:lnSpc>
            </a:pPr>
            <a:r>
              <a:rPr lang="en-US" sz="1400" dirty="0" smtClean="0"/>
              <a:t>Create a table in HAWQ</a:t>
            </a:r>
          </a:p>
          <a:p>
            <a:pPr lvl="1">
              <a:lnSpc>
                <a:spcPct val="150000"/>
              </a:lnSpc>
            </a:pPr>
            <a:r>
              <a:rPr lang="en-US" sz="1400" dirty="0" smtClean="0"/>
              <a:t>Load data into HAWQ</a:t>
            </a:r>
          </a:p>
        </p:txBody>
      </p:sp>
      <p:pic>
        <p:nvPicPr>
          <p:cNvPr id="2" name="Picture 1"/>
          <p:cNvPicPr>
            <a:picLocks noChangeAspect="1"/>
          </p:cNvPicPr>
          <p:nvPr/>
        </p:nvPicPr>
        <p:blipFill>
          <a:blip r:embed="rId2"/>
          <a:stretch>
            <a:fillRect/>
          </a:stretch>
        </p:blipFill>
        <p:spPr>
          <a:xfrm>
            <a:off x="5516880" y="1452879"/>
            <a:ext cx="3397510" cy="3119121"/>
          </a:xfrm>
          <a:prstGeom prst="rect">
            <a:avLst/>
          </a:prstGeom>
        </p:spPr>
      </p:pic>
    </p:spTree>
    <p:extLst>
      <p:ext uri="{BB962C8B-B14F-4D97-AF65-F5344CB8AC3E}">
        <p14:creationId xmlns:p14="http://schemas.microsoft.com/office/powerpoint/2010/main" val="6802692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 calcmode="lin" valueType="num">
                                      <p:cBhvr additive="base">
                                        <p:cTn id="2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xEl>
                                              <p:pRg st="4" end="4"/>
                                            </p:txEl>
                                          </p:spTgt>
                                        </p:tgtEl>
                                        <p:attrNameLst>
                                          <p:attrName>style.visibility</p:attrName>
                                        </p:attrNameLst>
                                      </p:cBhvr>
                                      <p:to>
                                        <p:strVal val="visible"/>
                                      </p:to>
                                    </p:set>
                                    <p:anim calcmode="lin" valueType="num">
                                      <p:cBhvr additive="base">
                                        <p:cTn id="3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
                                            <p:txEl>
                                              <p:pRg st="6" end="6"/>
                                            </p:txEl>
                                          </p:spTgt>
                                        </p:tgtEl>
                                        <p:attrNameLst>
                                          <p:attrName>style.visibility</p:attrName>
                                        </p:attrNameLst>
                                      </p:cBhvr>
                                      <p:to>
                                        <p:strVal val="visible"/>
                                      </p:to>
                                    </p:set>
                                    <p:anim calcmode="lin" valueType="num">
                                      <p:cBhvr additive="base">
                                        <p:cTn id="4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do I need to know about external tables?</a:t>
            </a:r>
          </a:p>
        </p:txBody>
      </p:sp>
      <p:sp>
        <p:nvSpPr>
          <p:cNvPr id="15" name="Content Placeholder 4"/>
          <p:cNvSpPr txBox="1">
            <a:spLocks/>
          </p:cNvSpPr>
          <p:nvPr/>
        </p:nvSpPr>
        <p:spPr>
          <a:xfrm>
            <a:off x="196495" y="1045287"/>
            <a:ext cx="40199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500" dirty="0" smtClean="0"/>
              <a:t>External tables are the most efficient way to load data into HAWQ</a:t>
            </a:r>
          </a:p>
          <a:p>
            <a:pPr>
              <a:lnSpc>
                <a:spcPct val="140000"/>
              </a:lnSpc>
            </a:pPr>
            <a:r>
              <a:rPr lang="en-US" sz="1500" dirty="0" smtClean="0"/>
              <a:t>Loading speed is achieved by taking advantage of parallelization.  A distributed protocol (PXF or GPFDIST) is used to load the data in parallel.</a:t>
            </a:r>
          </a:p>
          <a:p>
            <a:pPr>
              <a:lnSpc>
                <a:spcPct val="140000"/>
              </a:lnSpc>
            </a:pPr>
            <a:r>
              <a:rPr lang="en-US" sz="1500" dirty="0" smtClean="0"/>
              <a:t>External tables are a logical view of the file on HDFS.</a:t>
            </a:r>
          </a:p>
          <a:p>
            <a:pPr>
              <a:lnSpc>
                <a:spcPct val="140000"/>
              </a:lnSpc>
            </a:pPr>
            <a:r>
              <a:rPr lang="en-US" sz="1500" dirty="0" smtClean="0"/>
              <a:t>External tables are simple, use SQL and can be used to transform the data in flight</a:t>
            </a:r>
          </a:p>
        </p:txBody>
      </p:sp>
      <p:sp>
        <p:nvSpPr>
          <p:cNvPr id="4" name="Rounded Rectangle 3"/>
          <p:cNvSpPr>
            <a:spLocks noChangeArrowheads="1"/>
          </p:cNvSpPr>
          <p:nvPr/>
        </p:nvSpPr>
        <p:spPr bwMode="auto">
          <a:xfrm>
            <a:off x="4267200" y="3466702"/>
            <a:ext cx="4481075" cy="495698"/>
          </a:xfrm>
          <a:prstGeom prst="roundRect">
            <a:avLst>
              <a:gd name="adj" fmla="val 16667"/>
            </a:avLst>
          </a:prstGeom>
          <a:gradFill flip="none" rotWithShape="1">
            <a:gsLst>
              <a:gs pos="50000">
                <a:schemeClr val="accent3">
                  <a:lumMod val="40000"/>
                  <a:lumOff val="60000"/>
                </a:schemeClr>
              </a:gs>
              <a:gs pos="0">
                <a:schemeClr val="accent3">
                  <a:lumMod val="60000"/>
                  <a:lumOff val="40000"/>
                </a:schemeClr>
              </a:gs>
            </a:gsLst>
            <a:lin ang="0" scaled="1"/>
            <a:tileRect/>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5" name="TextBox 184"/>
          <p:cNvSpPr txBox="1">
            <a:spLocks noChangeArrowheads="1"/>
          </p:cNvSpPr>
          <p:nvPr/>
        </p:nvSpPr>
        <p:spPr bwMode="auto">
          <a:xfrm>
            <a:off x="4236927" y="341968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a:latin typeface="+mn-lt"/>
              </a:rPr>
              <a:t>External</a:t>
            </a:r>
            <a:br>
              <a:rPr lang="en-US" sz="1100" b="1" dirty="0">
                <a:latin typeface="+mn-lt"/>
              </a:rPr>
            </a:br>
            <a:r>
              <a:rPr lang="en-US" sz="1100" b="1" dirty="0" smtClean="0">
                <a:latin typeface="+mn-lt"/>
              </a:rPr>
              <a:t>Sources</a:t>
            </a:r>
            <a:endParaRPr lang="en-US" sz="1100" b="1" dirty="0">
              <a:latin typeface="+mn-lt"/>
            </a:endParaRPr>
          </a:p>
        </p:txBody>
      </p:sp>
      <p:sp>
        <p:nvSpPr>
          <p:cNvPr id="6" name="Rounded Rectangle 5"/>
          <p:cNvSpPr>
            <a:spLocks noChangeArrowheads="1"/>
          </p:cNvSpPr>
          <p:nvPr/>
        </p:nvSpPr>
        <p:spPr bwMode="auto">
          <a:xfrm>
            <a:off x="4267200" y="2672148"/>
            <a:ext cx="4456779" cy="756851"/>
          </a:xfrm>
          <a:prstGeom prst="roundRect">
            <a:avLst>
              <a:gd name="adj" fmla="val 16667"/>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7" name="Rounded Rectangle 6"/>
          <p:cNvSpPr>
            <a:spLocks noChangeArrowheads="1"/>
          </p:cNvSpPr>
          <p:nvPr/>
        </p:nvSpPr>
        <p:spPr bwMode="auto">
          <a:xfrm>
            <a:off x="4267200" y="2286000"/>
            <a:ext cx="4456779" cy="344607"/>
          </a:xfrm>
          <a:prstGeom prst="roundRect">
            <a:avLst>
              <a:gd name="adj" fmla="val 22862"/>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8" name="Rounded Rectangle 7"/>
          <p:cNvSpPr>
            <a:spLocks noChangeArrowheads="1"/>
          </p:cNvSpPr>
          <p:nvPr/>
        </p:nvSpPr>
        <p:spPr bwMode="auto">
          <a:xfrm>
            <a:off x="4267200" y="1435100"/>
            <a:ext cx="4456779" cy="778560"/>
          </a:xfrm>
          <a:prstGeom prst="roundRect">
            <a:avLst>
              <a:gd name="adj" fmla="val 16667"/>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9" name="TextBox 184"/>
          <p:cNvSpPr txBox="1">
            <a:spLocks noChangeArrowheads="1"/>
          </p:cNvSpPr>
          <p:nvPr/>
        </p:nvSpPr>
        <p:spPr bwMode="auto">
          <a:xfrm>
            <a:off x="4350459" y="2269215"/>
            <a:ext cx="10311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smtClean="0">
                <a:latin typeface="+mn-lt"/>
              </a:rPr>
              <a:t>Network</a:t>
            </a:r>
            <a:endParaRPr lang="en-US" sz="1100" b="1" dirty="0">
              <a:latin typeface="+mn-lt"/>
            </a:endParaRPr>
          </a:p>
          <a:p>
            <a:pPr algn="ctr" eaLnBrk="1" hangingPunct="1"/>
            <a:r>
              <a:rPr lang="en-US" sz="1100" b="1" dirty="0" smtClean="0">
                <a:latin typeface="+mn-lt"/>
              </a:rPr>
              <a:t>Interconnect</a:t>
            </a:r>
            <a:endParaRPr lang="en-US" sz="1100" b="1" dirty="0">
              <a:latin typeface="+mn-lt"/>
            </a:endParaRPr>
          </a:p>
        </p:txBody>
      </p:sp>
      <p:cxnSp>
        <p:nvCxnSpPr>
          <p:cNvPr id="11" name="Straight Connector 13"/>
          <p:cNvCxnSpPr>
            <a:cxnSpLocks noChangeShapeType="1"/>
          </p:cNvCxnSpPr>
          <p:nvPr/>
        </p:nvCxnSpPr>
        <p:spPr bwMode="auto">
          <a:xfrm rot="5400000">
            <a:off x="5800049" y="2639655"/>
            <a:ext cx="133052" cy="1588"/>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Rounded Rectangle 11"/>
          <p:cNvSpPr/>
          <p:nvPr/>
        </p:nvSpPr>
        <p:spPr bwMode="auto">
          <a:xfrm>
            <a:off x="5618130"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13" name="Rectangle 12"/>
          <p:cNvSpPr/>
          <p:nvPr/>
        </p:nvSpPr>
        <p:spPr bwMode="auto">
          <a:xfrm>
            <a:off x="5686394"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14" name="Picture 92"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4445"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3"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3821"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5"/>
          <p:cNvCxnSpPr>
            <a:cxnSpLocks noChangeShapeType="1"/>
          </p:cNvCxnSpPr>
          <p:nvPr/>
        </p:nvCxnSpPr>
        <p:spPr bwMode="auto">
          <a:xfrm rot="5400000">
            <a:off x="6312812"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8" name="Rounded Rectangle 17"/>
          <p:cNvSpPr/>
          <p:nvPr/>
        </p:nvSpPr>
        <p:spPr bwMode="auto">
          <a:xfrm>
            <a:off x="6132481"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19" name="Rectangle 18"/>
          <p:cNvSpPr/>
          <p:nvPr/>
        </p:nvSpPr>
        <p:spPr bwMode="auto">
          <a:xfrm>
            <a:off x="6235668" y="2867709"/>
            <a:ext cx="311150"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20" name="Picture 86"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8361"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87"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7737"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17"/>
          <p:cNvCxnSpPr>
            <a:cxnSpLocks noChangeShapeType="1"/>
          </p:cNvCxnSpPr>
          <p:nvPr/>
        </p:nvCxnSpPr>
        <p:spPr bwMode="auto">
          <a:xfrm rot="5400000">
            <a:off x="6827162"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ounded Rectangle 76"/>
          <p:cNvSpPr/>
          <p:nvPr/>
        </p:nvSpPr>
        <p:spPr bwMode="auto">
          <a:xfrm>
            <a:off x="6645246" y="2689116"/>
            <a:ext cx="496887"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24" name="Rectangle 23"/>
          <p:cNvSpPr/>
          <p:nvPr/>
        </p:nvSpPr>
        <p:spPr bwMode="auto">
          <a:xfrm>
            <a:off x="6713506" y="2867709"/>
            <a:ext cx="382588"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25" name="Picture 80"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2277"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1"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1653"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Connector 19"/>
          <p:cNvCxnSpPr>
            <a:cxnSpLocks noChangeShapeType="1"/>
          </p:cNvCxnSpPr>
          <p:nvPr/>
        </p:nvCxnSpPr>
        <p:spPr bwMode="auto">
          <a:xfrm rot="5400000">
            <a:off x="7341513"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 name="Rounded Rectangle 27"/>
          <p:cNvSpPr/>
          <p:nvPr/>
        </p:nvSpPr>
        <p:spPr bwMode="auto">
          <a:xfrm>
            <a:off x="7159595"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29" name="Rectangle 28"/>
          <p:cNvSpPr/>
          <p:nvPr/>
        </p:nvSpPr>
        <p:spPr bwMode="auto">
          <a:xfrm>
            <a:off x="7227857"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30" name="Picture 74"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86193"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75"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5569"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Straight Connector 21"/>
          <p:cNvCxnSpPr>
            <a:cxnSpLocks noChangeShapeType="1"/>
          </p:cNvCxnSpPr>
          <p:nvPr/>
        </p:nvCxnSpPr>
        <p:spPr bwMode="auto">
          <a:xfrm rot="5400000">
            <a:off x="7855863"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7673946"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34" name="Rectangle 33"/>
          <p:cNvSpPr/>
          <p:nvPr/>
        </p:nvSpPr>
        <p:spPr bwMode="auto">
          <a:xfrm>
            <a:off x="7742208"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grpSp>
        <p:nvGrpSpPr>
          <p:cNvPr id="35" name="Group 34"/>
          <p:cNvGrpSpPr/>
          <p:nvPr/>
        </p:nvGrpSpPr>
        <p:grpSpPr>
          <a:xfrm>
            <a:off x="5650459" y="2879921"/>
            <a:ext cx="2410927" cy="162212"/>
            <a:chOff x="5361336" y="1600200"/>
            <a:chExt cx="2410927" cy="216283"/>
          </a:xfrm>
        </p:grpSpPr>
        <p:pic>
          <p:nvPicPr>
            <p:cNvPr id="36"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361336"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875252"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389168"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903084"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417000"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 name="Picture 68"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00109"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9"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59485"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33"/>
          <p:cNvSpPr txBox="1">
            <a:spLocks noChangeArrowheads="1"/>
          </p:cNvSpPr>
          <p:nvPr/>
        </p:nvSpPr>
        <p:spPr bwMode="auto">
          <a:xfrm>
            <a:off x="8192788" y="2784664"/>
            <a:ext cx="5492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a:t>
            </a:r>
          </a:p>
        </p:txBody>
      </p:sp>
      <p:cxnSp>
        <p:nvCxnSpPr>
          <p:cNvPr id="44" name="Straight Connector 94"/>
          <p:cNvCxnSpPr>
            <a:cxnSpLocks noChangeShapeType="1"/>
          </p:cNvCxnSpPr>
          <p:nvPr/>
        </p:nvCxnSpPr>
        <p:spPr bwMode="auto">
          <a:xfrm rot="5400000">
            <a:off x="7221073" y="2405252"/>
            <a:ext cx="237530"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52" name="Group 331"/>
          <p:cNvGrpSpPr>
            <a:grpSpLocks/>
          </p:cNvGrpSpPr>
          <p:nvPr/>
        </p:nvGrpSpPr>
        <p:grpSpPr bwMode="auto">
          <a:xfrm>
            <a:off x="6996146" y="1683236"/>
            <a:ext cx="687387" cy="486668"/>
            <a:chOff x="4533205" y="2544416"/>
            <a:chExt cx="734533" cy="924063"/>
          </a:xfrm>
        </p:grpSpPr>
        <p:sp>
          <p:nvSpPr>
            <p:cNvPr id="53" name="Rounded Rectangle 52"/>
            <p:cNvSpPr/>
            <p:nvPr/>
          </p:nvSpPr>
          <p:spPr bwMode="auto">
            <a:xfrm>
              <a:off x="4533205" y="2544416"/>
              <a:ext cx="734533" cy="924063"/>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54" name="Picture 104"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970" y="2602505"/>
              <a:ext cx="431746" cy="31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334"/>
            <p:cNvGrpSpPr>
              <a:grpSpLocks/>
            </p:cNvGrpSpPr>
            <p:nvPr/>
          </p:nvGrpSpPr>
          <p:grpSpPr bwMode="auto">
            <a:xfrm>
              <a:off x="4623113" y="2919128"/>
              <a:ext cx="549628" cy="462880"/>
              <a:chOff x="4648858" y="2717148"/>
              <a:chExt cx="549628" cy="462880"/>
            </a:xfrm>
          </p:grpSpPr>
          <p:sp>
            <p:nvSpPr>
              <p:cNvPr id="56" name="Rectangle 55"/>
              <p:cNvSpPr/>
              <p:nvPr/>
            </p:nvSpPr>
            <p:spPr bwMode="auto">
              <a:xfrm>
                <a:off x="4648858" y="2717148"/>
                <a:ext cx="549628" cy="462880"/>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57" name="Picture 256" descr="vie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4716" y="2750298"/>
                <a:ext cx="496933" cy="39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8" name="TextBox 108"/>
          <p:cNvSpPr txBox="1">
            <a:spLocks noChangeArrowheads="1"/>
          </p:cNvSpPr>
          <p:nvPr/>
        </p:nvSpPr>
        <p:spPr bwMode="auto">
          <a:xfrm>
            <a:off x="7661308" y="1736814"/>
            <a:ext cx="549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a:t>
            </a:r>
          </a:p>
        </p:txBody>
      </p:sp>
      <p:cxnSp>
        <p:nvCxnSpPr>
          <p:cNvPr id="60" name="Straight Connector 59"/>
          <p:cNvCxnSpPr/>
          <p:nvPr/>
        </p:nvCxnSpPr>
        <p:spPr bwMode="auto">
          <a:xfrm>
            <a:off x="5722908" y="2524676"/>
            <a:ext cx="2425002" cy="0"/>
          </a:xfrm>
          <a:prstGeom prst="line">
            <a:avLst/>
          </a:prstGeom>
          <a:ln w="203200">
            <a:solidFill>
              <a:srgbClr val="5F7684"/>
            </a:solidFill>
          </a:ln>
          <a:effectLst>
            <a:glow rad="101600">
              <a:srgbClr val="5F7684">
                <a:alpha val="40000"/>
              </a:srgbClr>
            </a:glow>
          </a:effectLst>
        </p:spPr>
        <p:style>
          <a:lnRef idx="2">
            <a:schemeClr val="accent2">
              <a:shade val="50000"/>
            </a:schemeClr>
          </a:lnRef>
          <a:fillRef idx="1">
            <a:schemeClr val="accent2"/>
          </a:fillRef>
          <a:effectRef idx="0">
            <a:schemeClr val="accent2"/>
          </a:effectRef>
          <a:fontRef idx="minor">
            <a:schemeClr val="lt1"/>
          </a:fontRef>
        </p:style>
      </p:cxnSp>
      <p:cxnSp>
        <p:nvCxnSpPr>
          <p:cNvPr id="61" name="Straight Arrow Connector 111"/>
          <p:cNvCxnSpPr>
            <a:cxnSpLocks noChangeShapeType="1"/>
          </p:cNvCxnSpPr>
          <p:nvPr/>
        </p:nvCxnSpPr>
        <p:spPr bwMode="auto">
          <a:xfrm flipV="1">
            <a:off x="5864190" y="2525703"/>
            <a:ext cx="2206417" cy="1"/>
          </a:xfrm>
          <a:prstGeom prst="straightConnector1">
            <a:avLst/>
          </a:prstGeom>
          <a:noFill/>
          <a:ln w="19050">
            <a:solidFill>
              <a:schemeClr val="bg1"/>
            </a:solidFill>
            <a:prstDash val="dashDot"/>
            <a:round/>
            <a:headEnd type="arrow" w="med" len="me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2" name="TextBox 184"/>
          <p:cNvSpPr txBox="1">
            <a:spLocks noChangeArrowheads="1"/>
          </p:cNvSpPr>
          <p:nvPr/>
        </p:nvSpPr>
        <p:spPr bwMode="auto">
          <a:xfrm>
            <a:off x="4130246" y="1672333"/>
            <a:ext cx="12192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smtClean="0">
                <a:latin typeface="+mn-lt"/>
              </a:rPr>
              <a:t>Master</a:t>
            </a:r>
            <a:endParaRPr lang="en-US" sz="1100" b="1" dirty="0">
              <a:latin typeface="+mn-lt"/>
            </a:endParaRPr>
          </a:p>
        </p:txBody>
      </p:sp>
      <p:sp>
        <p:nvSpPr>
          <p:cNvPr id="63" name="TextBox 184"/>
          <p:cNvSpPr txBox="1">
            <a:spLocks noChangeArrowheads="1"/>
          </p:cNvSpPr>
          <p:nvPr/>
        </p:nvSpPr>
        <p:spPr bwMode="auto">
          <a:xfrm>
            <a:off x="4297886" y="2841314"/>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a:latin typeface="+mn-lt"/>
              </a:rPr>
              <a:t>Segment</a:t>
            </a:r>
            <a:br>
              <a:rPr lang="en-US" sz="1100" b="1" dirty="0">
                <a:latin typeface="+mn-lt"/>
              </a:rPr>
            </a:br>
            <a:r>
              <a:rPr lang="en-US" sz="1100" b="1" dirty="0" smtClean="0">
                <a:latin typeface="+mn-lt"/>
              </a:rPr>
              <a:t>Servers</a:t>
            </a:r>
            <a:endParaRPr lang="en-US" sz="1100" b="1" dirty="0">
              <a:latin typeface="+mn-lt"/>
            </a:endParaRPr>
          </a:p>
        </p:txBody>
      </p:sp>
      <p:sp>
        <p:nvSpPr>
          <p:cNvPr id="64" name="Down Arrow 63"/>
          <p:cNvSpPr>
            <a:spLocks noChangeArrowheads="1"/>
          </p:cNvSpPr>
          <p:nvPr/>
        </p:nvSpPr>
        <p:spPr bwMode="auto">
          <a:xfrm>
            <a:off x="7205694" y="1463566"/>
            <a:ext cx="266700" cy="191988"/>
          </a:xfrm>
          <a:prstGeom prst="downArrow">
            <a:avLst>
              <a:gd name="adj1" fmla="val 50000"/>
              <a:gd name="adj2" fmla="val 50000"/>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65" name="Folded Corner 64"/>
          <p:cNvSpPr>
            <a:spLocks noChangeArrowheads="1"/>
          </p:cNvSpPr>
          <p:nvPr/>
        </p:nvSpPr>
        <p:spPr bwMode="auto">
          <a:xfrm>
            <a:off x="6762783" y="1168400"/>
            <a:ext cx="1152525" cy="342900"/>
          </a:xfrm>
          <a:prstGeom prst="foldedCorner">
            <a:avLst>
              <a:gd name="adj" fmla="val 16667"/>
            </a:avLst>
          </a:prstGeom>
          <a:gradFill rotWithShape="1">
            <a:gsLst>
              <a:gs pos="0">
                <a:srgbClr val="FFEBDB"/>
              </a:gs>
              <a:gs pos="64999">
                <a:srgbClr val="FFD0AA"/>
              </a:gs>
              <a:gs pos="100000">
                <a:srgbClr val="FFBE86"/>
              </a:gs>
            </a:gsLst>
            <a:lin ang="5400000" scaled="1"/>
          </a:gradFill>
          <a:ln w="9525">
            <a:solidFill>
              <a:srgbClr val="F69240"/>
            </a:solidFill>
            <a:round/>
            <a:headEnd/>
            <a:tailEnd/>
          </a:ln>
          <a:effectLst>
            <a:outerShdw dist="20000" dir="5400000" rotWithShape="0">
              <a:srgbClr val="808080">
                <a:alpha val="37999"/>
              </a:srgbClr>
            </a:outerShdw>
          </a:effectLst>
        </p:spPr>
        <p:txBody>
          <a:bodyPr wrap="none" anchor="b"/>
          <a:lstStyle/>
          <a:p>
            <a:pPr>
              <a:defRPr/>
            </a:pPr>
            <a:r>
              <a:rPr lang="en-US" sz="1200" dirty="0" smtClean="0">
                <a:solidFill>
                  <a:srgbClr val="000000"/>
                </a:solidFill>
                <a:ea typeface="ＭＳ Ｐゴシック" pitchFamily="34" charset="-128"/>
                <a:cs typeface="+mn-cs"/>
              </a:rPr>
              <a:t>SQL</a:t>
            </a:r>
            <a:endParaRPr lang="en-US" sz="1600" dirty="0" smtClean="0">
              <a:solidFill>
                <a:srgbClr val="000000"/>
              </a:solidFill>
              <a:ea typeface="ＭＳ Ｐゴシック" pitchFamily="34" charset="-128"/>
              <a:cs typeface="+mn-cs"/>
            </a:endParaRPr>
          </a:p>
        </p:txBody>
      </p:sp>
      <p:pic>
        <p:nvPicPr>
          <p:cNvPr id="66" name="Picture 2" descr="C:\DOCUME~1\BENWER~1\LOCALS~1\Temp\Rar$DR02.234\User Icons\PNG\user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1982" y="1291369"/>
            <a:ext cx="497659" cy="28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 name="Straight Arrow Connector 125"/>
          <p:cNvCxnSpPr>
            <a:cxnSpLocks noChangeShapeType="1"/>
            <a:stCxn id="121" idx="0"/>
            <a:endCxn id="12" idx="2"/>
          </p:cNvCxnSpPr>
          <p:nvPr/>
        </p:nvCxnSpPr>
        <p:spPr bwMode="auto">
          <a:xfrm flipV="1">
            <a:off x="5396614" y="3274903"/>
            <a:ext cx="469162"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8" name="Straight Arrow Connector 125"/>
          <p:cNvCxnSpPr>
            <a:cxnSpLocks noChangeShapeType="1"/>
            <a:stCxn id="122" idx="0"/>
            <a:endCxn id="18" idx="2"/>
          </p:cNvCxnSpPr>
          <p:nvPr/>
        </p:nvCxnSpPr>
        <p:spPr bwMode="auto">
          <a:xfrm flipV="1">
            <a:off x="5566099" y="3274903"/>
            <a:ext cx="814029"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9" name="Straight Arrow Connector 125"/>
          <p:cNvCxnSpPr>
            <a:cxnSpLocks noChangeShapeType="1"/>
            <a:stCxn id="123" idx="0"/>
            <a:endCxn id="28" idx="2"/>
          </p:cNvCxnSpPr>
          <p:nvPr/>
        </p:nvCxnSpPr>
        <p:spPr bwMode="auto">
          <a:xfrm flipV="1">
            <a:off x="5905063" y="3274903"/>
            <a:ext cx="1502176"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0" name="Straight Arrow Connector 125"/>
          <p:cNvCxnSpPr>
            <a:cxnSpLocks noChangeShapeType="1"/>
            <a:stCxn id="124" idx="0"/>
          </p:cNvCxnSpPr>
          <p:nvPr/>
        </p:nvCxnSpPr>
        <p:spPr bwMode="auto">
          <a:xfrm flipV="1">
            <a:off x="5735582" y="3274903"/>
            <a:ext cx="1158103"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1" name="Straight Arrow Connector 125"/>
          <p:cNvCxnSpPr>
            <a:cxnSpLocks noChangeShapeType="1"/>
            <a:stCxn id="125" idx="0"/>
            <a:endCxn id="33" idx="2"/>
          </p:cNvCxnSpPr>
          <p:nvPr/>
        </p:nvCxnSpPr>
        <p:spPr bwMode="auto">
          <a:xfrm flipV="1">
            <a:off x="6074547" y="3274903"/>
            <a:ext cx="1847042"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2" name="Rounded Rectangle 71"/>
          <p:cNvSpPr/>
          <p:nvPr/>
        </p:nvSpPr>
        <p:spPr bwMode="auto">
          <a:xfrm>
            <a:off x="5183822" y="3549976"/>
            <a:ext cx="1112630" cy="337015"/>
          </a:xfrm>
          <a:prstGeom prst="roundRect">
            <a:avLst/>
          </a:prstGeom>
          <a:solidFill>
            <a:schemeClr val="bg1">
              <a:lumMod val="75000"/>
            </a:schemeClr>
          </a:solidFill>
          <a:ln w="28575" cmpd="sng"/>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grpSp>
        <p:nvGrpSpPr>
          <p:cNvPr id="73" name="Group 138"/>
          <p:cNvGrpSpPr/>
          <p:nvPr/>
        </p:nvGrpSpPr>
        <p:grpSpPr>
          <a:xfrm>
            <a:off x="5815814" y="3659384"/>
            <a:ext cx="372745" cy="114014"/>
            <a:chOff x="2576681" y="2142384"/>
            <a:chExt cx="1377950" cy="749301"/>
          </a:xfrm>
        </p:grpSpPr>
        <p:sp>
          <p:nvSpPr>
            <p:cNvPr id="74" name="Oval 73"/>
            <p:cNvSpPr/>
            <p:nvPr/>
          </p:nvSpPr>
          <p:spPr>
            <a:xfrm>
              <a:off x="2956708" y="2319681"/>
              <a:ext cx="617896" cy="394705"/>
            </a:xfrm>
            <a:prstGeom prst="ellipse">
              <a:avLst/>
            </a:prstGeom>
            <a:ln w="3175" cmpd="sng">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140"/>
            <p:cNvGrpSpPr>
              <a:grpSpLocks/>
            </p:cNvGrpSpPr>
            <p:nvPr/>
          </p:nvGrpSpPr>
          <p:grpSpPr bwMode="auto">
            <a:xfrm>
              <a:off x="2576681" y="2142384"/>
              <a:ext cx="1377950" cy="749301"/>
              <a:chOff x="361" y="408"/>
              <a:chExt cx="1680" cy="1341"/>
            </a:xfrm>
          </p:grpSpPr>
          <p:sp>
            <p:nvSpPr>
              <p:cNvPr id="76" name="Freeform 75"/>
              <p:cNvSpPr>
                <a:spLocks/>
              </p:cNvSpPr>
              <p:nvPr/>
            </p:nvSpPr>
            <p:spPr bwMode="auto">
              <a:xfrm>
                <a:off x="1145" y="952"/>
                <a:ext cx="896" cy="791"/>
              </a:xfrm>
              <a:custGeom>
                <a:avLst/>
                <a:gdLst>
                  <a:gd name="T0" fmla="*/ 0 w 896"/>
                  <a:gd name="T1" fmla="*/ 465 h 791"/>
                  <a:gd name="T2" fmla="*/ 896 w 896"/>
                  <a:gd name="T3" fmla="*/ 0 h 791"/>
                  <a:gd name="T4" fmla="*/ 896 w 896"/>
                  <a:gd name="T5" fmla="*/ 319 h 791"/>
                  <a:gd name="T6" fmla="*/ 1 w 896"/>
                  <a:gd name="T7" fmla="*/ 791 h 791"/>
                  <a:gd name="T8" fmla="*/ 0 w 896"/>
                  <a:gd name="T9" fmla="*/ 465 h 791"/>
                  <a:gd name="T10" fmla="*/ 0 60000 65536"/>
                  <a:gd name="T11" fmla="*/ 0 60000 65536"/>
                  <a:gd name="T12" fmla="*/ 0 60000 65536"/>
                  <a:gd name="T13" fmla="*/ 0 60000 65536"/>
                  <a:gd name="T14" fmla="*/ 0 60000 65536"/>
                  <a:gd name="T15" fmla="*/ 0 w 896"/>
                  <a:gd name="T16" fmla="*/ 0 h 791"/>
                  <a:gd name="T17" fmla="*/ 896 w 896"/>
                  <a:gd name="T18" fmla="*/ 791 h 791"/>
                </a:gdLst>
                <a:ahLst/>
                <a:cxnLst>
                  <a:cxn ang="T10">
                    <a:pos x="T0" y="T1"/>
                  </a:cxn>
                  <a:cxn ang="T11">
                    <a:pos x="T2" y="T3"/>
                  </a:cxn>
                  <a:cxn ang="T12">
                    <a:pos x="T4" y="T5"/>
                  </a:cxn>
                  <a:cxn ang="T13">
                    <a:pos x="T6" y="T7"/>
                  </a:cxn>
                  <a:cxn ang="T14">
                    <a:pos x="T8" y="T9"/>
                  </a:cxn>
                </a:cxnLst>
                <a:rect l="T15" t="T16" r="T17" b="T18"/>
                <a:pathLst>
                  <a:path w="896" h="791">
                    <a:moveTo>
                      <a:pt x="0" y="465"/>
                    </a:moveTo>
                    <a:lnTo>
                      <a:pt x="896" y="0"/>
                    </a:lnTo>
                    <a:lnTo>
                      <a:pt x="896" y="319"/>
                    </a:lnTo>
                    <a:lnTo>
                      <a:pt x="1" y="791"/>
                    </a:lnTo>
                    <a:lnTo>
                      <a:pt x="0" y="465"/>
                    </a:lnTo>
                    <a:close/>
                  </a:path>
                </a:pathLst>
              </a:custGeom>
              <a:solidFill>
                <a:srgbClr val="B7C4CE"/>
              </a:solidFill>
              <a:ln w="3175" cmpd="sng">
                <a:solidFill>
                  <a:srgbClr val="000000"/>
                </a:solidFill>
                <a:round/>
                <a:headEnd/>
                <a:tailEnd/>
              </a:ln>
            </p:spPr>
            <p:txBody>
              <a:bodyPr/>
              <a:lstStyle/>
              <a:p>
                <a:endParaRPr lang="en-US" dirty="0"/>
              </a:p>
            </p:txBody>
          </p:sp>
          <p:sp>
            <p:nvSpPr>
              <p:cNvPr id="77" name="Freeform 76"/>
              <p:cNvSpPr>
                <a:spLocks/>
              </p:cNvSpPr>
              <p:nvPr/>
            </p:nvSpPr>
            <p:spPr bwMode="auto">
              <a:xfrm>
                <a:off x="362" y="873"/>
                <a:ext cx="777" cy="876"/>
              </a:xfrm>
              <a:custGeom>
                <a:avLst/>
                <a:gdLst>
                  <a:gd name="T0" fmla="*/ 0 w 777"/>
                  <a:gd name="T1" fmla="*/ 0 h 876"/>
                  <a:gd name="T2" fmla="*/ 777 w 777"/>
                  <a:gd name="T3" fmla="*/ 538 h 876"/>
                  <a:gd name="T4" fmla="*/ 776 w 777"/>
                  <a:gd name="T5" fmla="*/ 876 h 876"/>
                  <a:gd name="T6" fmla="*/ 0 w 777"/>
                  <a:gd name="T7" fmla="*/ 309 h 876"/>
                  <a:gd name="T8" fmla="*/ 0 w 777"/>
                  <a:gd name="T9" fmla="*/ 0 h 876"/>
                  <a:gd name="T10" fmla="*/ 0 60000 65536"/>
                  <a:gd name="T11" fmla="*/ 0 60000 65536"/>
                  <a:gd name="T12" fmla="*/ 0 60000 65536"/>
                  <a:gd name="T13" fmla="*/ 0 60000 65536"/>
                  <a:gd name="T14" fmla="*/ 0 60000 65536"/>
                  <a:gd name="T15" fmla="*/ 0 w 777"/>
                  <a:gd name="T16" fmla="*/ 0 h 876"/>
                  <a:gd name="T17" fmla="*/ 777 w 777"/>
                  <a:gd name="T18" fmla="*/ 876 h 876"/>
                </a:gdLst>
                <a:ahLst/>
                <a:cxnLst>
                  <a:cxn ang="T10">
                    <a:pos x="T0" y="T1"/>
                  </a:cxn>
                  <a:cxn ang="T11">
                    <a:pos x="T2" y="T3"/>
                  </a:cxn>
                  <a:cxn ang="T12">
                    <a:pos x="T4" y="T5"/>
                  </a:cxn>
                  <a:cxn ang="T13">
                    <a:pos x="T6" y="T7"/>
                  </a:cxn>
                  <a:cxn ang="T14">
                    <a:pos x="T8" y="T9"/>
                  </a:cxn>
                </a:cxnLst>
                <a:rect l="T15" t="T16" r="T17" b="T18"/>
                <a:pathLst>
                  <a:path w="777" h="876">
                    <a:moveTo>
                      <a:pt x="0" y="0"/>
                    </a:moveTo>
                    <a:lnTo>
                      <a:pt x="777" y="538"/>
                    </a:lnTo>
                    <a:lnTo>
                      <a:pt x="776" y="876"/>
                    </a:lnTo>
                    <a:lnTo>
                      <a:pt x="0" y="309"/>
                    </a:lnTo>
                    <a:lnTo>
                      <a:pt x="0" y="0"/>
                    </a:lnTo>
                    <a:close/>
                  </a:path>
                </a:pathLst>
              </a:custGeom>
              <a:solidFill>
                <a:srgbClr val="B7C4CE"/>
              </a:solidFill>
              <a:ln w="3175" cmpd="sng">
                <a:solidFill>
                  <a:srgbClr val="000000"/>
                </a:solidFill>
                <a:round/>
                <a:headEnd/>
                <a:tailEnd/>
              </a:ln>
            </p:spPr>
            <p:txBody>
              <a:bodyPr/>
              <a:lstStyle/>
              <a:p>
                <a:endParaRPr lang="en-US" dirty="0"/>
              </a:p>
            </p:txBody>
          </p:sp>
          <p:sp>
            <p:nvSpPr>
              <p:cNvPr id="78" name="Freeform 77"/>
              <p:cNvSpPr>
                <a:spLocks/>
              </p:cNvSpPr>
              <p:nvPr/>
            </p:nvSpPr>
            <p:spPr bwMode="auto">
              <a:xfrm>
                <a:off x="361" y="873"/>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0" y="0"/>
                    </a:lnTo>
                  </a:path>
                </a:pathLst>
              </a:custGeom>
              <a:noFill/>
              <a:ln w="3175" cmpd="sng">
                <a:solidFill>
                  <a:srgbClr val="1F1A1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9" name="Freeform 78"/>
              <p:cNvSpPr>
                <a:spLocks/>
              </p:cNvSpPr>
              <p:nvPr/>
            </p:nvSpPr>
            <p:spPr bwMode="auto">
              <a:xfrm>
                <a:off x="361" y="408"/>
                <a:ext cx="1677" cy="1000"/>
              </a:xfrm>
              <a:custGeom>
                <a:avLst/>
                <a:gdLst>
                  <a:gd name="T0" fmla="*/ 0 w 15917"/>
                  <a:gd name="T1" fmla="*/ 0 h 6819"/>
                  <a:gd name="T2" fmla="*/ 0 w 15917"/>
                  <a:gd name="T3" fmla="*/ 0 h 6819"/>
                  <a:gd name="T4" fmla="*/ 0 w 15917"/>
                  <a:gd name="T5" fmla="*/ 0 h 6819"/>
                  <a:gd name="T6" fmla="*/ 0 w 15917"/>
                  <a:gd name="T7" fmla="*/ 0 h 6819"/>
                  <a:gd name="T8" fmla="*/ 0 w 15917"/>
                  <a:gd name="T9" fmla="*/ 0 h 6819"/>
                  <a:gd name="T10" fmla="*/ 0 w 15917"/>
                  <a:gd name="T11" fmla="*/ 0 h 6819"/>
                  <a:gd name="T12" fmla="*/ 0 w 15917"/>
                  <a:gd name="T13" fmla="*/ 0 h 6819"/>
                  <a:gd name="T14" fmla="*/ 0 w 15917"/>
                  <a:gd name="T15" fmla="*/ 0 h 6819"/>
                  <a:gd name="T16" fmla="*/ 0 w 15917"/>
                  <a:gd name="T17" fmla="*/ 0 h 68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17"/>
                  <a:gd name="T28" fmla="*/ 0 h 6819"/>
                  <a:gd name="T29" fmla="*/ 15917 w 15917"/>
                  <a:gd name="T30" fmla="*/ 6819 h 68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17" h="6819">
                    <a:moveTo>
                      <a:pt x="7415" y="6819"/>
                    </a:moveTo>
                    <a:lnTo>
                      <a:pt x="11836" y="5166"/>
                    </a:lnTo>
                    <a:lnTo>
                      <a:pt x="15917" y="3642"/>
                    </a:lnTo>
                    <a:lnTo>
                      <a:pt x="12061" y="1748"/>
                    </a:lnTo>
                    <a:lnTo>
                      <a:pt x="8503" y="0"/>
                    </a:lnTo>
                    <a:lnTo>
                      <a:pt x="4082" y="1651"/>
                    </a:lnTo>
                    <a:lnTo>
                      <a:pt x="0" y="3177"/>
                    </a:lnTo>
                    <a:lnTo>
                      <a:pt x="3857" y="5070"/>
                    </a:lnTo>
                    <a:lnTo>
                      <a:pt x="7415" y="6819"/>
                    </a:lnTo>
                    <a:close/>
                  </a:path>
                </a:pathLst>
              </a:custGeom>
              <a:solidFill>
                <a:srgbClr val="B7C4CE"/>
              </a:solidFill>
              <a:ln w="9525">
                <a:solidFill>
                  <a:srgbClr val="000000"/>
                </a:solidFill>
                <a:round/>
                <a:headEnd/>
                <a:tailEnd/>
              </a:ln>
            </p:spPr>
            <p:txBody>
              <a:bodyPr/>
              <a:lstStyle/>
              <a:p>
                <a:endParaRPr lang="en-US" dirty="0"/>
              </a:p>
            </p:txBody>
          </p:sp>
          <p:sp>
            <p:nvSpPr>
              <p:cNvPr id="80" name="Freeform 79"/>
              <p:cNvSpPr>
                <a:spLocks/>
              </p:cNvSpPr>
              <p:nvPr/>
            </p:nvSpPr>
            <p:spPr bwMode="auto">
              <a:xfrm>
                <a:off x="361" y="408"/>
                <a:ext cx="1677" cy="1000"/>
              </a:xfrm>
              <a:custGeom>
                <a:avLst/>
                <a:gdLst>
                  <a:gd name="T0" fmla="*/ 0 w 15917"/>
                  <a:gd name="T1" fmla="*/ 0 h 6819"/>
                  <a:gd name="T2" fmla="*/ 0 w 15917"/>
                  <a:gd name="T3" fmla="*/ 0 h 6819"/>
                  <a:gd name="T4" fmla="*/ 0 w 15917"/>
                  <a:gd name="T5" fmla="*/ 0 h 6819"/>
                  <a:gd name="T6" fmla="*/ 0 w 15917"/>
                  <a:gd name="T7" fmla="*/ 0 h 6819"/>
                  <a:gd name="T8" fmla="*/ 0 w 15917"/>
                  <a:gd name="T9" fmla="*/ 0 h 6819"/>
                  <a:gd name="T10" fmla="*/ 0 w 15917"/>
                  <a:gd name="T11" fmla="*/ 0 h 6819"/>
                  <a:gd name="T12" fmla="*/ 0 w 15917"/>
                  <a:gd name="T13" fmla="*/ 0 h 6819"/>
                  <a:gd name="T14" fmla="*/ 0 w 15917"/>
                  <a:gd name="T15" fmla="*/ 0 h 6819"/>
                  <a:gd name="T16" fmla="*/ 0 w 15917"/>
                  <a:gd name="T17" fmla="*/ 0 h 68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17"/>
                  <a:gd name="T28" fmla="*/ 0 h 6819"/>
                  <a:gd name="T29" fmla="*/ 15917 w 15917"/>
                  <a:gd name="T30" fmla="*/ 6819 h 68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17" h="6819">
                    <a:moveTo>
                      <a:pt x="7415" y="6819"/>
                    </a:moveTo>
                    <a:lnTo>
                      <a:pt x="11836" y="5166"/>
                    </a:lnTo>
                    <a:lnTo>
                      <a:pt x="15917" y="3642"/>
                    </a:lnTo>
                    <a:lnTo>
                      <a:pt x="12061" y="1748"/>
                    </a:lnTo>
                    <a:lnTo>
                      <a:pt x="8503" y="0"/>
                    </a:lnTo>
                    <a:lnTo>
                      <a:pt x="4082" y="1651"/>
                    </a:lnTo>
                    <a:lnTo>
                      <a:pt x="0" y="3177"/>
                    </a:lnTo>
                    <a:lnTo>
                      <a:pt x="3857" y="5070"/>
                    </a:lnTo>
                    <a:lnTo>
                      <a:pt x="7415" y="6819"/>
                    </a:lnTo>
                    <a:close/>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81" name="Group 146"/>
              <p:cNvGrpSpPr>
                <a:grpSpLocks/>
              </p:cNvGrpSpPr>
              <p:nvPr/>
            </p:nvGrpSpPr>
            <p:grpSpPr bwMode="auto">
              <a:xfrm>
                <a:off x="1172" y="996"/>
                <a:ext cx="843" cy="703"/>
                <a:chOff x="1172" y="996"/>
                <a:chExt cx="843" cy="703"/>
              </a:xfrm>
            </p:grpSpPr>
            <p:sp>
              <p:nvSpPr>
                <p:cNvPr id="86" name="Freeform 147"/>
                <p:cNvSpPr>
                  <a:spLocks/>
                </p:cNvSpPr>
                <p:nvPr/>
              </p:nvSpPr>
              <p:spPr bwMode="auto">
                <a:xfrm>
                  <a:off x="1317" y="135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7" name="Freeform 148"/>
                <p:cNvSpPr>
                  <a:spLocks/>
                </p:cNvSpPr>
                <p:nvPr/>
              </p:nvSpPr>
              <p:spPr bwMode="auto">
                <a:xfrm>
                  <a:off x="1317" y="149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8" name="Freeform 149"/>
                <p:cNvSpPr>
                  <a:spLocks/>
                </p:cNvSpPr>
                <p:nvPr/>
              </p:nvSpPr>
              <p:spPr bwMode="auto">
                <a:xfrm>
                  <a:off x="1842" y="107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9" name="Freeform 150"/>
                <p:cNvSpPr>
                  <a:spLocks/>
                </p:cNvSpPr>
                <p:nvPr/>
              </p:nvSpPr>
              <p:spPr bwMode="auto">
                <a:xfrm>
                  <a:off x="1842" y="121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0" name="Freeform 151"/>
                <p:cNvSpPr>
                  <a:spLocks/>
                </p:cNvSpPr>
                <p:nvPr/>
              </p:nvSpPr>
              <p:spPr bwMode="auto">
                <a:xfrm>
                  <a:off x="1530" y="1188"/>
                  <a:ext cx="113" cy="110"/>
                </a:xfrm>
                <a:custGeom>
                  <a:avLst/>
                  <a:gdLst>
                    <a:gd name="T0" fmla="*/ 0 w 113"/>
                    <a:gd name="T1" fmla="*/ 63 h 110"/>
                    <a:gd name="T2" fmla="*/ 0 w 113"/>
                    <a:gd name="T3" fmla="*/ 110 h 110"/>
                    <a:gd name="T4" fmla="*/ 113 w 113"/>
                    <a:gd name="T5" fmla="*/ 50 h 110"/>
                    <a:gd name="T6" fmla="*/ 110 w 113"/>
                    <a:gd name="T7" fmla="*/ 0 h 110"/>
                    <a:gd name="T8" fmla="*/ 0 w 113"/>
                    <a:gd name="T9" fmla="*/ 63 h 110"/>
                    <a:gd name="T10" fmla="*/ 0 60000 65536"/>
                    <a:gd name="T11" fmla="*/ 0 60000 65536"/>
                    <a:gd name="T12" fmla="*/ 0 60000 65536"/>
                    <a:gd name="T13" fmla="*/ 0 60000 65536"/>
                    <a:gd name="T14" fmla="*/ 0 60000 65536"/>
                    <a:gd name="T15" fmla="*/ 0 w 113"/>
                    <a:gd name="T16" fmla="*/ 0 h 110"/>
                    <a:gd name="T17" fmla="*/ 113 w 113"/>
                    <a:gd name="T18" fmla="*/ 110 h 110"/>
                  </a:gdLst>
                  <a:ahLst/>
                  <a:cxnLst>
                    <a:cxn ang="T10">
                      <a:pos x="T0" y="T1"/>
                    </a:cxn>
                    <a:cxn ang="T11">
                      <a:pos x="T2" y="T3"/>
                    </a:cxn>
                    <a:cxn ang="T12">
                      <a:pos x="T4" y="T5"/>
                    </a:cxn>
                    <a:cxn ang="T13">
                      <a:pos x="T6" y="T7"/>
                    </a:cxn>
                    <a:cxn ang="T14">
                      <a:pos x="T8" y="T9"/>
                    </a:cxn>
                  </a:cxnLst>
                  <a:rect l="T15" t="T16" r="T17" b="T18"/>
                  <a:pathLst>
                    <a:path w="113" h="110">
                      <a:moveTo>
                        <a:pt x="0" y="63"/>
                      </a:moveTo>
                      <a:lnTo>
                        <a:pt x="0" y="110"/>
                      </a:lnTo>
                      <a:lnTo>
                        <a:pt x="113" y="50"/>
                      </a:lnTo>
                      <a:lnTo>
                        <a:pt x="110" y="0"/>
                      </a:lnTo>
                      <a:lnTo>
                        <a:pt x="0" y="63"/>
                      </a:lnTo>
                      <a:close/>
                    </a:path>
                  </a:pathLst>
                </a:custGeom>
                <a:solidFill>
                  <a:srgbClr val="5F7684"/>
                </a:solidFill>
                <a:ln w="3175" cmpd="sng">
                  <a:solidFill>
                    <a:schemeClr val="tx1"/>
                  </a:solidFill>
                  <a:round/>
                  <a:headEnd/>
                  <a:tailEnd/>
                </a:ln>
              </p:spPr>
              <p:txBody>
                <a:bodyPr wrap="none" anchor="ctr"/>
                <a:lstStyle/>
                <a:p>
                  <a:endParaRPr lang="en-US" dirty="0"/>
                </a:p>
              </p:txBody>
            </p:sp>
            <p:sp>
              <p:nvSpPr>
                <p:cNvPr id="91" name="Freeform 152"/>
                <p:cNvSpPr>
                  <a:spLocks/>
                </p:cNvSpPr>
                <p:nvPr/>
              </p:nvSpPr>
              <p:spPr bwMode="auto">
                <a:xfrm>
                  <a:off x="1477" y="126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2" name="Freeform 153"/>
                <p:cNvSpPr>
                  <a:spLocks/>
                </p:cNvSpPr>
                <p:nvPr/>
              </p:nvSpPr>
              <p:spPr bwMode="auto">
                <a:xfrm>
                  <a:off x="1477" y="1408"/>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3" name="Freeform 154"/>
                <p:cNvSpPr>
                  <a:spLocks/>
                </p:cNvSpPr>
                <p:nvPr/>
              </p:nvSpPr>
              <p:spPr bwMode="auto">
                <a:xfrm>
                  <a:off x="1682" y="1159"/>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4" name="Freeform 155"/>
                <p:cNvSpPr>
                  <a:spLocks/>
                </p:cNvSpPr>
                <p:nvPr/>
              </p:nvSpPr>
              <p:spPr bwMode="auto">
                <a:xfrm>
                  <a:off x="1682" y="130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5" name="Freeform 156"/>
                <p:cNvSpPr>
                  <a:spLocks/>
                </p:cNvSpPr>
                <p:nvPr/>
              </p:nvSpPr>
              <p:spPr bwMode="auto">
                <a:xfrm>
                  <a:off x="1172" y="1138"/>
                  <a:ext cx="843" cy="561"/>
                </a:xfrm>
                <a:custGeom>
                  <a:avLst/>
                  <a:gdLst>
                    <a:gd name="T0" fmla="*/ 0 w 843"/>
                    <a:gd name="T1" fmla="*/ 441 h 561"/>
                    <a:gd name="T2" fmla="*/ 843 w 843"/>
                    <a:gd name="T3" fmla="*/ 0 h 561"/>
                    <a:gd name="T4" fmla="*/ 843 w 843"/>
                    <a:gd name="T5" fmla="*/ 116 h 561"/>
                    <a:gd name="T6" fmla="*/ 0 w 843"/>
                    <a:gd name="T7" fmla="*/ 561 h 561"/>
                    <a:gd name="T8" fmla="*/ 0 w 843"/>
                    <a:gd name="T9" fmla="*/ 441 h 561"/>
                    <a:gd name="T10" fmla="*/ 0 60000 65536"/>
                    <a:gd name="T11" fmla="*/ 0 60000 65536"/>
                    <a:gd name="T12" fmla="*/ 0 60000 65536"/>
                    <a:gd name="T13" fmla="*/ 0 60000 65536"/>
                    <a:gd name="T14" fmla="*/ 0 60000 65536"/>
                    <a:gd name="T15" fmla="*/ 0 w 843"/>
                    <a:gd name="T16" fmla="*/ 0 h 561"/>
                    <a:gd name="T17" fmla="*/ 843 w 843"/>
                    <a:gd name="T18" fmla="*/ 561 h 561"/>
                  </a:gdLst>
                  <a:ahLst/>
                  <a:cxnLst>
                    <a:cxn ang="T10">
                      <a:pos x="T0" y="T1"/>
                    </a:cxn>
                    <a:cxn ang="T11">
                      <a:pos x="T2" y="T3"/>
                    </a:cxn>
                    <a:cxn ang="T12">
                      <a:pos x="T4" y="T5"/>
                    </a:cxn>
                    <a:cxn ang="T13">
                      <a:pos x="T6" y="T7"/>
                    </a:cxn>
                    <a:cxn ang="T14">
                      <a:pos x="T8" y="T9"/>
                    </a:cxn>
                  </a:cxnLst>
                  <a:rect l="T15" t="T16" r="T17" b="T18"/>
                  <a:pathLst>
                    <a:path w="843" h="561">
                      <a:moveTo>
                        <a:pt x="0" y="441"/>
                      </a:moveTo>
                      <a:lnTo>
                        <a:pt x="843" y="0"/>
                      </a:lnTo>
                      <a:lnTo>
                        <a:pt x="843" y="116"/>
                      </a:lnTo>
                      <a:lnTo>
                        <a:pt x="0" y="561"/>
                      </a:lnTo>
                      <a:lnTo>
                        <a:pt x="0" y="441"/>
                      </a:lnTo>
                      <a:close/>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96" name="Freeform 157"/>
                <p:cNvSpPr>
                  <a:spLocks/>
                </p:cNvSpPr>
                <p:nvPr/>
              </p:nvSpPr>
              <p:spPr bwMode="auto">
                <a:xfrm>
                  <a:off x="1172" y="996"/>
                  <a:ext cx="843" cy="561"/>
                </a:xfrm>
                <a:custGeom>
                  <a:avLst/>
                  <a:gdLst>
                    <a:gd name="T0" fmla="*/ 0 w 843"/>
                    <a:gd name="T1" fmla="*/ 441 h 561"/>
                    <a:gd name="T2" fmla="*/ 843 w 843"/>
                    <a:gd name="T3" fmla="*/ 0 h 561"/>
                    <a:gd name="T4" fmla="*/ 843 w 843"/>
                    <a:gd name="T5" fmla="*/ 116 h 561"/>
                    <a:gd name="T6" fmla="*/ 0 w 843"/>
                    <a:gd name="T7" fmla="*/ 561 h 561"/>
                    <a:gd name="T8" fmla="*/ 0 w 843"/>
                    <a:gd name="T9" fmla="*/ 441 h 561"/>
                    <a:gd name="T10" fmla="*/ 0 60000 65536"/>
                    <a:gd name="T11" fmla="*/ 0 60000 65536"/>
                    <a:gd name="T12" fmla="*/ 0 60000 65536"/>
                    <a:gd name="T13" fmla="*/ 0 60000 65536"/>
                    <a:gd name="T14" fmla="*/ 0 60000 65536"/>
                    <a:gd name="T15" fmla="*/ 0 w 843"/>
                    <a:gd name="T16" fmla="*/ 0 h 561"/>
                    <a:gd name="T17" fmla="*/ 843 w 843"/>
                    <a:gd name="T18" fmla="*/ 561 h 561"/>
                  </a:gdLst>
                  <a:ahLst/>
                  <a:cxnLst>
                    <a:cxn ang="T10">
                      <a:pos x="T0" y="T1"/>
                    </a:cxn>
                    <a:cxn ang="T11">
                      <a:pos x="T2" y="T3"/>
                    </a:cxn>
                    <a:cxn ang="T12">
                      <a:pos x="T4" y="T5"/>
                    </a:cxn>
                    <a:cxn ang="T13">
                      <a:pos x="T6" y="T7"/>
                    </a:cxn>
                    <a:cxn ang="T14">
                      <a:pos x="T8" y="T9"/>
                    </a:cxn>
                  </a:cxnLst>
                  <a:rect l="T15" t="T16" r="T17" b="T18"/>
                  <a:pathLst>
                    <a:path w="843" h="561">
                      <a:moveTo>
                        <a:pt x="0" y="441"/>
                      </a:moveTo>
                      <a:lnTo>
                        <a:pt x="843" y="0"/>
                      </a:lnTo>
                      <a:lnTo>
                        <a:pt x="843" y="116"/>
                      </a:lnTo>
                      <a:lnTo>
                        <a:pt x="0" y="561"/>
                      </a:lnTo>
                      <a:lnTo>
                        <a:pt x="0" y="441"/>
                      </a:lnTo>
                      <a:close/>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grpSp>
          <p:grpSp>
            <p:nvGrpSpPr>
              <p:cNvPr id="82" name="Group 158"/>
              <p:cNvGrpSpPr>
                <a:grpSpLocks/>
              </p:cNvGrpSpPr>
              <p:nvPr/>
            </p:nvGrpSpPr>
            <p:grpSpPr bwMode="auto">
              <a:xfrm>
                <a:off x="1175" y="1149"/>
                <a:ext cx="824" cy="531"/>
                <a:chOff x="1175" y="1149"/>
                <a:chExt cx="824" cy="531"/>
              </a:xfrm>
            </p:grpSpPr>
            <p:sp>
              <p:nvSpPr>
                <p:cNvPr id="84" name="Line 159"/>
                <p:cNvSpPr>
                  <a:spLocks noChangeShapeType="1"/>
                </p:cNvSpPr>
                <p:nvPr/>
              </p:nvSpPr>
              <p:spPr bwMode="auto">
                <a:xfrm flipV="1">
                  <a:off x="1175" y="1245"/>
                  <a:ext cx="823" cy="435"/>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5" name="Line 160"/>
                <p:cNvSpPr>
                  <a:spLocks noChangeShapeType="1"/>
                </p:cNvSpPr>
                <p:nvPr/>
              </p:nvSpPr>
              <p:spPr bwMode="auto">
                <a:xfrm flipV="1">
                  <a:off x="1998" y="1149"/>
                  <a:ext cx="1" cy="99"/>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83" name="Line 163"/>
              <p:cNvSpPr>
                <a:spLocks noChangeShapeType="1"/>
              </p:cNvSpPr>
              <p:nvPr/>
            </p:nvSpPr>
            <p:spPr bwMode="auto">
              <a:xfrm flipV="1">
                <a:off x="2000" y="1005"/>
                <a:ext cx="1" cy="99"/>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grpSp>
      <p:sp>
        <p:nvSpPr>
          <p:cNvPr id="97" name="TextBox 184"/>
          <p:cNvSpPr txBox="1">
            <a:spLocks noChangeArrowheads="1"/>
          </p:cNvSpPr>
          <p:nvPr/>
        </p:nvSpPr>
        <p:spPr bwMode="auto">
          <a:xfrm>
            <a:off x="5139137" y="3524431"/>
            <a:ext cx="7190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dirty="0" smtClean="0">
                <a:latin typeface="+mn-lt"/>
              </a:rPr>
              <a:t>ETL</a:t>
            </a:r>
            <a:endParaRPr lang="en-US" sz="900" dirty="0">
              <a:latin typeface="+mn-lt"/>
            </a:endParaRPr>
          </a:p>
        </p:txBody>
      </p:sp>
      <p:cxnSp>
        <p:nvCxnSpPr>
          <p:cNvPr id="98" name="Straight Arrow Connector 125"/>
          <p:cNvCxnSpPr>
            <a:cxnSpLocks noChangeShapeType="1"/>
            <a:stCxn id="120" idx="0"/>
            <a:endCxn id="33" idx="2"/>
          </p:cNvCxnSpPr>
          <p:nvPr/>
        </p:nvCxnSpPr>
        <p:spPr bwMode="auto">
          <a:xfrm flipV="1">
            <a:off x="7297309" y="3274903"/>
            <a:ext cx="624281"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9" name="Straight Arrow Connector 125"/>
          <p:cNvCxnSpPr>
            <a:cxnSpLocks noChangeShapeType="1"/>
            <a:stCxn id="118" idx="0"/>
            <a:endCxn id="28" idx="2"/>
          </p:cNvCxnSpPr>
          <p:nvPr/>
        </p:nvCxnSpPr>
        <p:spPr bwMode="auto">
          <a:xfrm flipV="1">
            <a:off x="7123444" y="3274903"/>
            <a:ext cx="283794"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0" name="Straight Arrow Connector 125"/>
          <p:cNvCxnSpPr>
            <a:cxnSpLocks noChangeShapeType="1"/>
            <a:stCxn id="119" idx="0"/>
          </p:cNvCxnSpPr>
          <p:nvPr/>
        </p:nvCxnSpPr>
        <p:spPr bwMode="auto">
          <a:xfrm flipH="1" flipV="1">
            <a:off x="6893684" y="3274903"/>
            <a:ext cx="55901"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1" name="Straight Arrow Connector 125"/>
          <p:cNvCxnSpPr>
            <a:cxnSpLocks noChangeShapeType="1"/>
            <a:stCxn id="117" idx="0"/>
            <a:endCxn id="18" idx="2"/>
          </p:cNvCxnSpPr>
          <p:nvPr/>
        </p:nvCxnSpPr>
        <p:spPr bwMode="auto">
          <a:xfrm flipH="1" flipV="1">
            <a:off x="6380125" y="3274903"/>
            <a:ext cx="395596"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2" name="Straight Arrow Connector 125"/>
          <p:cNvCxnSpPr>
            <a:cxnSpLocks noChangeShapeType="1"/>
            <a:stCxn id="116" idx="0"/>
            <a:endCxn id="12" idx="2"/>
          </p:cNvCxnSpPr>
          <p:nvPr/>
        </p:nvCxnSpPr>
        <p:spPr bwMode="auto">
          <a:xfrm flipH="1" flipV="1">
            <a:off x="5865778" y="3274903"/>
            <a:ext cx="736085"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3" name="Rounded Rectangle 102"/>
          <p:cNvSpPr/>
          <p:nvPr/>
        </p:nvSpPr>
        <p:spPr bwMode="auto">
          <a:xfrm>
            <a:off x="6390137" y="3548952"/>
            <a:ext cx="1086366" cy="337015"/>
          </a:xfrm>
          <a:prstGeom prst="roundRect">
            <a:avLst/>
          </a:prstGeom>
          <a:ln w="28575" cmpd="sng"/>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sp>
        <p:nvSpPr>
          <p:cNvPr id="104" name="TextBox 184"/>
          <p:cNvSpPr txBox="1">
            <a:spLocks noChangeArrowheads="1"/>
          </p:cNvSpPr>
          <p:nvPr/>
        </p:nvSpPr>
        <p:spPr bwMode="auto">
          <a:xfrm>
            <a:off x="6442275" y="3539506"/>
            <a:ext cx="853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dirty="0" smtClean="0">
                <a:latin typeface="+mn-lt"/>
              </a:rPr>
              <a:t>File </a:t>
            </a:r>
            <a:br>
              <a:rPr lang="en-US" sz="1100" dirty="0" smtClean="0">
                <a:latin typeface="+mn-lt"/>
              </a:rPr>
            </a:br>
            <a:r>
              <a:rPr lang="en-US" sz="1100" dirty="0" smtClean="0">
                <a:latin typeface="+mn-lt"/>
              </a:rPr>
              <a:t>Systems</a:t>
            </a:r>
            <a:endParaRPr lang="en-US" sz="900" dirty="0">
              <a:latin typeface="+mn-lt"/>
            </a:endParaRPr>
          </a:p>
        </p:txBody>
      </p:sp>
      <p:pic>
        <p:nvPicPr>
          <p:cNvPr id="105" name="Picture 69"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1585" y="361881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Rounded Rectangle 105"/>
          <p:cNvSpPr/>
          <p:nvPr/>
        </p:nvSpPr>
        <p:spPr bwMode="auto">
          <a:xfrm>
            <a:off x="7554013" y="3552499"/>
            <a:ext cx="1113783" cy="337015"/>
          </a:xfrm>
          <a:prstGeom prst="roundRect">
            <a:avLst/>
          </a:prstGeom>
          <a:solidFill>
            <a:srgbClr val="FFFFFF"/>
          </a:solidFill>
          <a:ln w="28575" cmpd="sng">
            <a:solidFill>
              <a:srgbClr val="A6A6A6"/>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grpSp>
        <p:nvGrpSpPr>
          <p:cNvPr id="107" name="Group 47"/>
          <p:cNvGrpSpPr/>
          <p:nvPr/>
        </p:nvGrpSpPr>
        <p:grpSpPr>
          <a:xfrm>
            <a:off x="5309576" y="3523409"/>
            <a:ext cx="3234601" cy="45836"/>
            <a:chOff x="1687907" y="5326819"/>
            <a:chExt cx="3234602" cy="3101694"/>
          </a:xfrm>
        </p:grpSpPr>
        <p:grpSp>
          <p:nvGrpSpPr>
            <p:cNvPr id="108" name="Group 20"/>
            <p:cNvGrpSpPr/>
            <p:nvPr/>
          </p:nvGrpSpPr>
          <p:grpSpPr>
            <a:xfrm>
              <a:off x="1687907" y="5326819"/>
              <a:ext cx="852012" cy="3101693"/>
              <a:chOff x="4235356" y="-591935"/>
              <a:chExt cx="962086" cy="101603"/>
            </a:xfrm>
            <a:solidFill>
              <a:srgbClr val="F4C5A5"/>
            </a:solidFill>
          </p:grpSpPr>
          <p:sp>
            <p:nvSpPr>
              <p:cNvPr id="121" name="Rectangle 120"/>
              <p:cNvSpPr/>
              <p:nvPr/>
            </p:nvSpPr>
            <p:spPr bwMode="auto">
              <a:xfrm>
                <a:off x="4235356"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2" name="Rectangle 121"/>
              <p:cNvSpPr/>
              <p:nvPr/>
            </p:nvSpPr>
            <p:spPr bwMode="auto">
              <a:xfrm>
                <a:off x="4426735"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3" name="Rectangle 122"/>
              <p:cNvSpPr/>
              <p:nvPr/>
            </p:nvSpPr>
            <p:spPr bwMode="auto">
              <a:xfrm>
                <a:off x="4809493"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4" name="Rectangle 123"/>
              <p:cNvSpPr/>
              <p:nvPr/>
            </p:nvSpPr>
            <p:spPr bwMode="auto">
              <a:xfrm>
                <a:off x="4618114"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5" name="Rectangle 124"/>
              <p:cNvSpPr/>
              <p:nvPr/>
            </p:nvSpPr>
            <p:spPr bwMode="auto">
              <a:xfrm>
                <a:off x="5000873"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nvGrpSpPr>
            <p:cNvPr id="109" name="Group 228"/>
            <p:cNvGrpSpPr/>
            <p:nvPr/>
          </p:nvGrpSpPr>
          <p:grpSpPr>
            <a:xfrm>
              <a:off x="2890897" y="5326820"/>
              <a:ext cx="874021" cy="3101693"/>
              <a:chOff x="4235356" y="-591935"/>
              <a:chExt cx="962086" cy="101603"/>
            </a:xfrm>
          </p:grpSpPr>
          <p:sp>
            <p:nvSpPr>
              <p:cNvPr id="116" name="Rectangle 115"/>
              <p:cNvSpPr/>
              <p:nvPr/>
            </p:nvSpPr>
            <p:spPr bwMode="auto">
              <a:xfrm>
                <a:off x="4235356"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7" name="Rectangle 116"/>
              <p:cNvSpPr/>
              <p:nvPr/>
            </p:nvSpPr>
            <p:spPr bwMode="auto">
              <a:xfrm>
                <a:off x="4426735"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8" name="Rectangle 117"/>
              <p:cNvSpPr/>
              <p:nvPr/>
            </p:nvSpPr>
            <p:spPr bwMode="auto">
              <a:xfrm>
                <a:off x="4809493"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9" name="Rectangle 118"/>
              <p:cNvSpPr/>
              <p:nvPr/>
            </p:nvSpPr>
            <p:spPr bwMode="auto">
              <a:xfrm>
                <a:off x="4618114"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0" name="Rectangle 119"/>
              <p:cNvSpPr/>
              <p:nvPr/>
            </p:nvSpPr>
            <p:spPr bwMode="auto">
              <a:xfrm>
                <a:off x="5000873"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nvGrpSpPr>
            <p:cNvPr id="110" name="Group 170"/>
            <p:cNvGrpSpPr/>
            <p:nvPr/>
          </p:nvGrpSpPr>
          <p:grpSpPr>
            <a:xfrm>
              <a:off x="4032306" y="5326819"/>
              <a:ext cx="890203" cy="3101693"/>
              <a:chOff x="4235356" y="-591935"/>
              <a:chExt cx="962086" cy="101603"/>
            </a:xfrm>
            <a:solidFill>
              <a:schemeClr val="bg1"/>
            </a:solidFill>
          </p:grpSpPr>
          <p:sp>
            <p:nvSpPr>
              <p:cNvPr id="111" name="Rectangle 110"/>
              <p:cNvSpPr/>
              <p:nvPr/>
            </p:nvSpPr>
            <p:spPr bwMode="auto">
              <a:xfrm>
                <a:off x="4235356"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2" name="Rectangle 111"/>
              <p:cNvSpPr/>
              <p:nvPr/>
            </p:nvSpPr>
            <p:spPr bwMode="auto">
              <a:xfrm>
                <a:off x="4426735"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3" name="Rectangle 112"/>
              <p:cNvSpPr/>
              <p:nvPr/>
            </p:nvSpPr>
            <p:spPr bwMode="auto">
              <a:xfrm>
                <a:off x="4809493"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4" name="Rectangle 113"/>
              <p:cNvSpPr/>
              <p:nvPr/>
            </p:nvSpPr>
            <p:spPr bwMode="auto">
              <a:xfrm>
                <a:off x="4618114"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5" name="Rectangle 114"/>
              <p:cNvSpPr/>
              <p:nvPr/>
            </p:nvSpPr>
            <p:spPr bwMode="auto">
              <a:xfrm>
                <a:off x="5000873"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pic>
        <p:nvPicPr>
          <p:cNvPr id="126" name="Picture 125"/>
          <p:cNvPicPr>
            <a:picLocks noChangeAspect="1"/>
          </p:cNvPicPr>
          <p:nvPr/>
        </p:nvPicPr>
        <p:blipFill>
          <a:blip r:embed="rId7"/>
          <a:stretch>
            <a:fillRect/>
          </a:stretch>
        </p:blipFill>
        <p:spPr>
          <a:xfrm>
            <a:off x="7617065" y="3640650"/>
            <a:ext cx="944046" cy="166721"/>
          </a:xfrm>
          <a:prstGeom prst="rect">
            <a:avLst/>
          </a:prstGeom>
          <a:noFill/>
          <a:ln>
            <a:noFill/>
          </a:ln>
        </p:spPr>
      </p:pic>
      <p:cxnSp>
        <p:nvCxnSpPr>
          <p:cNvPr id="127" name="Straight Arrow Connector 125"/>
          <p:cNvCxnSpPr>
            <a:cxnSpLocks noChangeShapeType="1"/>
            <a:stCxn id="115" idx="0"/>
            <a:endCxn id="33" idx="2"/>
          </p:cNvCxnSpPr>
          <p:nvPr/>
        </p:nvCxnSpPr>
        <p:spPr bwMode="auto">
          <a:xfrm flipH="1" flipV="1">
            <a:off x="7921590" y="3274903"/>
            <a:ext cx="531641"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8" name="Straight Arrow Connector 125"/>
          <p:cNvCxnSpPr>
            <a:cxnSpLocks noChangeShapeType="1"/>
            <a:stCxn id="113" idx="0"/>
            <a:endCxn id="28" idx="2"/>
          </p:cNvCxnSpPr>
          <p:nvPr/>
        </p:nvCxnSpPr>
        <p:spPr bwMode="auto">
          <a:xfrm flipH="1" flipV="1">
            <a:off x="7407238" y="3274903"/>
            <a:ext cx="868910"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9" name="Straight Arrow Connector 125"/>
          <p:cNvCxnSpPr>
            <a:cxnSpLocks noChangeShapeType="1"/>
            <a:stCxn id="114" idx="0"/>
          </p:cNvCxnSpPr>
          <p:nvPr/>
        </p:nvCxnSpPr>
        <p:spPr bwMode="auto">
          <a:xfrm flipH="1" flipV="1">
            <a:off x="6893684" y="3274903"/>
            <a:ext cx="1205387"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0" name="Straight Arrow Connector 125"/>
          <p:cNvCxnSpPr>
            <a:cxnSpLocks noChangeShapeType="1"/>
            <a:stCxn id="112" idx="0"/>
            <a:endCxn id="18" idx="2"/>
          </p:cNvCxnSpPr>
          <p:nvPr/>
        </p:nvCxnSpPr>
        <p:spPr bwMode="auto">
          <a:xfrm flipH="1" flipV="1">
            <a:off x="6380125" y="3274903"/>
            <a:ext cx="1541864"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1" name="Straight Arrow Connector 125"/>
          <p:cNvCxnSpPr>
            <a:cxnSpLocks noChangeShapeType="1"/>
            <a:stCxn id="111" idx="0"/>
            <a:endCxn id="12" idx="2"/>
          </p:cNvCxnSpPr>
          <p:nvPr/>
        </p:nvCxnSpPr>
        <p:spPr bwMode="auto">
          <a:xfrm flipH="1" flipV="1">
            <a:off x="5865776" y="3274903"/>
            <a:ext cx="1879134"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5170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external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First thing we need to do is identify the exact location of the file we wish to load</a:t>
            </a:r>
          </a:p>
          <a:p>
            <a:pPr lvl="1"/>
            <a:r>
              <a:rPr lang="en-US" sz="1400" dirty="0" err="1"/>
              <a:t>hdfs</a:t>
            </a:r>
            <a:r>
              <a:rPr lang="en-US" sz="1400" dirty="0"/>
              <a:t> </a:t>
            </a:r>
            <a:r>
              <a:rPr lang="en-US" sz="1400" dirty="0" err="1"/>
              <a:t>dfs</a:t>
            </a:r>
            <a:r>
              <a:rPr lang="en-US" sz="1400" dirty="0"/>
              <a:t> -</a:t>
            </a:r>
            <a:r>
              <a:rPr lang="en-US" sz="1400" dirty="0" err="1"/>
              <a:t>ls</a:t>
            </a:r>
            <a:r>
              <a:rPr lang="en-US" sz="1400" dirty="0"/>
              <a:t> /user/sample</a:t>
            </a:r>
            <a:r>
              <a:rPr lang="en-US" sz="1400" dirty="0" smtClean="0"/>
              <a:t>/   ( /</a:t>
            </a:r>
            <a:r>
              <a:rPr lang="en-US" sz="1400" dirty="0"/>
              <a:t>user/</a:t>
            </a:r>
            <a:r>
              <a:rPr lang="en-US" sz="1400" dirty="0" smtClean="0"/>
              <a:t>sample</a:t>
            </a:r>
            <a:r>
              <a:rPr lang="en-US" sz="1400" dirty="0"/>
              <a:t>/</a:t>
            </a:r>
            <a:r>
              <a:rPr lang="en-US" sz="1400" dirty="0" err="1" smtClean="0"/>
              <a:t>sample.csv</a:t>
            </a:r>
            <a:r>
              <a:rPr lang="en-US" sz="1400" dirty="0" smtClean="0"/>
              <a:t> )</a:t>
            </a:r>
          </a:p>
          <a:p>
            <a:pPr lvl="1"/>
            <a:r>
              <a:rPr lang="en-US" sz="1400" dirty="0" smtClean="0"/>
              <a:t>This will be used by our location</a:t>
            </a:r>
          </a:p>
          <a:p>
            <a:r>
              <a:rPr lang="en-US" sz="1800" b="1" dirty="0" smtClean="0"/>
              <a:t>In </a:t>
            </a:r>
            <a:r>
              <a:rPr lang="en-US" sz="1800" b="1" dirty="0" err="1" smtClean="0"/>
              <a:t>pgadminIII</a:t>
            </a:r>
            <a:r>
              <a:rPr lang="en-US" sz="1800" b="1" dirty="0" smtClean="0"/>
              <a:t>, click on the </a:t>
            </a:r>
          </a:p>
          <a:p>
            <a:pPr marL="0" indent="0">
              <a:buNone/>
            </a:pPr>
            <a:r>
              <a:rPr lang="en-US" sz="1800" b="1" dirty="0" smtClean="0"/>
              <a:t>the SQL glass</a:t>
            </a:r>
          </a:p>
          <a:p>
            <a:pPr lvl="1"/>
            <a:endParaRPr lang="en-US" sz="1400" dirty="0"/>
          </a:p>
          <a:p>
            <a:pPr lvl="1"/>
            <a:endParaRPr lang="en-US" sz="1400" dirty="0" smtClean="0"/>
          </a:p>
          <a:p>
            <a:pPr lvl="1"/>
            <a:endParaRPr lang="en-US" sz="1400" dirty="0"/>
          </a:p>
          <a:p>
            <a:r>
              <a:rPr lang="en-US" sz="1800" b="1" dirty="0" smtClean="0"/>
              <a:t>Open the following file from the lab</a:t>
            </a:r>
          </a:p>
          <a:p>
            <a:pPr lvl="1"/>
            <a:r>
              <a:rPr lang="en-US" sz="1400" dirty="0" smtClean="0"/>
              <a:t>1_create_ext_table.sql</a:t>
            </a:r>
          </a:p>
          <a:p>
            <a:pPr lvl="1"/>
            <a:r>
              <a:rPr lang="en-US" sz="1400" dirty="0" smtClean="0"/>
              <a:t>Click the play button to execute</a:t>
            </a:r>
          </a:p>
          <a:p>
            <a:pPr lvl="1"/>
            <a:endParaRPr lang="en-US" sz="1400" dirty="0" smtClean="0"/>
          </a:p>
          <a:p>
            <a:pPr marL="457200" lvl="1" indent="0">
              <a:buNone/>
            </a:pPr>
            <a:endParaRPr lang="en-US" b="1" dirty="0" smtClean="0"/>
          </a:p>
        </p:txBody>
      </p:sp>
      <p:pic>
        <p:nvPicPr>
          <p:cNvPr id="4" name="Picture 3"/>
          <p:cNvPicPr>
            <a:picLocks noChangeAspect="1"/>
          </p:cNvPicPr>
          <p:nvPr/>
        </p:nvPicPr>
        <p:blipFill>
          <a:blip r:embed="rId2"/>
          <a:stretch>
            <a:fillRect/>
          </a:stretch>
        </p:blipFill>
        <p:spPr>
          <a:xfrm>
            <a:off x="919480" y="2905760"/>
            <a:ext cx="2382519" cy="548640"/>
          </a:xfrm>
          <a:prstGeom prst="rect">
            <a:avLst/>
          </a:prstGeom>
        </p:spPr>
      </p:pic>
      <p:pic>
        <p:nvPicPr>
          <p:cNvPr id="5" name="Picture 4"/>
          <p:cNvPicPr>
            <a:picLocks noChangeAspect="1"/>
          </p:cNvPicPr>
          <p:nvPr/>
        </p:nvPicPr>
        <p:blipFill>
          <a:blip r:embed="rId3"/>
          <a:stretch>
            <a:fillRect/>
          </a:stretch>
        </p:blipFill>
        <p:spPr>
          <a:xfrm flipV="1">
            <a:off x="3129280" y="3959859"/>
            <a:ext cx="1163320" cy="238385"/>
          </a:xfrm>
          <a:prstGeom prst="rect">
            <a:avLst/>
          </a:prstGeom>
        </p:spPr>
      </p:pic>
      <p:pic>
        <p:nvPicPr>
          <p:cNvPr id="3" name="Picture 2" descr="Screen Shot 2015-03-14 at 10.01.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040" y="2092014"/>
            <a:ext cx="4417417" cy="2236146"/>
          </a:xfrm>
          <a:prstGeom prst="rect">
            <a:avLst/>
          </a:prstGeom>
        </p:spPr>
      </p:pic>
    </p:spTree>
    <p:extLst>
      <p:ext uri="{BB962C8B-B14F-4D97-AF65-F5344CB8AC3E}">
        <p14:creationId xmlns:p14="http://schemas.microsoft.com/office/powerpoint/2010/main" val="25476030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 calcmode="lin" valueType="num">
                                      <p:cBhvr additive="base">
                                        <p:cTn id="1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 calcmode="lin" valueType="num">
                                      <p:cBhvr additive="base">
                                        <p:cTn id="2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 calcmode="lin" valueType="num">
                                      <p:cBhvr additive="base">
                                        <p:cTn id="3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
                                            <p:txEl>
                                              <p:pRg st="9" end="9"/>
                                            </p:txEl>
                                          </p:spTgt>
                                        </p:tgtEl>
                                        <p:attrNameLst>
                                          <p:attrName>style.visibility</p:attrName>
                                        </p:attrNameLst>
                                      </p:cBhvr>
                                      <p:to>
                                        <p:strVal val="visible"/>
                                      </p:to>
                                    </p:set>
                                    <p:anim calcmode="lin" valueType="num">
                                      <p:cBhvr additive="base">
                                        <p:cTn id="45"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xEl>
                                              <p:pRg st="10" end="10"/>
                                            </p:txEl>
                                          </p:spTgt>
                                        </p:tgtEl>
                                        <p:attrNameLst>
                                          <p:attrName>style.visibility</p:attrName>
                                        </p:attrNameLst>
                                      </p:cBhvr>
                                      <p:to>
                                        <p:strVal val="visible"/>
                                      </p:to>
                                    </p:set>
                                    <p:anim calcmode="lin" valueType="num">
                                      <p:cBhvr additive="base">
                                        <p:cTn id="51"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HAWQ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now we need to create a place to send the data</a:t>
            </a:r>
          </a:p>
          <a:p>
            <a:r>
              <a:rPr lang="en-US" sz="1800" b="1" dirty="0" smtClean="0"/>
              <a:t>Open up another SQL window</a:t>
            </a:r>
          </a:p>
          <a:p>
            <a:endParaRPr lang="en-US" sz="1800" b="1" dirty="0"/>
          </a:p>
          <a:p>
            <a:endParaRPr lang="en-US" sz="1800" b="1" dirty="0" smtClean="0"/>
          </a:p>
          <a:p>
            <a:r>
              <a:rPr lang="en-US" sz="1800" b="1" dirty="0" smtClean="0"/>
              <a:t>Open the following file from your desktop  </a:t>
            </a:r>
          </a:p>
          <a:p>
            <a:pPr lvl="1"/>
            <a:r>
              <a:rPr lang="en-US" sz="1400" b="1" dirty="0" smtClean="0"/>
              <a:t>2_create_hawq_table.sql</a:t>
            </a:r>
          </a:p>
          <a:p>
            <a:pPr lvl="1"/>
            <a:r>
              <a:rPr lang="en-US" sz="1400" b="1" dirty="0" smtClean="0"/>
              <a:t>Click the play button to execute</a:t>
            </a:r>
          </a:p>
          <a:p>
            <a:pPr lvl="1"/>
            <a:endParaRPr lang="en-US" sz="1400" b="1" dirty="0" smtClean="0"/>
          </a:p>
          <a:p>
            <a:pPr lvl="1"/>
            <a:endParaRPr lang="en-US" sz="1400" dirty="0" smtClean="0"/>
          </a:p>
          <a:p>
            <a:pPr marL="457200" lvl="1" indent="0">
              <a:buNone/>
            </a:pPr>
            <a:endParaRPr lang="en-US" b="1" dirty="0" smtClean="0"/>
          </a:p>
        </p:txBody>
      </p:sp>
      <p:pic>
        <p:nvPicPr>
          <p:cNvPr id="7" name="Picture 6"/>
          <p:cNvPicPr>
            <a:picLocks noChangeAspect="1"/>
          </p:cNvPicPr>
          <p:nvPr/>
        </p:nvPicPr>
        <p:blipFill>
          <a:blip r:embed="rId2"/>
          <a:stretch>
            <a:fillRect/>
          </a:stretch>
        </p:blipFill>
        <p:spPr>
          <a:xfrm>
            <a:off x="543560" y="1960880"/>
            <a:ext cx="2382519" cy="548640"/>
          </a:xfrm>
          <a:prstGeom prst="rect">
            <a:avLst/>
          </a:prstGeom>
        </p:spPr>
      </p:pic>
      <p:pic>
        <p:nvPicPr>
          <p:cNvPr id="9" name="Picture 8"/>
          <p:cNvPicPr>
            <a:picLocks noChangeAspect="1"/>
          </p:cNvPicPr>
          <p:nvPr/>
        </p:nvPicPr>
        <p:blipFill>
          <a:blip r:embed="rId3"/>
          <a:stretch>
            <a:fillRect/>
          </a:stretch>
        </p:blipFill>
        <p:spPr>
          <a:xfrm flipV="1">
            <a:off x="1046480" y="3512819"/>
            <a:ext cx="1163320" cy="238385"/>
          </a:xfrm>
          <a:prstGeom prst="rect">
            <a:avLst/>
          </a:prstGeom>
        </p:spPr>
      </p:pic>
      <p:pic>
        <p:nvPicPr>
          <p:cNvPr id="3" name="Picture 2" descr="Screen Shot 2015-03-14 at 10.10.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1638896"/>
            <a:ext cx="3888740" cy="2656243"/>
          </a:xfrm>
          <a:prstGeom prst="rect">
            <a:avLst/>
          </a:prstGeom>
        </p:spPr>
      </p:pic>
    </p:spTree>
    <p:extLst>
      <p:ext uri="{BB962C8B-B14F-4D97-AF65-F5344CB8AC3E}">
        <p14:creationId xmlns:p14="http://schemas.microsoft.com/office/powerpoint/2010/main" val="27228307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Load data into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we created the HAWQ table to load it in to, now we need to load the data.</a:t>
            </a:r>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smtClean="0"/>
              <a:t>3_load_hawq_table.sql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543560" y="1960880"/>
            <a:ext cx="2382519" cy="548640"/>
          </a:xfrm>
          <a:prstGeom prst="rect">
            <a:avLst/>
          </a:prstGeom>
        </p:spPr>
      </p:pic>
      <p:pic>
        <p:nvPicPr>
          <p:cNvPr id="10" name="Picture 9"/>
          <p:cNvPicPr>
            <a:picLocks noChangeAspect="1"/>
          </p:cNvPicPr>
          <p:nvPr/>
        </p:nvPicPr>
        <p:blipFill>
          <a:blip r:embed="rId3"/>
          <a:stretch>
            <a:fillRect/>
          </a:stretch>
        </p:blipFill>
        <p:spPr>
          <a:xfrm flipV="1">
            <a:off x="1046480" y="3512819"/>
            <a:ext cx="1163320" cy="238385"/>
          </a:xfrm>
          <a:prstGeom prst="rect">
            <a:avLst/>
          </a:prstGeom>
        </p:spPr>
      </p:pic>
      <p:pic>
        <p:nvPicPr>
          <p:cNvPr id="2" name="Picture 1" descr="Screen Shot 2015-03-14 at 10.15.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300" y="2573020"/>
            <a:ext cx="3822700" cy="939800"/>
          </a:xfrm>
          <a:prstGeom prst="rect">
            <a:avLst/>
          </a:prstGeom>
        </p:spPr>
      </p:pic>
    </p:spTree>
    <p:extLst>
      <p:ext uri="{BB962C8B-B14F-4D97-AF65-F5344CB8AC3E}">
        <p14:creationId xmlns:p14="http://schemas.microsoft.com/office/powerpoint/2010/main" val="291380697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HAWQ?</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smtClean="0"/>
              <a:t>Distribution, Distribution and Distribution</a:t>
            </a:r>
          </a:p>
          <a:p>
            <a:pPr>
              <a:lnSpc>
                <a:spcPct val="150000"/>
              </a:lnSpc>
            </a:pPr>
            <a:r>
              <a:rPr lang="en-US" sz="1800" dirty="0" smtClean="0"/>
              <a:t>No Updates and Deletes</a:t>
            </a:r>
          </a:p>
          <a:p>
            <a:pPr>
              <a:lnSpc>
                <a:spcPct val="150000"/>
              </a:lnSpc>
            </a:pPr>
            <a:r>
              <a:rPr lang="en-US" sz="1800" dirty="0" smtClean="0"/>
              <a:t>Parallelism is defined by the number of segments</a:t>
            </a:r>
          </a:p>
          <a:p>
            <a:endParaRPr lang="en-US" b="1" dirty="0" smtClean="0"/>
          </a:p>
        </p:txBody>
      </p:sp>
    </p:spTree>
    <p:extLst>
      <p:ext uri="{BB962C8B-B14F-4D97-AF65-F5344CB8AC3E}">
        <p14:creationId xmlns:p14="http://schemas.microsoft.com/office/powerpoint/2010/main" val="18716287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Query data in HAWQ</a:t>
            </a:r>
          </a:p>
        </p:txBody>
      </p:sp>
      <p:sp>
        <p:nvSpPr>
          <p:cNvPr id="15" name="Content Placeholder 4"/>
          <p:cNvSpPr txBox="1">
            <a:spLocks/>
          </p:cNvSpPr>
          <p:nvPr/>
        </p:nvSpPr>
        <p:spPr>
          <a:xfrm>
            <a:off x="196495" y="1045287"/>
            <a:ext cx="502574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We’ll now run a SQL query on the data we have in CSV in HDFS and additionally in HAWQ binary format</a:t>
            </a:r>
          </a:p>
          <a:p>
            <a:pPr marL="0" indent="0">
              <a:buNone/>
            </a:pPr>
            <a:endParaRPr lang="en-US" sz="1800" b="1" dirty="0" smtClean="0"/>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a:t>4</a:t>
            </a:r>
            <a:r>
              <a:rPr lang="en-US" sz="1400" b="1" dirty="0" smtClean="0"/>
              <a:t>_rpm_bands.sql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726440" y="2692400"/>
            <a:ext cx="2382519" cy="548640"/>
          </a:xfrm>
          <a:prstGeom prst="rect">
            <a:avLst/>
          </a:prstGeom>
        </p:spPr>
      </p:pic>
      <p:pic>
        <p:nvPicPr>
          <p:cNvPr id="10" name="Picture 9"/>
          <p:cNvPicPr>
            <a:picLocks noChangeAspect="1"/>
          </p:cNvPicPr>
          <p:nvPr/>
        </p:nvPicPr>
        <p:blipFill>
          <a:blip r:embed="rId3"/>
          <a:stretch>
            <a:fillRect/>
          </a:stretch>
        </p:blipFill>
        <p:spPr>
          <a:xfrm flipV="1">
            <a:off x="1767840" y="4163059"/>
            <a:ext cx="1163320" cy="238385"/>
          </a:xfrm>
          <a:prstGeom prst="rect">
            <a:avLst/>
          </a:prstGeom>
        </p:spPr>
      </p:pic>
      <p:pic>
        <p:nvPicPr>
          <p:cNvPr id="3" name="Picture 2" descr="Screen Shot 2015-03-14 at 11.13.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606" y="782320"/>
            <a:ext cx="3873154" cy="3680460"/>
          </a:xfrm>
          <a:prstGeom prst="rect">
            <a:avLst/>
          </a:prstGeom>
        </p:spPr>
      </p:pic>
    </p:spTree>
    <p:extLst>
      <p:ext uri="{BB962C8B-B14F-4D97-AF65-F5344CB8AC3E}">
        <p14:creationId xmlns:p14="http://schemas.microsoft.com/office/powerpoint/2010/main" val="23539209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 calcmode="lin" valueType="num">
                                      <p:cBhvr additive="base">
                                        <p:cTn id="23"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 calcmode="lin" valueType="num">
                                      <p:cBhvr additive="base">
                                        <p:cTn id="29"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duct-pivotal-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40" y="1582420"/>
            <a:ext cx="1605280" cy="1605280"/>
          </a:xfrm>
          <a:prstGeom prst="rect">
            <a:avLst/>
          </a:prstGeom>
        </p:spPr>
      </p:pic>
      <p:pic>
        <p:nvPicPr>
          <p:cNvPr id="6" name="Picture 5" descr="product-pivotal-hawq.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20" y="1582420"/>
            <a:ext cx="1605280" cy="1605280"/>
          </a:xfrm>
          <a:prstGeom prst="rect">
            <a:avLst/>
          </a:prstGeom>
        </p:spPr>
      </p:pic>
    </p:spTree>
    <p:extLst>
      <p:ext uri="{BB962C8B-B14F-4D97-AF65-F5344CB8AC3E}">
        <p14:creationId xmlns:p14="http://schemas.microsoft.com/office/powerpoint/2010/main" val="1005915560"/>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Summary</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b="1" dirty="0" smtClean="0"/>
              <a:t>What have we done?</a:t>
            </a:r>
          </a:p>
          <a:p>
            <a:pPr lvl="1">
              <a:lnSpc>
                <a:spcPct val="150000"/>
              </a:lnSpc>
            </a:pPr>
            <a:r>
              <a:rPr lang="en-US" sz="1400" dirty="0" smtClean="0"/>
              <a:t>We loaded a file onto </a:t>
            </a:r>
            <a:r>
              <a:rPr lang="en-US" sz="1400" dirty="0" err="1" smtClean="0"/>
              <a:t>hdfs</a:t>
            </a:r>
            <a:endParaRPr lang="en-US" sz="1400" dirty="0" smtClean="0"/>
          </a:p>
          <a:p>
            <a:pPr lvl="1">
              <a:lnSpc>
                <a:spcPct val="150000"/>
              </a:lnSpc>
            </a:pPr>
            <a:r>
              <a:rPr lang="en-US" sz="1400" dirty="0" smtClean="0"/>
              <a:t>We navigated through the </a:t>
            </a:r>
            <a:r>
              <a:rPr lang="en-US" sz="1400" dirty="0" err="1" smtClean="0"/>
              <a:t>hdfs</a:t>
            </a:r>
            <a:r>
              <a:rPr lang="en-US" sz="1400" dirty="0" smtClean="0"/>
              <a:t> file system</a:t>
            </a:r>
          </a:p>
          <a:p>
            <a:pPr lvl="1">
              <a:lnSpc>
                <a:spcPct val="150000"/>
              </a:lnSpc>
            </a:pPr>
            <a:r>
              <a:rPr lang="en-US" sz="1400" dirty="0" smtClean="0"/>
              <a:t>We created an external table</a:t>
            </a:r>
          </a:p>
          <a:p>
            <a:pPr lvl="1">
              <a:lnSpc>
                <a:spcPct val="150000"/>
              </a:lnSpc>
            </a:pPr>
            <a:r>
              <a:rPr lang="en-US" sz="1400" dirty="0" smtClean="0"/>
              <a:t>We created a table in HAWQ</a:t>
            </a:r>
          </a:p>
          <a:p>
            <a:pPr lvl="1">
              <a:lnSpc>
                <a:spcPct val="150000"/>
              </a:lnSpc>
            </a:pPr>
            <a:r>
              <a:rPr lang="en-US" sz="1400" dirty="0" smtClean="0"/>
              <a:t>We loaded data into HAWQ</a:t>
            </a:r>
          </a:p>
          <a:p>
            <a:pPr lvl="1">
              <a:lnSpc>
                <a:spcPct val="150000"/>
              </a:lnSpc>
            </a:pPr>
            <a:r>
              <a:rPr lang="en-US" sz="1400" dirty="0" smtClean="0"/>
              <a:t>We queried HAWQ</a:t>
            </a:r>
          </a:p>
        </p:txBody>
      </p:sp>
    </p:spTree>
    <p:extLst>
      <p:ext uri="{BB962C8B-B14F-4D97-AF65-F5344CB8AC3E}">
        <p14:creationId xmlns:p14="http://schemas.microsoft.com/office/powerpoint/2010/main" val="23619678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4" name="Picture 3" descr="BD_MarketecturePP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82" y="-101600"/>
            <a:ext cx="7505565" cy="4861559"/>
          </a:xfrm>
          <a:prstGeom prst="rect">
            <a:avLst/>
          </a:prstGeom>
        </p:spPr>
      </p:pic>
    </p:spTree>
    <p:extLst>
      <p:ext uri="{BB962C8B-B14F-4D97-AF65-F5344CB8AC3E}">
        <p14:creationId xmlns:p14="http://schemas.microsoft.com/office/powerpoint/2010/main" val="34183995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Hadoop</a:t>
            </a:r>
            <a:r>
              <a:rPr lang="en-US" dirty="0" smtClean="0"/>
              <a:t>?</a:t>
            </a:r>
            <a:endParaRPr lang="en-US" dirty="0"/>
          </a:p>
        </p:txBody>
      </p:sp>
      <p:pic>
        <p:nvPicPr>
          <p:cNvPr id="3" name="Picture 2" descr="zk_logo_us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1" y="508000"/>
            <a:ext cx="732418" cy="1041222"/>
          </a:xfrm>
          <a:prstGeom prst="rect">
            <a:avLst/>
          </a:prstGeom>
        </p:spPr>
      </p:pic>
      <p:pic>
        <p:nvPicPr>
          <p:cNvPr id="4" name="Picture 3" descr="tachy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3560" y="3373120"/>
            <a:ext cx="1965960" cy="412194"/>
          </a:xfrm>
          <a:prstGeom prst="rect">
            <a:avLst/>
          </a:prstGeom>
        </p:spPr>
      </p:pic>
      <p:pic>
        <p:nvPicPr>
          <p:cNvPr id="5" name="Picture 4" descr="serenget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20" y="3474720"/>
            <a:ext cx="1262380" cy="680695"/>
          </a:xfrm>
          <a:prstGeom prst="rect">
            <a:avLst/>
          </a:prstGeom>
        </p:spPr>
      </p:pic>
      <p:pic>
        <p:nvPicPr>
          <p:cNvPr id="6" name="Picture 5" descr="yarn-green.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3120" y="363220"/>
            <a:ext cx="822960" cy="664540"/>
          </a:xfrm>
          <a:prstGeom prst="rect">
            <a:avLst/>
          </a:prstGeom>
        </p:spPr>
      </p:pic>
      <p:pic>
        <p:nvPicPr>
          <p:cNvPr id="7" name="Picture 6" descr="cascading-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9621" y="2042161"/>
            <a:ext cx="977900" cy="906636"/>
          </a:xfrm>
          <a:prstGeom prst="rect">
            <a:avLst/>
          </a:prstGeom>
        </p:spPr>
      </p:pic>
      <p:pic>
        <p:nvPicPr>
          <p:cNvPr id="8" name="Picture 7" descr="pig.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60" y="1300480"/>
            <a:ext cx="824281" cy="1239520"/>
          </a:xfrm>
          <a:prstGeom prst="rect">
            <a:avLst/>
          </a:prstGeom>
        </p:spPr>
      </p:pic>
      <p:pic>
        <p:nvPicPr>
          <p:cNvPr id="9" name="Picture 8" descr="spar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2980" y="3683000"/>
            <a:ext cx="1008380" cy="535458"/>
          </a:xfrm>
          <a:prstGeom prst="rect">
            <a:avLst/>
          </a:prstGeom>
        </p:spPr>
      </p:pic>
      <p:pic>
        <p:nvPicPr>
          <p:cNvPr id="10" name="Picture 9" descr="9aaf5f69.mahou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82800" y="1910080"/>
            <a:ext cx="1318996" cy="551881"/>
          </a:xfrm>
          <a:prstGeom prst="rect">
            <a:avLst/>
          </a:prstGeom>
        </p:spPr>
      </p:pic>
      <p:pic>
        <p:nvPicPr>
          <p:cNvPr id="11" name="Picture 10" descr="hue_logo_300dpi_hug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03600" y="1010129"/>
            <a:ext cx="1981200" cy="495784"/>
          </a:xfrm>
          <a:prstGeom prst="rect">
            <a:avLst/>
          </a:prstGeom>
        </p:spPr>
      </p:pic>
      <p:pic>
        <p:nvPicPr>
          <p:cNvPr id="12" name="Picture 11" descr="Hbase-logo.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8520" y="2672080"/>
            <a:ext cx="1094944" cy="744220"/>
          </a:xfrm>
          <a:prstGeom prst="rect">
            <a:avLst/>
          </a:prstGeom>
        </p:spPr>
      </p:pic>
      <p:pic>
        <p:nvPicPr>
          <p:cNvPr id="13" name="Picture 12" descr="hive-logo-200.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41520" y="1971040"/>
            <a:ext cx="891822" cy="802640"/>
          </a:xfrm>
          <a:prstGeom prst="rect">
            <a:avLst/>
          </a:prstGeom>
        </p:spPr>
      </p:pic>
      <p:pic>
        <p:nvPicPr>
          <p:cNvPr id="14" name="Picture 13" descr="mapreduce-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20560" y="2600960"/>
            <a:ext cx="1730859" cy="600710"/>
          </a:xfrm>
          <a:prstGeom prst="rect">
            <a:avLst/>
          </a:prstGeom>
        </p:spPr>
      </p:pic>
      <p:pic>
        <p:nvPicPr>
          <p:cNvPr id="15" name="Picture 14" descr="hdfs-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14880" y="2783840"/>
            <a:ext cx="1055983" cy="590550"/>
          </a:xfrm>
          <a:prstGeom prst="rect">
            <a:avLst/>
          </a:prstGeom>
        </p:spPr>
      </p:pic>
      <p:pic>
        <p:nvPicPr>
          <p:cNvPr id="16" name="Picture 15" descr="avro-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20520" y="1135380"/>
            <a:ext cx="1264778" cy="393107"/>
          </a:xfrm>
          <a:prstGeom prst="rect">
            <a:avLst/>
          </a:prstGeom>
        </p:spPr>
      </p:pic>
      <p:pic>
        <p:nvPicPr>
          <p:cNvPr id="17" name="Picture 16" descr="ApacheTezLogo_lowre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18400" y="3652520"/>
            <a:ext cx="1357971" cy="695960"/>
          </a:xfrm>
          <a:prstGeom prst="rect">
            <a:avLst/>
          </a:prstGeom>
        </p:spPr>
      </p:pic>
      <p:pic>
        <p:nvPicPr>
          <p:cNvPr id="18" name="Picture 17" descr="cassandra_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801360" y="1422400"/>
            <a:ext cx="2006600" cy="401320"/>
          </a:xfrm>
          <a:prstGeom prst="rect">
            <a:avLst/>
          </a:prstGeom>
        </p:spPr>
      </p:pic>
      <p:pic>
        <p:nvPicPr>
          <p:cNvPr id="19" name="Picture 18" descr="apache-ambari-projec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7960" y="3973576"/>
            <a:ext cx="1783080" cy="534924"/>
          </a:xfrm>
          <a:prstGeom prst="rect">
            <a:avLst/>
          </a:prstGeom>
        </p:spPr>
      </p:pic>
      <p:pic>
        <p:nvPicPr>
          <p:cNvPr id="20" name="Picture 19" descr="kafka-logo-tall.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56221" y="1889760"/>
            <a:ext cx="749300" cy="815694"/>
          </a:xfrm>
          <a:prstGeom prst="rect">
            <a:avLst/>
          </a:prstGeom>
        </p:spPr>
      </p:pic>
      <p:pic>
        <p:nvPicPr>
          <p:cNvPr id="21" name="Picture 20" descr="tech-flume.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406140" y="3553460"/>
            <a:ext cx="1196340" cy="898608"/>
          </a:xfrm>
          <a:prstGeom prst="rect">
            <a:avLst/>
          </a:prstGeom>
        </p:spPr>
      </p:pic>
      <p:pic>
        <p:nvPicPr>
          <p:cNvPr id="22" name="Picture 21" descr="68747470733a2f2f7261772e6769746875622e636f6d2f747769747465722f7363616c64696e672f646576656c6f702f6c6f676f2f7363616c64696e672e706e67.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84480" y="2705100"/>
            <a:ext cx="1828800" cy="646176"/>
          </a:xfrm>
          <a:prstGeom prst="rect">
            <a:avLst/>
          </a:prstGeom>
        </p:spPr>
      </p:pic>
      <p:pic>
        <p:nvPicPr>
          <p:cNvPr id="23" name="Picture 22" descr="bigtop-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82340" y="1681480"/>
            <a:ext cx="795020" cy="538167"/>
          </a:xfrm>
          <a:prstGeom prst="rect">
            <a:avLst/>
          </a:prstGeom>
        </p:spPr>
      </p:pic>
      <p:pic>
        <p:nvPicPr>
          <p:cNvPr id="24" name="Picture 23" descr="impala-logo.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54220" y="2875280"/>
            <a:ext cx="666985" cy="1249680"/>
          </a:xfrm>
          <a:prstGeom prst="rect">
            <a:avLst/>
          </a:prstGeom>
        </p:spPr>
      </p:pic>
    </p:spTree>
    <p:extLst>
      <p:ext uri="{BB962C8B-B14F-4D97-AF65-F5344CB8AC3E}">
        <p14:creationId xmlns:p14="http://schemas.microsoft.com/office/powerpoint/2010/main" val="549058520"/>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Hadoop</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a:t>Hadoop</a:t>
            </a:r>
            <a:r>
              <a:rPr lang="en-US" sz="1800" b="1" dirty="0"/>
              <a:t> – </a:t>
            </a:r>
            <a:r>
              <a:rPr lang="en-US" sz="1800" dirty="0"/>
              <a:t>“The Apache </a:t>
            </a:r>
            <a:r>
              <a:rPr lang="en-US" sz="1800" dirty="0" err="1"/>
              <a:t>Hadoop</a:t>
            </a:r>
            <a:r>
              <a:rPr lang="en-US" sz="1800" dirty="0"/>
              <a:t> software library is a framework that allows for the distributed processing of large data sets across clusters of computers using simple programming </a:t>
            </a:r>
            <a:r>
              <a:rPr lang="en-US" sz="1800" dirty="0" smtClean="0"/>
              <a:t>models” </a:t>
            </a:r>
          </a:p>
          <a:p>
            <a:r>
              <a:rPr lang="en-US" sz="1800" dirty="0" smtClean="0"/>
              <a:t>Core Hadoop components: </a:t>
            </a:r>
            <a:r>
              <a:rPr lang="en-US" sz="1800" b="1" dirty="0" smtClean="0"/>
              <a:t>HDFS</a:t>
            </a:r>
            <a:r>
              <a:rPr lang="en-US" sz="1800" dirty="0" smtClean="0"/>
              <a:t>, </a:t>
            </a:r>
            <a:r>
              <a:rPr lang="en-US" sz="1800" b="1" dirty="0" smtClean="0"/>
              <a:t>Map Reduce (M/R) </a:t>
            </a:r>
            <a:r>
              <a:rPr lang="en-US" sz="1800" dirty="0" smtClean="0"/>
              <a:t>and </a:t>
            </a:r>
            <a:r>
              <a:rPr lang="en-US" sz="1800" b="1" dirty="0" smtClean="0"/>
              <a:t>YARN.</a:t>
            </a:r>
          </a:p>
          <a:p>
            <a:r>
              <a:rPr lang="en-US" sz="1800" b="1" dirty="0" smtClean="0"/>
              <a:t>HDFS </a:t>
            </a:r>
            <a:r>
              <a:rPr lang="en-US" sz="1800" dirty="0" smtClean="0"/>
              <a:t>is a read-only file system that is massively scalable and reliable.  HDFS can store various file types regardless if they are structured or unstructured – SCHEMA ON READ</a:t>
            </a:r>
          </a:p>
          <a:p>
            <a:r>
              <a:rPr lang="en-US" sz="1800" b="1" dirty="0" smtClean="0"/>
              <a:t>M/R </a:t>
            </a:r>
            <a:r>
              <a:rPr lang="en-US" sz="1800" dirty="0" smtClean="0"/>
              <a:t>is a distributed processing framework built for very large batch processing.</a:t>
            </a:r>
          </a:p>
          <a:p>
            <a:r>
              <a:rPr lang="en-US" sz="1800" b="1" dirty="0" smtClean="0"/>
              <a:t>YARN </a:t>
            </a:r>
            <a:r>
              <a:rPr lang="en-US" sz="1800" dirty="0" smtClean="0"/>
              <a:t>is a distributed application framework with job scheduling and resource management components.</a:t>
            </a:r>
          </a:p>
          <a:p>
            <a:endParaRPr lang="en-US" b="1" dirty="0"/>
          </a:p>
        </p:txBody>
      </p:sp>
      <p:sp>
        <p:nvSpPr>
          <p:cNvPr id="2" name="TextBox 1"/>
          <p:cNvSpPr txBox="1"/>
          <p:nvPr/>
        </p:nvSpPr>
        <p:spPr>
          <a:xfrm>
            <a:off x="4033520" y="3942080"/>
            <a:ext cx="4592320" cy="461665"/>
          </a:xfrm>
          <a:prstGeom prst="rect">
            <a:avLst/>
          </a:prstGeom>
          <a:noFill/>
        </p:spPr>
        <p:txBody>
          <a:bodyPr wrap="square" rtlCol="0">
            <a:spAutoFit/>
          </a:bodyPr>
          <a:lstStyle/>
          <a:p>
            <a:pPr algn="ctr"/>
            <a:r>
              <a:rPr lang="en-US" sz="1200" dirty="0" smtClean="0">
                <a:solidFill>
                  <a:schemeClr val="tx2"/>
                </a:solidFill>
                <a:latin typeface="Arial Black"/>
                <a:cs typeface="Arial Black"/>
              </a:rPr>
              <a:t>*initial ODP charter to standardize these among participants</a:t>
            </a:r>
          </a:p>
        </p:txBody>
      </p:sp>
    </p:spTree>
    <p:extLst>
      <p:ext uri="{BB962C8B-B14F-4D97-AF65-F5344CB8AC3E}">
        <p14:creationId xmlns:p14="http://schemas.microsoft.com/office/powerpoint/2010/main" val="24124823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the </a:t>
            </a:r>
            <a:r>
              <a:rPr lang="en-US" altLang="en-US" dirty="0" err="1" smtClean="0">
                <a:solidFill>
                  <a:srgbClr val="008881"/>
                </a:solidFill>
                <a:latin typeface="Arial" pitchFamily="34" charset="0"/>
                <a:ea typeface="ＭＳ Ｐゴシック" pitchFamily="34" charset="-128"/>
                <a:cs typeface="Arial" pitchFamily="34" charset="0"/>
              </a:rPr>
              <a:t>Hadoop</a:t>
            </a:r>
            <a:r>
              <a:rPr lang="en-US" altLang="en-US" dirty="0" smtClean="0">
                <a:solidFill>
                  <a:srgbClr val="008881"/>
                </a:solidFill>
                <a:latin typeface="Arial" pitchFamily="34" charset="0"/>
                <a:ea typeface="ＭＳ Ｐゴシック" pitchFamily="34" charset="-128"/>
                <a:cs typeface="Arial" pitchFamily="34" charset="0"/>
              </a:rPr>
              <a:t> Ecosystem</a:t>
            </a:r>
          </a:p>
        </p:txBody>
      </p:sp>
      <p:sp>
        <p:nvSpPr>
          <p:cNvPr id="15" name="Content Placeholder 4"/>
          <p:cNvSpPr txBox="1">
            <a:spLocks/>
          </p:cNvSpPr>
          <p:nvPr/>
        </p:nvSpPr>
        <p:spPr>
          <a:xfrm>
            <a:off x="196495" y="83192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smtClean="0"/>
              <a:t>Hadoop</a:t>
            </a:r>
            <a:r>
              <a:rPr lang="en-US" sz="1800" b="1" dirty="0" smtClean="0"/>
              <a:t> Ecosystem </a:t>
            </a:r>
            <a:r>
              <a:rPr lang="en-US" sz="1800" b="1" dirty="0"/>
              <a:t>– </a:t>
            </a:r>
            <a:r>
              <a:rPr lang="en-US" sz="1800" dirty="0" smtClean="0"/>
              <a:t>Components in and out of the Apache software foundation that either run on top of or have the ability to interact with </a:t>
            </a:r>
            <a:r>
              <a:rPr lang="en-US" sz="1800" dirty="0" err="1" smtClean="0"/>
              <a:t>Hadoop</a:t>
            </a:r>
            <a:endParaRPr lang="en-US" sz="1800" dirty="0" smtClean="0"/>
          </a:p>
          <a:p>
            <a:pPr marL="0" indent="0">
              <a:buNone/>
            </a:pPr>
            <a:endParaRPr lang="en-US" sz="1200" dirty="0" smtClean="0"/>
          </a:p>
          <a:p>
            <a:pPr marL="0" indent="0">
              <a:buNone/>
            </a:pPr>
            <a:r>
              <a:rPr lang="en-US" sz="1200" dirty="0" smtClean="0"/>
              <a:t>Examples</a:t>
            </a:r>
          </a:p>
          <a:p>
            <a:r>
              <a:rPr lang="en-US" sz="1800" b="1" dirty="0" err="1" smtClean="0"/>
              <a:t>HBase</a:t>
            </a:r>
            <a:r>
              <a:rPr lang="en-US" sz="1800" dirty="0" smtClean="0"/>
              <a:t> - A </a:t>
            </a:r>
            <a:r>
              <a:rPr lang="en-US" sz="1800" dirty="0"/>
              <a:t>scalable, distributed database that supports structured data storage for large </a:t>
            </a:r>
            <a:r>
              <a:rPr lang="en-US" sz="1800" dirty="0" smtClean="0"/>
              <a:t>tables</a:t>
            </a:r>
          </a:p>
          <a:p>
            <a:r>
              <a:rPr lang="en-US" sz="1800" b="1" dirty="0"/>
              <a:t>Pig</a:t>
            </a:r>
            <a:r>
              <a:rPr lang="en-US" sz="1800" dirty="0"/>
              <a:t> - A high-level data-flow language and execution framework for parallel computation.</a:t>
            </a:r>
            <a:endParaRPr lang="en-US" sz="1800" dirty="0" smtClean="0"/>
          </a:p>
          <a:p>
            <a:r>
              <a:rPr lang="en-US" sz="1800" b="1" dirty="0" smtClean="0"/>
              <a:t>Spark</a:t>
            </a:r>
            <a:r>
              <a:rPr lang="en-US" sz="1800" dirty="0" smtClean="0"/>
              <a:t> </a:t>
            </a:r>
            <a:r>
              <a:rPr lang="en-US" sz="1800" dirty="0"/>
              <a:t>- A fast and general compute engine for </a:t>
            </a:r>
            <a:r>
              <a:rPr lang="en-US" sz="1800" dirty="0" err="1"/>
              <a:t>Hadoop</a:t>
            </a:r>
            <a:r>
              <a:rPr lang="en-US" sz="1800" dirty="0"/>
              <a:t> data. Spark </a:t>
            </a:r>
            <a:r>
              <a:rPr lang="en-US" sz="1800" dirty="0" smtClean="0"/>
              <a:t>supports </a:t>
            </a:r>
            <a:r>
              <a:rPr lang="en-US" sz="1800" dirty="0"/>
              <a:t>a wide range of applications, including ETL, machine learning, stream processing, and graph </a:t>
            </a:r>
            <a:r>
              <a:rPr lang="en-US" sz="1800" dirty="0" smtClean="0"/>
              <a:t>computation</a:t>
            </a:r>
          </a:p>
          <a:p>
            <a:r>
              <a:rPr lang="en-US" sz="1800" b="1" dirty="0" smtClean="0"/>
              <a:t>Zookeeper </a:t>
            </a:r>
            <a:r>
              <a:rPr lang="en-US" sz="1800" dirty="0" smtClean="0"/>
              <a:t>- A </a:t>
            </a:r>
            <a:r>
              <a:rPr lang="en-US" sz="1800" dirty="0"/>
              <a:t>high-performance coordination service for distributed </a:t>
            </a:r>
            <a:r>
              <a:rPr lang="en-US" sz="1800" dirty="0" smtClean="0"/>
              <a:t>applications</a:t>
            </a:r>
          </a:p>
          <a:p>
            <a:endParaRPr lang="en-US" b="1" dirty="0"/>
          </a:p>
        </p:txBody>
      </p:sp>
    </p:spTree>
    <p:extLst>
      <p:ext uri="{BB962C8B-B14F-4D97-AF65-F5344CB8AC3E}">
        <p14:creationId xmlns:p14="http://schemas.microsoft.com/office/powerpoint/2010/main" val="6656058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dfs-logo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2763520"/>
            <a:ext cx="3251200" cy="1016000"/>
          </a:xfrm>
          <a:prstGeom prst="rect">
            <a:avLst/>
          </a:prstGeom>
        </p:spPr>
      </p:pic>
      <p:pic>
        <p:nvPicPr>
          <p:cNvPr id="5" name="Picture 4" descr="product-pivotal-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880" y="1214120"/>
            <a:ext cx="1158240" cy="1158240"/>
          </a:xfrm>
          <a:prstGeom prst="rect">
            <a:avLst/>
          </a:prstGeom>
        </p:spPr>
      </p:pic>
    </p:spTree>
    <p:extLst>
      <p:ext uri="{BB962C8B-B14F-4D97-AF65-F5344CB8AC3E}">
        <p14:creationId xmlns:p14="http://schemas.microsoft.com/office/powerpoint/2010/main" val="977299249"/>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934200" y="782638"/>
            <a:ext cx="1987550"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cxnSp>
        <p:nvCxnSpPr>
          <p:cNvPr id="20" name="Straight Connector 19"/>
          <p:cNvCxnSpPr>
            <a:stCxn id="64" idx="3"/>
          </p:cNvCxnSpPr>
          <p:nvPr/>
        </p:nvCxnSpPr>
        <p:spPr>
          <a:xfrm flipV="1">
            <a:off x="2743200" y="1181100"/>
            <a:ext cx="2819400" cy="15875"/>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6642100" y="17272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1841500" y="16510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181" name="Title 1"/>
          <p:cNvSpPr>
            <a:spLocks noGrp="1"/>
          </p:cNvSpPr>
          <p:nvPr>
            <p:ph type="title"/>
          </p:nvPr>
        </p:nvSpPr>
        <p:spPr>
          <a:xfrm>
            <a:off x="176213" y="109538"/>
            <a:ext cx="8764587"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a:latin typeface="Arial" charset="0"/>
                <a:cs typeface="Arial" charset="0"/>
              </a:rPr>
              <a:t>HDFS Basic Architecture </a:t>
            </a:r>
          </a:p>
        </p:txBody>
      </p:sp>
      <p:sp>
        <p:nvSpPr>
          <p:cNvPr id="64" name="Rectangle 63"/>
          <p:cNvSpPr/>
          <p:nvPr/>
        </p:nvSpPr>
        <p:spPr>
          <a:xfrm>
            <a:off x="1239838" y="703263"/>
            <a:ext cx="1503362" cy="985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Client</a:t>
            </a:r>
          </a:p>
        </p:txBody>
      </p:sp>
      <p:sp>
        <p:nvSpPr>
          <p:cNvPr id="70" name="Rectangle 69"/>
          <p:cNvSpPr/>
          <p:nvPr/>
        </p:nvSpPr>
        <p:spPr>
          <a:xfrm>
            <a:off x="1379538" y="10160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Ingest Files</a:t>
            </a:r>
          </a:p>
        </p:txBody>
      </p:sp>
      <p:cxnSp>
        <p:nvCxnSpPr>
          <p:cNvPr id="4" name="Straight Connector 3"/>
          <p:cNvCxnSpPr/>
          <p:nvPr/>
        </p:nvCxnSpPr>
        <p:spPr>
          <a:xfrm flipV="1">
            <a:off x="1866900" y="1955800"/>
            <a:ext cx="4775200" cy="12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8669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63600" y="22479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939800" y="25654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7" name="Rectangle 56"/>
          <p:cNvSpPr/>
          <p:nvPr/>
        </p:nvSpPr>
        <p:spPr>
          <a:xfrm>
            <a:off x="711200" y="3810000"/>
            <a:ext cx="75819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0189" name="TextBox 9"/>
          <p:cNvSpPr txBox="1">
            <a:spLocks noChangeArrowheads="1"/>
          </p:cNvSpPr>
          <p:nvPr/>
        </p:nvSpPr>
        <p:spPr bwMode="auto">
          <a:xfrm>
            <a:off x="1130300" y="22860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1" name="Rectangle 40"/>
          <p:cNvSpPr/>
          <p:nvPr/>
        </p:nvSpPr>
        <p:spPr>
          <a:xfrm>
            <a:off x="3251200" y="22352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327400" y="25527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2" name="TextBox 42"/>
          <p:cNvSpPr txBox="1">
            <a:spLocks noChangeArrowheads="1"/>
          </p:cNvSpPr>
          <p:nvPr/>
        </p:nvSpPr>
        <p:spPr bwMode="auto">
          <a:xfrm>
            <a:off x="3517900" y="22733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4" name="Rectangle 43"/>
          <p:cNvSpPr/>
          <p:nvPr/>
        </p:nvSpPr>
        <p:spPr>
          <a:xfrm>
            <a:off x="5613400" y="22225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5689600" y="25400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5" name="TextBox 45"/>
          <p:cNvSpPr txBox="1">
            <a:spLocks noChangeArrowheads="1"/>
          </p:cNvSpPr>
          <p:nvPr/>
        </p:nvSpPr>
        <p:spPr bwMode="auto">
          <a:xfrm>
            <a:off x="5880100" y="22606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7" name="Rectangle 46"/>
          <p:cNvSpPr/>
          <p:nvPr/>
        </p:nvSpPr>
        <p:spPr>
          <a:xfrm>
            <a:off x="5156200" y="9398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5232400" y="12573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Metadata</a:t>
            </a:r>
          </a:p>
        </p:txBody>
      </p:sp>
      <p:sp>
        <p:nvSpPr>
          <p:cNvPr id="50198" name="TextBox 66"/>
          <p:cNvSpPr txBox="1">
            <a:spLocks noChangeArrowheads="1"/>
          </p:cNvSpPr>
          <p:nvPr/>
        </p:nvSpPr>
        <p:spPr bwMode="auto">
          <a:xfrm>
            <a:off x="5422900" y="9779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NameNode</a:t>
            </a:r>
          </a:p>
        </p:txBody>
      </p:sp>
      <p:cxnSp>
        <p:nvCxnSpPr>
          <p:cNvPr id="75" name="Straight Connector 74"/>
          <p:cNvCxnSpPr/>
          <p:nvPr/>
        </p:nvCxnSpPr>
        <p:spPr>
          <a:xfrm flipV="1">
            <a:off x="42926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54800" y="30480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1" name="TextBox 2"/>
          <p:cNvSpPr txBox="1">
            <a:spLocks noChangeArrowheads="1"/>
          </p:cNvSpPr>
          <p:nvPr/>
        </p:nvSpPr>
        <p:spPr bwMode="auto">
          <a:xfrm>
            <a:off x="2743200" y="4203700"/>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2"/>
                </a:solidFill>
              </a:rPr>
              <a:t>3 x Replication (default)</a:t>
            </a:r>
          </a:p>
        </p:txBody>
      </p:sp>
      <p:cxnSp>
        <p:nvCxnSpPr>
          <p:cNvPr id="6" name="Straight Arrow Connector 5"/>
          <p:cNvCxnSpPr/>
          <p:nvPr/>
        </p:nvCxnSpPr>
        <p:spPr>
          <a:xfrm flipV="1">
            <a:off x="5651500" y="4394200"/>
            <a:ext cx="24765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74700" y="4394200"/>
            <a:ext cx="23114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99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277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379538" y="13208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Egress Files</a:t>
            </a:r>
          </a:p>
        </p:txBody>
      </p:sp>
      <p:sp>
        <p:nvSpPr>
          <p:cNvPr id="50207" name="TextBox 16"/>
          <p:cNvSpPr txBox="1">
            <a:spLocks noChangeArrowheads="1"/>
          </p:cNvSpPr>
          <p:nvPr/>
        </p:nvSpPr>
        <p:spPr bwMode="auto">
          <a:xfrm>
            <a:off x="3556000" y="1625600"/>
            <a:ext cx="1282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solidFill>
                  <a:schemeClr val="bg2"/>
                </a:solidFill>
              </a:rPr>
              <a:t>Ethernet</a:t>
            </a:r>
          </a:p>
        </p:txBody>
      </p:sp>
      <p:cxnSp>
        <p:nvCxnSpPr>
          <p:cNvPr id="86" name="Straight Connector 85"/>
          <p:cNvCxnSpPr/>
          <p:nvPr/>
        </p:nvCxnSpPr>
        <p:spPr>
          <a:xfrm flipV="1">
            <a:off x="4140200" y="1955800"/>
            <a:ext cx="0" cy="266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9" name="TextBox 34"/>
          <p:cNvSpPr txBox="1">
            <a:spLocks noChangeArrowheads="1"/>
          </p:cNvSpPr>
          <p:nvPr/>
        </p:nvSpPr>
        <p:spPr bwMode="auto">
          <a:xfrm>
            <a:off x="7200900" y="820738"/>
            <a:ext cx="1536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Secondary NameNode</a:t>
            </a:r>
          </a:p>
        </p:txBody>
      </p:sp>
    </p:spTree>
    <p:extLst>
      <p:ext uri="{BB962C8B-B14F-4D97-AF65-F5344CB8AC3E}">
        <p14:creationId xmlns:p14="http://schemas.microsoft.com/office/powerpoint/2010/main" val="276677607"/>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Hadoop (HDFS)?</a:t>
            </a:r>
          </a:p>
        </p:txBody>
      </p:sp>
      <p:sp>
        <p:nvSpPr>
          <p:cNvPr id="15" name="Content Placeholder 4"/>
          <p:cNvSpPr txBox="1">
            <a:spLocks/>
          </p:cNvSpPr>
          <p:nvPr/>
        </p:nvSpPr>
        <p:spPr>
          <a:xfrm>
            <a:off x="196495" y="85224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Open a terminal</a:t>
            </a:r>
          </a:p>
          <a:p>
            <a:r>
              <a:rPr lang="en-US" sz="1800" b="1" dirty="0" smtClean="0"/>
              <a:t>Execute the following:</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 </a:t>
            </a:r>
            <a:r>
              <a:rPr lang="en-US" sz="1000" b="1" i="1" dirty="0" smtClean="0"/>
              <a:t>(List what directories are on HDFS)</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mkdir</a:t>
            </a:r>
            <a:r>
              <a:rPr lang="en-US" sz="1400" dirty="0" smtClean="0"/>
              <a:t> /user/sample </a:t>
            </a:r>
            <a:r>
              <a:rPr lang="en-US" sz="1000" b="1" i="1" dirty="0" smtClean="0"/>
              <a:t>(Create a directory for our demo)</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/user/ </a:t>
            </a:r>
            <a:r>
              <a:rPr lang="en-US" sz="1000" b="1" i="1" dirty="0" smtClean="0"/>
              <a:t>(Verify the directory was successfully created)</a:t>
            </a:r>
            <a:endParaRPr lang="en-US" sz="1000" b="1" i="1" dirty="0"/>
          </a:p>
          <a:p>
            <a:r>
              <a:rPr lang="en-US" sz="1800" b="1" dirty="0" smtClean="0"/>
              <a:t>Now let’s load some data!</a:t>
            </a:r>
          </a:p>
          <a:p>
            <a:pPr lvl="1">
              <a:lnSpc>
                <a:spcPct val="150000"/>
              </a:lnSpc>
            </a:pPr>
            <a:r>
              <a:rPr lang="en-US" sz="1400" dirty="0" smtClean="0"/>
              <a:t>cd /home/</a:t>
            </a:r>
            <a:r>
              <a:rPr lang="en-US" sz="1400" dirty="0" err="1" smtClean="0"/>
              <a:t>gpadmin</a:t>
            </a:r>
            <a:r>
              <a:rPr lang="en-US" sz="1400" dirty="0" smtClean="0"/>
              <a:t>/Labs/PHDHAWQ/ </a:t>
            </a:r>
            <a:r>
              <a:rPr lang="en-US" sz="1000" b="1" i="1" dirty="0" smtClean="0"/>
              <a:t>(You should see a .</a:t>
            </a:r>
            <a:r>
              <a:rPr lang="en-US" sz="1000" b="1" i="1" dirty="0" err="1" smtClean="0"/>
              <a:t>csv</a:t>
            </a:r>
            <a:r>
              <a:rPr lang="en-US" sz="1000" b="1" i="1" dirty="0" smtClean="0"/>
              <a:t>)</a:t>
            </a:r>
          </a:p>
          <a:p>
            <a:pPr lvl="1">
              <a:lnSpc>
                <a:spcPct val="150000"/>
              </a:lnSpc>
            </a:pPr>
            <a:r>
              <a:rPr lang="en-US" sz="1400" dirty="0" err="1"/>
              <a:t>hdfs</a:t>
            </a:r>
            <a:r>
              <a:rPr lang="en-US" sz="1400" dirty="0"/>
              <a:t> </a:t>
            </a:r>
            <a:r>
              <a:rPr lang="en-US" sz="1400" dirty="0" err="1"/>
              <a:t>dfs</a:t>
            </a:r>
            <a:r>
              <a:rPr lang="en-US" sz="1400" dirty="0"/>
              <a:t> </a:t>
            </a:r>
            <a:r>
              <a:rPr lang="en-US" sz="1400" dirty="0" smtClean="0"/>
              <a:t>–put </a:t>
            </a:r>
            <a:r>
              <a:rPr lang="en-US" sz="1400" dirty="0" err="1" smtClean="0"/>
              <a:t>sample.csv</a:t>
            </a:r>
            <a:r>
              <a:rPr lang="en-US" sz="1400" dirty="0" smtClean="0"/>
              <a:t>  </a:t>
            </a:r>
            <a:r>
              <a:rPr lang="en-US" sz="1400" dirty="0"/>
              <a:t>/user/sample</a:t>
            </a:r>
            <a:r>
              <a:rPr lang="en-US" sz="1400" dirty="0" smtClean="0"/>
              <a:t>/</a:t>
            </a:r>
            <a:endParaRPr lang="en-US" sz="1400" dirty="0"/>
          </a:p>
          <a:p>
            <a:r>
              <a:rPr lang="en-US" sz="1800" b="1" dirty="0" smtClean="0"/>
              <a:t>Let’s check to see what was loaded</a:t>
            </a:r>
          </a:p>
          <a:p>
            <a:pPr lvl="1"/>
            <a:r>
              <a:rPr lang="en-US" sz="1400" dirty="0" err="1"/>
              <a:t>h</a:t>
            </a:r>
            <a:r>
              <a:rPr lang="en-US" sz="1400" dirty="0" err="1" smtClean="0"/>
              <a:t>dfs</a:t>
            </a:r>
            <a:r>
              <a:rPr lang="en-US" sz="1400" dirty="0" smtClean="0"/>
              <a:t> </a:t>
            </a:r>
            <a:r>
              <a:rPr lang="en-US" sz="1400" dirty="0" err="1" smtClean="0"/>
              <a:t>dfs</a:t>
            </a:r>
            <a:r>
              <a:rPr lang="en-US" sz="1400" dirty="0" smtClean="0"/>
              <a:t> –</a:t>
            </a:r>
            <a:r>
              <a:rPr lang="en-US" sz="1400" dirty="0" err="1" smtClean="0"/>
              <a:t>ls</a:t>
            </a:r>
            <a:r>
              <a:rPr lang="en-US" sz="1400" dirty="0" smtClean="0"/>
              <a:t> /user/sample</a:t>
            </a:r>
          </a:p>
          <a:p>
            <a:pPr lvl="1"/>
            <a:r>
              <a:rPr lang="en-US" sz="1400" dirty="0" err="1" smtClean="0"/>
              <a:t>hdfs</a:t>
            </a:r>
            <a:r>
              <a:rPr lang="en-US" sz="1400" dirty="0" smtClean="0"/>
              <a:t> </a:t>
            </a:r>
            <a:r>
              <a:rPr lang="en-US" sz="1400" dirty="0" err="1" smtClean="0"/>
              <a:t>dfs</a:t>
            </a:r>
            <a:r>
              <a:rPr lang="en-US" sz="1400" dirty="0" smtClean="0"/>
              <a:t> –tail /user/sample/</a:t>
            </a:r>
            <a:r>
              <a:rPr lang="en-US" sz="1400" dirty="0" err="1" smtClean="0"/>
              <a:t>sample.csv</a:t>
            </a:r>
            <a:endParaRPr lang="en-US" sz="1400" dirty="0" smtClean="0"/>
          </a:p>
          <a:p>
            <a:pPr marL="457200" lvl="1" indent="0">
              <a:buNone/>
            </a:pPr>
            <a:endParaRPr lang="en-US" dirty="0" smtClean="0"/>
          </a:p>
          <a:p>
            <a:pPr lvl="1"/>
            <a:endParaRPr lang="en-US" b="1" dirty="0" smtClean="0"/>
          </a:p>
        </p:txBody>
      </p:sp>
    </p:spTree>
    <p:extLst>
      <p:ext uri="{BB962C8B-B14F-4D97-AF65-F5344CB8AC3E}">
        <p14:creationId xmlns:p14="http://schemas.microsoft.com/office/powerpoint/2010/main" val="7318801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 calcmode="lin" valueType="num">
                                      <p:cBhvr additive="base">
                                        <p:cTn id="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 calcmode="lin" valueType="num">
                                      <p:cBhvr additive="base">
                                        <p:cTn id="31"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 calcmode="lin" valueType="num">
                                      <p:cBhvr additive="base">
                                        <p:cTn id="37"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7" end="7"/>
                                            </p:txEl>
                                          </p:spTgt>
                                        </p:tgtEl>
                                        <p:attrNameLst>
                                          <p:attrName>style.visibility</p:attrName>
                                        </p:attrNameLst>
                                      </p:cBhvr>
                                      <p:to>
                                        <p:strVal val="visible"/>
                                      </p:to>
                                    </p:set>
                                    <p:anim calcmode="lin" valueType="num">
                                      <p:cBhvr additive="base">
                                        <p:cTn id="43"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8" end="8"/>
                                            </p:txEl>
                                          </p:spTgt>
                                        </p:tgtEl>
                                        <p:attrNameLst>
                                          <p:attrName>style.visibility</p:attrName>
                                        </p:attrNameLst>
                                      </p:cBhvr>
                                      <p:to>
                                        <p:strVal val="visible"/>
                                      </p:to>
                                    </p:set>
                                    <p:anim calcmode="lin" valueType="num">
                                      <p:cBhvr additive="base">
                                        <p:cTn id="4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xEl>
                                              <p:pRg st="9" end="9"/>
                                            </p:txEl>
                                          </p:spTgt>
                                        </p:tgtEl>
                                        <p:attrNameLst>
                                          <p:attrName>style.visibility</p:attrName>
                                        </p:attrNameLst>
                                      </p:cBhvr>
                                      <p:to>
                                        <p:strVal val="visible"/>
                                      </p:to>
                                    </p:set>
                                    <p:anim calcmode="lin" valueType="num">
                                      <p:cBhvr additive="base">
                                        <p:cTn id="53"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5">
                                            <p:txEl>
                                              <p:pRg st="10" end="10"/>
                                            </p:txEl>
                                          </p:spTgt>
                                        </p:tgtEl>
                                        <p:attrNameLst>
                                          <p:attrName>style.visibility</p:attrName>
                                        </p:attrNameLst>
                                      </p:cBhvr>
                                      <p:to>
                                        <p:strVal val="visible"/>
                                      </p:to>
                                    </p:set>
                                    <p:anim calcmode="lin" valueType="num">
                                      <p:cBhvr additive="base">
                                        <p:cTn id="57"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75152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Hadoop (HDFS)?</a:t>
            </a:r>
          </a:p>
        </p:txBody>
      </p:sp>
      <p:sp>
        <p:nvSpPr>
          <p:cNvPr id="15" name="Content Placeholder 4"/>
          <p:cNvSpPr txBox="1">
            <a:spLocks/>
          </p:cNvSpPr>
          <p:nvPr/>
        </p:nvSpPr>
        <p:spPr>
          <a:xfrm>
            <a:off x="196495" y="11976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800" dirty="0" smtClean="0"/>
              <a:t>HDFS stores files as blocks and each block is replicated 3 times (1 GB file = 3 GB file on Hadoop)</a:t>
            </a:r>
          </a:p>
          <a:p>
            <a:pPr>
              <a:lnSpc>
                <a:spcPct val="140000"/>
              </a:lnSpc>
            </a:pPr>
            <a:r>
              <a:rPr lang="en-US" sz="1800" dirty="0" smtClean="0"/>
              <a:t>The base architecture of Hadoop revolves around the namenode (brain) and the </a:t>
            </a:r>
            <a:r>
              <a:rPr lang="en-US" sz="1800" dirty="0" err="1" smtClean="0"/>
              <a:t>datanodes</a:t>
            </a:r>
            <a:r>
              <a:rPr lang="en-US" sz="1800" dirty="0" smtClean="0"/>
              <a:t> (workers)</a:t>
            </a:r>
          </a:p>
          <a:p>
            <a:pPr>
              <a:lnSpc>
                <a:spcPct val="140000"/>
              </a:lnSpc>
            </a:pPr>
            <a:r>
              <a:rPr lang="en-US" sz="1800" dirty="0" smtClean="0"/>
              <a:t>HDFS is best at handling very big files (1 TB file </a:t>
            </a:r>
            <a:r>
              <a:rPr lang="en-US" sz="1800" dirty="0" err="1" smtClean="0"/>
              <a:t>vs</a:t>
            </a:r>
            <a:r>
              <a:rPr lang="en-US" sz="1800" dirty="0" smtClean="0"/>
              <a:t> 1000 1 GB files)</a:t>
            </a:r>
          </a:p>
          <a:p>
            <a:pPr>
              <a:lnSpc>
                <a:spcPct val="140000"/>
              </a:lnSpc>
            </a:pPr>
            <a:r>
              <a:rPr lang="en-US" sz="1800" dirty="0" smtClean="0"/>
              <a:t>Horizontally scalable…just add </a:t>
            </a:r>
            <a:r>
              <a:rPr lang="en-US" sz="1800" dirty="0" err="1" smtClean="0"/>
              <a:t>datanodes</a:t>
            </a:r>
            <a:endParaRPr lang="en-US" sz="1800" dirty="0" smtClean="0"/>
          </a:p>
          <a:p>
            <a:pPr>
              <a:lnSpc>
                <a:spcPct val="140000"/>
              </a:lnSpc>
            </a:pPr>
            <a:r>
              <a:rPr lang="en-US" sz="1800" dirty="0" smtClean="0"/>
              <a:t>Hadoop was originally designed for large batch processing.  Without massive scale, quick results are not always attainable.</a:t>
            </a:r>
          </a:p>
        </p:txBody>
      </p:sp>
    </p:spTree>
    <p:extLst>
      <p:ext uri="{BB962C8B-B14F-4D97-AF65-F5344CB8AC3E}">
        <p14:creationId xmlns:p14="http://schemas.microsoft.com/office/powerpoint/2010/main" val="12248396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25640</TotalTime>
  <Words>1134</Words>
  <Application>Microsoft Macintosh PowerPoint</Application>
  <PresentationFormat>On-screen Show (16:9)</PresentationFormat>
  <Paragraphs>172</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Pivotal_2014</vt:lpstr>
      <vt:lpstr>PowerPoint Presentation</vt:lpstr>
      <vt:lpstr>PowerPoint Presentation</vt:lpstr>
      <vt:lpstr>What is Hadoop?</vt:lpstr>
      <vt:lpstr>What is Hadoop</vt:lpstr>
      <vt:lpstr>What is the Hadoop Ecosystem</vt:lpstr>
      <vt:lpstr>PowerPoint Presentation</vt:lpstr>
      <vt:lpstr>HDFS Basic Architecture </vt:lpstr>
      <vt:lpstr>How do I access Hadoop (HDFS)?</vt:lpstr>
      <vt:lpstr>What are the key things I need to know about Hadoop (HDFS)?</vt:lpstr>
      <vt:lpstr>PowerPoint Presentation</vt:lpstr>
      <vt:lpstr>What is HAWQ?</vt:lpstr>
      <vt:lpstr>Basic HAWQ Architecture </vt:lpstr>
      <vt:lpstr>How do I access HAWQ</vt:lpstr>
      <vt:lpstr>What do I need to know about external tables?</vt:lpstr>
      <vt:lpstr>Create an external table</vt:lpstr>
      <vt:lpstr>Create an HAWQ table</vt:lpstr>
      <vt:lpstr>Load data into HAWQ</vt:lpstr>
      <vt:lpstr>What are the key things I need to know about HAWQ?</vt:lpstr>
      <vt:lpstr>Query data in HAWQ</vt:lpstr>
      <vt:lpstr>Summary</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Frederico Melo</cp:lastModifiedBy>
  <cp:revision>641</cp:revision>
  <dcterms:created xsi:type="dcterms:W3CDTF">2014-06-26T01:24:26Z</dcterms:created>
  <dcterms:modified xsi:type="dcterms:W3CDTF">2015-03-23T21:06:13Z</dcterms:modified>
</cp:coreProperties>
</file>