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1716">
          <p15:clr>
            <a:srgbClr val="A4A3A4"/>
          </p15:clr>
        </p15:guide>
        <p15:guide id="2" pos="3249">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1056" y="-80"/>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3.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40199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500" dirty="0" smtClean="0"/>
              <a:t>External tables are the most efficient way to load data into HAWQ</a:t>
            </a:r>
          </a:p>
          <a:p>
            <a:pPr>
              <a:lnSpc>
                <a:spcPct val="140000"/>
              </a:lnSpc>
            </a:pPr>
            <a:r>
              <a:rPr lang="en-US" sz="1500" dirty="0" smtClean="0"/>
              <a:t>Loading speed is achieved by taking advantage of parallelization.  A distributed protocol (PXF or GPFDIST) is used to load the data in parallel.</a:t>
            </a:r>
          </a:p>
          <a:p>
            <a:pPr>
              <a:lnSpc>
                <a:spcPct val="140000"/>
              </a:lnSpc>
            </a:pPr>
            <a:r>
              <a:rPr lang="en-US" sz="1500" dirty="0" smtClean="0"/>
              <a:t>External tables are a logical view of the file on HDFS.</a:t>
            </a:r>
          </a:p>
          <a:p>
            <a:pPr>
              <a:lnSpc>
                <a:spcPct val="140000"/>
              </a:lnSpc>
            </a:pPr>
            <a:r>
              <a:rPr lang="en-US" sz="1500" dirty="0" smtClean="0"/>
              <a:t>External tables are simple, use SQL and can be used to transform the data in flight</a:t>
            </a:r>
          </a:p>
        </p:txBody>
      </p:sp>
      <p:sp>
        <p:nvSpPr>
          <p:cNvPr id="4" name="Rounded Rectangle 3"/>
          <p:cNvSpPr>
            <a:spLocks noChangeArrowheads="1"/>
          </p:cNvSpPr>
          <p:nvPr/>
        </p:nvSpPr>
        <p:spPr bwMode="auto">
          <a:xfrm>
            <a:off x="4267200" y="3466702"/>
            <a:ext cx="4481075" cy="495698"/>
          </a:xfrm>
          <a:prstGeom prst="roundRect">
            <a:avLst>
              <a:gd name="adj" fmla="val 16667"/>
            </a:avLst>
          </a:prstGeom>
          <a:gradFill flip="none" rotWithShape="1">
            <a:gsLst>
              <a:gs pos="50000">
                <a:schemeClr val="accent3">
                  <a:lumMod val="40000"/>
                  <a:lumOff val="60000"/>
                </a:schemeClr>
              </a:gs>
              <a:gs pos="0">
                <a:schemeClr val="accent3">
                  <a:lumMod val="60000"/>
                  <a:lumOff val="40000"/>
                </a:schemeClr>
              </a:gs>
            </a:gsLst>
            <a:lin ang="0" scaled="1"/>
            <a:tileRect/>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5" name="TextBox 184"/>
          <p:cNvSpPr txBox="1">
            <a:spLocks noChangeArrowheads="1"/>
          </p:cNvSpPr>
          <p:nvPr/>
        </p:nvSpPr>
        <p:spPr bwMode="auto">
          <a:xfrm>
            <a:off x="4236927" y="341968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External</a:t>
            </a:r>
            <a:br>
              <a:rPr lang="en-US" sz="1100" b="1" dirty="0">
                <a:latin typeface="+mn-lt"/>
              </a:rPr>
            </a:br>
            <a:r>
              <a:rPr lang="en-US" sz="1100" b="1" dirty="0" smtClean="0">
                <a:latin typeface="+mn-lt"/>
              </a:rPr>
              <a:t>Sources</a:t>
            </a:r>
            <a:endParaRPr lang="en-US" sz="1100" b="1" dirty="0">
              <a:latin typeface="+mn-lt"/>
            </a:endParaRPr>
          </a:p>
        </p:txBody>
      </p:sp>
      <p:sp>
        <p:nvSpPr>
          <p:cNvPr id="6" name="Rounded Rectangle 5"/>
          <p:cNvSpPr>
            <a:spLocks noChangeArrowheads="1"/>
          </p:cNvSpPr>
          <p:nvPr/>
        </p:nvSpPr>
        <p:spPr bwMode="auto">
          <a:xfrm>
            <a:off x="4267200" y="2672148"/>
            <a:ext cx="4456779" cy="756851"/>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4267200" y="2286000"/>
            <a:ext cx="4456779" cy="344607"/>
          </a:xfrm>
          <a:prstGeom prst="roundRect">
            <a:avLst>
              <a:gd name="adj" fmla="val 22862"/>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8" name="Rounded Rectangle 7"/>
          <p:cNvSpPr>
            <a:spLocks noChangeArrowheads="1"/>
          </p:cNvSpPr>
          <p:nvPr/>
        </p:nvSpPr>
        <p:spPr bwMode="auto">
          <a:xfrm>
            <a:off x="4267200" y="1435100"/>
            <a:ext cx="4456779" cy="778560"/>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9" name="TextBox 184"/>
          <p:cNvSpPr txBox="1">
            <a:spLocks noChangeArrowheads="1"/>
          </p:cNvSpPr>
          <p:nvPr/>
        </p:nvSpPr>
        <p:spPr bwMode="auto">
          <a:xfrm>
            <a:off x="4350459" y="2269215"/>
            <a:ext cx="10311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Network</a:t>
            </a:r>
            <a:endParaRPr lang="en-US" sz="1100" b="1" dirty="0">
              <a:latin typeface="+mn-lt"/>
            </a:endParaRPr>
          </a:p>
          <a:p>
            <a:pPr algn="ctr" eaLnBrk="1" hangingPunct="1"/>
            <a:r>
              <a:rPr lang="en-US" sz="1100" b="1" dirty="0" smtClean="0">
                <a:latin typeface="+mn-lt"/>
              </a:rPr>
              <a:t>Interconnect</a:t>
            </a:r>
            <a:endParaRPr lang="en-US" sz="1100" b="1" dirty="0">
              <a:latin typeface="+mn-lt"/>
            </a:endParaRPr>
          </a:p>
        </p:txBody>
      </p:sp>
      <p:cxnSp>
        <p:nvCxnSpPr>
          <p:cNvPr id="11" name="Straight Connector 13"/>
          <p:cNvCxnSpPr>
            <a:cxnSpLocks noChangeShapeType="1"/>
          </p:cNvCxnSpPr>
          <p:nvPr/>
        </p:nvCxnSpPr>
        <p:spPr bwMode="auto">
          <a:xfrm rot="5400000">
            <a:off x="5800049" y="2639655"/>
            <a:ext cx="133052" cy="1588"/>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ounded Rectangle 11"/>
          <p:cNvSpPr/>
          <p:nvPr/>
        </p:nvSpPr>
        <p:spPr bwMode="auto">
          <a:xfrm>
            <a:off x="5618130"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3" name="Rectangle 12"/>
          <p:cNvSpPr/>
          <p:nvPr/>
        </p:nvSpPr>
        <p:spPr bwMode="auto">
          <a:xfrm>
            <a:off x="5686394"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14" name="Picture 92"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45"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3"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821"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5"/>
          <p:cNvCxnSpPr>
            <a:cxnSpLocks noChangeShapeType="1"/>
          </p:cNvCxnSpPr>
          <p:nvPr/>
        </p:nvCxnSpPr>
        <p:spPr bwMode="auto">
          <a:xfrm rot="5400000">
            <a:off x="631281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6132481"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9" name="Rectangle 18"/>
          <p:cNvSpPr/>
          <p:nvPr/>
        </p:nvSpPr>
        <p:spPr bwMode="auto">
          <a:xfrm>
            <a:off x="6235668" y="2867709"/>
            <a:ext cx="311150"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0" name="Picture 86"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361"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7"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737"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17"/>
          <p:cNvCxnSpPr>
            <a:cxnSpLocks noChangeShapeType="1"/>
          </p:cNvCxnSpPr>
          <p:nvPr/>
        </p:nvCxnSpPr>
        <p:spPr bwMode="auto">
          <a:xfrm rot="5400000">
            <a:off x="682716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ounded Rectangle 76"/>
          <p:cNvSpPr/>
          <p:nvPr/>
        </p:nvSpPr>
        <p:spPr bwMode="auto">
          <a:xfrm>
            <a:off x="6645246" y="2689116"/>
            <a:ext cx="496887"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4" name="Rectangle 23"/>
          <p:cNvSpPr/>
          <p:nvPr/>
        </p:nvSpPr>
        <p:spPr bwMode="auto">
          <a:xfrm>
            <a:off x="6713506" y="2867709"/>
            <a:ext cx="382588"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5" name="Picture 80"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77"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1"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1653"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19"/>
          <p:cNvCxnSpPr>
            <a:cxnSpLocks noChangeShapeType="1"/>
          </p:cNvCxnSpPr>
          <p:nvPr/>
        </p:nvCxnSpPr>
        <p:spPr bwMode="auto">
          <a:xfrm rot="5400000">
            <a:off x="734151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ounded Rectangle 27"/>
          <p:cNvSpPr/>
          <p:nvPr/>
        </p:nvSpPr>
        <p:spPr bwMode="auto">
          <a:xfrm>
            <a:off x="7159595"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9" name="Rectangle 28"/>
          <p:cNvSpPr/>
          <p:nvPr/>
        </p:nvSpPr>
        <p:spPr bwMode="auto">
          <a:xfrm>
            <a:off x="7227857"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30" name="Picture 7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6193"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5"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5569"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21"/>
          <p:cNvCxnSpPr>
            <a:cxnSpLocks noChangeShapeType="1"/>
          </p:cNvCxnSpPr>
          <p:nvPr/>
        </p:nvCxnSpPr>
        <p:spPr bwMode="auto">
          <a:xfrm rot="5400000">
            <a:off x="785586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7673946"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34" name="Rectangle 33"/>
          <p:cNvSpPr/>
          <p:nvPr/>
        </p:nvSpPr>
        <p:spPr bwMode="auto">
          <a:xfrm>
            <a:off x="7742208"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grpSp>
        <p:nvGrpSpPr>
          <p:cNvPr id="35" name="Group 34"/>
          <p:cNvGrpSpPr/>
          <p:nvPr/>
        </p:nvGrpSpPr>
        <p:grpSpPr>
          <a:xfrm>
            <a:off x="5650459" y="2879921"/>
            <a:ext cx="2410927" cy="162212"/>
            <a:chOff x="5361336" y="1600200"/>
            <a:chExt cx="2410927" cy="216283"/>
          </a:xfrm>
        </p:grpSpPr>
        <p:pic>
          <p:nvPicPr>
            <p:cNvPr id="36"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61336"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875252"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389168"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03084"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7000"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68"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109"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485"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33"/>
          <p:cNvSpPr txBox="1">
            <a:spLocks noChangeArrowheads="1"/>
          </p:cNvSpPr>
          <p:nvPr/>
        </p:nvSpPr>
        <p:spPr bwMode="auto">
          <a:xfrm>
            <a:off x="8192788" y="2784664"/>
            <a:ext cx="5492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44" name="Straight Connector 94"/>
          <p:cNvCxnSpPr>
            <a:cxnSpLocks noChangeShapeType="1"/>
          </p:cNvCxnSpPr>
          <p:nvPr/>
        </p:nvCxnSpPr>
        <p:spPr bwMode="auto">
          <a:xfrm rot="5400000">
            <a:off x="7221073" y="2405252"/>
            <a:ext cx="237530"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52" name="Group 331"/>
          <p:cNvGrpSpPr>
            <a:grpSpLocks/>
          </p:cNvGrpSpPr>
          <p:nvPr/>
        </p:nvGrpSpPr>
        <p:grpSpPr bwMode="auto">
          <a:xfrm>
            <a:off x="6996146" y="1683236"/>
            <a:ext cx="687387" cy="486668"/>
            <a:chOff x="4533205" y="2544416"/>
            <a:chExt cx="734533" cy="924063"/>
          </a:xfrm>
        </p:grpSpPr>
        <p:sp>
          <p:nvSpPr>
            <p:cNvPr id="53" name="Rounded Rectangle 52"/>
            <p:cNvSpPr/>
            <p:nvPr/>
          </p:nvSpPr>
          <p:spPr bwMode="auto">
            <a:xfrm>
              <a:off x="4533205" y="2544416"/>
              <a:ext cx="734533" cy="924063"/>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4" name="Picture 10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970" y="2602505"/>
              <a:ext cx="431746" cy="3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334"/>
            <p:cNvGrpSpPr>
              <a:grpSpLocks/>
            </p:cNvGrpSpPr>
            <p:nvPr/>
          </p:nvGrpSpPr>
          <p:grpSpPr bwMode="auto">
            <a:xfrm>
              <a:off x="4623113" y="2919128"/>
              <a:ext cx="549628" cy="462880"/>
              <a:chOff x="4648858" y="2717148"/>
              <a:chExt cx="549628" cy="462880"/>
            </a:xfrm>
          </p:grpSpPr>
          <p:sp>
            <p:nvSpPr>
              <p:cNvPr id="56" name="Rectangle 55"/>
              <p:cNvSpPr/>
              <p:nvPr/>
            </p:nvSpPr>
            <p:spPr bwMode="auto">
              <a:xfrm>
                <a:off x="4648858" y="2717148"/>
                <a:ext cx="549628" cy="462880"/>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7" name="Picture 256" descr="vie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4716" y="2750298"/>
                <a:ext cx="496933" cy="39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TextBox 108"/>
          <p:cNvSpPr txBox="1">
            <a:spLocks noChangeArrowheads="1"/>
          </p:cNvSpPr>
          <p:nvPr/>
        </p:nvSpPr>
        <p:spPr bwMode="auto">
          <a:xfrm>
            <a:off x="7661308" y="1736814"/>
            <a:ext cx="54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60" name="Straight Connector 59"/>
          <p:cNvCxnSpPr/>
          <p:nvPr/>
        </p:nvCxnSpPr>
        <p:spPr bwMode="auto">
          <a:xfrm>
            <a:off x="5722908" y="2524676"/>
            <a:ext cx="2425002" cy="0"/>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111"/>
          <p:cNvCxnSpPr>
            <a:cxnSpLocks noChangeShapeType="1"/>
          </p:cNvCxnSpPr>
          <p:nvPr/>
        </p:nvCxnSpPr>
        <p:spPr bwMode="auto">
          <a:xfrm flipV="1">
            <a:off x="5864190" y="2525703"/>
            <a:ext cx="2206417" cy="1"/>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TextBox 184"/>
          <p:cNvSpPr txBox="1">
            <a:spLocks noChangeArrowheads="1"/>
          </p:cNvSpPr>
          <p:nvPr/>
        </p:nvSpPr>
        <p:spPr bwMode="auto">
          <a:xfrm>
            <a:off x="4130246" y="1672333"/>
            <a:ext cx="1219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Master</a:t>
            </a:r>
            <a:endParaRPr lang="en-US" sz="1100" b="1" dirty="0">
              <a:latin typeface="+mn-lt"/>
            </a:endParaRPr>
          </a:p>
        </p:txBody>
      </p:sp>
      <p:sp>
        <p:nvSpPr>
          <p:cNvPr id="63" name="TextBox 184"/>
          <p:cNvSpPr txBox="1">
            <a:spLocks noChangeArrowheads="1"/>
          </p:cNvSpPr>
          <p:nvPr/>
        </p:nvSpPr>
        <p:spPr bwMode="auto">
          <a:xfrm>
            <a:off x="4297886" y="2841314"/>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Segment</a:t>
            </a:r>
            <a:br>
              <a:rPr lang="en-US" sz="1100" b="1" dirty="0">
                <a:latin typeface="+mn-lt"/>
              </a:rPr>
            </a:br>
            <a:r>
              <a:rPr lang="en-US" sz="1100" b="1" dirty="0" smtClean="0">
                <a:latin typeface="+mn-lt"/>
              </a:rPr>
              <a:t>Servers</a:t>
            </a:r>
            <a:endParaRPr lang="en-US" sz="1100" b="1" dirty="0">
              <a:latin typeface="+mn-lt"/>
            </a:endParaRPr>
          </a:p>
        </p:txBody>
      </p:sp>
      <p:sp>
        <p:nvSpPr>
          <p:cNvPr id="64" name="Down Arrow 63"/>
          <p:cNvSpPr>
            <a:spLocks noChangeArrowheads="1"/>
          </p:cNvSpPr>
          <p:nvPr/>
        </p:nvSpPr>
        <p:spPr bwMode="auto">
          <a:xfrm>
            <a:off x="7205694" y="1463566"/>
            <a:ext cx="266700" cy="191988"/>
          </a:xfrm>
          <a:prstGeom prst="downArrow">
            <a:avLst>
              <a:gd name="adj1" fmla="val 50000"/>
              <a:gd name="adj2" fmla="val 50000"/>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65" name="Folded Corner 64"/>
          <p:cNvSpPr>
            <a:spLocks noChangeArrowheads="1"/>
          </p:cNvSpPr>
          <p:nvPr/>
        </p:nvSpPr>
        <p:spPr bwMode="auto">
          <a:xfrm>
            <a:off x="6762783" y="1168400"/>
            <a:ext cx="1152525" cy="342900"/>
          </a:xfrm>
          <a:prstGeom prst="foldedCorner">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wrap="none" anchor="b"/>
          <a:lstStyle/>
          <a:p>
            <a:pPr>
              <a:defRPr/>
            </a:pPr>
            <a:r>
              <a:rPr lang="en-US" sz="1200" dirty="0" smtClean="0">
                <a:solidFill>
                  <a:srgbClr val="000000"/>
                </a:solidFill>
                <a:ea typeface="ＭＳ Ｐゴシック" pitchFamily="34" charset="-128"/>
                <a:cs typeface="+mn-cs"/>
              </a:rPr>
              <a:t>SQL</a:t>
            </a:r>
            <a:endParaRPr lang="en-US" sz="1600" dirty="0" smtClean="0">
              <a:solidFill>
                <a:srgbClr val="000000"/>
              </a:solidFill>
              <a:ea typeface="ＭＳ Ｐゴシック" pitchFamily="34" charset="-128"/>
              <a:cs typeface="+mn-cs"/>
            </a:endParaRPr>
          </a:p>
        </p:txBody>
      </p:sp>
      <p:pic>
        <p:nvPicPr>
          <p:cNvPr id="66" name="Picture 2" descr="C:\DOCUME~1\BENWER~1\LOCALS~1\Temp\Rar$DR02.234\User Icons\PNG\us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1982" y="1291369"/>
            <a:ext cx="497659" cy="2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Arrow Connector 125"/>
          <p:cNvCxnSpPr>
            <a:cxnSpLocks noChangeShapeType="1"/>
            <a:stCxn id="121" idx="0"/>
            <a:endCxn id="12" idx="2"/>
          </p:cNvCxnSpPr>
          <p:nvPr/>
        </p:nvCxnSpPr>
        <p:spPr bwMode="auto">
          <a:xfrm flipV="1">
            <a:off x="5396614" y="3274903"/>
            <a:ext cx="46916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Arrow Connector 125"/>
          <p:cNvCxnSpPr>
            <a:cxnSpLocks noChangeShapeType="1"/>
            <a:stCxn id="122" idx="0"/>
            <a:endCxn id="18" idx="2"/>
          </p:cNvCxnSpPr>
          <p:nvPr/>
        </p:nvCxnSpPr>
        <p:spPr bwMode="auto">
          <a:xfrm flipV="1">
            <a:off x="5566099" y="3274903"/>
            <a:ext cx="814029"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Arrow Connector 125"/>
          <p:cNvCxnSpPr>
            <a:cxnSpLocks noChangeShapeType="1"/>
            <a:stCxn id="123" idx="0"/>
            <a:endCxn id="28" idx="2"/>
          </p:cNvCxnSpPr>
          <p:nvPr/>
        </p:nvCxnSpPr>
        <p:spPr bwMode="auto">
          <a:xfrm flipV="1">
            <a:off x="5905063" y="3274903"/>
            <a:ext cx="1502176"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Arrow Connector 125"/>
          <p:cNvCxnSpPr>
            <a:cxnSpLocks noChangeShapeType="1"/>
            <a:stCxn id="124" idx="0"/>
          </p:cNvCxnSpPr>
          <p:nvPr/>
        </p:nvCxnSpPr>
        <p:spPr bwMode="auto">
          <a:xfrm flipV="1">
            <a:off x="5735582" y="3274903"/>
            <a:ext cx="1158103"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Arrow Connector 125"/>
          <p:cNvCxnSpPr>
            <a:cxnSpLocks noChangeShapeType="1"/>
            <a:stCxn id="125" idx="0"/>
            <a:endCxn id="33" idx="2"/>
          </p:cNvCxnSpPr>
          <p:nvPr/>
        </p:nvCxnSpPr>
        <p:spPr bwMode="auto">
          <a:xfrm flipV="1">
            <a:off x="6074547" y="3274903"/>
            <a:ext cx="184704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Rounded Rectangle 71"/>
          <p:cNvSpPr/>
          <p:nvPr/>
        </p:nvSpPr>
        <p:spPr bwMode="auto">
          <a:xfrm>
            <a:off x="5183822" y="3549976"/>
            <a:ext cx="1112630" cy="337015"/>
          </a:xfrm>
          <a:prstGeom prst="roundRect">
            <a:avLst/>
          </a:prstGeom>
          <a:solidFill>
            <a:schemeClr val="bg1">
              <a:lumMod val="75000"/>
            </a:schemeClr>
          </a:solidFill>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73" name="Group 138"/>
          <p:cNvGrpSpPr/>
          <p:nvPr/>
        </p:nvGrpSpPr>
        <p:grpSpPr>
          <a:xfrm>
            <a:off x="5815814" y="3659384"/>
            <a:ext cx="372745" cy="114014"/>
            <a:chOff x="2576681" y="2142384"/>
            <a:chExt cx="1377950" cy="749301"/>
          </a:xfrm>
        </p:grpSpPr>
        <p:sp>
          <p:nvSpPr>
            <p:cNvPr id="74" name="Oval 73"/>
            <p:cNvSpPr/>
            <p:nvPr/>
          </p:nvSpPr>
          <p:spPr>
            <a:xfrm>
              <a:off x="2956708" y="2319681"/>
              <a:ext cx="617896" cy="394705"/>
            </a:xfrm>
            <a:prstGeom prst="ellipse">
              <a:avLst/>
            </a:prstGeom>
            <a:ln w="3175"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140"/>
            <p:cNvGrpSpPr>
              <a:grpSpLocks/>
            </p:cNvGrpSpPr>
            <p:nvPr/>
          </p:nvGrpSpPr>
          <p:grpSpPr bwMode="auto">
            <a:xfrm>
              <a:off x="2576681" y="2142384"/>
              <a:ext cx="1377950" cy="749301"/>
              <a:chOff x="361" y="408"/>
              <a:chExt cx="1680" cy="1341"/>
            </a:xfrm>
          </p:grpSpPr>
          <p:sp>
            <p:nvSpPr>
              <p:cNvPr id="76" name="Freeform 75"/>
              <p:cNvSpPr>
                <a:spLocks/>
              </p:cNvSpPr>
              <p:nvPr/>
            </p:nvSpPr>
            <p:spPr bwMode="auto">
              <a:xfrm>
                <a:off x="1145" y="952"/>
                <a:ext cx="896" cy="791"/>
              </a:xfrm>
              <a:custGeom>
                <a:avLst/>
                <a:gdLst>
                  <a:gd name="T0" fmla="*/ 0 w 896"/>
                  <a:gd name="T1" fmla="*/ 465 h 791"/>
                  <a:gd name="T2" fmla="*/ 896 w 896"/>
                  <a:gd name="T3" fmla="*/ 0 h 791"/>
                  <a:gd name="T4" fmla="*/ 896 w 896"/>
                  <a:gd name="T5" fmla="*/ 319 h 791"/>
                  <a:gd name="T6" fmla="*/ 1 w 896"/>
                  <a:gd name="T7" fmla="*/ 791 h 791"/>
                  <a:gd name="T8" fmla="*/ 0 w 896"/>
                  <a:gd name="T9" fmla="*/ 465 h 791"/>
                  <a:gd name="T10" fmla="*/ 0 60000 65536"/>
                  <a:gd name="T11" fmla="*/ 0 60000 65536"/>
                  <a:gd name="T12" fmla="*/ 0 60000 65536"/>
                  <a:gd name="T13" fmla="*/ 0 60000 65536"/>
                  <a:gd name="T14" fmla="*/ 0 60000 65536"/>
                  <a:gd name="T15" fmla="*/ 0 w 896"/>
                  <a:gd name="T16" fmla="*/ 0 h 791"/>
                  <a:gd name="T17" fmla="*/ 896 w 896"/>
                  <a:gd name="T18" fmla="*/ 791 h 791"/>
                </a:gdLst>
                <a:ahLst/>
                <a:cxnLst>
                  <a:cxn ang="T10">
                    <a:pos x="T0" y="T1"/>
                  </a:cxn>
                  <a:cxn ang="T11">
                    <a:pos x="T2" y="T3"/>
                  </a:cxn>
                  <a:cxn ang="T12">
                    <a:pos x="T4" y="T5"/>
                  </a:cxn>
                  <a:cxn ang="T13">
                    <a:pos x="T6" y="T7"/>
                  </a:cxn>
                  <a:cxn ang="T14">
                    <a:pos x="T8" y="T9"/>
                  </a:cxn>
                </a:cxnLst>
                <a:rect l="T15" t="T16" r="T17" b="T18"/>
                <a:pathLst>
                  <a:path w="896" h="791">
                    <a:moveTo>
                      <a:pt x="0" y="465"/>
                    </a:moveTo>
                    <a:lnTo>
                      <a:pt x="896" y="0"/>
                    </a:lnTo>
                    <a:lnTo>
                      <a:pt x="896" y="319"/>
                    </a:lnTo>
                    <a:lnTo>
                      <a:pt x="1" y="791"/>
                    </a:lnTo>
                    <a:lnTo>
                      <a:pt x="0" y="465"/>
                    </a:lnTo>
                    <a:close/>
                  </a:path>
                </a:pathLst>
              </a:custGeom>
              <a:solidFill>
                <a:srgbClr val="B7C4CE"/>
              </a:solidFill>
              <a:ln w="3175" cmpd="sng">
                <a:solidFill>
                  <a:srgbClr val="000000"/>
                </a:solidFill>
                <a:round/>
                <a:headEnd/>
                <a:tailEnd/>
              </a:ln>
            </p:spPr>
            <p:txBody>
              <a:bodyPr/>
              <a:lstStyle/>
              <a:p>
                <a:endParaRPr lang="en-US" dirty="0"/>
              </a:p>
            </p:txBody>
          </p:sp>
          <p:sp>
            <p:nvSpPr>
              <p:cNvPr id="77" name="Freeform 76"/>
              <p:cNvSpPr>
                <a:spLocks/>
              </p:cNvSpPr>
              <p:nvPr/>
            </p:nvSpPr>
            <p:spPr bwMode="auto">
              <a:xfrm>
                <a:off x="362" y="873"/>
                <a:ext cx="777" cy="876"/>
              </a:xfrm>
              <a:custGeom>
                <a:avLst/>
                <a:gdLst>
                  <a:gd name="T0" fmla="*/ 0 w 777"/>
                  <a:gd name="T1" fmla="*/ 0 h 876"/>
                  <a:gd name="T2" fmla="*/ 777 w 777"/>
                  <a:gd name="T3" fmla="*/ 538 h 876"/>
                  <a:gd name="T4" fmla="*/ 776 w 777"/>
                  <a:gd name="T5" fmla="*/ 876 h 876"/>
                  <a:gd name="T6" fmla="*/ 0 w 777"/>
                  <a:gd name="T7" fmla="*/ 309 h 876"/>
                  <a:gd name="T8" fmla="*/ 0 w 777"/>
                  <a:gd name="T9" fmla="*/ 0 h 876"/>
                  <a:gd name="T10" fmla="*/ 0 60000 65536"/>
                  <a:gd name="T11" fmla="*/ 0 60000 65536"/>
                  <a:gd name="T12" fmla="*/ 0 60000 65536"/>
                  <a:gd name="T13" fmla="*/ 0 60000 65536"/>
                  <a:gd name="T14" fmla="*/ 0 60000 65536"/>
                  <a:gd name="T15" fmla="*/ 0 w 777"/>
                  <a:gd name="T16" fmla="*/ 0 h 876"/>
                  <a:gd name="T17" fmla="*/ 777 w 777"/>
                  <a:gd name="T18" fmla="*/ 876 h 876"/>
                </a:gdLst>
                <a:ahLst/>
                <a:cxnLst>
                  <a:cxn ang="T10">
                    <a:pos x="T0" y="T1"/>
                  </a:cxn>
                  <a:cxn ang="T11">
                    <a:pos x="T2" y="T3"/>
                  </a:cxn>
                  <a:cxn ang="T12">
                    <a:pos x="T4" y="T5"/>
                  </a:cxn>
                  <a:cxn ang="T13">
                    <a:pos x="T6" y="T7"/>
                  </a:cxn>
                  <a:cxn ang="T14">
                    <a:pos x="T8" y="T9"/>
                  </a:cxn>
                </a:cxnLst>
                <a:rect l="T15" t="T16" r="T17" b="T18"/>
                <a:pathLst>
                  <a:path w="777" h="876">
                    <a:moveTo>
                      <a:pt x="0" y="0"/>
                    </a:moveTo>
                    <a:lnTo>
                      <a:pt x="777" y="538"/>
                    </a:lnTo>
                    <a:lnTo>
                      <a:pt x="776" y="876"/>
                    </a:lnTo>
                    <a:lnTo>
                      <a:pt x="0" y="309"/>
                    </a:lnTo>
                    <a:lnTo>
                      <a:pt x="0" y="0"/>
                    </a:lnTo>
                    <a:close/>
                  </a:path>
                </a:pathLst>
              </a:custGeom>
              <a:solidFill>
                <a:srgbClr val="B7C4CE"/>
              </a:solidFill>
              <a:ln w="3175" cmpd="sng">
                <a:solidFill>
                  <a:srgbClr val="000000"/>
                </a:solidFill>
                <a:round/>
                <a:headEnd/>
                <a:tailEnd/>
              </a:ln>
            </p:spPr>
            <p:txBody>
              <a:bodyPr/>
              <a:lstStyle/>
              <a:p>
                <a:endParaRPr lang="en-US" dirty="0"/>
              </a:p>
            </p:txBody>
          </p:sp>
          <p:sp>
            <p:nvSpPr>
              <p:cNvPr id="78" name="Freeform 77"/>
              <p:cNvSpPr>
                <a:spLocks/>
              </p:cNvSpPr>
              <p:nvPr/>
            </p:nvSpPr>
            <p:spPr bwMode="auto">
              <a:xfrm>
                <a:off x="361" y="87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78"/>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solidFill>
                <a:srgbClr val="B7C4CE"/>
              </a:solidFill>
              <a:ln w="9525">
                <a:solidFill>
                  <a:srgbClr val="000000"/>
                </a:solidFill>
                <a:round/>
                <a:headEnd/>
                <a:tailEnd/>
              </a:ln>
            </p:spPr>
            <p:txBody>
              <a:bodyPr/>
              <a:lstStyle/>
              <a:p>
                <a:endParaRPr lang="en-US" dirty="0"/>
              </a:p>
            </p:txBody>
          </p:sp>
          <p:sp>
            <p:nvSpPr>
              <p:cNvPr id="80" name="Freeform 79"/>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81" name="Group 146"/>
              <p:cNvGrpSpPr>
                <a:grpSpLocks/>
              </p:cNvGrpSpPr>
              <p:nvPr/>
            </p:nvGrpSpPr>
            <p:grpSpPr bwMode="auto">
              <a:xfrm>
                <a:off x="1172" y="996"/>
                <a:ext cx="843" cy="703"/>
                <a:chOff x="1172" y="996"/>
                <a:chExt cx="843" cy="703"/>
              </a:xfrm>
            </p:grpSpPr>
            <p:sp>
              <p:nvSpPr>
                <p:cNvPr id="86" name="Freeform 147"/>
                <p:cNvSpPr>
                  <a:spLocks/>
                </p:cNvSpPr>
                <p:nvPr/>
              </p:nvSpPr>
              <p:spPr bwMode="auto">
                <a:xfrm>
                  <a:off x="1317" y="135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7" name="Freeform 148"/>
                <p:cNvSpPr>
                  <a:spLocks/>
                </p:cNvSpPr>
                <p:nvPr/>
              </p:nvSpPr>
              <p:spPr bwMode="auto">
                <a:xfrm>
                  <a:off x="1317" y="149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8" name="Freeform 149"/>
                <p:cNvSpPr>
                  <a:spLocks/>
                </p:cNvSpPr>
                <p:nvPr/>
              </p:nvSpPr>
              <p:spPr bwMode="auto">
                <a:xfrm>
                  <a:off x="1842" y="107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9" name="Freeform 150"/>
                <p:cNvSpPr>
                  <a:spLocks/>
                </p:cNvSpPr>
                <p:nvPr/>
              </p:nvSpPr>
              <p:spPr bwMode="auto">
                <a:xfrm>
                  <a:off x="1842" y="121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0" name="Freeform 151"/>
                <p:cNvSpPr>
                  <a:spLocks/>
                </p:cNvSpPr>
                <p:nvPr/>
              </p:nvSpPr>
              <p:spPr bwMode="auto">
                <a:xfrm>
                  <a:off x="1530" y="1188"/>
                  <a:ext cx="113" cy="110"/>
                </a:xfrm>
                <a:custGeom>
                  <a:avLst/>
                  <a:gdLst>
                    <a:gd name="T0" fmla="*/ 0 w 113"/>
                    <a:gd name="T1" fmla="*/ 63 h 110"/>
                    <a:gd name="T2" fmla="*/ 0 w 113"/>
                    <a:gd name="T3" fmla="*/ 110 h 110"/>
                    <a:gd name="T4" fmla="*/ 113 w 113"/>
                    <a:gd name="T5" fmla="*/ 50 h 110"/>
                    <a:gd name="T6" fmla="*/ 110 w 113"/>
                    <a:gd name="T7" fmla="*/ 0 h 110"/>
                    <a:gd name="T8" fmla="*/ 0 w 113"/>
                    <a:gd name="T9" fmla="*/ 63 h 110"/>
                    <a:gd name="T10" fmla="*/ 0 60000 65536"/>
                    <a:gd name="T11" fmla="*/ 0 60000 65536"/>
                    <a:gd name="T12" fmla="*/ 0 60000 65536"/>
                    <a:gd name="T13" fmla="*/ 0 60000 65536"/>
                    <a:gd name="T14" fmla="*/ 0 60000 65536"/>
                    <a:gd name="T15" fmla="*/ 0 w 113"/>
                    <a:gd name="T16" fmla="*/ 0 h 110"/>
                    <a:gd name="T17" fmla="*/ 113 w 113"/>
                    <a:gd name="T18" fmla="*/ 110 h 110"/>
                  </a:gdLst>
                  <a:ahLst/>
                  <a:cxnLst>
                    <a:cxn ang="T10">
                      <a:pos x="T0" y="T1"/>
                    </a:cxn>
                    <a:cxn ang="T11">
                      <a:pos x="T2" y="T3"/>
                    </a:cxn>
                    <a:cxn ang="T12">
                      <a:pos x="T4" y="T5"/>
                    </a:cxn>
                    <a:cxn ang="T13">
                      <a:pos x="T6" y="T7"/>
                    </a:cxn>
                    <a:cxn ang="T14">
                      <a:pos x="T8" y="T9"/>
                    </a:cxn>
                  </a:cxnLst>
                  <a:rect l="T15" t="T16" r="T17" b="T18"/>
                  <a:pathLst>
                    <a:path w="113" h="110">
                      <a:moveTo>
                        <a:pt x="0" y="63"/>
                      </a:moveTo>
                      <a:lnTo>
                        <a:pt x="0" y="110"/>
                      </a:lnTo>
                      <a:lnTo>
                        <a:pt x="113" y="50"/>
                      </a:lnTo>
                      <a:lnTo>
                        <a:pt x="110" y="0"/>
                      </a:lnTo>
                      <a:lnTo>
                        <a:pt x="0" y="63"/>
                      </a:lnTo>
                      <a:close/>
                    </a:path>
                  </a:pathLst>
                </a:custGeom>
                <a:solidFill>
                  <a:srgbClr val="5F7684"/>
                </a:solidFill>
                <a:ln w="3175" cmpd="sng">
                  <a:solidFill>
                    <a:schemeClr val="tx1"/>
                  </a:solidFill>
                  <a:round/>
                  <a:headEnd/>
                  <a:tailEnd/>
                </a:ln>
              </p:spPr>
              <p:txBody>
                <a:bodyPr wrap="none" anchor="ctr"/>
                <a:lstStyle/>
                <a:p>
                  <a:endParaRPr lang="en-US" dirty="0"/>
                </a:p>
              </p:txBody>
            </p:sp>
            <p:sp>
              <p:nvSpPr>
                <p:cNvPr id="91" name="Freeform 152"/>
                <p:cNvSpPr>
                  <a:spLocks/>
                </p:cNvSpPr>
                <p:nvPr/>
              </p:nvSpPr>
              <p:spPr bwMode="auto">
                <a:xfrm>
                  <a:off x="1477" y="126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2" name="Freeform 153"/>
                <p:cNvSpPr>
                  <a:spLocks/>
                </p:cNvSpPr>
                <p:nvPr/>
              </p:nvSpPr>
              <p:spPr bwMode="auto">
                <a:xfrm>
                  <a:off x="1477" y="1408"/>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3" name="Freeform 154"/>
                <p:cNvSpPr>
                  <a:spLocks/>
                </p:cNvSpPr>
                <p:nvPr/>
              </p:nvSpPr>
              <p:spPr bwMode="auto">
                <a:xfrm>
                  <a:off x="1682" y="1159"/>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4" name="Freeform 155"/>
                <p:cNvSpPr>
                  <a:spLocks/>
                </p:cNvSpPr>
                <p:nvPr/>
              </p:nvSpPr>
              <p:spPr bwMode="auto">
                <a:xfrm>
                  <a:off x="1682" y="130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5" name="Freeform 156"/>
                <p:cNvSpPr>
                  <a:spLocks/>
                </p:cNvSpPr>
                <p:nvPr/>
              </p:nvSpPr>
              <p:spPr bwMode="auto">
                <a:xfrm>
                  <a:off x="1172" y="1138"/>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96" name="Freeform 157"/>
                <p:cNvSpPr>
                  <a:spLocks/>
                </p:cNvSpPr>
                <p:nvPr/>
              </p:nvSpPr>
              <p:spPr bwMode="auto">
                <a:xfrm>
                  <a:off x="1172" y="996"/>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grpSp>
            <p:nvGrpSpPr>
              <p:cNvPr id="82" name="Group 158"/>
              <p:cNvGrpSpPr>
                <a:grpSpLocks/>
              </p:cNvGrpSpPr>
              <p:nvPr/>
            </p:nvGrpSpPr>
            <p:grpSpPr bwMode="auto">
              <a:xfrm>
                <a:off x="1175" y="1149"/>
                <a:ext cx="824" cy="531"/>
                <a:chOff x="1175" y="1149"/>
                <a:chExt cx="824" cy="531"/>
              </a:xfrm>
            </p:grpSpPr>
            <p:sp>
              <p:nvSpPr>
                <p:cNvPr id="84" name="Line 159"/>
                <p:cNvSpPr>
                  <a:spLocks noChangeShapeType="1"/>
                </p:cNvSpPr>
                <p:nvPr/>
              </p:nvSpPr>
              <p:spPr bwMode="auto">
                <a:xfrm flipV="1">
                  <a:off x="1175" y="1245"/>
                  <a:ext cx="823" cy="435"/>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5" name="Line 160"/>
                <p:cNvSpPr>
                  <a:spLocks noChangeShapeType="1"/>
                </p:cNvSpPr>
                <p:nvPr/>
              </p:nvSpPr>
              <p:spPr bwMode="auto">
                <a:xfrm flipV="1">
                  <a:off x="1998" y="1149"/>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83" name="Line 163"/>
              <p:cNvSpPr>
                <a:spLocks noChangeShapeType="1"/>
              </p:cNvSpPr>
              <p:nvPr/>
            </p:nvSpPr>
            <p:spPr bwMode="auto">
              <a:xfrm flipV="1">
                <a:off x="2000" y="1005"/>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sp>
        <p:nvSpPr>
          <p:cNvPr id="97" name="TextBox 184"/>
          <p:cNvSpPr txBox="1">
            <a:spLocks noChangeArrowheads="1"/>
          </p:cNvSpPr>
          <p:nvPr/>
        </p:nvSpPr>
        <p:spPr bwMode="auto">
          <a:xfrm>
            <a:off x="5139137" y="3524431"/>
            <a:ext cx="719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ETL</a:t>
            </a:r>
            <a:endParaRPr lang="en-US" sz="900" dirty="0">
              <a:latin typeface="+mn-lt"/>
            </a:endParaRPr>
          </a:p>
        </p:txBody>
      </p:sp>
      <p:cxnSp>
        <p:nvCxnSpPr>
          <p:cNvPr id="98" name="Straight Arrow Connector 125"/>
          <p:cNvCxnSpPr>
            <a:cxnSpLocks noChangeShapeType="1"/>
            <a:stCxn id="120" idx="0"/>
            <a:endCxn id="33" idx="2"/>
          </p:cNvCxnSpPr>
          <p:nvPr/>
        </p:nvCxnSpPr>
        <p:spPr bwMode="auto">
          <a:xfrm flipV="1">
            <a:off x="7297309" y="3274903"/>
            <a:ext cx="62428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Arrow Connector 125"/>
          <p:cNvCxnSpPr>
            <a:cxnSpLocks noChangeShapeType="1"/>
            <a:stCxn id="118" idx="0"/>
            <a:endCxn id="28" idx="2"/>
          </p:cNvCxnSpPr>
          <p:nvPr/>
        </p:nvCxnSpPr>
        <p:spPr bwMode="auto">
          <a:xfrm flipV="1">
            <a:off x="7123444" y="3274903"/>
            <a:ext cx="283794"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Arrow Connector 125"/>
          <p:cNvCxnSpPr>
            <a:cxnSpLocks noChangeShapeType="1"/>
            <a:stCxn id="119" idx="0"/>
          </p:cNvCxnSpPr>
          <p:nvPr/>
        </p:nvCxnSpPr>
        <p:spPr bwMode="auto">
          <a:xfrm flipH="1" flipV="1">
            <a:off x="6893684" y="3274903"/>
            <a:ext cx="5590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Arrow Connector 125"/>
          <p:cNvCxnSpPr>
            <a:cxnSpLocks noChangeShapeType="1"/>
            <a:stCxn id="117" idx="0"/>
            <a:endCxn id="18" idx="2"/>
          </p:cNvCxnSpPr>
          <p:nvPr/>
        </p:nvCxnSpPr>
        <p:spPr bwMode="auto">
          <a:xfrm flipH="1" flipV="1">
            <a:off x="6380125" y="3274903"/>
            <a:ext cx="395596"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2" name="Straight Arrow Connector 125"/>
          <p:cNvCxnSpPr>
            <a:cxnSpLocks noChangeShapeType="1"/>
            <a:stCxn id="116" idx="0"/>
            <a:endCxn id="12" idx="2"/>
          </p:cNvCxnSpPr>
          <p:nvPr/>
        </p:nvCxnSpPr>
        <p:spPr bwMode="auto">
          <a:xfrm flipH="1" flipV="1">
            <a:off x="5865778" y="3274903"/>
            <a:ext cx="736085"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3" name="Rounded Rectangle 102"/>
          <p:cNvSpPr/>
          <p:nvPr/>
        </p:nvSpPr>
        <p:spPr bwMode="auto">
          <a:xfrm>
            <a:off x="6390137" y="3548952"/>
            <a:ext cx="1086366" cy="337015"/>
          </a:xfrm>
          <a:prstGeom prst="roundRect">
            <a:avLst/>
          </a:prstGeom>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sp>
        <p:nvSpPr>
          <p:cNvPr id="104" name="TextBox 184"/>
          <p:cNvSpPr txBox="1">
            <a:spLocks noChangeArrowheads="1"/>
          </p:cNvSpPr>
          <p:nvPr/>
        </p:nvSpPr>
        <p:spPr bwMode="auto">
          <a:xfrm>
            <a:off x="6442275" y="3539506"/>
            <a:ext cx="853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File </a:t>
            </a:r>
            <a:br>
              <a:rPr lang="en-US" sz="1100" dirty="0" smtClean="0">
                <a:latin typeface="+mn-lt"/>
              </a:rPr>
            </a:br>
            <a:r>
              <a:rPr lang="en-US" sz="1100" dirty="0" smtClean="0">
                <a:latin typeface="+mn-lt"/>
              </a:rPr>
              <a:t>Systems</a:t>
            </a:r>
            <a:endParaRPr lang="en-US" sz="900" dirty="0">
              <a:latin typeface="+mn-lt"/>
            </a:endParaRPr>
          </a:p>
        </p:txBody>
      </p:sp>
      <p:pic>
        <p:nvPicPr>
          <p:cNvPr id="105"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1585" y="361881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ounded Rectangle 105"/>
          <p:cNvSpPr/>
          <p:nvPr/>
        </p:nvSpPr>
        <p:spPr bwMode="auto">
          <a:xfrm>
            <a:off x="7554013" y="3552499"/>
            <a:ext cx="1113783" cy="337015"/>
          </a:xfrm>
          <a:prstGeom prst="roundRect">
            <a:avLst/>
          </a:prstGeom>
          <a:solidFill>
            <a:srgbClr val="FFFFFF"/>
          </a:solidFill>
          <a:ln w="28575" cmpd="sng">
            <a:solidFill>
              <a:srgbClr val="A6A6A6"/>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107" name="Group 47"/>
          <p:cNvGrpSpPr/>
          <p:nvPr/>
        </p:nvGrpSpPr>
        <p:grpSpPr>
          <a:xfrm>
            <a:off x="5309576" y="3523409"/>
            <a:ext cx="3234601" cy="45836"/>
            <a:chOff x="1687907" y="5326819"/>
            <a:chExt cx="3234602" cy="3101694"/>
          </a:xfrm>
        </p:grpSpPr>
        <p:grpSp>
          <p:nvGrpSpPr>
            <p:cNvPr id="108" name="Group 20"/>
            <p:cNvGrpSpPr/>
            <p:nvPr/>
          </p:nvGrpSpPr>
          <p:grpSpPr>
            <a:xfrm>
              <a:off x="1687907" y="5326819"/>
              <a:ext cx="852012" cy="3101693"/>
              <a:chOff x="4235356" y="-591935"/>
              <a:chExt cx="962086" cy="101603"/>
            </a:xfrm>
            <a:solidFill>
              <a:srgbClr val="F4C5A5"/>
            </a:solidFill>
          </p:grpSpPr>
          <p:sp>
            <p:nvSpPr>
              <p:cNvPr id="121" name="Rectangle 120"/>
              <p:cNvSpPr/>
              <p:nvPr/>
            </p:nvSpPr>
            <p:spPr bwMode="auto">
              <a:xfrm>
                <a:off x="4235356"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2" name="Rectangle 121"/>
              <p:cNvSpPr/>
              <p:nvPr/>
            </p:nvSpPr>
            <p:spPr bwMode="auto">
              <a:xfrm>
                <a:off x="4426735"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3" name="Rectangle 122"/>
              <p:cNvSpPr/>
              <p:nvPr/>
            </p:nvSpPr>
            <p:spPr bwMode="auto">
              <a:xfrm>
                <a:off x="480949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4" name="Rectangle 123"/>
              <p:cNvSpPr/>
              <p:nvPr/>
            </p:nvSpPr>
            <p:spPr bwMode="auto">
              <a:xfrm>
                <a:off x="4618114"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5" name="Rectangle 124"/>
              <p:cNvSpPr/>
              <p:nvPr/>
            </p:nvSpPr>
            <p:spPr bwMode="auto">
              <a:xfrm>
                <a:off x="500087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09" name="Group 228"/>
            <p:cNvGrpSpPr/>
            <p:nvPr/>
          </p:nvGrpSpPr>
          <p:grpSpPr>
            <a:xfrm>
              <a:off x="2890897" y="5326820"/>
              <a:ext cx="874021" cy="3101693"/>
              <a:chOff x="4235356" y="-591935"/>
              <a:chExt cx="962086" cy="101603"/>
            </a:xfrm>
          </p:grpSpPr>
          <p:sp>
            <p:nvSpPr>
              <p:cNvPr id="116" name="Rectangle 115"/>
              <p:cNvSpPr/>
              <p:nvPr/>
            </p:nvSpPr>
            <p:spPr bwMode="auto">
              <a:xfrm>
                <a:off x="4235356"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7" name="Rectangle 116"/>
              <p:cNvSpPr/>
              <p:nvPr/>
            </p:nvSpPr>
            <p:spPr bwMode="auto">
              <a:xfrm>
                <a:off x="4426735"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8" name="Rectangle 117"/>
              <p:cNvSpPr/>
              <p:nvPr/>
            </p:nvSpPr>
            <p:spPr bwMode="auto">
              <a:xfrm>
                <a:off x="480949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9" name="Rectangle 118"/>
              <p:cNvSpPr/>
              <p:nvPr/>
            </p:nvSpPr>
            <p:spPr bwMode="auto">
              <a:xfrm>
                <a:off x="4618114"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0" name="Rectangle 119"/>
              <p:cNvSpPr/>
              <p:nvPr/>
            </p:nvSpPr>
            <p:spPr bwMode="auto">
              <a:xfrm>
                <a:off x="500087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10" name="Group 170"/>
            <p:cNvGrpSpPr/>
            <p:nvPr/>
          </p:nvGrpSpPr>
          <p:grpSpPr>
            <a:xfrm>
              <a:off x="4032306" y="5326819"/>
              <a:ext cx="890203" cy="3101693"/>
              <a:chOff x="4235356" y="-591935"/>
              <a:chExt cx="962086" cy="101603"/>
            </a:xfrm>
            <a:solidFill>
              <a:schemeClr val="bg1"/>
            </a:solidFill>
          </p:grpSpPr>
          <p:sp>
            <p:nvSpPr>
              <p:cNvPr id="111" name="Rectangle 110"/>
              <p:cNvSpPr/>
              <p:nvPr/>
            </p:nvSpPr>
            <p:spPr bwMode="auto">
              <a:xfrm>
                <a:off x="4235356"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2" name="Rectangle 111"/>
              <p:cNvSpPr/>
              <p:nvPr/>
            </p:nvSpPr>
            <p:spPr bwMode="auto">
              <a:xfrm>
                <a:off x="4426735"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3" name="Rectangle 112"/>
              <p:cNvSpPr/>
              <p:nvPr/>
            </p:nvSpPr>
            <p:spPr bwMode="auto">
              <a:xfrm>
                <a:off x="480949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4" name="Rectangle 113"/>
              <p:cNvSpPr/>
              <p:nvPr/>
            </p:nvSpPr>
            <p:spPr bwMode="auto">
              <a:xfrm>
                <a:off x="4618114"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5" name="Rectangle 114"/>
              <p:cNvSpPr/>
              <p:nvPr/>
            </p:nvSpPr>
            <p:spPr bwMode="auto">
              <a:xfrm>
                <a:off x="500087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pic>
        <p:nvPicPr>
          <p:cNvPr id="126" name="Picture 125"/>
          <p:cNvPicPr>
            <a:picLocks noChangeAspect="1"/>
          </p:cNvPicPr>
          <p:nvPr/>
        </p:nvPicPr>
        <p:blipFill>
          <a:blip r:embed="rId7"/>
          <a:stretch>
            <a:fillRect/>
          </a:stretch>
        </p:blipFill>
        <p:spPr>
          <a:xfrm>
            <a:off x="7617065" y="3640650"/>
            <a:ext cx="944046" cy="166721"/>
          </a:xfrm>
          <a:prstGeom prst="rect">
            <a:avLst/>
          </a:prstGeom>
          <a:noFill/>
          <a:ln>
            <a:noFill/>
          </a:ln>
        </p:spPr>
      </p:pic>
      <p:cxnSp>
        <p:nvCxnSpPr>
          <p:cNvPr id="127" name="Straight Arrow Connector 125"/>
          <p:cNvCxnSpPr>
            <a:cxnSpLocks noChangeShapeType="1"/>
            <a:stCxn id="115" idx="0"/>
            <a:endCxn id="33" idx="2"/>
          </p:cNvCxnSpPr>
          <p:nvPr/>
        </p:nvCxnSpPr>
        <p:spPr bwMode="auto">
          <a:xfrm flipH="1" flipV="1">
            <a:off x="7921590" y="3274903"/>
            <a:ext cx="531641"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Arrow Connector 125"/>
          <p:cNvCxnSpPr>
            <a:cxnSpLocks noChangeShapeType="1"/>
            <a:stCxn id="113" idx="0"/>
            <a:endCxn id="28" idx="2"/>
          </p:cNvCxnSpPr>
          <p:nvPr/>
        </p:nvCxnSpPr>
        <p:spPr bwMode="auto">
          <a:xfrm flipH="1" flipV="1">
            <a:off x="7407238" y="3274903"/>
            <a:ext cx="868910"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9" name="Straight Arrow Connector 125"/>
          <p:cNvCxnSpPr>
            <a:cxnSpLocks noChangeShapeType="1"/>
            <a:stCxn id="114" idx="0"/>
          </p:cNvCxnSpPr>
          <p:nvPr/>
        </p:nvCxnSpPr>
        <p:spPr bwMode="auto">
          <a:xfrm flipH="1" flipV="1">
            <a:off x="6893684" y="3274903"/>
            <a:ext cx="1205387"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Arrow Connector 125"/>
          <p:cNvCxnSpPr>
            <a:cxnSpLocks noChangeShapeType="1"/>
            <a:stCxn id="112" idx="0"/>
            <a:endCxn id="18" idx="2"/>
          </p:cNvCxnSpPr>
          <p:nvPr/>
        </p:nvCxnSpPr>
        <p:spPr bwMode="auto">
          <a:xfrm flipH="1" flipV="1">
            <a:off x="6380125" y="3274903"/>
            <a:ext cx="154186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Arrow Connector 125"/>
          <p:cNvCxnSpPr>
            <a:cxnSpLocks noChangeShapeType="1"/>
            <a:stCxn id="111" idx="0"/>
            <a:endCxn id="12" idx="2"/>
          </p:cNvCxnSpPr>
          <p:nvPr/>
        </p:nvCxnSpPr>
        <p:spPr bwMode="auto">
          <a:xfrm flipH="1" flipV="1">
            <a:off x="5865776" y="3274903"/>
            <a:ext cx="187913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4" name="Picture 3"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p>
          <a:p>
            <a:r>
              <a:rPr lang="en-US" sz="1800" dirty="0" smtClean="0"/>
              <a:t>Core 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 </a:t>
            </a:r>
            <a:r>
              <a:rPr lang="en-US" sz="1800" dirty="0" smtClean="0"/>
              <a:t>is a distributed application framework with job scheduling and resource management components.</a:t>
            </a:r>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/Labs/PHDHAWQ/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very big files (1 TB file </a:t>
            </a:r>
            <a:r>
              <a:rPr lang="en-US" sz="1800" dirty="0" err="1" smtClean="0"/>
              <a:t>vs</a:t>
            </a:r>
            <a:r>
              <a:rPr lang="en-US" sz="1800" dirty="0" smtClean="0"/>
              <a:t> 1000 1 GB files)</a:t>
            </a:r>
          </a:p>
          <a:p>
            <a:pPr>
              <a:lnSpc>
                <a:spcPct val="140000"/>
              </a:lnSpc>
            </a:pPr>
            <a:r>
              <a:rPr lang="en-US" sz="1800" dirty="0" smtClean="0"/>
              <a:t>Horizontally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26139</TotalTime>
  <Words>1134</Words>
  <Application>Microsoft Macintosh PowerPoint</Application>
  <PresentationFormat>On-screen Show (16:9)</PresentationFormat>
  <Paragraphs>172</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641</cp:revision>
  <dcterms:created xsi:type="dcterms:W3CDTF">2014-06-26T01:24:26Z</dcterms:created>
  <dcterms:modified xsi:type="dcterms:W3CDTF">2015-03-24T05:25:24Z</dcterms:modified>
</cp:coreProperties>
</file>