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338" r:id="rId2"/>
    <p:sldId id="339" r:id="rId3"/>
    <p:sldId id="450" r:id="rId4"/>
    <p:sldId id="453" r:id="rId5"/>
    <p:sldId id="435" r:id="rId6"/>
    <p:sldId id="452" r:id="rId7"/>
    <p:sldId id="442" r:id="rId8"/>
    <p:sldId id="451" r:id="rId9"/>
    <p:sldId id="429" r:id="rId10"/>
  </p:sldIdLst>
  <p:sldSz cx="9144000" cy="5143500" type="screen16x9"/>
  <p:notesSz cx="6858000" cy="9144000"/>
  <p:defaultTextStyle>
    <a:lvl1pPr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1pPr>
    <a:lvl2pPr indent="4572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2pPr>
    <a:lvl3pPr indent="9144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3pPr>
    <a:lvl4pPr indent="13716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4pPr>
    <a:lvl5pPr indent="18288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5pPr>
    <a:lvl6pPr indent="22860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6pPr>
    <a:lvl7pPr indent="27432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7pPr>
    <a:lvl8pPr indent="32004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8pPr>
    <a:lvl9pPr indent="36576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8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928A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D4D4D"/>
              </a:solidFill>
              <a:prstDash val="solid"/>
              <a:round/>
            </a:ln>
          </a:top>
          <a:bottom>
            <a:ln w="25400" cap="flat">
              <a:solidFill>
                <a:srgbClr val="4D4D4D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D4D4D"/>
              </a:solidFill>
              <a:prstDash val="solid"/>
              <a:round/>
            </a:ln>
          </a:top>
          <a:bottom>
            <a:ln w="25400" cap="flat">
              <a:solidFill>
                <a:srgbClr val="4D4D4D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928A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BD9"/>
          </a:solidFill>
        </a:fill>
      </a:tcStyle>
    </a:wholeTbl>
    <a:band2H>
      <a:tcTxStyle/>
      <a:tcStyle>
        <a:tcBdr/>
        <a:fill>
          <a:solidFill>
            <a:srgbClr val="E7EEED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3928A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3928A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3928A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D6CD"/>
          </a:solidFill>
        </a:fill>
      </a:tcStyle>
    </a:wholeTbl>
    <a:band2H>
      <a:tcTxStyle/>
      <a:tcStyle>
        <a:tcBdr/>
        <a:fill>
          <a:solidFill>
            <a:srgbClr val="FCECE7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7C3A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7C3A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7C3A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D1DA"/>
          </a:solidFill>
        </a:fill>
      </a:tcStyle>
    </a:wholeTbl>
    <a:band2H>
      <a:tcTxStyle/>
      <a:tcStyle>
        <a:tcBdr/>
        <a:fill>
          <a:solidFill>
            <a:srgbClr val="EBE9ED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705D8B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705D8B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705D8B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CFCF"/>
          </a:solidFill>
        </a:fill>
      </a:tcStyle>
    </a:wholeTbl>
    <a:band2H>
      <a:tcTxStyle/>
      <a:tcStyle>
        <a:tcBdr/>
        <a:fill>
          <a:solidFill>
            <a:srgbClr val="E8E8E8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D4D4D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D4D4D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D4D4D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4D4D4D"/>
              </a:solidFill>
              <a:prstDash val="solid"/>
              <a:round/>
            </a:ln>
          </a:left>
          <a:right>
            <a:ln w="12700" cap="flat">
              <a:solidFill>
                <a:srgbClr val="4D4D4D"/>
              </a:solidFill>
              <a:prstDash val="solid"/>
              <a:round/>
            </a:ln>
          </a:right>
          <a:top>
            <a:ln w="12700" cap="flat">
              <a:solidFill>
                <a:srgbClr val="4D4D4D"/>
              </a:solidFill>
              <a:prstDash val="solid"/>
              <a:round/>
            </a:ln>
          </a:top>
          <a:bottom>
            <a:ln w="12700" cap="flat">
              <a:solidFill>
                <a:srgbClr val="4D4D4D"/>
              </a:solidFill>
              <a:prstDash val="solid"/>
              <a:round/>
            </a:ln>
          </a:bottom>
          <a:insideH>
            <a:ln w="12700" cap="flat">
              <a:solidFill>
                <a:srgbClr val="4D4D4D"/>
              </a:solidFill>
              <a:prstDash val="solid"/>
              <a:round/>
            </a:ln>
          </a:insideH>
          <a:insideV>
            <a:ln w="12700" cap="flat">
              <a:solidFill>
                <a:srgbClr val="4D4D4D"/>
              </a:solidFill>
              <a:prstDash val="solid"/>
              <a:round/>
            </a:ln>
          </a:insideV>
        </a:tcBdr>
        <a:fill>
          <a:solidFill>
            <a:srgbClr val="4D4D4D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4D4D4D"/>
              </a:solidFill>
              <a:prstDash val="solid"/>
              <a:round/>
            </a:ln>
          </a:left>
          <a:right>
            <a:ln w="12700" cap="flat">
              <a:solidFill>
                <a:srgbClr val="4D4D4D"/>
              </a:solidFill>
              <a:prstDash val="solid"/>
              <a:round/>
            </a:ln>
          </a:right>
          <a:top>
            <a:ln w="12700" cap="flat">
              <a:solidFill>
                <a:srgbClr val="4D4D4D"/>
              </a:solidFill>
              <a:prstDash val="solid"/>
              <a:round/>
            </a:ln>
          </a:top>
          <a:bottom>
            <a:ln w="12700" cap="flat">
              <a:solidFill>
                <a:srgbClr val="4D4D4D"/>
              </a:solidFill>
              <a:prstDash val="solid"/>
              <a:round/>
            </a:ln>
          </a:bottom>
          <a:insideH>
            <a:ln w="12700" cap="flat">
              <a:solidFill>
                <a:srgbClr val="4D4D4D"/>
              </a:solidFill>
              <a:prstDash val="solid"/>
              <a:round/>
            </a:ln>
          </a:insideH>
          <a:insideV>
            <a:ln w="12700" cap="flat">
              <a:solidFill>
                <a:srgbClr val="4D4D4D"/>
              </a:solidFill>
              <a:prstDash val="solid"/>
              <a:round/>
            </a:ln>
          </a:insideV>
        </a:tcBdr>
        <a:fill>
          <a:solidFill>
            <a:srgbClr val="4D4D4D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4D4D4D"/>
              </a:solidFill>
              <a:prstDash val="solid"/>
              <a:round/>
            </a:ln>
          </a:left>
          <a:right>
            <a:ln w="12700" cap="flat">
              <a:solidFill>
                <a:srgbClr val="4D4D4D"/>
              </a:solidFill>
              <a:prstDash val="solid"/>
              <a:round/>
            </a:ln>
          </a:right>
          <a:top>
            <a:ln w="50800" cap="flat">
              <a:solidFill>
                <a:srgbClr val="4D4D4D"/>
              </a:solidFill>
              <a:prstDash val="solid"/>
              <a:round/>
            </a:ln>
          </a:top>
          <a:bottom>
            <a:ln w="12700" cap="flat">
              <a:solidFill>
                <a:srgbClr val="4D4D4D"/>
              </a:solidFill>
              <a:prstDash val="solid"/>
              <a:round/>
            </a:ln>
          </a:bottom>
          <a:insideH>
            <a:ln w="12700" cap="flat">
              <a:solidFill>
                <a:srgbClr val="4D4D4D"/>
              </a:solidFill>
              <a:prstDash val="solid"/>
              <a:round/>
            </a:ln>
          </a:insideH>
          <a:insideV>
            <a:ln w="12700" cap="flat">
              <a:solidFill>
                <a:srgbClr val="4D4D4D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4D4D4D"/>
              </a:solidFill>
              <a:prstDash val="solid"/>
              <a:round/>
            </a:ln>
          </a:left>
          <a:right>
            <a:ln w="12700" cap="flat">
              <a:solidFill>
                <a:srgbClr val="4D4D4D"/>
              </a:solidFill>
              <a:prstDash val="solid"/>
              <a:round/>
            </a:ln>
          </a:right>
          <a:top>
            <a:ln w="12700" cap="flat">
              <a:solidFill>
                <a:srgbClr val="4D4D4D"/>
              </a:solidFill>
              <a:prstDash val="solid"/>
              <a:round/>
            </a:ln>
          </a:top>
          <a:bottom>
            <a:ln w="25400" cap="flat">
              <a:solidFill>
                <a:srgbClr val="4D4D4D"/>
              </a:solidFill>
              <a:prstDash val="solid"/>
              <a:round/>
            </a:ln>
          </a:bottom>
          <a:insideH>
            <a:ln w="12700" cap="flat">
              <a:solidFill>
                <a:srgbClr val="4D4D4D"/>
              </a:solidFill>
              <a:prstDash val="solid"/>
              <a:round/>
            </a:ln>
          </a:insideH>
          <a:insideV>
            <a:ln w="12700" cap="flat">
              <a:solidFill>
                <a:srgbClr val="4D4D4D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 autoAdjust="0"/>
    <p:restoredTop sz="86872" autoAdjust="0"/>
  </p:normalViewPr>
  <p:slideViewPr>
    <p:cSldViewPr snapToGrid="0" snapToObjects="1">
      <p:cViewPr>
        <p:scale>
          <a:sx n="130" d="100"/>
          <a:sy n="130" d="100"/>
        </p:scale>
        <p:origin x="-1000" y="-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90" name="Shape 19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99766499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366713" y="50184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11" name="image1.png" descr="Pivotal_Logo_white.png"/>
          <p:cNvPicPr/>
          <p:nvPr/>
        </p:nvPicPr>
        <p:blipFill>
          <a:blip/>
          <a:stretch>
            <a:fillRect/>
          </a:stretch>
        </p:blipFill>
        <p:spPr>
          <a:xfrm>
            <a:off x="7941733" y="4713966"/>
            <a:ext cx="957263" cy="219456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Shape 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/>
          <a:ln w="12700">
            <a:solidFill/>
            <a:round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890587" y="27031"/>
            <a:ext cx="7620001" cy="2292305"/>
          </a:xfrm>
          <a:prstGeom prst="rect">
            <a:avLst/>
          </a:prstGeom>
        </p:spPr>
        <p:txBody>
          <a:bodyPr anchor="b"/>
          <a:lstStyle>
            <a:lvl1pPr>
              <a:defRPr sz="3600" b="1">
                <a:solidFill>
                  <a:srgbClr val="F16F3B"/>
                </a:solidFill>
                <a:uFill>
                  <a:solidFill>
                    <a:srgbClr val="F16F3B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rgbClr val="F16F3B"/>
                </a:solidFill>
                <a:uFill>
                  <a:solidFill>
                    <a:srgbClr val="F16F3B"/>
                  </a:solidFill>
                </a:u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890587" y="2633384"/>
            <a:ext cx="7620001" cy="104233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Five</a:t>
            </a:r>
          </a:p>
        </p:txBody>
      </p:sp>
      <p:sp>
        <p:nvSpPr>
          <p:cNvPr id="15" name="Shape 15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18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Subtitle, Content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80" name="Shape 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xfrm>
            <a:off x="366713" y="325438"/>
            <a:ext cx="8410576" cy="46037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82" name="Shape 82"/>
          <p:cNvSpPr>
            <a:spLocks noGrp="1"/>
          </p:cNvSpPr>
          <p:nvPr>
            <p:ph type="body" idx="1"/>
          </p:nvPr>
        </p:nvSpPr>
        <p:spPr>
          <a:xfrm>
            <a:off x="366713" y="785812"/>
            <a:ext cx="8410576" cy="3462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000"/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 sz="2000"/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 sz="2000"/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 sz="2000"/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 sz="2000"/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Five</a:t>
            </a:r>
          </a:p>
        </p:txBody>
      </p:sp>
      <p:sp>
        <p:nvSpPr>
          <p:cNvPr id="83" name="Shape 83"/>
          <p:cNvSpPr/>
          <p:nvPr/>
        </p:nvSpPr>
        <p:spPr>
          <a:xfrm>
            <a:off x="366713" y="5021495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84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45719" rIns="45719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87" name="Shape 8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89" name="Shape 8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numCol="2" spcCol="420528"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Five</a:t>
            </a:r>
          </a:p>
        </p:txBody>
      </p:sp>
      <p:sp>
        <p:nvSpPr>
          <p:cNvPr id="90" name="Shape 90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91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oter Ba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366713" y="50184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97" name="image1.png" descr="Pivotal_Logo_white.png"/>
          <p:cNvPicPr/>
          <p:nvPr/>
        </p:nvPicPr>
        <p:blipFill>
          <a:blip/>
          <a:stretch>
            <a:fillRect/>
          </a:stretch>
        </p:blipFill>
        <p:spPr>
          <a:xfrm>
            <a:off x="7941733" y="4713966"/>
            <a:ext cx="957263" cy="219456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Shape 9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/>
          <a:ln w="12700">
            <a:solidFill/>
            <a:round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00" name="Shape 10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102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 copy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title"/>
          </p:nvPr>
        </p:nvSpPr>
        <p:spPr>
          <a:xfrm>
            <a:off x="890587" y="27031"/>
            <a:ext cx="7620001" cy="2292305"/>
          </a:xfrm>
          <a:prstGeom prst="rect">
            <a:avLst/>
          </a:prstGeom>
        </p:spPr>
        <p:txBody>
          <a:bodyPr anchor="b"/>
          <a:lstStyle>
            <a:lvl1pPr>
              <a:defRPr sz="3600">
                <a:solidFill>
                  <a:srgbClr val="F06E40"/>
                </a:solidFill>
                <a:uFill>
                  <a:solidFill>
                    <a:srgbClr val="F16F3B"/>
                  </a:solidFill>
                </a:u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600">
                <a:solidFill>
                  <a:srgbClr val="F06E40"/>
                </a:solidFill>
                <a:uFill>
                  <a:solidFill>
                    <a:srgbClr val="F16F3B"/>
                  </a:solidFill>
                </a:uFill>
              </a:rPr>
              <a:t>Title Text</a:t>
            </a:r>
          </a:p>
        </p:txBody>
      </p:sp>
      <p:sp>
        <p:nvSpPr>
          <p:cNvPr id="109" name="Shape 109"/>
          <p:cNvSpPr>
            <a:spLocks noGrp="1"/>
          </p:cNvSpPr>
          <p:nvPr>
            <p:ph type="body" idx="1"/>
          </p:nvPr>
        </p:nvSpPr>
        <p:spPr>
          <a:xfrm>
            <a:off x="890587" y="2633384"/>
            <a:ext cx="7620001" cy="104233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Five</a:t>
            </a:r>
          </a:p>
        </p:txBody>
      </p:sp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113" name="Picture 112" descr="Pivotal_Logo_white.png"/>
          <p:cNvPicPr/>
          <p:nvPr/>
        </p:nvPicPr>
        <p:blipFill>
          <a:blip/>
          <a:stretch>
            <a:fillRect/>
          </a:stretch>
        </p:blipFill>
        <p:spPr>
          <a:xfrm>
            <a:off x="7941733" y="4713966"/>
            <a:ext cx="957263" cy="219456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Shape 114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pic>
        <p:nvPicPr>
          <p:cNvPr id="115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 copy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890587" y="27031"/>
            <a:ext cx="7620001" cy="2292305"/>
          </a:xfrm>
          <a:prstGeom prst="rect">
            <a:avLst/>
          </a:prstGeom>
        </p:spPr>
        <p:txBody>
          <a:bodyPr anchor="b"/>
          <a:lstStyle>
            <a:lvl1pPr>
              <a:defRPr sz="3600">
                <a:solidFill>
                  <a:srgbClr val="F06E40"/>
                </a:solidFill>
                <a:uFill>
                  <a:solidFill>
                    <a:srgbClr val="F16F3B"/>
                  </a:solidFill>
                </a:u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600">
                <a:solidFill>
                  <a:srgbClr val="F06E40"/>
                </a:solidFill>
                <a:uFill>
                  <a:solidFill>
                    <a:srgbClr val="F16F3B"/>
                  </a:solidFill>
                </a:uFill>
              </a:rPr>
              <a:t>Title Text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idx="1"/>
          </p:nvPr>
        </p:nvSpPr>
        <p:spPr>
          <a:xfrm>
            <a:off x="890587" y="2633384"/>
            <a:ext cx="7620001" cy="104233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Five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122" name="Picture 121" descr="Pivotal_Logo_white.png"/>
          <p:cNvPicPr/>
          <p:nvPr/>
        </p:nvPicPr>
        <p:blipFill>
          <a:blip/>
          <a:stretch>
            <a:fillRect/>
          </a:stretch>
        </p:blipFill>
        <p:spPr>
          <a:xfrm>
            <a:off x="7941733" y="4713966"/>
            <a:ext cx="957263" cy="219456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hape 123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pic>
        <p:nvPicPr>
          <p:cNvPr id="124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oter Ba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129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ivotal_Teal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03432" y="4813732"/>
            <a:ext cx="952501" cy="372980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oter Ba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67" name="Shape 1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169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votal Title Slide">
    <p:bg>
      <p:bgPr>
        <a:solidFill>
          <a:srgbClr val="3392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1701800" y="3094038"/>
            <a:ext cx="56896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F27C3A"/>
                </a:solidFill>
                <a:uFill>
                  <a:solidFill>
                    <a:srgbClr val="F27C3A"/>
                  </a:solidFill>
                </a:uFill>
              </a:rPr>
              <a:t>A NEW PLATFORM </a:t>
            </a:r>
            <a:r>
              <a:rPr sz="24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FOR A NEW ERA</a:t>
            </a:r>
          </a:p>
        </p:txBody>
      </p:sp>
      <p:pic>
        <p:nvPicPr>
          <p:cNvPr id="188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74850" y="1658938"/>
            <a:ext cx="5194300" cy="127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366713" y="50184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22" name="image1.png" descr="Pivotal_Logo_white.png"/>
          <p:cNvPicPr/>
          <p:nvPr/>
        </p:nvPicPr>
        <p:blipFill>
          <a:blip/>
          <a:stretch>
            <a:fillRect/>
          </a:stretch>
        </p:blipFill>
        <p:spPr>
          <a:xfrm>
            <a:off x="7941733" y="4713966"/>
            <a:ext cx="957263" cy="219456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hape 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/>
          <a:ln w="12700">
            <a:solidFill/>
            <a:round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1017587" y="1739235"/>
            <a:ext cx="6048378" cy="621379"/>
          </a:xfrm>
          <a:prstGeom prst="rect">
            <a:avLst/>
          </a:prstGeom>
        </p:spPr>
        <p:txBody>
          <a:bodyPr anchor="b"/>
          <a:lstStyle>
            <a:lvl1pPr>
              <a:defRPr sz="4400">
                <a:solidFill>
                  <a:srgbClr val="F27C3A"/>
                </a:solidFill>
                <a:uFill>
                  <a:solidFill>
                    <a:srgbClr val="F27C3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400">
                <a:solidFill>
                  <a:srgbClr val="F27C3A"/>
                </a:solidFill>
                <a:uFill>
                  <a:solidFill>
                    <a:srgbClr val="F27C3A"/>
                  </a:solidFill>
                </a:uFill>
              </a:rPr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idx="1"/>
          </p:nvPr>
        </p:nvSpPr>
        <p:spPr>
          <a:xfrm>
            <a:off x="1026052" y="2447127"/>
            <a:ext cx="6048376" cy="561182"/>
          </a:xfrm>
          <a:prstGeom prst="rect">
            <a:avLst/>
          </a:prstGeom>
        </p:spPr>
        <p:txBody>
          <a:bodyPr/>
          <a:lstStyle>
            <a:lvl1pPr>
              <a:buClrTx/>
              <a:buSzTx/>
              <a:buFontTx/>
              <a:buNone/>
              <a:def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1pPr>
            <a:lvl2pPr marL="228600" indent="228600">
              <a:buClrTx/>
              <a:buSzTx/>
              <a:buFontTx/>
              <a:buNone/>
              <a:def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2pPr>
            <a:lvl3pPr marL="1234439" indent="-320039">
              <a:buClrTx/>
              <a:buFontTx/>
              <a:buChar char="•"/>
              <a:def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3pPr>
            <a:lvl4pPr marL="1727200" indent="-355600">
              <a:buClrTx/>
              <a:buFontTx/>
              <a:buChar char="–"/>
              <a:def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4pPr>
            <a:lvl5pPr marL="2184400" indent="-355600">
              <a:buClrTx/>
              <a:buFontTx/>
              <a:def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Five</a:t>
            </a:r>
          </a:p>
        </p:txBody>
      </p:sp>
      <p:sp>
        <p:nvSpPr>
          <p:cNvPr id="27" name="Shape 27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29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0"/>
            <a:ext cx="9144000" cy="216850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FBFBF">
                  <a:alpha val="6100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/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2728911" y="1003399"/>
            <a:ext cx="6048378" cy="1222276"/>
          </a:xfrm>
          <a:prstGeom prst="rect">
            <a:avLst/>
          </a:prstGeom>
        </p:spPr>
        <p:txBody>
          <a:bodyPr anchor="b"/>
          <a:lstStyle>
            <a:lvl1pPr>
              <a:defRPr sz="44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4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2728913" y="2455863"/>
            <a:ext cx="6048376" cy="18923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ClrTx/>
              <a:buSzTx/>
              <a:buFontTx/>
              <a:buNone/>
              <a:defRPr sz="2800"/>
            </a:lvl1pPr>
            <a:lvl2pPr marL="0" indent="457200">
              <a:spcBef>
                <a:spcPts val="600"/>
              </a:spcBef>
              <a:buClrTx/>
              <a:buSzTx/>
              <a:buFontTx/>
              <a:buNone/>
              <a:defRPr sz="2800"/>
            </a:lvl2pPr>
            <a:lvl3pPr marL="0" indent="914400">
              <a:spcBef>
                <a:spcPts val="600"/>
              </a:spcBef>
              <a:buClrTx/>
              <a:buSzTx/>
              <a:buFontTx/>
              <a:buNone/>
              <a:defRPr sz="2800"/>
            </a:lvl3pPr>
            <a:lvl4pPr marL="0" indent="1371600">
              <a:spcBef>
                <a:spcPts val="600"/>
              </a:spcBef>
              <a:buClrTx/>
              <a:buSzTx/>
              <a:buFontTx/>
              <a:buNone/>
              <a:defRPr sz="2800"/>
            </a:lvl4pPr>
            <a:lvl5pPr marL="0" indent="1828800">
              <a:spcBef>
                <a:spcPts val="600"/>
              </a:spcBef>
              <a:buClrTx/>
              <a:buSzTx/>
              <a:buFontTx/>
              <a:buNone/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Five</a:t>
            </a:r>
          </a:p>
        </p:txBody>
      </p:sp>
      <p:sp>
        <p:nvSpPr>
          <p:cNvPr id="36" name="Shape 36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37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ivider 3 -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366713" y="50184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41" name="image1.png" descr="Pivotal_Logo_white.png"/>
          <p:cNvPicPr/>
          <p:nvPr/>
        </p:nvPicPr>
        <p:blipFill>
          <a:blip/>
          <a:stretch>
            <a:fillRect/>
          </a:stretch>
        </p:blipFill>
        <p:spPr>
          <a:xfrm>
            <a:off x="7941733" y="4713966"/>
            <a:ext cx="957263" cy="219456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Shape 4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/>
          <a:ln w="12700">
            <a:solidFill/>
            <a:round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xfrm>
            <a:off x="670455" y="1674284"/>
            <a:ext cx="7620001" cy="1354217"/>
          </a:xfrm>
          <a:prstGeom prst="rect">
            <a:avLst/>
          </a:prstGeom>
          <a:effectLst>
            <a:reflection stA="50000" endPos="40000" dir="5400000" sy="-100000" algn="bl" rotWithShape="0"/>
          </a:effectLst>
        </p:spPr>
        <p:txBody>
          <a:bodyPr anchor="b"/>
          <a:lstStyle>
            <a:lvl1pPr>
              <a:defRPr sz="96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96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45" name="Shape 45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sp>
        <p:nvSpPr>
          <p:cNvPr id="46" name="Shape 4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47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55" name="Shape 55"/>
          <p:cNvSpPr>
            <a:spLocks noGrp="1"/>
          </p:cNvSpPr>
          <p:nvPr>
            <p:ph idx="3"/>
          </p:nvPr>
        </p:nvSpPr>
        <p:spPr>
          <a:xfrm>
            <a:off x="364562" y="1078807"/>
            <a:ext cx="8407401" cy="3429001"/>
          </a:xfrm>
          <a:prstGeom prst="rect">
            <a:avLst/>
          </a:prstGeom>
        </p:spPr>
        <p:txBody>
          <a:bodyPr lIns="45719" tIns="45719" rIns="45719" bIns="45719"/>
          <a:lstStyle/>
          <a:p>
            <a:pPr lvl="0">
              <a:spcBef>
                <a:spcPts val="600"/>
              </a:spcBef>
              <a:buClr>
                <a:srgbClr val="2C95DD"/>
              </a:buClr>
              <a:buFont typeface="Arial"/>
              <a:defRPr sz="28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body" idx="1"/>
          </p:nvPr>
        </p:nvSpPr>
        <p:spPr>
          <a:xfrm>
            <a:off x="366713" y="785812"/>
            <a:ext cx="8410576" cy="3462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000"/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 sz="2000"/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 sz="2000"/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 sz="2000"/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 sz="2000"/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Five</a:t>
            </a:r>
          </a:p>
        </p:txBody>
      </p:sp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xfrm>
            <a:off x="366713" y="325438"/>
            <a:ext cx="8410576" cy="46037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xfrm>
            <a:off x="366713" y="785812"/>
            <a:ext cx="8410576" cy="3462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000"/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 sz="2000"/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 sz="2000"/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 sz="2000"/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 sz="2000"/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Five</a:t>
            </a:r>
          </a:p>
        </p:txBody>
      </p:sp>
      <p:sp>
        <p:nvSpPr>
          <p:cNvPr id="67" name="Shape 67"/>
          <p:cNvSpPr>
            <a:spLocks noGrp="1"/>
          </p:cNvSpPr>
          <p:nvPr>
            <p:ph type="title"/>
          </p:nvPr>
        </p:nvSpPr>
        <p:spPr>
          <a:xfrm>
            <a:off x="366713" y="325438"/>
            <a:ext cx="8410576" cy="46037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68" name="Shape 68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69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Content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73" name="Shape 73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74" name="leftmedia.gif"/>
          <p:cNvPicPr/>
          <p:nvPr/>
        </p:nvPicPr>
        <p:blipFill>
          <a:blip/>
          <a:srcRect/>
          <a:stretch>
            <a:fillRect/>
          </a:stretch>
        </p:blipFill>
        <p:spPr>
          <a:xfrm>
            <a:off x="373941" y="1063724"/>
            <a:ext cx="2080364" cy="3390901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idx="1"/>
          </p:nvPr>
        </p:nvSpPr>
        <p:spPr>
          <a:xfrm>
            <a:off x="2728914" y="1074737"/>
            <a:ext cx="6045201" cy="3429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Five</a:t>
            </a:r>
          </a:p>
        </p:txBody>
      </p:sp>
      <p:pic>
        <p:nvPicPr>
          <p:cNvPr id="77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sldNum" sz="quarter" idx="2"/>
          </p:nvPr>
        </p:nvSpPr>
        <p:spPr>
          <a:xfrm>
            <a:off x="8553450" y="5021495"/>
            <a:ext cx="533400" cy="127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algn="r">
              <a:def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366713" y="325438"/>
            <a:ext cx="84105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366714" y="1074737"/>
            <a:ext cx="8410576" cy="342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Five</a:t>
            </a:r>
          </a:p>
        </p:txBody>
      </p:sp>
      <p:sp>
        <p:nvSpPr>
          <p:cNvPr id="6" name="Shape 6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7" name="pasted-image.pdf"/>
          <p:cNvPicPr/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4" r:id="rId14"/>
    <p:sldLayoutId id="2147483665" r:id="rId15"/>
    <p:sldLayoutId id="2147483666" r:id="rId16"/>
    <p:sldLayoutId id="2147483667" r:id="rId17"/>
    <p:sldLayoutId id="2147483672" r:id="rId18"/>
    <p:sldLayoutId id="2147483675" r:id="rId19"/>
  </p:sldLayoutIdLst>
  <p:transition xmlns:p14="http://schemas.microsoft.com/office/powerpoint/2010/main" spd="med"/>
  <p:txStyles>
    <p:titleStyle>
      <a:lvl1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1pPr>
      <a:lvl2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2pPr>
      <a:lvl3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3pPr>
      <a:lvl4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4pPr>
      <a:lvl5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5pPr>
      <a:lvl6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6pPr>
      <a:lvl7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7pPr>
      <a:lvl8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8pPr>
      <a:lvl9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9pPr>
    </p:titleStyle>
    <p:bodyStyle>
      <a:lvl1pPr marL="228600" indent="-228600">
        <a:spcBef>
          <a:spcPts val="1200"/>
        </a:spcBef>
        <a:buClr>
          <a:srgbClr val="33928A"/>
        </a:buClr>
        <a:buSzPct val="100000"/>
        <a:buFont typeface="Wingdings"/>
        <a:buChar char="•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1pPr>
      <a:lvl2pPr marL="800100" indent="-342900">
        <a:spcBef>
          <a:spcPts val="1200"/>
        </a:spcBef>
        <a:buClr>
          <a:srgbClr val="33928A"/>
        </a:buClr>
        <a:buSzPct val="100000"/>
        <a:buFont typeface="Wingdings"/>
        <a:buChar char="–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2pPr>
      <a:lvl3pPr marL="1257300" indent="-342900">
        <a:spcBef>
          <a:spcPts val="1200"/>
        </a:spcBef>
        <a:buClr>
          <a:srgbClr val="33928A"/>
        </a:buClr>
        <a:buSzPct val="100000"/>
        <a:buFont typeface="Wingdings"/>
        <a:buChar char="▪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3pPr>
      <a:lvl4pPr marL="1946276" indent="-574676">
        <a:spcBef>
          <a:spcPts val="1200"/>
        </a:spcBef>
        <a:buClr>
          <a:srgbClr val="33928A"/>
        </a:buClr>
        <a:buSzPct val="100000"/>
        <a:buFont typeface="Wingdings"/>
        <a:buChar char="—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4pPr>
      <a:lvl5pPr marL="2327563" indent="-498763">
        <a:spcBef>
          <a:spcPts val="1200"/>
        </a:spcBef>
        <a:buClr>
          <a:srgbClr val="33928A"/>
        </a:buClr>
        <a:buSzPct val="100000"/>
        <a:buFont typeface="Wingdings"/>
        <a:buChar char="»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5pPr>
      <a:lvl6pPr marL="2560320" indent="-274320">
        <a:spcBef>
          <a:spcPts val="1200"/>
        </a:spcBef>
        <a:buClr>
          <a:srgbClr val="33928A"/>
        </a:buClr>
        <a:buSzPct val="100000"/>
        <a:buFont typeface="Wingdings"/>
        <a:buChar char="•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6pPr>
      <a:lvl7pPr marL="3017520" indent="-274320">
        <a:spcBef>
          <a:spcPts val="1200"/>
        </a:spcBef>
        <a:buClr>
          <a:srgbClr val="33928A"/>
        </a:buClr>
        <a:buSzPct val="100000"/>
        <a:buFont typeface="Wingdings"/>
        <a:buChar char="•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7pPr>
      <a:lvl8pPr marL="3474720" indent="-274320">
        <a:spcBef>
          <a:spcPts val="1200"/>
        </a:spcBef>
        <a:buClr>
          <a:srgbClr val="33928A"/>
        </a:buClr>
        <a:buSzPct val="100000"/>
        <a:buFont typeface="Wingdings"/>
        <a:buChar char="•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8pPr>
      <a:lvl9pPr marL="3931920" indent="-274320">
        <a:spcBef>
          <a:spcPts val="1200"/>
        </a:spcBef>
        <a:buClr>
          <a:srgbClr val="33928A"/>
        </a:buClr>
        <a:buSzPct val="100000"/>
        <a:buFont typeface="Wingdings"/>
        <a:buChar char="•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9pPr>
    </p:bodyStyle>
    <p:otherStyle>
      <a:lvl1pPr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1pPr>
      <a:lvl2pPr indent="4572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2pPr>
      <a:lvl3pPr indent="9144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3pPr>
      <a:lvl4pPr indent="13716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4pPr>
      <a:lvl5pPr indent="18288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5pPr>
      <a:lvl6pPr indent="22860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6pPr>
      <a:lvl7pPr indent="27432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7pPr>
      <a:lvl8pPr indent="32004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8pPr>
      <a:lvl9pPr indent="36576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988033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/>
          </p:cNvSpPr>
          <p:nvPr>
            <p:ph type="body" idx="1"/>
          </p:nvPr>
        </p:nvSpPr>
        <p:spPr>
          <a:xfrm>
            <a:off x="890587" y="2633384"/>
            <a:ext cx="7770812" cy="36933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2400" dirty="0" smtClean="0">
                <a:solidFill>
                  <a:srgbClr val="3EA7BC"/>
                </a:solidFill>
              </a:rPr>
              <a:t>Hands-on Lab using Pivotal </a:t>
            </a:r>
            <a:r>
              <a:rPr lang="x-none" sz="2400" dirty="0" smtClean="0">
                <a:solidFill>
                  <a:srgbClr val="3EA7BC"/>
                </a:solidFill>
              </a:rPr>
              <a:t>Big Data Suite</a:t>
            </a:r>
            <a:endParaRPr sz="2400" dirty="0">
              <a:solidFill>
                <a:srgbClr val="3EA7BC"/>
              </a:solidFill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801028" y="1893588"/>
            <a:ext cx="6863630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lang="x-none" sz="3600" b="1" dirty="0" smtClean="0">
                <a:solidFill>
                  <a:srgbClr val="F7904A"/>
                </a:solidFill>
              </a:rPr>
              <a:t>Preparing the environment</a:t>
            </a:r>
            <a:endParaRPr sz="3600" b="1" dirty="0">
              <a:solidFill>
                <a:srgbClr val="F790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167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1092"/>
          <p:cNvSpPr txBox="1"/>
          <p:nvPr/>
        </p:nvSpPr>
        <p:spPr>
          <a:xfrm>
            <a:off x="0" y="813993"/>
            <a:ext cx="9144000" cy="3807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28" name="Shape 728"/>
          <p:cNvSpPr>
            <a:spLocks noGrp="1"/>
          </p:cNvSpPr>
          <p:nvPr>
            <p:ph type="title"/>
          </p:nvPr>
        </p:nvSpPr>
        <p:spPr>
          <a:xfrm>
            <a:off x="366713" y="281553"/>
            <a:ext cx="8410576" cy="46037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500">
                <a:solidFill>
                  <a:srgbClr val="00888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2000" dirty="0" smtClean="0">
                <a:solidFill>
                  <a:schemeClr val="accent1">
                    <a:lumMod val="75000"/>
                  </a:schemeClr>
                </a:solidFill>
              </a:rPr>
              <a:t>Labs we</a:t>
            </a:r>
            <a:r>
              <a:rPr lang="x-none" sz="2000" dirty="0" smtClean="0">
                <a:solidFill>
                  <a:schemeClr val="accent1">
                    <a:lumMod val="75000"/>
                  </a:schemeClr>
                </a:solidFill>
              </a:rPr>
              <a:t>’re going to do</a:t>
            </a:r>
            <a:endParaRPr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3" name="Shape 1103"/>
          <p:cNvCxnSpPr/>
          <p:nvPr/>
        </p:nvCxnSpPr>
        <p:spPr>
          <a:xfrm>
            <a:off x="2982370" y="813993"/>
            <a:ext cx="0" cy="3807049"/>
          </a:xfrm>
          <a:prstGeom prst="straightConnector1">
            <a:avLst/>
          </a:prstGeom>
          <a:noFill/>
          <a:ln w="6350" cap="flat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Shape 1103"/>
          <p:cNvCxnSpPr/>
          <p:nvPr/>
        </p:nvCxnSpPr>
        <p:spPr>
          <a:xfrm>
            <a:off x="6124977" y="813993"/>
            <a:ext cx="0" cy="3807049"/>
          </a:xfrm>
          <a:prstGeom prst="straightConnector1">
            <a:avLst/>
          </a:prstGeom>
          <a:noFill/>
          <a:ln w="6350" cap="flat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731"/>
          <p:cNvSpPr/>
          <p:nvPr/>
        </p:nvSpPr>
        <p:spPr>
          <a:xfrm>
            <a:off x="1002451" y="1031828"/>
            <a:ext cx="934751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1600" b="1" cap="all">
                <a:solidFill>
                  <a:srgbClr val="F27C3A"/>
                </a:solidFill>
                <a:uFillTx/>
              </a:defRPr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x-none" sz="1600" b="1" cap="all" dirty="0" smtClean="0">
                <a:solidFill>
                  <a:srgbClr val="266D68"/>
                </a:solidFill>
              </a:rPr>
              <a:t>GEMFIRE</a:t>
            </a:r>
            <a:endParaRPr sz="1600" b="1" cap="all" dirty="0">
              <a:solidFill>
                <a:srgbClr val="266D68"/>
              </a:solidFill>
            </a:endParaRPr>
          </a:p>
        </p:txBody>
      </p:sp>
      <p:sp>
        <p:nvSpPr>
          <p:cNvPr id="12" name="Shape 732"/>
          <p:cNvSpPr/>
          <p:nvPr/>
        </p:nvSpPr>
        <p:spPr>
          <a:xfrm>
            <a:off x="3509012" y="1031828"/>
            <a:ext cx="2125983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1600" b="1" cap="all">
                <a:solidFill>
                  <a:srgbClr val="F27C3A"/>
                </a:solidFill>
                <a:uFillTx/>
              </a:defRPr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x-none" sz="1600" b="1" cap="all" dirty="0" smtClean="0">
                <a:solidFill>
                  <a:srgbClr val="266D68"/>
                </a:solidFill>
              </a:rPr>
              <a:t>PIVOTAL HD + HAWQ</a:t>
            </a:r>
            <a:endParaRPr sz="1600" b="1" cap="all" dirty="0">
              <a:solidFill>
                <a:srgbClr val="266D68"/>
              </a:solidFill>
            </a:endParaRPr>
          </a:p>
        </p:txBody>
      </p:sp>
      <p:sp>
        <p:nvSpPr>
          <p:cNvPr id="13" name="Shape 735"/>
          <p:cNvSpPr/>
          <p:nvPr/>
        </p:nvSpPr>
        <p:spPr>
          <a:xfrm>
            <a:off x="6949660" y="998242"/>
            <a:ext cx="112871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1600" b="1" cap="all">
                <a:solidFill>
                  <a:srgbClr val="F27C3A"/>
                </a:solidFill>
                <a:uFillTx/>
              </a:defRPr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x-none" sz="1600" b="1" cap="all" dirty="0" smtClean="0">
                <a:solidFill>
                  <a:srgbClr val="266D68"/>
                </a:solidFill>
              </a:rPr>
              <a:t>SPRING XD</a:t>
            </a:r>
            <a:endParaRPr sz="1600" b="1" cap="all" dirty="0">
              <a:solidFill>
                <a:srgbClr val="266D68"/>
              </a:solidFill>
            </a:endParaRPr>
          </a:p>
        </p:txBody>
      </p:sp>
      <p:sp>
        <p:nvSpPr>
          <p:cNvPr id="19" name="Shape 745"/>
          <p:cNvSpPr txBox="1">
            <a:spLocks/>
          </p:cNvSpPr>
          <p:nvPr/>
        </p:nvSpPr>
        <p:spPr>
          <a:xfrm>
            <a:off x="339692" y="2379595"/>
            <a:ext cx="2380314" cy="2238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marL="228600" indent="-2286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  <a:lvl2pPr marL="8001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–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2pPr>
            <a:lvl3pPr marL="12573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▪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3pPr>
            <a:lvl4pPr marL="1946276" indent="-574676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—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4pPr>
            <a:lvl5pPr marL="2327563" indent="-498763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»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5pPr>
            <a:lvl6pPr marL="25603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6pPr>
            <a:lvl7pPr marL="30175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7pPr>
            <a:lvl8pPr marL="34747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8pPr>
            <a:lvl9pPr marL="39319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500" dirty="0" smtClean="0">
                <a:solidFill>
                  <a:schemeClr val="tx1"/>
                </a:solidFill>
                <a:uFillTx/>
              </a:rPr>
              <a:t>Access data in-memory</a:t>
            </a:r>
          </a:p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500" dirty="0" smtClean="0">
                <a:solidFill>
                  <a:schemeClr val="tx1"/>
                </a:solidFill>
                <a:uFillTx/>
              </a:rPr>
              <a:t>Scale-out</a:t>
            </a:r>
          </a:p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500" dirty="0" smtClean="0">
                <a:solidFill>
                  <a:schemeClr val="tx1"/>
                </a:solidFill>
                <a:uFillTx/>
              </a:rPr>
              <a:t>Query data</a:t>
            </a:r>
            <a:endParaRPr lang="en-US" sz="1500" dirty="0" smtClean="0">
              <a:solidFill>
                <a:schemeClr val="tx1"/>
              </a:solidFill>
              <a:uFillTx/>
            </a:endParaRPr>
          </a:p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500" dirty="0" smtClean="0">
                <a:solidFill>
                  <a:schemeClr val="tx1"/>
                </a:solidFill>
                <a:uFillTx/>
              </a:rPr>
              <a:t>High Availability</a:t>
            </a:r>
          </a:p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500" dirty="0" smtClean="0">
                <a:solidFill>
                  <a:schemeClr val="tx1"/>
                </a:solidFill>
                <a:uFillTx/>
              </a:rPr>
              <a:t>Monitoring</a:t>
            </a:r>
            <a:endParaRPr lang="en-US" sz="1500" dirty="0" smtClean="0">
              <a:solidFill>
                <a:schemeClr val="tx1"/>
              </a:solidFill>
              <a:uFillTx/>
            </a:endParaRPr>
          </a:p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endParaRPr lang="en-US" sz="1500" dirty="0">
              <a:solidFill>
                <a:schemeClr val="tx1"/>
              </a:solidFill>
              <a:uFillTx/>
            </a:endParaRPr>
          </a:p>
        </p:txBody>
      </p:sp>
      <p:sp>
        <p:nvSpPr>
          <p:cNvPr id="20" name="Shape 745"/>
          <p:cNvSpPr txBox="1">
            <a:spLocks/>
          </p:cNvSpPr>
          <p:nvPr/>
        </p:nvSpPr>
        <p:spPr>
          <a:xfrm>
            <a:off x="3374220" y="2355150"/>
            <a:ext cx="2380314" cy="2238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marL="228600" indent="-2286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  <a:lvl2pPr marL="8001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–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2pPr>
            <a:lvl3pPr marL="12573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▪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3pPr>
            <a:lvl4pPr marL="1946276" indent="-574676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—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4pPr>
            <a:lvl5pPr marL="2327563" indent="-498763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»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5pPr>
            <a:lvl6pPr marL="25603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6pPr>
            <a:lvl7pPr marL="30175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7pPr>
            <a:lvl8pPr marL="34747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8pPr>
            <a:lvl9pPr marL="39319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500" dirty="0" smtClean="0">
                <a:solidFill>
                  <a:schemeClr val="tx1"/>
                </a:solidFill>
                <a:uFillTx/>
              </a:rPr>
              <a:t>Accessing HDFS</a:t>
            </a:r>
          </a:p>
          <a:p>
            <a:pPr algn="l"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500" dirty="0" smtClean="0">
                <a:solidFill>
                  <a:schemeClr val="tx1"/>
                </a:solidFill>
                <a:uFillTx/>
              </a:rPr>
              <a:t>Creating Tables</a:t>
            </a:r>
            <a:endParaRPr lang="en-US" sz="1500" dirty="0" smtClean="0">
              <a:solidFill>
                <a:schemeClr val="tx1"/>
              </a:solidFill>
              <a:uFillTx/>
            </a:endParaRPr>
          </a:p>
          <a:p>
            <a:pPr algn="l"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500" dirty="0" smtClean="0">
                <a:solidFill>
                  <a:schemeClr val="tx1"/>
                </a:solidFill>
                <a:uFillTx/>
              </a:rPr>
              <a:t>Massive parallel load of data</a:t>
            </a:r>
            <a:r>
              <a:rPr lang="en-US" sz="1500" dirty="0" smtClean="0">
                <a:solidFill>
                  <a:schemeClr val="tx1"/>
                </a:solidFill>
                <a:uFillTx/>
              </a:rPr>
              <a:t> </a:t>
            </a:r>
          </a:p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500" dirty="0" smtClean="0">
                <a:solidFill>
                  <a:schemeClr val="tx1"/>
                </a:solidFill>
                <a:uFillTx/>
              </a:rPr>
              <a:t>Leveraging SQL on HDFS</a:t>
            </a:r>
            <a:endParaRPr lang="en-US" sz="1500" dirty="0">
              <a:solidFill>
                <a:schemeClr val="tx1"/>
              </a:solidFill>
              <a:uFillTx/>
            </a:endParaRPr>
          </a:p>
        </p:txBody>
      </p:sp>
      <p:sp>
        <p:nvSpPr>
          <p:cNvPr id="21" name="Shape 745"/>
          <p:cNvSpPr txBox="1">
            <a:spLocks/>
          </p:cNvSpPr>
          <p:nvPr/>
        </p:nvSpPr>
        <p:spPr>
          <a:xfrm>
            <a:off x="6462787" y="2355150"/>
            <a:ext cx="2380314" cy="2238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marL="228600" indent="-2286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  <a:lvl2pPr marL="8001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–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2pPr>
            <a:lvl3pPr marL="12573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▪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3pPr>
            <a:lvl4pPr marL="1946276" indent="-574676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—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4pPr>
            <a:lvl5pPr marL="2327563" indent="-498763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»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5pPr>
            <a:lvl6pPr marL="25603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6pPr>
            <a:lvl7pPr marL="30175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7pPr>
            <a:lvl8pPr marL="34747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8pPr>
            <a:lvl9pPr marL="39319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500" dirty="0" smtClean="0">
                <a:solidFill>
                  <a:schemeClr val="tx1"/>
                </a:solidFill>
                <a:uFillTx/>
              </a:rPr>
              <a:t>Create data streams easily – no coding</a:t>
            </a:r>
          </a:p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500" dirty="0">
                <a:solidFill>
                  <a:schemeClr val="tx1"/>
                </a:solidFill>
                <a:uFillTx/>
              </a:rPr>
              <a:t>Easily connect to external tools</a:t>
            </a:r>
          </a:p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500" dirty="0" smtClean="0">
                <a:solidFill>
                  <a:schemeClr val="tx1"/>
                </a:solidFill>
                <a:uFillTx/>
              </a:rPr>
              <a:t>Built-in transformation and processors</a:t>
            </a:r>
          </a:p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endParaRPr lang="en-US" sz="1500" dirty="0">
              <a:solidFill>
                <a:schemeClr val="tx1"/>
              </a:solidFill>
              <a:uFillTx/>
            </a:endParaRPr>
          </a:p>
        </p:txBody>
      </p:sp>
      <p:pic>
        <p:nvPicPr>
          <p:cNvPr id="1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9913" y="1445188"/>
            <a:ext cx="697395" cy="6649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05880" y="1445188"/>
            <a:ext cx="676428" cy="66496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Picture 25" descr="C:\Users\sdunn\Documents\Pivotal Corporate\presentation\Misc Assets\icon-x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663" y="1445188"/>
            <a:ext cx="681943" cy="68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774377"/>
      </p:ext>
    </p:extLst>
  </p:cSld>
  <p:clrMapOvr>
    <a:masterClrMapping/>
  </p:clrMapOvr>
  <p:transition xmlns:p14="http://schemas.microsoft.com/office/powerpoint/2010/main" spd="med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43498" y="3105422"/>
            <a:ext cx="611390" cy="488328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Rectangle 140"/>
          <p:cNvSpPr/>
          <p:nvPr/>
        </p:nvSpPr>
        <p:spPr>
          <a:xfrm>
            <a:off x="1576158" y="1582125"/>
            <a:ext cx="4998701" cy="77467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4D4D4D"/>
              </a:solidFill>
              <a:effectLst/>
              <a:uFill>
                <a:solidFill>
                  <a:srgbClr val="4D4D4D"/>
                </a:solidFill>
              </a:u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459070" y="1672941"/>
            <a:ext cx="4998703" cy="77467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4D4D4D"/>
              </a:solidFill>
              <a:effectLst/>
              <a:uFill>
                <a:solidFill>
                  <a:srgbClr val="4D4D4D"/>
                </a:solidFill>
              </a:u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Shape 1426"/>
          <p:cNvSpPr/>
          <p:nvPr/>
        </p:nvSpPr>
        <p:spPr>
          <a:xfrm>
            <a:off x="2179616" y="1879761"/>
            <a:ext cx="594436" cy="269749"/>
          </a:xfrm>
          <a:prstGeom prst="rect">
            <a:avLst/>
          </a:prstGeom>
          <a:ln w="22225" cmpd="sng">
            <a:solidFill>
              <a:schemeClr val="tx2"/>
            </a:solidFill>
            <a:prstDash val="sysDash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1200" dirty="0" smtClean="0">
                <a:solidFill>
                  <a:srgbClr val="29756E"/>
                </a:solidFill>
                <a:latin typeface="+mn-lt"/>
              </a:rPr>
              <a:t>Ingest</a:t>
            </a:r>
            <a:endParaRPr sz="1200" dirty="0">
              <a:solidFill>
                <a:srgbClr val="29756E"/>
              </a:solidFill>
              <a:latin typeface="+mn-lt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2808537" y="2021132"/>
            <a:ext cx="193154" cy="734"/>
          </a:xfrm>
          <a:prstGeom prst="straightConnector1">
            <a:avLst/>
          </a:prstGeom>
          <a:ln w="19050" cmpd="sng"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40043" y="1781812"/>
            <a:ext cx="410798" cy="376529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Shape 1204"/>
          <p:cNvSpPr/>
          <p:nvPr/>
        </p:nvSpPr>
        <p:spPr>
          <a:xfrm>
            <a:off x="1411741" y="2220759"/>
            <a:ext cx="912340" cy="234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0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100" dirty="0">
                <a:solidFill>
                  <a:srgbClr val="29756E"/>
                </a:solidFill>
              </a:rPr>
              <a:t>SpringXD</a:t>
            </a: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513382" y="1916738"/>
            <a:ext cx="856635" cy="0"/>
          </a:xfrm>
          <a:prstGeom prst="straightConnector1">
            <a:avLst/>
          </a:prstGeom>
          <a:ln w="28575" cmpd="sng">
            <a:solidFill>
              <a:schemeClr val="accent3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566612" y="2875482"/>
            <a:ext cx="1131532" cy="82675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4D4D4D"/>
              </a:solidFill>
              <a:effectLst/>
              <a:uFill>
                <a:solidFill>
                  <a:srgbClr val="4D4D4D"/>
                </a:solidFill>
              </a:u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4228622" y="2204125"/>
            <a:ext cx="0" cy="613041"/>
          </a:xfrm>
          <a:prstGeom prst="straightConnector1">
            <a:avLst/>
          </a:prstGeom>
          <a:ln w="28575" cmpd="sng">
            <a:solidFill>
              <a:schemeClr val="accent3"/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4462804" y="794206"/>
            <a:ext cx="1319452" cy="39119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4D4D4D"/>
              </a:solidFill>
              <a:effectLst/>
              <a:uFill>
                <a:solidFill>
                  <a:srgbClr val="4D4D4D"/>
                </a:solidFill>
              </a:u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Shape 1426"/>
          <p:cNvSpPr/>
          <p:nvPr/>
        </p:nvSpPr>
        <p:spPr>
          <a:xfrm>
            <a:off x="4536979" y="891780"/>
            <a:ext cx="1149730" cy="33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1200" dirty="0" smtClean="0">
                <a:solidFill>
                  <a:schemeClr val="accent1">
                    <a:lumMod val="75000"/>
                  </a:schemeClr>
                </a:solidFill>
              </a:rPr>
              <a:t>Groovy</a:t>
            </a:r>
            <a:endParaRPr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8" name="Shape 356"/>
          <p:cNvSpPr/>
          <p:nvPr/>
        </p:nvSpPr>
        <p:spPr>
          <a:xfrm>
            <a:off x="299355" y="3190762"/>
            <a:ext cx="2610844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700" b="1">
                <a:uFillTx/>
              </a:defRPr>
            </a:lvl1pPr>
          </a:lstStyle>
          <a:p>
            <a:pPr lvl="0" algn="l">
              <a:defRPr sz="1800" b="0">
                <a:solidFill>
                  <a:srgbClr val="000000"/>
                </a:solidFill>
              </a:defRPr>
            </a:pPr>
            <a:r>
              <a:rPr lang="x-none" sz="1600" b="1" i="1" dirty="0" smtClean="0">
                <a:solidFill>
                  <a:schemeClr val="accent1">
                    <a:lumMod val="75000"/>
                  </a:schemeClr>
                </a:solidFill>
                <a:latin typeface="Avenir Next Demi Bold"/>
                <a:cs typeface="Avenir Next Demi Bold"/>
              </a:rPr>
              <a:t>Fast</a:t>
            </a:r>
          </a:p>
          <a:p>
            <a:pPr lvl="0" algn="l">
              <a:defRPr sz="1800" b="0">
                <a:solidFill>
                  <a:srgbClr val="000000"/>
                </a:solidFill>
              </a:defRPr>
            </a:pPr>
            <a:r>
              <a:rPr lang="x-none" sz="1600" b="1" i="1" dirty="0" smtClean="0">
                <a:solidFill>
                  <a:schemeClr val="accent1">
                    <a:lumMod val="75000"/>
                  </a:schemeClr>
                </a:solidFill>
                <a:latin typeface="Avenir Next Demi Bold"/>
                <a:cs typeface="Avenir Next Demi Bold"/>
              </a:rPr>
              <a:t>Extensible</a:t>
            </a:r>
          </a:p>
          <a:p>
            <a:pPr lvl="0" algn="l">
              <a:defRPr sz="1800" b="0">
                <a:solidFill>
                  <a:srgbClr val="000000"/>
                </a:solidFill>
              </a:defRPr>
            </a:pPr>
            <a:r>
              <a:rPr lang="x-none" sz="1600" i="1" dirty="0" smtClean="0">
                <a:solidFill>
                  <a:schemeClr val="accent1">
                    <a:lumMod val="75000"/>
                  </a:schemeClr>
                </a:solidFill>
                <a:latin typeface="Avenir Next Demi Bold"/>
                <a:cs typeface="Avenir Next Demi Bold"/>
              </a:rPr>
              <a:t>Open-Source</a:t>
            </a:r>
          </a:p>
          <a:p>
            <a:pPr lvl="0" algn="l">
              <a:defRPr sz="1800" b="0">
                <a:solidFill>
                  <a:srgbClr val="000000"/>
                </a:solidFill>
              </a:defRPr>
            </a:pPr>
            <a:r>
              <a:rPr lang="x-none" sz="1600" i="1" dirty="0" smtClean="0">
                <a:solidFill>
                  <a:schemeClr val="accent1">
                    <a:lumMod val="75000"/>
                  </a:schemeClr>
                </a:solidFill>
                <a:latin typeface="Avenir Next Demi Bold"/>
                <a:cs typeface="Avenir Next Demi Bold"/>
              </a:rPr>
              <a:t>Fault-Tolerant</a:t>
            </a:r>
          </a:p>
          <a:p>
            <a:pPr algn="l">
              <a:defRPr sz="1800" b="0">
                <a:solidFill>
                  <a:srgbClr val="000000"/>
                </a:solidFill>
              </a:defRPr>
            </a:pPr>
            <a:r>
              <a:rPr lang="x-none" sz="1600" i="1" dirty="0">
                <a:solidFill>
                  <a:schemeClr val="accent1">
                    <a:lumMod val="75000"/>
                  </a:schemeClr>
                </a:solidFill>
                <a:latin typeface="Avenir Next Demi Bold"/>
                <a:cs typeface="Avenir Next Demi Bold"/>
              </a:rPr>
              <a:t>Horizontally </a:t>
            </a:r>
            <a:r>
              <a:rPr lang="x-none" sz="1600" i="1" dirty="0" smtClean="0">
                <a:solidFill>
                  <a:schemeClr val="accent1">
                    <a:lumMod val="75000"/>
                  </a:schemeClr>
                </a:solidFill>
                <a:latin typeface="Avenir Next Demi Bold"/>
                <a:cs typeface="Avenir Next Demi Bold"/>
              </a:rPr>
              <a:t>Scalable</a:t>
            </a:r>
            <a:endParaRPr lang="x-none" sz="1600" i="1" dirty="0">
              <a:solidFill>
                <a:schemeClr val="accent1">
                  <a:lumMod val="75000"/>
                </a:schemeClr>
              </a:solidFill>
              <a:latin typeface="Avenir Next Demi Bold"/>
              <a:cs typeface="Avenir Next Demi Bold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13382" y="2073912"/>
            <a:ext cx="856635" cy="4606"/>
          </a:xfrm>
          <a:prstGeom prst="straightConnector1">
            <a:avLst/>
          </a:prstGeom>
          <a:ln w="28575" cmpd="sng">
            <a:solidFill>
              <a:schemeClr val="accent3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4041672" y="2204125"/>
            <a:ext cx="10078" cy="613041"/>
          </a:xfrm>
          <a:prstGeom prst="straightConnector1">
            <a:avLst/>
          </a:prstGeom>
          <a:ln w="28575" cmpd="sng">
            <a:solidFill>
              <a:schemeClr val="accent3"/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5027877" y="1229227"/>
            <a:ext cx="6814" cy="615448"/>
          </a:xfrm>
          <a:prstGeom prst="straightConnector1">
            <a:avLst/>
          </a:prstGeom>
          <a:ln w="28575" cmpd="sng">
            <a:solidFill>
              <a:schemeClr val="tx2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188201" y="1229227"/>
            <a:ext cx="0" cy="615447"/>
          </a:xfrm>
          <a:prstGeom prst="straightConnector1">
            <a:avLst/>
          </a:prstGeom>
          <a:ln w="28575" cmpd="sng">
            <a:solidFill>
              <a:schemeClr val="tx2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6627317" y="2102571"/>
            <a:ext cx="605022" cy="3036"/>
          </a:xfrm>
          <a:prstGeom prst="straightConnector1">
            <a:avLst/>
          </a:prstGeom>
          <a:ln w="28575" cmpd="sng">
            <a:solidFill>
              <a:schemeClr val="accent3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6627317" y="1950590"/>
            <a:ext cx="605022" cy="11252"/>
          </a:xfrm>
          <a:prstGeom prst="straightConnector1">
            <a:avLst/>
          </a:prstGeom>
          <a:ln w="28575" cmpd="sng">
            <a:solidFill>
              <a:schemeClr val="accent3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40177" y="2998513"/>
            <a:ext cx="376097" cy="356530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Shape 1426"/>
          <p:cNvSpPr/>
          <p:nvPr/>
        </p:nvSpPr>
        <p:spPr>
          <a:xfrm>
            <a:off x="3751993" y="3426591"/>
            <a:ext cx="798971" cy="203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 dirty="0">
                <a:solidFill>
                  <a:srgbClr val="29756E"/>
                </a:solidFill>
                <a:latin typeface="+mn-lt"/>
              </a:rPr>
              <a:t>GemFire</a:t>
            </a:r>
          </a:p>
        </p:txBody>
      </p:sp>
      <p:sp>
        <p:nvSpPr>
          <p:cNvPr id="47" name="Shape 1350"/>
          <p:cNvSpPr/>
          <p:nvPr/>
        </p:nvSpPr>
        <p:spPr>
          <a:xfrm>
            <a:off x="7736987" y="3533608"/>
            <a:ext cx="497504" cy="19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050" dirty="0">
                <a:solidFill>
                  <a:srgbClr val="29756E"/>
                </a:solidFill>
              </a:rPr>
              <a:t>HAWQ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323190" y="1594657"/>
            <a:ext cx="1300593" cy="99163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4D4D4D"/>
              </a:solidFill>
              <a:effectLst/>
              <a:uFill>
                <a:solidFill>
                  <a:srgbClr val="4D4D4D"/>
                </a:solidFill>
              </a:u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Rounded Rectangle 48"/>
          <p:cNvSpPr/>
          <p:nvPr/>
        </p:nvSpPr>
        <p:spPr bwMode="auto">
          <a:xfrm>
            <a:off x="7589456" y="2064904"/>
            <a:ext cx="814712" cy="273378"/>
          </a:xfrm>
          <a:prstGeom prst="roundRect">
            <a:avLst>
              <a:gd name="adj" fmla="val 3846"/>
            </a:avLst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rgbClr val="4D4D4D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Verdana" charset="0"/>
                <a:ea typeface="+mn-ea"/>
                <a:cs typeface="+mn-cs"/>
              </a:rPr>
              <a:t>HDFS</a:t>
            </a:r>
          </a:p>
        </p:txBody>
      </p:sp>
      <p:sp>
        <p:nvSpPr>
          <p:cNvPr id="50" name="Shape 1426"/>
          <p:cNvSpPr/>
          <p:nvPr/>
        </p:nvSpPr>
        <p:spPr>
          <a:xfrm>
            <a:off x="7352921" y="1691320"/>
            <a:ext cx="1270862" cy="233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1200" dirty="0" smtClean="0">
                <a:solidFill>
                  <a:srgbClr val="29756E"/>
                </a:solidFill>
              </a:rPr>
              <a:t>Data Lake</a:t>
            </a:r>
            <a:endParaRPr sz="1200" dirty="0">
              <a:solidFill>
                <a:srgbClr val="29756E"/>
              </a:solidFill>
            </a:endParaRPr>
          </a:p>
        </p:txBody>
      </p:sp>
      <p:sp>
        <p:nvSpPr>
          <p:cNvPr id="51" name="Shape 1066"/>
          <p:cNvSpPr/>
          <p:nvPr/>
        </p:nvSpPr>
        <p:spPr>
          <a:xfrm>
            <a:off x="373596" y="1603665"/>
            <a:ext cx="1050463" cy="3857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3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 dirty="0">
                <a:solidFill>
                  <a:srgbClr val="29756E"/>
                </a:solidFill>
              </a:rPr>
              <a:t>Ingestion</a:t>
            </a:r>
          </a:p>
        </p:txBody>
      </p:sp>
      <p:sp>
        <p:nvSpPr>
          <p:cNvPr id="52" name="Shape 1068"/>
          <p:cNvSpPr/>
          <p:nvPr/>
        </p:nvSpPr>
        <p:spPr>
          <a:xfrm>
            <a:off x="326740" y="2204125"/>
            <a:ext cx="1115333" cy="2516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 algn="ctr">
              <a:defRPr>
                <a:solidFill>
                  <a:srgbClr val="000000"/>
                </a:solidFill>
                <a:uFillTx/>
              </a:defRPr>
            </a:pPr>
            <a:r>
              <a:rPr sz="1100" dirty="0">
                <a:solidFill>
                  <a:srgbClr val="949494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JSON / HTTP</a:t>
            </a:r>
          </a:p>
        </p:txBody>
      </p:sp>
      <p:sp>
        <p:nvSpPr>
          <p:cNvPr id="57" name="Shape 1426"/>
          <p:cNvSpPr/>
          <p:nvPr/>
        </p:nvSpPr>
        <p:spPr>
          <a:xfrm>
            <a:off x="4318874" y="2515250"/>
            <a:ext cx="833240" cy="224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x-none" sz="1050" dirty="0" smtClean="0">
                <a:solidFill>
                  <a:srgbClr val="29756E"/>
                </a:solidFill>
                <a:latin typeface="+mn-lt"/>
              </a:rPr>
              <a:t>Tap</a:t>
            </a:r>
            <a:endParaRPr sz="1050" dirty="0">
              <a:solidFill>
                <a:srgbClr val="29756E"/>
              </a:solidFill>
              <a:latin typeface="+mn-lt"/>
            </a:endParaRPr>
          </a:p>
        </p:txBody>
      </p:sp>
      <p:sp>
        <p:nvSpPr>
          <p:cNvPr id="58" name="Shape 1426"/>
          <p:cNvSpPr/>
          <p:nvPr/>
        </p:nvSpPr>
        <p:spPr>
          <a:xfrm>
            <a:off x="4336947" y="1283275"/>
            <a:ext cx="547367" cy="224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lang="x-none" sz="10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JSON</a:t>
            </a:r>
            <a:endParaRPr sz="1000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64" name="Shape 1426"/>
          <p:cNvSpPr/>
          <p:nvPr/>
        </p:nvSpPr>
        <p:spPr>
          <a:xfrm>
            <a:off x="5337437" y="1273772"/>
            <a:ext cx="547367" cy="224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x-none" sz="10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CSV</a:t>
            </a:r>
            <a:endParaRPr sz="1000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70" name="Shape 1426"/>
          <p:cNvSpPr/>
          <p:nvPr/>
        </p:nvSpPr>
        <p:spPr>
          <a:xfrm>
            <a:off x="7429856" y="2739532"/>
            <a:ext cx="1016195" cy="413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1200" dirty="0" smtClean="0">
                <a:solidFill>
                  <a:srgbClr val="29756E"/>
                </a:solidFill>
              </a:rPr>
              <a:t>Advanced Analytics</a:t>
            </a:r>
            <a:endParaRPr sz="1200" dirty="0">
              <a:solidFill>
                <a:srgbClr val="29756E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323190" y="2631436"/>
            <a:ext cx="1300593" cy="110662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4D4D4D"/>
              </a:solidFill>
              <a:effectLst/>
              <a:uFill>
                <a:solidFill>
                  <a:srgbClr val="4D4D4D"/>
                </a:solidFill>
              </a:u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1148"/>
          <p:cNvSpPr>
            <a:spLocks noGrp="1"/>
          </p:cNvSpPr>
          <p:nvPr>
            <p:ph type="title" idx="4294967295"/>
          </p:nvPr>
        </p:nvSpPr>
        <p:spPr>
          <a:xfrm>
            <a:off x="268373" y="170497"/>
            <a:ext cx="8410576" cy="4603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00">
                <a:solidFill>
                  <a:srgbClr val="00685D"/>
                </a:solidFill>
                <a:uFillTx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2300" dirty="0" smtClean="0">
                <a:solidFill>
                  <a:srgbClr val="00685D"/>
                </a:solidFill>
              </a:rPr>
              <a:t>What </a:t>
            </a:r>
            <a:r>
              <a:rPr lang="x-none" sz="2300" dirty="0" smtClean="0">
                <a:solidFill>
                  <a:srgbClr val="00685D"/>
                </a:solidFill>
              </a:rPr>
              <a:t>you’re going to build</a:t>
            </a:r>
            <a:endParaRPr sz="2300" dirty="0">
              <a:solidFill>
                <a:srgbClr val="00685D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4071504" y="3793303"/>
            <a:ext cx="0" cy="341314"/>
          </a:xfrm>
          <a:prstGeom prst="straightConnector1">
            <a:avLst/>
          </a:prstGeom>
          <a:ln w="28575" cmpd="sng">
            <a:solidFill>
              <a:schemeClr val="accent1">
                <a:lumMod val="75000"/>
              </a:schemeClr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213814" y="3811319"/>
            <a:ext cx="0" cy="341313"/>
          </a:xfrm>
          <a:prstGeom prst="straightConnector1">
            <a:avLst/>
          </a:prstGeom>
          <a:ln w="28575" cmpd="sng">
            <a:solidFill>
              <a:schemeClr val="accent1">
                <a:lumMod val="75000"/>
              </a:schemeClr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7913688" y="3829336"/>
            <a:ext cx="0" cy="341314"/>
          </a:xfrm>
          <a:prstGeom prst="straightConnector1">
            <a:avLst/>
          </a:prstGeom>
          <a:ln w="28575" cmpd="sng">
            <a:solidFill>
              <a:schemeClr val="accent1">
                <a:lumMod val="75000"/>
              </a:schemeClr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8055998" y="3856360"/>
            <a:ext cx="0" cy="341313"/>
          </a:xfrm>
          <a:prstGeom prst="straightConnector1">
            <a:avLst/>
          </a:prstGeom>
          <a:ln w="28575" cmpd="sng">
            <a:solidFill>
              <a:schemeClr val="accent1">
                <a:lumMod val="75000"/>
              </a:schemeClr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Shape 1426"/>
          <p:cNvSpPr/>
          <p:nvPr/>
        </p:nvSpPr>
        <p:spPr>
          <a:xfrm>
            <a:off x="4306367" y="3820328"/>
            <a:ext cx="800712" cy="224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x-none" sz="10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JSON / Rest</a:t>
            </a:r>
            <a:endParaRPr sz="1000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79" name="Shape 1426"/>
          <p:cNvSpPr/>
          <p:nvPr/>
        </p:nvSpPr>
        <p:spPr>
          <a:xfrm>
            <a:off x="8169720" y="3833467"/>
            <a:ext cx="716390" cy="224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x-none" sz="10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SQL</a:t>
            </a:r>
            <a:endParaRPr sz="1000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80" name="Shape 1426"/>
          <p:cNvSpPr/>
          <p:nvPr/>
        </p:nvSpPr>
        <p:spPr>
          <a:xfrm>
            <a:off x="3468614" y="4220823"/>
            <a:ext cx="1506374" cy="233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x-none" sz="1300" dirty="0" smtClean="0">
                <a:solidFill>
                  <a:srgbClr val="29756E"/>
                </a:solidFill>
                <a:latin typeface="+mn-lt"/>
              </a:rPr>
              <a:t>Transactional App</a:t>
            </a:r>
            <a:endParaRPr sz="1300" dirty="0">
              <a:solidFill>
                <a:srgbClr val="29756E"/>
              </a:solidFill>
              <a:latin typeface="+mn-lt"/>
            </a:endParaRPr>
          </a:p>
        </p:txBody>
      </p:sp>
      <p:sp>
        <p:nvSpPr>
          <p:cNvPr id="81" name="Shape 1426"/>
          <p:cNvSpPr/>
          <p:nvPr/>
        </p:nvSpPr>
        <p:spPr>
          <a:xfrm>
            <a:off x="7492904" y="4274357"/>
            <a:ext cx="1433371" cy="233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x-none" sz="1300" dirty="0" smtClean="0">
                <a:solidFill>
                  <a:srgbClr val="29756E"/>
                </a:solidFill>
                <a:latin typeface="+mn-lt"/>
              </a:rPr>
              <a:t>Analytics App</a:t>
            </a:r>
            <a:endParaRPr sz="1300" dirty="0">
              <a:solidFill>
                <a:srgbClr val="29756E"/>
              </a:solidFill>
              <a:latin typeface="+mn-lt"/>
            </a:endParaRPr>
          </a:p>
        </p:txBody>
      </p:sp>
      <p:sp>
        <p:nvSpPr>
          <p:cNvPr id="83" name="Shape 1426"/>
          <p:cNvSpPr/>
          <p:nvPr/>
        </p:nvSpPr>
        <p:spPr>
          <a:xfrm>
            <a:off x="3037268" y="1870576"/>
            <a:ext cx="502323" cy="269749"/>
          </a:xfrm>
          <a:prstGeom prst="rect">
            <a:avLst/>
          </a:prstGeom>
          <a:ln w="22225" cmpd="sng">
            <a:solidFill>
              <a:schemeClr val="tx2"/>
            </a:solidFill>
            <a:prstDash val="sysDash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1200" dirty="0" smtClean="0">
                <a:solidFill>
                  <a:srgbClr val="29756E"/>
                </a:solidFill>
                <a:latin typeface="+mn-lt"/>
              </a:rPr>
              <a:t>Split</a:t>
            </a:r>
            <a:endParaRPr sz="1200" dirty="0">
              <a:solidFill>
                <a:srgbClr val="29756E"/>
              </a:solidFill>
              <a:latin typeface="+mn-lt"/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3603140" y="2011947"/>
            <a:ext cx="193154" cy="734"/>
          </a:xfrm>
          <a:prstGeom prst="straightConnector1">
            <a:avLst/>
          </a:prstGeom>
          <a:ln w="19050" cmpd="sng"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Shape 1426"/>
          <p:cNvSpPr/>
          <p:nvPr/>
        </p:nvSpPr>
        <p:spPr>
          <a:xfrm>
            <a:off x="3858055" y="1868975"/>
            <a:ext cx="555188" cy="269749"/>
          </a:xfrm>
          <a:prstGeom prst="rect">
            <a:avLst/>
          </a:prstGeom>
          <a:ln w="22225" cmpd="sng">
            <a:solidFill>
              <a:schemeClr val="tx2"/>
            </a:solidFill>
            <a:prstDash val="sysDash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1200" dirty="0" smtClean="0">
                <a:solidFill>
                  <a:srgbClr val="29756E"/>
                </a:solidFill>
                <a:latin typeface="+mn-lt"/>
              </a:rPr>
              <a:t>Filter</a:t>
            </a:r>
            <a:endParaRPr sz="1200" dirty="0">
              <a:solidFill>
                <a:srgbClr val="29756E"/>
              </a:solidFill>
              <a:latin typeface="+mn-lt"/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4477969" y="2010346"/>
            <a:ext cx="193154" cy="734"/>
          </a:xfrm>
          <a:prstGeom prst="straightConnector1">
            <a:avLst/>
          </a:prstGeom>
          <a:ln w="19050" cmpd="sng"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Shape 1426"/>
          <p:cNvSpPr/>
          <p:nvPr/>
        </p:nvSpPr>
        <p:spPr>
          <a:xfrm>
            <a:off x="4722883" y="1862690"/>
            <a:ext cx="798186" cy="269749"/>
          </a:xfrm>
          <a:prstGeom prst="rect">
            <a:avLst/>
          </a:prstGeom>
          <a:ln w="22225" cmpd="sng">
            <a:solidFill>
              <a:schemeClr val="tx2"/>
            </a:solidFill>
            <a:prstDash val="sysDash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1200" dirty="0" smtClean="0">
                <a:solidFill>
                  <a:srgbClr val="29756E"/>
                </a:solidFill>
                <a:latin typeface="+mn-lt"/>
              </a:rPr>
              <a:t>Transform</a:t>
            </a:r>
            <a:endParaRPr sz="1200" dirty="0">
              <a:solidFill>
                <a:srgbClr val="29756E"/>
              </a:solidFill>
              <a:latin typeface="+mn-lt"/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5566902" y="2013548"/>
            <a:ext cx="193154" cy="734"/>
          </a:xfrm>
          <a:prstGeom prst="straightConnector1">
            <a:avLst/>
          </a:prstGeom>
          <a:ln w="19050" cmpd="sng"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Shape 1426"/>
          <p:cNvSpPr/>
          <p:nvPr/>
        </p:nvSpPr>
        <p:spPr>
          <a:xfrm>
            <a:off x="5821817" y="1870576"/>
            <a:ext cx="473830" cy="269749"/>
          </a:xfrm>
          <a:prstGeom prst="rect">
            <a:avLst/>
          </a:prstGeom>
          <a:ln w="22225" cmpd="sng">
            <a:solidFill>
              <a:schemeClr val="tx2"/>
            </a:solidFill>
            <a:prstDash val="sysDash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1200" dirty="0" smtClean="0">
                <a:solidFill>
                  <a:srgbClr val="29756E"/>
                </a:solidFill>
                <a:latin typeface="+mn-lt"/>
              </a:rPr>
              <a:t>Sink</a:t>
            </a:r>
            <a:endParaRPr sz="1200" dirty="0">
              <a:solidFill>
                <a:srgbClr val="29756E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26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fill="hold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978"/>
          <p:cNvSpPr/>
          <p:nvPr/>
        </p:nvSpPr>
        <p:spPr>
          <a:xfrm>
            <a:off x="380962" y="223326"/>
            <a:ext cx="5285191" cy="345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700">
                <a:solidFill>
                  <a:srgbClr val="C2632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x-none" sz="2400" dirty="0" smtClean="0">
                <a:solidFill>
                  <a:srgbClr val="266D68"/>
                </a:solidFill>
                <a:latin typeface="Arial"/>
                <a:cs typeface="Arial"/>
              </a:rPr>
              <a:t>Roadshow Labs environment choices</a:t>
            </a:r>
            <a:endParaRPr sz="2400" dirty="0">
              <a:solidFill>
                <a:srgbClr val="266D68"/>
              </a:solidFill>
              <a:latin typeface="Arial"/>
              <a:cs typeface="Arial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28162" y="980070"/>
            <a:ext cx="2678723" cy="2046665"/>
            <a:chOff x="672124" y="1162538"/>
            <a:chExt cx="2678723" cy="204666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2124" y="1162538"/>
              <a:ext cx="2678723" cy="204666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38755" y="2197111"/>
              <a:ext cx="1012092" cy="1012092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5079998" y="1033759"/>
            <a:ext cx="3419231" cy="2541628"/>
            <a:chOff x="4679461" y="1351085"/>
            <a:chExt cx="3419231" cy="254162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79461" y="1351085"/>
              <a:ext cx="3419231" cy="2541628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04540" y="2304573"/>
              <a:ext cx="1012092" cy="1012092"/>
            </a:xfrm>
            <a:prstGeom prst="rect">
              <a:avLst/>
            </a:prstGeom>
          </p:spPr>
        </p:pic>
      </p:grpSp>
      <p:cxnSp>
        <p:nvCxnSpPr>
          <p:cNvPr id="97" name="Shape 1103"/>
          <p:cNvCxnSpPr/>
          <p:nvPr/>
        </p:nvCxnSpPr>
        <p:spPr>
          <a:xfrm>
            <a:off x="4284432" y="813993"/>
            <a:ext cx="0" cy="3807049"/>
          </a:xfrm>
          <a:prstGeom prst="straightConnector1">
            <a:avLst/>
          </a:prstGeom>
          <a:noFill/>
          <a:ln w="6350" cap="flat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" name="Shape 745"/>
          <p:cNvSpPr txBox="1">
            <a:spLocks/>
          </p:cNvSpPr>
          <p:nvPr/>
        </p:nvSpPr>
        <p:spPr>
          <a:xfrm>
            <a:off x="750001" y="3402269"/>
            <a:ext cx="3099077" cy="1101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marL="228600" indent="-2286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  <a:lvl2pPr marL="8001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–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2pPr>
            <a:lvl3pPr marL="12573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▪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3pPr>
            <a:lvl4pPr marL="1946276" indent="-574676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—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4pPr>
            <a:lvl5pPr marL="2327563" indent="-498763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»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5pPr>
            <a:lvl6pPr marL="25603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6pPr>
            <a:lvl7pPr marL="30175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7pPr>
            <a:lvl8pPr marL="34747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8pPr>
            <a:lvl9pPr marL="39319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uFillTx/>
              </a:rPr>
              <a:t>8Gb memory local VM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  <a:uFillTx/>
            </a:endParaRPr>
          </a:p>
          <a:p>
            <a:pPr marL="173736" indent="-173736"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uFillTx/>
              </a:rPr>
              <a:t> 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  <a:uFillTx/>
              </a:rPr>
              <a:t>VmWare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uFillTx/>
              </a:rPr>
              <a:t> Player / Fusion</a:t>
            </a:r>
          </a:p>
        </p:txBody>
      </p:sp>
      <p:sp>
        <p:nvSpPr>
          <p:cNvPr id="111" name="Shape 745"/>
          <p:cNvSpPr txBox="1">
            <a:spLocks/>
          </p:cNvSpPr>
          <p:nvPr/>
        </p:nvSpPr>
        <p:spPr>
          <a:xfrm>
            <a:off x="5484169" y="3402269"/>
            <a:ext cx="3099077" cy="1101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marL="228600" indent="-2286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  <a:lvl2pPr marL="8001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–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2pPr>
            <a:lvl3pPr marL="12573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▪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3pPr>
            <a:lvl4pPr marL="1946276" indent="-574676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—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4pPr>
            <a:lvl5pPr marL="2327563" indent="-498763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»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5pPr>
            <a:lvl6pPr marL="25603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6pPr>
            <a:lvl7pPr marL="30175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7pPr>
            <a:lvl8pPr marL="34747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8pPr>
            <a:lvl9pPr marL="39319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uFillTx/>
              </a:rPr>
              <a:t>VM running on Cloud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  <a:uFillTx/>
            </a:endParaRPr>
          </a:p>
          <a:p>
            <a:pPr marL="173736" indent="-173736"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uFillTx/>
              </a:rPr>
              <a:t> Remote Desktop Client</a:t>
            </a:r>
          </a:p>
        </p:txBody>
      </p:sp>
    </p:spTree>
    <p:extLst>
      <p:ext uri="{BB962C8B-B14F-4D97-AF65-F5344CB8AC3E}">
        <p14:creationId xmlns:p14="http://schemas.microsoft.com/office/powerpoint/2010/main" val="159817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501" y="1172314"/>
            <a:ext cx="3958922" cy="2217615"/>
          </a:xfrm>
          <a:prstGeom prst="rect">
            <a:avLst/>
          </a:prstGeom>
          <a:effectLst>
            <a:outerShdw blurRad="50800" dist="762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6" name="Shape 978"/>
          <p:cNvSpPr/>
          <p:nvPr/>
        </p:nvSpPr>
        <p:spPr>
          <a:xfrm>
            <a:off x="380962" y="223326"/>
            <a:ext cx="5783423" cy="345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700">
                <a:solidFill>
                  <a:srgbClr val="C2632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x-none" sz="2400" dirty="0" smtClean="0">
                <a:solidFill>
                  <a:srgbClr val="266D68"/>
                </a:solidFill>
                <a:latin typeface="Arial"/>
                <a:cs typeface="Arial"/>
              </a:rPr>
              <a:t>Roadshow Labs environment credentials</a:t>
            </a:r>
            <a:endParaRPr sz="2400" dirty="0">
              <a:solidFill>
                <a:srgbClr val="266D68"/>
              </a:solidFill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60" y="2119924"/>
            <a:ext cx="2139460" cy="21394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294" y="1604800"/>
            <a:ext cx="1381131" cy="138113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91689" y="3540180"/>
            <a:ext cx="3425325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>
                  <a:solidFill>
                    <a:srgbClr val="4D4D4D"/>
                  </a:solidFill>
                </a:uFill>
                <a:sym typeface="Arial"/>
              </a:rPr>
              <a:t>Username:  </a:t>
            </a:r>
            <a:r>
              <a:rPr kumimoji="0" lang="en-US" sz="2800" b="0" i="0" u="none" strike="noStrike" cap="none" spc="0" normalizeH="0" baseline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>
                  <a:solidFill>
                    <a:srgbClr val="4D4D4D"/>
                  </a:solidFill>
                </a:uFill>
                <a:sym typeface="Arial"/>
              </a:rPr>
              <a:t>gpadmin</a:t>
            </a:r>
            <a:endParaRPr kumimoji="0" lang="en-US" sz="2800" b="0" i="0" u="none" strike="noStrike" cap="none" spc="0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Fill>
                <a:solidFill>
                  <a:srgbClr val="4D4D4D"/>
                </a:solidFill>
              </a:uFill>
              <a:sym typeface="Arial"/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2"/>
                </a:solidFill>
              </a:rPr>
              <a:t>Password:  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bebold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Fill>
                <a:solidFill>
                  <a:srgbClr val="4D4D4D"/>
                </a:solidFill>
              </a:u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583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93" y="649642"/>
            <a:ext cx="7502768" cy="3831349"/>
          </a:xfrm>
          <a:prstGeom prst="rect">
            <a:avLst/>
          </a:prstGeom>
        </p:spPr>
      </p:pic>
      <p:sp>
        <p:nvSpPr>
          <p:cNvPr id="728" name="Shape 728"/>
          <p:cNvSpPr>
            <a:spLocks noGrp="1"/>
          </p:cNvSpPr>
          <p:nvPr>
            <p:ph type="title"/>
          </p:nvPr>
        </p:nvSpPr>
        <p:spPr>
          <a:xfrm>
            <a:off x="386251" y="203401"/>
            <a:ext cx="8410576" cy="46037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500">
                <a:solidFill>
                  <a:srgbClr val="00888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2200" dirty="0" smtClean="0">
                <a:solidFill>
                  <a:schemeClr val="accent1">
                    <a:lumMod val="75000"/>
                  </a:schemeClr>
                </a:solidFill>
              </a:rPr>
              <a:t>Once you have access to an environment….</a:t>
            </a:r>
            <a:endParaRPr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07816" y="4643542"/>
            <a:ext cx="65658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 Hebrew"/>
                <a:cs typeface="Arial Hebrew"/>
              </a:rPr>
              <a:t>Access:  http</a:t>
            </a:r>
            <a:r>
              <a:rPr lang="en-US" dirty="0">
                <a:solidFill>
                  <a:schemeClr val="bg1"/>
                </a:solidFill>
                <a:latin typeface="Arial Hebrew"/>
                <a:cs typeface="Arial Hebrew"/>
              </a:rPr>
              <a:t>://</a:t>
            </a:r>
            <a:r>
              <a:rPr lang="en-US" dirty="0" err="1">
                <a:solidFill>
                  <a:schemeClr val="bg1"/>
                </a:solidFill>
                <a:latin typeface="Arial Hebrew"/>
                <a:cs typeface="Arial Hebrew"/>
              </a:rPr>
              <a:t>tinyurl.com</a:t>
            </a:r>
            <a:r>
              <a:rPr lang="en-US" dirty="0">
                <a:solidFill>
                  <a:schemeClr val="bg1"/>
                </a:solidFill>
                <a:latin typeface="Arial Hebrew"/>
                <a:cs typeface="Arial Hebrew"/>
              </a:rPr>
              <a:t>/pivotal-big-data-roadshow</a:t>
            </a:r>
          </a:p>
        </p:txBody>
      </p:sp>
    </p:spTree>
    <p:extLst>
      <p:ext uri="{BB962C8B-B14F-4D97-AF65-F5344CB8AC3E}">
        <p14:creationId xmlns:p14="http://schemas.microsoft.com/office/powerpoint/2010/main" val="1311657802"/>
      </p:ext>
    </p:extLst>
  </p:cSld>
  <p:clrMapOvr>
    <a:masterClrMapping/>
  </p:clrMapOvr>
  <p:transition xmlns:p14="http://schemas.microsoft.com/office/powerpoint/2010/main" spd="med"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05"/>
          <p:cNvSpPr>
            <a:spLocks noGrp="1"/>
          </p:cNvSpPr>
          <p:nvPr>
            <p:ph type="title"/>
          </p:nvPr>
        </p:nvSpPr>
        <p:spPr>
          <a:xfrm>
            <a:off x="386251" y="216018"/>
            <a:ext cx="8410576" cy="62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F786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 dirty="0">
                <a:solidFill>
                  <a:srgbClr val="0F786E"/>
                </a:solidFill>
                <a:uFill>
                  <a:solidFill>
                    <a:srgbClr val="008881"/>
                  </a:solidFill>
                </a:uFill>
              </a:rPr>
              <a:t>Coming Up</a:t>
            </a:r>
          </a:p>
        </p:txBody>
      </p:sp>
      <p:sp>
        <p:nvSpPr>
          <p:cNvPr id="4" name="Shape 606"/>
          <p:cNvSpPr txBox="1">
            <a:spLocks/>
          </p:cNvSpPr>
          <p:nvPr/>
        </p:nvSpPr>
        <p:spPr>
          <a:xfrm>
            <a:off x="337407" y="785565"/>
            <a:ext cx="8410576" cy="38921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  <a:lvl2pPr marL="8001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–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2pPr>
            <a:lvl3pPr marL="12573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▪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3pPr>
            <a:lvl4pPr marL="1946276" indent="-574676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—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4pPr>
            <a:lvl5pPr marL="2327563" indent="-498763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»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5pPr>
            <a:lvl6pPr marL="25603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6pPr>
            <a:lvl7pPr marL="30175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7pPr>
            <a:lvl8pPr marL="34747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8pPr>
            <a:lvl9pPr marL="39319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8871" indent="-118871" defTabSz="475487">
              <a:lnSpc>
                <a:spcPct val="120000"/>
              </a:lnSpc>
              <a:spcBef>
                <a:spcPts val="6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 Break (60</a:t>
            </a:r>
            <a:r>
              <a:rPr lang="en-US" sz="1600" dirty="0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’</a:t>
            </a:r>
            <a:r>
              <a:rPr lang="en-US" sz="1600" dirty="0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) – Lunch!!</a:t>
            </a:r>
          </a:p>
          <a:p>
            <a:pPr marL="118871" indent="-118871" defTabSz="475487">
              <a:lnSpc>
                <a:spcPct val="120000"/>
              </a:lnSpc>
              <a:spcBef>
                <a:spcPts val="6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 </a:t>
            </a:r>
            <a:r>
              <a:rPr lang="en-US" sz="1600" dirty="0" err="1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GemFire</a:t>
            </a:r>
            <a:r>
              <a:rPr lang="en-US" sz="1600" dirty="0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 </a:t>
            </a:r>
            <a:r>
              <a:rPr lang="en-US" sz="1600" dirty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Lab </a:t>
            </a:r>
            <a:r>
              <a:rPr lang="en-US" sz="1600" dirty="0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(40</a:t>
            </a:r>
            <a:r>
              <a:rPr lang="en-US" sz="1600" dirty="0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'</a:t>
            </a:r>
            <a:r>
              <a:rPr lang="en-US" sz="1600" dirty="0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)</a:t>
            </a:r>
            <a:endParaRPr lang="en-US" sz="1600" dirty="0">
              <a:solidFill>
                <a:srgbClr val="5E5E5E"/>
              </a:solidFill>
              <a:latin typeface="Avenir Next Demi Bold"/>
              <a:ea typeface="Avenir Next Demi Bold"/>
              <a:cs typeface="Avenir Next Demi Bold"/>
              <a:sym typeface="Avenir Next Demi Bold"/>
            </a:endParaRPr>
          </a:p>
          <a:p>
            <a:pPr marL="356615" lvl="1" indent="-118871" defTabSz="475487">
              <a:lnSpc>
                <a:spcPct val="120000"/>
              </a:lnSpc>
              <a:spcBef>
                <a:spcPts val="600"/>
              </a:spcBef>
              <a:buFont typeface="Wingdings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5E5E5E"/>
                </a:solidFill>
              </a:rPr>
              <a:t> </a:t>
            </a:r>
            <a:r>
              <a:rPr lang="en-US" sz="1600" dirty="0" smtClean="0">
                <a:solidFill>
                  <a:srgbClr val="5E5E5E"/>
                </a:solidFill>
              </a:rPr>
              <a:t>First </a:t>
            </a:r>
            <a:r>
              <a:rPr lang="en-US" sz="1600" dirty="0">
                <a:solidFill>
                  <a:srgbClr val="5E5E5E"/>
                </a:solidFill>
              </a:rPr>
              <a:t>steps with Pivotal </a:t>
            </a:r>
            <a:r>
              <a:rPr lang="en-US" sz="1600" dirty="0" err="1" smtClean="0">
                <a:solidFill>
                  <a:srgbClr val="5E5E5E"/>
                </a:solidFill>
              </a:rPr>
              <a:t>GemFire</a:t>
            </a:r>
            <a:endParaRPr lang="en-US" sz="1600" dirty="0">
              <a:solidFill>
                <a:srgbClr val="5E5E5E"/>
              </a:solidFill>
            </a:endParaRPr>
          </a:p>
          <a:p>
            <a:pPr marL="356615" lvl="1" indent="-118871" defTabSz="475487">
              <a:lnSpc>
                <a:spcPct val="120000"/>
              </a:lnSpc>
              <a:spcBef>
                <a:spcPts val="600"/>
              </a:spcBef>
              <a:buFont typeface="Wingdings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5E5E5E"/>
                </a:solidFill>
              </a:rPr>
              <a:t> Data load, query, scale-out, HA, monitoring</a:t>
            </a:r>
            <a:endParaRPr lang="en-US" sz="1600" dirty="0">
              <a:solidFill>
                <a:srgbClr val="5E5E5E"/>
              </a:solidFill>
            </a:endParaRPr>
          </a:p>
          <a:p>
            <a:pPr marL="118871" indent="-118871" defTabSz="475487">
              <a:lnSpc>
                <a:spcPct val="120000"/>
              </a:lnSpc>
              <a:spcBef>
                <a:spcPts val="6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 Pivotal HD + </a:t>
            </a:r>
            <a:r>
              <a:rPr lang="en-US" sz="1600" dirty="0" err="1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Hawq</a:t>
            </a:r>
            <a:r>
              <a:rPr lang="en-US" sz="1600" dirty="0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 Lab (40</a:t>
            </a:r>
            <a:r>
              <a:rPr lang="en-US" sz="1600" dirty="0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'</a:t>
            </a:r>
            <a:r>
              <a:rPr lang="en-US" sz="1600" dirty="0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)</a:t>
            </a:r>
            <a:endParaRPr lang="en-US" sz="1600" dirty="0">
              <a:solidFill>
                <a:srgbClr val="5E5E5E"/>
              </a:solidFill>
              <a:latin typeface="Avenir Next Demi Bold"/>
              <a:ea typeface="Avenir Next Demi Bold"/>
              <a:cs typeface="Avenir Next Demi Bold"/>
              <a:sym typeface="Avenir Next Demi Bold"/>
            </a:endParaRPr>
          </a:p>
          <a:p>
            <a:pPr marL="356615" lvl="1" indent="-118871" defTabSz="475487">
              <a:lnSpc>
                <a:spcPct val="120000"/>
              </a:lnSpc>
              <a:spcBef>
                <a:spcPts val="600"/>
              </a:spcBef>
              <a:buFont typeface="Wingdings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5E5E5E"/>
                </a:solidFill>
              </a:rPr>
              <a:t> First steps with Pivotal HD and </a:t>
            </a:r>
            <a:r>
              <a:rPr lang="en-US" sz="1600" dirty="0" err="1" smtClean="0">
                <a:solidFill>
                  <a:srgbClr val="5E5E5E"/>
                </a:solidFill>
              </a:rPr>
              <a:t>Hawq</a:t>
            </a:r>
            <a:endParaRPr lang="en-US" sz="1600" dirty="0">
              <a:solidFill>
                <a:srgbClr val="5E5E5E"/>
              </a:solidFill>
            </a:endParaRPr>
          </a:p>
          <a:p>
            <a:pPr marL="356615" lvl="1" indent="-118871" defTabSz="475487">
              <a:lnSpc>
                <a:spcPct val="120000"/>
              </a:lnSpc>
              <a:spcBef>
                <a:spcPts val="600"/>
              </a:spcBef>
              <a:buFont typeface="Wingdings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5E5E5E"/>
                </a:solidFill>
              </a:rPr>
              <a:t> Accessing HDFS, loading data, performing SQL queries</a:t>
            </a:r>
            <a:endParaRPr lang="en-US" sz="1600" dirty="0">
              <a:solidFill>
                <a:srgbClr val="5E5E5E"/>
              </a:solidFill>
            </a:endParaRPr>
          </a:p>
          <a:p>
            <a:pPr marL="118871" indent="-118871" defTabSz="475487">
              <a:lnSpc>
                <a:spcPct val="120000"/>
              </a:lnSpc>
              <a:spcBef>
                <a:spcPts val="6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 Data Streaming with Spring XD Lab (+ </a:t>
            </a:r>
            <a:r>
              <a:rPr lang="en-US" sz="1600" dirty="0" err="1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GemFire</a:t>
            </a:r>
            <a:r>
              <a:rPr lang="en-US" sz="1600" dirty="0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 and Pivotal HD / </a:t>
            </a:r>
            <a:r>
              <a:rPr lang="en-US" sz="1600" dirty="0" err="1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Hawq</a:t>
            </a:r>
            <a:r>
              <a:rPr lang="en-US" sz="1600" dirty="0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) – 40</a:t>
            </a:r>
            <a:r>
              <a:rPr lang="en-US" sz="1600" dirty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'</a:t>
            </a:r>
            <a:endParaRPr lang="en-US" sz="1600" dirty="0" smtClean="0">
              <a:solidFill>
                <a:srgbClr val="5E5E5E"/>
              </a:solidFill>
              <a:latin typeface="Avenir Next Demi Bold"/>
              <a:ea typeface="Avenir Next Demi Bold"/>
              <a:cs typeface="Avenir Next Demi Bold"/>
              <a:sym typeface="Avenir Next Demi Bold"/>
            </a:endParaRPr>
          </a:p>
          <a:p>
            <a:pPr marL="356615" lvl="1" indent="-118871" defTabSz="475487">
              <a:lnSpc>
                <a:spcPct val="120000"/>
              </a:lnSpc>
              <a:spcBef>
                <a:spcPts val="600"/>
              </a:spcBef>
              <a:buFont typeface="Wingdings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5E5E5E"/>
                </a:solidFill>
              </a:rPr>
              <a:t> First steps with Spring XD</a:t>
            </a:r>
          </a:p>
          <a:p>
            <a:pPr marL="356615" lvl="1" indent="-118871" defTabSz="475487">
              <a:lnSpc>
                <a:spcPct val="120000"/>
              </a:lnSpc>
              <a:spcBef>
                <a:spcPts val="600"/>
              </a:spcBef>
              <a:buFont typeface="Wingdings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5E5E5E"/>
                </a:solidFill>
              </a:rPr>
              <a:t> Building a Data Stream Pipeline. Using transformations, sinking to HDFS and </a:t>
            </a:r>
            <a:r>
              <a:rPr lang="en-US" sz="1600" dirty="0" err="1" smtClean="0">
                <a:solidFill>
                  <a:srgbClr val="5E5E5E"/>
                </a:solidFill>
              </a:rPr>
              <a:t>GemFire</a:t>
            </a:r>
            <a:r>
              <a:rPr lang="en-US" sz="1600" dirty="0" smtClean="0">
                <a:solidFill>
                  <a:srgbClr val="5E5E5E"/>
                </a:solidFill>
              </a:rPr>
              <a:t>.</a:t>
            </a:r>
          </a:p>
        </p:txBody>
      </p:sp>
      <p:sp>
        <p:nvSpPr>
          <p:cNvPr id="5" name="Shape 607"/>
          <p:cNvSpPr>
            <a:spLocks noGrp="1"/>
          </p:cNvSpPr>
          <p:nvPr>
            <p:ph type="sldNum" sz="quarter" idx="2"/>
          </p:nvPr>
        </p:nvSpPr>
        <p:spPr>
          <a:xfrm>
            <a:off x="8553450" y="5021495"/>
            <a:ext cx="5334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8</a:t>
            </a:fld>
            <a:endParaRPr sz="800">
              <a:solidFill>
                <a:srgbClr val="808080"/>
              </a:solidFill>
              <a:uFill>
                <a:solidFill>
                  <a:srgbClr val="80808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643737885"/>
      </p:ext>
    </p:extLst>
  </p:cSld>
  <p:clrMapOvr>
    <a:masterClrMapping/>
  </p:clrMapOvr>
  <p:transition xmlns:p14="http://schemas.microsoft.com/office/powerpoint/2010/main"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9561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4D4D4D"/>
      </a:dk1>
      <a:lt1>
        <a:srgbClr val="FFFFFF"/>
      </a:lt1>
      <a:dk2>
        <a:srgbClr val="A7A7A7"/>
      </a:dk2>
      <a:lt2>
        <a:srgbClr val="535353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0000FF"/>
      </a:hlink>
      <a:folHlink>
        <a:srgbClr val="FF00FF"/>
      </a:folHlink>
    </a:clrScheme>
    <a:fontScheme name="Default">
      <a:majorFont>
        <a:latin typeface="Avenir Book"/>
        <a:ea typeface="Avenir Book"/>
        <a:cs typeface="Avenir Book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33928A"/>
          </a:solidFill>
          <a:prstDash val="solid"/>
          <a:round/>
        </a:ln>
        <a:effectLst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D4D4D"/>
            </a:solidFill>
            <a:effectLst/>
            <a:uFill>
              <a:solidFill>
                <a:srgbClr val="4D4D4D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33928A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D4D4D"/>
            </a:solidFill>
            <a:effectLst/>
            <a:uFill>
              <a:solidFill>
                <a:srgbClr val="4D4D4D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0000FF"/>
      </a:hlink>
      <a:folHlink>
        <a:srgbClr val="FF00FF"/>
      </a:folHlink>
    </a:clrScheme>
    <a:fontScheme name="Default">
      <a:majorFont>
        <a:latin typeface="Avenir Book"/>
        <a:ea typeface="Avenir Book"/>
        <a:cs typeface="Avenir Book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33928A"/>
          </a:solidFill>
          <a:prstDash val="solid"/>
          <a:round/>
        </a:ln>
        <a:effectLst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D4D4D"/>
            </a:solidFill>
            <a:effectLst/>
            <a:uFill>
              <a:solidFill>
                <a:srgbClr val="4D4D4D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33928A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D4D4D"/>
            </a:solidFill>
            <a:effectLst/>
            <a:uFill>
              <a:solidFill>
                <a:srgbClr val="4D4D4D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9660</TotalTime>
  <Words>268</Words>
  <Application>Microsoft Macintosh PowerPoint</Application>
  <PresentationFormat>On-screen Show (16:9)</PresentationFormat>
  <Paragraphs>67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Default</vt:lpstr>
      <vt:lpstr>PowerPoint Presentation</vt:lpstr>
      <vt:lpstr>PowerPoint Presentation</vt:lpstr>
      <vt:lpstr>Labs we’re going to do</vt:lpstr>
      <vt:lpstr>What you’re going to build</vt:lpstr>
      <vt:lpstr>PowerPoint Presentation</vt:lpstr>
      <vt:lpstr>PowerPoint Presentation</vt:lpstr>
      <vt:lpstr>Once you have access to an environment….</vt:lpstr>
      <vt:lpstr>Coming Up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Frederico Melo</cp:lastModifiedBy>
  <cp:revision>151</cp:revision>
  <dcterms:modified xsi:type="dcterms:W3CDTF">2015-03-24T12:14:05Z</dcterms:modified>
</cp:coreProperties>
</file>