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38" r:id="rId2"/>
    <p:sldId id="339" r:id="rId3"/>
    <p:sldId id="450" r:id="rId4"/>
    <p:sldId id="435" r:id="rId5"/>
    <p:sldId id="442" r:id="rId6"/>
    <p:sldId id="451" r:id="rId7"/>
    <p:sldId id="429" r:id="rId8"/>
  </p:sldIdLst>
  <p:sldSz cx="9144000" cy="5143500" type="screen16x9"/>
  <p:notesSz cx="6858000" cy="9144000"/>
  <p:defaultTextStyle>
    <a:lvl1pPr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1pPr>
    <a:lvl2pPr indent="457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2pPr>
    <a:lvl3pPr indent="914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3pPr>
    <a:lvl4pPr indent="1371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4pPr>
    <a:lvl5pPr indent="18288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5pPr>
    <a:lvl6pPr indent="22860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6pPr>
    <a:lvl7pPr indent="2743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7pPr>
    <a:lvl8pPr indent="3200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8pPr>
    <a:lvl9pPr indent="3657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9"/>
          </a:solidFill>
        </a:fill>
      </a:tcStyle>
    </a:wholeTbl>
    <a:band2H>
      <a:tcTxStyle/>
      <a:tcStyle>
        <a:tcBdr/>
        <a:fill>
          <a:solidFill>
            <a:srgbClr val="E7EE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6CD"/>
          </a:solidFill>
        </a:fill>
      </a:tcStyle>
    </a:wholeTbl>
    <a:band2H>
      <a:tcTxStyle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A"/>
          </a:solidFill>
        </a:fill>
      </a:tcStyle>
    </a:wholeTbl>
    <a:band2H>
      <a:tcTxStyle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6872" autoAdjust="0"/>
  </p:normalViewPr>
  <p:slideViewPr>
    <p:cSldViewPr snapToGrid="0" snapToObjects="1">
      <p:cViewPr>
        <p:scale>
          <a:sx n="130" d="100"/>
          <a:sy n="130" d="100"/>
        </p:scale>
        <p:origin x="-1000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76649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83" name="Shape 83"/>
          <p:cNvSpPr/>
          <p:nvPr/>
        </p:nvSpPr>
        <p:spPr>
          <a:xfrm>
            <a:off x="366713" y="5021495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8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20528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90" name="Shape 90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7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0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3" name="Picture 112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2" name="Picture 121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votal_Te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432" y="4813732"/>
            <a:ext cx="952501" cy="3729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votal Title Slide">
    <p:bg>
      <p:bgPr>
        <a:solidFill>
          <a:srgbClr val="339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701800" y="3094038"/>
            <a:ext cx="568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A NEW PLATFORM </a:t>
            </a: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FOR A NEW ERA</a:t>
            </a:r>
          </a:p>
        </p:txBody>
      </p:sp>
      <p:pic>
        <p:nvPicPr>
          <p:cNvPr id="1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850" y="1658938"/>
            <a:ext cx="5194300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2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17587" y="1739235"/>
            <a:ext cx="6048378" cy="621379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26052" y="2447127"/>
            <a:ext cx="6048376" cy="56118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228600" indent="228600"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1234439" indent="-320039">
              <a:buClrTx/>
              <a:buFontTx/>
              <a:buChar char="•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1727200" indent="-355600">
              <a:buClrTx/>
              <a:buFontTx/>
              <a:buChar char="–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2184400" indent="-355600">
              <a:buClrTx/>
              <a:buFontTx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2728911" y="1003399"/>
            <a:ext cx="6048378" cy="1222276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2728913" y="2455863"/>
            <a:ext cx="6048376" cy="18923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4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70455" y="1674284"/>
            <a:ext cx="7620001" cy="1354217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anchor="b"/>
          <a:lstStyle>
            <a:lvl1pPr>
              <a:defRPr sz="96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6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45" name="Shape 45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idx="3"/>
          </p:nvPr>
        </p:nvSpPr>
        <p:spPr>
          <a:xfrm>
            <a:off x="364562" y="1078807"/>
            <a:ext cx="8407401" cy="3429001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0">
              <a:spcBef>
                <a:spcPts val="600"/>
              </a:spcBef>
              <a:buClr>
                <a:srgbClr val="2C95DD"/>
              </a:buClr>
              <a:buFont typeface="Arial"/>
              <a:defRPr sz="28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8" name="Shape 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4" name="leftmedia.gif"/>
          <p:cNvPicPr/>
          <p:nvPr/>
        </p:nvPicPr>
        <p:blipFill>
          <a:blip/>
          <a:srcRect/>
          <a:stretch>
            <a:fillRect/>
          </a:stretch>
        </p:blipFill>
        <p:spPr>
          <a:xfrm>
            <a:off x="373941" y="1063724"/>
            <a:ext cx="2080364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pic>
        <p:nvPicPr>
          <p:cNvPr id="7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" name="pasted-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72" r:id="rId18"/>
    <p:sldLayoutId id="2147483675" r:id="rId19"/>
  </p:sldLayoutIdLst>
  <p:transition xmlns:p14="http://schemas.microsoft.com/office/powerpoint/2010/main" spd="med"/>
  <p:txStyles>
    <p:titleStyle>
      <a:lvl1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1pPr>
      <a:lvl2pPr marL="800100" indent="-342900">
        <a:spcBef>
          <a:spcPts val="1200"/>
        </a:spcBef>
        <a:buClr>
          <a:srgbClr val="33928A"/>
        </a:buClr>
        <a:buSzPct val="100000"/>
        <a:buFont typeface="Wingdings"/>
        <a:buChar char="–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2pPr>
      <a:lvl3pPr marL="1257300" indent="-342900">
        <a:spcBef>
          <a:spcPts val="1200"/>
        </a:spcBef>
        <a:buClr>
          <a:srgbClr val="33928A"/>
        </a:buClr>
        <a:buSzPct val="100000"/>
        <a:buFont typeface="Wingdings"/>
        <a:buChar char="▪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3pPr>
      <a:lvl4pPr marL="1946276" indent="-574676">
        <a:spcBef>
          <a:spcPts val="1200"/>
        </a:spcBef>
        <a:buClr>
          <a:srgbClr val="33928A"/>
        </a:buClr>
        <a:buSzPct val="100000"/>
        <a:buFont typeface="Wingdings"/>
        <a:buChar char="—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4pPr>
      <a:lvl5pPr marL="2327563" indent="-498763">
        <a:spcBef>
          <a:spcPts val="1200"/>
        </a:spcBef>
        <a:buClr>
          <a:srgbClr val="33928A"/>
        </a:buClr>
        <a:buSzPct val="100000"/>
        <a:buFont typeface="Wingdings"/>
        <a:buChar char="»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5pPr>
      <a:lvl6pPr marL="25603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6pPr>
      <a:lvl7pPr marL="30175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7pPr>
      <a:lvl8pPr marL="34747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8pPr>
      <a:lvl9pPr marL="39319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1pPr>
      <a:lvl2pPr indent="457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2pPr>
      <a:lvl3pPr indent="914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3pPr>
      <a:lvl4pPr indent="1371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4pPr>
      <a:lvl5pPr indent="18288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5pPr>
      <a:lvl6pPr indent="22860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6pPr>
      <a:lvl7pPr indent="2743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7pPr>
      <a:lvl8pPr indent="3200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8pPr>
      <a:lvl9pPr indent="3657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880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770812" cy="3693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3EA7BC"/>
                </a:solidFill>
              </a:rPr>
              <a:t>Hands-on Lab using Pivotal </a:t>
            </a:r>
            <a:r>
              <a:rPr lang="x-none" sz="2400" dirty="0" smtClean="0">
                <a:solidFill>
                  <a:srgbClr val="3EA7BC"/>
                </a:solidFill>
              </a:rPr>
              <a:t>Big Data Suite</a:t>
            </a:r>
            <a:endParaRPr sz="2400" dirty="0">
              <a:solidFill>
                <a:srgbClr val="3EA7BC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01028" y="1893588"/>
            <a:ext cx="68636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lang="x-none" sz="3600" b="1" dirty="0" smtClean="0">
                <a:solidFill>
                  <a:srgbClr val="F7904A"/>
                </a:solidFill>
              </a:rPr>
              <a:t>Preparing the environment</a:t>
            </a:r>
            <a:endParaRPr sz="3600" b="1" dirty="0">
              <a:solidFill>
                <a:srgbClr val="F79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6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092"/>
          <p:cNvSpPr txBox="1"/>
          <p:nvPr/>
        </p:nvSpPr>
        <p:spPr>
          <a:xfrm>
            <a:off x="0" y="813993"/>
            <a:ext cx="9144000" cy="3807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66713" y="281553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Labs we</a:t>
            </a: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’re going to do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hape 1103"/>
          <p:cNvCxnSpPr/>
          <p:nvPr/>
        </p:nvCxnSpPr>
        <p:spPr>
          <a:xfrm>
            <a:off x="2982370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1103"/>
          <p:cNvCxnSpPr/>
          <p:nvPr/>
        </p:nvCxnSpPr>
        <p:spPr>
          <a:xfrm>
            <a:off x="6124977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731"/>
          <p:cNvSpPr/>
          <p:nvPr/>
        </p:nvSpPr>
        <p:spPr>
          <a:xfrm>
            <a:off x="1002451" y="1031828"/>
            <a:ext cx="9347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GEMFIRE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2" name="Shape 732"/>
          <p:cNvSpPr/>
          <p:nvPr/>
        </p:nvSpPr>
        <p:spPr>
          <a:xfrm>
            <a:off x="3509012" y="1031828"/>
            <a:ext cx="212598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PIVOTAL HD + HAWQ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3" name="Shape 735"/>
          <p:cNvSpPr/>
          <p:nvPr/>
        </p:nvSpPr>
        <p:spPr>
          <a:xfrm>
            <a:off x="6949660" y="998242"/>
            <a:ext cx="112871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SPRING XD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9" name="Shape 745"/>
          <p:cNvSpPr txBox="1">
            <a:spLocks/>
          </p:cNvSpPr>
          <p:nvPr/>
        </p:nvSpPr>
        <p:spPr>
          <a:xfrm>
            <a:off x="339692" y="2379595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Access data in-memory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(…)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(…)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0" name="Shape 745"/>
          <p:cNvSpPr txBox="1">
            <a:spLocks/>
          </p:cNvSpPr>
          <p:nvPr/>
        </p:nvSpPr>
        <p:spPr>
          <a:xfrm>
            <a:off x="3374220" y="2355150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Massive parallel load of data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(…)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SQL on HDFS</a:t>
            </a: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1" name="Shape 745"/>
          <p:cNvSpPr txBox="1">
            <a:spLocks/>
          </p:cNvSpPr>
          <p:nvPr/>
        </p:nvSpPr>
        <p:spPr>
          <a:xfrm>
            <a:off x="6462787" y="2379595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Create data streams easily – no coding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>
                <a:solidFill>
                  <a:schemeClr val="tx1"/>
                </a:solidFill>
                <a:uFillTx/>
              </a:rPr>
              <a:t>Easily connect to external tools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Built-in processors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pic>
        <p:nvPicPr>
          <p:cNvPr id="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913" y="1445188"/>
            <a:ext cx="697395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5880" y="1445188"/>
            <a:ext cx="676428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833" y="1445188"/>
            <a:ext cx="664966" cy="6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74377"/>
      </p:ext>
    </p:extLst>
  </p:cSld>
  <p:clrMapOvr>
    <a:masterClrMapping/>
  </p:clrMapOvr>
  <p:transition xmlns:p14="http://schemas.microsoft.com/office/powerpoint/2010/main"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978"/>
          <p:cNvSpPr/>
          <p:nvPr/>
        </p:nvSpPr>
        <p:spPr>
          <a:xfrm>
            <a:off x="380962" y="223326"/>
            <a:ext cx="5285191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choices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8162" y="980070"/>
            <a:ext cx="2678723" cy="2046665"/>
            <a:chOff x="672124" y="1162538"/>
            <a:chExt cx="2678723" cy="20466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124" y="1162538"/>
              <a:ext cx="2678723" cy="204666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8755" y="2197111"/>
              <a:ext cx="1012092" cy="101209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079998" y="1033759"/>
            <a:ext cx="3419231" cy="2541628"/>
            <a:chOff x="4679461" y="1351085"/>
            <a:chExt cx="3419231" cy="25416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9461" y="1351085"/>
              <a:ext cx="3419231" cy="2541628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4540" y="2304573"/>
              <a:ext cx="1012092" cy="1012092"/>
            </a:xfrm>
            <a:prstGeom prst="rect">
              <a:avLst/>
            </a:prstGeom>
          </p:spPr>
        </p:pic>
      </p:grpSp>
      <p:cxnSp>
        <p:nvCxnSpPr>
          <p:cNvPr id="97" name="Shape 1103"/>
          <p:cNvCxnSpPr/>
          <p:nvPr/>
        </p:nvCxnSpPr>
        <p:spPr>
          <a:xfrm>
            <a:off x="4284432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745"/>
          <p:cNvSpPr txBox="1">
            <a:spLocks/>
          </p:cNvSpPr>
          <p:nvPr/>
        </p:nvSpPr>
        <p:spPr>
          <a:xfrm>
            <a:off x="750001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8Gb memory local VM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uFillTx/>
              </a:rPr>
              <a:t>VmWare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Player / Fusion</a:t>
            </a:r>
          </a:p>
        </p:txBody>
      </p:sp>
      <p:sp>
        <p:nvSpPr>
          <p:cNvPr id="111" name="Shape 745"/>
          <p:cNvSpPr txBox="1">
            <a:spLocks/>
          </p:cNvSpPr>
          <p:nvPr/>
        </p:nvSpPr>
        <p:spPr>
          <a:xfrm>
            <a:off x="5484169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VM running on Cloud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Remote Desktop Client</a:t>
            </a:r>
          </a:p>
        </p:txBody>
      </p:sp>
    </p:spTree>
    <p:extLst>
      <p:ext uri="{BB962C8B-B14F-4D97-AF65-F5344CB8AC3E}">
        <p14:creationId xmlns:p14="http://schemas.microsoft.com/office/powerpoint/2010/main" val="15981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17" y="639873"/>
            <a:ext cx="7789914" cy="3977982"/>
          </a:xfrm>
          <a:prstGeom prst="rect">
            <a:avLst/>
          </a:prstGeom>
        </p:spPr>
      </p:pic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86251" y="203401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200" dirty="0" smtClean="0">
                <a:solidFill>
                  <a:schemeClr val="accent1">
                    <a:lumMod val="75000"/>
                  </a:schemeClr>
                </a:solidFill>
              </a:rPr>
              <a:t>Once you have access to an environment….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7816" y="4643542"/>
            <a:ext cx="6565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Hebrew"/>
                <a:cs typeface="Arial Hebrew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Arial Hebrew"/>
                <a:cs typeface="Arial Hebrew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Arial Hebrew"/>
                <a:cs typeface="Arial Hebrew"/>
              </a:rPr>
              <a:t> clone http</a:t>
            </a:r>
            <a:r>
              <a:rPr lang="en-US" dirty="0">
                <a:solidFill>
                  <a:schemeClr val="bg1"/>
                </a:solidFill>
                <a:latin typeface="Arial Hebrew"/>
                <a:cs typeface="Arial Hebrew"/>
              </a:rPr>
              <a:t>://</a:t>
            </a:r>
            <a:r>
              <a:rPr lang="en-US" dirty="0" err="1">
                <a:solidFill>
                  <a:schemeClr val="bg1"/>
                </a:solidFill>
                <a:latin typeface="Arial Hebrew"/>
                <a:cs typeface="Arial Hebrew"/>
              </a:rPr>
              <a:t>tinyurl.com</a:t>
            </a:r>
            <a:r>
              <a:rPr lang="en-US" dirty="0">
                <a:solidFill>
                  <a:schemeClr val="bg1"/>
                </a:solidFill>
                <a:latin typeface="Arial Hebrew"/>
                <a:cs typeface="Arial Hebrew"/>
              </a:rPr>
              <a:t>/pivotal-big-data-roadshow</a:t>
            </a:r>
          </a:p>
        </p:txBody>
      </p:sp>
    </p:spTree>
    <p:extLst>
      <p:ext uri="{BB962C8B-B14F-4D97-AF65-F5344CB8AC3E}">
        <p14:creationId xmlns:p14="http://schemas.microsoft.com/office/powerpoint/2010/main" val="1311657802"/>
      </p:ext>
    </p:extLst>
  </p:cSld>
  <p:clrMapOvr>
    <a:masterClrMapping/>
  </p:clrMapOvr>
  <p:transition xmlns:p14="http://schemas.microsoft.com/office/powerpoint/2010/main"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5"/>
          <p:cNvSpPr>
            <a:spLocks noGrp="1"/>
          </p:cNvSpPr>
          <p:nvPr>
            <p:ph type="title"/>
          </p:nvPr>
        </p:nvSpPr>
        <p:spPr>
          <a:xfrm>
            <a:off x="386251" y="216018"/>
            <a:ext cx="8410576" cy="62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78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Coming Up</a:t>
            </a:r>
          </a:p>
        </p:txBody>
      </p:sp>
      <p:sp>
        <p:nvSpPr>
          <p:cNvPr id="4" name="Shape 606"/>
          <p:cNvSpPr txBox="1">
            <a:spLocks/>
          </p:cNvSpPr>
          <p:nvPr/>
        </p:nvSpPr>
        <p:spPr>
          <a:xfrm>
            <a:off x="347176" y="785565"/>
            <a:ext cx="8410576" cy="3892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Break (60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’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 – Lunch!!</a:t>
            </a: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Lab 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(40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</a:t>
            </a:r>
            <a:endParaRPr lang="en-US" sz="1600" dirty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</a:t>
            </a:r>
            <a:r>
              <a:rPr lang="en-US" sz="1600" dirty="0">
                <a:solidFill>
                  <a:srgbClr val="5E5E5E"/>
                </a:solidFill>
              </a:rPr>
              <a:t> First steps with Pivotal </a:t>
            </a:r>
            <a:r>
              <a:rPr lang="en-US" sz="1600" dirty="0" err="1" smtClean="0">
                <a:solidFill>
                  <a:srgbClr val="5E5E5E"/>
                </a:solidFill>
              </a:rPr>
              <a:t>GemFire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Learn (…)</a:t>
            </a:r>
            <a:endParaRPr lang="en-US" sz="1600" dirty="0">
              <a:solidFill>
                <a:srgbClr val="5E5E5E"/>
              </a:solidFill>
            </a:endParaRP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Pivotal HD +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Hawq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Lab (40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</a:t>
            </a:r>
            <a:endParaRPr lang="en-US" sz="1600" dirty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First steps with Pivotal HD and </a:t>
            </a:r>
            <a:r>
              <a:rPr lang="en-US" sz="1600" dirty="0" err="1" smtClean="0">
                <a:solidFill>
                  <a:srgbClr val="5E5E5E"/>
                </a:solidFill>
              </a:rPr>
              <a:t>Hawq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Learn (…)</a:t>
            </a:r>
            <a:endParaRPr lang="en-US" sz="1600" dirty="0">
              <a:solidFill>
                <a:srgbClr val="5E5E5E"/>
              </a:solidFill>
            </a:endParaRP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Data Streaming with Spring XD Lab (+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and Pivotal HD /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Hawq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 – 40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endParaRPr lang="en-US" sz="1600" dirty="0" smtClean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First steps with Spring XD</a:t>
            </a: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</a:rPr>
              <a:t> </a:t>
            </a:r>
            <a:r>
              <a:rPr lang="en-US" sz="1600" dirty="0" smtClean="0">
                <a:solidFill>
                  <a:srgbClr val="5E5E5E"/>
                </a:solidFill>
              </a:rPr>
              <a:t>Learn how to build a Data Stream Pipeline using Spring XD</a:t>
            </a:r>
          </a:p>
        </p:txBody>
      </p:sp>
      <p:sp>
        <p:nvSpPr>
          <p:cNvPr id="5" name="Shape 607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6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43737885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6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7671</TotalTime>
  <Words>202</Words>
  <Application>Microsoft Macintosh PowerPoint</Application>
  <PresentationFormat>On-screen Show (16:9)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</vt:lpstr>
      <vt:lpstr>PowerPoint Presentation</vt:lpstr>
      <vt:lpstr>PowerPoint Presentation</vt:lpstr>
      <vt:lpstr>Labs we’re going to do</vt:lpstr>
      <vt:lpstr>PowerPoint Presentation</vt:lpstr>
      <vt:lpstr>Once you have access to an environment….</vt:lpstr>
      <vt:lpstr>Coming 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Frederico Melo</cp:lastModifiedBy>
  <cp:revision>144</cp:revision>
  <dcterms:modified xsi:type="dcterms:W3CDTF">2015-03-23T03:05:06Z</dcterms:modified>
</cp:coreProperties>
</file>