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8" r:id="rId2"/>
    <p:sldId id="339" r:id="rId3"/>
    <p:sldId id="435" r:id="rId4"/>
    <p:sldId id="439" r:id="rId5"/>
    <p:sldId id="433" r:id="rId6"/>
    <p:sldId id="429" r:id="rId7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7" autoAdjust="0"/>
  </p:normalViewPr>
  <p:slideViewPr>
    <p:cSldViewPr snapToGrid="0" snapToObjects="1">
      <p:cViewPr>
        <p:scale>
          <a:sx n="141" d="100"/>
          <a:sy n="141" d="100"/>
        </p:scale>
        <p:origin x="-80" y="-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03509"/>
            <a:ext cx="61893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Data </a:t>
            </a:r>
            <a:r>
              <a:rPr lang="x-none" sz="3600" b="1" dirty="0" smtClean="0">
                <a:solidFill>
                  <a:srgbClr val="F7904A"/>
                </a:solidFill>
              </a:rPr>
              <a:t>Streaming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41" y="1477435"/>
            <a:ext cx="1059422" cy="43665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050393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3368" y="3840760"/>
            <a:ext cx="7802306" cy="68140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3368" y="1956138"/>
            <a:ext cx="4019248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00441" y="3049634"/>
            <a:ext cx="1355233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160" y="861092"/>
            <a:ext cx="777316" cy="656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52" y="879108"/>
            <a:ext cx="529538" cy="545936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145" y="944304"/>
            <a:ext cx="443539" cy="443539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007" y="944304"/>
            <a:ext cx="413753" cy="413753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232" y="885785"/>
            <a:ext cx="328517" cy="605274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034" y="972150"/>
            <a:ext cx="403725" cy="388181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9326" y="917280"/>
            <a:ext cx="470564" cy="470564"/>
          </a:xfrm>
          <a:prstGeom prst="rect">
            <a:avLst/>
          </a:prstGeom>
        </p:spPr>
      </p:pic>
      <p:cxnSp>
        <p:nvCxnSpPr>
          <p:cNvPr id="202" name="Straight Arrow Connector 201"/>
          <p:cNvCxnSpPr/>
          <p:nvPr/>
        </p:nvCxnSpPr>
        <p:spPr>
          <a:xfrm>
            <a:off x="1402395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1792469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2144471" y="1534488"/>
            <a:ext cx="0" cy="35178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497134" y="1531819"/>
            <a:ext cx="0" cy="35445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2849136" y="1531819"/>
            <a:ext cx="0" cy="35445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3168820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3493801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3863074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4188055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213" y="954134"/>
            <a:ext cx="429817" cy="429817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5649" y="961054"/>
            <a:ext cx="515252" cy="515252"/>
          </a:xfrm>
          <a:prstGeom prst="rect">
            <a:avLst/>
          </a:prstGeom>
        </p:spPr>
      </p:pic>
      <p:cxnSp>
        <p:nvCxnSpPr>
          <p:cNvPr id="215" name="Straight Arrow Connector 214"/>
          <p:cNvCxnSpPr/>
          <p:nvPr/>
        </p:nvCxnSpPr>
        <p:spPr>
          <a:xfrm>
            <a:off x="4539500" y="1508237"/>
            <a:ext cx="0" cy="378037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80" y="3885800"/>
            <a:ext cx="1951037" cy="63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" name="Rounded Rectangle 244"/>
          <p:cNvSpPr/>
          <p:nvPr/>
        </p:nvSpPr>
        <p:spPr bwMode="auto">
          <a:xfrm>
            <a:off x="7485931" y="4044938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9594" y="850937"/>
            <a:ext cx="568840" cy="56884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8679" y="909011"/>
            <a:ext cx="510766" cy="510766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8446" y="900720"/>
            <a:ext cx="325120" cy="477489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0617" y="1463435"/>
            <a:ext cx="560810" cy="46867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6293" y="1497108"/>
            <a:ext cx="390780" cy="390780"/>
          </a:xfrm>
          <a:prstGeom prst="rect">
            <a:avLst/>
          </a:prstGeom>
        </p:spPr>
      </p:pic>
      <p:cxnSp>
        <p:nvCxnSpPr>
          <p:cNvPr id="286" name="Straight Arrow Connector 82"/>
          <p:cNvCxnSpPr>
            <a:stCxn id="56" idx="1"/>
            <a:endCxn id="48" idx="1"/>
          </p:cNvCxnSpPr>
          <p:nvPr/>
        </p:nvCxnSpPr>
        <p:spPr>
          <a:xfrm rot="10800000" flipV="1">
            <a:off x="853368" y="2343477"/>
            <a:ext cx="12700" cy="1837986"/>
          </a:xfrm>
          <a:prstGeom prst="curvedConnector3">
            <a:avLst>
              <a:gd name="adj1" fmla="val 4353071"/>
            </a:avLst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5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98" y="3880545"/>
            <a:ext cx="1951037" cy="63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" name="Straight Arrow Connector 296"/>
          <p:cNvCxnSpPr/>
          <p:nvPr/>
        </p:nvCxnSpPr>
        <p:spPr>
          <a:xfrm>
            <a:off x="7930312" y="2226736"/>
            <a:ext cx="0" cy="76524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8082712" y="2184373"/>
            <a:ext cx="0" cy="79859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H="1">
            <a:off x="4946480" y="2136435"/>
            <a:ext cx="932144" cy="837288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 flipV="1">
            <a:off x="5135733" y="2184373"/>
            <a:ext cx="896876" cy="793662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302" descr="app2.p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485931" y="871400"/>
            <a:ext cx="1072636" cy="6933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40005" dist="19939" dir="5400000" sy="23000" kx="-1199993" algn="bl" rotWithShape="0">
              <a:srgbClr val="000000">
                <a:alpha val="28000"/>
              </a:srgbClr>
            </a:outerShdw>
          </a:effectLst>
          <a:extLst/>
        </p:spPr>
      </p:pic>
      <p:pic>
        <p:nvPicPr>
          <p:cNvPr id="304" name="Picture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28"/>
          <a:stretch>
            <a:fillRect/>
          </a:stretch>
        </p:blipFill>
        <p:spPr bwMode="auto">
          <a:xfrm>
            <a:off x="7652195" y="1923097"/>
            <a:ext cx="556233" cy="2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" name="Picture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82" y="1629442"/>
            <a:ext cx="1303192" cy="25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hape 1426"/>
          <p:cNvSpPr/>
          <p:nvPr/>
        </p:nvSpPr>
        <p:spPr>
          <a:xfrm>
            <a:off x="1323896" y="4084835"/>
            <a:ext cx="1965969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400" dirty="0" smtClean="0">
                <a:solidFill>
                  <a:srgbClr val="29756E"/>
                </a:solidFill>
              </a:rPr>
              <a:t>Data Lake</a:t>
            </a:r>
            <a:endParaRPr sz="1400" dirty="0">
              <a:solidFill>
                <a:srgbClr val="29756E"/>
              </a:solidFill>
            </a:endParaRPr>
          </a:p>
        </p:txBody>
      </p:sp>
      <p:sp>
        <p:nvSpPr>
          <p:cNvPr id="64" name="Shape 1426"/>
          <p:cNvSpPr/>
          <p:nvPr/>
        </p:nvSpPr>
        <p:spPr>
          <a:xfrm>
            <a:off x="2007749" y="2217242"/>
            <a:ext cx="515805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65" name="Shape 1426"/>
          <p:cNvSpPr/>
          <p:nvPr/>
        </p:nvSpPr>
        <p:spPr>
          <a:xfrm>
            <a:off x="2804219" y="2217242"/>
            <a:ext cx="515805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67" name="Shape 1426"/>
          <p:cNvSpPr/>
          <p:nvPr/>
        </p:nvSpPr>
        <p:spPr>
          <a:xfrm>
            <a:off x="3491101" y="2206899"/>
            <a:ext cx="494720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Enrich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2530136" y="232217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hape 1426"/>
          <p:cNvSpPr/>
          <p:nvPr/>
        </p:nvSpPr>
        <p:spPr>
          <a:xfrm>
            <a:off x="4301362" y="2208720"/>
            <a:ext cx="454671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pic>
        <p:nvPicPr>
          <p:cNvPr id="74" name="pasted-image.png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145518" y="2039355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1204"/>
          <p:cNvSpPr/>
          <p:nvPr/>
        </p:nvSpPr>
        <p:spPr>
          <a:xfrm>
            <a:off x="879595" y="2449908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 dirty="0">
                <a:solidFill>
                  <a:srgbClr val="29756E"/>
                </a:solidFill>
              </a:rPr>
              <a:t>SpringXD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229959" y="232290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24957" y="2321323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asted-image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953972" y="3428430"/>
            <a:ext cx="955085" cy="328697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100" name="pasted-image.png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699399" y="3129440"/>
            <a:ext cx="387372" cy="289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73253" y="3138277"/>
            <a:ext cx="528159" cy="339583"/>
          </a:xfrm>
          <a:prstGeom prst="rect">
            <a:avLst/>
          </a:prstGeom>
        </p:spPr>
      </p:pic>
      <p:pic>
        <p:nvPicPr>
          <p:cNvPr id="102" name="pasted-image.png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365181" y="3066992"/>
            <a:ext cx="611390" cy="488328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350"/>
          <p:cNvSpPr/>
          <p:nvPr/>
        </p:nvSpPr>
        <p:spPr>
          <a:xfrm>
            <a:off x="7443038" y="3507320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50" dirty="0">
                <a:solidFill>
                  <a:srgbClr val="29756E"/>
                </a:solidFill>
              </a:rPr>
              <a:t>HAWQ</a:t>
            </a:r>
          </a:p>
        </p:txBody>
      </p:sp>
      <p:sp>
        <p:nvSpPr>
          <p:cNvPr id="104" name="Shape 1350"/>
          <p:cNvSpPr/>
          <p:nvPr/>
        </p:nvSpPr>
        <p:spPr>
          <a:xfrm>
            <a:off x="8123947" y="3543931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</a:rPr>
              <a:t>GPDB</a:t>
            </a:r>
            <a:endParaRPr sz="1050" dirty="0">
              <a:solidFill>
                <a:srgbClr val="29756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91718" y="3109774"/>
            <a:ext cx="401859" cy="401859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406293" y="3051047"/>
            <a:ext cx="1789295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168820" y="3038826"/>
            <a:ext cx="1921878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Straight Arrow Connector 83"/>
          <p:cNvCxnSpPr>
            <a:stCxn id="80" idx="1"/>
            <a:endCxn id="83" idx="3"/>
          </p:cNvCxnSpPr>
          <p:nvPr/>
        </p:nvCxnSpPr>
        <p:spPr>
          <a:xfrm flipH="1" flipV="1">
            <a:off x="5090698" y="3393089"/>
            <a:ext cx="315595" cy="1222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2"/>
          <p:cNvCxnSpPr/>
          <p:nvPr/>
        </p:nvCxnSpPr>
        <p:spPr>
          <a:xfrm>
            <a:off x="2867085" y="3336179"/>
            <a:ext cx="315173" cy="1187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82"/>
          <p:cNvCxnSpPr/>
          <p:nvPr/>
        </p:nvCxnSpPr>
        <p:spPr>
          <a:xfrm flipH="1">
            <a:off x="2849071" y="3507899"/>
            <a:ext cx="285696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897969" y="2747363"/>
            <a:ext cx="0" cy="26116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733620" y="2765379"/>
            <a:ext cx="0" cy="25627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629570" y="2729347"/>
            <a:ext cx="0" cy="26116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56214" y="2756371"/>
            <a:ext cx="0" cy="256271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866069" y="3053914"/>
            <a:ext cx="1960211" cy="7085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pasted-image.png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491207" y="3237187"/>
            <a:ext cx="705470" cy="35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png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891424" y="3118782"/>
            <a:ext cx="373909" cy="35653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426"/>
          <p:cNvSpPr/>
          <p:nvPr/>
        </p:nvSpPr>
        <p:spPr>
          <a:xfrm>
            <a:off x="3672227" y="3499299"/>
            <a:ext cx="798971" cy="20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  <a:latin typeface="+mn-lt"/>
              </a:rPr>
              <a:t>GemFire</a:t>
            </a:r>
          </a:p>
        </p:txBody>
      </p:sp>
      <p:cxnSp>
        <p:nvCxnSpPr>
          <p:cNvPr id="78" name="Straight Arrow Connector 82"/>
          <p:cNvCxnSpPr/>
          <p:nvPr/>
        </p:nvCxnSpPr>
        <p:spPr>
          <a:xfrm rot="16200000" flipH="1" flipV="1">
            <a:off x="6954029" y="2242052"/>
            <a:ext cx="1413" cy="1616576"/>
          </a:xfrm>
          <a:prstGeom prst="curvedConnector3">
            <a:avLst>
              <a:gd name="adj1" fmla="val -39766171"/>
            </a:avLst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1"/>
          <p:cNvSpPr txBox="1">
            <a:spLocks noChangeArrowheads="1"/>
          </p:cNvSpPr>
          <p:nvPr/>
        </p:nvSpPr>
        <p:spPr bwMode="auto">
          <a:xfrm>
            <a:off x="2279958" y="561176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266D68"/>
                </a:solidFill>
                <a:latin typeface="Avenir Next Demi Bold"/>
                <a:cs typeface="Avenir Next Demi Bold"/>
              </a:rPr>
              <a:t>Data Feeds</a:t>
            </a:r>
            <a:endParaRPr lang="en-US" sz="1200" dirty="0">
              <a:solidFill>
                <a:srgbClr val="266D68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81" name="TextBox 31"/>
          <p:cNvSpPr txBox="1">
            <a:spLocks noChangeArrowheads="1"/>
          </p:cNvSpPr>
          <p:nvPr/>
        </p:nvSpPr>
        <p:spPr bwMode="auto">
          <a:xfrm>
            <a:off x="5304770" y="570184"/>
            <a:ext cx="1556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266D68"/>
                </a:solidFill>
                <a:latin typeface="Avenir Next Demi Bold"/>
                <a:cs typeface="Avenir Next Demi Bold"/>
              </a:rPr>
              <a:t>Transactional Apps</a:t>
            </a:r>
            <a:endParaRPr lang="en-US" sz="1200" dirty="0">
              <a:solidFill>
                <a:srgbClr val="266D68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82" name="TextBox 34"/>
          <p:cNvSpPr txBox="1">
            <a:spLocks noChangeArrowheads="1"/>
          </p:cNvSpPr>
          <p:nvPr/>
        </p:nvSpPr>
        <p:spPr bwMode="auto">
          <a:xfrm>
            <a:off x="7404482" y="574928"/>
            <a:ext cx="11721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solidFill>
                  <a:srgbClr val="266D68"/>
                </a:solidFill>
                <a:latin typeface="Avenir Next Demi Bold"/>
                <a:cs typeface="Avenir Next Demi Bold"/>
              </a:rPr>
              <a:t>Analytic Apps</a:t>
            </a:r>
          </a:p>
        </p:txBody>
      </p:sp>
      <p:sp>
        <p:nvSpPr>
          <p:cNvPr id="86" name="Shape 978"/>
          <p:cNvSpPr/>
          <p:nvPr/>
        </p:nvSpPr>
        <p:spPr>
          <a:xfrm>
            <a:off x="293040" y="188248"/>
            <a:ext cx="4336530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266D68"/>
                </a:solidFill>
                <a:latin typeface="Arial"/>
                <a:cs typeface="Arial"/>
              </a:rPr>
              <a:t>Data Streaming </a:t>
            </a:r>
            <a:r>
              <a:rPr lang="x-none" sz="1700" dirty="0" smtClean="0">
                <a:solidFill>
                  <a:srgbClr val="266D68"/>
                </a:solidFill>
                <a:latin typeface="Arial"/>
                <a:cs typeface="Arial"/>
              </a:rPr>
              <a:t>Reference </a:t>
            </a:r>
            <a:r>
              <a:rPr sz="1700" dirty="0" smtClean="0">
                <a:solidFill>
                  <a:srgbClr val="266D68"/>
                </a:solidFill>
                <a:latin typeface="Arial"/>
                <a:cs typeface="Arial"/>
              </a:rPr>
              <a:t>Architecture</a:t>
            </a:r>
            <a:endParaRPr sz="17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5565" y="1877266"/>
            <a:ext cx="4189922" cy="951208"/>
          </a:xfrm>
          <a:prstGeom prst="rect">
            <a:avLst/>
          </a:prstGeom>
          <a:noFill/>
          <a:ln w="38100" cap="flat">
            <a:solidFill>
              <a:schemeClr val="accent3"/>
            </a:solidFill>
            <a:prstDash val="dash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759399" y="2515690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1204"/>
          <p:cNvSpPr/>
          <p:nvPr/>
        </p:nvSpPr>
        <p:spPr>
          <a:xfrm>
            <a:off x="6760118" y="2312412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59801" y="2525837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1204"/>
          <p:cNvSpPr/>
          <p:nvPr/>
        </p:nvSpPr>
        <p:spPr>
          <a:xfrm>
            <a:off x="5369527" y="2322559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26057" y="2525837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1204"/>
          <p:cNvSpPr/>
          <p:nvPr/>
        </p:nvSpPr>
        <p:spPr>
          <a:xfrm>
            <a:off x="3935783" y="2322559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04754" y="2518297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1204"/>
          <p:cNvSpPr/>
          <p:nvPr/>
        </p:nvSpPr>
        <p:spPr>
          <a:xfrm>
            <a:off x="2523487" y="2315019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71085" y="2518297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5" y="226350"/>
            <a:ext cx="8410576" cy="45720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Spring XD Scale-Out and HA Architecture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4152" y="1086785"/>
            <a:ext cx="5123218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7064" y="1177601"/>
            <a:ext cx="5151816" cy="7746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426"/>
          <p:cNvSpPr/>
          <p:nvPr/>
        </p:nvSpPr>
        <p:spPr>
          <a:xfrm>
            <a:off x="2387610" y="1384421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16531" y="152579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8037" y="1286472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204"/>
          <p:cNvSpPr/>
          <p:nvPr/>
        </p:nvSpPr>
        <p:spPr>
          <a:xfrm>
            <a:off x="1619735" y="1725419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29756E"/>
                </a:solidFill>
              </a:rPr>
              <a:t>SpringXD</a:t>
            </a:r>
          </a:p>
        </p:txBody>
      </p:sp>
      <p:sp>
        <p:nvSpPr>
          <p:cNvPr id="13" name="Shape 1426"/>
          <p:cNvSpPr/>
          <p:nvPr/>
        </p:nvSpPr>
        <p:spPr>
          <a:xfrm>
            <a:off x="3245262" y="1375236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11134" y="1516607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426"/>
          <p:cNvSpPr/>
          <p:nvPr/>
        </p:nvSpPr>
        <p:spPr>
          <a:xfrm>
            <a:off x="4066049" y="1373635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85963" y="151500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426"/>
          <p:cNvSpPr/>
          <p:nvPr/>
        </p:nvSpPr>
        <p:spPr>
          <a:xfrm>
            <a:off x="4930877" y="1367350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74896" y="1518208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1426"/>
          <p:cNvSpPr/>
          <p:nvPr/>
        </p:nvSpPr>
        <p:spPr>
          <a:xfrm>
            <a:off x="6029811" y="1375236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619735" y="1725419"/>
            <a:ext cx="1064254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78780" y="1725419"/>
            <a:ext cx="971579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9460" y="1725419"/>
            <a:ext cx="435436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982046" y="1725419"/>
            <a:ext cx="510338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3051" y="1725419"/>
            <a:ext cx="0" cy="571591"/>
          </a:xfrm>
          <a:prstGeom prst="straightConnector1">
            <a:avLst/>
          </a:prstGeom>
          <a:ln w="28575" cmpd="sng">
            <a:solidFill>
              <a:schemeClr val="tx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08755" y="2582089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34" y="2681953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angle 43"/>
          <p:cNvSpPr/>
          <p:nvPr/>
        </p:nvSpPr>
        <p:spPr>
          <a:xfrm>
            <a:off x="3862323" y="2585822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5002" y="2685686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 46"/>
          <p:cNvSpPr/>
          <p:nvPr/>
        </p:nvSpPr>
        <p:spPr>
          <a:xfrm>
            <a:off x="5297547" y="2585822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0226" y="2685686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Rectangle 49"/>
          <p:cNvSpPr/>
          <p:nvPr/>
        </p:nvSpPr>
        <p:spPr>
          <a:xfrm>
            <a:off x="6691237" y="2578191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916" y="2678055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Rectangle 52"/>
          <p:cNvSpPr/>
          <p:nvPr/>
        </p:nvSpPr>
        <p:spPr>
          <a:xfrm>
            <a:off x="2444815" y="2581924"/>
            <a:ext cx="1152851" cy="885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7494" y="2681788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1204"/>
          <p:cNvSpPr/>
          <p:nvPr/>
        </p:nvSpPr>
        <p:spPr>
          <a:xfrm>
            <a:off x="3862323" y="809327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admin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62" name="Shape 1204"/>
          <p:cNvSpPr/>
          <p:nvPr/>
        </p:nvSpPr>
        <p:spPr>
          <a:xfrm>
            <a:off x="1080811" y="2315019"/>
            <a:ext cx="1040129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100" dirty="0" smtClean="0">
                <a:solidFill>
                  <a:srgbClr val="29756E"/>
                </a:solidFill>
              </a:rPr>
              <a:t>XD Containers</a:t>
            </a:r>
            <a:endParaRPr sz="1100" dirty="0">
              <a:solidFill>
                <a:srgbClr val="29756E"/>
              </a:solidFill>
            </a:endParaRPr>
          </a:p>
        </p:txBody>
      </p:sp>
      <p:sp>
        <p:nvSpPr>
          <p:cNvPr id="72" name="Shape 1426"/>
          <p:cNvSpPr/>
          <p:nvPr/>
        </p:nvSpPr>
        <p:spPr>
          <a:xfrm>
            <a:off x="1280622" y="3121184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73" name="Shape 1426"/>
          <p:cNvSpPr/>
          <p:nvPr/>
        </p:nvSpPr>
        <p:spPr>
          <a:xfrm>
            <a:off x="2765369" y="3121184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74" name="Shape 1426"/>
          <p:cNvSpPr/>
          <p:nvPr/>
        </p:nvSpPr>
        <p:spPr>
          <a:xfrm>
            <a:off x="4151287" y="3133410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75" name="Shape 1426"/>
          <p:cNvSpPr/>
          <p:nvPr/>
        </p:nvSpPr>
        <p:spPr>
          <a:xfrm>
            <a:off x="5480594" y="3122868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76" name="Shape 1426"/>
          <p:cNvSpPr/>
          <p:nvPr/>
        </p:nvSpPr>
        <p:spPr>
          <a:xfrm>
            <a:off x="7013444" y="3122868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6" name="Shape 1204"/>
          <p:cNvSpPr/>
          <p:nvPr/>
        </p:nvSpPr>
        <p:spPr>
          <a:xfrm>
            <a:off x="1244628" y="4255176"/>
            <a:ext cx="747522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</a:rPr>
              <a:t>RabbitMQ</a:t>
            </a:r>
            <a:endParaRPr sz="1050" dirty="0">
              <a:solidFill>
                <a:srgbClr val="29756E"/>
              </a:solidFill>
            </a:endParaRPr>
          </a:p>
        </p:txBody>
      </p:sp>
      <p:sp>
        <p:nvSpPr>
          <p:cNvPr id="87" name="Can 86"/>
          <p:cNvSpPr/>
          <p:nvPr/>
        </p:nvSpPr>
        <p:spPr>
          <a:xfrm rot="16200000">
            <a:off x="4114275" y="650773"/>
            <a:ext cx="643018" cy="6980150"/>
          </a:xfrm>
          <a:prstGeom prst="can">
            <a:avLst/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95" y="3912170"/>
            <a:ext cx="315520" cy="31552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1438609" y="3489773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591009" y="3489773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42007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094407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364345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516745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811050" y="3519051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963450" y="3519051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192432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344832" y="3504412"/>
            <a:ext cx="0" cy="275521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155461" y="4101312"/>
            <a:ext cx="5189371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155461" y="4227690"/>
            <a:ext cx="5189371" cy="3576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1901" y="2909815"/>
            <a:ext cx="446783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71901" y="3062215"/>
            <a:ext cx="446783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970894" y="2909815"/>
            <a:ext cx="446783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970894" y="3062215"/>
            <a:ext cx="446783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hape 1204"/>
          <p:cNvSpPr/>
          <p:nvPr/>
        </p:nvSpPr>
        <p:spPr>
          <a:xfrm>
            <a:off x="552585" y="1835176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chemeClr val="tx2">
                    <a:lumMod val="75000"/>
                  </a:schemeClr>
                </a:solidFill>
              </a:rPr>
              <a:t>Stream Deployment</a:t>
            </a:r>
            <a:endParaRPr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553" y="1861463"/>
            <a:ext cx="1111069" cy="4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9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9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9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9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9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900" decel="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900" decel="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900" decel="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900" decel="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9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9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9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78" grpId="0" animBg="1"/>
      <p:bldP spid="79" grpId="0" animBg="1"/>
      <p:bldP spid="67" grpId="0" animBg="1"/>
      <p:bldP spid="77" grpId="0" animBg="1"/>
      <p:bldP spid="65" grpId="0" animBg="1"/>
      <p:bldP spid="66" grpId="0" animBg="1"/>
      <p:bldP spid="64" grpId="0" animBg="1"/>
      <p:bldP spid="3" grpId="0" animBg="1"/>
      <p:bldP spid="4" grpId="0" animBg="1"/>
      <p:bldP spid="5" grpId="0" animBg="1"/>
      <p:bldP spid="8" grpId="0" animBg="1"/>
      <p:bldP spid="13" grpId="0" animBg="1"/>
      <p:bldP spid="15" grpId="0" animBg="1"/>
      <p:bldP spid="17" grpId="0" animBg="1"/>
      <p:bldP spid="19" grpId="0" animBg="1"/>
      <p:bldP spid="32" grpId="0" animBg="1"/>
      <p:bldP spid="44" grpId="0" animBg="1"/>
      <p:bldP spid="47" grpId="0" animBg="1"/>
      <p:bldP spid="50" grpId="0" animBg="1"/>
      <p:bldP spid="53" grpId="0" animBg="1"/>
      <p:bldP spid="61" grpId="0" animBg="1"/>
      <p:bldP spid="62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6" grpId="0" animBg="1"/>
      <p:bldP spid="87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498" y="3105422"/>
            <a:ext cx="611390" cy="488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140"/>
          <p:cNvSpPr/>
          <p:nvPr/>
        </p:nvSpPr>
        <p:spPr>
          <a:xfrm>
            <a:off x="1576158" y="1582125"/>
            <a:ext cx="4998701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59070" y="1672941"/>
            <a:ext cx="4998703" cy="7746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1426"/>
          <p:cNvSpPr/>
          <p:nvPr/>
        </p:nvSpPr>
        <p:spPr>
          <a:xfrm>
            <a:off x="2179616" y="1879761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8537" y="202113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043" y="1781812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1204"/>
          <p:cNvSpPr/>
          <p:nvPr/>
        </p:nvSpPr>
        <p:spPr>
          <a:xfrm>
            <a:off x="1411741" y="2220759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29756E"/>
                </a:solidFill>
              </a:rPr>
              <a:t>SpringXD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3382" y="1916738"/>
            <a:ext cx="856635" cy="0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566612" y="2875482"/>
            <a:ext cx="1131532" cy="82675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28622" y="2204125"/>
            <a:ext cx="0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62804" y="794206"/>
            <a:ext cx="1319452" cy="3911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426"/>
          <p:cNvSpPr/>
          <p:nvPr/>
        </p:nvSpPr>
        <p:spPr>
          <a:xfrm>
            <a:off x="4536979" y="891780"/>
            <a:ext cx="1149730" cy="33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chemeClr val="accent1">
                    <a:lumMod val="75000"/>
                  </a:schemeClr>
                </a:solidFill>
              </a:rPr>
              <a:t>Groovy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Shape 356"/>
          <p:cNvSpPr/>
          <p:nvPr/>
        </p:nvSpPr>
        <p:spPr>
          <a:xfrm>
            <a:off x="299355" y="3190762"/>
            <a:ext cx="2610844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 b="1">
                <a:uFillTx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Fast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Extensible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Open-Source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Fault-Tolerant</a:t>
            </a:r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Horizontally </a:t>
            </a: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Scalable</a:t>
            </a:r>
            <a:endParaRPr lang="x-none" sz="1600" i="1" dirty="0">
              <a:solidFill>
                <a:schemeClr val="accent1">
                  <a:lumMod val="75000"/>
                </a:schemeClr>
              </a:solidFill>
              <a:latin typeface="Avenir Next Demi Bold"/>
              <a:cs typeface="Avenir Next Demi Bold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13382" y="2073912"/>
            <a:ext cx="856635" cy="460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041672" y="2204125"/>
            <a:ext cx="10078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027877" y="1229227"/>
            <a:ext cx="6814" cy="615448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88201" y="1229227"/>
            <a:ext cx="0" cy="615447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27317" y="2102571"/>
            <a:ext cx="605022" cy="303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27317" y="1950590"/>
            <a:ext cx="605022" cy="11252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0177" y="2998513"/>
            <a:ext cx="376097" cy="35653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1426"/>
          <p:cNvSpPr/>
          <p:nvPr/>
        </p:nvSpPr>
        <p:spPr>
          <a:xfrm>
            <a:off x="3751993" y="3426591"/>
            <a:ext cx="798971" cy="20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  <a:latin typeface="+mn-lt"/>
              </a:rPr>
              <a:t>GemFire</a:t>
            </a:r>
          </a:p>
        </p:txBody>
      </p:sp>
      <p:sp>
        <p:nvSpPr>
          <p:cNvPr id="47" name="Shape 1350"/>
          <p:cNvSpPr/>
          <p:nvPr/>
        </p:nvSpPr>
        <p:spPr>
          <a:xfrm>
            <a:off x="7736987" y="3533608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50" dirty="0">
                <a:solidFill>
                  <a:srgbClr val="29756E"/>
                </a:solidFill>
              </a:rPr>
              <a:t>HAWQ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23190" y="1594657"/>
            <a:ext cx="1300593" cy="9916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589456" y="2064904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sp>
        <p:nvSpPr>
          <p:cNvPr id="50" name="Shape 1426"/>
          <p:cNvSpPr/>
          <p:nvPr/>
        </p:nvSpPr>
        <p:spPr>
          <a:xfrm>
            <a:off x="7352921" y="1691320"/>
            <a:ext cx="1270862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Data Lake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51" name="Shape 1066"/>
          <p:cNvSpPr/>
          <p:nvPr/>
        </p:nvSpPr>
        <p:spPr>
          <a:xfrm>
            <a:off x="373596" y="1603665"/>
            <a:ext cx="1050463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3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</a:rPr>
              <a:t>Ingestion</a:t>
            </a:r>
          </a:p>
        </p:txBody>
      </p:sp>
      <p:sp>
        <p:nvSpPr>
          <p:cNvPr id="52" name="Shape 1068"/>
          <p:cNvSpPr/>
          <p:nvPr/>
        </p:nvSpPr>
        <p:spPr>
          <a:xfrm>
            <a:off x="326740" y="2204125"/>
            <a:ext cx="1115333" cy="251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1100" dirty="0">
                <a:solidFill>
                  <a:srgbClr val="94949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JSON / HTTP</a:t>
            </a:r>
          </a:p>
        </p:txBody>
      </p:sp>
      <p:sp>
        <p:nvSpPr>
          <p:cNvPr id="57" name="Shape 1426"/>
          <p:cNvSpPr/>
          <p:nvPr/>
        </p:nvSpPr>
        <p:spPr>
          <a:xfrm>
            <a:off x="4318874" y="2515250"/>
            <a:ext cx="83324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  <a:latin typeface="+mn-lt"/>
              </a:rPr>
              <a:t>Tap</a:t>
            </a:r>
            <a:endParaRPr sz="105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58" name="Shape 1426"/>
          <p:cNvSpPr/>
          <p:nvPr/>
        </p:nvSpPr>
        <p:spPr>
          <a:xfrm>
            <a:off x="4336947" y="1283275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Shape 1426"/>
          <p:cNvSpPr/>
          <p:nvPr/>
        </p:nvSpPr>
        <p:spPr>
          <a:xfrm>
            <a:off x="5337437" y="1273772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CSV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0" name="Shape 1426"/>
          <p:cNvSpPr/>
          <p:nvPr/>
        </p:nvSpPr>
        <p:spPr>
          <a:xfrm>
            <a:off x="7429856" y="2739532"/>
            <a:ext cx="1016195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Advanced Analytics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23190" y="2631436"/>
            <a:ext cx="1300593" cy="11066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1148"/>
          <p:cNvSpPr>
            <a:spLocks noGrp="1"/>
          </p:cNvSpPr>
          <p:nvPr>
            <p:ph type="title" idx="4294967295"/>
          </p:nvPr>
        </p:nvSpPr>
        <p:spPr>
          <a:xfrm>
            <a:off x="268373" y="170497"/>
            <a:ext cx="8410576" cy="460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>
                <a:solidFill>
                  <a:srgbClr val="00685D"/>
                </a:solidFill>
                <a:uFillTx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300" dirty="0" smtClean="0">
                <a:solidFill>
                  <a:srgbClr val="00685D"/>
                </a:solidFill>
              </a:rPr>
              <a:t>What </a:t>
            </a:r>
            <a:r>
              <a:rPr lang="x-none" sz="2300" dirty="0" smtClean="0">
                <a:solidFill>
                  <a:srgbClr val="00685D"/>
                </a:solidFill>
              </a:rPr>
              <a:t>you</a:t>
            </a:r>
            <a:r>
              <a:rPr lang="x-none" sz="2300" dirty="0" smtClean="0">
                <a:solidFill>
                  <a:srgbClr val="00685D"/>
                </a:solidFill>
              </a:rPr>
              <a:t>’ll</a:t>
            </a:r>
            <a:r>
              <a:rPr lang="x-none" sz="2300" dirty="0" smtClean="0">
                <a:solidFill>
                  <a:srgbClr val="00685D"/>
                </a:solidFill>
              </a:rPr>
              <a:t> build with no source code required</a:t>
            </a:r>
            <a:endParaRPr sz="2300" dirty="0">
              <a:solidFill>
                <a:srgbClr val="00685D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71504" y="3793303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213814" y="3811319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913688" y="3829336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055998" y="3856360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1426"/>
          <p:cNvSpPr/>
          <p:nvPr/>
        </p:nvSpPr>
        <p:spPr>
          <a:xfrm>
            <a:off x="4306367" y="3820328"/>
            <a:ext cx="800712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 / Rest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9" name="Shape 1426"/>
          <p:cNvSpPr/>
          <p:nvPr/>
        </p:nvSpPr>
        <p:spPr>
          <a:xfrm>
            <a:off x="8169720" y="3833467"/>
            <a:ext cx="71639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SQL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80" name="Shape 1426"/>
          <p:cNvSpPr/>
          <p:nvPr/>
        </p:nvSpPr>
        <p:spPr>
          <a:xfrm>
            <a:off x="3468614" y="4220823"/>
            <a:ext cx="1506374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Transactional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1" name="Shape 1426"/>
          <p:cNvSpPr/>
          <p:nvPr/>
        </p:nvSpPr>
        <p:spPr>
          <a:xfrm>
            <a:off x="7492904" y="4274357"/>
            <a:ext cx="1433371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Analytics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3" name="Shape 1426"/>
          <p:cNvSpPr/>
          <p:nvPr/>
        </p:nvSpPr>
        <p:spPr>
          <a:xfrm>
            <a:off x="3037268" y="1870576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03140" y="2011947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1426"/>
          <p:cNvSpPr/>
          <p:nvPr/>
        </p:nvSpPr>
        <p:spPr>
          <a:xfrm>
            <a:off x="3858055" y="1868975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77969" y="201034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hape 1426"/>
          <p:cNvSpPr/>
          <p:nvPr/>
        </p:nvSpPr>
        <p:spPr>
          <a:xfrm>
            <a:off x="4722883" y="1862690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566902" y="2013548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hape 1426"/>
          <p:cNvSpPr/>
          <p:nvPr/>
        </p:nvSpPr>
        <p:spPr>
          <a:xfrm>
            <a:off x="5821817" y="1870576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35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107</Words>
  <Application>Microsoft Macintosh PowerPoint</Application>
  <PresentationFormat>On-screen Show (16:9)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PowerPoint Presentation</vt:lpstr>
      <vt:lpstr>PowerPoint Presentation</vt:lpstr>
      <vt:lpstr>PowerPoint Presentation</vt:lpstr>
      <vt:lpstr>Spring XD Scale-Out and HA Architecture</vt:lpstr>
      <vt:lpstr>What you’ll build with no source code required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132</cp:revision>
  <dcterms:modified xsi:type="dcterms:W3CDTF">2015-03-23T00:46:12Z</dcterms:modified>
</cp:coreProperties>
</file>