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18"/>
  </p:notesMasterIdLst>
  <p:handoutMasterIdLst>
    <p:handoutMasterId r:id="rId19"/>
  </p:handoutMasterIdLst>
  <p:sldIdLst>
    <p:sldId id="591" r:id="rId2"/>
    <p:sldId id="792" r:id="rId3"/>
    <p:sldId id="869" r:id="rId4"/>
    <p:sldId id="856" r:id="rId5"/>
    <p:sldId id="861" r:id="rId6"/>
    <p:sldId id="857" r:id="rId7"/>
    <p:sldId id="868" r:id="rId8"/>
    <p:sldId id="858" r:id="rId9"/>
    <p:sldId id="862" r:id="rId10"/>
    <p:sldId id="863" r:id="rId11"/>
    <p:sldId id="864" r:id="rId12"/>
    <p:sldId id="865" r:id="rId13"/>
    <p:sldId id="859" r:id="rId14"/>
    <p:sldId id="870" r:id="rId15"/>
    <p:sldId id="867" r:id="rId16"/>
    <p:sldId id="840" r:id="rId17"/>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1716">
          <p15:clr>
            <a:srgbClr val="A4A3A4"/>
          </p15:clr>
        </p15:guide>
        <p15:guide id="2" pos="3249">
          <p15:clr>
            <a:srgbClr val="A4A3A4"/>
          </p15:clr>
        </p15:guide>
      </p15:sldGuideLst>
    </p:ext>
    <p:ext uri="{2D200454-40CA-4A62-9FC3-DE9A4176ACB9}">
      <p15:notesGuideLst xmlns:mc="http://schemas.openxmlformats.org/markup-compatibility/2006" xmlns:mv="urn:schemas-microsoft-com:mac:vml" xmlns:p15="http://schemas.microsoft.com/office/powerpoint/2012/main" xmlns="">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200" y="-272"/>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1" Type="http://schemas.openxmlformats.org/officeDocument/2006/relationships/slideLayout" Target="../slideLayouts/slideLayout28.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endParaRPr lang="en-US" sz="1800" b="1" dirty="0" smtClean="0"/>
          </a:p>
          <a:p>
            <a:pPr marL="0" indent="0">
              <a:buNone/>
            </a:pPr>
            <a:r>
              <a:rPr lang="en-US" sz="1800" b="1" dirty="0" smtClean="0"/>
              <a:t>the </a:t>
            </a:r>
            <a:r>
              <a:rPr lang="en-US" sz="1800" b="1" dirty="0" smtClean="0"/>
              <a:t>SQL glass</a:t>
            </a:r>
          </a:p>
          <a:p>
            <a:pPr lvl="1"/>
            <a:endParaRPr lang="en-US" sz="1400" dirty="0"/>
          </a:p>
          <a:p>
            <a:pPr lvl="1"/>
            <a:endParaRPr lang="en-US" sz="1400" dirty="0" smtClean="0"/>
          </a:p>
          <a:p>
            <a:pPr lvl="1"/>
            <a:endParaRPr lang="en-US" sz="1400" dirty="0"/>
          </a:p>
          <a:p>
            <a:r>
              <a:rPr lang="en-US" sz="1800" b="1" dirty="0" smtClean="0"/>
              <a:t>Open the following file </a:t>
            </a:r>
            <a:r>
              <a:rPr lang="en-US" sz="1800" b="1" dirty="0" smtClean="0"/>
              <a:t>from the lab</a:t>
            </a:r>
            <a:endParaRPr lang="en-US" sz="1800" b="1" dirty="0" smtClean="0"/>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a:t>
            </a:r>
            <a:r>
              <a:rPr lang="en-US" altLang="en-US" dirty="0" smtClean="0">
                <a:solidFill>
                  <a:srgbClr val="008881"/>
                </a:solidFill>
                <a:latin typeface="Arial" pitchFamily="34" charset="0"/>
                <a:ea typeface="ＭＳ Ｐゴシック" pitchFamily="34" charset="-128"/>
                <a:cs typeface="Arial" pitchFamily="34" charset="0"/>
              </a:rPr>
              <a:t> </a:t>
            </a:r>
            <a:r>
              <a:rPr lang="en-US" altLang="en-US" dirty="0" smtClean="0">
                <a:solidFill>
                  <a:srgbClr val="008881"/>
                </a:solidFill>
                <a:latin typeface="Arial" pitchFamily="34" charset="0"/>
                <a:ea typeface="ＭＳ Ｐゴシック" pitchFamily="34" charset="-128"/>
                <a:cs typeface="Arial" pitchFamily="34" charset="0"/>
              </a:rPr>
              <a:t>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t>
            </a:r>
            <a:r>
              <a:rPr lang="en-US" sz="1800" b="1" dirty="0" smtClean="0"/>
              <a:t>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endParaRPr lang="en-US" sz="1400" b="1" dirty="0" smtClean="0"/>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Shape 377"/>
          <p:cNvSpPr txBox="1">
            <a:spLocks noGrp="1"/>
          </p:cNvSpPr>
          <p:nvPr>
            <p:ph type="title"/>
          </p:nvPr>
        </p:nvSpPr>
        <p:spPr>
          <a:xfrm>
            <a:off x="252412" y="11799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2E7D8D"/>
              </a:buClr>
              <a:buSzPct val="25000"/>
              <a:buFont typeface="Arial"/>
              <a:buNone/>
            </a:pPr>
            <a:r>
              <a:rPr lang="en-US" sz="2800" dirty="0">
                <a:solidFill>
                  <a:srgbClr val="2E7D8D"/>
                </a:solidFill>
              </a:rPr>
              <a:t>Big Data Suite </a:t>
            </a:r>
            <a:r>
              <a:rPr lang="en-US" sz="2800" dirty="0" smtClean="0">
                <a:solidFill>
                  <a:srgbClr val="2E7D8D"/>
                </a:solidFill>
              </a:rPr>
              <a:t>2.0</a:t>
            </a:r>
            <a:endParaRPr lang="en-US" sz="2800" dirty="0">
              <a:solidFill>
                <a:srgbClr val="2E7D8D"/>
              </a:solidFill>
            </a:endParaRPr>
          </a:p>
        </p:txBody>
      </p:sp>
      <p:pic>
        <p:nvPicPr>
          <p:cNvPr id="2" name="Picture 1"/>
          <p:cNvPicPr>
            <a:picLocks noChangeAspect="1"/>
          </p:cNvPicPr>
          <p:nvPr/>
        </p:nvPicPr>
        <p:blipFill>
          <a:blip r:embed="rId3"/>
          <a:stretch>
            <a:fillRect/>
          </a:stretch>
        </p:blipFill>
        <p:spPr>
          <a:xfrm>
            <a:off x="680720" y="744192"/>
            <a:ext cx="7731760" cy="3434642"/>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Hadoop </a:t>
            </a:r>
            <a:r>
              <a:rPr lang="en-US" sz="1800" dirty="0"/>
              <a:t>is simply an ecosystem of applications </a:t>
            </a:r>
            <a:r>
              <a:rPr lang="en-US" sz="1800" dirty="0" smtClean="0"/>
              <a:t>built to utilize the </a:t>
            </a:r>
            <a:r>
              <a:rPr lang="en-US" sz="1800" dirty="0"/>
              <a:t>HDFS file </a:t>
            </a:r>
            <a:r>
              <a:rPr lang="en-US" sz="1800" dirty="0" smtClean="0"/>
              <a:t>system.  Most applications use the following 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Spark.</a:t>
            </a:r>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Spark </a:t>
            </a:r>
            <a:r>
              <a:rPr lang="en-US" sz="1800" dirty="0" smtClean="0"/>
              <a:t>is a distributed processing framework similar to M/R.  The key difference is Spark will do all processing in memory.</a:t>
            </a:r>
          </a:p>
          <a:p>
            <a:endParaRPr lang="en-US" b="1" dirty="0"/>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a:t>
            </a:r>
            <a:r>
              <a:rPr lang="en-US" sz="1400" dirty="0" err="1"/>
              <a:t>BigDataRoadshow</a:t>
            </a:r>
            <a:r>
              <a:rPr lang="en-US" sz="1400" dirty="0"/>
              <a:t>/labs/02-phd-</a:t>
            </a:r>
            <a:r>
              <a:rPr lang="en-US" sz="1400" dirty="0" smtClean="0"/>
              <a:t>hawq/</a:t>
            </a:r>
            <a:r>
              <a:rPr lang="en-US" sz="1400" dirty="0" err="1" smtClean="0"/>
              <a:t>sample_data</a:t>
            </a:r>
            <a:r>
              <a:rPr lang="en-US" sz="1400" dirty="0" smtClean="0"/>
              <a:t> </a:t>
            </a:r>
            <a:r>
              <a:rPr lang="en-US" sz="1000" b="1" i="1" dirty="0" smtClean="0"/>
              <a:t>(You should see a .</a:t>
            </a:r>
            <a:r>
              <a:rPr lang="en-US" sz="1000" b="1" i="1" dirty="0" err="1" smtClean="0"/>
              <a:t>csv</a:t>
            </a:r>
            <a:r>
              <a:rPr lang="en-US" sz="1000" b="1" i="1" dirty="0" smtClean="0"/>
              <a:t>)</a:t>
            </a:r>
            <a:endParaRPr lang="en-US" sz="1000" b="1" i="1" dirty="0" smtClean="0"/>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/user/sample</a:t>
            </a:r>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Hadoop likes very big files (1 TB file </a:t>
            </a:r>
            <a:r>
              <a:rPr lang="en-US" sz="1800" dirty="0" err="1" smtClean="0"/>
              <a:t>vs</a:t>
            </a:r>
            <a:r>
              <a:rPr lang="en-US" sz="1800" dirty="0" smtClean="0"/>
              <a:t> 10 100 GB files)</a:t>
            </a:r>
          </a:p>
          <a:p>
            <a:pPr>
              <a:lnSpc>
                <a:spcPct val="140000"/>
              </a:lnSpc>
            </a:pPr>
            <a:r>
              <a:rPr lang="en-US" sz="1800" dirty="0" smtClean="0"/>
              <a:t>Easily 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err="1" smtClean="0"/>
              <a:t>hawq_data</a:t>
            </a:r>
            <a:endParaRPr lang="en-US" sz="1400" dirty="0" smtClean="0"/>
          </a:p>
          <a:p>
            <a:endParaRPr lang="en-US" sz="1600" b="1" dirty="0" smtClean="0"/>
          </a:p>
          <a:p>
            <a:endParaRPr lang="en-US" sz="1600" dirty="0" smtClean="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560" y="2682240"/>
            <a:ext cx="1386840" cy="1753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External tables are the most efficient way to load data into HAWQ…Why?  Because it’s a flexible, scalable and a very fast loading technique.</a:t>
            </a:r>
          </a:p>
          <a:p>
            <a:pPr>
              <a:lnSpc>
                <a:spcPct val="140000"/>
              </a:lnSpc>
            </a:pPr>
            <a:r>
              <a:rPr lang="en-US" sz="1800" dirty="0" smtClean="0"/>
              <a:t>Loading speed is achieved by taking advantage of parallelization.  A distributed protocol (PXF or GPFDIST) is used to load the data in parallel.</a:t>
            </a:r>
          </a:p>
          <a:p>
            <a:pPr>
              <a:lnSpc>
                <a:spcPct val="140000"/>
              </a:lnSpc>
            </a:pPr>
            <a:r>
              <a:rPr lang="en-US" sz="1800" dirty="0" smtClean="0"/>
              <a:t>External tables are a logical view of the file on HDFS.  Think of them in the sense of a traditional database view</a:t>
            </a:r>
          </a:p>
          <a:p>
            <a:pPr>
              <a:lnSpc>
                <a:spcPct val="140000"/>
              </a:lnSpc>
            </a:pPr>
            <a:r>
              <a:rPr lang="en-US" sz="1800" dirty="0" smtClean="0"/>
              <a:t>External tables are simple, use SQL and can be used to transform the data in flight</a:t>
            </a:r>
          </a:p>
          <a:p>
            <a:endParaRPr lang="en-US" b="1" dirty="0" smtClean="0"/>
          </a:p>
        </p:txBody>
      </p: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25332</TotalTime>
  <Words>1022</Words>
  <Application>Microsoft Macintosh PowerPoint</Application>
  <PresentationFormat>On-screen Show (16:9)</PresentationFormat>
  <Paragraphs>151</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Pivotal_2014</vt:lpstr>
      <vt:lpstr>PowerPoint Presentation</vt:lpstr>
      <vt:lpstr>What is Hadoop</vt:lpstr>
      <vt:lpstr>HDFS Basic Architecture </vt:lpstr>
      <vt:lpstr>How do I access Hadoop (HDFS)?</vt:lpstr>
      <vt:lpstr>What are the key things I need to know about Hadoop (HDFS)?</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Big Data Suite 2.0</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Scott Kahler</cp:lastModifiedBy>
  <cp:revision>627</cp:revision>
  <dcterms:created xsi:type="dcterms:W3CDTF">2014-06-26T01:24:26Z</dcterms:created>
  <dcterms:modified xsi:type="dcterms:W3CDTF">2015-03-15T04:26:34Z</dcterms:modified>
</cp:coreProperties>
</file>