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20" y="-13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26022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gadgets.ndtv.com/internet/news/netflix-now-accounts-for-34-percent-of-us-internet-traffic-at-peak-times-52432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Resting slide on screen before you begin presenting.</a:t>
            </a:r>
          </a:p>
        </p:txBody>
      </p:sp>
      <p:sp>
        <p:nvSpPr>
          <p:cNvPr id="124" name="Shape 124"/>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2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05" name="Shape 30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0" name="Shape 32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21" name="Shape 32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5" name="Shape 335"/>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36" name="Shape 336"/>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From Silicon Valley…</a:t>
            </a:r>
          </a:p>
        </p:txBody>
      </p:sp>
      <p:sp>
        <p:nvSpPr>
          <p:cNvPr id="365" name="Shape 36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a:t>all really apply to using Spring Boot</a:t>
            </a:r>
          </a:p>
          <a:p>
            <a:pPr lvl="0" rtl="0">
              <a:spcBef>
                <a:spcPts val="0"/>
              </a:spcBef>
              <a:buNone/>
            </a:pPr>
            <a:endParaRPr/>
          </a:p>
        </p:txBody>
      </p:sp>
      <p:sp>
        <p:nvSpPr>
          <p:cNvPr id="134" name="Shape 134"/>
          <p:cNvSpPr txBox="1">
            <a:spLocks noGrp="1"/>
          </p:cNvSpPr>
          <p:nvPr>
            <p:ph type="sldNum" idx="12"/>
          </p:nvPr>
        </p:nvSpPr>
        <p:spPr>
          <a:xfrm>
            <a:off x="3884612" y="8685213"/>
            <a:ext cx="2971800" cy="457200"/>
          </a:xfrm>
          <a:prstGeom prst="rect">
            <a:avLst/>
          </a:prstGeom>
        </p:spPr>
        <p:txBody>
          <a:bodyPr wrap="square"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0" name="Shape 16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8" name="Shape 21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000000"/>
              </a:buClr>
              <a:buSzPct val="25000"/>
              <a:buFont typeface="Noto Sans Symbols"/>
              <a:buNone/>
            </a:pPr>
            <a:r>
              <a:rPr lang="en-US" sz="1600" b="0" i="0" u="none" strike="noStrike" cap="none">
                <a:solidFill>
                  <a:srgbClr val="000000"/>
                </a:solidFill>
                <a:latin typeface="Calibri"/>
                <a:ea typeface="Calibri"/>
                <a:cs typeface="Calibri"/>
                <a:sym typeface="Calibri"/>
              </a:rPr>
              <a:t>Have to be able to scale in response to surges, add new features rapidly. Can’t go down for maintenance/upgrades.</a:t>
            </a:r>
          </a:p>
          <a:p>
            <a:pPr marL="0" marR="0" lvl="0" indent="0" algn="l" rtl="0">
              <a:spcBef>
                <a:spcPts val="0"/>
              </a:spcBef>
              <a:buClr>
                <a:srgbClr val="000000"/>
              </a:buClr>
              <a:buSzPct val="100000"/>
              <a:buFont typeface="Noto Sans Symbols"/>
              <a:buNone/>
            </a:pPr>
            <a:endParaRPr sz="1600" b="0" i="0" u="none" strike="noStrike" cap="none">
              <a:solidFill>
                <a:srgbClr val="000000"/>
              </a:solidFill>
              <a:latin typeface="Calibri"/>
              <a:ea typeface="Calibri"/>
              <a:cs typeface="Calibri"/>
              <a:sym typeface="Calibri"/>
            </a:endParaRP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NetFlix, an undisputed business &amp; technology leader</a:t>
            </a:r>
          </a:p>
          <a:p>
            <a:pPr marL="457200" marR="0" lvl="1" indent="0" algn="l" rtl="0">
              <a:spcBef>
                <a:spcPts val="0"/>
              </a:spcBef>
              <a:buClr>
                <a:srgbClr val="000000"/>
              </a:buClr>
              <a:buSzPct val="100000"/>
              <a:buFont typeface="Noto Sans Symbols"/>
              <a:buChar char="▪"/>
            </a:pPr>
            <a:r>
              <a:rPr lang="en-US" sz="1600" b="0" i="0" u="sng" strike="noStrike" cap="none">
                <a:solidFill>
                  <a:schemeClr val="hlink"/>
                </a:solidFill>
                <a:latin typeface="Calibri"/>
                <a:ea typeface="Calibri"/>
                <a:cs typeface="Calibri"/>
                <a:sym typeface="Calibri"/>
                <a:hlinkClick r:id="rId3"/>
              </a:rPr>
              <a:t>34%</a:t>
            </a:r>
            <a:r>
              <a:rPr lang="en-US" sz="1600" b="0" i="0" u="none" strike="noStrike" cap="none">
                <a:solidFill>
                  <a:srgbClr val="000000"/>
                </a:solidFill>
                <a:latin typeface="Calibri"/>
                <a:ea typeface="Calibri"/>
                <a:cs typeface="Calibri"/>
                <a:sym typeface="Calibri"/>
              </a:rPr>
              <a:t> of peak N. American internet traffic from 6-9pm</a:t>
            </a: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If speed was why they won, microservices was how</a:t>
            </a: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They pioneered / began to popularize micro service concept</a:t>
            </a:r>
          </a:p>
          <a:p>
            <a:pPr marL="457200" marR="0" lvl="1"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All they had was Amazon EC2 back then</a:t>
            </a:r>
          </a:p>
          <a:p>
            <a:pPr marL="457200" marR="0" lvl="1"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They had to invent a distributed platform, cloud native platform with PaaS – like features</a:t>
            </a:r>
          </a:p>
          <a:p>
            <a:pPr marL="457200" marR="0" lvl="1"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They had to invent microservice infrastructure at the application level</a:t>
            </a: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All before writing one line of code that relates to the application you and I know as Netflix</a:t>
            </a:r>
          </a:p>
          <a:p>
            <a:pPr marL="0" marR="0" lvl="0" indent="0" algn="l" rtl="0">
              <a:spcBef>
                <a:spcPts val="0"/>
              </a:spcBef>
              <a:buClr>
                <a:schemeClr val="dk1"/>
              </a:buClr>
              <a:buSzPct val="25000"/>
              <a:buFont typeface="Calibri"/>
              <a:buNone/>
            </a:pPr>
            <a:endParaRPr sz="2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46" name="Shape 246"/>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3" name="Shape 253"/>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Diving into Spring Cloud Netflix, for example, we see here some of the Netflix OSS projects for which Spring Cloud provides integrations.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Ribbon, the Netflix client-side load balancer, and Eureka, the Netflix discovery server, can be used together as we saw earlier where the client side load balancer loads routing information from the discovery server and applies its own load balancing rules.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Netflix Hystrix is an implementation of a circuit breaker. With Spring annotations, we can use AOP to add fallback commands to methods. We can also automatically report failures and metrics ass streams, in accordance with 12-factor app principles, and Netflix Turbine can collect these streams and provide an aggregated visualization into the state of all circuit breakers in the system.</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Auxiliary notes: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Ribbon: A client load balancer. Ribbon loads routing info from Eureka. It has several implementations of load balancing rules. Ribbon is used internally by Feign</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Feign: A declarative REST client. Allows annotation of interface to be mapped to endpoints. When combined with Ribbon it adds load balancing capabilities to the client interface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Hystrix: Circuit breaker patter implementation. Via spring annotations add commands to methods using AOP. Protects clients from failures and reports metrics via a stream of HTTP events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Zuul:  A set of HTTP filters do add routing, security. On spring its used to create a CORS filter for UI apps to be able to access external services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Archaius: Dynamic configuration management. Used with Spring’s config server to allow dynamic properties loading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Eureka: Discovery server</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Turbine: Event aggregation engine. It can combine several streams (hystrix) into one combined view, that can be view later on a dashboard</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4" name="Shape 254"/>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 Blank logo">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b="0" i="0" u="none" strike="noStrike" cap="none">
                <a:solidFill>
                  <a:srgbClr val="A5A5A5"/>
                </a:solidFill>
                <a:latin typeface="Arial"/>
                <a:ea typeface="Arial"/>
                <a:cs typeface="Arial"/>
                <a:sym typeface="Arial"/>
              </a:rPr>
              <a:t>‹#›</a:t>
            </a:fld>
            <a:endParaRPr lang="en-US" sz="900" b="0" i="0" u="none" strike="noStrike" cap="none">
              <a:solidFill>
                <a:srgbClr val="A5A5A5"/>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Blank">
    <p:bg>
      <p:bgPr>
        <a:solidFill>
          <a:schemeClr val="lt1"/>
        </a:solidFill>
        <a:effectLst/>
      </p:bgPr>
    </p:bg>
    <p:spTree>
      <p:nvGrpSpPr>
        <p:cNvPr id="1" name="Shape 45"/>
        <p:cNvGrpSpPr/>
        <p:nvPr/>
      </p:nvGrpSpPr>
      <p:grpSpPr>
        <a:xfrm>
          <a:off x="0" y="0"/>
          <a:ext cx="0" cy="0"/>
          <a:chOff x="0" y="0"/>
          <a:chExt cx="0" cy="0"/>
        </a:xfrm>
      </p:grpSpPr>
      <p:sp>
        <p:nvSpPr>
          <p:cNvPr id="46" name="Shape 46"/>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47" name="Shape 47"/>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Custom Layout">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5_Blank">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2"/>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5" name="Shape 55"/>
          <p:cNvSpPr/>
          <p:nvPr/>
        </p:nvSpPr>
        <p:spPr>
          <a:xfrm>
            <a:off x="0" y="0"/>
            <a:ext cx="9144000" cy="1017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1_Blank">
    <p:bg>
      <p:bgPr>
        <a:solidFill>
          <a:schemeClr val="lt1"/>
        </a:solidFill>
        <a:effectLst/>
      </p:bgPr>
    </p:bg>
    <p:spTree>
      <p:nvGrpSpPr>
        <p:cNvPr id="1" name="Shape 56"/>
        <p:cNvGrpSpPr/>
        <p:nvPr/>
      </p:nvGrpSpPr>
      <p:grpSpPr>
        <a:xfrm>
          <a:off x="0" y="0"/>
          <a:ext cx="0" cy="0"/>
          <a:chOff x="0" y="0"/>
          <a:chExt cx="0" cy="0"/>
        </a:xfrm>
      </p:grpSpPr>
      <p:sp>
        <p:nvSpPr>
          <p:cNvPr id="57" name="Shape 57"/>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58" name="Shape 58"/>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66712" y="785812"/>
            <a:ext cx="8410500" cy="3462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Arial"/>
              <a:buChar char="●"/>
              <a:defRPr sz="32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Char char="○"/>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Char char="■"/>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2" name="Shape 62"/>
          <p:cNvSpPr txBox="1">
            <a:spLocks noGrp="1"/>
          </p:cNvSpPr>
          <p:nvPr>
            <p:ph type="body" idx="2"/>
          </p:nvPr>
        </p:nvSpPr>
        <p:spPr>
          <a:xfrm>
            <a:off x="366713" y="1419224"/>
            <a:ext cx="8410500" cy="3038399"/>
          </a:xfrm>
          <a:prstGeom prst="rect">
            <a:avLst/>
          </a:prstGeom>
          <a:noFill/>
          <a:ln>
            <a:noFill/>
          </a:ln>
        </p:spPr>
        <p:txBody>
          <a:bodyPr wrap="square" lIns="91425" tIns="91425" rIns="91425" bIns="91425" anchor="t" anchorCtr="0"/>
          <a:lstStyle>
            <a:lvl1pPr marL="342900" marR="0" lvl="0" indent="-139700" algn="l" rtl="0">
              <a:spcBef>
                <a:spcPts val="1200"/>
              </a:spcBef>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l" rtl="0">
              <a:spcBef>
                <a:spcPts val="300"/>
              </a:spcBef>
              <a:buClr>
                <a:schemeClr val="accent1"/>
              </a:buClr>
              <a:buSzPct val="100000"/>
              <a:buFont typeface="Verdana"/>
              <a:buChar char="–"/>
              <a:defRPr sz="2800" b="0" i="0" u="none" strike="noStrike" cap="none">
                <a:solidFill>
                  <a:schemeClr val="dk1"/>
                </a:solidFill>
                <a:latin typeface="Arial"/>
                <a:ea typeface="Arial"/>
                <a:cs typeface="Arial"/>
                <a:sym typeface="Arial"/>
              </a:defRPr>
            </a:lvl2pPr>
            <a:lvl3pPr marL="1143000" marR="0" lvl="2" indent="-76200" algn="l" rtl="0">
              <a:spcBef>
                <a:spcPts val="300"/>
              </a:spcBef>
              <a:buClr>
                <a:schemeClr val="accent1"/>
              </a:buClr>
              <a:buSzPct val="100000"/>
              <a:buFont typeface="Verdana"/>
              <a:buChar char="▪"/>
              <a:defRPr sz="2400" b="0" i="0" u="none" strike="noStrike" cap="none">
                <a:solidFill>
                  <a:schemeClr val="dk1"/>
                </a:solidFill>
                <a:latin typeface="Arial"/>
                <a:ea typeface="Arial"/>
                <a:cs typeface="Arial"/>
                <a:sym typeface="Arial"/>
              </a:defRPr>
            </a:lvl3pPr>
            <a:lvl4pPr marL="1658937" marR="0" lvl="3" indent="-84137"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4pPr>
            <a:lvl5pPr marL="2057400" marR="0" lvl="4" indent="-101600"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Blank">
    <p:spTree>
      <p:nvGrpSpPr>
        <p:cNvPr id="1" name="Shape 63"/>
        <p:cNvGrpSpPr/>
        <p:nvPr/>
      </p:nvGrpSpPr>
      <p:grpSpPr>
        <a:xfrm>
          <a:off x="0" y="0"/>
          <a:ext cx="0" cy="0"/>
          <a:chOff x="0" y="0"/>
          <a:chExt cx="0" cy="0"/>
        </a:xfrm>
      </p:grpSpPr>
      <p:sp>
        <p:nvSpPr>
          <p:cNvPr id="64" name="Shape 6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7_Blank">
    <p:bg>
      <p:bgPr>
        <a:solidFill>
          <a:schemeClr val="lt1"/>
        </a:solidFill>
        <a:effectLst/>
      </p:bgPr>
    </p:bg>
    <p:spTree>
      <p:nvGrpSpPr>
        <p:cNvPr id="1" name="Shape 67"/>
        <p:cNvGrpSpPr/>
        <p:nvPr/>
      </p:nvGrpSpPr>
      <p:grpSpPr>
        <a:xfrm>
          <a:off x="0" y="0"/>
          <a:ext cx="0" cy="0"/>
          <a:chOff x="0" y="0"/>
          <a:chExt cx="0" cy="0"/>
        </a:xfrm>
      </p:grpSpPr>
      <p:sp>
        <p:nvSpPr>
          <p:cNvPr id="68" name="Shape 68"/>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69" name="Shape 69"/>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8_Blank">
    <p:bg>
      <p:bgPr>
        <a:solidFill>
          <a:schemeClr val="lt1"/>
        </a:solidFill>
        <a:effectLst/>
      </p:bgPr>
    </p:bg>
    <p:spTree>
      <p:nvGrpSpPr>
        <p:cNvPr id="1" name="Shape 72"/>
        <p:cNvGrpSpPr/>
        <p:nvPr/>
      </p:nvGrpSpPr>
      <p:grpSpPr>
        <a:xfrm>
          <a:off x="0" y="0"/>
          <a:ext cx="0" cy="0"/>
          <a:chOff x="0" y="0"/>
          <a:chExt cx="0" cy="0"/>
        </a:xfrm>
      </p:grpSpPr>
      <p:sp>
        <p:nvSpPr>
          <p:cNvPr id="73" name="Shape 73"/>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74" name="Shape 7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0_Blank">
    <p:bg>
      <p:bgPr>
        <a:solidFill>
          <a:schemeClr val="lt1"/>
        </a:solidFill>
        <a:effectLst/>
      </p:bgPr>
    </p:bg>
    <p:spTree>
      <p:nvGrpSpPr>
        <p:cNvPr id="1" name="Shape 77"/>
        <p:cNvGrpSpPr/>
        <p:nvPr/>
      </p:nvGrpSpPr>
      <p:grpSpPr>
        <a:xfrm>
          <a:off x="0" y="0"/>
          <a:ext cx="0" cy="0"/>
          <a:chOff x="0" y="0"/>
          <a:chExt cx="0" cy="0"/>
        </a:xfrm>
      </p:grpSpPr>
      <p:sp>
        <p:nvSpPr>
          <p:cNvPr id="78" name="Shape 78"/>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79" name="Shape 79"/>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199" y="320039"/>
            <a:ext cx="8229600" cy="363558"/>
          </a:xfrm>
          <a:prstGeom prst="rect">
            <a:avLst/>
          </a:prstGeom>
          <a:noFill/>
          <a:ln>
            <a:noFill/>
          </a:ln>
        </p:spPr>
        <p:txBody>
          <a:bodyPr wrap="square" lIns="91425" tIns="91425" rIns="91425" bIns="91425" anchor="t" anchorCtr="0"/>
          <a:lstStyle>
            <a:lvl1pPr marL="0" marR="0" lvl="0" indent="0" algn="ctr"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 name="Shape 15"/>
          <p:cNvSpPr txBox="1">
            <a:spLocks noGrp="1"/>
          </p:cNvSpPr>
          <p:nvPr>
            <p:ph type="body" idx="1"/>
          </p:nvPr>
        </p:nvSpPr>
        <p:spPr>
          <a:xfrm>
            <a:off x="457200" y="1108074"/>
            <a:ext cx="8229600" cy="3082924"/>
          </a:xfrm>
          <a:prstGeom prst="rect">
            <a:avLst/>
          </a:prstGeom>
          <a:noFill/>
          <a:ln>
            <a:noFill/>
          </a:ln>
        </p:spPr>
        <p:txBody>
          <a:bodyPr wrap="square" lIns="91425" tIns="91425" rIns="91425" bIns="91425" anchor="t" anchorCtr="0"/>
          <a:lstStyle>
            <a:lvl1pPr marL="342900" marR="0" lvl="0" indent="-139700" algn="l" rtl="0">
              <a:spcBef>
                <a:spcPts val="640"/>
              </a:spcBef>
              <a:buClr>
                <a:schemeClr val="lt1"/>
              </a:buClr>
              <a:buSzPct val="100000"/>
              <a:buFont typeface="Arial"/>
              <a:buChar char="•"/>
              <a:defRPr sz="3200" b="0" i="0" u="none" strike="noStrike" cap="none">
                <a:solidFill>
                  <a:schemeClr val="lt1"/>
                </a:solidFill>
                <a:latin typeface="Arial"/>
                <a:ea typeface="Arial"/>
                <a:cs typeface="Arial"/>
                <a:sym typeface="Arial"/>
              </a:defRPr>
            </a:lvl1pPr>
            <a:lvl2pPr marL="742950" marR="0" lvl="1" indent="-10795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3pPr>
            <a:lvl4pPr marL="1600200" marR="0" lvl="3"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4pPr>
            <a:lvl5pPr marL="2057400" marR="0" lvl="4"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Shape 16"/>
          <p:cNvSpPr/>
          <p:nvPr/>
        </p:nvSpPr>
        <p:spPr>
          <a:xfrm>
            <a:off x="0" y="4629150"/>
            <a:ext cx="9144000" cy="385762"/>
          </a:xfrm>
          <a:prstGeom prst="rect">
            <a:avLst/>
          </a:prstGeom>
          <a:solidFill>
            <a:srgbClr val="00786E"/>
          </a:solidFill>
          <a:ln>
            <a:noFill/>
          </a:ln>
        </p:spPr>
        <p:txBody>
          <a:bodyPr wrap="square"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7" name="Shape 17"/>
          <p:cNvSpPr txBox="1"/>
          <p:nvPr/>
        </p:nvSpPr>
        <p:spPr>
          <a:xfrm>
            <a:off x="366712" y="5018448"/>
            <a:ext cx="2274886" cy="92333"/>
          </a:xfrm>
          <a:prstGeom prst="rect">
            <a:avLst/>
          </a:prstGeom>
          <a:noFill/>
          <a:ln>
            <a:noFill/>
          </a:ln>
        </p:spPr>
        <p:txBody>
          <a:bodyPr wrap="square"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18" name="Shape 18" descr="Pivotal_Logo_white.png"/>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19" name="Shape 19"/>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3_Blank">
    <p:bg>
      <p:bgPr>
        <a:solidFill>
          <a:schemeClr val="lt1"/>
        </a:solidFill>
        <a:effectLst/>
      </p:bgPr>
    </p:bg>
    <p:spTree>
      <p:nvGrpSpPr>
        <p:cNvPr id="1" name="Shape 82"/>
        <p:cNvGrpSpPr/>
        <p:nvPr/>
      </p:nvGrpSpPr>
      <p:grpSpPr>
        <a:xfrm>
          <a:off x="0" y="0"/>
          <a:ext cx="0" cy="0"/>
          <a:chOff x="0" y="0"/>
          <a:chExt cx="0" cy="0"/>
        </a:xfrm>
      </p:grpSpPr>
      <p:sp>
        <p:nvSpPr>
          <p:cNvPr id="83" name="Shape 83"/>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84" name="Shape 8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Blank">
    <p:bg>
      <p:bgPr>
        <a:solidFill>
          <a:schemeClr val="accent1"/>
        </a:solidFill>
        <a:effectLst/>
      </p:bgPr>
    </p:bg>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89" name="Shape 89"/>
          <p:cNvSpPr/>
          <p:nvPr/>
        </p:nvSpPr>
        <p:spPr>
          <a:xfrm>
            <a:off x="0" y="112014"/>
            <a:ext cx="9144000" cy="5031600"/>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0" name="Shape 90"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_Blank">
    <p:bg>
      <p:bgPr>
        <a:solidFill>
          <a:schemeClr val="lt1"/>
        </a:solidFill>
        <a:effectLst/>
      </p:bgPr>
    </p:bg>
    <p:spTree>
      <p:nvGrpSpPr>
        <p:cNvPr id="1" name="Shape 91"/>
        <p:cNvGrpSpPr/>
        <p:nvPr/>
      </p:nvGrpSpPr>
      <p:grpSpPr>
        <a:xfrm>
          <a:off x="0" y="0"/>
          <a:ext cx="0" cy="0"/>
          <a:chOff x="0" y="0"/>
          <a:chExt cx="0" cy="0"/>
        </a:xfrm>
      </p:grpSpPr>
      <p:sp>
        <p:nvSpPr>
          <p:cNvPr id="92" name="Shape 92"/>
          <p:cNvSpPr/>
          <p:nvPr/>
        </p:nvSpPr>
        <p:spPr>
          <a:xfrm>
            <a:off x="114300" y="112014"/>
            <a:ext cx="37947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3" name="Shape 93"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
        <p:nvSpPr>
          <p:cNvPr id="94" name="Shape 94"/>
          <p:cNvSpPr/>
          <p:nvPr/>
        </p:nvSpPr>
        <p:spPr>
          <a:xfrm>
            <a:off x="114300" y="112014"/>
            <a:ext cx="3794700" cy="45600"/>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Blank">
    <p:spTree>
      <p:nvGrpSpPr>
        <p:cNvPr id="1" name="Shape 95"/>
        <p:cNvGrpSpPr/>
        <p:nvPr/>
      </p:nvGrpSpPr>
      <p:grpSpPr>
        <a:xfrm>
          <a:off x="0" y="0"/>
          <a:ext cx="0" cy="0"/>
          <a:chOff x="0" y="0"/>
          <a:chExt cx="0" cy="0"/>
        </a:xfrm>
      </p:grpSpPr>
      <p:sp>
        <p:nvSpPr>
          <p:cNvPr id="96" name="Shape 96"/>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97" name="Shape 97"/>
          <p:cNvSpPr/>
          <p:nvPr/>
        </p:nvSpPr>
        <p:spPr>
          <a:xfrm>
            <a:off x="114300" y="112014"/>
            <a:ext cx="8915400" cy="49194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8" name="Shape 98" descr="pivotal_white.png"/>
          <p:cNvPicPr preferRelativeResize="0"/>
          <p:nvPr/>
        </p:nvPicPr>
        <p:blipFill rotWithShape="1">
          <a:blip r:embed="rId2">
            <a:alphaModFix/>
          </a:blip>
          <a:srcRect/>
          <a:stretch/>
        </p:blipFill>
        <p:spPr>
          <a:xfrm>
            <a:off x="8094068" y="4708314"/>
            <a:ext cx="755700" cy="1857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2_Custom Layout">
    <p:bg>
      <p:bgPr>
        <a:solidFill>
          <a:schemeClr val="accent5"/>
        </a:solidFill>
        <a:effectLst/>
      </p:bgPr>
    </p:bg>
    <p:spTree>
      <p:nvGrpSpPr>
        <p:cNvPr id="1" name="Shape 99"/>
        <p:cNvGrpSpPr/>
        <p:nvPr/>
      </p:nvGrpSpPr>
      <p:grpSpPr>
        <a:xfrm>
          <a:off x="0" y="0"/>
          <a:ext cx="0" cy="0"/>
          <a:chOff x="0" y="0"/>
          <a:chExt cx="0" cy="0"/>
        </a:xfrm>
      </p:grpSpPr>
      <p:sp>
        <p:nvSpPr>
          <p:cNvPr id="100" name="Shape 100"/>
          <p:cNvSpPr/>
          <p:nvPr/>
        </p:nvSpPr>
        <p:spPr>
          <a:xfrm>
            <a:off x="0" y="0"/>
            <a:ext cx="9144000" cy="99299"/>
          </a:xfrm>
          <a:prstGeom prst="rect">
            <a:avLst/>
          </a:prstGeom>
          <a:gradFill>
            <a:gsLst>
              <a:gs pos="0">
                <a:srgbClr val="AF7CBA"/>
              </a:gs>
              <a:gs pos="100000">
                <a:schemeClr val="accent4"/>
              </a:gs>
            </a:gsLst>
            <a:lin ang="18000042" scaled="0"/>
          </a:gra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101"/>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chemeClr val="lt1"/>
                </a:solidFill>
                <a:latin typeface="Arial"/>
                <a:ea typeface="Arial"/>
                <a:cs typeface="Arial"/>
                <a:sym typeface="Arial"/>
              </a:rPr>
              <a:t>‹#›</a:t>
            </a:fld>
            <a:endParaRPr lang="en-US" sz="1000">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Only">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Footer Bar Only">
    <p:spTree>
      <p:nvGrpSpPr>
        <p:cNvPr id="1" name="Shape 104"/>
        <p:cNvGrpSpPr/>
        <p:nvPr/>
      </p:nvGrpSpPr>
      <p:grpSpPr>
        <a:xfrm>
          <a:off x="0" y="0"/>
          <a:ext cx="0" cy="0"/>
          <a:chOff x="0" y="0"/>
          <a:chExt cx="0" cy="0"/>
        </a:xfrm>
      </p:grpSpPr>
      <p:sp>
        <p:nvSpPr>
          <p:cNvPr id="105" name="Shape 105"/>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06" name="Shape 106"/>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07" name="Shape 107"/>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08" name="Shape 108"/>
          <p:cNvPicPr preferRelativeResize="0"/>
          <p:nvPr/>
        </p:nvPicPr>
        <p:blipFill rotWithShape="1">
          <a:blip r:embed="rId2">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09"/>
        <p:cNvGrpSpPr/>
        <p:nvPr/>
      </p:nvGrpSpPr>
      <p:grpSpPr>
        <a:xfrm>
          <a:off x="0" y="0"/>
          <a:ext cx="0" cy="0"/>
          <a:chOff x="0" y="0"/>
          <a:chExt cx="0" cy="0"/>
        </a:xfrm>
      </p:grpSpPr>
      <p:sp>
        <p:nvSpPr>
          <p:cNvPr id="110" name="Shape 110"/>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1" name="Shape 111"/>
          <p:cNvSpPr/>
          <p:nvPr/>
        </p:nvSpPr>
        <p:spPr>
          <a:xfrm>
            <a:off x="366712" y="50184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12" name="Shape 112"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
        <p:nvSpPr>
          <p:cNvPr id="113" name="Shape 113"/>
          <p:cNvSpPr/>
          <p:nvPr/>
        </p:nvSpPr>
        <p:spPr>
          <a:xfrm>
            <a:off x="0" y="0"/>
            <a:ext cx="9144000" cy="5143500"/>
          </a:xfrm>
          <a:prstGeom prst="rect">
            <a:avLst/>
          </a:prstGeom>
          <a:solidFill>
            <a:srgbClr val="000000"/>
          </a:solidFill>
          <a:ln w="12700" cap="flat" cmpd="sng">
            <a:solidFill>
              <a:srgbClr val="000000"/>
            </a:solidFill>
            <a:prstDash val="solid"/>
            <a:round/>
            <a:headEnd type="none" w="med" len="med"/>
            <a:tailEnd type="none" w="med" len="med"/>
          </a:ln>
        </p:spPr>
        <p:txBody>
          <a:bodyPr wrap="square" lIns="45700" tIns="45700" rIns="45700" bIns="45700" anchor="ctr" anchorCtr="0">
            <a:noAutofit/>
          </a:bodyPr>
          <a:lstStyle/>
          <a:p>
            <a:pPr marL="0" marR="0" lvl="0" indent="0" algn="ctr"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4" name="Shape 114"/>
          <p:cNvSpPr txBox="1">
            <a:spLocks noGrp="1"/>
          </p:cNvSpPr>
          <p:nvPr>
            <p:ph type="title"/>
          </p:nvPr>
        </p:nvSpPr>
        <p:spPr>
          <a:xfrm>
            <a:off x="890587" y="27030"/>
            <a:ext cx="7620000" cy="22923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2pPr>
            <a:lvl3pPr marL="0" marR="0" lvl="2"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3pPr>
            <a:lvl4pPr marL="0" marR="0" lvl="3"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4pPr>
            <a:lvl5pPr marL="0" marR="0" lvl="4"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5pPr>
            <a:lvl6pPr marL="0" marR="0" lvl="5"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6pPr>
            <a:lvl7pPr marL="0" marR="0" lvl="6"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7pPr>
            <a:lvl8pPr marL="0" marR="0" lvl="7"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8pPr>
            <a:lvl9pPr marL="0" marR="0" lvl="8"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9pPr>
          </a:lstStyle>
          <a:p>
            <a:endParaRPr/>
          </a:p>
        </p:txBody>
      </p:sp>
      <p:sp>
        <p:nvSpPr>
          <p:cNvPr id="115" name="Shape 115"/>
          <p:cNvSpPr txBox="1">
            <a:spLocks noGrp="1"/>
          </p:cNvSpPr>
          <p:nvPr>
            <p:ph type="body" idx="1"/>
          </p:nvPr>
        </p:nvSpPr>
        <p:spPr>
          <a:xfrm>
            <a:off x="890587" y="2633383"/>
            <a:ext cx="7620000" cy="1042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1pPr>
            <a:lvl2pPr marL="0" marR="0" lvl="1" indent="4572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2pPr>
            <a:lvl3pPr marL="0" marR="0" lvl="2" indent="9144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3pPr>
            <a:lvl4pPr marL="0" marR="0" lvl="3" indent="13716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4pPr>
            <a:lvl5pPr marL="0" marR="0" lvl="4" indent="18288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sp>
        <p:nvSpPr>
          <p:cNvPr id="116" name="Shape 116"/>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7" name="Shape 117"/>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sp>
        <p:nvSpPr>
          <p:cNvPr id="118" name="Shape 118"/>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19" name="Shape 119"/>
          <p:cNvSpPr txBox="1">
            <a:spLocks noGrp="1"/>
          </p:cNvSpPr>
          <p:nvPr>
            <p:ph type="body" idx="2"/>
          </p:nvPr>
        </p:nvSpPr>
        <p:spPr>
          <a:xfrm>
            <a:off x="894004" y="3709460"/>
            <a:ext cx="7620000" cy="350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D4D4D"/>
              </a:buClr>
              <a:buFont typeface="Arial"/>
              <a:buChar char="●"/>
              <a:defRPr sz="1800" b="0" i="0" u="none" strike="noStrike" cap="none">
                <a:solidFill>
                  <a:srgbClr val="4D4D4D"/>
                </a:solidFill>
                <a:latin typeface="Arial"/>
                <a:ea typeface="Arial"/>
                <a:cs typeface="Arial"/>
                <a:sym typeface="Arial"/>
              </a:defRPr>
            </a:lvl1pPr>
            <a:lvl2pPr marL="790575" marR="0" lvl="1" indent="-155575"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2pPr>
            <a:lvl3pPr marL="1234438" marR="0" lvl="2"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3pPr>
            <a:lvl4pPr marL="1727200" marR="0" lvl="3"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4pPr>
            <a:lvl5pPr marL="2184400" marR="0" lvl="4"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pic>
        <p:nvPicPr>
          <p:cNvPr id="120" name="Shape 120"/>
          <p:cNvPicPr preferRelativeResize="0"/>
          <p:nvPr/>
        </p:nvPicPr>
        <p:blipFill rotWithShape="1">
          <a:blip r:embed="rId3">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13721" y="149918"/>
            <a:ext cx="8796928" cy="474445"/>
          </a:xfrm>
          <a:prstGeom prst="rect">
            <a:avLst/>
          </a:prstGeom>
          <a:noFill/>
          <a:ln>
            <a:noFill/>
          </a:ln>
        </p:spPr>
        <p:txBody>
          <a:bodyPr wrap="square" lIns="91425" tIns="91425" rIns="91425" bIns="91425" anchor="t" anchorCtr="0"/>
          <a:lstStyle>
            <a:lvl1pPr marL="0" marR="0" lvl="0" indent="0" algn="l" rtl="0">
              <a:spcBef>
                <a:spcPts val="0"/>
              </a:spcBef>
              <a:buClr>
                <a:srgbClr val="008774"/>
              </a:buClr>
              <a:buFont typeface="Arial"/>
              <a:buNone/>
              <a:defRPr sz="2800" b="1" i="0" u="none" strike="noStrike" cap="none">
                <a:solidFill>
                  <a:srgbClr val="008774"/>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
        <p:nvSpPr>
          <p:cNvPr id="23" name="Shape 23"/>
          <p:cNvSpPr txBox="1">
            <a:spLocks noGrp="1"/>
          </p:cNvSpPr>
          <p:nvPr>
            <p:ph type="body" idx="1"/>
          </p:nvPr>
        </p:nvSpPr>
        <p:spPr>
          <a:xfrm>
            <a:off x="114300" y="624362"/>
            <a:ext cx="8796338" cy="288565"/>
          </a:xfrm>
          <a:prstGeom prst="rect">
            <a:avLst/>
          </a:prstGeom>
          <a:noFill/>
          <a:ln>
            <a:noFill/>
          </a:ln>
        </p:spPr>
        <p:txBody>
          <a:bodyPr wrap="square" lIns="91425" tIns="91425" rIns="91425" bIns="91425" anchor="t" anchorCtr="0"/>
          <a:lstStyle>
            <a:lvl1pPr marL="0" marR="0" lvl="0" indent="0" algn="l" rtl="0">
              <a:spcBef>
                <a:spcPts val="360"/>
              </a:spcBef>
              <a:buClr>
                <a:srgbClr val="7F7F7F"/>
              </a:buClr>
              <a:buFont typeface="Arial"/>
              <a:buChar char="●"/>
              <a:defRPr sz="1800" b="0" i="0" u="none" strike="noStrike" cap="none">
                <a:solidFill>
                  <a:srgbClr val="7F7F7F"/>
                </a:solidFill>
                <a:latin typeface="Arial"/>
                <a:ea typeface="Arial"/>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plit">
    <p:spTree>
      <p:nvGrpSpPr>
        <p:cNvPr id="1" name="Shape 24"/>
        <p:cNvGrpSpPr/>
        <p:nvPr/>
      </p:nvGrpSpPr>
      <p:grpSpPr>
        <a:xfrm>
          <a:off x="0" y="0"/>
          <a:ext cx="0" cy="0"/>
          <a:chOff x="0" y="0"/>
          <a:chExt cx="0" cy="0"/>
        </a:xfrm>
      </p:grpSpPr>
      <p:sp>
        <p:nvSpPr>
          <p:cNvPr id="25" name="Shape 25"/>
          <p:cNvSpPr/>
          <p:nvPr/>
        </p:nvSpPr>
        <p:spPr>
          <a:xfrm>
            <a:off x="4572000" y="0"/>
            <a:ext cx="4572000" cy="5143499"/>
          </a:xfrm>
          <a:prstGeom prst="rect">
            <a:avLst/>
          </a:prstGeom>
          <a:solidFill>
            <a:srgbClr val="008774"/>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pic>
        <p:nvPicPr>
          <p:cNvPr id="26" name="Shape 26" descr="Pivotal_White.png"/>
          <p:cNvPicPr preferRelativeResize="0"/>
          <p:nvPr/>
        </p:nvPicPr>
        <p:blipFill rotWithShape="1">
          <a:blip r:embed="rId2">
            <a:alphaModFix/>
          </a:blip>
          <a:srcRect/>
          <a:stretch/>
        </p:blipFill>
        <p:spPr>
          <a:xfrm>
            <a:off x="8286414" y="4854091"/>
            <a:ext cx="712061" cy="173735"/>
          </a:xfrm>
          <a:prstGeom prst="rect">
            <a:avLst/>
          </a:prstGeom>
          <a:noFill/>
          <a:ln>
            <a:noFill/>
          </a:ln>
        </p:spPr>
      </p:pic>
      <p:sp>
        <p:nvSpPr>
          <p:cNvPr id="27" name="Shape 27"/>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66725" y="240819"/>
            <a:ext cx="8410574" cy="460374"/>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Shape 30"/>
        <p:cNvGrpSpPr/>
        <p:nvPr/>
      </p:nvGrpSpPr>
      <p:grpSpPr>
        <a:xfrm>
          <a:off x="0" y="0"/>
          <a:ext cx="0" cy="0"/>
          <a:chOff x="0" y="0"/>
          <a:chExt cx="0" cy="0"/>
        </a:xfrm>
      </p:grpSpPr>
      <p:sp>
        <p:nvSpPr>
          <p:cNvPr id="31" name="Shape 31"/>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33425" y="357187"/>
            <a:ext cx="7877175" cy="857250"/>
          </a:xfrm>
          <a:prstGeom prst="rect">
            <a:avLst/>
          </a:prstGeom>
          <a:noFill/>
          <a:ln>
            <a:noFill/>
          </a:ln>
        </p:spPr>
        <p:txBody>
          <a:bodyPr wrap="square" lIns="91425" tIns="91425" rIns="91425" bIns="91425" anchor="t"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2_Custom Layout">
    <p:spTree>
      <p:nvGrpSpPr>
        <p:cNvPr id="1" name="Shape 34"/>
        <p:cNvGrpSpPr/>
        <p:nvPr/>
      </p:nvGrpSpPr>
      <p:grpSpPr>
        <a:xfrm>
          <a:off x="0" y="0"/>
          <a:ext cx="0" cy="0"/>
          <a:chOff x="0" y="0"/>
          <a:chExt cx="0" cy="0"/>
        </a:xfrm>
      </p:grpSpPr>
      <p:sp>
        <p:nvSpPr>
          <p:cNvPr id="35" name="Shape 35"/>
          <p:cNvSpPr/>
          <p:nvPr/>
        </p:nvSpPr>
        <p:spPr>
          <a:xfrm>
            <a:off x="0" y="0"/>
            <a:ext cx="4572000" cy="5143499"/>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36" name="Shape 36"/>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FFFFFF"/>
                </a:solidFill>
                <a:latin typeface="Arial"/>
                <a:ea typeface="Arial"/>
                <a:cs typeface="Arial"/>
                <a:sym typeface="Arial"/>
              </a:rPr>
              <a:t>‹#›</a:t>
            </a:fld>
            <a:endParaRPr lang="en-US" sz="1000">
              <a:solidFill>
                <a:srgbClr val="FFFFFF"/>
              </a:solidFill>
              <a:latin typeface="Arial"/>
              <a:ea typeface="Arial"/>
              <a:cs typeface="Arial"/>
              <a:sym typeface="Arial"/>
            </a:endParaRPr>
          </a:p>
        </p:txBody>
      </p:sp>
      <p:pic>
        <p:nvPicPr>
          <p:cNvPr id="37" name="Shape 37" descr="pivotal_green.png"/>
          <p:cNvPicPr preferRelativeResize="0"/>
          <p:nvPr/>
        </p:nvPicPr>
        <p:blipFill rotWithShape="1">
          <a:blip r:embed="rId2">
            <a:alphaModFix/>
          </a:blip>
          <a:srcRect/>
          <a:stretch/>
        </p:blipFill>
        <p:spPr>
          <a:xfrm>
            <a:off x="7788438" y="4656657"/>
            <a:ext cx="831213" cy="20424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6_Blank">
    <p:bg>
      <p:bgPr>
        <a:solidFill>
          <a:schemeClr val="lt1"/>
        </a:solidFill>
        <a:effectLst/>
      </p:bgPr>
    </p:bg>
    <p:spTree>
      <p:nvGrpSpPr>
        <p:cNvPr id="1" name="Shape 40"/>
        <p:cNvGrpSpPr/>
        <p:nvPr/>
      </p:nvGrpSpPr>
      <p:grpSpPr>
        <a:xfrm>
          <a:off x="0" y="0"/>
          <a:ext cx="0" cy="0"/>
          <a:chOff x="0" y="0"/>
          <a:chExt cx="0" cy="0"/>
        </a:xfrm>
      </p:grpSpPr>
      <p:sp>
        <p:nvSpPr>
          <p:cNvPr id="41" name="Shape 41"/>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42" name="Shape 42"/>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20" Type="http://schemas.openxmlformats.org/officeDocument/2006/relationships/theme" Target="../theme/theme2.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Relationship Id="rId17" Type="http://schemas.openxmlformats.org/officeDocument/2006/relationships/slideLayout" Target="../slideLayouts/slideLayout25.xml"/><Relationship Id="rId18" Type="http://schemas.openxmlformats.org/officeDocument/2006/relationships/slideLayout" Target="../slideLayouts/slideLayout26.xml"/><Relationship Id="rId19" Type="http://schemas.openxmlformats.org/officeDocument/2006/relationships/slideLayout" Target="../slideLayouts/slideLayout27.xml"/><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
        <p:cNvGrpSpPr/>
        <p:nvPr/>
      </p:nvGrpSpPr>
      <p:grpSpPr>
        <a:xfrm>
          <a:off x="0" y="0"/>
          <a:ext cx="0" cy="0"/>
          <a:chOff x="0" y="0"/>
          <a:chExt cx="0" cy="0"/>
        </a:xfrm>
      </p:grpSpPr>
      <p:pic>
        <p:nvPicPr>
          <p:cNvPr id="10" name="Shape 10" descr="pivotal_teal.png"/>
          <p:cNvPicPr preferRelativeResize="0"/>
          <p:nvPr/>
        </p:nvPicPr>
        <p:blipFill rotWithShape="1">
          <a:blip r:embed="rId10">
            <a:alphaModFix/>
          </a:blip>
          <a:srcRect/>
          <a:stretch/>
        </p:blipFill>
        <p:spPr>
          <a:xfrm>
            <a:off x="8272779" y="4855076"/>
            <a:ext cx="731519" cy="17129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Shape 39"/>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b="0" i="0" u="none" strike="noStrike" cap="none">
                <a:solidFill>
                  <a:srgbClr val="888888"/>
                </a:solidFill>
                <a:latin typeface="Arial"/>
                <a:ea typeface="Arial"/>
                <a:cs typeface="Arial"/>
                <a:sym typeface="Arial"/>
              </a:rPr>
              <a:t>‹#›</a:t>
            </a:fld>
            <a:endParaRPr lang="en-US" sz="10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jp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descr="SF_Bridge-01.jpeg"/>
          <p:cNvPicPr preferRelativeResize="0"/>
          <p:nvPr/>
        </p:nvPicPr>
        <p:blipFill rotWithShape="1">
          <a:blip r:embed="rId3">
            <a:alphaModFix/>
          </a:blip>
          <a:srcRect/>
          <a:stretch/>
        </p:blipFill>
        <p:spPr>
          <a:xfrm>
            <a:off x="0" y="0"/>
            <a:ext cx="9144000" cy="5143499"/>
          </a:xfrm>
          <a:prstGeom prst="rect">
            <a:avLst/>
          </a:prstGeom>
          <a:noFill/>
          <a:ln>
            <a:noFill/>
          </a:ln>
        </p:spPr>
      </p:pic>
      <p:sp>
        <p:nvSpPr>
          <p:cNvPr id="127" name="Shape 127"/>
          <p:cNvSpPr/>
          <p:nvPr/>
        </p:nvSpPr>
        <p:spPr>
          <a:xfrm>
            <a:off x="0" y="0"/>
            <a:ext cx="9144000" cy="5143499"/>
          </a:xfrm>
          <a:prstGeom prst="rect">
            <a:avLst/>
          </a:prstGeom>
          <a:solidFill>
            <a:srgbClr val="182730">
              <a:alpha val="76862"/>
            </a:srgbClr>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128" name="Shape 128" descr="pivotal_white.png"/>
          <p:cNvPicPr preferRelativeResize="0"/>
          <p:nvPr/>
        </p:nvPicPr>
        <p:blipFill rotWithShape="1">
          <a:blip r:embed="rId4">
            <a:alphaModFix/>
          </a:blip>
          <a:srcRect/>
          <a:stretch/>
        </p:blipFill>
        <p:spPr>
          <a:xfrm>
            <a:off x="753110" y="978441"/>
            <a:ext cx="1368553" cy="336279"/>
          </a:xfrm>
          <a:prstGeom prst="rect">
            <a:avLst/>
          </a:prstGeom>
          <a:noFill/>
          <a:ln>
            <a:noFill/>
          </a:ln>
        </p:spPr>
      </p:pic>
      <p:sp>
        <p:nvSpPr>
          <p:cNvPr id="129" name="Shape 129"/>
          <p:cNvSpPr txBox="1"/>
          <p:nvPr/>
        </p:nvSpPr>
        <p:spPr>
          <a:xfrm>
            <a:off x="623454" y="1898424"/>
            <a:ext cx="7897089" cy="738664"/>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spcBef>
                <a:spcPts val="0"/>
              </a:spcBef>
              <a:spcAft>
                <a:spcPts val="0"/>
              </a:spcAft>
              <a:buSzPct val="25000"/>
              <a:buNone/>
            </a:pPr>
            <a:r>
              <a:rPr lang="en-US" sz="4200" b="1" i="0" u="none" strike="noStrike" cap="none">
                <a:solidFill>
                  <a:srgbClr val="00AE9E"/>
                </a:solidFill>
                <a:latin typeface="Arial"/>
                <a:ea typeface="Arial"/>
                <a:cs typeface="Arial"/>
                <a:sym typeface="Arial"/>
              </a:rPr>
              <a:t>Cloud Native Applications</a:t>
            </a:r>
          </a:p>
        </p:txBody>
      </p:sp>
      <p:sp>
        <p:nvSpPr>
          <p:cNvPr id="130" name="Shape 130"/>
          <p:cNvSpPr txBox="1"/>
          <p:nvPr/>
        </p:nvSpPr>
        <p:spPr>
          <a:xfrm>
            <a:off x="626110" y="2511427"/>
            <a:ext cx="6871969" cy="487312"/>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lnSpc>
                <a:spcPct val="90000"/>
              </a:lnSpc>
              <a:spcBef>
                <a:spcPts val="0"/>
              </a:spcBef>
              <a:spcAft>
                <a:spcPts val="0"/>
              </a:spcAft>
              <a:buSzPct val="25000"/>
              <a:buNone/>
            </a:pPr>
            <a:r>
              <a:rPr lang="en-US" sz="2800" b="0" i="0" u="none" strike="noStrike" cap="none">
                <a:solidFill>
                  <a:schemeClr val="lt1"/>
                </a:solidFill>
                <a:latin typeface="Arial"/>
                <a:ea typeface="Arial"/>
                <a:cs typeface="Arial"/>
                <a:sym typeface="Arial"/>
              </a:rPr>
              <a:t>Introducing Spring Cloud Netflix</a:t>
            </a:r>
          </a:p>
        </p:txBody>
      </p:sp>
      <p:pic>
        <p:nvPicPr>
          <p:cNvPr id="7" name="Picture 6" descr="duke_energy_logo_detail.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9159" y="4003924"/>
            <a:ext cx="3114841" cy="11395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Open Source Cloud Libraries</a:t>
            </a:r>
          </a:p>
        </p:txBody>
      </p:sp>
      <p:sp>
        <p:nvSpPr>
          <p:cNvPr id="308" name="Shape 308"/>
          <p:cNvSpPr txBox="1">
            <a:spLocks noGrp="1"/>
          </p:cNvSpPr>
          <p:nvPr>
            <p:ph type="body" idx="1"/>
          </p:nvPr>
        </p:nvSpPr>
        <p:spPr>
          <a:xfrm>
            <a:off x="457200" y="1108074"/>
            <a:ext cx="4655269" cy="327300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Companies like Twitter, Facebook, and Hashicorp have open-sourced other cloud infrastructure libraries</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Complementary and competing solutions from top technology companies form a bazaar of ideas</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buClr>
                <a:schemeClr val="lt1"/>
              </a:buClr>
              <a:buSzPct val="100000"/>
              <a:buFont typeface="Arial"/>
              <a:buNone/>
            </a:pPr>
            <a:endParaRPr sz="1800" b="0" i="0" u="none" strike="noStrike" cap="none">
              <a:solidFill>
                <a:schemeClr val="lt1"/>
              </a:solidFill>
              <a:latin typeface="Arial"/>
              <a:ea typeface="Arial"/>
              <a:cs typeface="Arial"/>
              <a:sym typeface="Arial"/>
            </a:endParaRPr>
          </a:p>
        </p:txBody>
      </p:sp>
      <p:pic>
        <p:nvPicPr>
          <p:cNvPr id="309" name="Shape 309"/>
          <p:cNvPicPr preferRelativeResize="0"/>
          <p:nvPr/>
        </p:nvPicPr>
        <p:blipFill rotWithShape="1">
          <a:blip r:embed="rId3">
            <a:alphaModFix/>
          </a:blip>
          <a:srcRect/>
          <a:stretch/>
        </p:blipFill>
        <p:spPr>
          <a:xfrm>
            <a:off x="5573917" y="1406434"/>
            <a:ext cx="3112883" cy="587531"/>
          </a:xfrm>
          <a:prstGeom prst="rect">
            <a:avLst/>
          </a:prstGeom>
          <a:noFill/>
          <a:ln>
            <a:noFill/>
          </a:ln>
        </p:spPr>
      </p:pic>
      <p:pic>
        <p:nvPicPr>
          <p:cNvPr id="310" name="Shape 310"/>
          <p:cNvPicPr preferRelativeResize="0"/>
          <p:nvPr/>
        </p:nvPicPr>
        <p:blipFill rotWithShape="1">
          <a:blip r:embed="rId4">
            <a:alphaModFix/>
          </a:blip>
          <a:srcRect/>
          <a:stretch/>
        </p:blipFill>
        <p:spPr>
          <a:xfrm>
            <a:off x="5573917" y="2547988"/>
            <a:ext cx="3112883" cy="1444305"/>
          </a:xfrm>
          <a:prstGeom prst="rect">
            <a:avLst/>
          </a:prstGeom>
          <a:noFill/>
          <a:ln>
            <a:noFill/>
          </a:ln>
        </p:spPr>
      </p:pic>
      <p:pic>
        <p:nvPicPr>
          <p:cNvPr id="311" name="Shape 311"/>
          <p:cNvPicPr preferRelativeResize="0"/>
          <p:nvPr/>
        </p:nvPicPr>
        <p:blipFill>
          <a:blip r:embed="rId5">
            <a:alphaModFix/>
          </a:blip>
          <a:stretch>
            <a:fillRect/>
          </a:stretch>
        </p:blipFill>
        <p:spPr>
          <a:xfrm>
            <a:off x="978224" y="4680441"/>
            <a:ext cx="270005" cy="229027"/>
          </a:xfrm>
          <a:prstGeom prst="rect">
            <a:avLst/>
          </a:prstGeom>
          <a:noFill/>
          <a:ln>
            <a:noFill/>
          </a:ln>
        </p:spPr>
      </p:pic>
      <p:pic>
        <p:nvPicPr>
          <p:cNvPr id="312" name="Shape 312"/>
          <p:cNvPicPr preferRelativeResize="0"/>
          <p:nvPr/>
        </p:nvPicPr>
        <p:blipFill>
          <a:blip r:embed="rId6">
            <a:alphaModFix/>
          </a:blip>
          <a:stretch>
            <a:fillRect/>
          </a:stretch>
        </p:blipFill>
        <p:spPr>
          <a:xfrm>
            <a:off x="1248225" y="4675961"/>
            <a:ext cx="368559" cy="237980"/>
          </a:xfrm>
          <a:prstGeom prst="rect">
            <a:avLst/>
          </a:prstGeom>
          <a:noFill/>
          <a:ln>
            <a:noFill/>
          </a:ln>
        </p:spPr>
      </p:pic>
      <p:pic>
        <p:nvPicPr>
          <p:cNvPr id="313" name="Shape 313"/>
          <p:cNvPicPr preferRelativeResize="0"/>
          <p:nvPr/>
        </p:nvPicPr>
        <p:blipFill>
          <a:blip r:embed="rId7">
            <a:alphaModFix/>
          </a:blip>
          <a:stretch>
            <a:fillRect/>
          </a:stretch>
        </p:blipFill>
        <p:spPr>
          <a:xfrm>
            <a:off x="280592" y="4653787"/>
            <a:ext cx="282324" cy="282324"/>
          </a:xfrm>
          <a:prstGeom prst="rect">
            <a:avLst/>
          </a:prstGeom>
          <a:noFill/>
          <a:ln>
            <a:noFill/>
          </a:ln>
        </p:spPr>
      </p:pic>
      <p:grpSp>
        <p:nvGrpSpPr>
          <p:cNvPr id="314" name="Shape 314"/>
          <p:cNvGrpSpPr/>
          <p:nvPr/>
        </p:nvGrpSpPr>
        <p:grpSpPr>
          <a:xfrm>
            <a:off x="709639" y="4685319"/>
            <a:ext cx="282331" cy="219255"/>
            <a:chOff x="2055625" y="1272525"/>
            <a:chExt cx="723000" cy="678600"/>
          </a:xfrm>
        </p:grpSpPr>
        <p:sp>
          <p:nvSpPr>
            <p:cNvPr id="315" name="Shape 315"/>
            <p:cNvSpPr/>
            <p:nvPr/>
          </p:nvSpPr>
          <p:spPr>
            <a:xfrm>
              <a:off x="2055625" y="1272525"/>
              <a:ext cx="418200" cy="373800"/>
            </a:xfrm>
            <a:prstGeom prst="roundRect">
              <a:avLst>
                <a:gd name="adj" fmla="val 16667"/>
              </a:avLst>
            </a:prstGeom>
            <a:noFill/>
            <a:ln w="1905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2208025" y="1424925"/>
              <a:ext cx="418200" cy="373800"/>
            </a:xfrm>
            <a:prstGeom prst="roundRect">
              <a:avLst>
                <a:gd name="adj" fmla="val 16667"/>
              </a:avLst>
            </a:prstGeom>
            <a:noFill/>
            <a:ln w="1905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2360425" y="1577325"/>
              <a:ext cx="418200" cy="373800"/>
            </a:xfrm>
            <a:prstGeom prst="roundRect">
              <a:avLst>
                <a:gd name="adj" fmla="val 16667"/>
              </a:avLst>
            </a:prstGeom>
            <a:noFill/>
            <a:ln w="1905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Spring Cloud</a:t>
            </a:r>
          </a:p>
        </p:txBody>
      </p:sp>
      <p:sp>
        <p:nvSpPr>
          <p:cNvPr id="324" name="Shape 324"/>
          <p:cNvSpPr txBox="1">
            <a:spLocks noGrp="1"/>
          </p:cNvSpPr>
          <p:nvPr>
            <p:ph type="body" idx="1"/>
          </p:nvPr>
        </p:nvSpPr>
        <p:spPr>
          <a:xfrm>
            <a:off x="457199" y="1108074"/>
            <a:ext cx="4695717" cy="327300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Char char="•"/>
            </a:pPr>
            <a:r>
              <a:rPr lang="en-US" sz="1600" b="0" i="0" u="none" strike="noStrike" cap="none">
                <a:solidFill>
                  <a:schemeClr val="lt1"/>
                </a:solidFill>
                <a:latin typeface="Arial"/>
                <a:ea typeface="Arial"/>
                <a:cs typeface="Arial"/>
                <a:sym typeface="Arial"/>
              </a:rPr>
              <a:t>Easy developer access to a curated selection of open source cloud infrastructure libraries</a:t>
            </a:r>
          </a:p>
          <a:p>
            <a:pPr marL="342900" marR="0" lvl="0" indent="-342900" algn="l" rtl="0">
              <a:spcBef>
                <a:spcPts val="320"/>
              </a:spcBef>
              <a:spcAft>
                <a:spcPts val="0"/>
              </a:spcAft>
              <a:buClr>
                <a:schemeClr val="lt1"/>
              </a:buClr>
              <a:buSzPct val="100000"/>
              <a:buFont typeface="Arial"/>
              <a:buNone/>
            </a:pPr>
            <a:endParaRPr sz="1600" b="0" i="0" u="none" strike="noStrike" cap="none">
              <a:solidFill>
                <a:schemeClr val="lt1"/>
              </a:solidFill>
              <a:latin typeface="Arial"/>
              <a:ea typeface="Arial"/>
              <a:cs typeface="Arial"/>
              <a:sym typeface="Arial"/>
            </a:endParaRPr>
          </a:p>
          <a:p>
            <a:pPr marL="342900" marR="0" lvl="0" indent="-342900" algn="l" rtl="0">
              <a:spcBef>
                <a:spcPts val="320"/>
              </a:spcBef>
              <a:spcAft>
                <a:spcPts val="0"/>
              </a:spcAft>
              <a:buClr>
                <a:schemeClr val="lt1"/>
              </a:buClr>
              <a:buSzPct val="100000"/>
              <a:buFont typeface="Arial"/>
              <a:buChar char="•"/>
            </a:pPr>
            <a:r>
              <a:rPr lang="en-US" sz="1600" b="0" i="0" u="none" strike="noStrike" cap="none">
                <a:solidFill>
                  <a:schemeClr val="lt1"/>
                </a:solidFill>
                <a:latin typeface="Arial"/>
                <a:ea typeface="Arial"/>
                <a:cs typeface="Arial"/>
                <a:sym typeface="Arial"/>
              </a:rPr>
              <a:t>Additional capabilities include Cloud Connectors and Config Server</a:t>
            </a:r>
          </a:p>
          <a:p>
            <a:pPr marL="342900" marR="0" lvl="0" indent="-342900" algn="l" rtl="0">
              <a:spcBef>
                <a:spcPts val="320"/>
              </a:spcBef>
              <a:spcAft>
                <a:spcPts val="0"/>
              </a:spcAft>
              <a:buClr>
                <a:schemeClr val="lt1"/>
              </a:buClr>
              <a:buSzPct val="100000"/>
              <a:buFont typeface="Arial"/>
              <a:buNone/>
            </a:pPr>
            <a:endParaRPr sz="1600" b="0" i="0" u="none" strike="noStrike" cap="none">
              <a:solidFill>
                <a:schemeClr val="lt1"/>
              </a:solidFill>
              <a:latin typeface="Arial"/>
              <a:ea typeface="Arial"/>
              <a:cs typeface="Arial"/>
              <a:sym typeface="Arial"/>
            </a:endParaRPr>
          </a:p>
          <a:p>
            <a:pPr marL="342900" marR="0" lvl="0" indent="-342900" algn="l" rtl="0">
              <a:spcBef>
                <a:spcPts val="320"/>
              </a:spcBef>
              <a:spcAft>
                <a:spcPts val="0"/>
              </a:spcAft>
              <a:buClr>
                <a:schemeClr val="lt1"/>
              </a:buClr>
              <a:buSzPct val="100000"/>
              <a:buFont typeface="Arial"/>
              <a:buChar char="•"/>
            </a:pPr>
            <a:r>
              <a:rPr lang="en-US" sz="1600" b="0" i="0" u="none" strike="noStrike" cap="none">
                <a:solidFill>
                  <a:schemeClr val="lt1"/>
                </a:solidFill>
                <a:latin typeface="Arial"/>
                <a:ea typeface="Arial"/>
                <a:cs typeface="Arial"/>
                <a:sym typeface="Arial"/>
              </a:rPr>
              <a:t>Brings the Spring philosophy of convention over configuration, opinionated defaults, and developer simplicity</a:t>
            </a:r>
          </a:p>
          <a:p>
            <a:pPr marL="0" marR="0" lvl="0" indent="0" algn="l" rtl="0">
              <a:spcBef>
                <a:spcPts val="320"/>
              </a:spcBef>
              <a:buClr>
                <a:schemeClr val="lt1"/>
              </a:buClr>
              <a:buSzPct val="25000"/>
              <a:buFont typeface="Arial"/>
              <a:buNone/>
            </a:pPr>
            <a:endParaRPr sz="1600" b="0" i="0" u="none" strike="noStrike" cap="none">
              <a:solidFill>
                <a:schemeClr val="lt1"/>
              </a:solidFill>
              <a:latin typeface="Arial"/>
              <a:ea typeface="Arial"/>
              <a:cs typeface="Arial"/>
              <a:sym typeface="Arial"/>
            </a:endParaRPr>
          </a:p>
        </p:txBody>
      </p:sp>
      <p:pic>
        <p:nvPicPr>
          <p:cNvPr id="325" name="Shape 325"/>
          <p:cNvPicPr preferRelativeResize="0"/>
          <p:nvPr/>
        </p:nvPicPr>
        <p:blipFill rotWithShape="1">
          <a:blip r:embed="rId3">
            <a:alphaModFix/>
          </a:blip>
          <a:srcRect/>
          <a:stretch/>
        </p:blipFill>
        <p:spPr>
          <a:xfrm>
            <a:off x="5152917" y="1205140"/>
            <a:ext cx="3442747" cy="27719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Spring Cloud Services</a:t>
            </a:r>
          </a:p>
        </p:txBody>
      </p:sp>
      <p:pic>
        <p:nvPicPr>
          <p:cNvPr id="331" name="Shape 331"/>
          <p:cNvPicPr preferRelativeResize="0">
            <a:picLocks noGrp="1"/>
          </p:cNvPicPr>
          <p:nvPr>
            <p:ph type="body" idx="1"/>
          </p:nvPr>
        </p:nvPicPr>
        <p:blipFill rotWithShape="1">
          <a:blip r:embed="rId3">
            <a:alphaModFix/>
          </a:blip>
          <a:srcRect t="-2010" b="-830"/>
          <a:stretch/>
        </p:blipFill>
        <p:spPr>
          <a:xfrm>
            <a:off x="708222" y="1166278"/>
            <a:ext cx="3032553" cy="3118712"/>
          </a:xfrm>
          <a:prstGeom prst="rect">
            <a:avLst/>
          </a:prstGeom>
          <a:noFill/>
          <a:ln>
            <a:noFill/>
          </a:ln>
        </p:spPr>
      </p:pic>
      <p:pic>
        <p:nvPicPr>
          <p:cNvPr id="332" name="Shape 332"/>
          <p:cNvPicPr preferRelativeResize="0"/>
          <p:nvPr/>
        </p:nvPicPr>
        <p:blipFill rotWithShape="1">
          <a:blip r:embed="rId4">
            <a:alphaModFix/>
          </a:blip>
          <a:srcRect/>
          <a:stretch/>
        </p:blipFill>
        <p:spPr>
          <a:xfrm>
            <a:off x="5351162" y="1209473"/>
            <a:ext cx="2923952" cy="30755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Spring Cloud Services</a:t>
            </a:r>
          </a:p>
        </p:txBody>
      </p:sp>
      <p:grpSp>
        <p:nvGrpSpPr>
          <p:cNvPr id="339" name="Shape 339"/>
          <p:cNvGrpSpPr/>
          <p:nvPr/>
        </p:nvGrpSpPr>
        <p:grpSpPr>
          <a:xfrm>
            <a:off x="457199" y="1921856"/>
            <a:ext cx="1252763" cy="1757107"/>
            <a:chOff x="613137" y="1763046"/>
            <a:chExt cx="1252763" cy="1757107"/>
          </a:xfrm>
        </p:grpSpPr>
        <p:sp>
          <p:nvSpPr>
            <p:cNvPr id="340" name="Shape 340"/>
            <p:cNvSpPr/>
            <p:nvPr/>
          </p:nvSpPr>
          <p:spPr>
            <a:xfrm>
              <a:off x="662483" y="3089266"/>
              <a:ext cx="1126924" cy="430886"/>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Spring Cloud</a:t>
              </a:r>
            </a:p>
            <a:p>
              <a:pPr marL="0" marR="0" lvl="0" indent="0" algn="ctr" rtl="0">
                <a:spcBef>
                  <a:spcPts val="0"/>
                </a:spcBef>
                <a:buSzPct val="25000"/>
                <a:buNone/>
              </a:pPr>
              <a:r>
                <a:rPr lang="en-US" sz="1400" b="1">
                  <a:solidFill>
                    <a:schemeClr val="lt1"/>
                  </a:solidFill>
                  <a:latin typeface="Arial"/>
                  <a:ea typeface="Arial"/>
                  <a:cs typeface="Arial"/>
                  <a:sym typeface="Arial"/>
                </a:rPr>
                <a:t>Services</a:t>
              </a:r>
            </a:p>
          </p:txBody>
        </p:sp>
        <p:pic>
          <p:nvPicPr>
            <p:cNvPr id="341" name="Shape 341"/>
            <p:cNvPicPr preferRelativeResize="0"/>
            <p:nvPr/>
          </p:nvPicPr>
          <p:blipFill rotWithShape="1">
            <a:blip r:embed="rId3">
              <a:alphaModFix/>
            </a:blip>
            <a:srcRect/>
            <a:stretch/>
          </p:blipFill>
          <p:spPr>
            <a:xfrm>
              <a:off x="613137" y="1763046"/>
              <a:ext cx="1252763" cy="1252763"/>
            </a:xfrm>
            <a:prstGeom prst="rect">
              <a:avLst/>
            </a:prstGeom>
            <a:noFill/>
            <a:ln>
              <a:noFill/>
            </a:ln>
          </p:spPr>
        </p:pic>
      </p:grpSp>
      <p:grpSp>
        <p:nvGrpSpPr>
          <p:cNvPr id="342" name="Shape 342"/>
          <p:cNvGrpSpPr/>
          <p:nvPr/>
        </p:nvGrpSpPr>
        <p:grpSpPr>
          <a:xfrm>
            <a:off x="2906354" y="2314964"/>
            <a:ext cx="1179810" cy="883798"/>
            <a:chOff x="-173475" y="0"/>
            <a:chExt cx="2218470" cy="1661857"/>
          </a:xfrm>
        </p:grpSpPr>
        <p:pic>
          <p:nvPicPr>
            <p:cNvPr id="343" name="Shape 343"/>
            <p:cNvPicPr preferRelativeResize="0"/>
            <p:nvPr/>
          </p:nvPicPr>
          <p:blipFill rotWithShape="1">
            <a:blip r:embed="rId4">
              <a:alphaModFix/>
            </a:blip>
            <a:srcRect/>
            <a:stretch/>
          </p:blipFill>
          <p:spPr>
            <a:xfrm>
              <a:off x="300761" y="0"/>
              <a:ext cx="1270001" cy="1270000"/>
            </a:xfrm>
            <a:prstGeom prst="rect">
              <a:avLst/>
            </a:prstGeom>
            <a:noFill/>
            <a:ln>
              <a:noFill/>
            </a:ln>
          </p:spPr>
        </p:pic>
        <p:sp>
          <p:nvSpPr>
            <p:cNvPr id="344" name="Shape 344"/>
            <p:cNvSpPr/>
            <p:nvPr/>
          </p:nvSpPr>
          <p:spPr>
            <a:xfrm>
              <a:off x="-173475" y="1256745"/>
              <a:ext cx="2218470" cy="405111"/>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Config Server</a:t>
              </a:r>
            </a:p>
          </p:txBody>
        </p:sp>
      </p:grpSp>
      <p:grpSp>
        <p:nvGrpSpPr>
          <p:cNvPr id="345" name="Shape 345"/>
          <p:cNvGrpSpPr/>
          <p:nvPr/>
        </p:nvGrpSpPr>
        <p:grpSpPr>
          <a:xfrm>
            <a:off x="2790239" y="1031012"/>
            <a:ext cx="1407185" cy="890843"/>
            <a:chOff x="-387251" y="0"/>
            <a:chExt cx="2646024" cy="1675112"/>
          </a:xfrm>
        </p:grpSpPr>
        <p:pic>
          <p:nvPicPr>
            <p:cNvPr id="346" name="Shape 346"/>
            <p:cNvPicPr preferRelativeResize="0"/>
            <p:nvPr/>
          </p:nvPicPr>
          <p:blipFill rotWithShape="1">
            <a:blip r:embed="rId5">
              <a:alphaModFix/>
            </a:blip>
            <a:srcRect/>
            <a:stretch/>
          </p:blipFill>
          <p:spPr>
            <a:xfrm>
              <a:off x="300761" y="0"/>
              <a:ext cx="1270001" cy="1270000"/>
            </a:xfrm>
            <a:prstGeom prst="rect">
              <a:avLst/>
            </a:prstGeom>
            <a:noFill/>
            <a:ln>
              <a:noFill/>
            </a:ln>
          </p:spPr>
        </p:pic>
        <p:sp>
          <p:nvSpPr>
            <p:cNvPr id="347" name="Shape 347"/>
            <p:cNvSpPr/>
            <p:nvPr/>
          </p:nvSpPr>
          <p:spPr>
            <a:xfrm>
              <a:off x="-387251" y="1269999"/>
              <a:ext cx="2646024" cy="405112"/>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Service Registry</a:t>
              </a:r>
            </a:p>
          </p:txBody>
        </p:sp>
      </p:grpSp>
      <p:grpSp>
        <p:nvGrpSpPr>
          <p:cNvPr id="348" name="Shape 348"/>
          <p:cNvGrpSpPr/>
          <p:nvPr/>
        </p:nvGrpSpPr>
        <p:grpSpPr>
          <a:xfrm>
            <a:off x="2518472" y="3591871"/>
            <a:ext cx="2052320" cy="890845"/>
            <a:chOff x="-698066" y="0"/>
            <a:chExt cx="3859107" cy="1675112"/>
          </a:xfrm>
        </p:grpSpPr>
        <p:pic>
          <p:nvPicPr>
            <p:cNvPr id="349" name="Shape 349"/>
            <p:cNvPicPr preferRelativeResize="0"/>
            <p:nvPr/>
          </p:nvPicPr>
          <p:blipFill rotWithShape="1">
            <a:blip r:embed="rId6">
              <a:alphaModFix/>
            </a:blip>
            <a:srcRect/>
            <a:stretch/>
          </p:blipFill>
          <p:spPr>
            <a:xfrm>
              <a:off x="522008" y="0"/>
              <a:ext cx="1270001" cy="1270000"/>
            </a:xfrm>
            <a:prstGeom prst="rect">
              <a:avLst/>
            </a:prstGeom>
            <a:noFill/>
            <a:ln>
              <a:noFill/>
            </a:ln>
          </p:spPr>
        </p:pic>
        <p:sp>
          <p:nvSpPr>
            <p:cNvPr id="350" name="Shape 350"/>
            <p:cNvSpPr/>
            <p:nvPr/>
          </p:nvSpPr>
          <p:spPr>
            <a:xfrm>
              <a:off x="-698066" y="1270000"/>
              <a:ext cx="3859107" cy="405112"/>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Circuit Breaker</a:t>
              </a:r>
            </a:p>
          </p:txBody>
        </p:sp>
      </p:grpSp>
      <p:sp>
        <p:nvSpPr>
          <p:cNvPr id="351" name="Shape 351"/>
          <p:cNvSpPr/>
          <p:nvPr/>
        </p:nvSpPr>
        <p:spPr>
          <a:xfrm>
            <a:off x="4702523" y="2402057"/>
            <a:ext cx="4433273" cy="738664"/>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Git URL for Config Repo provided via Service Dashboard (post-provisioning)</a:t>
            </a:r>
          </a:p>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Single tenant, scoped to CF space</a:t>
            </a:r>
          </a:p>
        </p:txBody>
      </p:sp>
      <p:sp>
        <p:nvSpPr>
          <p:cNvPr id="352" name="Shape 352"/>
          <p:cNvSpPr/>
          <p:nvPr/>
        </p:nvSpPr>
        <p:spPr>
          <a:xfrm>
            <a:off x="4702523" y="1118104"/>
            <a:ext cx="4194630" cy="738664"/>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Service Registration and Discovery via Netflix OSS Eureka</a:t>
            </a:r>
          </a:p>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Registration via CF Route</a:t>
            </a:r>
          </a:p>
        </p:txBody>
      </p:sp>
      <p:sp>
        <p:nvSpPr>
          <p:cNvPr id="353" name="Shape 353"/>
          <p:cNvSpPr/>
          <p:nvPr/>
        </p:nvSpPr>
        <p:spPr>
          <a:xfrm>
            <a:off x="4702523" y="3678964"/>
            <a:ext cx="5441173" cy="523219"/>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Netflix OSS Turbine + Hystrix Dashboard</a:t>
            </a:r>
          </a:p>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Aggregation via AMQP (RabbitMQ)</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Future: Spring Cloud Sleuth</a:t>
            </a:r>
          </a:p>
        </p:txBody>
      </p:sp>
      <p:pic>
        <p:nvPicPr>
          <p:cNvPr id="359" name="Shape 359"/>
          <p:cNvPicPr preferRelativeResize="0">
            <a:picLocks noGrp="1"/>
          </p:cNvPicPr>
          <p:nvPr>
            <p:ph type="body" idx="1"/>
          </p:nvPr>
        </p:nvPicPr>
        <p:blipFill rotWithShape="1">
          <a:blip r:embed="rId3">
            <a:alphaModFix/>
          </a:blip>
          <a:srcRect l="559" t="10181" r="2893"/>
          <a:stretch/>
        </p:blipFill>
        <p:spPr>
          <a:xfrm>
            <a:off x="695112" y="2118091"/>
            <a:ext cx="7767055" cy="2327912"/>
          </a:xfrm>
          <a:prstGeom prst="rect">
            <a:avLst/>
          </a:prstGeom>
          <a:noFill/>
          <a:ln>
            <a:noFill/>
          </a:ln>
        </p:spPr>
      </p:pic>
      <p:sp>
        <p:nvSpPr>
          <p:cNvPr id="360" name="Shape 360"/>
          <p:cNvSpPr txBox="1"/>
          <p:nvPr/>
        </p:nvSpPr>
        <p:spPr>
          <a:xfrm>
            <a:off x="457200" y="1108074"/>
            <a:ext cx="8287387" cy="833251"/>
          </a:xfrm>
          <a:prstGeom prst="rect">
            <a:avLst/>
          </a:prstGeom>
          <a:noFill/>
          <a:ln>
            <a:noFill/>
          </a:ln>
        </p:spPr>
        <p:txBody>
          <a:bodyPr wrap="square" lIns="91425" tIns="45700" rIns="91425" bIns="45700" anchor="t" anchorCtr="0">
            <a:noAutofit/>
          </a:bodyPr>
          <a:lstStyle/>
          <a:p>
            <a:pPr marL="342900" marR="0" lvl="0" indent="-342900" algn="l" rtl="0">
              <a:spcBef>
                <a:spcPts val="0"/>
              </a:spcBef>
              <a:buClr>
                <a:schemeClr val="lt1"/>
              </a:buClr>
              <a:buFont typeface="Arial"/>
              <a:buNone/>
            </a:pPr>
            <a:endParaRPr sz="1800">
              <a:solidFill>
                <a:schemeClr val="lt1"/>
              </a:solidFill>
              <a:latin typeface="Arial"/>
              <a:ea typeface="Arial"/>
              <a:cs typeface="Arial"/>
              <a:sym typeface="Arial"/>
            </a:endParaRPr>
          </a:p>
        </p:txBody>
      </p:sp>
      <p:sp>
        <p:nvSpPr>
          <p:cNvPr id="361" name="Shape 361"/>
          <p:cNvSpPr txBox="1"/>
          <p:nvPr/>
        </p:nvSpPr>
        <p:spPr>
          <a:xfrm>
            <a:off x="457200" y="1108074"/>
            <a:ext cx="8287387" cy="833251"/>
          </a:xfrm>
          <a:prstGeom prst="rect">
            <a:avLst/>
          </a:prstGeom>
          <a:noFill/>
          <a:ln>
            <a:noFill/>
          </a:ln>
        </p:spPr>
        <p:txBody>
          <a:bodyPr wrap="square" lIns="91425" tIns="45700" rIns="91425" bIns="45700" anchor="t" anchorCtr="0">
            <a:noAutofit/>
          </a:bodyPr>
          <a:lstStyle/>
          <a:p>
            <a:pPr marL="342900" marR="0" lvl="0" indent="-342900" algn="l" rtl="0">
              <a:spcBef>
                <a:spcPts val="0"/>
              </a:spcBef>
              <a:buClr>
                <a:schemeClr val="lt1"/>
              </a:buClr>
              <a:buSzPct val="100000"/>
              <a:buFont typeface="Arial"/>
              <a:buChar char="•"/>
            </a:pPr>
            <a:r>
              <a:rPr lang="en-US" sz="1800">
                <a:solidFill>
                  <a:schemeClr val="lt1"/>
                </a:solidFill>
                <a:latin typeface="Arial"/>
                <a:ea typeface="Arial"/>
                <a:cs typeface="Arial"/>
                <a:sym typeface="Arial"/>
              </a:rPr>
              <a:t>Distributed Tracing for the Cloud. Invocations are captured in logfiles, remote collector services, and realtime Web UIs.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Shape 367" descr="SF_Bridge-01.jpeg"/>
          <p:cNvPicPr preferRelativeResize="0"/>
          <p:nvPr/>
        </p:nvPicPr>
        <p:blipFill rotWithShape="1">
          <a:blip r:embed="rId3">
            <a:alphaModFix/>
          </a:blip>
          <a:srcRect t="9350" b="9349"/>
          <a:stretch/>
        </p:blipFill>
        <p:spPr>
          <a:xfrm>
            <a:off x="0" y="0"/>
            <a:ext cx="9144000" cy="5143499"/>
          </a:xfrm>
          <a:prstGeom prst="rect">
            <a:avLst/>
          </a:prstGeom>
          <a:noFill/>
          <a:ln>
            <a:noFill/>
          </a:ln>
        </p:spPr>
      </p:pic>
      <p:sp>
        <p:nvSpPr>
          <p:cNvPr id="368" name="Shape 368"/>
          <p:cNvSpPr/>
          <p:nvPr/>
        </p:nvSpPr>
        <p:spPr>
          <a:xfrm>
            <a:off x="0" y="0"/>
            <a:ext cx="9144000" cy="5143499"/>
          </a:xfrm>
          <a:prstGeom prst="rect">
            <a:avLst/>
          </a:prstGeom>
          <a:solidFill>
            <a:srgbClr val="182730">
              <a:alpha val="42745"/>
            </a:srgbClr>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369" name="Shape 369" descr="Pivotal_White.png"/>
          <p:cNvPicPr preferRelativeResize="0"/>
          <p:nvPr/>
        </p:nvPicPr>
        <p:blipFill rotWithShape="1">
          <a:blip r:embed="rId4">
            <a:alphaModFix/>
          </a:blip>
          <a:srcRect/>
          <a:stretch/>
        </p:blipFill>
        <p:spPr>
          <a:xfrm>
            <a:off x="8286414" y="4854091"/>
            <a:ext cx="712061" cy="173735"/>
          </a:xfrm>
          <a:prstGeom prst="rect">
            <a:avLst/>
          </a:prstGeom>
          <a:noFill/>
          <a:ln>
            <a:noFill/>
          </a:ln>
        </p:spPr>
      </p:pic>
      <p:sp>
        <p:nvSpPr>
          <p:cNvPr id="370" name="Shape 370"/>
          <p:cNvSpPr txBox="1"/>
          <p:nvPr/>
        </p:nvSpPr>
        <p:spPr>
          <a:xfrm>
            <a:off x="4517055" y="1107440"/>
            <a:ext cx="3769359" cy="3180079"/>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1">
                <a:solidFill>
                  <a:schemeClr val="lt1"/>
                </a:solidFill>
                <a:latin typeface="Roboto"/>
                <a:ea typeface="Roboto"/>
                <a:cs typeface="Roboto"/>
                <a:sym typeface="Roboto"/>
              </a:rPr>
              <a:t>Open.</a:t>
            </a:r>
          </a:p>
          <a:p>
            <a:pPr marL="0" marR="0" lvl="0" indent="0" algn="l" rtl="0">
              <a:spcBef>
                <a:spcPts val="0"/>
              </a:spcBef>
              <a:spcAft>
                <a:spcPts val="0"/>
              </a:spcAft>
              <a:buClr>
                <a:schemeClr val="lt1"/>
              </a:buClr>
              <a:buSzPct val="25000"/>
              <a:buFont typeface="Roboto"/>
              <a:buNone/>
            </a:pPr>
            <a:r>
              <a:rPr lang="en-US" sz="4000" b="1">
                <a:solidFill>
                  <a:schemeClr val="lt1"/>
                </a:solidFill>
                <a:latin typeface="Roboto"/>
                <a:ea typeface="Roboto"/>
                <a:cs typeface="Roboto"/>
                <a:sym typeface="Roboto"/>
              </a:rPr>
              <a:t>Agile.</a:t>
            </a:r>
          </a:p>
          <a:p>
            <a:pPr marL="0" marR="0" lvl="0" indent="0" algn="l" rtl="0">
              <a:spcBef>
                <a:spcPts val="0"/>
              </a:spcBef>
              <a:buClr>
                <a:schemeClr val="lt1"/>
              </a:buClr>
              <a:buSzPct val="25000"/>
              <a:buFont typeface="Roboto"/>
              <a:buNone/>
            </a:pPr>
            <a:r>
              <a:rPr lang="en-US" sz="4000" b="1">
                <a:solidFill>
                  <a:schemeClr val="lt1"/>
                </a:solidFill>
                <a:latin typeface="Roboto"/>
                <a:ea typeface="Roboto"/>
                <a:cs typeface="Roboto"/>
                <a:sym typeface="Roboto"/>
              </a:rPr>
              <a:t>Cloud-Ready.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8"/>
                                        </p:tgtEl>
                                        <p:attrNameLst>
                                          <p:attrName>style.visibility</p:attrName>
                                        </p:attrNameLst>
                                      </p:cBhvr>
                                      <p:to>
                                        <p:strVal val="visible"/>
                                      </p:to>
                                    </p:set>
                                    <p:animEffect transition="in" filter="fade">
                                      <p:cBhvr>
                                        <p:cTn id="7" dur="10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411479" y="347472"/>
            <a:ext cx="5303400" cy="237600"/>
          </a:xfrm>
          <a:prstGeom prst="rect">
            <a:avLst/>
          </a:prstGeom>
        </p:spPr>
        <p:txBody>
          <a:bodyPr wrap="square" lIns="91425" tIns="91425" rIns="91425" bIns="91425" anchor="t" anchorCtr="0">
            <a:noAutofit/>
          </a:bodyPr>
          <a:lstStyle/>
          <a:p>
            <a:pPr lvl="0" rtl="0">
              <a:spcBef>
                <a:spcPts val="0"/>
              </a:spcBef>
              <a:buNone/>
            </a:pPr>
            <a:r>
              <a:rPr lang="en-US" sz="3000"/>
              <a:t>Key Themes</a:t>
            </a:r>
          </a:p>
        </p:txBody>
      </p:sp>
      <p:pic>
        <p:nvPicPr>
          <p:cNvPr id="137" name="Shape 137"/>
          <p:cNvPicPr preferRelativeResize="0"/>
          <p:nvPr/>
        </p:nvPicPr>
        <p:blipFill>
          <a:blip r:embed="rId3">
            <a:alphaModFix/>
          </a:blip>
          <a:stretch>
            <a:fillRect/>
          </a:stretch>
        </p:blipFill>
        <p:spPr>
          <a:xfrm>
            <a:off x="820962" y="1201175"/>
            <a:ext cx="705125" cy="705125"/>
          </a:xfrm>
          <a:prstGeom prst="rect">
            <a:avLst/>
          </a:prstGeom>
          <a:noFill/>
          <a:ln>
            <a:noFill/>
          </a:ln>
        </p:spPr>
      </p:pic>
      <p:grpSp>
        <p:nvGrpSpPr>
          <p:cNvPr id="138" name="Shape 138"/>
          <p:cNvGrpSpPr/>
          <p:nvPr/>
        </p:nvGrpSpPr>
        <p:grpSpPr>
          <a:xfrm>
            <a:off x="798750" y="2077487"/>
            <a:ext cx="723000" cy="678600"/>
            <a:chOff x="2055625" y="1272525"/>
            <a:chExt cx="723000" cy="678600"/>
          </a:xfrm>
        </p:grpSpPr>
        <p:sp>
          <p:nvSpPr>
            <p:cNvPr id="139" name="Shape 139"/>
            <p:cNvSpPr/>
            <p:nvPr/>
          </p:nvSpPr>
          <p:spPr>
            <a:xfrm>
              <a:off x="2055625" y="12725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2208025" y="14249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2360425" y="15773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142" name="Shape 142"/>
          <p:cNvPicPr preferRelativeResize="0"/>
          <p:nvPr/>
        </p:nvPicPr>
        <p:blipFill>
          <a:blip r:embed="rId4">
            <a:alphaModFix/>
          </a:blip>
          <a:stretch>
            <a:fillRect/>
          </a:stretch>
        </p:blipFill>
        <p:spPr>
          <a:xfrm>
            <a:off x="820973" y="2927298"/>
            <a:ext cx="678576" cy="678599"/>
          </a:xfrm>
          <a:prstGeom prst="rect">
            <a:avLst/>
          </a:prstGeom>
          <a:noFill/>
          <a:ln>
            <a:noFill/>
          </a:ln>
        </p:spPr>
      </p:pic>
      <p:pic>
        <p:nvPicPr>
          <p:cNvPr id="143" name="Shape 143"/>
          <p:cNvPicPr preferRelativeResize="0"/>
          <p:nvPr/>
        </p:nvPicPr>
        <p:blipFill>
          <a:blip r:embed="rId5">
            <a:alphaModFix/>
          </a:blip>
          <a:stretch>
            <a:fillRect/>
          </a:stretch>
        </p:blipFill>
        <p:spPr>
          <a:xfrm>
            <a:off x="697138" y="3777087"/>
            <a:ext cx="926260" cy="705125"/>
          </a:xfrm>
          <a:prstGeom prst="rect">
            <a:avLst/>
          </a:prstGeom>
          <a:noFill/>
          <a:ln>
            <a:noFill/>
          </a:ln>
        </p:spPr>
      </p:pic>
      <p:sp>
        <p:nvSpPr>
          <p:cNvPr id="144" name="Shape 144"/>
          <p:cNvSpPr txBox="1"/>
          <p:nvPr/>
        </p:nvSpPr>
        <p:spPr>
          <a:xfrm>
            <a:off x="1926525" y="12547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Speed</a:t>
            </a:r>
          </a:p>
        </p:txBody>
      </p:sp>
      <p:sp>
        <p:nvSpPr>
          <p:cNvPr id="145" name="Shape 145"/>
          <p:cNvSpPr txBox="1"/>
          <p:nvPr/>
        </p:nvSpPr>
        <p:spPr>
          <a:xfrm>
            <a:off x="1948850" y="21321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Scale</a:t>
            </a:r>
          </a:p>
        </p:txBody>
      </p:sp>
      <p:sp>
        <p:nvSpPr>
          <p:cNvPr id="146" name="Shape 146"/>
          <p:cNvSpPr txBox="1"/>
          <p:nvPr/>
        </p:nvSpPr>
        <p:spPr>
          <a:xfrm>
            <a:off x="1948850" y="29819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Security</a:t>
            </a:r>
          </a:p>
        </p:txBody>
      </p:sp>
      <p:sp>
        <p:nvSpPr>
          <p:cNvPr id="147" name="Shape 147"/>
          <p:cNvSpPr txBox="1"/>
          <p:nvPr/>
        </p:nvSpPr>
        <p:spPr>
          <a:xfrm>
            <a:off x="1948850" y="3844962"/>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Stability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54" name="Shape 154"/>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Light Side of the Cloud</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Scalability</a:t>
            </a: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High Availability</a:t>
            </a: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Velocity: Continuous Delivery</a:t>
            </a: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On-Demand Provisioning</a:t>
            </a: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pic>
        <p:nvPicPr>
          <p:cNvPr id="155" name="Shape 155"/>
          <p:cNvPicPr preferRelativeResize="0"/>
          <p:nvPr/>
        </p:nvPicPr>
        <p:blipFill rotWithShape="1">
          <a:blip r:embed="rId3">
            <a:alphaModFix/>
          </a:blip>
          <a:srcRect l="18663" r="18521"/>
          <a:stretch/>
        </p:blipFill>
        <p:spPr>
          <a:xfrm>
            <a:off x="6444455" y="1269949"/>
            <a:ext cx="2242344" cy="2677411"/>
          </a:xfrm>
          <a:prstGeom prst="rect">
            <a:avLst/>
          </a:prstGeom>
          <a:noFill/>
          <a:ln>
            <a:noFill/>
          </a:ln>
        </p:spPr>
      </p:pic>
      <p:pic>
        <p:nvPicPr>
          <p:cNvPr id="156" name="Shape 156"/>
          <p:cNvPicPr preferRelativeResize="0"/>
          <p:nvPr/>
        </p:nvPicPr>
        <p:blipFill rotWithShape="1">
          <a:blip r:embed="rId4">
            <a:alphaModFix/>
          </a:blip>
          <a:srcRect/>
          <a:stretch/>
        </p:blipFill>
        <p:spPr>
          <a:xfrm>
            <a:off x="4060603" y="1765300"/>
            <a:ext cx="1155700" cy="161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Shape 162"/>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163" name="Shape 163"/>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64" name="Shape 164"/>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Finding Services</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165" name="Shape 165"/>
          <p:cNvSpPr/>
          <p:nvPr/>
        </p:nvSpPr>
        <p:spPr>
          <a:xfrm>
            <a:off x="1981891" y="2506491"/>
            <a:ext cx="315485" cy="307376"/>
          </a:xfrm>
          <a:prstGeom prst="ellipse">
            <a:avLst/>
          </a:prstGeom>
          <a:solidFill>
            <a:srgbClr val="BD68C4"/>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6" name="Shape 166"/>
          <p:cNvSpPr/>
          <p:nvPr/>
        </p:nvSpPr>
        <p:spPr>
          <a:xfrm>
            <a:off x="2252235" y="3030978"/>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7" name="Shape 167"/>
          <p:cNvSpPr/>
          <p:nvPr/>
        </p:nvSpPr>
        <p:spPr>
          <a:xfrm>
            <a:off x="2567719" y="250520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8" name="Shape 168"/>
          <p:cNvSpPr/>
          <p:nvPr/>
        </p:nvSpPr>
        <p:spPr>
          <a:xfrm>
            <a:off x="2838065" y="3030978"/>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9" name="Shape 169"/>
          <p:cNvSpPr/>
          <p:nvPr/>
        </p:nvSpPr>
        <p:spPr>
          <a:xfrm>
            <a:off x="2567719" y="353653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0" name="Shape 170"/>
          <p:cNvSpPr/>
          <p:nvPr/>
        </p:nvSpPr>
        <p:spPr>
          <a:xfrm>
            <a:off x="1981891" y="353653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1" name="Shape 171"/>
          <p:cNvSpPr/>
          <p:nvPr/>
        </p:nvSpPr>
        <p:spPr>
          <a:xfrm>
            <a:off x="3153550" y="2506491"/>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2" name="Shape 172"/>
          <p:cNvSpPr/>
          <p:nvPr/>
        </p:nvSpPr>
        <p:spPr>
          <a:xfrm>
            <a:off x="3153550" y="3536532"/>
            <a:ext cx="315485" cy="307376"/>
          </a:xfrm>
          <a:prstGeom prst="ellipse">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3" name="Shape 173"/>
          <p:cNvSpPr/>
          <p:nvPr/>
        </p:nvSpPr>
        <p:spPr>
          <a:xfrm flipH="1">
            <a:off x="776577" y="2111186"/>
            <a:ext cx="1148688" cy="314413"/>
          </a:xfrm>
          <a:prstGeom prst="wedgeRoundRectCallout">
            <a:avLst>
              <a:gd name="adj1" fmla="val -46185"/>
              <a:gd name="adj2" fmla="val 95945"/>
              <a:gd name="adj3" fmla="val 16667"/>
            </a:avLst>
          </a:prstGeom>
          <a:solidFill>
            <a:srgbClr val="BD68C4"/>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b="0" i="0" u="none" strike="noStrike" cap="none">
                <a:solidFill>
                  <a:schemeClr val="lt1"/>
                </a:solidFill>
                <a:latin typeface="Arial"/>
                <a:ea typeface="Arial"/>
                <a:cs typeface="Arial"/>
                <a:sym typeface="Arial"/>
              </a:rPr>
              <a:t>Where are you?</a:t>
            </a:r>
          </a:p>
        </p:txBody>
      </p:sp>
      <p:sp>
        <p:nvSpPr>
          <p:cNvPr id="174" name="Shape 174"/>
          <p:cNvSpPr/>
          <p:nvPr/>
        </p:nvSpPr>
        <p:spPr>
          <a:xfrm>
            <a:off x="3559314" y="3112916"/>
            <a:ext cx="849382" cy="314413"/>
          </a:xfrm>
          <a:prstGeom prst="wedgeRoundRectCallout">
            <a:avLst>
              <a:gd name="adj1" fmla="val -46185"/>
              <a:gd name="adj2" fmla="val 95945"/>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b="0" i="0" u="none" strike="noStrike" cap="none">
                <a:solidFill>
                  <a:schemeClr val="lt1"/>
                </a:solidFill>
                <a:latin typeface="Arial"/>
                <a:ea typeface="Arial"/>
                <a:cs typeface="Arial"/>
                <a:sym typeface="Arial"/>
              </a:rPr>
              <a:t>Over here!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181" name="Shape 181"/>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82" name="Shape 182"/>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Managing Configuration Differences</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183" name="Shape 183"/>
          <p:cNvSpPr/>
          <p:nvPr/>
        </p:nvSpPr>
        <p:spPr>
          <a:xfrm>
            <a:off x="1135904" y="3030978"/>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84" name="Shape 184"/>
          <p:cNvSpPr/>
          <p:nvPr/>
        </p:nvSpPr>
        <p:spPr>
          <a:xfrm>
            <a:off x="3784519" y="3030978"/>
            <a:ext cx="315485" cy="307376"/>
          </a:xfrm>
          <a:prstGeom prst="ellipse">
            <a:avLst/>
          </a:prstGeom>
          <a:solidFill>
            <a:srgbClr val="1DFFDD"/>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85" name="Shape 185"/>
          <p:cNvSpPr/>
          <p:nvPr/>
        </p:nvSpPr>
        <p:spPr>
          <a:xfrm>
            <a:off x="2460211" y="3030978"/>
            <a:ext cx="315485" cy="307376"/>
          </a:xfrm>
          <a:prstGeom prst="ellipse">
            <a:avLst/>
          </a:prstGeom>
          <a:solidFill>
            <a:schemeClr val="accen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86" name="Shape 186"/>
          <p:cNvSpPr txBox="1"/>
          <p:nvPr/>
        </p:nvSpPr>
        <p:spPr>
          <a:xfrm>
            <a:off x="994988" y="3567362"/>
            <a:ext cx="595035"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0" i="0" u="none" strike="noStrike" cap="none">
                <a:solidFill>
                  <a:schemeClr val="lt1"/>
                </a:solidFill>
                <a:latin typeface="Arial"/>
                <a:ea typeface="Arial"/>
                <a:cs typeface="Arial"/>
                <a:sym typeface="Arial"/>
              </a:rPr>
              <a:t>Dev</a:t>
            </a:r>
          </a:p>
        </p:txBody>
      </p:sp>
      <p:sp>
        <p:nvSpPr>
          <p:cNvPr id="187" name="Shape 187"/>
          <p:cNvSpPr txBox="1"/>
          <p:nvPr/>
        </p:nvSpPr>
        <p:spPr>
          <a:xfrm>
            <a:off x="2371233" y="3567362"/>
            <a:ext cx="493269"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QA</a:t>
            </a:r>
          </a:p>
        </p:txBody>
      </p:sp>
      <p:sp>
        <p:nvSpPr>
          <p:cNvPr id="188" name="Shape 188"/>
          <p:cNvSpPr txBox="1"/>
          <p:nvPr/>
        </p:nvSpPr>
        <p:spPr>
          <a:xfrm>
            <a:off x="3590566" y="3567362"/>
            <a:ext cx="708884"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Prod</a:t>
            </a:r>
          </a:p>
        </p:txBody>
      </p:sp>
      <p:sp>
        <p:nvSpPr>
          <p:cNvPr id="189" name="Shape 189"/>
          <p:cNvSpPr/>
          <p:nvPr/>
        </p:nvSpPr>
        <p:spPr>
          <a:xfrm>
            <a:off x="1359011" y="2391958"/>
            <a:ext cx="881740" cy="442542"/>
          </a:xfrm>
          <a:prstGeom prst="wedgeRoundRectCallout">
            <a:avLst>
              <a:gd name="adj1" fmla="val -33341"/>
              <a:gd name="adj2" fmla="val 94117"/>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Arial"/>
                <a:ea typeface="Arial"/>
                <a:cs typeface="Arial"/>
                <a:sym typeface="Arial"/>
              </a:rPr>
              <a:t>I’m a little different!</a:t>
            </a:r>
          </a:p>
        </p:txBody>
      </p:sp>
      <p:sp>
        <p:nvSpPr>
          <p:cNvPr id="190" name="Shape 190"/>
          <p:cNvSpPr/>
          <p:nvPr/>
        </p:nvSpPr>
        <p:spPr>
          <a:xfrm>
            <a:off x="2684558" y="2491367"/>
            <a:ext cx="881740" cy="242665"/>
          </a:xfrm>
          <a:prstGeom prst="wedgeRoundRectCallout">
            <a:avLst>
              <a:gd name="adj1" fmla="val -33341"/>
              <a:gd name="adj2" fmla="val 150783"/>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Arial"/>
                <a:ea typeface="Arial"/>
                <a:cs typeface="Arial"/>
                <a:sym typeface="Arial"/>
              </a:rPr>
              <a:t>So am I!</a:t>
            </a:r>
          </a:p>
        </p:txBody>
      </p:sp>
      <p:sp>
        <p:nvSpPr>
          <p:cNvPr id="191" name="Shape 191"/>
          <p:cNvSpPr/>
          <p:nvPr/>
        </p:nvSpPr>
        <p:spPr>
          <a:xfrm>
            <a:off x="4082719" y="2491367"/>
            <a:ext cx="881740" cy="242665"/>
          </a:xfrm>
          <a:prstGeom prst="wedgeRoundRectCallout">
            <a:avLst>
              <a:gd name="adj1" fmla="val -38846"/>
              <a:gd name="adj2" fmla="val 154116"/>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Arial"/>
                <a:ea typeface="Arial"/>
                <a:cs typeface="Arial"/>
                <a:sym typeface="Arial"/>
              </a:rPr>
              <a:t>Me too!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500"/>
                                        <p:tgtEl>
                                          <p:spTgt spid="1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fade">
                                      <p:cBhvr>
                                        <p:cTn id="17"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198" name="Shape 19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99" name="Shape 199"/>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Handling Failure</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200" name="Shape 200"/>
          <p:cNvSpPr/>
          <p:nvPr/>
        </p:nvSpPr>
        <p:spPr>
          <a:xfrm>
            <a:off x="1952713" y="3229156"/>
            <a:ext cx="315485" cy="307376"/>
          </a:xfrm>
          <a:prstGeom prst="ellipse">
            <a:avLst/>
          </a:prstGeom>
          <a:solidFill>
            <a:srgbClr val="BD68C4"/>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1" name="Shape 201"/>
          <p:cNvSpPr/>
          <p:nvPr/>
        </p:nvSpPr>
        <p:spPr>
          <a:xfrm>
            <a:off x="719302" y="3229156"/>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2" name="Shape 202"/>
          <p:cNvSpPr/>
          <p:nvPr/>
        </p:nvSpPr>
        <p:spPr>
          <a:xfrm>
            <a:off x="4419532" y="3229155"/>
            <a:ext cx="315485" cy="307376"/>
          </a:xfrm>
          <a:prstGeom prst="ellipse">
            <a:avLst/>
          </a:prstGeom>
          <a:solidFill>
            <a:srgbClr val="D2D2D2"/>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3" name="Shape 203"/>
          <p:cNvSpPr/>
          <p:nvPr/>
        </p:nvSpPr>
        <p:spPr>
          <a:xfrm>
            <a:off x="3186123" y="3229155"/>
            <a:ext cx="315485" cy="307376"/>
          </a:xfrm>
          <a:prstGeom prst="ellipse">
            <a:avLst/>
          </a:prstGeom>
          <a:solidFill>
            <a:srgbClr val="128790"/>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4" name="Shape 204"/>
          <p:cNvSpPr/>
          <p:nvPr/>
        </p:nvSpPr>
        <p:spPr>
          <a:xfrm>
            <a:off x="1034787" y="2781034"/>
            <a:ext cx="849382" cy="314413"/>
          </a:xfrm>
          <a:prstGeom prst="wedgeRoundRectCallout">
            <a:avLst>
              <a:gd name="adj1" fmla="val -46185"/>
              <a:gd name="adj2" fmla="val 95945"/>
              <a:gd name="adj3" fmla="val 16667"/>
            </a:avLst>
          </a:prstGeom>
          <a:solidFill>
            <a:schemeClr val="accen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need you!</a:t>
            </a:r>
          </a:p>
        </p:txBody>
      </p:sp>
      <p:sp>
        <p:nvSpPr>
          <p:cNvPr id="205" name="Shape 205"/>
          <p:cNvSpPr/>
          <p:nvPr/>
        </p:nvSpPr>
        <p:spPr>
          <a:xfrm>
            <a:off x="2268198" y="2781034"/>
            <a:ext cx="849382" cy="314413"/>
          </a:xfrm>
          <a:prstGeom prst="wedgeRoundRectCallout">
            <a:avLst>
              <a:gd name="adj1" fmla="val -46185"/>
              <a:gd name="adj2" fmla="val 95945"/>
              <a:gd name="adj3" fmla="val 16667"/>
            </a:avLst>
          </a:prstGeom>
          <a:solidFill>
            <a:srgbClr val="FFDD9F"/>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need you!</a:t>
            </a:r>
          </a:p>
        </p:txBody>
      </p:sp>
      <p:sp>
        <p:nvSpPr>
          <p:cNvPr id="206" name="Shape 206"/>
          <p:cNvSpPr/>
          <p:nvPr/>
        </p:nvSpPr>
        <p:spPr>
          <a:xfrm>
            <a:off x="3501607" y="2776227"/>
            <a:ext cx="849382" cy="314413"/>
          </a:xfrm>
          <a:prstGeom prst="wedgeRoundRectCallout">
            <a:avLst>
              <a:gd name="adj1" fmla="val -46185"/>
              <a:gd name="adj2" fmla="val 95945"/>
              <a:gd name="adj3" fmla="val 16667"/>
            </a:avLst>
          </a:prstGeom>
          <a:solidFill>
            <a:srgbClr val="128790"/>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need you!</a:t>
            </a:r>
          </a:p>
        </p:txBody>
      </p:sp>
      <p:cxnSp>
        <p:nvCxnSpPr>
          <p:cNvPr id="207" name="Shape 207"/>
          <p:cNvCxnSpPr/>
          <p:nvPr/>
        </p:nvCxnSpPr>
        <p:spPr>
          <a:xfrm>
            <a:off x="1221491" y="3381141"/>
            <a:ext cx="550076" cy="0"/>
          </a:xfrm>
          <a:prstGeom prst="straightConnector1">
            <a:avLst/>
          </a:prstGeom>
          <a:noFill/>
          <a:ln w="25400" cap="flat" cmpd="sng">
            <a:solidFill>
              <a:schemeClr val="accent1"/>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08" name="Shape 208"/>
          <p:cNvCxnSpPr/>
          <p:nvPr/>
        </p:nvCxnSpPr>
        <p:spPr>
          <a:xfrm>
            <a:off x="2449775" y="3381141"/>
            <a:ext cx="550076" cy="0"/>
          </a:xfrm>
          <a:prstGeom prst="straightConnector1">
            <a:avLst/>
          </a:prstGeom>
          <a:noFill/>
          <a:ln w="25400" cap="flat" cmpd="sng">
            <a:solidFill>
              <a:srgbClr val="FFDD9F"/>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09" name="Shape 209"/>
          <p:cNvCxnSpPr/>
          <p:nvPr/>
        </p:nvCxnSpPr>
        <p:spPr>
          <a:xfrm>
            <a:off x="3703625" y="3379853"/>
            <a:ext cx="550076" cy="0"/>
          </a:xfrm>
          <a:prstGeom prst="straightConnector1">
            <a:avLst/>
          </a:prstGeom>
          <a:noFill/>
          <a:ln w="25400" cap="flat" cmpd="sng">
            <a:solidFill>
              <a:srgbClr val="128790"/>
            </a:solidFill>
            <a:prstDash val="solid"/>
            <a:round/>
            <a:headEnd type="none" w="med" len="med"/>
            <a:tailEnd type="stealth" w="lg" len="lg"/>
          </a:ln>
          <a:effectLst>
            <a:outerShdw blurRad="39999" dist="20000" dir="5400000" rotWithShape="0">
              <a:srgbClr val="000000">
                <a:alpha val="37647"/>
              </a:srgbClr>
            </a:outerShdw>
          </a:effectLst>
        </p:spPr>
      </p:cxnSp>
      <p:sp>
        <p:nvSpPr>
          <p:cNvPr id="210" name="Shape 210"/>
          <p:cNvSpPr/>
          <p:nvPr/>
        </p:nvSpPr>
        <p:spPr>
          <a:xfrm>
            <a:off x="4367167" y="3172528"/>
            <a:ext cx="421944" cy="417224"/>
          </a:xfrm>
          <a:prstGeom prst="mathMultiply">
            <a:avLst>
              <a:gd name="adj1" fmla="val 23520"/>
            </a:avLst>
          </a:prstGeom>
          <a:solidFill>
            <a:srgbClr val="D20202"/>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11" name="Shape 211"/>
          <p:cNvSpPr/>
          <p:nvPr/>
        </p:nvSpPr>
        <p:spPr>
          <a:xfrm>
            <a:off x="4735017" y="2776227"/>
            <a:ext cx="849382" cy="314413"/>
          </a:xfrm>
          <a:prstGeom prst="wedgeRoundRectCallout">
            <a:avLst>
              <a:gd name="adj1" fmla="val -46185"/>
              <a:gd name="adj2" fmla="val 95945"/>
              <a:gd name="adj3" fmla="val 16667"/>
            </a:avLst>
          </a:prstGeom>
          <a:solidFill>
            <a:srgbClr val="A5A5A5"/>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broke!</a:t>
            </a:r>
          </a:p>
        </p:txBody>
      </p:sp>
      <p:sp>
        <p:nvSpPr>
          <p:cNvPr id="212" name="Shape 212"/>
          <p:cNvSpPr/>
          <p:nvPr/>
        </p:nvSpPr>
        <p:spPr>
          <a:xfrm>
            <a:off x="1034787" y="2776227"/>
            <a:ext cx="849382" cy="314413"/>
          </a:xfrm>
          <a:prstGeom prst="wedgeRoundRectCallout">
            <a:avLst>
              <a:gd name="adj1" fmla="val -46185"/>
              <a:gd name="adj2" fmla="val 95945"/>
              <a:gd name="adj3" fmla="val 16667"/>
            </a:avLst>
          </a:prstGeom>
          <a:solidFill>
            <a:schemeClr val="accen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Uh oh!</a:t>
            </a:r>
          </a:p>
        </p:txBody>
      </p:sp>
      <p:sp>
        <p:nvSpPr>
          <p:cNvPr id="213" name="Shape 213"/>
          <p:cNvSpPr/>
          <p:nvPr/>
        </p:nvSpPr>
        <p:spPr>
          <a:xfrm>
            <a:off x="2268198" y="2776227"/>
            <a:ext cx="849382" cy="314413"/>
          </a:xfrm>
          <a:prstGeom prst="wedgeRoundRectCallout">
            <a:avLst>
              <a:gd name="adj1" fmla="val -46185"/>
              <a:gd name="adj2" fmla="val 95945"/>
              <a:gd name="adj3" fmla="val 16667"/>
            </a:avLst>
          </a:prstGeom>
          <a:solidFill>
            <a:srgbClr val="FFDD9F"/>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latin typeface="Arial"/>
                <a:ea typeface="Arial"/>
                <a:cs typeface="Arial"/>
                <a:sym typeface="Arial"/>
              </a:rPr>
              <a:t>Uh oh!</a:t>
            </a:r>
          </a:p>
        </p:txBody>
      </p:sp>
      <p:sp>
        <p:nvSpPr>
          <p:cNvPr id="214" name="Shape 214"/>
          <p:cNvSpPr/>
          <p:nvPr/>
        </p:nvSpPr>
        <p:spPr>
          <a:xfrm>
            <a:off x="3501607" y="2776227"/>
            <a:ext cx="849382" cy="314413"/>
          </a:xfrm>
          <a:prstGeom prst="wedgeRoundRectCallout">
            <a:avLst>
              <a:gd name="adj1" fmla="val -46185"/>
              <a:gd name="adj2" fmla="val 95945"/>
              <a:gd name="adj3" fmla="val 16667"/>
            </a:avLst>
          </a:prstGeom>
          <a:solidFill>
            <a:srgbClr val="128790"/>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Uh oh!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
                                        </p:tgtEl>
                                        <p:attrNameLst>
                                          <p:attrName>style.visibility</p:attrName>
                                        </p:attrNameLst>
                                      </p:cBhvr>
                                      <p:to>
                                        <p:strVal val="visible"/>
                                      </p:to>
                                    </p:set>
                                    <p:animEffect transition="in" filter="fade">
                                      <p:cBhvr>
                                        <p:cTn id="15" dur="500"/>
                                        <p:tgtEl>
                                          <p:spTgt spid="205"/>
                                        </p:tgtEl>
                                      </p:cBhvr>
                                    </p:animEffect>
                                  </p:childTnLst>
                                </p:cTn>
                              </p:par>
                              <p:par>
                                <p:cTn id="16" presetID="10" presetClass="entr" presetSubtype="0" fill="hold" nodeType="withEffect">
                                  <p:stCondLst>
                                    <p:cond delay="0"/>
                                  </p:stCondLst>
                                  <p:childTnLst>
                                    <p:set>
                                      <p:cBhvr>
                                        <p:cTn id="17" dur="1" fill="hold">
                                          <p:stCondLst>
                                            <p:cond delay="0"/>
                                          </p:stCondLst>
                                        </p:cTn>
                                        <p:tgtEl>
                                          <p:spTgt spid="208"/>
                                        </p:tgtEl>
                                        <p:attrNameLst>
                                          <p:attrName>style.visibility</p:attrName>
                                        </p:attrNameLst>
                                      </p:cBhvr>
                                      <p:to>
                                        <p:strVal val="visible"/>
                                      </p:to>
                                    </p:set>
                                    <p:animEffect transition="in" filter="fade">
                                      <p:cBhvr>
                                        <p:cTn id="18" dur="500"/>
                                        <p:tgtEl>
                                          <p:spTgt spid="20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0"/>
                                        <p:tgtEl>
                                          <p:spTgt spid="206"/>
                                        </p:tgtEl>
                                      </p:cBhvr>
                                    </p:animEffect>
                                  </p:childTnLst>
                                </p:cTn>
                              </p:par>
                              <p:par>
                                <p:cTn id="24" presetID="10" presetClass="entr" presetSubtype="0" fill="hold" nodeType="withEffect">
                                  <p:stCondLst>
                                    <p:cond delay="0"/>
                                  </p:stCondLst>
                                  <p:childTnLst>
                                    <p:set>
                                      <p:cBhvr>
                                        <p:cTn id="25" dur="1" fill="hold">
                                          <p:stCondLst>
                                            <p:cond delay="0"/>
                                          </p:stCondLst>
                                        </p:cTn>
                                        <p:tgtEl>
                                          <p:spTgt spid="209"/>
                                        </p:tgtEl>
                                        <p:attrNameLst>
                                          <p:attrName>style.visibility</p:attrName>
                                        </p:attrNameLst>
                                      </p:cBhvr>
                                      <p:to>
                                        <p:strVal val="visible"/>
                                      </p:to>
                                    </p:set>
                                    <p:animEffect transition="in" filter="fade">
                                      <p:cBhvr>
                                        <p:cTn id="26" dur="500"/>
                                        <p:tgtEl>
                                          <p:spTgt spid="2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20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1"/>
                                          </p:stCondLst>
                                        </p:cTn>
                                        <p:tgtEl>
                                          <p:spTgt spid="20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1"/>
                                          </p:stCondLst>
                                        </p:cTn>
                                        <p:tgtEl>
                                          <p:spTgt spid="20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11"/>
                                        </p:tgtEl>
                                        <p:attrNameLst>
                                          <p:attrName>style.visibility</p:attrName>
                                        </p:attrNameLst>
                                      </p:cBhvr>
                                      <p:to>
                                        <p:strVal val="visible"/>
                                      </p:to>
                                    </p:set>
                                    <p:animEffect transition="in" filter="fade">
                                      <p:cBhvr>
                                        <p:cTn id="37" dur="500"/>
                                        <p:tgtEl>
                                          <p:spTgt spid="211"/>
                                        </p:tgtEl>
                                      </p:cBhvr>
                                    </p:animEffect>
                                  </p:childTnLst>
                                </p:cTn>
                              </p:par>
                              <p:par>
                                <p:cTn id="38" presetID="10" presetClass="entr" presetSubtype="0" fill="hold" nodeType="withEffect">
                                  <p:stCondLst>
                                    <p:cond delay="0"/>
                                  </p:stCondLst>
                                  <p:childTnLst>
                                    <p:set>
                                      <p:cBhvr>
                                        <p:cTn id="39" dur="1" fill="hold">
                                          <p:stCondLst>
                                            <p:cond delay="0"/>
                                          </p:stCondLst>
                                        </p:cTn>
                                        <p:tgtEl>
                                          <p:spTgt spid="210"/>
                                        </p:tgtEl>
                                        <p:attrNameLst>
                                          <p:attrName>style.visibility</p:attrName>
                                        </p:attrNameLst>
                                      </p:cBhvr>
                                      <p:to>
                                        <p:strVal val="visible"/>
                                      </p:to>
                                    </p:set>
                                    <p:animEffect transition="in" filter="fade">
                                      <p:cBhvr>
                                        <p:cTn id="40" dur="500"/>
                                        <p:tgtEl>
                                          <p:spTgt spid="2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4"/>
                                        </p:tgtEl>
                                        <p:attrNameLst>
                                          <p:attrName>style.visibility</p:attrName>
                                        </p:attrNameLst>
                                      </p:cBhvr>
                                      <p:to>
                                        <p:strVal val="visible"/>
                                      </p:to>
                                    </p:set>
                                    <p:animEffect transition="in" filter="fade">
                                      <p:cBhvr>
                                        <p:cTn id="45" dur="500"/>
                                        <p:tgtEl>
                                          <p:spTgt spid="214"/>
                                        </p:tgtEl>
                                      </p:cBhvr>
                                    </p:animEffect>
                                  </p:childTnLst>
                                </p:cTn>
                              </p:par>
                              <p:par>
                                <p:cTn id="46" presetID="10" presetClass="entr" presetSubtype="0" fill="hold" nodeType="withEffect">
                                  <p:stCondLst>
                                    <p:cond delay="0"/>
                                  </p:stCondLst>
                                  <p:childTnLst>
                                    <p:set>
                                      <p:cBhvr>
                                        <p:cTn id="47" dur="1" fill="hold">
                                          <p:stCondLst>
                                            <p:cond delay="0"/>
                                          </p:stCondLst>
                                        </p:cTn>
                                        <p:tgtEl>
                                          <p:spTgt spid="213"/>
                                        </p:tgtEl>
                                        <p:attrNameLst>
                                          <p:attrName>style.visibility</p:attrName>
                                        </p:attrNameLst>
                                      </p:cBhvr>
                                      <p:to>
                                        <p:strVal val="visible"/>
                                      </p:to>
                                    </p:set>
                                    <p:animEffect transition="in" filter="fade">
                                      <p:cBhvr>
                                        <p:cTn id="48" dur="500"/>
                                        <p:tgtEl>
                                          <p:spTgt spid="213"/>
                                        </p:tgtEl>
                                      </p:cBhvr>
                                    </p:animEffect>
                                  </p:childTnLst>
                                </p:cTn>
                              </p:par>
                              <p:par>
                                <p:cTn id="49" presetID="10" presetClass="entr" presetSubtype="0" fill="hold" nodeType="withEffect">
                                  <p:stCondLst>
                                    <p:cond delay="0"/>
                                  </p:stCondLst>
                                  <p:childTnLst>
                                    <p:set>
                                      <p:cBhvr>
                                        <p:cTn id="50" dur="1" fill="hold">
                                          <p:stCondLst>
                                            <p:cond delay="0"/>
                                          </p:stCondLst>
                                        </p:cTn>
                                        <p:tgtEl>
                                          <p:spTgt spid="212"/>
                                        </p:tgtEl>
                                        <p:attrNameLst>
                                          <p:attrName>style.visibility</p:attrName>
                                        </p:attrNameLst>
                                      </p:cBhvr>
                                      <p:to>
                                        <p:strVal val="visible"/>
                                      </p:to>
                                    </p:set>
                                    <p:animEffect transition="in" filter="fade">
                                      <p:cBhvr>
                                        <p:cTn id="51" dur="500"/>
                                        <p:tgtEl>
                                          <p:spTgt spid="212"/>
                                        </p:tgtEl>
                                      </p:cBhvr>
                                    </p:animEffect>
                                  </p:childTnLst>
                                </p:cTn>
                              </p:par>
                              <p:par>
                                <p:cTn id="52" presetID="1" presetClass="exit" presetSubtype="0" fill="hold" nodeType="withEffect">
                                  <p:stCondLst>
                                    <p:cond delay="0"/>
                                  </p:stCondLst>
                                  <p:childTnLst>
                                    <p:set>
                                      <p:cBhvr>
                                        <p:cTn id="53" dur="1" fill="hold">
                                          <p:stCondLst>
                                            <p:cond delay="1"/>
                                          </p:stCondLst>
                                        </p:cTn>
                                        <p:tgtEl>
                                          <p:spTgt spid="2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Shape 220"/>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221" name="Shape 221"/>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222" name="Shape 222"/>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Following call graphs</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223" name="Shape 223"/>
          <p:cNvSpPr/>
          <p:nvPr/>
        </p:nvSpPr>
        <p:spPr>
          <a:xfrm>
            <a:off x="4557700" y="2416225"/>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4" name="Shape 224"/>
          <p:cNvSpPr/>
          <p:nvPr/>
        </p:nvSpPr>
        <p:spPr>
          <a:xfrm>
            <a:off x="755706" y="2011783"/>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5" name="Shape 225"/>
          <p:cNvSpPr/>
          <p:nvPr/>
        </p:nvSpPr>
        <p:spPr>
          <a:xfrm>
            <a:off x="693089" y="3865096"/>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6" name="Shape 226"/>
          <p:cNvSpPr/>
          <p:nvPr/>
        </p:nvSpPr>
        <p:spPr>
          <a:xfrm>
            <a:off x="4557700" y="3843910"/>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7" name="Shape 227"/>
          <p:cNvSpPr/>
          <p:nvPr/>
        </p:nvSpPr>
        <p:spPr>
          <a:xfrm>
            <a:off x="1601690" y="3316844"/>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8" name="Shape 228"/>
          <p:cNvSpPr/>
          <p:nvPr/>
        </p:nvSpPr>
        <p:spPr>
          <a:xfrm>
            <a:off x="969425" y="272360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9" name="Shape 229"/>
          <p:cNvSpPr/>
          <p:nvPr/>
        </p:nvSpPr>
        <p:spPr>
          <a:xfrm>
            <a:off x="3169727" y="2067444"/>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0" name="Shape 230"/>
          <p:cNvSpPr/>
          <p:nvPr/>
        </p:nvSpPr>
        <p:spPr>
          <a:xfrm>
            <a:off x="3748116" y="3227866"/>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1" name="Shape 231"/>
          <p:cNvSpPr/>
          <p:nvPr/>
        </p:nvSpPr>
        <p:spPr>
          <a:xfrm>
            <a:off x="2696500" y="2922193"/>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2" name="Shape 232"/>
          <p:cNvSpPr/>
          <p:nvPr/>
        </p:nvSpPr>
        <p:spPr>
          <a:xfrm>
            <a:off x="3011985" y="4018785"/>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3" name="Shape 233"/>
          <p:cNvSpPr/>
          <p:nvPr/>
        </p:nvSpPr>
        <p:spPr>
          <a:xfrm flipH="1">
            <a:off x="4279266" y="1465134"/>
            <a:ext cx="1755389" cy="700335"/>
          </a:xfrm>
          <a:prstGeom prst="wedgeRoundRectCallout">
            <a:avLst>
              <a:gd name="adj1" fmla="val -70608"/>
              <a:gd name="adj2" fmla="val 9855"/>
              <a:gd name="adj3" fmla="val 16667"/>
            </a:avLst>
          </a:prstGeom>
          <a:solidFill>
            <a:schemeClr val="dk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700" b="1">
                <a:solidFill>
                  <a:srgbClr val="D20202"/>
                </a:solidFill>
                <a:latin typeface="Arial"/>
                <a:ea typeface="Arial"/>
                <a:cs typeface="Arial"/>
                <a:sym typeface="Arial"/>
              </a:rPr>
              <a:t>WHAT’S GOING ON?!?</a:t>
            </a:r>
          </a:p>
        </p:txBody>
      </p:sp>
      <p:cxnSp>
        <p:nvCxnSpPr>
          <p:cNvPr id="234" name="Shape 234"/>
          <p:cNvCxnSpPr/>
          <p:nvPr/>
        </p:nvCxnSpPr>
        <p:spPr>
          <a:xfrm>
            <a:off x="1140598" y="2374822"/>
            <a:ext cx="1820103" cy="1628199"/>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5" name="Shape 235"/>
          <p:cNvCxnSpPr/>
          <p:nvPr/>
        </p:nvCxnSpPr>
        <p:spPr>
          <a:xfrm rot="10800000">
            <a:off x="1140597" y="4018785"/>
            <a:ext cx="1731122" cy="153687"/>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6" name="Shape 236"/>
          <p:cNvCxnSpPr/>
          <p:nvPr/>
        </p:nvCxnSpPr>
        <p:spPr>
          <a:xfrm rot="10800000" flipH="1">
            <a:off x="3429885" y="4018786"/>
            <a:ext cx="1051615" cy="132501"/>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7" name="Shape 237"/>
          <p:cNvCxnSpPr/>
          <p:nvPr/>
        </p:nvCxnSpPr>
        <p:spPr>
          <a:xfrm rot="10800000">
            <a:off x="2960702" y="3308340"/>
            <a:ext cx="153697" cy="556756"/>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8" name="Shape 238"/>
          <p:cNvCxnSpPr/>
          <p:nvPr/>
        </p:nvCxnSpPr>
        <p:spPr>
          <a:xfrm flipH="1">
            <a:off x="1973802" y="3162741"/>
            <a:ext cx="622880" cy="218813"/>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9" name="Shape 239"/>
          <p:cNvCxnSpPr/>
          <p:nvPr/>
        </p:nvCxnSpPr>
        <p:spPr>
          <a:xfrm rot="10800000" flipH="1">
            <a:off x="3114400" y="2653144"/>
            <a:ext cx="1367100" cy="377835"/>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40" name="Shape 240"/>
          <p:cNvCxnSpPr/>
          <p:nvPr/>
        </p:nvCxnSpPr>
        <p:spPr>
          <a:xfrm rot="10800000">
            <a:off x="3485213" y="2416226"/>
            <a:ext cx="1072486" cy="1345090"/>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41" name="Shape 241"/>
          <p:cNvCxnSpPr/>
          <p:nvPr/>
        </p:nvCxnSpPr>
        <p:spPr>
          <a:xfrm rot="10800000" flipH="1">
            <a:off x="1071191" y="3381555"/>
            <a:ext cx="2601374" cy="507808"/>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42" name="Shape 242"/>
          <p:cNvCxnSpPr/>
          <p:nvPr/>
        </p:nvCxnSpPr>
        <p:spPr>
          <a:xfrm rot="10800000" flipH="1">
            <a:off x="969425" y="3106120"/>
            <a:ext cx="101766" cy="655197"/>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gtEl>
                                        <p:attrNameLst>
                                          <p:attrName>style.visibility</p:attrName>
                                        </p:attrNameLst>
                                      </p:cBhvr>
                                      <p:to>
                                        <p:strVal val="visible"/>
                                      </p:to>
                                    </p:set>
                                    <p:animEffect transition="in" filter="fade">
                                      <p:cBhvr>
                                        <p:cTn id="12" dur="500"/>
                                        <p:tgtEl>
                                          <p:spTgt spid="235"/>
                                        </p:tgtEl>
                                      </p:cBhvr>
                                    </p:animEffect>
                                  </p:childTnLst>
                                </p:cTn>
                              </p:par>
                              <p:par>
                                <p:cTn id="13" presetID="10" presetClass="entr" presetSubtype="0" fill="hold" nodeType="withEffect">
                                  <p:stCondLst>
                                    <p:cond delay="0"/>
                                  </p:stCondLst>
                                  <p:childTnLst>
                                    <p:set>
                                      <p:cBhvr>
                                        <p:cTn id="14" dur="1" fill="hold">
                                          <p:stCondLst>
                                            <p:cond delay="0"/>
                                          </p:stCondLst>
                                        </p:cTn>
                                        <p:tgtEl>
                                          <p:spTgt spid="237"/>
                                        </p:tgtEl>
                                        <p:attrNameLst>
                                          <p:attrName>style.visibility</p:attrName>
                                        </p:attrNameLst>
                                      </p:cBhvr>
                                      <p:to>
                                        <p:strVal val="visible"/>
                                      </p:to>
                                    </p:set>
                                    <p:animEffect transition="in" filter="fade">
                                      <p:cBhvr>
                                        <p:cTn id="15" dur="500"/>
                                        <p:tgtEl>
                                          <p:spTgt spid="237"/>
                                        </p:tgtEl>
                                      </p:cBhvr>
                                    </p:animEffect>
                                  </p:childTnLst>
                                </p:cTn>
                              </p:par>
                              <p:par>
                                <p:cTn id="16" presetID="10" presetClass="entr" presetSubtype="0" fill="hold" nodeType="withEffect">
                                  <p:stCondLst>
                                    <p:cond delay="0"/>
                                  </p:stCondLst>
                                  <p:childTnLst>
                                    <p:set>
                                      <p:cBhvr>
                                        <p:cTn id="17" dur="1" fill="hold">
                                          <p:stCondLst>
                                            <p:cond delay="0"/>
                                          </p:stCondLst>
                                        </p:cTn>
                                        <p:tgtEl>
                                          <p:spTgt spid="236"/>
                                        </p:tgtEl>
                                        <p:attrNameLst>
                                          <p:attrName>style.visibility</p:attrName>
                                        </p:attrNameLst>
                                      </p:cBhvr>
                                      <p:to>
                                        <p:strVal val="visible"/>
                                      </p:to>
                                    </p:set>
                                    <p:animEffect transition="in" filter="fade">
                                      <p:cBhvr>
                                        <p:cTn id="18" dur="500"/>
                                        <p:tgtEl>
                                          <p:spTgt spid="2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8"/>
                                        </p:tgtEl>
                                        <p:attrNameLst>
                                          <p:attrName>style.visibility</p:attrName>
                                        </p:attrNameLst>
                                      </p:cBhvr>
                                      <p:to>
                                        <p:strVal val="visible"/>
                                      </p:to>
                                    </p:set>
                                    <p:animEffect transition="in" filter="fade">
                                      <p:cBhvr>
                                        <p:cTn id="23" dur="500"/>
                                        <p:tgtEl>
                                          <p:spTgt spid="238"/>
                                        </p:tgtEl>
                                      </p:cBhvr>
                                    </p:animEffect>
                                  </p:childTnLst>
                                </p:cTn>
                              </p:par>
                              <p:par>
                                <p:cTn id="24" presetID="10" presetClass="entr" presetSubtype="0" fill="hold" nodeType="withEffect">
                                  <p:stCondLst>
                                    <p:cond delay="0"/>
                                  </p:stCondLst>
                                  <p:childTnLst>
                                    <p:set>
                                      <p:cBhvr>
                                        <p:cTn id="25" dur="1" fill="hold">
                                          <p:stCondLst>
                                            <p:cond delay="0"/>
                                          </p:stCondLst>
                                        </p:cTn>
                                        <p:tgtEl>
                                          <p:spTgt spid="239"/>
                                        </p:tgtEl>
                                        <p:attrNameLst>
                                          <p:attrName>style.visibility</p:attrName>
                                        </p:attrNameLst>
                                      </p:cBhvr>
                                      <p:to>
                                        <p:strVal val="visible"/>
                                      </p:to>
                                    </p:set>
                                    <p:animEffect transition="in" filter="fade">
                                      <p:cBhvr>
                                        <p:cTn id="26" dur="500"/>
                                        <p:tgtEl>
                                          <p:spTgt spid="239"/>
                                        </p:tgtEl>
                                      </p:cBhvr>
                                    </p:animEffect>
                                  </p:childTnLst>
                                </p:cTn>
                              </p:par>
                              <p:par>
                                <p:cTn id="27" presetID="10" presetClass="entr" presetSubtype="0" fill="hold" nodeType="withEffect">
                                  <p:stCondLst>
                                    <p:cond delay="0"/>
                                  </p:stCondLst>
                                  <p:childTnLst>
                                    <p:set>
                                      <p:cBhvr>
                                        <p:cTn id="28" dur="1" fill="hold">
                                          <p:stCondLst>
                                            <p:cond delay="0"/>
                                          </p:stCondLst>
                                        </p:cTn>
                                        <p:tgtEl>
                                          <p:spTgt spid="240"/>
                                        </p:tgtEl>
                                        <p:attrNameLst>
                                          <p:attrName>style.visibility</p:attrName>
                                        </p:attrNameLst>
                                      </p:cBhvr>
                                      <p:to>
                                        <p:strVal val="visible"/>
                                      </p:to>
                                    </p:set>
                                    <p:animEffect transition="in" filter="fade">
                                      <p:cBhvr>
                                        <p:cTn id="29" dur="500"/>
                                        <p:tgtEl>
                                          <p:spTgt spid="240"/>
                                        </p:tgtEl>
                                      </p:cBhvr>
                                    </p:animEffect>
                                  </p:childTnLst>
                                </p:cTn>
                              </p:par>
                              <p:par>
                                <p:cTn id="30" presetID="10" presetClass="entr" presetSubtype="0" fill="hold" nodeType="withEffect">
                                  <p:stCondLst>
                                    <p:cond delay="0"/>
                                  </p:stCondLst>
                                  <p:childTnLst>
                                    <p:set>
                                      <p:cBhvr>
                                        <p:cTn id="31" dur="1" fill="hold">
                                          <p:stCondLst>
                                            <p:cond delay="0"/>
                                          </p:stCondLst>
                                        </p:cTn>
                                        <p:tgtEl>
                                          <p:spTgt spid="241"/>
                                        </p:tgtEl>
                                        <p:attrNameLst>
                                          <p:attrName>style.visibility</p:attrName>
                                        </p:attrNameLst>
                                      </p:cBhvr>
                                      <p:to>
                                        <p:strVal val="visible"/>
                                      </p:to>
                                    </p:set>
                                    <p:animEffect transition="in" filter="fade">
                                      <p:cBhvr>
                                        <p:cTn id="32" dur="500"/>
                                        <p:tgtEl>
                                          <p:spTgt spid="241"/>
                                        </p:tgtEl>
                                      </p:cBhvr>
                                    </p:animEffect>
                                  </p:childTnLst>
                                </p:cTn>
                              </p:par>
                              <p:par>
                                <p:cTn id="33" presetID="10" presetClass="entr" presetSubtype="0" fill="hold" nodeType="withEffect">
                                  <p:stCondLst>
                                    <p:cond delay="0"/>
                                  </p:stCondLst>
                                  <p:childTnLst>
                                    <p:set>
                                      <p:cBhvr>
                                        <p:cTn id="34" dur="1" fill="hold">
                                          <p:stCondLst>
                                            <p:cond delay="0"/>
                                          </p:stCondLst>
                                        </p:cTn>
                                        <p:tgtEl>
                                          <p:spTgt spid="242"/>
                                        </p:tgtEl>
                                        <p:attrNameLst>
                                          <p:attrName>style.visibility</p:attrName>
                                        </p:attrNameLst>
                                      </p:cBhvr>
                                      <p:to>
                                        <p:strVal val="visible"/>
                                      </p:to>
                                    </p:set>
                                    <p:animEffect transition="in" filter="fade">
                                      <p:cBhvr>
                                        <p:cTn id="35" dur="500"/>
                                        <p:tgtEl>
                                          <p:spTgt spid="24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3"/>
                                        </p:tgtEl>
                                        <p:attrNameLst>
                                          <p:attrName>style.visibility</p:attrName>
                                        </p:attrNameLst>
                                      </p:cBhvr>
                                      <p:to>
                                        <p:strVal val="visible"/>
                                      </p:to>
                                    </p:set>
                                    <p:animEffect transition="in" filter="fade">
                                      <p:cBhvr>
                                        <p:cTn id="40"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Netflix Cloud Libraries</a:t>
            </a:r>
          </a:p>
        </p:txBody>
      </p:sp>
      <p:sp>
        <p:nvSpPr>
          <p:cNvPr id="249" name="Shape 249"/>
          <p:cNvSpPr txBox="1">
            <a:spLocks noGrp="1"/>
          </p:cNvSpPr>
          <p:nvPr>
            <p:ph type="body" idx="1"/>
          </p:nvPr>
        </p:nvSpPr>
        <p:spPr>
          <a:xfrm>
            <a:off x="457200" y="1108074"/>
            <a:ext cx="5495525" cy="327300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Netflix needed to be faster to win / disrupt</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Pioneer and vocal proponent of microservices – the key to their speed and success</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buClr>
                <a:schemeClr val="lt1"/>
              </a:buClr>
              <a:buSzPct val="100000"/>
              <a:buFont typeface="Arial"/>
              <a:buChar char="•"/>
            </a:pPr>
            <a:r>
              <a:rPr lang="en-US" sz="1800" b="0" i="0" u="none" strike="noStrike" cap="none">
                <a:solidFill>
                  <a:schemeClr val="lt1"/>
                </a:solidFill>
                <a:latin typeface="Arial"/>
                <a:ea typeface="Arial"/>
                <a:cs typeface="Arial"/>
                <a:sym typeface="Arial"/>
              </a:rPr>
              <a:t>Netflix OSS supplies parts, but it’s not a solution</a:t>
            </a:r>
          </a:p>
        </p:txBody>
      </p:sp>
      <p:pic>
        <p:nvPicPr>
          <p:cNvPr id="250" name="Shape 250" descr="http://photos4.meetupstatic.com/photos/event/7/8/f/c/global_249990972.jpeg"/>
          <p:cNvPicPr preferRelativeResize="0"/>
          <p:nvPr/>
        </p:nvPicPr>
        <p:blipFill rotWithShape="1">
          <a:blip r:embed="rId3">
            <a:alphaModFix/>
          </a:blip>
          <a:srcRect/>
          <a:stretch/>
        </p:blipFill>
        <p:spPr>
          <a:xfrm>
            <a:off x="6529773" y="1660078"/>
            <a:ext cx="2157026" cy="2157026"/>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rgbClr val="FFFFFF"/>
              </a:buClr>
              <a:buSzPct val="25000"/>
              <a:buFont typeface="Arial"/>
              <a:buNone/>
            </a:pPr>
            <a:r>
              <a:rPr lang="en-US" sz="3200" b="0" i="0" u="none" strike="noStrike" cap="none">
                <a:solidFill>
                  <a:srgbClr val="FFFFFF"/>
                </a:solidFill>
                <a:latin typeface="Arial"/>
                <a:ea typeface="Arial"/>
                <a:cs typeface="Arial"/>
                <a:sym typeface="Arial"/>
              </a:rPr>
              <a:t>Spring Cloud Netflix Components</a:t>
            </a:r>
          </a:p>
        </p:txBody>
      </p:sp>
      <p:grpSp>
        <p:nvGrpSpPr>
          <p:cNvPr id="257" name="Shape 257"/>
          <p:cNvGrpSpPr/>
          <p:nvPr/>
        </p:nvGrpSpPr>
        <p:grpSpPr>
          <a:xfrm>
            <a:off x="302551" y="1132504"/>
            <a:ext cx="1363579" cy="1390616"/>
            <a:chOff x="1991894" y="1831172"/>
            <a:chExt cx="1363579" cy="1390616"/>
          </a:xfrm>
        </p:grpSpPr>
        <p:grpSp>
          <p:nvGrpSpPr>
            <p:cNvPr id="258" name="Shape 258"/>
            <p:cNvGrpSpPr/>
            <p:nvPr/>
          </p:nvGrpSpPr>
          <p:grpSpPr>
            <a:xfrm>
              <a:off x="1991894" y="1844841"/>
              <a:ext cx="1363579" cy="1376946"/>
              <a:chOff x="1991894" y="1844841"/>
              <a:chExt cx="1363579" cy="1376946"/>
            </a:xfrm>
          </p:grpSpPr>
          <p:cxnSp>
            <p:nvCxnSpPr>
              <p:cNvPr id="259" name="Shape 259"/>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60" name="Shape 260"/>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61" name="Shape 261" descr="ribbon.png"/>
            <p:cNvPicPr preferRelativeResize="0"/>
            <p:nvPr/>
          </p:nvPicPr>
          <p:blipFill rotWithShape="1">
            <a:blip r:embed="rId3">
              <a:alphaModFix/>
            </a:blip>
            <a:srcRect/>
            <a:stretch/>
          </p:blipFill>
          <p:spPr>
            <a:xfrm>
              <a:off x="2311400" y="2177214"/>
              <a:ext cx="679449" cy="1019174"/>
            </a:xfrm>
            <a:prstGeom prst="rect">
              <a:avLst/>
            </a:prstGeom>
            <a:noFill/>
            <a:ln>
              <a:noFill/>
            </a:ln>
          </p:spPr>
        </p:pic>
        <p:sp>
          <p:nvSpPr>
            <p:cNvPr id="262" name="Shape 262"/>
            <p:cNvSpPr txBox="1"/>
            <p:nvPr/>
          </p:nvSpPr>
          <p:spPr>
            <a:xfrm>
              <a:off x="2311400" y="1831172"/>
              <a:ext cx="710538" cy="307774"/>
            </a:xfrm>
            <a:prstGeom prst="rect">
              <a:avLst/>
            </a:prstGeom>
            <a:noFill/>
            <a:ln>
              <a:noFill/>
            </a:ln>
          </p:spPr>
          <p:txBody>
            <a:bodyPr wrap="square" lIns="45700" tIns="45700" rIns="45700" bIns="45700"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US" sz="1400" b="1" i="0" u="none" strike="noStrike" cap="none">
                  <a:solidFill>
                    <a:schemeClr val="accent1"/>
                  </a:solidFill>
                  <a:latin typeface="Arial"/>
                  <a:ea typeface="Arial"/>
                  <a:cs typeface="Arial"/>
                  <a:sym typeface="Arial"/>
                </a:rPr>
                <a:t>Ribbon</a:t>
              </a:r>
            </a:p>
          </p:txBody>
        </p:sp>
      </p:grpSp>
      <p:grpSp>
        <p:nvGrpSpPr>
          <p:cNvPr id="263" name="Shape 263"/>
          <p:cNvGrpSpPr/>
          <p:nvPr/>
        </p:nvGrpSpPr>
        <p:grpSpPr>
          <a:xfrm>
            <a:off x="1869573" y="1132504"/>
            <a:ext cx="1363579" cy="1376946"/>
            <a:chOff x="4003173" y="1819441"/>
            <a:chExt cx="1363579" cy="1376946"/>
          </a:xfrm>
        </p:grpSpPr>
        <p:grpSp>
          <p:nvGrpSpPr>
            <p:cNvPr id="264" name="Shape 264"/>
            <p:cNvGrpSpPr/>
            <p:nvPr/>
          </p:nvGrpSpPr>
          <p:grpSpPr>
            <a:xfrm>
              <a:off x="4003173" y="1819441"/>
              <a:ext cx="1363579" cy="1376946"/>
              <a:chOff x="1991894" y="1844841"/>
              <a:chExt cx="1363579" cy="1376946"/>
            </a:xfrm>
          </p:grpSpPr>
          <p:cxnSp>
            <p:nvCxnSpPr>
              <p:cNvPr id="265" name="Shape 265"/>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66" name="Shape 266"/>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67" name="Shape 267" descr="archaius.png"/>
            <p:cNvPicPr preferRelativeResize="0"/>
            <p:nvPr/>
          </p:nvPicPr>
          <p:blipFill rotWithShape="1">
            <a:blip r:embed="rId4">
              <a:alphaModFix/>
            </a:blip>
            <a:srcRect/>
            <a:stretch/>
          </p:blipFill>
          <p:spPr>
            <a:xfrm>
              <a:off x="4390523" y="2228014"/>
              <a:ext cx="600576" cy="900863"/>
            </a:xfrm>
            <a:prstGeom prst="rect">
              <a:avLst/>
            </a:prstGeom>
            <a:noFill/>
            <a:ln>
              <a:noFill/>
            </a:ln>
          </p:spPr>
        </p:pic>
        <p:sp>
          <p:nvSpPr>
            <p:cNvPr id="268" name="Shape 268"/>
            <p:cNvSpPr/>
            <p:nvPr/>
          </p:nvSpPr>
          <p:spPr>
            <a:xfrm>
              <a:off x="4221946" y="1819441"/>
              <a:ext cx="952954"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Archaius</a:t>
              </a:r>
            </a:p>
          </p:txBody>
        </p:sp>
      </p:grpSp>
      <p:grpSp>
        <p:nvGrpSpPr>
          <p:cNvPr id="269" name="Shape 269"/>
          <p:cNvGrpSpPr/>
          <p:nvPr/>
        </p:nvGrpSpPr>
        <p:grpSpPr>
          <a:xfrm>
            <a:off x="366712" y="3110510"/>
            <a:ext cx="1363579" cy="1376947"/>
            <a:chOff x="366712" y="2951744"/>
            <a:chExt cx="1363579" cy="1376947"/>
          </a:xfrm>
        </p:grpSpPr>
        <p:sp>
          <p:nvSpPr>
            <p:cNvPr id="270" name="Shape 270"/>
            <p:cNvSpPr/>
            <p:nvPr/>
          </p:nvSpPr>
          <p:spPr>
            <a:xfrm>
              <a:off x="622056" y="2951744"/>
              <a:ext cx="787395"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Eureka</a:t>
              </a:r>
            </a:p>
          </p:txBody>
        </p:sp>
        <p:grpSp>
          <p:nvGrpSpPr>
            <p:cNvPr id="271" name="Shape 271"/>
            <p:cNvGrpSpPr/>
            <p:nvPr/>
          </p:nvGrpSpPr>
          <p:grpSpPr>
            <a:xfrm>
              <a:off x="366712" y="2951745"/>
              <a:ext cx="1363579" cy="1376946"/>
              <a:chOff x="1991894" y="1844841"/>
              <a:chExt cx="1363579" cy="1376946"/>
            </a:xfrm>
          </p:grpSpPr>
          <p:cxnSp>
            <p:nvCxnSpPr>
              <p:cNvPr id="272" name="Shape 272"/>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73" name="Shape 273"/>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74" name="Shape 274" descr="eureka.png"/>
            <p:cNvPicPr preferRelativeResize="0"/>
            <p:nvPr/>
          </p:nvPicPr>
          <p:blipFill rotWithShape="1">
            <a:blip r:embed="rId5">
              <a:alphaModFix/>
            </a:blip>
            <a:srcRect/>
            <a:stretch/>
          </p:blipFill>
          <p:spPr>
            <a:xfrm>
              <a:off x="732154" y="3327400"/>
              <a:ext cx="625842" cy="938764"/>
            </a:xfrm>
            <a:prstGeom prst="rect">
              <a:avLst/>
            </a:prstGeom>
            <a:noFill/>
            <a:ln>
              <a:noFill/>
            </a:ln>
          </p:spPr>
        </p:pic>
      </p:grpSp>
      <p:grpSp>
        <p:nvGrpSpPr>
          <p:cNvPr id="275" name="Shape 275"/>
          <p:cNvGrpSpPr/>
          <p:nvPr/>
        </p:nvGrpSpPr>
        <p:grpSpPr>
          <a:xfrm>
            <a:off x="5158873" y="1113420"/>
            <a:ext cx="1363579" cy="1384299"/>
            <a:chOff x="5158873" y="954654"/>
            <a:chExt cx="1363579" cy="1384299"/>
          </a:xfrm>
        </p:grpSpPr>
        <p:grpSp>
          <p:nvGrpSpPr>
            <p:cNvPr id="276" name="Shape 276"/>
            <p:cNvGrpSpPr/>
            <p:nvPr/>
          </p:nvGrpSpPr>
          <p:grpSpPr>
            <a:xfrm>
              <a:off x="5158873" y="962008"/>
              <a:ext cx="1363579" cy="1376946"/>
              <a:chOff x="1991894" y="1844841"/>
              <a:chExt cx="1363579" cy="1376946"/>
            </a:xfrm>
          </p:grpSpPr>
          <p:cxnSp>
            <p:nvCxnSpPr>
              <p:cNvPr id="277" name="Shape 277"/>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78" name="Shape 278"/>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sp>
          <p:nvSpPr>
            <p:cNvPr id="279" name="Shape 279"/>
            <p:cNvSpPr/>
            <p:nvPr/>
          </p:nvSpPr>
          <p:spPr>
            <a:xfrm>
              <a:off x="5530501" y="954654"/>
              <a:ext cx="663400"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Feign</a:t>
              </a:r>
            </a:p>
          </p:txBody>
        </p:sp>
        <p:pic>
          <p:nvPicPr>
            <p:cNvPr id="280" name="Shape 280" descr="feign.png"/>
            <p:cNvPicPr preferRelativeResize="0"/>
            <p:nvPr/>
          </p:nvPicPr>
          <p:blipFill rotWithShape="1">
            <a:blip r:embed="rId6">
              <a:alphaModFix/>
            </a:blip>
            <a:srcRect/>
            <a:stretch/>
          </p:blipFill>
          <p:spPr>
            <a:xfrm>
              <a:off x="5523742" y="1318809"/>
              <a:ext cx="656923" cy="985386"/>
            </a:xfrm>
            <a:prstGeom prst="rect">
              <a:avLst/>
            </a:prstGeom>
            <a:noFill/>
            <a:ln>
              <a:noFill/>
            </a:ln>
          </p:spPr>
        </p:pic>
      </p:grpSp>
      <p:grpSp>
        <p:nvGrpSpPr>
          <p:cNvPr id="281" name="Shape 281"/>
          <p:cNvGrpSpPr/>
          <p:nvPr/>
        </p:nvGrpSpPr>
        <p:grpSpPr>
          <a:xfrm>
            <a:off x="3524583" y="1132502"/>
            <a:ext cx="1363579" cy="1376948"/>
            <a:chOff x="3524583" y="973736"/>
            <a:chExt cx="1363579" cy="1376948"/>
          </a:xfrm>
        </p:grpSpPr>
        <p:grpSp>
          <p:nvGrpSpPr>
            <p:cNvPr id="282" name="Shape 282"/>
            <p:cNvGrpSpPr/>
            <p:nvPr/>
          </p:nvGrpSpPr>
          <p:grpSpPr>
            <a:xfrm>
              <a:off x="3524583" y="973737"/>
              <a:ext cx="1363579" cy="1376946"/>
              <a:chOff x="1991894" y="1844841"/>
              <a:chExt cx="1363579" cy="1376946"/>
            </a:xfrm>
          </p:grpSpPr>
          <p:cxnSp>
            <p:nvCxnSpPr>
              <p:cNvPr id="283" name="Shape 283"/>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84" name="Shape 284"/>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sp>
          <p:nvSpPr>
            <p:cNvPr id="285" name="Shape 285"/>
            <p:cNvSpPr/>
            <p:nvPr/>
          </p:nvSpPr>
          <p:spPr>
            <a:xfrm>
              <a:off x="3764746" y="973736"/>
              <a:ext cx="800218"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Hystrix</a:t>
              </a:r>
            </a:p>
          </p:txBody>
        </p:sp>
        <p:pic>
          <p:nvPicPr>
            <p:cNvPr id="286" name="Shape 286" descr="hystrix.png"/>
            <p:cNvPicPr preferRelativeResize="0"/>
            <p:nvPr/>
          </p:nvPicPr>
          <p:blipFill rotWithShape="1">
            <a:blip r:embed="rId7">
              <a:alphaModFix/>
            </a:blip>
            <a:srcRect/>
            <a:stretch/>
          </p:blipFill>
          <p:spPr>
            <a:xfrm>
              <a:off x="3873500" y="1311446"/>
              <a:ext cx="678765" cy="1018149"/>
            </a:xfrm>
            <a:prstGeom prst="rect">
              <a:avLst/>
            </a:prstGeom>
            <a:noFill/>
            <a:ln>
              <a:noFill/>
            </a:ln>
          </p:spPr>
        </p:pic>
      </p:grpSp>
      <p:grpSp>
        <p:nvGrpSpPr>
          <p:cNvPr id="287" name="Shape 287"/>
          <p:cNvGrpSpPr/>
          <p:nvPr/>
        </p:nvGrpSpPr>
        <p:grpSpPr>
          <a:xfrm>
            <a:off x="1900520" y="3085110"/>
            <a:ext cx="1363579" cy="1390619"/>
            <a:chOff x="1900520" y="2926344"/>
            <a:chExt cx="1363579" cy="1390619"/>
          </a:xfrm>
        </p:grpSpPr>
        <p:grpSp>
          <p:nvGrpSpPr>
            <p:cNvPr id="288" name="Shape 288"/>
            <p:cNvGrpSpPr/>
            <p:nvPr/>
          </p:nvGrpSpPr>
          <p:grpSpPr>
            <a:xfrm>
              <a:off x="1900520" y="2940016"/>
              <a:ext cx="1363579" cy="1376946"/>
              <a:chOff x="1991894" y="1844841"/>
              <a:chExt cx="1363579" cy="1376946"/>
            </a:xfrm>
          </p:grpSpPr>
          <p:cxnSp>
            <p:nvCxnSpPr>
              <p:cNvPr id="289" name="Shape 289"/>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90" name="Shape 290"/>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91" name="Shape 291" descr="turbine.png"/>
            <p:cNvPicPr preferRelativeResize="0"/>
            <p:nvPr/>
          </p:nvPicPr>
          <p:blipFill rotWithShape="1">
            <a:blip r:embed="rId8">
              <a:alphaModFix/>
            </a:blip>
            <a:srcRect/>
            <a:stretch/>
          </p:blipFill>
          <p:spPr>
            <a:xfrm>
              <a:off x="2256924" y="3319008"/>
              <a:ext cx="631437" cy="947154"/>
            </a:xfrm>
            <a:prstGeom prst="rect">
              <a:avLst/>
            </a:prstGeom>
            <a:noFill/>
            <a:ln>
              <a:noFill/>
            </a:ln>
          </p:spPr>
        </p:pic>
        <p:sp>
          <p:nvSpPr>
            <p:cNvPr id="292" name="Shape 292"/>
            <p:cNvSpPr/>
            <p:nvPr/>
          </p:nvSpPr>
          <p:spPr>
            <a:xfrm>
              <a:off x="2164386" y="2926344"/>
              <a:ext cx="851514"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Turbine</a:t>
              </a:r>
            </a:p>
          </p:txBody>
        </p:sp>
      </p:grpSp>
      <p:grpSp>
        <p:nvGrpSpPr>
          <p:cNvPr id="293" name="Shape 293"/>
          <p:cNvGrpSpPr/>
          <p:nvPr/>
        </p:nvGrpSpPr>
        <p:grpSpPr>
          <a:xfrm>
            <a:off x="6815421" y="1108074"/>
            <a:ext cx="1363579" cy="1382293"/>
            <a:chOff x="6815421" y="949308"/>
            <a:chExt cx="1363579" cy="1382293"/>
          </a:xfrm>
        </p:grpSpPr>
        <p:grpSp>
          <p:nvGrpSpPr>
            <p:cNvPr id="294" name="Shape 294"/>
            <p:cNvGrpSpPr/>
            <p:nvPr/>
          </p:nvGrpSpPr>
          <p:grpSpPr>
            <a:xfrm>
              <a:off x="6815421" y="954654"/>
              <a:ext cx="1363579" cy="1376946"/>
              <a:chOff x="1991894" y="1844841"/>
              <a:chExt cx="1363579" cy="1376946"/>
            </a:xfrm>
          </p:grpSpPr>
          <p:cxnSp>
            <p:nvCxnSpPr>
              <p:cNvPr id="295" name="Shape 295"/>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96" name="Shape 296"/>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sp>
          <p:nvSpPr>
            <p:cNvPr id="297" name="Shape 297"/>
            <p:cNvSpPr/>
            <p:nvPr/>
          </p:nvSpPr>
          <p:spPr>
            <a:xfrm>
              <a:off x="7219602" y="949308"/>
              <a:ext cx="563550"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Zuul</a:t>
              </a:r>
            </a:p>
          </p:txBody>
        </p:sp>
        <p:pic>
          <p:nvPicPr>
            <p:cNvPr id="298" name="Shape 298" descr="zuul.png"/>
            <p:cNvPicPr preferRelativeResize="0"/>
            <p:nvPr/>
          </p:nvPicPr>
          <p:blipFill rotWithShape="1">
            <a:blip r:embed="rId9">
              <a:alphaModFix/>
            </a:blip>
            <a:srcRect/>
            <a:stretch/>
          </p:blipFill>
          <p:spPr>
            <a:xfrm>
              <a:off x="7189815" y="1274159"/>
              <a:ext cx="631437" cy="947154"/>
            </a:xfrm>
            <a:prstGeom prst="rect">
              <a:avLst/>
            </a:prstGeom>
            <a:noFill/>
            <a:ln>
              <a:noFill/>
            </a:ln>
          </p:spPr>
        </p:pic>
      </p:grpSp>
      <p:cxnSp>
        <p:nvCxnSpPr>
          <p:cNvPr id="299" name="Shape 299"/>
          <p:cNvCxnSpPr/>
          <p:nvPr/>
        </p:nvCxnSpPr>
        <p:spPr>
          <a:xfrm rot="10800000" flipH="1">
            <a:off x="0" y="2749566"/>
            <a:ext cx="9144000" cy="12699"/>
          </a:xfrm>
          <a:prstGeom prst="straightConnector1">
            <a:avLst/>
          </a:prstGeom>
          <a:noFill/>
          <a:ln w="60325" cap="flat" cmpd="sng">
            <a:solidFill>
              <a:srgbClr val="33928A">
                <a:alpha val="40784"/>
              </a:srgbClr>
            </a:solidFill>
            <a:prstDash val="dash"/>
            <a:round/>
            <a:headEnd type="none" w="med" len="med"/>
            <a:tailEnd type="none" w="med" len="med"/>
          </a:ln>
        </p:spPr>
      </p:cxnSp>
      <p:sp>
        <p:nvSpPr>
          <p:cNvPr id="300" name="Shape 300"/>
          <p:cNvSpPr txBox="1"/>
          <p:nvPr/>
        </p:nvSpPr>
        <p:spPr>
          <a:xfrm rot="-5400000">
            <a:off x="8396070" y="1635123"/>
            <a:ext cx="682487" cy="369329"/>
          </a:xfrm>
          <a:prstGeom prst="rect">
            <a:avLst/>
          </a:prstGeom>
          <a:noFill/>
          <a:ln>
            <a:noFill/>
          </a:ln>
        </p:spPr>
        <p:txBody>
          <a:bodyPr wrap="square" lIns="45700" tIns="45700" rIns="45700" bIns="45700" anchor="t" anchorCtr="0">
            <a:noAutofit/>
          </a:bodyPr>
          <a:lstStyle/>
          <a:p>
            <a:pPr marL="0" marR="0" lvl="0" indent="0" algn="ctr" rtl="0">
              <a:lnSpc>
                <a:spcPct val="100000"/>
              </a:lnSpc>
              <a:spcBef>
                <a:spcPts val="0"/>
              </a:spcBef>
              <a:spcAft>
                <a:spcPts val="0"/>
              </a:spcAft>
              <a:buClr>
                <a:srgbClr val="4D4D4D"/>
              </a:buClr>
              <a:buSzPct val="25000"/>
              <a:buFont typeface="Arial"/>
              <a:buNone/>
            </a:pPr>
            <a:r>
              <a:rPr lang="en-US" sz="1800" b="0" i="0" u="none" strike="noStrike" cap="none">
                <a:solidFill>
                  <a:srgbClr val="FFFFFF"/>
                </a:solidFill>
                <a:latin typeface="Arial"/>
                <a:ea typeface="Arial"/>
                <a:cs typeface="Arial"/>
                <a:sym typeface="Arial"/>
              </a:rPr>
              <a:t>Client</a:t>
            </a:r>
          </a:p>
        </p:txBody>
      </p:sp>
      <p:sp>
        <p:nvSpPr>
          <p:cNvPr id="301" name="Shape 301"/>
          <p:cNvSpPr txBox="1"/>
          <p:nvPr/>
        </p:nvSpPr>
        <p:spPr>
          <a:xfrm rot="-5400000">
            <a:off x="8351214" y="3642743"/>
            <a:ext cx="772205" cy="369329"/>
          </a:xfrm>
          <a:prstGeom prst="rect">
            <a:avLst/>
          </a:prstGeom>
          <a:noFill/>
          <a:ln>
            <a:noFill/>
          </a:ln>
        </p:spPr>
        <p:txBody>
          <a:bodyPr wrap="square" lIns="45700" tIns="45700" rIns="45700"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a:solidFill>
                  <a:srgbClr val="FFFFFF"/>
                </a:solidFill>
                <a:latin typeface="Arial"/>
                <a:ea typeface="Arial"/>
                <a:cs typeface="Arial"/>
                <a:sym typeface="Arial"/>
              </a:rPr>
              <a:t>Server</a:t>
            </a:r>
          </a:p>
        </p:txBody>
      </p:sp>
    </p:spTree>
  </p:cSld>
  <p:clrMapOvr>
    <a:masterClrMapping/>
  </p:clrMapOvr>
</p:sld>
</file>

<file path=ppt/theme/theme1.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ivotal">
      <a:dk1>
        <a:srgbClr val="000000"/>
      </a:dk1>
      <a:lt1>
        <a:srgbClr val="FFFFFF"/>
      </a:lt1>
      <a:dk2>
        <a:srgbClr val="1F497D"/>
      </a:dk2>
      <a:lt2>
        <a:srgbClr val="EEECE1"/>
      </a:lt2>
      <a:accent1>
        <a:srgbClr val="0E675B"/>
      </a:accent1>
      <a:accent2>
        <a:srgbClr val="18B4C1"/>
      </a:accent2>
      <a:accent3>
        <a:srgbClr val="1B6FB8"/>
      </a:accent3>
      <a:accent4>
        <a:srgbClr val="6C3F75"/>
      </a:accent4>
      <a:accent5>
        <a:srgbClr val="121A20"/>
      </a:accent5>
      <a:accent6>
        <a:srgbClr val="7A7A7A"/>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834</Words>
  <Application>Microsoft Macintosh PowerPoint</Application>
  <PresentationFormat>On-screen Show (16:9)</PresentationFormat>
  <Paragraphs>138</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Roboto</vt:lpstr>
      <vt:lpstr>Helvetica Neue</vt:lpstr>
      <vt:lpstr>Pivotal Main</vt:lpstr>
      <vt:lpstr>Office Theme</vt:lpstr>
      <vt:lpstr>PowerPoint Presentation</vt:lpstr>
      <vt:lpstr>PowerPoint Presentation</vt:lpstr>
      <vt:lpstr>Cloud Native Architectures</vt:lpstr>
      <vt:lpstr>Cloud Native Architectures</vt:lpstr>
      <vt:lpstr>Cloud Native Architectures</vt:lpstr>
      <vt:lpstr>Cloud Native Architectures</vt:lpstr>
      <vt:lpstr>Cloud Native Architectures</vt:lpstr>
      <vt:lpstr>Netflix Cloud Libraries</vt:lpstr>
      <vt:lpstr>Spring Cloud Netflix Components</vt:lpstr>
      <vt:lpstr>Open Source Cloud Libraries</vt:lpstr>
      <vt:lpstr>Spring Cloud</vt:lpstr>
      <vt:lpstr>Spring Cloud Services</vt:lpstr>
      <vt:lpstr>Spring Cloud Services</vt:lpstr>
      <vt:lpstr>Future: Spring Cloud Sleuth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Vince Russo</cp:lastModifiedBy>
  <cp:revision>1</cp:revision>
  <dcterms:modified xsi:type="dcterms:W3CDTF">2017-09-20T23:05:56Z</dcterms:modified>
</cp:coreProperties>
</file>