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712" autoAdjust="0"/>
  </p:normalViewPr>
  <p:slideViewPr>
    <p:cSldViewPr>
      <p:cViewPr varScale="1">
        <p:scale>
          <a:sx n="78" d="100"/>
          <a:sy n="78" d="100"/>
        </p:scale>
        <p:origin x="-7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25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0705-7AD5-4147-BFE8-F30B01ACE04D}" type="datetimeFigureOut">
              <a:rPr lang="en-US" smtClean="0"/>
              <a:pPr/>
              <a:t>4/16/2017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Cloud Foundry Development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979E4-A6E5-4809-9EBF-22C36D643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1955-38FC-4448-A6A5-C1787FB70D3F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F4FF-3A64-443F-BB41-08ED767D6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2factor.net/build-release-ru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oudfoundry-community/cf-docs-contrib/wiki/Buildpacks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loudfoundry.org/concepts/architectur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bosh.io/releases" TargetMode="External"/><Relationship Id="rId3" Type="http://schemas.openxmlformats.org/officeDocument/2006/relationships/hyperlink" Target="https://lists.cloudfoundry.org/" TargetMode="External"/><Relationship Id="rId7" Type="http://schemas.openxmlformats.org/officeDocument/2006/relationships/hyperlink" Target="http://bosh.io/stemcells" TargetMode="External"/><Relationship Id="rId2" Type="http://schemas.openxmlformats.org/officeDocument/2006/relationships/hyperlink" Target="https://www.cloudfoundry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osh.io/" TargetMode="External"/><Relationship Id="rId5" Type="http://schemas.openxmlformats.org/officeDocument/2006/relationships/hyperlink" Target="https://github.com/cloudfoundry-incubator" TargetMode="External"/><Relationship Id="rId4" Type="http://schemas.openxmlformats.org/officeDocument/2006/relationships/hyperlink" Target="https://github.com/cloudfoundry" TargetMode="External"/><Relationship Id="rId9" Type="http://schemas.openxmlformats.org/officeDocument/2006/relationships/hyperlink" Target="http://bosh.io/docs/deployment-manifest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sh.io/docs" TargetMode="External"/><Relationship Id="rId2" Type="http://schemas.openxmlformats.org/officeDocument/2006/relationships/hyperlink" Target="https://github.com/cloudfoundry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F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350876" cy="3877378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4724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CLOUD </a:t>
            </a: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FOUNDRY</a:t>
            </a:r>
            <a:r>
              <a:rPr kumimoji="0" lang="en-US" sz="4000" b="1" i="0" u="none" strike="noStrike" kern="1200" cap="all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Basic</a:t>
            </a:r>
            <a:endParaRPr kumimoji="0" lang="en-US" sz="4000" b="1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APPS &amp; SERVICES IN CF</a:t>
            </a:r>
            <a:br>
              <a:rPr lang="en-US" sz="4000" dirty="0" smtClean="0"/>
            </a:br>
            <a:r>
              <a:rPr lang="en-US" sz="4000" dirty="0" smtClean="0"/>
              <a:t>Spaces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3962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Every </a:t>
            </a:r>
            <a:r>
              <a:rPr lang="en-US" i="1" dirty="0" smtClean="0"/>
              <a:t>application</a:t>
            </a:r>
            <a:r>
              <a:rPr lang="en-US" dirty="0" smtClean="0"/>
              <a:t> and </a:t>
            </a:r>
            <a:r>
              <a:rPr lang="en-US" i="1" dirty="0" smtClean="0"/>
              <a:t>service</a:t>
            </a:r>
            <a:r>
              <a:rPr lang="en-US" dirty="0" smtClean="0"/>
              <a:t> is scoped to a </a:t>
            </a:r>
            <a:r>
              <a:rPr lang="en-US" b="1" dirty="0" smtClean="0"/>
              <a:t>space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cf</a:t>
            </a:r>
            <a:r>
              <a:rPr lang="en-US" dirty="0" smtClean="0"/>
              <a:t> spaces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cf</a:t>
            </a:r>
            <a:r>
              <a:rPr lang="en-US" dirty="0" smtClean="0"/>
              <a:t> space &lt;some-space&gt; # for details 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MULTITENANCY IN CF</a:t>
            </a:r>
            <a:br>
              <a:rPr lang="en-US" sz="4000" dirty="0" smtClean="0"/>
            </a:br>
            <a:r>
              <a:rPr lang="en-US" sz="4000" dirty="0" smtClean="0"/>
              <a:t>Orgs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39624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Organisations</a:t>
            </a:r>
            <a:r>
              <a:rPr lang="en-US" dirty="0" smtClean="0"/>
              <a:t> segregate </a:t>
            </a:r>
            <a:r>
              <a:rPr lang="en-US" i="1" dirty="0" smtClean="0"/>
              <a:t>tenants</a:t>
            </a:r>
            <a:r>
              <a:rPr lang="en-US" dirty="0" smtClean="0"/>
              <a:t> in a Cloud Foundry installation.</a:t>
            </a:r>
            <a:endParaRPr lang="en-US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cf</a:t>
            </a:r>
            <a:r>
              <a:rPr lang="en-US" dirty="0" smtClean="0"/>
              <a:t> orgs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cf</a:t>
            </a:r>
            <a:r>
              <a:rPr lang="en-US" dirty="0" smtClean="0"/>
              <a:t> org </a:t>
            </a:r>
            <a:r>
              <a:rPr lang="en-US" dirty="0" err="1" smtClean="0"/>
              <a:t>pcfdev</a:t>
            </a:r>
            <a:r>
              <a:rPr lang="en-US" dirty="0" smtClean="0"/>
              <a:t>-org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LIMITING RESOURCES</a:t>
            </a:r>
            <a:br>
              <a:rPr lang="en-US" sz="4000" dirty="0" smtClean="0"/>
            </a:br>
            <a:r>
              <a:rPr lang="en-US" sz="4000" dirty="0" smtClean="0"/>
              <a:t>Quotas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39624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Quotas</a:t>
            </a:r>
            <a:r>
              <a:rPr lang="en-US" dirty="0" smtClean="0"/>
              <a:t> provide </a:t>
            </a:r>
            <a:r>
              <a:rPr lang="en-US" i="1" dirty="0" smtClean="0"/>
              <a:t>resource limits</a:t>
            </a:r>
            <a:r>
              <a:rPr lang="en-US" dirty="0" smtClean="0"/>
              <a:t> to orgs and </a:t>
            </a:r>
            <a:r>
              <a:rPr lang="en-US" dirty="0" smtClean="0"/>
              <a:t>spaces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cf</a:t>
            </a:r>
            <a:r>
              <a:rPr lang="en-US" dirty="0" smtClean="0"/>
              <a:t> quotas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Bringing it altogether</a:t>
            </a:r>
            <a:br>
              <a:rPr lang="en-US" sz="4000" dirty="0" smtClean="0"/>
            </a:br>
            <a:r>
              <a:rPr lang="en-US" sz="4000" dirty="0" smtClean="0"/>
              <a:t>Orgs, Spaces and Apps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the relationship between </a:t>
            </a:r>
            <a:r>
              <a:rPr lang="en-US" b="1" dirty="0" smtClean="0"/>
              <a:t>orgs</a:t>
            </a:r>
            <a:r>
              <a:rPr lang="en-US" dirty="0" smtClean="0"/>
              <a:t>, </a:t>
            </a:r>
            <a:r>
              <a:rPr lang="en-US" b="1" dirty="0" smtClean="0"/>
              <a:t>spaces</a:t>
            </a:r>
            <a:r>
              <a:rPr lang="en-US" dirty="0" smtClean="0"/>
              <a:t> &amp; </a:t>
            </a:r>
            <a:r>
              <a:rPr lang="en-US" b="1" dirty="0" smtClean="0"/>
              <a:t>apps</a:t>
            </a:r>
            <a:r>
              <a:rPr lang="en-US" dirty="0" smtClean="0"/>
              <a:t>?</a:t>
            </a:r>
          </a:p>
          <a:p>
            <a:pPr algn="l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00400"/>
            <a:ext cx="5829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38200" y="5029200"/>
            <a:ext cx="7696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/>
              <a:t>Run </a:t>
            </a:r>
            <a:r>
              <a:rPr lang="en-US" sz="3200" dirty="0" err="1" smtClean="0"/>
              <a:t>cf</a:t>
            </a:r>
            <a:r>
              <a:rPr lang="en-US" sz="3200" dirty="0" smtClean="0"/>
              <a:t> target to confirm your org and current </a:t>
            </a:r>
            <a:r>
              <a:rPr lang="en-US" sz="3200" dirty="0" smtClean="0"/>
              <a:t>space.</a:t>
            </a:r>
          </a:p>
          <a:p>
            <a:pPr lvl="0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target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3</a:t>
            </a:r>
            <a:r>
              <a:rPr lang="en-US" dirty="0" smtClean="0"/>
              <a:t> –Pushing </a:t>
            </a:r>
            <a:r>
              <a:rPr lang="en-US" dirty="0" smtClean="0"/>
              <a:t>Your First App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315200" cy="3657600"/>
          </a:xfrm>
        </p:spPr>
        <p:txBody>
          <a:bodyPr/>
          <a:lstStyle/>
          <a:p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cf</a:t>
            </a:r>
            <a:r>
              <a:rPr lang="en-US" dirty="0" smtClean="0"/>
              <a:t> </a:t>
            </a:r>
            <a:r>
              <a:rPr lang="en-US" dirty="0" smtClean="0"/>
              <a:t>push basics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Staging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Running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Deploying Apps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3505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What happens when I </a:t>
            </a:r>
            <a:r>
              <a:rPr lang="en-US" dirty="0" err="1" smtClean="0"/>
              <a:t>cf</a:t>
            </a:r>
            <a:r>
              <a:rPr lang="en-US" dirty="0" smtClean="0"/>
              <a:t> push?</a:t>
            </a:r>
          </a:p>
          <a:p>
            <a:pPr algn="l"/>
            <a:r>
              <a:rPr lang="en-US" b="1" dirty="0" smtClean="0"/>
              <a:t>1. Upload</a:t>
            </a:r>
            <a:r>
              <a:rPr lang="en-US" dirty="0" smtClean="0"/>
              <a:t>: App files sent to CF</a:t>
            </a:r>
          </a:p>
          <a:p>
            <a:pPr algn="l"/>
            <a:r>
              <a:rPr lang="en-US" b="1" dirty="0" smtClean="0"/>
              <a:t>2. Staging</a:t>
            </a:r>
            <a:r>
              <a:rPr lang="en-US" dirty="0" smtClean="0"/>
              <a:t>: Executable artifact is created (droplet)</a:t>
            </a:r>
          </a:p>
          <a:p>
            <a:pPr algn="l"/>
            <a:r>
              <a:rPr lang="en-US" b="1" dirty="0" smtClean="0"/>
              <a:t>3. Running</a:t>
            </a:r>
            <a:r>
              <a:rPr lang="en-US" dirty="0" smtClean="0"/>
              <a:t>: App starts on an app host</a:t>
            </a:r>
          </a:p>
          <a:p>
            <a:pPr algn="l"/>
            <a:r>
              <a:rPr lang="en-US" dirty="0" smtClean="0"/>
              <a:t>App receives web requests (if it binds to TCP port) 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4" y="685800"/>
            <a:ext cx="897003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Staging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25146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Buildpacks</a:t>
            </a:r>
            <a:r>
              <a:rPr lang="en-US" dirty="0" smtClean="0"/>
              <a:t> create a </a:t>
            </a:r>
            <a:r>
              <a:rPr lang="en-US" dirty="0" err="1" smtClean="0"/>
              <a:t>runnable</a:t>
            </a:r>
            <a:r>
              <a:rPr lang="en-US" dirty="0" smtClean="0"/>
              <a:t> artifact called a </a:t>
            </a:r>
            <a:r>
              <a:rPr lang="en-US" b="1" dirty="0" smtClean="0"/>
              <a:t>droplet </a:t>
            </a:r>
            <a:endParaRPr lang="en-US" dirty="0" smtClean="0"/>
          </a:p>
          <a:p>
            <a:pPr algn="l"/>
            <a:r>
              <a:rPr lang="en-US" dirty="0" smtClean="0"/>
              <a:t>App Files + Runtime Dependencies = App Artifact (droplet)</a:t>
            </a:r>
            <a:endParaRPr lang="en-US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4495800"/>
            <a:ext cx="1695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Running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3505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Apps</a:t>
            </a:r>
            <a:r>
              <a:rPr lang="en-US" dirty="0" smtClean="0"/>
              <a:t> are started on specialized VMs called </a:t>
            </a:r>
            <a:r>
              <a:rPr lang="en-US" b="1" dirty="0" smtClean="0"/>
              <a:t>cells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If </a:t>
            </a:r>
            <a:r>
              <a:rPr lang="en-US" dirty="0" smtClean="0"/>
              <a:t>it’s a web process, it binds to a </a:t>
            </a:r>
            <a:r>
              <a:rPr lang="en-US" b="1" dirty="0" smtClean="0"/>
              <a:t>TCP port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Instances </a:t>
            </a:r>
            <a:r>
              <a:rPr lang="en-US" dirty="0" smtClean="0"/>
              <a:t>are </a:t>
            </a:r>
            <a:r>
              <a:rPr lang="en-US" b="1" dirty="0" smtClean="0"/>
              <a:t>distributed</a:t>
            </a:r>
            <a:r>
              <a:rPr lang="en-US" dirty="0" smtClean="0"/>
              <a:t> across multiple cells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Router</a:t>
            </a:r>
            <a:r>
              <a:rPr lang="en-US" dirty="0" smtClean="0"/>
              <a:t> </a:t>
            </a:r>
            <a:r>
              <a:rPr lang="en-US" dirty="0" smtClean="0"/>
              <a:t>distributes traffic across instances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Separating Build And Run Stages</a:t>
            </a:r>
            <a:br>
              <a:rPr lang="en-US" sz="4000" dirty="0" smtClean="0"/>
            </a:br>
            <a:r>
              <a:rPr lang="en-US" sz="4000" dirty="0" smtClean="0"/>
              <a:t>12 Factor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315200" cy="2209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V. Build, release, run</a:t>
            </a:r>
            <a:endParaRPr lang="en-US" dirty="0" smtClean="0"/>
          </a:p>
          <a:p>
            <a:pPr algn="l"/>
            <a:r>
              <a:rPr lang="en-US" dirty="0" smtClean="0"/>
              <a:t>Strictly </a:t>
            </a:r>
            <a:r>
              <a:rPr lang="en-US" dirty="0" smtClean="0"/>
              <a:t>separate build and run </a:t>
            </a:r>
            <a:r>
              <a:rPr lang="en-US" dirty="0" smtClean="0"/>
              <a:t>stages</a:t>
            </a:r>
          </a:p>
          <a:p>
            <a:pPr algn="l"/>
            <a:r>
              <a:rPr lang="en-US" b="1" dirty="0" smtClean="0">
                <a:hlinkClick r:id="rId2"/>
              </a:rPr>
              <a:t>http://12factor.net/build-release-run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61150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Part 1 – What is Cloud Foundry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315200" cy="3657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Overview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CF Foundation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Distributions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81000"/>
            <a:ext cx="272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4 – </a:t>
            </a:r>
            <a:r>
              <a:rPr lang="en-US" dirty="0" err="1" smtClean="0"/>
              <a:t>Buildpacks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315200" cy="3657600"/>
          </a:xfrm>
        </p:spPr>
        <p:txBody>
          <a:bodyPr/>
          <a:lstStyle/>
          <a:p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Why </a:t>
            </a:r>
            <a:r>
              <a:rPr lang="en-US" dirty="0" err="1" smtClean="0"/>
              <a:t>Buildpacks</a:t>
            </a:r>
            <a:r>
              <a:rPr lang="en-US" dirty="0" smtClean="0"/>
              <a:t>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How </a:t>
            </a:r>
            <a:r>
              <a:rPr lang="en-US" dirty="0" smtClean="0"/>
              <a:t>they work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Types </a:t>
            </a:r>
            <a:r>
              <a:rPr lang="en-US" dirty="0" smtClean="0"/>
              <a:t>of </a:t>
            </a:r>
            <a:r>
              <a:rPr lang="en-US" dirty="0" err="1" smtClean="0"/>
              <a:t>Buildpacks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Runtime Dependencies in Cloud </a:t>
            </a:r>
            <a:r>
              <a:rPr lang="en-US" sz="4000" dirty="0" smtClean="0"/>
              <a:t>Foundry - </a:t>
            </a:r>
            <a:r>
              <a:rPr lang="en-US" sz="4000" dirty="0" err="1" smtClean="0"/>
              <a:t>Buildpacks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315200" cy="2514600"/>
          </a:xfrm>
        </p:spPr>
        <p:txBody>
          <a:bodyPr>
            <a:normAutofit/>
          </a:bodyPr>
          <a:lstStyle/>
          <a:p>
            <a:pPr algn="l"/>
            <a:r>
              <a:rPr lang="en-US" b="1" dirty="0" err="1" smtClean="0"/>
              <a:t>Buildpack</a:t>
            </a:r>
            <a:r>
              <a:rPr lang="en-US" dirty="0" smtClean="0"/>
              <a:t>: A Cloud Foundry component that resolves your app’s </a:t>
            </a:r>
            <a:r>
              <a:rPr lang="en-US" b="1" dirty="0" smtClean="0"/>
              <a:t>runtime dependencies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Standardizing runtime and deployment</a:t>
            </a:r>
            <a:br>
              <a:rPr lang="en-US" sz="4000" dirty="0" smtClean="0"/>
            </a:br>
            <a:r>
              <a:rPr lang="en-US" sz="4000" dirty="0" smtClean="0"/>
              <a:t>Why </a:t>
            </a:r>
            <a:r>
              <a:rPr lang="en-US" sz="4000" dirty="0" err="1" smtClean="0"/>
              <a:t>Buildpacks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315200" cy="25146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Simplify </a:t>
            </a:r>
            <a:r>
              <a:rPr lang="en-US" dirty="0" smtClean="0"/>
              <a:t>app deployment -&gt; </a:t>
            </a:r>
            <a:r>
              <a:rPr lang="en-US" b="1" dirty="0" smtClean="0"/>
              <a:t>focus on your code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Fewer </a:t>
            </a:r>
            <a:r>
              <a:rPr lang="en-US" dirty="0" smtClean="0"/>
              <a:t>files, </a:t>
            </a:r>
            <a:r>
              <a:rPr lang="en-US" b="1" dirty="0" smtClean="0"/>
              <a:t>quicker</a:t>
            </a:r>
            <a:r>
              <a:rPr lang="en-US" dirty="0" smtClean="0"/>
              <a:t> app deploys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Produce </a:t>
            </a:r>
            <a:r>
              <a:rPr lang="en-US" b="1" dirty="0" smtClean="0"/>
              <a:t>self-contained</a:t>
            </a:r>
            <a:r>
              <a:rPr lang="en-US" dirty="0" smtClean="0"/>
              <a:t>, </a:t>
            </a:r>
            <a:r>
              <a:rPr lang="en-US" b="1" dirty="0" err="1" smtClean="0"/>
              <a:t>runnable</a:t>
            </a:r>
            <a:r>
              <a:rPr lang="en-US" dirty="0" smtClean="0"/>
              <a:t> and </a:t>
            </a:r>
            <a:r>
              <a:rPr lang="en-US" b="1" dirty="0" smtClean="0"/>
              <a:t>cacheable</a:t>
            </a:r>
            <a:r>
              <a:rPr lang="en-US" dirty="0" smtClean="0"/>
              <a:t> app artifacts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Standardizing runtime and deployment</a:t>
            </a:r>
            <a:br>
              <a:rPr lang="en-US" sz="3600" dirty="0" smtClean="0"/>
            </a:br>
            <a:r>
              <a:rPr lang="en-US" sz="3600" dirty="0" smtClean="0"/>
              <a:t>How do they work?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4038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1" dirty="0" smtClean="0"/>
              <a:t>Given</a:t>
            </a:r>
            <a:r>
              <a:rPr lang="en-US" dirty="0" smtClean="0"/>
              <a:t>: </a:t>
            </a:r>
            <a:r>
              <a:rPr lang="en-US" b="1" dirty="0" smtClean="0"/>
              <a:t>An Application</a:t>
            </a:r>
            <a:endParaRPr lang="en-US" dirty="0" smtClean="0"/>
          </a:p>
          <a:p>
            <a:pPr algn="l"/>
            <a:r>
              <a:rPr lang="en-US" i="1" dirty="0" smtClean="0"/>
              <a:t>Execute</a:t>
            </a:r>
            <a:r>
              <a:rPr lang="en-US" dirty="0" smtClean="0"/>
              <a:t>: A set of </a:t>
            </a:r>
            <a:r>
              <a:rPr lang="en-US" b="1" dirty="0" smtClean="0"/>
              <a:t>script endpoints</a:t>
            </a:r>
            <a:r>
              <a:rPr lang="en-US" dirty="0" smtClean="0"/>
              <a:t> against the app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bin/detect</a:t>
            </a:r>
            <a:r>
              <a:rPr lang="en-US" dirty="0" smtClean="0"/>
              <a:t>: Can I handle this? (introspection)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bin/compile</a:t>
            </a:r>
            <a:r>
              <a:rPr lang="en-US" dirty="0" smtClean="0"/>
              <a:t>: If yes, make the droplet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bin/release</a:t>
            </a:r>
            <a:r>
              <a:rPr lang="en-US" dirty="0" smtClean="0"/>
              <a:t>: Build the metadata (</a:t>
            </a:r>
            <a:r>
              <a:rPr lang="en-US" dirty="0" err="1" smtClean="0"/>
              <a:t>env</a:t>
            </a:r>
            <a:r>
              <a:rPr lang="en-US" dirty="0" smtClean="0"/>
              <a:t> variables, start command, etc)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Types of </a:t>
            </a:r>
            <a:r>
              <a:rPr lang="en-US" sz="3600" dirty="0" err="1" smtClean="0"/>
              <a:t>Buildpacks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4038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Default </a:t>
            </a:r>
            <a:r>
              <a:rPr lang="en-US" dirty="0" err="1" smtClean="0"/>
              <a:t>buildpacks</a:t>
            </a:r>
            <a:r>
              <a:rPr lang="en-US" dirty="0" smtClean="0"/>
              <a:t> (included in the platform)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 Community</a:t>
            </a:r>
            <a:r>
              <a:rPr lang="en-US" dirty="0" smtClean="0"/>
              <a:t> </a:t>
            </a:r>
            <a:r>
              <a:rPr lang="en-US" dirty="0" err="1" smtClean="0"/>
              <a:t>buildpacks</a:t>
            </a:r>
            <a:r>
              <a:rPr lang="en-US" dirty="0" smtClean="0"/>
              <a:t>: Leverage the community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Custom </a:t>
            </a:r>
            <a:r>
              <a:rPr lang="en-US" dirty="0" err="1" smtClean="0"/>
              <a:t>buildpacks</a:t>
            </a:r>
            <a:r>
              <a:rPr lang="en-US" dirty="0" smtClean="0"/>
              <a:t>: Build your own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Online/Offline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4038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Online</a:t>
            </a:r>
            <a:r>
              <a:rPr lang="en-US" dirty="0" smtClean="0"/>
              <a:t>: Downloads dependencies as </a:t>
            </a:r>
            <a:r>
              <a:rPr lang="en-US" dirty="0" smtClean="0"/>
              <a:t>needed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Offline</a:t>
            </a:r>
            <a:r>
              <a:rPr lang="en-US" dirty="0" smtClean="0"/>
              <a:t>: All possible dependencies included (behind the firewall)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5</a:t>
            </a:r>
            <a:r>
              <a:rPr lang="en-US" dirty="0" smtClean="0"/>
              <a:t> –</a:t>
            </a:r>
            <a:r>
              <a:rPr lang="en-US" dirty="0" smtClean="0"/>
              <a:t>Resilience </a:t>
            </a:r>
            <a:r>
              <a:rPr lang="en-US" dirty="0" smtClean="0"/>
              <a:t>and Availability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315200" cy="3657600"/>
          </a:xfrm>
        </p:spPr>
        <p:txBody>
          <a:bodyPr/>
          <a:lstStyle/>
          <a:p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Resilience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Health </a:t>
            </a:r>
            <a:r>
              <a:rPr lang="en-US" dirty="0" smtClean="0"/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Online/Offline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4038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Online</a:t>
            </a:r>
            <a:r>
              <a:rPr lang="en-US" dirty="0" smtClean="0"/>
              <a:t>: Downloads dependencies as </a:t>
            </a:r>
            <a:r>
              <a:rPr lang="en-US" dirty="0" smtClean="0"/>
              <a:t>needed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Offline</a:t>
            </a:r>
            <a:r>
              <a:rPr lang="en-US" dirty="0" smtClean="0"/>
              <a:t>: All possible dependencies included (behind the firewall)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How do you configure an app deployment for resilience?</a:t>
            </a:r>
            <a:endParaRPr lang="en-US" dirty="0" smtClean="0"/>
          </a:p>
          <a:p>
            <a:pPr algn="l"/>
            <a:r>
              <a:rPr lang="en-US" b="1" dirty="0" smtClean="0"/>
              <a:t>Embrace failure</a:t>
            </a:r>
            <a:r>
              <a:rPr lang="en-US" dirty="0" smtClean="0"/>
              <a:t> &amp; run </a:t>
            </a:r>
            <a:r>
              <a:rPr lang="en-US" b="1" dirty="0" smtClean="0"/>
              <a:t>many instances</a:t>
            </a:r>
            <a:r>
              <a:rPr lang="en-US" dirty="0" smtClean="0"/>
              <a:t> of the same </a:t>
            </a:r>
            <a:r>
              <a:rPr lang="en-US" dirty="0" smtClean="0"/>
              <a:t>app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cf</a:t>
            </a:r>
            <a:r>
              <a:rPr lang="en-US" dirty="0" smtClean="0"/>
              <a:t> scale imperfect-app -</a:t>
            </a:r>
            <a:r>
              <a:rPr lang="en-US" dirty="0" err="1" smtClean="0"/>
              <a:t>i</a:t>
            </a:r>
            <a:r>
              <a:rPr lang="en-US" dirty="0" smtClean="0"/>
              <a:t> 3 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cf</a:t>
            </a:r>
            <a:r>
              <a:rPr lang="en-US" dirty="0" smtClean="0"/>
              <a:t> apps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What happens when instances fail</a:t>
            </a:r>
            <a:r>
              <a:rPr lang="en-US" i="1" dirty="0" smtClean="0"/>
              <a:t>?</a:t>
            </a:r>
          </a:p>
          <a:p>
            <a:pPr algn="l"/>
            <a:endParaRPr lang="en-US" b="1" i="1" dirty="0" smtClean="0"/>
          </a:p>
          <a:p>
            <a:pPr algn="l"/>
            <a:r>
              <a:rPr lang="en-US" dirty="0" smtClean="0"/>
              <a:t>They are </a:t>
            </a:r>
            <a:r>
              <a:rPr lang="en-US" b="1" dirty="0" smtClean="0"/>
              <a:t>automatically recreated</a:t>
            </a:r>
            <a:r>
              <a:rPr lang="en-US" dirty="0" smtClean="0"/>
              <a:t> by comparing desired state to actual </a:t>
            </a:r>
            <a:r>
              <a:rPr lang="en-US" dirty="0" smtClean="0"/>
              <a:t>state</a:t>
            </a:r>
          </a:p>
          <a:p>
            <a:pPr algn="l"/>
            <a:endParaRPr lang="en-US" dirty="0" smtClean="0"/>
          </a:p>
          <a:p>
            <a:pPr algn="l"/>
            <a:r>
              <a:rPr lang="en-US" sz="1800" b="1" dirty="0" smtClean="0">
                <a:hlinkClick r:id="rId2"/>
              </a:rPr>
              <a:t>https://docs.cloudfoundry.org/concepts/architecture/#nsync-converger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Cloud Foundry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7315200" cy="36576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Initial </a:t>
            </a:r>
            <a:r>
              <a:rPr lang="en-US" dirty="0" smtClean="0"/>
              <a:t>release in </a:t>
            </a:r>
            <a:r>
              <a:rPr lang="en-US" b="1" dirty="0" smtClean="0"/>
              <a:t>2011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An </a:t>
            </a:r>
            <a:r>
              <a:rPr lang="en-US" b="1" dirty="0" smtClean="0"/>
              <a:t>open</a:t>
            </a:r>
            <a:r>
              <a:rPr lang="en-US" dirty="0" smtClean="0"/>
              <a:t> Cloud Native Platform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Fast </a:t>
            </a:r>
            <a:r>
              <a:rPr lang="en-US" dirty="0" smtClean="0"/>
              <a:t>and easy to </a:t>
            </a:r>
            <a:r>
              <a:rPr lang="en-US" b="1" dirty="0" smtClean="0"/>
              <a:t>build, test, deploy &amp; scale apps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Works </a:t>
            </a:r>
            <a:r>
              <a:rPr lang="en-US" dirty="0" smtClean="0"/>
              <a:t>with </a:t>
            </a:r>
            <a:r>
              <a:rPr lang="en-US" b="1" dirty="0" smtClean="0"/>
              <a:t>any language</a:t>
            </a:r>
            <a:r>
              <a:rPr lang="en-US" dirty="0" smtClean="0"/>
              <a:t> or framework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Available </a:t>
            </a:r>
            <a:r>
              <a:rPr lang="en-US" dirty="0" smtClean="0"/>
              <a:t>as </a:t>
            </a:r>
            <a:r>
              <a:rPr lang="en-US" b="1" dirty="0" smtClean="0"/>
              <a:t>open source</a:t>
            </a:r>
            <a:r>
              <a:rPr lang="en-US" dirty="0" smtClean="0"/>
              <a:t>, </a:t>
            </a:r>
            <a:r>
              <a:rPr lang="en-US" b="1" dirty="0" smtClean="0"/>
              <a:t>commercial distributions</a:t>
            </a:r>
            <a:r>
              <a:rPr lang="en-US" dirty="0" smtClean="0"/>
              <a:t> or </a:t>
            </a:r>
            <a:r>
              <a:rPr lang="en-US" b="1" dirty="0" smtClean="0"/>
              <a:t>hosted offerings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Health Management Components: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nsync</a:t>
            </a:r>
            <a:r>
              <a:rPr lang="en-US" dirty="0" smtClean="0"/>
              <a:t>: gets message from CC (after </a:t>
            </a:r>
            <a:r>
              <a:rPr lang="en-US" dirty="0" err="1" smtClean="0"/>
              <a:t>cf</a:t>
            </a:r>
            <a:r>
              <a:rPr lang="en-US" dirty="0" smtClean="0"/>
              <a:t> scale). Writes the </a:t>
            </a:r>
            <a:r>
              <a:rPr lang="en-US" dirty="0" err="1" smtClean="0"/>
              <a:t>DesiredLRP</a:t>
            </a:r>
            <a:r>
              <a:rPr lang="en-US" dirty="0" smtClean="0"/>
              <a:t> value in BBS.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Cell </a:t>
            </a:r>
            <a:r>
              <a:rPr lang="en-US" b="1" dirty="0" smtClean="0"/>
              <a:t>Rep</a:t>
            </a:r>
            <a:r>
              <a:rPr lang="en-US" dirty="0" smtClean="0"/>
              <a:t> Monitors containers to get the </a:t>
            </a:r>
            <a:r>
              <a:rPr lang="en-US" dirty="0" err="1" smtClean="0"/>
              <a:t>ActualLRP</a:t>
            </a:r>
            <a:r>
              <a:rPr lang="en-US" dirty="0" smtClean="0"/>
              <a:t> value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BBS</a:t>
            </a:r>
            <a:r>
              <a:rPr lang="en-US" dirty="0" smtClean="0"/>
              <a:t>: Monitors </a:t>
            </a:r>
            <a:r>
              <a:rPr lang="en-US" dirty="0" err="1" smtClean="0"/>
              <a:t>DesiredLRP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ActualLRP</a:t>
            </a:r>
            <a:r>
              <a:rPr lang="en-US" dirty="0" smtClean="0"/>
              <a:t> and kills/launches instances.</a:t>
            </a:r>
          </a:p>
          <a:p>
            <a:pPr algn="l"/>
            <a:endParaRPr lang="en-US" sz="1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6 –</a:t>
            </a:r>
            <a:r>
              <a:rPr lang="en-US" dirty="0" smtClean="0"/>
              <a:t>Debugging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315200" cy="3657600"/>
          </a:xfrm>
        </p:spPr>
        <p:txBody>
          <a:bodyPr/>
          <a:lstStyle/>
          <a:p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Debugging </a:t>
            </a:r>
            <a:r>
              <a:rPr lang="en-US" dirty="0" smtClean="0"/>
              <a:t>basics &amp; info sources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3rd </a:t>
            </a:r>
            <a:r>
              <a:rPr lang="en-US" dirty="0" smtClean="0"/>
              <a:t>party instrumentation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Debugging Basics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40386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How do I debug my app</a:t>
            </a:r>
            <a:r>
              <a:rPr lang="en-US" i="1" dirty="0" smtClean="0"/>
              <a:t>?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cf</a:t>
            </a:r>
            <a:r>
              <a:rPr lang="en-US" dirty="0" smtClean="0"/>
              <a:t> </a:t>
            </a:r>
            <a:r>
              <a:rPr lang="en-US" dirty="0" smtClean="0"/>
              <a:t>logs App logs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cf</a:t>
            </a:r>
            <a:r>
              <a:rPr lang="en-US" dirty="0" smtClean="0"/>
              <a:t> </a:t>
            </a:r>
            <a:r>
              <a:rPr lang="en-US" dirty="0" smtClean="0"/>
              <a:t>events App events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App </a:t>
            </a:r>
            <a:r>
              <a:rPr lang="en-US" dirty="0" smtClean="0"/>
              <a:t>instrumentation via 3rd party tools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cf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access to the app container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3rd Party Integration</a:t>
            </a:r>
            <a:br>
              <a:rPr lang="en-US" sz="3600" dirty="0" smtClean="0"/>
            </a:br>
            <a:r>
              <a:rPr lang="en-US" sz="3600" dirty="0" smtClean="0"/>
              <a:t>Instrumentation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4038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CF contains hooks to enable </a:t>
            </a:r>
            <a:r>
              <a:rPr lang="en-US" b="1" dirty="0" smtClean="0"/>
              <a:t>3rd party</a:t>
            </a:r>
            <a:r>
              <a:rPr lang="en-US" dirty="0" smtClean="0"/>
              <a:t> </a:t>
            </a:r>
            <a:r>
              <a:rPr lang="en-US" dirty="0" smtClean="0"/>
              <a:t>integrations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AppDynamics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New </a:t>
            </a:r>
            <a:r>
              <a:rPr lang="en-US" dirty="0" smtClean="0"/>
              <a:t>Relic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PWS </a:t>
            </a:r>
            <a:r>
              <a:rPr lang="en-US" dirty="0" smtClean="0"/>
              <a:t>console (built in)</a:t>
            </a:r>
          </a:p>
          <a:p>
            <a:pPr algn="l"/>
            <a:r>
              <a:rPr lang="en-US" i="1" dirty="0" err="1" smtClean="0"/>
              <a:t>AppDynamics</a:t>
            </a:r>
            <a:r>
              <a:rPr lang="en-US" i="1" dirty="0" smtClean="0"/>
              <a:t> and New Relic agents are included in Java </a:t>
            </a:r>
            <a:r>
              <a:rPr lang="en-US" i="1" dirty="0" err="1" smtClean="0"/>
              <a:t>buildpack</a:t>
            </a:r>
            <a:r>
              <a:rPr lang="en-US" dirty="0" smtClean="0"/>
              <a:t> 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7</a:t>
            </a:r>
            <a:r>
              <a:rPr lang="en-US" dirty="0" smtClean="0"/>
              <a:t> –</a:t>
            </a:r>
            <a:r>
              <a:rPr lang="en-US" dirty="0" smtClean="0"/>
              <a:t>Dealing with State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315200" cy="3657600"/>
          </a:xfrm>
        </p:spPr>
        <p:txBody>
          <a:bodyPr/>
          <a:lstStyle/>
          <a:p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Handling </a:t>
            </a:r>
            <a:r>
              <a:rPr lang="en-US" dirty="0" smtClean="0"/>
              <a:t>State in Applications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Marketplace </a:t>
            </a:r>
            <a:r>
              <a:rPr lang="en-US" dirty="0" smtClean="0"/>
              <a:t>&amp; Brokers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Binding </a:t>
            </a:r>
            <a:r>
              <a:rPr lang="en-US" dirty="0" smtClean="0"/>
              <a:t>to apps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Where should my app store state</a:t>
            </a:r>
            <a:r>
              <a:rPr lang="en-US" i="1" dirty="0" smtClean="0"/>
              <a:t>?</a:t>
            </a:r>
          </a:p>
          <a:p>
            <a:pPr algn="l"/>
            <a:r>
              <a:rPr lang="en-US" b="1" dirty="0" smtClean="0"/>
              <a:t>In an external service</a:t>
            </a:r>
            <a:r>
              <a:rPr lang="en-US" dirty="0" smtClean="0"/>
              <a:t>.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Horizontal </a:t>
            </a:r>
            <a:r>
              <a:rPr lang="en-US" b="1" dirty="0" smtClean="0"/>
              <a:t>scale</a:t>
            </a:r>
            <a:r>
              <a:rPr lang="en-US" dirty="0" smtClean="0"/>
              <a:t> (adding instances)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Eliminate </a:t>
            </a:r>
            <a:r>
              <a:rPr lang="en-US" dirty="0" smtClean="0"/>
              <a:t>costly </a:t>
            </a:r>
            <a:r>
              <a:rPr lang="en-US" b="1" dirty="0" smtClean="0"/>
              <a:t>routing</a:t>
            </a:r>
            <a:r>
              <a:rPr lang="en-US" dirty="0" smtClean="0"/>
              <a:t> overhead (</a:t>
            </a:r>
            <a:r>
              <a:rPr lang="en-US" i="1" dirty="0" smtClean="0"/>
              <a:t>sticky sessions are supported</a:t>
            </a:r>
            <a:r>
              <a:rPr lang="en-US" dirty="0" smtClean="0"/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Leverage </a:t>
            </a:r>
            <a:r>
              <a:rPr lang="en-US" dirty="0" smtClean="0"/>
              <a:t>services in the </a:t>
            </a:r>
            <a:r>
              <a:rPr lang="en-US" b="1" dirty="0" smtClean="0"/>
              <a:t>marketplace</a:t>
            </a:r>
            <a:endParaRPr lang="en-US" dirty="0" smtClean="0"/>
          </a:p>
          <a:p>
            <a:pPr algn="l"/>
            <a:endParaRPr lang="en-US" sz="18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What is a Service Broker? </a:t>
            </a:r>
            <a:endParaRPr lang="en-US" i="1" dirty="0" smtClean="0"/>
          </a:p>
          <a:p>
            <a:pPr algn="l"/>
            <a:endParaRPr lang="en-US" sz="1800" dirty="0" smtClean="0"/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Brokers </a:t>
            </a:r>
            <a:r>
              <a:rPr lang="en-US" b="1" dirty="0" smtClean="0"/>
              <a:t>access to resources</a:t>
            </a:r>
            <a:r>
              <a:rPr lang="en-US" dirty="0" smtClean="0"/>
              <a:t> of a specific type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Implements </a:t>
            </a:r>
            <a:r>
              <a:rPr lang="en-US" dirty="0" smtClean="0"/>
              <a:t>a </a:t>
            </a:r>
            <a:r>
              <a:rPr lang="en-US" b="1" dirty="0" smtClean="0"/>
              <a:t>rest API</a:t>
            </a:r>
            <a:r>
              <a:rPr lang="en-US" dirty="0" smtClean="0"/>
              <a:t> advertising a catalog of </a:t>
            </a:r>
            <a:r>
              <a:rPr lang="en-US" b="1" dirty="0" smtClean="0"/>
              <a:t>service offerings</a:t>
            </a:r>
            <a:r>
              <a:rPr lang="en-US" dirty="0" smtClean="0"/>
              <a:t> and plans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How do I see all available service offerings?</a:t>
            </a:r>
            <a:endParaRPr lang="en-US" sz="1800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cf</a:t>
            </a:r>
            <a:r>
              <a:rPr lang="en-US" dirty="0" smtClean="0"/>
              <a:t> marketplace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1" dirty="0" smtClean="0"/>
              <a:t>How are service </a:t>
            </a:r>
            <a:r>
              <a:rPr lang="en-US" i="1" dirty="0" smtClean="0"/>
              <a:t>credentials</a:t>
            </a:r>
            <a:r>
              <a:rPr lang="en-US" dirty="0" smtClean="0"/>
              <a:t> </a:t>
            </a:r>
            <a:r>
              <a:rPr lang="en-US" i="1" dirty="0" smtClean="0"/>
              <a:t>exposed </a:t>
            </a:r>
            <a:r>
              <a:rPr lang="en-US" i="1" dirty="0" smtClean="0"/>
              <a:t>to applications? </a:t>
            </a:r>
            <a:endParaRPr lang="en-US" i="1" dirty="0" smtClean="0"/>
          </a:p>
          <a:p>
            <a:pPr algn="l"/>
            <a:endParaRPr lang="en-US" sz="1800" i="1" dirty="0" smtClean="0"/>
          </a:p>
          <a:p>
            <a:pPr algn="l"/>
            <a:r>
              <a:rPr lang="en-US" dirty="0" smtClean="0"/>
              <a:t>$ </a:t>
            </a:r>
            <a:r>
              <a:rPr lang="en-US" dirty="0" err="1" smtClean="0"/>
              <a:t>cf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 err="1" smtClean="0"/>
              <a:t>stateful</a:t>
            </a:r>
            <a:r>
              <a:rPr lang="en-US" dirty="0" smtClean="0"/>
              <a:t>-app </a:t>
            </a:r>
            <a:endParaRPr lang="en-US" dirty="0" smtClean="0"/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III</a:t>
            </a:r>
            <a:r>
              <a:rPr lang="en-US" dirty="0" smtClean="0"/>
              <a:t>. </a:t>
            </a:r>
            <a:r>
              <a:rPr lang="en-US" dirty="0" err="1" smtClean="0"/>
              <a:t>Config</a:t>
            </a:r>
            <a:r>
              <a:rPr lang="en-US" dirty="0" smtClean="0"/>
              <a:t>: Store </a:t>
            </a:r>
            <a:r>
              <a:rPr lang="en-US" dirty="0" err="1" smtClean="0"/>
              <a:t>config</a:t>
            </a:r>
            <a:r>
              <a:rPr lang="en-US" dirty="0" smtClean="0"/>
              <a:t> in the environment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IV</a:t>
            </a:r>
            <a:r>
              <a:rPr lang="en-US" dirty="0" smtClean="0"/>
              <a:t>. Backing services: Treat backing services as attached resources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8 –</a:t>
            </a:r>
            <a:r>
              <a:rPr lang="en-US" dirty="0" smtClean="0"/>
              <a:t>Domains and Routes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315200" cy="3657600"/>
          </a:xfrm>
        </p:spPr>
        <p:txBody>
          <a:bodyPr/>
          <a:lstStyle/>
          <a:p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Custom </a:t>
            </a:r>
            <a:r>
              <a:rPr lang="en-US" dirty="0" smtClean="0"/>
              <a:t>Domains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Routes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Blue/Green </a:t>
            </a:r>
            <a:r>
              <a:rPr lang="en-US" dirty="0" smtClean="0"/>
              <a:t>Deployments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What’s </a:t>
            </a:r>
            <a:r>
              <a:rPr lang="en-US" sz="4000" dirty="0" err="1" smtClean="0"/>
              <a:t>PaaS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15200" cy="39624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 smtClean="0"/>
              <a:t>Platform as a Service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Cloud </a:t>
            </a:r>
            <a:r>
              <a:rPr lang="en-US" dirty="0" smtClean="0"/>
              <a:t>Computing taxonomy: </a:t>
            </a:r>
            <a:r>
              <a:rPr lang="en-US" b="1" dirty="0" err="1" smtClean="0"/>
              <a:t>IaaS</a:t>
            </a:r>
            <a:r>
              <a:rPr lang="en-US" dirty="0" smtClean="0"/>
              <a:t>, </a:t>
            </a:r>
            <a:r>
              <a:rPr lang="en-US" b="1" dirty="0" err="1" smtClean="0"/>
              <a:t>PaaS</a:t>
            </a:r>
            <a:r>
              <a:rPr lang="en-US" dirty="0" smtClean="0"/>
              <a:t>, and </a:t>
            </a:r>
            <a:r>
              <a:rPr lang="en-US" b="1" dirty="0" err="1" smtClean="0"/>
              <a:t>SaaS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smtClean="0"/>
              <a:t>aims to improve developer </a:t>
            </a:r>
            <a:r>
              <a:rPr lang="en-US" b="1" dirty="0" smtClean="0"/>
              <a:t>productivity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Reduces </a:t>
            </a:r>
            <a:r>
              <a:rPr lang="en-US" dirty="0" smtClean="0"/>
              <a:t>undifferentiated ‘plumbing’ aka </a:t>
            </a:r>
            <a:r>
              <a:rPr lang="en-US" b="1" dirty="0" smtClean="0"/>
              <a:t>‘yak shaving’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Heroku</a:t>
            </a:r>
            <a:r>
              <a:rPr lang="en-US" dirty="0" smtClean="0"/>
              <a:t> </a:t>
            </a:r>
            <a:r>
              <a:rPr lang="en-US" dirty="0" smtClean="0"/>
              <a:t>blazed a trail for </a:t>
            </a:r>
            <a:r>
              <a:rPr lang="en-US" b="1" dirty="0" err="1" smtClean="0"/>
              <a:t>PaaS</a:t>
            </a:r>
            <a:r>
              <a:rPr lang="en-US" dirty="0" smtClean="0"/>
              <a:t> and </a:t>
            </a:r>
            <a:r>
              <a:rPr lang="en-US" b="1" dirty="0" smtClean="0"/>
              <a:t>12 Factor</a:t>
            </a:r>
            <a:r>
              <a:rPr lang="en-US" dirty="0" smtClean="0"/>
              <a:t> apps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Applications </a:t>
            </a:r>
            <a:r>
              <a:rPr lang="en-US" dirty="0" smtClean="0"/>
              <a:t>are the </a:t>
            </a:r>
            <a:r>
              <a:rPr lang="en-US" b="1" dirty="0" smtClean="0"/>
              <a:t>Cloud Native</a:t>
            </a:r>
            <a:r>
              <a:rPr lang="en-US" dirty="0" smtClean="0"/>
              <a:t> unit of currency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Domains</a:t>
            </a:r>
            <a:r>
              <a:rPr lang="en-US" dirty="0" smtClean="0"/>
              <a:t>: provide a </a:t>
            </a:r>
            <a:r>
              <a:rPr lang="en-US" b="1" dirty="0" smtClean="0"/>
              <a:t>namespace</a:t>
            </a:r>
            <a:r>
              <a:rPr lang="en-US" dirty="0" smtClean="0"/>
              <a:t> from which to create </a:t>
            </a:r>
            <a:r>
              <a:rPr lang="en-US" b="1" dirty="0" smtClean="0"/>
              <a:t>routes</a:t>
            </a:r>
          </a:p>
          <a:p>
            <a:pPr algn="l"/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Shared </a:t>
            </a:r>
            <a:r>
              <a:rPr lang="en-US" b="1" dirty="0" smtClean="0"/>
              <a:t>domain</a:t>
            </a:r>
            <a:r>
              <a:rPr lang="en-US" dirty="0" smtClean="0"/>
              <a:t>: for all of CF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Private </a:t>
            </a:r>
            <a:r>
              <a:rPr lang="en-US" b="1" dirty="0" smtClean="0"/>
              <a:t>domain</a:t>
            </a:r>
            <a:r>
              <a:rPr lang="en-US" dirty="0" smtClean="0"/>
              <a:t>: scoped to an Org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Requires </a:t>
            </a:r>
            <a:r>
              <a:rPr lang="en-US" b="1" dirty="0" smtClean="0"/>
              <a:t>DNS</a:t>
            </a:r>
            <a:r>
              <a:rPr lang="en-US" dirty="0" smtClean="0"/>
              <a:t> to be configured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Route</a:t>
            </a:r>
            <a:r>
              <a:rPr lang="en-US" dirty="0" smtClean="0"/>
              <a:t>: A URL on which an application can be accessed</a:t>
            </a:r>
            <a:r>
              <a:rPr lang="en-US" dirty="0" smtClean="0"/>
              <a:t>.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Many to Many</a:t>
            </a:r>
            <a:r>
              <a:rPr lang="en-US" dirty="0" smtClean="0"/>
              <a:t> Relationship between apps &amp; routes.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85800"/>
            <a:ext cx="7315200" cy="4495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Blue/Green </a:t>
            </a:r>
            <a:r>
              <a:rPr lang="en-US" dirty="0" smtClean="0"/>
              <a:t>Deployments</a:t>
            </a:r>
          </a:p>
          <a:p>
            <a:pPr algn="l"/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Deploy </a:t>
            </a:r>
            <a:r>
              <a:rPr lang="en-US" dirty="0" smtClean="0"/>
              <a:t>a new version (GREEN) of your app.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Map </a:t>
            </a:r>
            <a:r>
              <a:rPr lang="en-US" dirty="0" smtClean="0"/>
              <a:t>the route to it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Validate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Unmap</a:t>
            </a:r>
            <a:r>
              <a:rPr lang="en-US" dirty="0" smtClean="0"/>
              <a:t> </a:t>
            </a:r>
            <a:r>
              <a:rPr lang="en-US" dirty="0" smtClean="0"/>
              <a:t>from the old version (BLUE)</a:t>
            </a:r>
          </a:p>
          <a:p>
            <a:pPr algn="l"/>
            <a:endParaRPr lang="en-US" b="1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Resources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76400"/>
            <a:ext cx="7315200" cy="4419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/>
              <a:t>Cloud </a:t>
            </a:r>
            <a:r>
              <a:rPr lang="en-US" b="1" dirty="0" smtClean="0"/>
              <a:t>Foundry</a:t>
            </a:r>
            <a:endParaRPr lang="en-US" b="1" dirty="0" smtClean="0"/>
          </a:p>
          <a:p>
            <a:pPr algn="l"/>
            <a:r>
              <a:rPr lang="en-US" dirty="0" smtClean="0"/>
              <a:t>Main Site: </a:t>
            </a:r>
            <a:r>
              <a:rPr lang="en-US" dirty="0" smtClean="0">
                <a:hlinkClick r:id="rId2"/>
              </a:rPr>
              <a:t>cloudfoundry.org</a:t>
            </a:r>
            <a:endParaRPr lang="en-US" dirty="0" smtClean="0"/>
          </a:p>
          <a:p>
            <a:pPr algn="l"/>
            <a:r>
              <a:rPr lang="en-US" dirty="0" smtClean="0"/>
              <a:t>Mailing lists - </a:t>
            </a:r>
            <a:r>
              <a:rPr lang="en-US" dirty="0" smtClean="0">
                <a:hlinkClick r:id="rId3"/>
              </a:rPr>
              <a:t>lists.cloudfoundry.org</a:t>
            </a:r>
            <a:endParaRPr lang="en-US" dirty="0" smtClean="0"/>
          </a:p>
          <a:p>
            <a:pPr algn="l"/>
            <a:r>
              <a:rPr lang="en-US" dirty="0" smtClean="0">
                <a:hlinkClick r:id="rId4"/>
              </a:rPr>
              <a:t>github.com/</a:t>
            </a:r>
            <a:r>
              <a:rPr lang="en-US" dirty="0" err="1" smtClean="0">
                <a:hlinkClick r:id="rId4"/>
              </a:rPr>
              <a:t>cloudfoundry</a:t>
            </a:r>
            <a:endParaRPr lang="en-US" dirty="0" smtClean="0"/>
          </a:p>
          <a:p>
            <a:pPr algn="l"/>
            <a:r>
              <a:rPr lang="en-US" dirty="0" smtClean="0">
                <a:hlinkClick r:id="rId5"/>
              </a:rPr>
              <a:t>github.com/</a:t>
            </a:r>
            <a:r>
              <a:rPr lang="en-US" dirty="0" err="1" smtClean="0">
                <a:hlinkClick r:id="rId5"/>
              </a:rPr>
              <a:t>cloudfoundry</a:t>
            </a:r>
            <a:r>
              <a:rPr lang="en-US" dirty="0" smtClean="0">
                <a:hlinkClick r:id="rId5"/>
              </a:rPr>
              <a:t>-incubator</a:t>
            </a:r>
            <a:endParaRPr lang="en-US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Bosh</a:t>
            </a:r>
            <a:endParaRPr lang="en-US" b="1" dirty="0" smtClean="0"/>
          </a:p>
          <a:p>
            <a:pPr algn="l"/>
            <a:r>
              <a:rPr lang="en-US" dirty="0" smtClean="0"/>
              <a:t>Main Site: </a:t>
            </a:r>
            <a:r>
              <a:rPr lang="en-US" dirty="0" smtClean="0">
                <a:hlinkClick r:id="rId6"/>
              </a:rPr>
              <a:t>bosh.io</a:t>
            </a:r>
            <a:endParaRPr lang="en-US" dirty="0" smtClean="0"/>
          </a:p>
          <a:p>
            <a:pPr algn="l"/>
            <a:r>
              <a:rPr lang="en-US" dirty="0" err="1" smtClean="0"/>
              <a:t>stemcells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bosh.io/</a:t>
            </a:r>
            <a:r>
              <a:rPr lang="en-US" dirty="0" err="1" smtClean="0">
                <a:hlinkClick r:id="rId7"/>
              </a:rPr>
              <a:t>stemcells</a:t>
            </a:r>
            <a:endParaRPr lang="en-US" dirty="0" smtClean="0"/>
          </a:p>
          <a:p>
            <a:pPr algn="l"/>
            <a:r>
              <a:rPr lang="en-US" dirty="0" smtClean="0"/>
              <a:t>releases: </a:t>
            </a:r>
            <a:r>
              <a:rPr lang="en-US" dirty="0" smtClean="0">
                <a:hlinkClick r:id="rId8"/>
              </a:rPr>
              <a:t>bosh.io/releases</a:t>
            </a:r>
            <a:endParaRPr lang="en-US" dirty="0" smtClean="0"/>
          </a:p>
          <a:p>
            <a:pPr algn="l"/>
            <a:r>
              <a:rPr lang="en-US" dirty="0" smtClean="0"/>
              <a:t>manifest: </a:t>
            </a:r>
            <a:r>
              <a:rPr lang="en-US" dirty="0" smtClean="0">
                <a:hlinkClick r:id="rId9"/>
              </a:rPr>
              <a:t>bosh.io/docs/deployment-manifest.html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Why a Cloud Native Platform?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15200" cy="3962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What </a:t>
            </a:r>
            <a:r>
              <a:rPr lang="en-US" b="1" dirty="0" err="1" smtClean="0"/>
              <a:t>characterises</a:t>
            </a:r>
            <a:r>
              <a:rPr lang="en-US" b="1" dirty="0" smtClean="0"/>
              <a:t> Cloud Native?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12 </a:t>
            </a:r>
            <a:r>
              <a:rPr lang="en-US" b="1" dirty="0" smtClean="0"/>
              <a:t>Factor</a:t>
            </a:r>
            <a:r>
              <a:rPr lang="en-US" dirty="0" smtClean="0"/>
              <a:t> architectural style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Embracing </a:t>
            </a:r>
            <a:r>
              <a:rPr lang="en-US" b="1" dirty="0" smtClean="0"/>
              <a:t>low cost of change</a:t>
            </a:r>
            <a:r>
              <a:rPr lang="en-US" dirty="0" smtClean="0"/>
              <a:t> in cloud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Fast </a:t>
            </a:r>
            <a:r>
              <a:rPr lang="en-US" b="1" dirty="0" smtClean="0"/>
              <a:t>feedback</a:t>
            </a:r>
            <a:r>
              <a:rPr lang="en-US" dirty="0" smtClean="0"/>
              <a:t> and </a:t>
            </a:r>
            <a:r>
              <a:rPr lang="en-US" b="1" dirty="0" smtClean="0"/>
              <a:t>small batch</a:t>
            </a:r>
            <a:r>
              <a:rPr lang="en-US" dirty="0" smtClean="0"/>
              <a:t> </a:t>
            </a:r>
            <a:r>
              <a:rPr lang="en-US" dirty="0" smtClean="0"/>
              <a:t>sizes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Don’t </a:t>
            </a:r>
            <a:r>
              <a:rPr lang="en-US" dirty="0" smtClean="0"/>
              <a:t>waste time on </a:t>
            </a:r>
            <a:r>
              <a:rPr lang="en-US" b="1" dirty="0" smtClean="0"/>
              <a:t>plumbing</a:t>
            </a:r>
            <a:r>
              <a:rPr lang="en-US" dirty="0" smtClean="0"/>
              <a:t> infrastructure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Deliver </a:t>
            </a:r>
            <a:r>
              <a:rPr lang="en-US" b="1" dirty="0" smtClean="0"/>
              <a:t>business value</a:t>
            </a:r>
            <a:r>
              <a:rPr lang="en-US" dirty="0" smtClean="0"/>
              <a:t> more often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Learn</a:t>
            </a:r>
            <a:r>
              <a:rPr lang="en-US" dirty="0" smtClean="0"/>
              <a:t> </a:t>
            </a:r>
            <a:r>
              <a:rPr lang="en-US" dirty="0" smtClean="0"/>
              <a:t>about your customers more quickly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Cloud Foundry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315200" cy="76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60+ industry leading member companies!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14600"/>
            <a:ext cx="5943600" cy="368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Open Source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7315200" cy="3657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Where can you get Open Source Cloud Foundry?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 github.com/</a:t>
            </a:r>
            <a:r>
              <a:rPr lang="en-US" dirty="0" err="1" smtClean="0">
                <a:hlinkClick r:id="rId2"/>
              </a:rPr>
              <a:t>cloudfoundry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cf</a:t>
            </a:r>
            <a:r>
              <a:rPr lang="en-US" b="1" dirty="0" smtClean="0"/>
              <a:t>-release</a:t>
            </a:r>
            <a:r>
              <a:rPr lang="en-US" dirty="0" smtClean="0"/>
              <a:t> </a:t>
            </a:r>
            <a:r>
              <a:rPr lang="en-US" dirty="0" smtClean="0"/>
              <a:t>requires </a:t>
            </a:r>
            <a:r>
              <a:rPr lang="en-US" dirty="0" smtClean="0">
                <a:hlinkClick r:id="rId3"/>
              </a:rPr>
              <a:t>BOSH</a:t>
            </a:r>
            <a:r>
              <a:rPr lang="en-US" dirty="0" smtClean="0"/>
              <a:t> knowledge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bosh-</a:t>
            </a:r>
            <a:r>
              <a:rPr lang="en-US" b="1" dirty="0" err="1" smtClean="0"/>
              <a:t>lite</a:t>
            </a:r>
            <a:r>
              <a:rPr lang="en-US" dirty="0" smtClean="0"/>
              <a:t> </a:t>
            </a:r>
            <a:r>
              <a:rPr lang="en-US" dirty="0" smtClean="0"/>
              <a:t>for a local CF deployment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en-US" dirty="0" smtClean="0"/>
              <a:t>Interacting with </a:t>
            </a:r>
            <a:r>
              <a:rPr lang="en-US" dirty="0" smtClean="0"/>
              <a:t>Cloud Foundry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7315200" cy="3657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Interacting </a:t>
            </a:r>
            <a:r>
              <a:rPr lang="en-US" dirty="0" smtClean="0"/>
              <a:t>with the CLI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Orgs</a:t>
            </a:r>
            <a:r>
              <a:rPr lang="en-US" dirty="0" smtClean="0"/>
              <a:t>, spaces, quotas and apps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Command Line Interface </a:t>
            </a:r>
            <a:br>
              <a:rPr lang="en-US" sz="4000" dirty="0" smtClean="0"/>
            </a:br>
            <a:r>
              <a:rPr lang="en-US" sz="4000" dirty="0" err="1" smtClean="0"/>
              <a:t>cf</a:t>
            </a:r>
            <a:r>
              <a:rPr lang="en-US" sz="4000" dirty="0" smtClean="0"/>
              <a:t> CLI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315200" cy="3962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How do I </a:t>
            </a:r>
            <a:r>
              <a:rPr lang="en-US" b="1" dirty="0" smtClean="0"/>
              <a:t>interact</a:t>
            </a:r>
            <a:r>
              <a:rPr lang="en-US" dirty="0" smtClean="0"/>
              <a:t> with CF?</a:t>
            </a:r>
            <a:endParaRPr lang="en-US" b="1" dirty="0" smtClean="0"/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Command </a:t>
            </a:r>
            <a:r>
              <a:rPr lang="en-US" b="1" dirty="0" smtClean="0"/>
              <a:t>Line Interface</a:t>
            </a:r>
            <a:r>
              <a:rPr lang="en-US" dirty="0" smtClean="0"/>
              <a:t> (</a:t>
            </a:r>
            <a:r>
              <a:rPr lang="en-US" dirty="0" err="1" smtClean="0"/>
              <a:t>cli</a:t>
            </a:r>
            <a:r>
              <a:rPr lang="en-US" dirty="0" smtClean="0"/>
              <a:t>): from terminal / command prompt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 IDE </a:t>
            </a:r>
            <a:r>
              <a:rPr lang="en-US" b="1" dirty="0" err="1" smtClean="0"/>
              <a:t>plugins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Vendor </a:t>
            </a:r>
            <a:r>
              <a:rPr lang="en-US" dirty="0" smtClean="0"/>
              <a:t>specific </a:t>
            </a:r>
            <a:r>
              <a:rPr lang="en-US" b="1" dirty="0" smtClean="0"/>
              <a:t>consoles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CI </a:t>
            </a:r>
            <a:r>
              <a:rPr lang="en-US" dirty="0" smtClean="0"/>
              <a:t>tool integration (</a:t>
            </a:r>
            <a:r>
              <a:rPr lang="en-US" dirty="0" err="1" smtClean="0"/>
              <a:t>e.g</a:t>
            </a:r>
            <a:r>
              <a:rPr lang="en-US" dirty="0" smtClean="0"/>
              <a:t> Concourse.ci)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1117</Words>
  <Application>Microsoft Office PowerPoint</Application>
  <PresentationFormat>On-screen Show (4:3)</PresentationFormat>
  <Paragraphs>203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Part 1 – What is Cloud Foundry Agenda</vt:lpstr>
      <vt:lpstr>Cloud Foundry Overview</vt:lpstr>
      <vt:lpstr>What’s PaaS?</vt:lpstr>
      <vt:lpstr>Why a Cloud Native Platform?</vt:lpstr>
      <vt:lpstr>Cloud Foundry Foundation</vt:lpstr>
      <vt:lpstr>Open Source Distribution</vt:lpstr>
      <vt:lpstr>Part 2 – Interacting with Cloud Foundry Agenda</vt:lpstr>
      <vt:lpstr>Command Line Interface  cf CLI</vt:lpstr>
      <vt:lpstr>APPS &amp; SERVICES IN CF Spaces</vt:lpstr>
      <vt:lpstr>MULTITENANCY IN CF Orgs</vt:lpstr>
      <vt:lpstr>LIMITING RESOURCES Quotas</vt:lpstr>
      <vt:lpstr>Bringing it altogether Orgs, Spaces and Apps</vt:lpstr>
      <vt:lpstr>Part 3 –Pushing Your First App Agenda</vt:lpstr>
      <vt:lpstr>Deploying Apps</vt:lpstr>
      <vt:lpstr>Slide 16</vt:lpstr>
      <vt:lpstr>Staging</vt:lpstr>
      <vt:lpstr>Running</vt:lpstr>
      <vt:lpstr>Separating Build And Run Stages 12 Factor</vt:lpstr>
      <vt:lpstr>Part 4 – Buildpacks   Agenda</vt:lpstr>
      <vt:lpstr>Runtime Dependencies in Cloud Foundry - Buildpacks</vt:lpstr>
      <vt:lpstr>Standardizing runtime and deployment Why Buildpacks?</vt:lpstr>
      <vt:lpstr>Standardizing runtime and deployment How do they work?</vt:lpstr>
      <vt:lpstr>Types of Buildpacks</vt:lpstr>
      <vt:lpstr>Online/Offline</vt:lpstr>
      <vt:lpstr>Part 5 –Resilience and Availability   Agenda</vt:lpstr>
      <vt:lpstr>Online/Offline</vt:lpstr>
      <vt:lpstr>Slide 28</vt:lpstr>
      <vt:lpstr>Slide 29</vt:lpstr>
      <vt:lpstr>Slide 30</vt:lpstr>
      <vt:lpstr>Part 6 –Debugging  Agenda</vt:lpstr>
      <vt:lpstr>Debugging Basics</vt:lpstr>
      <vt:lpstr>3rd Party Integration Instrumentation</vt:lpstr>
      <vt:lpstr>Part 7 –Dealing with State  Agenda</vt:lpstr>
      <vt:lpstr>Slide 35</vt:lpstr>
      <vt:lpstr>Slide 36</vt:lpstr>
      <vt:lpstr>Slide 37</vt:lpstr>
      <vt:lpstr>Slide 38</vt:lpstr>
      <vt:lpstr>Part 8 –Domains and Routes  Agenda</vt:lpstr>
      <vt:lpstr>Slide 40</vt:lpstr>
      <vt:lpstr>Slide 41</vt:lpstr>
      <vt:lpstr>Slide 42</vt:lpstr>
      <vt:lpstr>Slide 43</vt:lpstr>
      <vt:lpstr>Resources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xiaoxli</dc:creator>
  <cp:lastModifiedBy>xiaoxli</cp:lastModifiedBy>
  <cp:revision>151</cp:revision>
  <dcterms:created xsi:type="dcterms:W3CDTF">2017-04-15T12:47:37Z</dcterms:created>
  <dcterms:modified xsi:type="dcterms:W3CDTF">2017-04-16T16:18:29Z</dcterms:modified>
</cp:coreProperties>
</file>