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4"/>
  </p:notesMasterIdLst>
  <p:handoutMasterIdLst>
    <p:handoutMasterId r:id="rId5"/>
  </p:handoutMasterIdLst>
  <p:sldIdLst>
    <p:sldId id="431" r:id="rId2"/>
    <p:sldId id="432" r:id="rId3"/>
  </p:sldIdLst>
  <p:sldSz cx="9144000" cy="5143500" type="screen16x9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44">
          <p15:clr>
            <a:srgbClr val="A4A3A4"/>
          </p15:clr>
        </p15:guide>
        <p15:guide id="2" pos="11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110">
          <p15:clr>
            <a:srgbClr val="A4A3A4"/>
          </p15:clr>
        </p15:guide>
        <p15:guide id="2" pos="4180">
          <p15:clr>
            <a:srgbClr val="A4A3A4"/>
          </p15:clr>
        </p15:guide>
        <p15:guide id="3" pos="18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ter Humphrey" initials="P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AA29"/>
    <a:srgbClr val="E6FAF9"/>
    <a:srgbClr val="A3E8E5"/>
    <a:srgbClr val="4C4C4C"/>
    <a:srgbClr val="00AE8A"/>
    <a:srgbClr val="182730"/>
    <a:srgbClr val="33928A"/>
    <a:srgbClr val="00B0F0"/>
    <a:srgbClr val="6DB33F"/>
    <a:srgbClr val="6CB4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3" autoAdjust="0"/>
    <p:restoredTop sz="84333" autoAdjust="0"/>
  </p:normalViewPr>
  <p:slideViewPr>
    <p:cSldViewPr snapToGrid="0" showGuides="1">
      <p:cViewPr>
        <p:scale>
          <a:sx n="103" d="100"/>
          <a:sy n="103" d="100"/>
        </p:scale>
        <p:origin x="-1216" y="-432"/>
      </p:cViewPr>
      <p:guideLst>
        <p:guide orient="horz" pos="1044"/>
        <p:guide pos="118"/>
      </p:guideLst>
    </p:cSldViewPr>
  </p:slideViewPr>
  <p:outlineViewPr>
    <p:cViewPr>
      <p:scale>
        <a:sx n="33" d="100"/>
        <a:sy n="33" d="100"/>
      </p:scale>
      <p:origin x="0" y="-12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1968" y="66"/>
      </p:cViewPr>
      <p:guideLst>
        <p:guide orient="horz" pos="110"/>
        <p:guide pos="4180"/>
        <p:guide pos="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18288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3064621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49502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buFont typeface="Arial" pitchFamily="34" charset="0"/>
      <a:buNone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00050" indent="-174625" algn="l" defTabSz="914400" rtl="0" eaLnBrk="1" latinLnBrk="0" hangingPunct="1">
      <a:spcBef>
        <a:spcPts val="600"/>
      </a:spcBef>
      <a:buFont typeface="Wingdings" pitchFamily="2" charset="2"/>
      <a:buChar char="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576263" indent="-176213" algn="l" defTabSz="914400" rtl="0" eaLnBrk="1" latinLnBrk="0" hangingPunct="1">
      <a:spcBef>
        <a:spcPts val="600"/>
      </a:spcBef>
      <a:buFont typeface="Verdana" pitchFamily="34" charset="0"/>
      <a:buChar char="–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801688" indent="-174625" algn="l" defTabSz="914400" rtl="0" eaLnBrk="1" latinLnBrk="0" hangingPunct="1">
      <a:spcBef>
        <a:spcPts val="600"/>
      </a:spcBef>
      <a:buFont typeface="Verdana" pitchFamily="34" charset="0"/>
      <a:buChar char="▪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027113" indent="-225425" algn="l" defTabSz="914400" rtl="0" eaLnBrk="1" latinLnBrk="0" hangingPunct="1">
      <a:spcBef>
        <a:spcPts val="600"/>
      </a:spcBef>
      <a:buFont typeface="Verdana" pitchFamily="34" charset="0"/>
      <a:buChar char="—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did a threat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modelling</a:t>
            </a:r>
            <a:r>
              <a:rPr lang="en-US" baseline="0" dirty="0" smtClean="0"/>
              <a:t> exercise on the </a:t>
            </a:r>
            <a:r>
              <a:rPr lang="en-US" baseline="0" dirty="0" err="1" smtClean="0"/>
              <a:t>netflixoss</a:t>
            </a:r>
            <a:r>
              <a:rPr lang="en-US" baseline="0" dirty="0" smtClean="0"/>
              <a:t> components,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SCS 1.0 blog post for MITM details.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smtClean="0"/>
              <a:t>SCS creates </a:t>
            </a:r>
            <a:r>
              <a:rPr lang="en-US" baseline="0" dirty="0" smtClean="0"/>
              <a:t>a UAA Identity Zone.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2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5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1074738"/>
            <a:ext cx="2073275" cy="3382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074738"/>
            <a:ext cx="6048376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+mn-lt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4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3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votal 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5" descr="Pivotal_Whit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7232" y="1490695"/>
            <a:ext cx="5842485" cy="19314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434286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1086002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6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7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90587" y="1820738"/>
            <a:ext cx="7193870" cy="498598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in Upper &amp; LC Bold Type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2015 Pivotal Software,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Inc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1739930"/>
            <a:ext cx="6048376" cy="620683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53" y="2447128"/>
            <a:ext cx="6048375" cy="5627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 smtClean="0"/>
              <a:t>Divider 2 has black background</a:t>
            </a:r>
          </a:p>
        </p:txBody>
      </p:sp>
      <p:pic>
        <p:nvPicPr>
          <p:cNvPr id="9" name="Picture 8" descr="Pivotal_Logo_whit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0" y="0"/>
            <a:ext cx="9144000" cy="21685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006880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3" y="2455863"/>
            <a:ext cx="6048375" cy="190170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2015 Pivotal Software,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Inc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455" y="1674284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Divider3</a:t>
            </a:r>
            <a:endParaRPr lang="en-US" dirty="0"/>
          </a:p>
        </p:txBody>
      </p:sp>
      <p:pic>
        <p:nvPicPr>
          <p:cNvPr id="9" name="Picture 8" descr="Pivotal_Whit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051" t="21652" r="18528" b="26494"/>
          <a:stretch/>
        </p:blipFill>
        <p:spPr>
          <a:xfrm>
            <a:off x="7926755" y="4642512"/>
            <a:ext cx="997234" cy="329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ivotal_White.png"/>
          <p:cNvPicPr>
            <a:picLocks noChangeAspect="1"/>
          </p:cNvPicPr>
          <p:nvPr/>
        </p:nvPicPr>
        <p:blipFill rotWithShape="1"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051" t="21652" r="18528" b="26494"/>
          <a:stretch/>
        </p:blipFill>
        <p:spPr>
          <a:xfrm>
            <a:off x="7926755" y="4642512"/>
            <a:ext cx="997234" cy="329674"/>
          </a:xfrm>
          <a:prstGeom prst="rect">
            <a:avLst/>
          </a:prstGeom>
        </p:spPr>
      </p:pic>
      <p:pic>
        <p:nvPicPr>
          <p:cNvPr id="6" name="Picture 5" descr="pivotal_teal.png"/>
          <p:cNvPicPr>
            <a:picLocks noChangeAspect="1"/>
          </p:cNvPicPr>
          <p:nvPr userDrawn="1"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672" r:id="rId4"/>
    <p:sldLayoutId id="2147483673" r:id="rId5"/>
    <p:sldLayoutId id="2147483694" r:id="rId6"/>
    <p:sldLayoutId id="2147483696" r:id="rId7"/>
    <p:sldLayoutId id="2147483675" r:id="rId8"/>
    <p:sldLayoutId id="2147483697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6" r:id="rId16"/>
    <p:sldLayoutId id="2147483698" r:id="rId17"/>
    <p:sldLayoutId id="214748369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167147" y="3724865"/>
            <a:ext cx="5449094" cy="43088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502920" indent="-228600">
              <a:defRPr sz="1800">
                <a:solidFill>
                  <a:srgbClr val="000000"/>
                </a:solidFill>
                <a:uFillTx/>
              </a:defRPr>
            </a:pPr>
            <a:r>
              <a:rPr lang="en-US" sz="11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Unhook yourself from your Dad’s ESB:   </a:t>
            </a:r>
            <a:r>
              <a:rPr lang="en-US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Continuously build integration patterns using a </a:t>
            </a:r>
            <a:r>
              <a:rPr lang="en-US" sz="11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microservices</a:t>
            </a:r>
            <a:r>
              <a:rPr lang="en-US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based approach with SCDF and Concourse.</a:t>
            </a:r>
            <a:endParaRPr lang="en-US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65301" y="1001305"/>
            <a:ext cx="6140450" cy="58477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502920" indent="-228600">
              <a:defRPr sz="1800">
                <a:solidFill>
                  <a:srgbClr val="000000"/>
                </a:solidFill>
                <a:uFillTx/>
              </a:defRPr>
            </a:pPr>
            <a:r>
              <a:rPr lang="en-US" sz="11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CD with Concourse</a:t>
            </a:r>
            <a:endParaRPr lang="en-US" sz="1100" b="1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502920" lvl="1" indent="-228600">
              <a:buFont typeface="Arial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05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Let's </a:t>
            </a:r>
            <a:r>
              <a:rPr lang="en-US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use Spring Cloud Pipeline and Concourse to put it all together and get to production - safely, repeatedly, and often.</a:t>
            </a:r>
            <a:endParaRPr lang="en-US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04365" y="1637708"/>
            <a:ext cx="6025050" cy="74635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502920" indent="-228600">
              <a:defRPr sz="1800">
                <a:solidFill>
                  <a:srgbClr val="000000"/>
                </a:solidFill>
                <a:uFillTx/>
              </a:defRPr>
            </a:pPr>
            <a:r>
              <a:rPr lang="en-US" sz="11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Java </a:t>
            </a:r>
            <a:r>
              <a:rPr lang="en-US" sz="11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Buildpack</a:t>
            </a:r>
            <a:r>
              <a:rPr lang="en-US" sz="11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12 Factor </a:t>
            </a:r>
            <a:r>
              <a:rPr lang="en-US" sz="11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apps</a:t>
            </a:r>
          </a:p>
          <a:p>
            <a:pPr marL="502920" lvl="1" indent="-228600">
              <a:buFont typeface="Arial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050" dirty="0" smtClean="0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Arial" charset="0"/>
                <a:ea typeface="Arial" charset="0"/>
                <a:cs typeface="Arial" charset="0"/>
              </a:rPr>
              <a:t>Essentials </a:t>
            </a:r>
            <a:r>
              <a:rPr lang="en-US" sz="1050" dirty="0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Arial" charset="0"/>
                <a:ea typeface="Arial" charset="0"/>
                <a:cs typeface="Arial" charset="0"/>
              </a:rPr>
              <a:t>and basics for Java apps on PCF - part 2 to Cloud Native </a:t>
            </a:r>
            <a:r>
              <a:rPr lang="en-US" sz="1050" dirty="0" smtClean="0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Arial" charset="0"/>
                <a:ea typeface="Arial" charset="0"/>
                <a:cs typeface="Arial" charset="0"/>
              </a:rPr>
              <a:t>Java.  We’ll dive deeper into the question: “I could use </a:t>
            </a:r>
            <a:r>
              <a:rPr lang="en-US" sz="1050" dirty="0" err="1" smtClean="0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Arial" charset="0"/>
                <a:ea typeface="Arial" charset="0"/>
                <a:cs typeface="Arial" charset="0"/>
              </a:rPr>
              <a:t>Docker</a:t>
            </a:r>
            <a:r>
              <a:rPr lang="en-US" sz="1050" dirty="0" smtClean="0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Arial" charset="0"/>
                <a:ea typeface="Arial" charset="0"/>
                <a:cs typeface="Arial" charset="0"/>
              </a:rPr>
              <a:t> with PCF but why would I want to when we have </a:t>
            </a:r>
            <a:r>
              <a:rPr lang="en-US" sz="1050" dirty="0" err="1" smtClean="0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Arial" charset="0"/>
                <a:ea typeface="Arial" charset="0"/>
                <a:cs typeface="Arial" charset="0"/>
              </a:rPr>
              <a:t>buildpack</a:t>
            </a:r>
            <a:r>
              <a:rPr lang="en-US" sz="1050" dirty="0" smtClean="0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Arial" charset="0"/>
                <a:ea typeface="Arial" charset="0"/>
                <a:cs typeface="Arial" charset="0"/>
              </a:rPr>
              <a:t>?”</a:t>
            </a:r>
            <a:endParaRPr lang="en-US" sz="1050" dirty="0">
              <a:solidFill>
                <a:schemeClr val="bg1"/>
              </a:solidFill>
              <a:uFill>
                <a:solidFill>
                  <a:srgbClr val="4D4D4D"/>
                </a:solidFill>
              </a:u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97701" y="2428580"/>
            <a:ext cx="5652513" cy="58477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502920" indent="-228600">
              <a:defRPr sz="1800">
                <a:solidFill>
                  <a:srgbClr val="000000"/>
                </a:solidFill>
                <a:uFillTx/>
              </a:defRPr>
            </a:pPr>
            <a:r>
              <a:rPr lang="en-US" sz="11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Cloud Native .NET </a:t>
            </a:r>
            <a:r>
              <a:rPr lang="en-US" sz="11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Workshop</a:t>
            </a:r>
            <a:endParaRPr lang="en-US" sz="1050" dirty="0" smtClean="0">
              <a:solidFill>
                <a:schemeClr val="bg1"/>
              </a:solidFill>
              <a:uFill>
                <a:solidFill>
                  <a:srgbClr val="4D4D4D"/>
                </a:solidFill>
              </a:uFill>
              <a:latin typeface="Arial" charset="0"/>
              <a:ea typeface="Arial" charset="0"/>
              <a:cs typeface="Arial" charset="0"/>
            </a:endParaRPr>
          </a:p>
          <a:p>
            <a:pPr marL="502920" lvl="1" indent="-228600">
              <a:buFont typeface="Arial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050" dirty="0" smtClean="0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Arial" charset="0"/>
                <a:ea typeface="Arial" charset="0"/>
                <a:cs typeface="Arial" charset="0"/>
              </a:rPr>
              <a:t>Using </a:t>
            </a:r>
            <a:r>
              <a:rPr lang="en-US" sz="1050" dirty="0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Arial" charset="0"/>
                <a:ea typeface="Arial" charset="0"/>
                <a:cs typeface="Arial" charset="0"/>
              </a:rPr>
              <a:t>Spring Cloud </a:t>
            </a:r>
            <a:r>
              <a:rPr lang="en-US" sz="1050" dirty="0" smtClean="0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Arial" charset="0"/>
                <a:ea typeface="Arial" charset="0"/>
                <a:cs typeface="Arial" charset="0"/>
              </a:rPr>
              <a:t>Services, </a:t>
            </a:r>
            <a:r>
              <a:rPr lang="en-US" sz="1050" dirty="0" err="1" smtClean="0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Arial" charset="0"/>
                <a:ea typeface="Arial" charset="0"/>
                <a:cs typeface="Arial" charset="0"/>
              </a:rPr>
              <a:t>Steeltoe</a:t>
            </a:r>
            <a:r>
              <a:rPr lang="en-US" sz="1050" dirty="0" smtClean="0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Arial" charset="0"/>
                <a:ea typeface="Arial" charset="0"/>
                <a:cs typeface="Arial" charset="0"/>
              </a:rPr>
              <a:t>, and PCF </a:t>
            </a:r>
            <a:r>
              <a:rPr lang="en-US" sz="1050" dirty="0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Arial" charset="0"/>
                <a:ea typeface="Arial" charset="0"/>
                <a:cs typeface="Arial" charset="0"/>
              </a:rPr>
              <a:t>with .NET to implement service discovery, circuit breaker, externalized </a:t>
            </a:r>
            <a:r>
              <a:rPr lang="en-US" sz="1050" dirty="0" err="1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Arial" charset="0"/>
                <a:ea typeface="Arial" charset="0"/>
                <a:cs typeface="Arial" charset="0"/>
              </a:rPr>
              <a:t>config</a:t>
            </a:r>
            <a:r>
              <a:rPr lang="en-US" sz="1050" dirty="0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Arial" charset="0"/>
                <a:ea typeface="Arial" charset="0"/>
                <a:cs typeface="Arial" charset="0"/>
              </a:rPr>
              <a:t>.  </a:t>
            </a:r>
            <a:endParaRPr lang="en-US" sz="1050" dirty="0">
              <a:solidFill>
                <a:schemeClr val="bg1"/>
              </a:solidFill>
              <a:uFill>
                <a:solidFill>
                  <a:srgbClr val="4D4D4D"/>
                </a:solidFill>
              </a:u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31231" y="3079232"/>
            <a:ext cx="5449094" cy="60016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502920" indent="-228600">
              <a:defRPr sz="1800">
                <a:solidFill>
                  <a:srgbClr val="000000"/>
                </a:solidFill>
                <a:uFillTx/>
              </a:defRPr>
            </a:pPr>
            <a:r>
              <a:rPr lang="en-US" sz="11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 Services with PCF: </a:t>
            </a:r>
            <a:r>
              <a:rPr lang="en-US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Connectors, MySQL, </a:t>
            </a:r>
            <a:r>
              <a:rPr lang="en-US" sz="11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RabbitMQ</a:t>
            </a:r>
            <a:r>
              <a:rPr lang="en-US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Gemfire</a:t>
            </a:r>
            <a:r>
              <a:rPr lang="en-US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nice compliment to SCDF workshop:  "great, you have a </a:t>
            </a:r>
            <a:r>
              <a:rPr lang="en-US" sz="11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microservice</a:t>
            </a:r>
            <a:r>
              <a:rPr lang="en-US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/ app / data flow, now it needs the actual </a:t>
            </a:r>
            <a:r>
              <a:rPr lang="en-US" sz="11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data”</a:t>
            </a:r>
            <a:r>
              <a:rPr lang="en-US" sz="11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endParaRPr lang="en-US" sz="11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09610" y="1212850"/>
            <a:ext cx="2813050" cy="281305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Pivotal follow-up Workshops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610" y="1226433"/>
            <a:ext cx="2803500" cy="28035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Please visit the Pivotal booth for details.  Free for first 50 registrants!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38690" y="4210197"/>
            <a:ext cx="5449094" cy="76944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502920" indent="-228600">
              <a:defRPr sz="1800">
                <a:solidFill>
                  <a:srgbClr val="000000"/>
                </a:solidFill>
                <a:uFillTx/>
              </a:defRPr>
            </a:pPr>
            <a:r>
              <a:rPr lang="en-US" sz="11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Supercharge your </a:t>
            </a:r>
            <a:r>
              <a:rPr lang="en-US" sz="11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Microservices</a:t>
            </a:r>
            <a:r>
              <a:rPr lang="en-US" sz="11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r>
              <a:rPr lang="en-US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Performance and scalability are top concerns for </a:t>
            </a:r>
            <a:r>
              <a:rPr lang="en-US" sz="11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microservices</a:t>
            </a:r>
            <a:r>
              <a:rPr lang="en-US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responsible for data.  Waiting for round trip to a database may not be good enough.  In this session you will implement data </a:t>
            </a:r>
            <a:r>
              <a:rPr lang="en-US" sz="11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microservices</a:t>
            </a:r>
            <a:r>
              <a:rPr lang="en-US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using Spring and </a:t>
            </a:r>
            <a:r>
              <a:rPr lang="en-US" sz="11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Pivotal Cloud Cache</a:t>
            </a:r>
            <a:endParaRPr lang="en-US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34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qrcode.389322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966" y="1800303"/>
            <a:ext cx="1701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2"/>
                </a:solidFill>
              </a:rPr>
              <a:t>CD With Concourse</a:t>
            </a:r>
            <a:endParaRPr lang="en-US" sz="1050" dirty="0" smtClean="0">
              <a:solidFill>
                <a:schemeClr val="bg2"/>
              </a:solidFill>
            </a:endParaRPr>
          </a:p>
        </p:txBody>
      </p:sp>
      <p:pic>
        <p:nvPicPr>
          <p:cNvPr id="6" name="Picture 5" descr="qrcode.20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38" y="0"/>
            <a:ext cx="1905000" cy="1905000"/>
          </a:xfrm>
          <a:prstGeom prst="rect">
            <a:avLst/>
          </a:prstGeom>
        </p:spPr>
      </p:pic>
      <p:pic>
        <p:nvPicPr>
          <p:cNvPr id="7" name="Picture 6" descr="qrcode.301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643" y="0"/>
            <a:ext cx="1905000" cy="1905000"/>
          </a:xfrm>
          <a:prstGeom prst="rect">
            <a:avLst/>
          </a:prstGeom>
        </p:spPr>
      </p:pic>
      <p:pic>
        <p:nvPicPr>
          <p:cNvPr id="8" name="Picture 7" descr="qrcode.401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17" y="0"/>
            <a:ext cx="1905000" cy="1905000"/>
          </a:xfrm>
          <a:prstGeom prst="rect">
            <a:avLst/>
          </a:prstGeom>
        </p:spPr>
      </p:pic>
      <p:pic>
        <p:nvPicPr>
          <p:cNvPr id="9" name="Picture 8" descr="qrcode.501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233" y="2525381"/>
            <a:ext cx="1905000" cy="1905000"/>
          </a:xfrm>
          <a:prstGeom prst="rect">
            <a:avLst/>
          </a:prstGeom>
        </p:spPr>
      </p:pic>
      <p:pic>
        <p:nvPicPr>
          <p:cNvPr id="10" name="Picture 9" descr="qrcode.601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349" y="2574706"/>
            <a:ext cx="1905000" cy="1905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10094" y="1829395"/>
            <a:ext cx="17014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2"/>
                </a:solidFill>
              </a:rPr>
              <a:t>Java </a:t>
            </a:r>
            <a:r>
              <a:rPr lang="en-US" sz="1050" dirty="0" err="1">
                <a:solidFill>
                  <a:schemeClr val="bg2"/>
                </a:solidFill>
              </a:rPr>
              <a:t>Buildpack</a:t>
            </a:r>
            <a:r>
              <a:rPr lang="en-US" sz="1050" dirty="0">
                <a:solidFill>
                  <a:schemeClr val="bg2"/>
                </a:solidFill>
              </a:rPr>
              <a:t>, 12 Factor apps</a:t>
            </a:r>
            <a:endParaRPr lang="en-US" sz="1050" dirty="0" smtClean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43128" y="1866388"/>
            <a:ext cx="17014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2"/>
                </a:solidFill>
              </a:rPr>
              <a:t>Cloud Native .NET Workshop</a:t>
            </a:r>
            <a:endParaRPr lang="en-US" sz="1050" dirty="0" smtClean="0">
              <a:solidFill>
                <a:schemeClr val="bg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58383" y="1928041"/>
            <a:ext cx="1701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2"/>
                </a:solidFill>
              </a:rPr>
              <a:t>Data Services with PCF</a:t>
            </a:r>
            <a:endParaRPr lang="en-US" sz="1050" dirty="0" smtClean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4290" y="4209246"/>
            <a:ext cx="17014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2"/>
                </a:solidFill>
              </a:rPr>
              <a:t>Unhook yourself from your Dad’s ESB</a:t>
            </a:r>
            <a:endParaRPr lang="en-US" sz="1050" dirty="0" smtClean="0">
              <a:solidFill>
                <a:schemeClr val="bg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40537" y="4443532"/>
            <a:ext cx="17014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2"/>
                </a:solidFill>
              </a:rPr>
              <a:t>Supercharge your </a:t>
            </a:r>
            <a:r>
              <a:rPr lang="en-US" sz="1050" dirty="0" err="1">
                <a:solidFill>
                  <a:schemeClr val="bg2"/>
                </a:solidFill>
              </a:rPr>
              <a:t>Microservices</a:t>
            </a:r>
            <a:endParaRPr lang="en-US" sz="105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67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PPT_Template_16x9_external_04_2014">
  <a:themeElements>
    <a:clrScheme name="Custom 11">
      <a:dk1>
        <a:srgbClr val="4C4C4C"/>
      </a:dk1>
      <a:lt1>
        <a:srgbClr val="FFFFFF"/>
      </a:lt1>
      <a:dk2>
        <a:srgbClr val="008881"/>
      </a:dk2>
      <a:lt2>
        <a:srgbClr val="000000"/>
      </a:lt2>
      <a:accent1>
        <a:srgbClr val="00878A"/>
      </a:accent1>
      <a:accent2>
        <a:srgbClr val="00AE9E"/>
      </a:accent2>
      <a:accent3>
        <a:srgbClr val="1F6FB8"/>
      </a:accent3>
      <a:accent4>
        <a:srgbClr val="1DA6B4"/>
      </a:accent4>
      <a:accent5>
        <a:srgbClr val="592D63"/>
      </a:accent5>
      <a:accent6>
        <a:srgbClr val="FEBE4D"/>
      </a:accent6>
      <a:hlink>
        <a:srgbClr val="84CFD7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Pivotal_PPT_Template_16x9_external_04_2014.potx</Template>
  <TotalTime>71432</TotalTime>
  <Words>280</Words>
  <Application>Microsoft Macintosh PowerPoint</Application>
  <PresentationFormat>On-screen Show (16:9)</PresentationFormat>
  <Paragraphs>23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Pivotal_PPT_Template_16x9_external_04_2014</vt:lpstr>
      <vt:lpstr>Pivotal follow-up Workshops</vt:lpstr>
      <vt:lpstr>PowerPoint Presentation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EMC</dc:creator>
  <cp:lastModifiedBy>Mike Wright</cp:lastModifiedBy>
  <cp:revision>830</cp:revision>
  <dcterms:created xsi:type="dcterms:W3CDTF">2014-04-28T17:27:53Z</dcterms:created>
  <dcterms:modified xsi:type="dcterms:W3CDTF">2017-02-22T12:28:31Z</dcterms:modified>
</cp:coreProperties>
</file>