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D8D"/>
    <a:srgbClr val="258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44" autoAdjust="0"/>
  </p:normalViewPr>
  <p:slideViewPr>
    <p:cSldViewPr snapToGrid="0" snapToObjects="1">
      <p:cViewPr>
        <p:scale>
          <a:sx n="150" d="100"/>
          <a:sy n="150" d="100"/>
        </p:scale>
        <p:origin x="-280" y="-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10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669117" y="-126998"/>
            <a:ext cx="4736351" cy="5285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-67233" y="-126998"/>
            <a:ext cx="4736351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39057" y="483683"/>
            <a:ext cx="4430060" cy="414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2"/>
          </p:nvPr>
        </p:nvSpPr>
        <p:spPr>
          <a:xfrm>
            <a:off x="4669117" y="0"/>
            <a:ext cx="447488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39057" y="224619"/>
            <a:ext cx="4430061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00"/>
              </a:spcBef>
              <a:buClr>
                <a:schemeClr val="dk2"/>
              </a:buClr>
              <a:buFont typeface="Arial"/>
              <a:buNone/>
              <a:defRPr sz="1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239057" y="1225717"/>
            <a:ext cx="443006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96850" algn="l" rtl="0">
              <a:spcBef>
                <a:spcPts val="280"/>
              </a:spcBef>
              <a:buClr>
                <a:schemeClr val="lt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52400" algn="l" rtl="0">
              <a:spcBef>
                <a:spcPts val="24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58750" algn="l" rtl="0">
              <a:spcBef>
                <a:spcPts val="220"/>
              </a:spcBef>
              <a:buClr>
                <a:schemeClr val="lt1"/>
              </a:buClr>
              <a:buSzPct val="1000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ustom Layou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-163870" y="-65547"/>
            <a:ext cx="9447160" cy="528483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1701800" y="3094038"/>
            <a:ext cx="56896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 NEW PLATFORM </a:t>
            </a: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FOR A NEW ERA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2">
            <a:alphaModFix/>
          </a:blip>
          <a:srcRect r="5547"/>
          <a:stretch/>
        </p:blipFill>
        <p:spPr>
          <a:xfrm>
            <a:off x="1973263" y="1658938"/>
            <a:ext cx="5189536" cy="126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out Rule">
    <p:bg>
      <p:bgPr>
        <a:solidFill>
          <a:srgbClr val="17232A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1200"/>
              </a:spcBef>
              <a:buClr>
                <a:schemeClr val="lt1"/>
              </a:buClr>
              <a:buSzPct val="100000"/>
              <a:buFont typeface="Noto Sans Symbols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▪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58936" marR="0" lvl="3" indent="-96836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—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00"/>
              </a:spcBef>
              <a:buClr>
                <a:schemeClr val="lt1"/>
              </a:buClr>
              <a:buSzPct val="100000"/>
              <a:buFont typeface="Verdana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15" name="Shape 15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82418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199" y="320039"/>
            <a:ext cx="8229600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108074"/>
            <a:ext cx="8229600" cy="30829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0" y="4629150"/>
            <a:ext cx="9144000" cy="385762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366712" y="5018448"/>
            <a:ext cx="2274886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</a:t>
            </a:r>
            <a:r>
              <a:rPr lang="en-US" sz="600" b="0" i="0" u="none" strike="noStrike" cap="none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2016 </a:t>
            </a:r>
            <a:r>
              <a:rPr 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Pivotal. All rights reserved.</a:t>
            </a: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1732" y="4713966"/>
            <a:ext cx="957261" cy="2194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hape 22"/>
          <p:cNvCxnSpPr/>
          <p:nvPr/>
        </p:nvCxnSpPr>
        <p:spPr>
          <a:xfrm>
            <a:off x="0" y="88593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18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-89646" y="-27989"/>
            <a:ext cx="9259047" cy="5220256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01984" y="366152"/>
            <a:ext cx="1364190" cy="30928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1134020" y="2005053"/>
            <a:ext cx="6530787" cy="1147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Clr>
                <a:srgbClr val="FFFFFF"/>
              </a:buClr>
              <a:buFont typeface="Source Sans Pro"/>
              <a:buNone/>
              <a:defRPr sz="4800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1134020" y="1586263"/>
            <a:ext cx="6110923" cy="3148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buClr>
                <a:srgbClr val="43E5D5"/>
              </a:buClr>
              <a:buFont typeface="Arial"/>
              <a:buNone/>
              <a:defRPr sz="1600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4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ctr" rtl="0">
              <a:spcBef>
                <a:spcPts val="360"/>
              </a:spcBef>
              <a:buClr>
                <a:srgbClr val="8B8B8B"/>
              </a:buClr>
              <a:buFont typeface="Arial"/>
              <a:buNone/>
              <a:defRPr sz="18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B8B8B"/>
              </a:buClr>
              <a:buFont typeface="Arial"/>
              <a:buNone/>
              <a:defRPr sz="2000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1134020" y="3315823"/>
            <a:ext cx="7881472" cy="3451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5"/>
              </a:buClr>
              <a:buFont typeface="Arial"/>
              <a:buNone/>
              <a:defRPr sz="1400" b="0" i="0" u="none" strike="noStrike" cap="non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117708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10167471" cy="5143499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1B1B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A121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Shape 57"/>
          <p:cNvSpPr>
            <a:spLocks noGrp="1"/>
          </p:cNvSpPr>
          <p:nvPr>
            <p:ph type="pic" idx="2"/>
          </p:nvPr>
        </p:nvSpPr>
        <p:spPr>
          <a:xfrm>
            <a:off x="0" y="1756833"/>
            <a:ext cx="9144000" cy="33866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17708" y="407953"/>
            <a:ext cx="6947615" cy="585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Source Sans Pro"/>
              <a:buNone/>
              <a:defRPr sz="36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677241" y="998561"/>
            <a:ext cx="5828552" cy="4816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480"/>
              </a:spcBef>
              <a:buClr>
                <a:schemeClr val="lt1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560"/>
              </a:spcBef>
              <a:buClr>
                <a:srgbClr val="878787"/>
              </a:buClr>
              <a:buFont typeface="Arial"/>
              <a:buNone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27000" algn="l" rtl="0">
              <a:spcBef>
                <a:spcPts val="320"/>
              </a:spcBef>
              <a:buClr>
                <a:srgbClr val="878787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20"/>
              </a:spcBef>
              <a:spcAft>
                <a:spcPts val="600"/>
              </a:spcAft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80"/>
              </a:spcBef>
              <a:buClr>
                <a:srgbClr val="878787"/>
              </a:buClr>
              <a:buFont typeface="Arial"/>
              <a:buNone/>
              <a:defRPr sz="1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662394" y="3832344"/>
            <a:ext cx="4070350" cy="665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20"/>
              </a:spcBef>
              <a:buClr>
                <a:srgbClr val="BFBFBF"/>
              </a:buClr>
              <a:buFont typeface="Arial"/>
              <a:buNone/>
              <a:defRPr sz="1100" b="0" i="1" u="none" strike="noStrike" cap="non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20"/>
              </a:spcBef>
              <a:buClr>
                <a:srgbClr val="878787"/>
              </a:buClr>
              <a:buFont typeface="Arial"/>
              <a:buNone/>
              <a:defRPr sz="11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210"/>
              </a:spcBef>
              <a:buClr>
                <a:srgbClr val="878787"/>
              </a:buClr>
              <a:buFont typeface="Arial"/>
              <a:buNone/>
              <a:defRPr sz="105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3"/>
          </p:nvPr>
        </p:nvSpPr>
        <p:spPr>
          <a:xfrm>
            <a:off x="4662487" y="1200150"/>
            <a:ext cx="4070350" cy="2430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0" name="Shape 80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457200" y="2016580"/>
            <a:ext cx="4040187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rgbClr val="878787"/>
              </a:buClr>
              <a:buFont typeface="Arial"/>
              <a:buNone/>
              <a:defRPr sz="24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400"/>
              </a:spcBef>
              <a:buClr>
                <a:srgbClr val="878787"/>
              </a:buClr>
              <a:buFont typeface="Arial"/>
              <a:buNone/>
              <a:defRPr sz="20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360"/>
              </a:spcBef>
              <a:buClr>
                <a:srgbClr val="878787"/>
              </a:buClr>
              <a:buFont typeface="Arial"/>
              <a:buNone/>
              <a:defRPr sz="18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320"/>
              </a:spcBef>
              <a:buClr>
                <a:srgbClr val="878787"/>
              </a:buClr>
              <a:buFont typeface="Arial"/>
              <a:buNone/>
              <a:defRPr sz="1600" b="1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45026" y="2016580"/>
            <a:ext cx="4041774" cy="25780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5875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0" y="95260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-67234" y="-126998"/>
            <a:ext cx="9226176" cy="5285440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239056" y="465166"/>
            <a:ext cx="8516470" cy="3767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FFFFFF"/>
              </a:buClr>
              <a:buFont typeface="Source Sans Pro"/>
              <a:buNone/>
              <a:defRPr sz="28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pic" idx="2"/>
          </p:nvPr>
        </p:nvSpPr>
        <p:spPr>
          <a:xfrm>
            <a:off x="-82176" y="1105646"/>
            <a:ext cx="9226176" cy="40378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3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Source Sans Pro"/>
              <a:buNone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39056" y="157381"/>
            <a:ext cx="8516470" cy="2292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40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457200" marR="0" lvl="1" indent="0" algn="l" rtl="0">
              <a:spcBef>
                <a:spcPts val="240"/>
              </a:spcBef>
              <a:buClr>
                <a:srgbClr val="878787"/>
              </a:buClr>
              <a:buFont typeface="Arial"/>
              <a:buNone/>
              <a:defRPr sz="12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914400" marR="0" lvl="2" indent="0" algn="l" rtl="0">
              <a:spcBef>
                <a:spcPts val="200"/>
              </a:spcBef>
              <a:buClr>
                <a:srgbClr val="878787"/>
              </a:buClr>
              <a:buFont typeface="Arial"/>
              <a:buNone/>
              <a:defRPr sz="1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371600" marR="0" lvl="3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1828800" marR="0" lvl="4" indent="0" algn="l" rtl="0">
              <a:spcBef>
                <a:spcPts val="180"/>
              </a:spcBef>
              <a:buClr>
                <a:srgbClr val="878787"/>
              </a:buClr>
              <a:buFont typeface="Arial"/>
              <a:buNone/>
              <a:defRPr sz="9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accent1"/>
              </a:buClr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519380"/>
            <a:ext cx="8229600" cy="30752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rgbClr val="878787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742950" marR="0" lvl="1" indent="-133350" algn="l" rtl="0">
              <a:spcBef>
                <a:spcPts val="480"/>
              </a:spcBef>
              <a:buClr>
                <a:srgbClr val="878787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143000" marR="0" lvl="2" indent="-101600" algn="l" rtl="0">
              <a:spcBef>
                <a:spcPts val="400"/>
              </a:spcBef>
              <a:buClr>
                <a:srgbClr val="878787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600200" marR="0" lvl="3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057400" marR="0" lvl="4" indent="-114300" algn="l" rtl="0">
              <a:spcBef>
                <a:spcPts val="360"/>
              </a:spcBef>
              <a:buClr>
                <a:srgbClr val="878787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7" r:id="rId4"/>
    <p:sldLayoutId id="2147483658" r:id="rId5"/>
    <p:sldLayoutId id="2147483659" r:id="rId6"/>
    <p:sldLayoutId id="2147483661" r:id="rId7"/>
    <p:sldLayoutId id="2147483662" r:id="rId8"/>
    <p:sldLayoutId id="2147483664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2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-6462"/>
            <a:ext cx="9167236" cy="51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46036" y="1487155"/>
            <a:ext cx="4039778" cy="1791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LAB 5: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Create a </a:t>
            </a:r>
            <a:b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 Broker</a:t>
            </a:r>
            <a:b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en-US" sz="4000" dirty="0" err="1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SpringBoot</a:t>
            </a: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Source Sans Pro"/>
              <a:buNone/>
            </a:pPr>
            <a:endParaRPr sz="16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612" y="0"/>
            <a:ext cx="2045955" cy="801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35537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Big Picture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267" y="1126067"/>
            <a:ext cx="4572000" cy="272317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7" y="1303867"/>
            <a:ext cx="1528233" cy="496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685" y="1126067"/>
            <a:ext cx="1045029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34" y="2159000"/>
            <a:ext cx="22352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00" y="2895600"/>
            <a:ext cx="1206500" cy="120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201" y="2895600"/>
            <a:ext cx="914400" cy="914400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2734717" y="1016000"/>
            <a:ext cx="592667" cy="307763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endCxn id="13" idx="2"/>
          </p:cNvCxnSpPr>
          <p:nvPr/>
        </p:nvCxnSpPr>
        <p:spPr>
          <a:xfrm flipV="1">
            <a:off x="3327384" y="2108126"/>
            <a:ext cx="2082816" cy="448808"/>
          </a:xfrm>
          <a:prstGeom prst="curvedConnector2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7000" y="1800349"/>
            <a:ext cx="40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5090" y="4196489"/>
            <a:ext cx="1801369" cy="3077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Copy an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27384" y="2779578"/>
            <a:ext cx="933318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. Modify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Build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1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" y="1079500"/>
            <a:ext cx="8500533" cy="29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1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3" y="1266845"/>
            <a:ext cx="7137400" cy="297022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44600" y="3479800"/>
            <a:ext cx="5452533" cy="846666"/>
          </a:xfrm>
          <a:prstGeom prst="roundRect">
            <a:avLst/>
          </a:prstGeom>
          <a:noFill/>
          <a:ln w="19050" cmpd="sng">
            <a:solidFill>
              <a:srgbClr val="FFFF00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804334"/>
            <a:ext cx="5401287" cy="4373033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Project for the Spring Service Broker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19320" y="3530604"/>
            <a:ext cx="3552213" cy="262467"/>
          </a:xfrm>
          <a:prstGeom prst="roundRect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Git</a:t>
            </a:r>
            <a:r>
              <a:rPr lang="en-US" sz="2400" dirty="0"/>
              <a:t> Project for the Spring Service </a:t>
            </a:r>
            <a:r>
              <a:rPr lang="en-US" sz="2400" dirty="0" smtClean="0"/>
              <a:t>Broker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1600" dirty="0" smtClean="0"/>
              <a:t>- </a:t>
            </a:r>
            <a:r>
              <a:rPr lang="en-US" sz="1600" dirty="0" err="1" smtClean="0"/>
              <a:t>MongoDB</a:t>
            </a:r>
            <a:r>
              <a:rPr lang="en-US" sz="1600" dirty="0" smtClean="0"/>
              <a:t> </a:t>
            </a:r>
            <a:r>
              <a:rPr lang="en-US" sz="1600" dirty="0"/>
              <a:t>S</a:t>
            </a:r>
            <a:r>
              <a:rPr lang="en-US" sz="1600" dirty="0" smtClean="0"/>
              <a:t>ample -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34" y="863598"/>
            <a:ext cx="6433002" cy="411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Use </a:t>
            </a:r>
            <a:r>
              <a:rPr lang="en-US" sz="2000" dirty="0" err="1" smtClean="0"/>
              <a:t>Git</a:t>
            </a:r>
            <a:r>
              <a:rPr lang="en-US" sz="2000" dirty="0" smtClean="0"/>
              <a:t> Clone (</a:t>
            </a:r>
            <a:r>
              <a:rPr lang="en-US" sz="1600" dirty="0" smtClean="0"/>
              <a:t>or Fork</a:t>
            </a:r>
            <a:r>
              <a:rPr lang="en-US" sz="2000" dirty="0" smtClean="0"/>
              <a:t>) from </a:t>
            </a:r>
            <a:r>
              <a:rPr lang="en-US" sz="2000" dirty="0" err="1" smtClean="0"/>
              <a:t>Github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303867"/>
            <a:ext cx="8864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6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Simple API to implement: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2" y="910167"/>
            <a:ext cx="7933267" cy="30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8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Wash, rinse, repeat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whatever changes in the java </a:t>
            </a:r>
            <a:r>
              <a:rPr lang="en-US" dirty="0" err="1" smtClean="0"/>
              <a:t>src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“ $</a:t>
            </a:r>
            <a:r>
              <a:rPr lang="en-US" dirty="0" err="1"/>
              <a:t>m</a:t>
            </a:r>
            <a:r>
              <a:rPr lang="en-US" dirty="0" err="1" smtClean="0"/>
              <a:t>vn</a:t>
            </a:r>
            <a:r>
              <a:rPr lang="en-US" dirty="0" smtClean="0"/>
              <a:t> package” to build jar</a:t>
            </a:r>
          </a:p>
          <a:p>
            <a:r>
              <a:rPr lang="en-US" dirty="0" smtClean="0"/>
              <a:t>Refer to Lab 04 instructions for adding broker to </a:t>
            </a:r>
            <a:r>
              <a:rPr lang="en-US" dirty="0" err="1" smtClean="0"/>
              <a:t>CloudFoundry</a:t>
            </a:r>
            <a:r>
              <a:rPr lang="en-US" dirty="0" smtClean="0"/>
              <a:t> &amp; the Marketplace.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rgbClr val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12887</TotalTime>
  <Words>95</Words>
  <Application>Microsoft Macintosh PowerPoint</Application>
  <PresentationFormat>On-screen Show (16:9)</PresentationFormat>
  <Paragraphs>18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Lab 5: Big Picture</vt:lpstr>
      <vt:lpstr>Pre-Requisites</vt:lpstr>
      <vt:lpstr>Maven POM</vt:lpstr>
      <vt:lpstr>Git Project for the Spring Service Broker</vt:lpstr>
      <vt:lpstr>Git Project for the Spring Service Broker  - MongoDB Sample -</vt:lpstr>
      <vt:lpstr>Use Git Clone (or Fork) from Github.</vt:lpstr>
      <vt:lpstr>Simple API to implement:</vt:lpstr>
      <vt:lpstr>Wash, rinse, repeat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Matt Gunter</cp:lastModifiedBy>
  <cp:revision>204</cp:revision>
  <dcterms:modified xsi:type="dcterms:W3CDTF">2016-04-25T15:25:18Z</dcterms:modified>
</cp:coreProperties>
</file>