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x="9144000" cy="5143500"/>
  <p:notesSz cx="6858000" cy="9144000"/>
  <p:defaultTextStyle>
    <a:lvl1pPr>
      <a:defRPr>
        <a:solidFill>
          <a:srgbClr val="4D4D4D"/>
        </a:solidFill>
        <a:uFill>
          <a:solidFill>
            <a:srgbClr val="4D4D4D"/>
          </a:solidFill>
        </a:uFill>
        <a:latin typeface="Arial"/>
        <a:ea typeface="Arial"/>
        <a:cs typeface="Arial"/>
        <a:sym typeface="Arial"/>
      </a:defRPr>
    </a:lvl1pPr>
    <a:lvl2pPr indent="457200">
      <a:defRPr>
        <a:solidFill>
          <a:srgbClr val="4D4D4D"/>
        </a:solidFill>
        <a:uFill>
          <a:solidFill>
            <a:srgbClr val="4D4D4D"/>
          </a:solidFill>
        </a:uFill>
        <a:latin typeface="Arial"/>
        <a:ea typeface="Arial"/>
        <a:cs typeface="Arial"/>
        <a:sym typeface="Arial"/>
      </a:defRPr>
    </a:lvl2pPr>
    <a:lvl3pPr indent="914400">
      <a:defRPr>
        <a:solidFill>
          <a:srgbClr val="4D4D4D"/>
        </a:solidFill>
        <a:uFill>
          <a:solidFill>
            <a:srgbClr val="4D4D4D"/>
          </a:solidFill>
        </a:uFill>
        <a:latin typeface="Arial"/>
        <a:ea typeface="Arial"/>
        <a:cs typeface="Arial"/>
        <a:sym typeface="Arial"/>
      </a:defRPr>
    </a:lvl3pPr>
    <a:lvl4pPr indent="1371600">
      <a:defRPr>
        <a:solidFill>
          <a:srgbClr val="4D4D4D"/>
        </a:solidFill>
        <a:uFill>
          <a:solidFill>
            <a:srgbClr val="4D4D4D"/>
          </a:solidFill>
        </a:uFill>
        <a:latin typeface="Arial"/>
        <a:ea typeface="Arial"/>
        <a:cs typeface="Arial"/>
        <a:sym typeface="Arial"/>
      </a:defRPr>
    </a:lvl4pPr>
    <a:lvl5pPr indent="1828800">
      <a:defRPr>
        <a:solidFill>
          <a:srgbClr val="4D4D4D"/>
        </a:solidFill>
        <a:uFill>
          <a:solidFill>
            <a:srgbClr val="4D4D4D"/>
          </a:solidFill>
        </a:uFill>
        <a:latin typeface="Arial"/>
        <a:ea typeface="Arial"/>
        <a:cs typeface="Arial"/>
        <a:sym typeface="Arial"/>
      </a:defRPr>
    </a:lvl5pPr>
    <a:lvl6pPr indent="2286000">
      <a:defRPr>
        <a:solidFill>
          <a:srgbClr val="4D4D4D"/>
        </a:solidFill>
        <a:uFill>
          <a:solidFill>
            <a:srgbClr val="4D4D4D"/>
          </a:solidFill>
        </a:uFill>
        <a:latin typeface="Arial"/>
        <a:ea typeface="Arial"/>
        <a:cs typeface="Arial"/>
        <a:sym typeface="Arial"/>
      </a:defRPr>
    </a:lvl6pPr>
    <a:lvl7pPr indent="2743200">
      <a:defRPr>
        <a:solidFill>
          <a:srgbClr val="4D4D4D"/>
        </a:solidFill>
        <a:uFill>
          <a:solidFill>
            <a:srgbClr val="4D4D4D"/>
          </a:solidFill>
        </a:uFill>
        <a:latin typeface="Arial"/>
        <a:ea typeface="Arial"/>
        <a:cs typeface="Arial"/>
        <a:sym typeface="Arial"/>
      </a:defRPr>
    </a:lvl7pPr>
    <a:lvl8pPr indent="3200400">
      <a:defRPr>
        <a:solidFill>
          <a:srgbClr val="4D4D4D"/>
        </a:solidFill>
        <a:uFill>
          <a:solidFill>
            <a:srgbClr val="4D4D4D"/>
          </a:solidFill>
        </a:uFill>
        <a:latin typeface="Arial"/>
        <a:ea typeface="Arial"/>
        <a:cs typeface="Arial"/>
        <a:sym typeface="Arial"/>
      </a:defRPr>
    </a:lvl8pPr>
    <a:lvl9pPr indent="3657600">
      <a:defRPr>
        <a:solidFill>
          <a:srgbClr val="4D4D4D"/>
        </a:solidFill>
        <a:uFill>
          <a:solidFill>
            <a:srgbClr val="4D4D4D"/>
          </a:solidFill>
        </a:u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4D4D4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3928A"/>
          </a:solidFill>
        </a:fill>
      </a:tcStyle>
    </a:firstCol>
    <a:lastRow>
      <a:tcTxStyle b="on" i="on">
        <a:font>
          <a:latin typeface="Arial"/>
          <a:ea typeface="Arial"/>
          <a:cs typeface="Arial"/>
        </a:font>
        <a:srgbClr val="4D4D4D"/>
      </a:tcTxStyle>
      <a:tcStyle>
        <a:tcBdr>
          <a:left>
            <a:ln w="12700" cap="flat">
              <a:noFill/>
              <a:miter lim="400000"/>
            </a:ln>
          </a:left>
          <a:right>
            <a:ln w="12700" cap="flat">
              <a:noFill/>
              <a:miter lim="400000"/>
            </a:ln>
          </a:right>
          <a:top>
            <a:ln w="508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4D4D4D"/>
              </a:solidFill>
              <a:prstDash val="solid"/>
              <a:round/>
            </a:ln>
          </a:top>
          <a:bottom>
            <a:ln w="25400" cap="flat">
              <a:solidFill>
                <a:srgbClr val="4D4D4D"/>
              </a:solidFill>
              <a:prstDash val="solid"/>
              <a:round/>
            </a:ln>
          </a:bottom>
          <a:insideH>
            <a:ln w="12700" cap="flat">
              <a:noFill/>
              <a:miter lim="400000"/>
            </a:ln>
          </a:insideH>
          <a:insideV>
            <a:ln w="12700" cap="flat">
              <a:noFill/>
              <a:miter lim="400000"/>
            </a:ln>
          </a:insideV>
        </a:tcBdr>
        <a:fill>
          <a:solidFill>
            <a:srgbClr val="33928A"/>
          </a:solidFill>
        </a:fill>
      </a:tcStyle>
    </a:firstRow>
  </a:tblStyle>
  <a:tblStyle styleId="{C7B018BB-80A7-4F77-B60F-C8B233D01FF8}"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D9"/>
          </a:solidFill>
        </a:fill>
      </a:tcStyle>
    </a:wholeTbl>
    <a:band2H>
      <a:tcTxStyle b="def" i="def"/>
      <a:tcStyle>
        <a:tcBdr/>
        <a:fill>
          <a:solidFill>
            <a:srgbClr val="E7EEED"/>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928A"/>
          </a:solidFill>
        </a:fill>
      </a:tcStyle>
    </a:firstRow>
  </a:tblStyle>
  <a:tblStyle styleId="{EEE7283C-3CF3-47DC-8721-378D4A62B228}"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6CD"/>
          </a:solidFill>
        </a:fill>
      </a:tcStyle>
    </a:wholeTbl>
    <a:band2H>
      <a:tcTxStyle b="def" i="def"/>
      <a:tcStyle>
        <a:tcBdr/>
        <a:fill>
          <a:solidFill>
            <a:srgbClr val="FCECE7"/>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7C3A"/>
          </a:solidFill>
        </a:fill>
      </a:tcStyle>
    </a:firstRow>
  </a:tblStyle>
  <a:tblStyle styleId="{CF821DB8-F4EB-4A41-A1BA-3FCAFE7338EE}"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1DA"/>
          </a:solidFill>
        </a:fill>
      </a:tcStyle>
    </a:wholeTbl>
    <a:band2H>
      <a:tcTxStyle b="def" i="def"/>
      <a:tcStyle>
        <a:tcBdr/>
        <a:fill>
          <a:solidFill>
            <a:srgbClr val="EBE9ED"/>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05D8B"/>
          </a:solidFill>
        </a:fill>
      </a:tcStyle>
    </a:firstRow>
  </a:tblStyle>
  <a:tblStyle styleId="{33BA23B1-9221-436E-865A-0063620EA4FD}" styleName="">
    <a:tblBg/>
    <a:wholeTbl>
      <a:tcTxStyle b="on" i="on">
        <a:font>
          <a:latin typeface="Arial"/>
          <a:ea typeface="Arial"/>
          <a:cs typeface="Arial"/>
        </a:font>
        <a:srgbClr val="4D4D4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firstCol>
    <a:la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lastRow>
    <a:firstRow>
      <a:tcTxStyle b="on" i="on">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D4D4D"/>
          </a:solidFill>
        </a:fill>
      </a:tcStyle>
    </a:firstRow>
  </a:tblStyle>
  <a:tblStyle styleId="{2708684C-4D16-4618-839F-0558EEFCDFE6}" styleName="">
    <a:tblBg/>
    <a:wholeTbl>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solidFill>
            <a:srgbClr val="4D4D4D">
              <a:alpha val="20000"/>
            </a:srgbClr>
          </a:solidFill>
        </a:fill>
      </a:tcStyle>
    </a:firstCol>
    <a:lastRow>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50800" cap="flat">
              <a:solidFill>
                <a:srgbClr val="4D4D4D"/>
              </a:solidFill>
              <a:prstDash val="solid"/>
              <a:round/>
            </a:ln>
          </a:top>
          <a:bottom>
            <a:ln w="127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lastRow>
    <a:firstRow>
      <a:tcTxStyle b="on" i="on">
        <a:font>
          <a:latin typeface="Arial"/>
          <a:ea typeface="Arial"/>
          <a:cs typeface="Arial"/>
        </a:font>
        <a:srgbClr val="4D4D4D"/>
      </a:tcTxStyle>
      <a:tcStyle>
        <a:tcBdr>
          <a:left>
            <a:ln w="12700" cap="flat">
              <a:solidFill>
                <a:srgbClr val="4D4D4D"/>
              </a:solidFill>
              <a:prstDash val="solid"/>
              <a:round/>
            </a:ln>
          </a:left>
          <a:right>
            <a:ln w="12700" cap="flat">
              <a:solidFill>
                <a:srgbClr val="4D4D4D"/>
              </a:solidFill>
              <a:prstDash val="solid"/>
              <a:round/>
            </a:ln>
          </a:right>
          <a:top>
            <a:ln w="12700" cap="flat">
              <a:solidFill>
                <a:srgbClr val="4D4D4D"/>
              </a:solidFill>
              <a:prstDash val="solid"/>
              <a:round/>
            </a:ln>
          </a:top>
          <a:bottom>
            <a:ln w="25400" cap="flat">
              <a:solidFill>
                <a:srgbClr val="4D4D4D"/>
              </a:solidFill>
              <a:prstDash val="solid"/>
              <a:round/>
            </a:ln>
          </a:bottom>
          <a:insideH>
            <a:ln w="12700" cap="flat">
              <a:solidFill>
                <a:srgbClr val="4D4D4D"/>
              </a:solidFill>
              <a:prstDash val="solid"/>
              <a:round/>
            </a:ln>
          </a:insideH>
          <a:insideV>
            <a:ln w="12700" cap="flat">
              <a:solidFill>
                <a:srgbClr val="4D4D4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sldImg"/>
          </p:nvPr>
        </p:nvSpPr>
        <p:spPr>
          <a:xfrm>
            <a:off x="1143000" y="685800"/>
            <a:ext cx="4572000" cy="3429000"/>
          </a:xfrm>
          <a:prstGeom prst="rect">
            <a:avLst/>
          </a:prstGeom>
        </p:spPr>
        <p:txBody>
          <a:bodyPr/>
          <a:lstStyle/>
          <a:p>
            <a:pPr lvl="0"/>
          </a:p>
        </p:txBody>
      </p:sp>
      <p:sp>
        <p:nvSpPr>
          <p:cNvPr id="195" name="Shape 19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ph type="sldImg"/>
          </p:nvPr>
        </p:nvSpPr>
        <p:spPr>
          <a:prstGeom prst="rect">
            <a:avLst/>
          </a:prstGeom>
        </p:spPr>
        <p:txBody>
          <a:bodyPr/>
          <a:lstStyle/>
          <a:p>
            <a:pPr lvl="0"/>
          </a:p>
        </p:txBody>
      </p:sp>
      <p:sp>
        <p:nvSpPr>
          <p:cNvPr id="553" name="Shape 553"/>
          <p:cNvSpPr/>
          <p:nvPr>
            <p:ph type="body" sz="quarter" idx="1"/>
          </p:nvPr>
        </p:nvSpPr>
        <p:spPr>
          <a:prstGeom prst="rect">
            <a:avLst/>
          </a:prstGeom>
        </p:spPr>
        <p:txBody>
          <a:bodyPr/>
          <a:lstStyle/>
          <a:p>
            <a:pPr lvl="0">
              <a:defRPr sz="1800"/>
            </a:pPr>
            <a:r>
              <a:rPr sz="2200"/>
              <a:t>So I came to this conclusion that there’s a symbiotic relationship between Cloud Foundry and microservices.</a:t>
            </a:r>
            <a:endParaRPr sz="2200"/>
          </a:p>
          <a:p>
            <a:pPr lvl="0">
              <a:defRPr sz="1800"/>
            </a:pPr>
            <a:endParaRPr sz="2200"/>
          </a:p>
          <a:p>
            <a:pPr lvl="0">
              <a:defRPr sz="1800"/>
            </a:pPr>
            <a:r>
              <a:rPr sz="2200"/>
              <a:t>Wikipedia defines symbiosis as a close and often long-term interaction between two or more different biological species, with mutualism adding the idea that both individuals benefit. &lt;TRANSITION&gt;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sldImg"/>
          </p:nvPr>
        </p:nvSpPr>
        <p:spPr>
          <a:prstGeom prst="rect">
            <a:avLst/>
          </a:prstGeom>
        </p:spPr>
        <p:txBody>
          <a:bodyPr/>
          <a:lstStyle/>
          <a:p>
            <a:pPr lvl="0"/>
          </a:p>
        </p:txBody>
      </p:sp>
      <p:sp>
        <p:nvSpPr>
          <p:cNvPr id="590" name="Shape 590"/>
          <p:cNvSpPr/>
          <p:nvPr>
            <p:ph type="body" sz="quarter" idx="1"/>
          </p:nvPr>
        </p:nvSpPr>
        <p:spPr>
          <a:prstGeom prst="rect">
            <a:avLst/>
          </a:prstGeom>
        </p:spPr>
        <p:txBody>
          <a:bodyPr/>
          <a:lstStyle>
            <a:lvl1pPr>
              <a:defRPr sz="2200"/>
            </a:lvl1pPr>
          </a:lstStyle>
          <a:p>
            <a:pPr lvl="0">
              <a:defRPr sz="1800"/>
            </a:pPr>
            <a:r>
              <a:rPr sz="2200"/>
              <a:t>These factors have contributed to drive a change in how we approach infrastructure - Infrastructure has taken the lead in adapting to meet these needs with the move to the cloud, and Cloud Foundry has raised the level of abstraction to a focus on an ecosystem of applications and services. However, most applications are still developed as if we're living in the previous generation of both business and infrastructure: the monolithic application.  &lt;TRANSITION&gt;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ph type="sldImg"/>
          </p:nvPr>
        </p:nvSpPr>
        <p:spPr>
          <a:prstGeom prst="rect">
            <a:avLst/>
          </a:prstGeom>
        </p:spPr>
        <p:txBody>
          <a:bodyPr/>
          <a:lstStyle/>
          <a:p>
            <a:pPr lvl="0"/>
          </a:p>
        </p:txBody>
      </p:sp>
      <p:sp>
        <p:nvSpPr>
          <p:cNvPr id="613" name="Shape 613"/>
          <p:cNvSpPr/>
          <p:nvPr>
            <p:ph type="body" sz="quarter" idx="1"/>
          </p:nvPr>
        </p:nvSpPr>
        <p:spPr>
          <a:prstGeom prst="rect">
            <a:avLst/>
          </a:prstGeom>
        </p:spPr>
        <p:txBody>
          <a:bodyPr/>
          <a:lstStyle/>
          <a:p>
            <a:pPr lvl="0" marL="220578" indent="-220578">
              <a:buSzPct val="100000"/>
              <a:buChar char="*"/>
              <a:defRPr sz="1800"/>
            </a:pPr>
            <a:r>
              <a:rPr sz="2200"/>
              <a:t>a large, monolithic enterprise relational DB — often preexisting</a:t>
            </a:r>
            <a:endParaRPr sz="2200"/>
          </a:p>
          <a:p>
            <a:pPr lvl="0" marL="220578" indent="-220578">
              <a:buSzPct val="100000"/>
              <a:buChar char="*"/>
              <a:defRPr sz="1800"/>
            </a:pPr>
            <a:r>
              <a:rPr sz="2200"/>
              <a:t>a layered, monolithic architecture:</a:t>
            </a:r>
            <a:endParaRPr sz="2200"/>
          </a:p>
          <a:p>
            <a:pPr lvl="1" marL="601578" indent="-220578">
              <a:buSzPct val="100000"/>
              <a:buChar char="*"/>
              <a:defRPr sz="1800"/>
            </a:pPr>
            <a:r>
              <a:rPr sz="2200"/>
              <a:t>Data access objects (JPA, Hibernate)</a:t>
            </a:r>
            <a:endParaRPr sz="2200"/>
          </a:p>
          <a:p>
            <a:pPr lvl="1" marL="601578" indent="-220578">
              <a:buSzPct val="100000"/>
              <a:buChar char="*"/>
              <a:defRPr sz="1800"/>
            </a:pPr>
            <a:r>
              <a:rPr sz="2200"/>
              <a:t>Service Beans (Spring Service Beans, EJB Session Beans)</a:t>
            </a:r>
            <a:endParaRPr sz="2200"/>
          </a:p>
          <a:p>
            <a:pPr lvl="1" marL="601578" indent="-220578">
              <a:buSzPct val="100000"/>
              <a:buChar char="*"/>
              <a:defRPr sz="1800"/>
            </a:pPr>
            <a:r>
              <a:rPr sz="2200"/>
              <a:t>Server-side MVC and templating (Spring MVC, Struts, JSF); Perhaps a smattering of JavaScript/AJAX</a:t>
            </a:r>
            <a:endParaRPr sz="2200"/>
          </a:p>
          <a:p>
            <a:pPr lvl="0" marL="220578" indent="-220578">
              <a:buSzPct val="100000"/>
              <a:buChar char="*"/>
              <a:defRPr sz="1800"/>
            </a:pPr>
            <a:r>
              <a:rPr sz="2200"/>
              <a:t>Delivered to the browser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sldImg"/>
          </p:nvPr>
        </p:nvSpPr>
        <p:spPr>
          <a:prstGeom prst="rect">
            <a:avLst/>
          </a:prstGeom>
        </p:spPr>
        <p:txBody>
          <a:bodyPr/>
          <a:lstStyle/>
          <a:p>
            <a:pPr lvl="0"/>
          </a:p>
        </p:txBody>
      </p:sp>
      <p:sp>
        <p:nvSpPr>
          <p:cNvPr id="674" name="Shape 674"/>
          <p:cNvSpPr/>
          <p:nvPr>
            <p:ph type="body" sz="quarter" idx="1"/>
          </p:nvPr>
        </p:nvSpPr>
        <p:spPr>
          <a:prstGeom prst="rect">
            <a:avLst/>
          </a:prstGeom>
        </p:spPr>
        <p:txBody>
          <a:bodyPr/>
          <a:lstStyle/>
          <a:p>
            <a:pPr lvl="0" marL="220578" indent="-220578">
              <a:buSzPct val="100000"/>
              <a:buChar char="*"/>
              <a:defRPr sz="1800"/>
            </a:pPr>
            <a:r>
              <a:rPr sz="2200"/>
              <a:t>REST and message-driven services</a:t>
            </a:r>
            <a:endParaRPr sz="2200"/>
          </a:p>
          <a:p>
            <a:pPr lvl="0" marL="220578" indent="-220578">
              <a:buSzPct val="100000"/>
              <a:buChar char="*"/>
              <a:defRPr sz="1800"/>
            </a:pPr>
            <a:r>
              <a:rPr sz="2200"/>
              <a:t>Polyglot persistence, services encapsulate data store semantics</a:t>
            </a:r>
            <a:endParaRPr sz="2200"/>
          </a:p>
          <a:p>
            <a:pPr lvl="0" marL="220578" indent="-220578">
              <a:buSzPct val="100000"/>
              <a:buChar char="*"/>
              <a:defRPr sz="1800"/>
            </a:pPr>
            <a:r>
              <a:rPr sz="2200"/>
              <a:t>Diversity of clients acknowledged</a:t>
            </a:r>
            <a:endParaRPr sz="2200"/>
          </a:p>
          <a:p>
            <a:pPr lvl="0" marL="220578" indent="-220578">
              <a:buSzPct val="100000"/>
              <a:buChar char="*"/>
              <a:defRPr sz="1800"/>
            </a:pPr>
            <a:r>
              <a:rPr sz="2200"/>
              <a:t>API Gateway for service aggregation, reduce chattiness, protocol translation, reduce latency/round-trips, deal with mobile device fragmentation, build use case/device specific API’s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Shape 710"/>
          <p:cNvSpPr/>
          <p:nvPr>
            <p:ph type="sldImg"/>
          </p:nvPr>
        </p:nvSpPr>
        <p:spPr>
          <a:prstGeom prst="rect">
            <a:avLst/>
          </a:prstGeom>
        </p:spPr>
        <p:txBody>
          <a:bodyPr/>
          <a:lstStyle/>
          <a:p>
            <a:pPr lvl="0"/>
          </a:p>
        </p:txBody>
      </p:sp>
      <p:sp>
        <p:nvSpPr>
          <p:cNvPr id="711" name="Shape 711"/>
          <p:cNvSpPr/>
          <p:nvPr>
            <p:ph type="body" sz="quarter" idx="1"/>
          </p:nvPr>
        </p:nvSpPr>
        <p:spPr>
          <a:prstGeom prst="rect">
            <a:avLst/>
          </a:prstGeom>
        </p:spPr>
        <p:txBody>
          <a:bodyPr/>
          <a:lstStyle/>
          <a:p>
            <a:pPr lvl="0">
              <a:defRPr sz="1800"/>
            </a:pPr>
            <a:r>
              <a:rPr sz="2200"/>
              <a:t>Business Capability Organization:</a:t>
            </a:r>
            <a:endParaRPr sz="2200"/>
          </a:p>
          <a:p>
            <a:pPr lvl="0">
              <a:defRPr sz="1800"/>
            </a:pPr>
            <a:r>
              <a:rPr sz="2200"/>
              <a:t>- broad-stack implementation of software for that area</a:t>
            </a:r>
            <a:endParaRPr sz="2200"/>
          </a:p>
          <a:p>
            <a:pPr lvl="0">
              <a:defRPr sz="1800"/>
            </a:pPr>
            <a:r>
              <a:rPr sz="2200"/>
              <a:t>- includes UI, persistence, external collaborations</a:t>
            </a:r>
            <a:endParaRPr sz="2200"/>
          </a:p>
          <a:p>
            <a:pPr lvl="0">
              <a:defRPr sz="1800"/>
            </a:pPr>
            <a:r>
              <a:rPr sz="2200"/>
              <a:t>- cross-functional teams: UX, DB, PM, QA, etc.</a:t>
            </a:r>
            <a:endParaRPr sz="2200"/>
          </a:p>
          <a:p>
            <a:pPr lvl="0">
              <a:defRPr sz="1800"/>
            </a:pPr>
            <a:r>
              <a:rPr sz="2200"/>
              <a:t>- Cross functional teams are responsible for building and operating each product and each product is split out into a number of individual services communicating via a message bus. &lt;TRANSITION&gt;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8" name="Shape 718"/>
          <p:cNvSpPr/>
          <p:nvPr>
            <p:ph type="sldImg"/>
          </p:nvPr>
        </p:nvSpPr>
        <p:spPr>
          <a:prstGeom prst="rect">
            <a:avLst/>
          </a:prstGeom>
        </p:spPr>
        <p:txBody>
          <a:bodyPr/>
          <a:lstStyle/>
          <a:p>
            <a:pPr lvl="0"/>
          </a:p>
        </p:txBody>
      </p:sp>
      <p:sp>
        <p:nvSpPr>
          <p:cNvPr id="719" name="Shape 719"/>
          <p:cNvSpPr/>
          <p:nvPr>
            <p:ph type="body" sz="quarter" idx="1"/>
          </p:nvPr>
        </p:nvSpPr>
        <p:spPr>
          <a:prstGeom prst="rect">
            <a:avLst/>
          </a:prstGeom>
        </p:spPr>
        <p:txBody>
          <a:bodyPr/>
          <a:lstStyle/>
          <a:p>
            <a:pPr lvl="0">
              <a:defRPr sz="1800"/>
            </a:pPr>
            <a:r>
              <a:rPr sz="2200"/>
              <a:t>So to finish up, I’d like to take a look at the challenges associated with developing a microservices architecture.</a:t>
            </a:r>
            <a:endParaRPr sz="2200"/>
          </a:p>
          <a:p>
            <a:pPr lvl="0">
              <a:defRPr sz="1800"/>
            </a:pPr>
            <a:endParaRPr sz="2200"/>
          </a:p>
          <a:p>
            <a:pPr lvl="0">
              <a:defRPr sz="1800"/>
            </a:pPr>
            <a:r>
              <a:rPr sz="2200"/>
              <a:t>Benjamin Wootton published an excellent article a couple of months ago at High Scalability entitled “Microservices - Not a Free Lunch!” In it he does an excellent job summarizing many of the challenges that you’ll encounter as you travel down the microservices road.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4" name="Shape 724"/>
          <p:cNvSpPr/>
          <p:nvPr>
            <p:ph type="sldImg"/>
          </p:nvPr>
        </p:nvSpPr>
        <p:spPr>
          <a:prstGeom prst="rect">
            <a:avLst/>
          </a:prstGeom>
        </p:spPr>
        <p:txBody>
          <a:bodyPr/>
          <a:lstStyle/>
          <a:p>
            <a:pPr lvl="0"/>
          </a:p>
        </p:txBody>
      </p:sp>
      <p:sp>
        <p:nvSpPr>
          <p:cNvPr id="725" name="Shape 725"/>
          <p:cNvSpPr/>
          <p:nvPr>
            <p:ph type="body" sz="quarter" idx="1"/>
          </p:nvPr>
        </p:nvSpPr>
        <p:spPr>
          <a:prstGeom prst="rect">
            <a:avLst/>
          </a:prstGeom>
        </p:spPr>
        <p:txBody>
          <a:bodyPr/>
          <a:lstStyle>
            <a:lvl1pPr>
              <a:defRPr sz="2200"/>
            </a:lvl1pPr>
          </a:lstStyle>
          <a:p>
            <a:pPr lvl="0">
              <a:defRPr sz="1800"/>
            </a:pPr>
            <a:r>
              <a:rPr sz="2200"/>
              <a:t>He enumerated the costs of microservices at these seven bullet points…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Shape 734"/>
          <p:cNvSpPr/>
          <p:nvPr>
            <p:ph type="sldImg"/>
          </p:nvPr>
        </p:nvSpPr>
        <p:spPr>
          <a:prstGeom prst="rect">
            <a:avLst/>
          </a:prstGeom>
        </p:spPr>
        <p:txBody>
          <a:bodyPr/>
          <a:lstStyle/>
          <a:p>
            <a:pPr lvl="0"/>
          </a:p>
        </p:txBody>
      </p:sp>
      <p:sp>
        <p:nvSpPr>
          <p:cNvPr id="735" name="Shape 735"/>
          <p:cNvSpPr/>
          <p:nvPr>
            <p:ph type="body" sz="quarter" idx="1"/>
          </p:nvPr>
        </p:nvSpPr>
        <p:spPr>
          <a:prstGeom prst="rect">
            <a:avLst/>
          </a:prstGeom>
        </p:spPr>
        <p:txBody>
          <a:bodyPr/>
          <a:lstStyle>
            <a:lvl1pPr>
              <a:defRPr sz="2200"/>
            </a:lvl1pPr>
          </a:lstStyle>
          <a:p>
            <a:pPr lvl="0">
              <a:defRPr sz="1800"/>
            </a:pPr>
            <a:r>
              <a:rPr sz="2200"/>
              <a:t>While this is true…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Shape 762"/>
          <p:cNvSpPr/>
          <p:nvPr>
            <p:ph type="sldImg"/>
          </p:nvPr>
        </p:nvSpPr>
        <p:spPr>
          <a:prstGeom prst="rect">
            <a:avLst/>
          </a:prstGeom>
        </p:spPr>
        <p:txBody>
          <a:bodyPr/>
          <a:lstStyle/>
          <a:p>
            <a:pPr lvl="0"/>
          </a:p>
        </p:txBody>
      </p:sp>
      <p:sp>
        <p:nvSpPr>
          <p:cNvPr id="763" name="Shape 763"/>
          <p:cNvSpPr/>
          <p:nvPr>
            <p:ph type="body" sz="quarter" idx="1"/>
          </p:nvPr>
        </p:nvSpPr>
        <p:spPr>
          <a:prstGeom prst="rect">
            <a:avLst/>
          </a:prstGeom>
        </p:spPr>
        <p:txBody>
          <a:bodyPr/>
          <a:lstStyle>
            <a:lvl1pPr>
              <a:defRPr sz="2200"/>
            </a:lvl1pPr>
          </a:lstStyle>
          <a:p>
            <a:pPr lvl="0">
              <a:defRPr sz="1800"/>
            </a:pPr>
            <a:r>
              <a:rPr sz="2200"/>
              <a:t>We want to encapsulate as much of the technology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9" name="Shape 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0" name="Shape 10"/>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12" name="Shape 12"/>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13" name="Shape 13"/>
          <p:cNvSpPr/>
          <p:nvPr>
            <p:ph type="title"/>
          </p:nvPr>
        </p:nvSpPr>
        <p:spPr>
          <a:xfrm>
            <a:off x="890587" y="27031"/>
            <a:ext cx="7620001" cy="2292305"/>
          </a:xfrm>
          <a:prstGeom prst="rect">
            <a:avLst/>
          </a:prstGeom>
        </p:spPr>
        <p:txBody>
          <a:bodyPr anchor="b"/>
          <a:lstStyle>
            <a:lvl1pPr>
              <a:defRPr b="1" sz="3600">
                <a:solidFill>
                  <a:srgbClr val="F16F3B"/>
                </a:solidFill>
                <a:uFill>
                  <a:solidFill>
                    <a:srgbClr val="F16F3B"/>
                  </a:solidFill>
                </a:uFill>
              </a:defRPr>
            </a:lvl1pPr>
          </a:lstStyle>
          <a:p>
            <a:pPr lvl="0">
              <a:defRPr b="0" sz="1800">
                <a:solidFill>
                  <a:srgbClr val="000000"/>
                </a:solidFill>
                <a:uFillTx/>
              </a:defRPr>
            </a:pPr>
            <a:r>
              <a:rPr b="1" sz="3600">
                <a:solidFill>
                  <a:srgbClr val="F16F3B"/>
                </a:solidFill>
                <a:uFill>
                  <a:solidFill>
                    <a:srgbClr val="F16F3B"/>
                  </a:solidFill>
                </a:uFill>
              </a:rPr>
              <a:t>Title Text</a:t>
            </a:r>
          </a:p>
        </p:txBody>
      </p:sp>
      <p:sp>
        <p:nvSpPr>
          <p:cNvPr id="14" name="Shape 14"/>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3EA7BC"/>
                </a:solidFill>
                <a:uFill>
                  <a:solidFill>
                    <a:srgbClr val="3EA7BC"/>
                  </a:solidFill>
                </a:uFill>
              </a:defRPr>
            </a:lvl1pPr>
            <a:lvl2pPr marL="0" indent="457200">
              <a:spcBef>
                <a:spcPts val="0"/>
              </a:spcBef>
              <a:buClrTx/>
              <a:buSzTx/>
              <a:buFontTx/>
              <a:buNone/>
              <a:defRPr>
                <a:solidFill>
                  <a:srgbClr val="3EA7BC"/>
                </a:solidFill>
                <a:uFill>
                  <a:solidFill>
                    <a:srgbClr val="3EA7BC"/>
                  </a:solidFill>
                </a:uFill>
              </a:defRPr>
            </a:lvl2pPr>
            <a:lvl3pPr marL="0" indent="914400">
              <a:spcBef>
                <a:spcPts val="0"/>
              </a:spcBef>
              <a:buClrTx/>
              <a:buSzTx/>
              <a:buFontTx/>
              <a:buNone/>
              <a:defRPr>
                <a:solidFill>
                  <a:srgbClr val="3EA7BC"/>
                </a:solidFill>
                <a:uFill>
                  <a:solidFill>
                    <a:srgbClr val="3EA7BC"/>
                  </a:solidFill>
                </a:uFill>
              </a:defRPr>
            </a:lvl3pPr>
            <a:lvl4pPr marL="0" indent="1371600">
              <a:spcBef>
                <a:spcPts val="0"/>
              </a:spcBef>
              <a:buClrTx/>
              <a:buSzTx/>
              <a:buFontTx/>
              <a:buNone/>
              <a:defRPr>
                <a:solidFill>
                  <a:srgbClr val="3EA7BC"/>
                </a:solidFill>
                <a:uFill>
                  <a:solidFill>
                    <a:srgbClr val="3EA7BC"/>
                  </a:solidFill>
                </a:uFill>
              </a:defRPr>
            </a:lvl4pPr>
            <a:lvl5pPr marL="0" indent="1828800">
              <a:spcBef>
                <a:spcPts val="0"/>
              </a:spcBef>
              <a:buClrTx/>
              <a:buSzTx/>
              <a:buFontTx/>
              <a:buNone/>
              <a:defRPr>
                <a:solidFill>
                  <a:srgbClr val="3EA7BC"/>
                </a:solidFill>
                <a:uFill>
                  <a:solidFill>
                    <a:srgbClr val="3EA7BC"/>
                  </a:solidFill>
                </a:uFill>
              </a:defRPr>
            </a:lvl5pPr>
          </a:lstStyle>
          <a:p>
            <a:pPr lvl="0">
              <a:defRPr sz="1800">
                <a:solidFill>
                  <a:srgbClr val="000000"/>
                </a:solidFill>
                <a:uFillTx/>
              </a:defRPr>
            </a:pPr>
            <a:r>
              <a:rPr sz="2400">
                <a:solidFill>
                  <a:srgbClr val="3EA7BC"/>
                </a:solidFill>
                <a:uFill>
                  <a:solidFill>
                    <a:srgbClr val="3EA7BC"/>
                  </a:solidFill>
                </a:uFill>
              </a:rPr>
              <a:t>Body Level One</a:t>
            </a:r>
            <a:endParaRPr sz="2400">
              <a:solidFill>
                <a:srgbClr val="3EA7BC"/>
              </a:solidFill>
              <a:uFill>
                <a:solidFill>
                  <a:srgbClr val="3EA7BC"/>
                </a:solidFill>
              </a:uFill>
            </a:endParaRPr>
          </a:p>
          <a:p>
            <a:pPr lvl="1">
              <a:defRPr sz="1800">
                <a:solidFill>
                  <a:srgbClr val="000000"/>
                </a:solidFill>
                <a:uFillTx/>
              </a:defRPr>
            </a:pPr>
            <a:r>
              <a:rPr sz="2400">
                <a:solidFill>
                  <a:srgbClr val="3EA7BC"/>
                </a:solidFill>
                <a:uFill>
                  <a:solidFill>
                    <a:srgbClr val="3EA7BC"/>
                  </a:solidFill>
                </a:uFill>
              </a:rPr>
              <a:t>Body Level Two</a:t>
            </a:r>
            <a:endParaRPr sz="2400">
              <a:solidFill>
                <a:srgbClr val="3EA7BC"/>
              </a:solidFill>
              <a:uFill>
                <a:solidFill>
                  <a:srgbClr val="3EA7BC"/>
                </a:solidFill>
              </a:uFill>
            </a:endParaRPr>
          </a:p>
          <a:p>
            <a:pPr lvl="2">
              <a:defRPr sz="1800">
                <a:solidFill>
                  <a:srgbClr val="000000"/>
                </a:solidFill>
                <a:uFillTx/>
              </a:defRPr>
            </a:pPr>
            <a:r>
              <a:rPr sz="2400">
                <a:solidFill>
                  <a:srgbClr val="3EA7BC"/>
                </a:solidFill>
                <a:uFill>
                  <a:solidFill>
                    <a:srgbClr val="3EA7BC"/>
                  </a:solidFill>
                </a:uFill>
              </a:rPr>
              <a:t>Body Level Three</a:t>
            </a:r>
            <a:endParaRPr sz="2400">
              <a:solidFill>
                <a:srgbClr val="3EA7BC"/>
              </a:solidFill>
              <a:uFill>
                <a:solidFill>
                  <a:srgbClr val="3EA7BC"/>
                </a:solidFill>
              </a:uFill>
            </a:endParaRPr>
          </a:p>
          <a:p>
            <a:pPr lvl="3">
              <a:defRPr sz="1800">
                <a:solidFill>
                  <a:srgbClr val="000000"/>
                </a:solidFill>
                <a:uFillTx/>
              </a:defRPr>
            </a:pPr>
            <a:r>
              <a:rPr sz="2400">
                <a:solidFill>
                  <a:srgbClr val="3EA7BC"/>
                </a:solidFill>
                <a:uFill>
                  <a:solidFill>
                    <a:srgbClr val="3EA7BC"/>
                  </a:solidFill>
                </a:uFill>
              </a:rPr>
              <a:t>Body Level Four</a:t>
            </a:r>
            <a:endParaRPr sz="2400">
              <a:solidFill>
                <a:srgbClr val="3EA7BC"/>
              </a:solidFill>
              <a:uFill>
                <a:solidFill>
                  <a:srgbClr val="3EA7BC"/>
                </a:solidFill>
              </a:uFill>
            </a:endParaRPr>
          </a:p>
          <a:p>
            <a:pPr lvl="4">
              <a:defRPr sz="1800">
                <a:solidFill>
                  <a:srgbClr val="000000"/>
                </a:solidFill>
                <a:uFillTx/>
              </a:defRPr>
            </a:pPr>
            <a:r>
              <a:rPr sz="2400">
                <a:solidFill>
                  <a:srgbClr val="3EA7BC"/>
                </a:solidFill>
                <a:uFill>
                  <a:solidFill>
                    <a:srgbClr val="3EA7BC"/>
                  </a:solidFill>
                </a:uFill>
              </a:rPr>
              <a:t>Body Level Five</a:t>
            </a:r>
          </a:p>
        </p:txBody>
      </p:sp>
      <p:sp>
        <p:nvSpPr>
          <p:cNvPr id="15" name="Shape 1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 name="Shape 1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7" name="Shape 17"/>
          <p:cNvSpPr/>
          <p:nvPr>
            <p:ph type="sldNum" sz="quarter" idx="2"/>
          </p:nvPr>
        </p:nvSpPr>
        <p:spPr>
          <a:prstGeom prst="rect">
            <a:avLst/>
          </a:prstGeom>
        </p:spPr>
        <p:txBody>
          <a:bodyPr/>
          <a:lstStyle/>
          <a:p>
            <a:pPr lvl="0"/>
            <a:fld id="{86CB4B4D-7CA3-9044-876B-883B54F8677D}" type="slidenum"/>
          </a:p>
        </p:txBody>
      </p:sp>
      <p:pic>
        <p:nvPicPr>
          <p:cNvPr id="18"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Content and Left Image">
    <p:spTree>
      <p:nvGrpSpPr>
        <p:cNvPr id="1" name=""/>
        <p:cNvGrpSpPr/>
        <p:nvPr/>
      </p:nvGrpSpPr>
      <p:grpSpPr>
        <a:xfrm>
          <a:off x="0" y="0"/>
          <a:ext cx="0" cy="0"/>
          <a:chOff x="0" y="0"/>
          <a:chExt cx="0" cy="0"/>
        </a:xfrm>
      </p:grpSpPr>
      <p:sp>
        <p:nvSpPr>
          <p:cNvPr id="71" name="Shape 7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72" name="Shape 72"/>
          <p:cNvSpPr/>
          <p:nvPr>
            <p:ph type="sldNum" sz="quarter" idx="2"/>
          </p:nvPr>
        </p:nvSpPr>
        <p:spPr>
          <a:prstGeom prst="rect">
            <a:avLst/>
          </a:prstGeom>
        </p:spPr>
        <p:txBody>
          <a:bodyPr/>
          <a:lstStyle/>
          <a:p>
            <a:pPr lvl="0"/>
            <a:fld id="{86CB4B4D-7CA3-9044-876B-883B54F8677D}" type="slidenum"/>
          </a:p>
        </p:txBody>
      </p:sp>
      <p:sp>
        <p:nvSpPr>
          <p:cNvPr id="73" name="Shape 7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74" name="leftmedia.gif"/>
          <p:cNvPicPr/>
          <p:nvPr/>
        </p:nvPicPr>
        <p:blipFill>
          <a:blip/>
          <a:srcRect l="0" t="0" r="0" b="0"/>
          <a:stretch>
            <a:fillRect/>
          </a:stretch>
        </p:blipFill>
        <p:spPr>
          <a:xfrm>
            <a:off x="373941" y="1063724"/>
            <a:ext cx="2080364" cy="3390901"/>
          </a:xfrm>
          <a:prstGeom prst="rect">
            <a:avLst/>
          </a:prstGeom>
          <a:ln w="12700">
            <a:miter lim="400000"/>
          </a:ln>
        </p:spPr>
      </p:pic>
      <p:sp>
        <p:nvSpPr>
          <p:cNvPr id="75" name="Shape 7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76" name="Shape 76"/>
          <p:cNvSpPr/>
          <p:nvPr>
            <p:ph type="body" idx="1"/>
          </p:nvPr>
        </p:nvSpPr>
        <p:spPr>
          <a:xfrm>
            <a:off x="2728914" y="1074737"/>
            <a:ext cx="6045201"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pic>
        <p:nvPicPr>
          <p:cNvPr id="7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Content and Left Image">
    <p:spTree>
      <p:nvGrpSpPr>
        <p:cNvPr id="1" name=""/>
        <p:cNvGrpSpPr/>
        <p:nvPr/>
      </p:nvGrpSpPr>
      <p:grpSpPr>
        <a:xfrm>
          <a:off x="0" y="0"/>
          <a:ext cx="0" cy="0"/>
          <a:chOff x="0" y="0"/>
          <a:chExt cx="0" cy="0"/>
        </a:xfrm>
      </p:grpSpPr>
      <p:sp>
        <p:nvSpPr>
          <p:cNvPr id="79" name="Shape 7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80" name="Shape 80"/>
          <p:cNvSpPr/>
          <p:nvPr>
            <p:ph type="sldNum" sz="quarter" idx="2"/>
          </p:nvPr>
        </p:nvSpPr>
        <p:spPr>
          <a:prstGeom prst="rect">
            <a:avLst/>
          </a:prstGeom>
        </p:spPr>
        <p:txBody>
          <a:bodyPr/>
          <a:lstStyle/>
          <a:p>
            <a:pPr lvl="0"/>
            <a:fld id="{86CB4B4D-7CA3-9044-876B-883B54F8677D}" type="slidenum"/>
          </a:p>
        </p:txBody>
      </p:sp>
      <p:sp>
        <p:nvSpPr>
          <p:cNvPr id="81" name="Shape 81"/>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82" name="Shape 82"/>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83" name="Shape 83"/>
          <p:cNvSpPr/>
          <p:nvPr/>
        </p:nvSpPr>
        <p:spPr>
          <a:xfrm>
            <a:off x="366713" y="5021495"/>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84"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s">
    <p:spTree>
      <p:nvGrpSpPr>
        <p:cNvPr id="1" name=""/>
        <p:cNvGrpSpPr/>
        <p:nvPr/>
      </p:nvGrpSpPr>
      <p:grpSpPr>
        <a:xfrm>
          <a:off x="0" y="0"/>
          <a:ext cx="0" cy="0"/>
          <a:chOff x="0" y="0"/>
          <a:chExt cx="0" cy="0"/>
        </a:xfrm>
      </p:grpSpPr>
      <p:sp>
        <p:nvSpPr>
          <p:cNvPr id="86" name="Shape 86"/>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defRPr>
            </a:pPr>
          </a:p>
        </p:txBody>
      </p:sp>
      <p:sp>
        <p:nvSpPr>
          <p:cNvPr id="87" name="Shape 87"/>
          <p:cNvSpPr/>
          <p:nvPr>
            <p:ph type="sldNum" sz="quarter" idx="2"/>
          </p:nvPr>
        </p:nvSpPr>
        <p:spPr>
          <a:prstGeom prst="rect">
            <a:avLst/>
          </a:prstGeom>
        </p:spPr>
        <p:txBody>
          <a:bodyPr/>
          <a:lstStyle/>
          <a:p>
            <a:pPr lvl="0"/>
            <a:fld id="{86CB4B4D-7CA3-9044-876B-883B54F8677D}" type="slidenum"/>
          </a:p>
        </p:txBody>
      </p:sp>
      <p:sp>
        <p:nvSpPr>
          <p:cNvPr id="88" name="Shape 8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89" name="Shape 89"/>
          <p:cNvSpPr/>
          <p:nvPr>
            <p:ph type="body" idx="1"/>
          </p:nvPr>
        </p:nvSpPr>
        <p:spPr>
          <a:prstGeom prst="rect">
            <a:avLst/>
          </a:prstGeom>
        </p:spPr>
        <p:txBody>
          <a:bodyPr numCol="2" spcCol="420528"/>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90" name="Shape 90"/>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91"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Footer Bar Only">
    <p:spTree>
      <p:nvGrpSpPr>
        <p:cNvPr id="1" name=""/>
        <p:cNvGrpSpPr/>
        <p:nvPr/>
      </p:nvGrpSpPr>
      <p:grpSpPr>
        <a:xfrm>
          <a:off x="0" y="0"/>
          <a:ext cx="0" cy="0"/>
          <a:chOff x="0" y="0"/>
          <a:chExt cx="0" cy="0"/>
        </a:xfrm>
      </p:grpSpPr>
      <p:sp>
        <p:nvSpPr>
          <p:cNvPr id="93" name="Shape 9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Black Background">
    <p:spTree>
      <p:nvGrpSpPr>
        <p:cNvPr id="1" name=""/>
        <p:cNvGrpSpPr/>
        <p:nvPr/>
      </p:nvGrpSpPr>
      <p:grpSpPr>
        <a:xfrm>
          <a:off x="0" y="0"/>
          <a:ext cx="0" cy="0"/>
          <a:chOff x="0" y="0"/>
          <a:chExt cx="0" cy="0"/>
        </a:xfrm>
      </p:grpSpPr>
      <p:sp>
        <p:nvSpPr>
          <p:cNvPr id="95" name="Shape 9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96" name="Shape 96"/>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97"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98" name="Shape 98"/>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99" name="Shape 9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00" name="Shape 100"/>
          <p:cNvSpPr/>
          <p:nvPr>
            <p:ph type="sldNum" sz="quarter" idx="2"/>
          </p:nvPr>
        </p:nvSpPr>
        <p:spPr>
          <a:prstGeom prst="rect">
            <a:avLst/>
          </a:prstGeom>
        </p:spPr>
        <p:txBody>
          <a:bodyPr/>
          <a:lstStyle/>
          <a:p>
            <a:pPr lvl="0"/>
            <a:fld id="{86CB4B4D-7CA3-9044-876B-883B54F8677D}" type="slidenum"/>
          </a:p>
        </p:txBody>
      </p:sp>
      <p:sp>
        <p:nvSpPr>
          <p:cNvPr id="101" name="Shape 10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02"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ivotal Title Slide">
    <p:bg>
      <p:bgPr>
        <a:solidFill>
          <a:srgbClr val="33928A"/>
        </a:solidFill>
      </p:bgPr>
    </p:bg>
    <p:spTree>
      <p:nvGrpSpPr>
        <p:cNvPr id="1" name=""/>
        <p:cNvGrpSpPr/>
        <p:nvPr/>
      </p:nvGrpSpPr>
      <p:grpSpPr>
        <a:xfrm>
          <a:off x="0" y="0"/>
          <a:ext cx="0" cy="0"/>
          <a:chOff x="0" y="0"/>
          <a:chExt cx="0" cy="0"/>
        </a:xfrm>
      </p:grpSpPr>
      <p:sp>
        <p:nvSpPr>
          <p:cNvPr id="104" name="Shape 104"/>
          <p:cNvSpPr/>
          <p:nvPr/>
        </p:nvSpPr>
        <p:spPr>
          <a:xfrm>
            <a:off x="0" y="0"/>
            <a:ext cx="9144000" cy="5143500"/>
          </a:xfrm>
          <a:prstGeom prst="rect">
            <a:avLst/>
          </a:prstGeom>
          <a:solidFill/>
          <a:ln w="12700">
            <a:miter lim="400000"/>
          </a:ln>
        </p:spPr>
        <p:txBody>
          <a:bodyPr lIns="0" tIns="0" rIns="0" bIns="0" anchor="ctr"/>
          <a:lstStyle/>
          <a:p>
            <a:pPr lvl="0" algn="ctr">
              <a:defRPr>
                <a:solidFill>
                  <a:srgbClr val="FFFFFF"/>
                </a:solidFill>
                <a:uFill>
                  <a:solidFill>
                    <a:srgbClr val="FFFFFF"/>
                  </a:solidFill>
                </a:uFill>
              </a:defRPr>
            </a:pPr>
          </a:p>
        </p:txBody>
      </p:sp>
      <p:sp>
        <p:nvSpPr>
          <p:cNvPr id="105" name="Shape 105"/>
          <p:cNvSpPr/>
          <p:nvPr/>
        </p:nvSpPr>
        <p:spPr>
          <a:xfrm>
            <a:off x="1701800" y="3094038"/>
            <a:ext cx="56896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ctr">
              <a:defRPr>
                <a:solidFill>
                  <a:srgbClr val="000000"/>
                </a:solidFill>
                <a:uFillTx/>
              </a:defRPr>
            </a:pPr>
            <a:r>
              <a:rPr sz="2400">
                <a:solidFill>
                  <a:srgbClr val="F27C3A"/>
                </a:solidFill>
                <a:uFill>
                  <a:solidFill>
                    <a:srgbClr val="F27C3A"/>
                  </a:solidFill>
                </a:uFill>
              </a:rPr>
              <a:t>A NEW PLATFORM </a:t>
            </a:r>
            <a:r>
              <a:rPr sz="2400">
                <a:solidFill>
                  <a:srgbClr val="3EA7BC"/>
                </a:solidFill>
                <a:uFill>
                  <a:solidFill>
                    <a:srgbClr val="3EA7BC"/>
                  </a:solidFill>
                </a:uFill>
              </a:rPr>
              <a:t>FOR A NEW ERA</a:t>
            </a:r>
          </a:p>
        </p:txBody>
      </p:sp>
      <p:pic>
        <p:nvPicPr>
          <p:cNvPr id="106" name="pasted-image.pdf"/>
          <p:cNvPicPr/>
          <p:nvPr/>
        </p:nvPicPr>
        <p:blipFill>
          <a:blip r:embed="rId2">
            <a:extLst/>
          </a:blip>
          <a:stretch>
            <a:fillRect/>
          </a:stretch>
        </p:blipFill>
        <p:spPr>
          <a:xfrm>
            <a:off x="1974850" y="1658938"/>
            <a:ext cx="5194300" cy="1270001"/>
          </a:xfrm>
          <a:prstGeom prst="rect">
            <a:avLst/>
          </a:prstGeom>
          <a:ln w="12700">
            <a:miter lim="400000"/>
          </a:ln>
        </p:spPr>
      </p:pic>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Slide copy">
    <p:bg>
      <p:bgPr>
        <a:solidFill>
          <a:srgbClr val="000000"/>
        </a:solidFill>
      </p:bgPr>
    </p:bg>
    <p:spTree>
      <p:nvGrpSpPr>
        <p:cNvPr id="1" name=""/>
        <p:cNvGrpSpPr/>
        <p:nvPr/>
      </p:nvGrpSpPr>
      <p:grpSpPr>
        <a:xfrm>
          <a:off x="0" y="0"/>
          <a:ext cx="0" cy="0"/>
          <a:chOff x="0" y="0"/>
          <a:chExt cx="0" cy="0"/>
        </a:xfrm>
      </p:grpSpPr>
      <p:sp>
        <p:nvSpPr>
          <p:cNvPr id="108" name="Shape 108"/>
          <p:cNvSpPr/>
          <p:nvPr>
            <p:ph type="title"/>
          </p:nvPr>
        </p:nvSpPr>
        <p:spPr>
          <a:xfrm>
            <a:off x="890587" y="27031"/>
            <a:ext cx="7620001" cy="2292305"/>
          </a:xfrm>
          <a:prstGeom prst="rect">
            <a:avLst/>
          </a:prstGeom>
        </p:spPr>
        <p:txBody>
          <a:bodyPr anchor="b"/>
          <a:lstStyle>
            <a:lvl1pPr>
              <a:defRPr sz="3600">
                <a:solidFill>
                  <a:srgbClr val="F06E40"/>
                </a:solidFill>
                <a:uFill>
                  <a:solidFill>
                    <a:srgbClr val="F16F3B"/>
                  </a:solidFill>
                </a:uFill>
                <a:latin typeface="Avenir Next Medium"/>
                <a:ea typeface="Avenir Next Medium"/>
                <a:cs typeface="Avenir Next Medium"/>
                <a:sym typeface="Avenir Next Medium"/>
              </a:defRPr>
            </a:lvl1pPr>
          </a:lstStyle>
          <a:p>
            <a:pPr lvl="0">
              <a:defRPr sz="1800">
                <a:solidFill>
                  <a:srgbClr val="000000"/>
                </a:solidFill>
                <a:uFillTx/>
              </a:defRPr>
            </a:pPr>
            <a:r>
              <a:rPr sz="3600">
                <a:solidFill>
                  <a:srgbClr val="F06E40"/>
                </a:solidFill>
                <a:uFill>
                  <a:solidFill>
                    <a:srgbClr val="F16F3B"/>
                  </a:solidFill>
                </a:uFill>
              </a:rPr>
              <a:t>Title Text</a:t>
            </a:r>
          </a:p>
        </p:txBody>
      </p:sp>
      <p:sp>
        <p:nvSpPr>
          <p:cNvPr id="109" name="Shape 109"/>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1pPr>
            <a:lvl2pPr marL="0" indent="4572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2pPr>
            <a:lvl3pPr marL="0" indent="9144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3pPr>
            <a:lvl4pPr marL="0" indent="13716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4pPr>
            <a:lvl5pPr marL="0" indent="18288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400">
                <a:solidFill>
                  <a:srgbClr val="1BA8DC"/>
                </a:solidFill>
                <a:uFill>
                  <a:solidFill>
                    <a:srgbClr val="3EA7BC"/>
                  </a:solidFill>
                </a:uFill>
              </a:rPr>
              <a:t>Body Level One</a:t>
            </a:r>
            <a:endParaRPr sz="2400">
              <a:solidFill>
                <a:srgbClr val="1BA8DC"/>
              </a:solidFill>
              <a:uFill>
                <a:solidFill>
                  <a:srgbClr val="3EA7BC"/>
                </a:solidFill>
              </a:uFill>
            </a:endParaRPr>
          </a:p>
          <a:p>
            <a:pPr lvl="1">
              <a:defRPr sz="1800">
                <a:solidFill>
                  <a:srgbClr val="000000"/>
                </a:solidFill>
                <a:uFillTx/>
              </a:defRPr>
            </a:pPr>
            <a:r>
              <a:rPr sz="2400">
                <a:solidFill>
                  <a:srgbClr val="1BA8DC"/>
                </a:solidFill>
                <a:uFill>
                  <a:solidFill>
                    <a:srgbClr val="3EA7BC"/>
                  </a:solidFill>
                </a:uFill>
              </a:rPr>
              <a:t>Body Level Two</a:t>
            </a:r>
            <a:endParaRPr sz="2400">
              <a:solidFill>
                <a:srgbClr val="1BA8DC"/>
              </a:solidFill>
              <a:uFill>
                <a:solidFill>
                  <a:srgbClr val="3EA7BC"/>
                </a:solidFill>
              </a:uFill>
            </a:endParaRPr>
          </a:p>
          <a:p>
            <a:pPr lvl="2">
              <a:defRPr sz="1800">
                <a:solidFill>
                  <a:srgbClr val="000000"/>
                </a:solidFill>
                <a:uFillTx/>
              </a:defRPr>
            </a:pPr>
            <a:r>
              <a:rPr sz="2400">
                <a:solidFill>
                  <a:srgbClr val="1BA8DC"/>
                </a:solidFill>
                <a:uFill>
                  <a:solidFill>
                    <a:srgbClr val="3EA7BC"/>
                  </a:solidFill>
                </a:uFill>
              </a:rPr>
              <a:t>Body Level Three</a:t>
            </a:r>
            <a:endParaRPr sz="2400">
              <a:solidFill>
                <a:srgbClr val="1BA8DC"/>
              </a:solidFill>
              <a:uFill>
                <a:solidFill>
                  <a:srgbClr val="3EA7BC"/>
                </a:solidFill>
              </a:uFill>
            </a:endParaRPr>
          </a:p>
          <a:p>
            <a:pPr lvl="3">
              <a:defRPr sz="1800">
                <a:solidFill>
                  <a:srgbClr val="000000"/>
                </a:solidFill>
                <a:uFillTx/>
              </a:defRPr>
            </a:pPr>
            <a:r>
              <a:rPr sz="2400">
                <a:solidFill>
                  <a:srgbClr val="1BA8DC"/>
                </a:solidFill>
                <a:uFill>
                  <a:solidFill>
                    <a:srgbClr val="3EA7BC"/>
                  </a:solidFill>
                </a:uFill>
              </a:rPr>
              <a:t>Body Level Four</a:t>
            </a:r>
            <a:endParaRPr sz="2400">
              <a:solidFill>
                <a:srgbClr val="1BA8DC"/>
              </a:solidFill>
              <a:uFill>
                <a:solidFill>
                  <a:srgbClr val="3EA7BC"/>
                </a:solidFill>
              </a:uFill>
            </a:endParaRPr>
          </a:p>
          <a:p>
            <a:pPr lvl="4">
              <a:defRPr sz="1800">
                <a:solidFill>
                  <a:srgbClr val="000000"/>
                </a:solidFill>
                <a:uFillTx/>
              </a:defRPr>
            </a:pPr>
            <a:r>
              <a:rPr sz="2400">
                <a:solidFill>
                  <a:srgbClr val="1BA8DC"/>
                </a:solidFill>
                <a:uFill>
                  <a:solidFill>
                    <a:srgbClr val="3EA7BC"/>
                  </a:solidFill>
                </a:uFill>
              </a:rPr>
              <a:t>Body Level Five</a:t>
            </a:r>
          </a:p>
        </p:txBody>
      </p:sp>
      <p:sp>
        <p:nvSpPr>
          <p:cNvPr id="110" name="Shape 110"/>
          <p:cNvSpPr/>
          <p:nvPr>
            <p:ph type="sldNum" sz="quarter" idx="2"/>
          </p:nvPr>
        </p:nvSpPr>
        <p:spPr>
          <a:prstGeom prst="rect">
            <a:avLst/>
          </a:prstGeom>
        </p:spPr>
        <p:txBody>
          <a:bodyPr/>
          <a:lstStyle/>
          <a:p>
            <a:pPr lvl="0"/>
            <a:fld id="{86CB4B4D-7CA3-9044-876B-883B54F8677D}" type="slidenum"/>
          </a:p>
        </p:txBody>
      </p:sp>
      <p:sp>
        <p:nvSpPr>
          <p:cNvPr id="111" name="Shape 11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12" name="Shape 112"/>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3" name="" descr="Pivotal_Logo_white.png"/>
          <p:cNvPicPr/>
          <p:nvPr/>
        </p:nvPicPr>
        <p:blipFill>
          <a:blip/>
          <a:stretch>
            <a:fillRect/>
          </a:stretch>
        </p:blipFill>
        <p:spPr>
          <a:xfrm>
            <a:off x="7941733" y="4713966"/>
            <a:ext cx="957263" cy="219456"/>
          </a:xfrm>
          <a:prstGeom prst="rect">
            <a:avLst/>
          </a:prstGeom>
          <a:ln w="12700">
            <a:miter lim="400000"/>
          </a:ln>
        </p:spPr>
      </p:pic>
      <p:sp>
        <p:nvSpPr>
          <p:cNvPr id="114" name="Shape 11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pic>
        <p:nvPicPr>
          <p:cNvPr id="115"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Slide copy">
    <p:bg>
      <p:bgPr>
        <a:solidFill>
          <a:srgbClr val="000000"/>
        </a:solidFill>
      </p:bgPr>
    </p:bg>
    <p:spTree>
      <p:nvGrpSpPr>
        <p:cNvPr id="1" name=""/>
        <p:cNvGrpSpPr/>
        <p:nvPr/>
      </p:nvGrpSpPr>
      <p:grpSpPr>
        <a:xfrm>
          <a:off x="0" y="0"/>
          <a:ext cx="0" cy="0"/>
          <a:chOff x="0" y="0"/>
          <a:chExt cx="0" cy="0"/>
        </a:xfrm>
      </p:grpSpPr>
      <p:sp>
        <p:nvSpPr>
          <p:cNvPr id="117" name="Shape 117"/>
          <p:cNvSpPr/>
          <p:nvPr>
            <p:ph type="title"/>
          </p:nvPr>
        </p:nvSpPr>
        <p:spPr>
          <a:xfrm>
            <a:off x="890587" y="27031"/>
            <a:ext cx="7620001" cy="2292305"/>
          </a:xfrm>
          <a:prstGeom prst="rect">
            <a:avLst/>
          </a:prstGeom>
        </p:spPr>
        <p:txBody>
          <a:bodyPr anchor="b"/>
          <a:lstStyle>
            <a:lvl1pPr>
              <a:defRPr sz="3600">
                <a:solidFill>
                  <a:srgbClr val="F06E40"/>
                </a:solidFill>
                <a:uFill>
                  <a:solidFill>
                    <a:srgbClr val="F16F3B"/>
                  </a:solidFill>
                </a:uFill>
                <a:latin typeface="Avenir Next Medium"/>
                <a:ea typeface="Avenir Next Medium"/>
                <a:cs typeface="Avenir Next Medium"/>
                <a:sym typeface="Avenir Next Medium"/>
              </a:defRPr>
            </a:lvl1pPr>
          </a:lstStyle>
          <a:p>
            <a:pPr lvl="0">
              <a:defRPr sz="1800">
                <a:solidFill>
                  <a:srgbClr val="000000"/>
                </a:solidFill>
                <a:uFillTx/>
              </a:defRPr>
            </a:pPr>
            <a:r>
              <a:rPr sz="3600">
                <a:solidFill>
                  <a:srgbClr val="F06E40"/>
                </a:solidFill>
                <a:uFill>
                  <a:solidFill>
                    <a:srgbClr val="F16F3B"/>
                  </a:solidFill>
                </a:uFill>
              </a:rPr>
              <a:t>Title Text</a:t>
            </a:r>
          </a:p>
        </p:txBody>
      </p:sp>
      <p:sp>
        <p:nvSpPr>
          <p:cNvPr id="118" name="Shape 118"/>
          <p:cNvSpPr/>
          <p:nvPr>
            <p:ph type="body" idx="1"/>
          </p:nvPr>
        </p:nvSpPr>
        <p:spPr>
          <a:xfrm>
            <a:off x="890587" y="2633384"/>
            <a:ext cx="7620001" cy="1042337"/>
          </a:xfrm>
          <a:prstGeom prst="rect">
            <a:avLst/>
          </a:prstGeom>
        </p:spPr>
        <p:txBody>
          <a:bodyPr/>
          <a:lstStyle>
            <a:lvl1pPr marL="0" indent="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1pPr>
            <a:lvl2pPr marL="0" indent="4572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2pPr>
            <a:lvl3pPr marL="0" indent="9144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3pPr>
            <a:lvl4pPr marL="0" indent="13716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4pPr>
            <a:lvl5pPr marL="0" indent="1828800">
              <a:spcBef>
                <a:spcPts val="0"/>
              </a:spcBef>
              <a:buClrTx/>
              <a:buSzTx/>
              <a:buFontTx/>
              <a:buNone/>
              <a:defRPr>
                <a:solidFill>
                  <a:srgbClr val="1BA8D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400">
                <a:solidFill>
                  <a:srgbClr val="1BA8DC"/>
                </a:solidFill>
                <a:uFill>
                  <a:solidFill>
                    <a:srgbClr val="3EA7BC"/>
                  </a:solidFill>
                </a:uFill>
              </a:rPr>
              <a:t>Body Level One</a:t>
            </a:r>
            <a:endParaRPr sz="2400">
              <a:solidFill>
                <a:srgbClr val="1BA8DC"/>
              </a:solidFill>
              <a:uFill>
                <a:solidFill>
                  <a:srgbClr val="3EA7BC"/>
                </a:solidFill>
              </a:uFill>
            </a:endParaRPr>
          </a:p>
          <a:p>
            <a:pPr lvl="1">
              <a:defRPr sz="1800">
                <a:solidFill>
                  <a:srgbClr val="000000"/>
                </a:solidFill>
                <a:uFillTx/>
              </a:defRPr>
            </a:pPr>
            <a:r>
              <a:rPr sz="2400">
                <a:solidFill>
                  <a:srgbClr val="1BA8DC"/>
                </a:solidFill>
                <a:uFill>
                  <a:solidFill>
                    <a:srgbClr val="3EA7BC"/>
                  </a:solidFill>
                </a:uFill>
              </a:rPr>
              <a:t>Body Level Two</a:t>
            </a:r>
            <a:endParaRPr sz="2400">
              <a:solidFill>
                <a:srgbClr val="1BA8DC"/>
              </a:solidFill>
              <a:uFill>
                <a:solidFill>
                  <a:srgbClr val="3EA7BC"/>
                </a:solidFill>
              </a:uFill>
            </a:endParaRPr>
          </a:p>
          <a:p>
            <a:pPr lvl="2">
              <a:defRPr sz="1800">
                <a:solidFill>
                  <a:srgbClr val="000000"/>
                </a:solidFill>
                <a:uFillTx/>
              </a:defRPr>
            </a:pPr>
            <a:r>
              <a:rPr sz="2400">
                <a:solidFill>
                  <a:srgbClr val="1BA8DC"/>
                </a:solidFill>
                <a:uFill>
                  <a:solidFill>
                    <a:srgbClr val="3EA7BC"/>
                  </a:solidFill>
                </a:uFill>
              </a:rPr>
              <a:t>Body Level Three</a:t>
            </a:r>
            <a:endParaRPr sz="2400">
              <a:solidFill>
                <a:srgbClr val="1BA8DC"/>
              </a:solidFill>
              <a:uFill>
                <a:solidFill>
                  <a:srgbClr val="3EA7BC"/>
                </a:solidFill>
              </a:uFill>
            </a:endParaRPr>
          </a:p>
          <a:p>
            <a:pPr lvl="3">
              <a:defRPr sz="1800">
                <a:solidFill>
                  <a:srgbClr val="000000"/>
                </a:solidFill>
                <a:uFillTx/>
              </a:defRPr>
            </a:pPr>
            <a:r>
              <a:rPr sz="2400">
                <a:solidFill>
                  <a:srgbClr val="1BA8DC"/>
                </a:solidFill>
                <a:uFill>
                  <a:solidFill>
                    <a:srgbClr val="3EA7BC"/>
                  </a:solidFill>
                </a:uFill>
              </a:rPr>
              <a:t>Body Level Four</a:t>
            </a:r>
            <a:endParaRPr sz="2400">
              <a:solidFill>
                <a:srgbClr val="1BA8DC"/>
              </a:solidFill>
              <a:uFill>
                <a:solidFill>
                  <a:srgbClr val="3EA7BC"/>
                </a:solidFill>
              </a:uFill>
            </a:endParaRPr>
          </a:p>
          <a:p>
            <a:pPr lvl="4">
              <a:defRPr sz="1800">
                <a:solidFill>
                  <a:srgbClr val="000000"/>
                </a:solidFill>
                <a:uFillTx/>
              </a:defRPr>
            </a:pPr>
            <a:r>
              <a:rPr sz="2400">
                <a:solidFill>
                  <a:srgbClr val="1BA8DC"/>
                </a:solidFill>
                <a:uFill>
                  <a:solidFill>
                    <a:srgbClr val="3EA7BC"/>
                  </a:solidFill>
                </a:uFill>
              </a:rPr>
              <a:t>Body Level Five</a:t>
            </a:r>
          </a:p>
        </p:txBody>
      </p:sp>
      <p:sp>
        <p:nvSpPr>
          <p:cNvPr id="119" name="Shape 119"/>
          <p:cNvSpPr/>
          <p:nvPr>
            <p:ph type="sldNum" sz="quarter" idx="2"/>
          </p:nvPr>
        </p:nvSpPr>
        <p:spPr>
          <a:prstGeom prst="rect">
            <a:avLst/>
          </a:prstGeom>
        </p:spPr>
        <p:txBody>
          <a:bodyPr/>
          <a:lstStyle/>
          <a:p>
            <a:pPr lvl="0"/>
            <a:fld id="{86CB4B4D-7CA3-9044-876B-883B54F8677D}" type="slidenum"/>
          </a:p>
        </p:txBody>
      </p:sp>
      <p:sp>
        <p:nvSpPr>
          <p:cNvPr id="120" name="Shape 12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21" name="Shape 12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22" name="" descr="Pivotal_Logo_white.png"/>
          <p:cNvPicPr/>
          <p:nvPr/>
        </p:nvPicPr>
        <p:blipFill>
          <a:blip/>
          <a:stretch>
            <a:fillRect/>
          </a:stretch>
        </p:blipFill>
        <p:spPr>
          <a:xfrm>
            <a:off x="7941733" y="4713966"/>
            <a:ext cx="957263" cy="219456"/>
          </a:xfrm>
          <a:prstGeom prst="rect">
            <a:avLst/>
          </a:prstGeom>
          <a:ln w="12700">
            <a:miter lim="400000"/>
          </a:ln>
        </p:spPr>
      </p:pic>
      <p:sp>
        <p:nvSpPr>
          <p:cNvPr id="123" name="Shape 12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pic>
        <p:nvPicPr>
          <p:cNvPr id="124"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Footer Bar Only">
    <p:spTree>
      <p:nvGrpSpPr>
        <p:cNvPr id="1" name=""/>
        <p:cNvGrpSpPr/>
        <p:nvPr/>
      </p:nvGrpSpPr>
      <p:grpSpPr>
        <a:xfrm>
          <a:off x="0" y="0"/>
          <a:ext cx="0" cy="0"/>
          <a:chOff x="0" y="0"/>
          <a:chExt cx="0" cy="0"/>
        </a:xfrm>
      </p:grpSpPr>
      <p:sp>
        <p:nvSpPr>
          <p:cNvPr id="126" name="Shape 126"/>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27" name="Shape 127"/>
          <p:cNvSpPr/>
          <p:nvPr>
            <p:ph type="sldNum" sz="quarter" idx="2"/>
          </p:nvPr>
        </p:nvSpPr>
        <p:spPr>
          <a:prstGeom prst="rect">
            <a:avLst/>
          </a:prstGeom>
        </p:spPr>
        <p:txBody>
          <a:bodyPr/>
          <a:lstStyle/>
          <a:p>
            <a:pPr lvl="0"/>
            <a:fld id="{86CB4B4D-7CA3-9044-876B-883B54F8677D}" type="slidenum"/>
          </a:p>
        </p:txBody>
      </p:sp>
      <p:sp>
        <p:nvSpPr>
          <p:cNvPr id="128" name="Shape 12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2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131" name="Pivotal_Teal.png"/>
          <p:cNvPicPr/>
          <p:nvPr/>
        </p:nvPicPr>
        <p:blipFill>
          <a:blip r:embed="rId2">
            <a:extLst/>
          </a:blip>
          <a:stretch>
            <a:fillRect/>
          </a:stretch>
        </p:blipFill>
        <p:spPr>
          <a:xfrm>
            <a:off x="8303432" y="4813732"/>
            <a:ext cx="952501" cy="372980"/>
          </a:xfrm>
          <a:prstGeom prst="rect">
            <a:avLst/>
          </a:prstGeom>
          <a:ln w="3175">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20" name="Shape 20"/>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1" name="Shape 21"/>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2"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23" name="Shape 23"/>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24" name="Shape 2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25" name="Shape 25"/>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defRPr>
            </a:lvl1pPr>
          </a:lstStyle>
          <a:p>
            <a:pPr lvl="0">
              <a:defRPr sz="1800">
                <a:solidFill>
                  <a:srgbClr val="000000"/>
                </a:solidFill>
                <a:uFillTx/>
              </a:defRPr>
            </a:pPr>
            <a:r>
              <a:rPr sz="4400">
                <a:solidFill>
                  <a:srgbClr val="F27C3A"/>
                </a:solidFill>
                <a:uFill>
                  <a:solidFill>
                    <a:srgbClr val="F27C3A"/>
                  </a:solidFill>
                </a:uFill>
              </a:rPr>
              <a:t>Title Text</a:t>
            </a:r>
          </a:p>
        </p:txBody>
      </p:sp>
      <p:sp>
        <p:nvSpPr>
          <p:cNvPr id="26" name="Shape 26"/>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defRPr>
            </a:lvl1pPr>
            <a:lvl2pPr marL="228600" indent="228600">
              <a:buClrTx/>
              <a:buSzTx/>
              <a:buFontTx/>
              <a:buNone/>
              <a:defRPr sz="2800">
                <a:solidFill>
                  <a:srgbClr val="3EA7BC"/>
                </a:solidFill>
                <a:uFill>
                  <a:solidFill>
                    <a:srgbClr val="3EA7BC"/>
                  </a:solidFill>
                </a:uFill>
              </a:defRPr>
            </a:lvl2pPr>
            <a:lvl3pPr marL="1234439" indent="-320039">
              <a:buClrTx/>
              <a:buFontTx/>
              <a:buChar char="•"/>
              <a:defRPr sz="2800">
                <a:solidFill>
                  <a:srgbClr val="3EA7BC"/>
                </a:solidFill>
                <a:uFill>
                  <a:solidFill>
                    <a:srgbClr val="3EA7BC"/>
                  </a:solidFill>
                </a:uFill>
              </a:defRPr>
            </a:lvl3pPr>
            <a:lvl4pPr marL="1727200" indent="-355600">
              <a:buClrTx/>
              <a:buFontTx/>
              <a:buChar char="–"/>
              <a:defRPr sz="2800">
                <a:solidFill>
                  <a:srgbClr val="3EA7BC"/>
                </a:solidFill>
                <a:uFill>
                  <a:solidFill>
                    <a:srgbClr val="3EA7BC"/>
                  </a:solidFill>
                </a:uFill>
              </a:defRPr>
            </a:lvl4pPr>
            <a:lvl5pPr marL="2184400" indent="-355600">
              <a:buClrTx/>
              <a:buFontTx/>
              <a:defRPr sz="2800">
                <a:solidFill>
                  <a:srgbClr val="3EA7BC"/>
                </a:solidFill>
                <a:uFill>
                  <a:solidFill>
                    <a:srgbClr val="3EA7BC"/>
                  </a:solidFill>
                </a:uFill>
              </a:defRPr>
            </a:lvl5pPr>
          </a:lstStyle>
          <a:p>
            <a:pPr lvl="0">
              <a:defRPr sz="1800">
                <a:solidFill>
                  <a:srgbClr val="000000"/>
                </a:solidFill>
                <a:uFillTx/>
              </a:defRPr>
            </a:pPr>
            <a:r>
              <a:rPr sz="2800">
                <a:solidFill>
                  <a:srgbClr val="3EA7BC"/>
                </a:solidFill>
                <a:uFill>
                  <a:solidFill>
                    <a:srgbClr val="3EA7BC"/>
                  </a:solidFill>
                </a:uFill>
              </a:rPr>
              <a:t>Body Level One</a:t>
            </a:r>
            <a:endParaRPr sz="2800">
              <a:solidFill>
                <a:srgbClr val="3EA7BC"/>
              </a:solidFill>
              <a:uFill>
                <a:solidFill>
                  <a:srgbClr val="3EA7BC"/>
                </a:solidFill>
              </a:uFill>
            </a:endParaRPr>
          </a:p>
          <a:p>
            <a:pPr lvl="1">
              <a:defRPr sz="1800">
                <a:solidFill>
                  <a:srgbClr val="000000"/>
                </a:solidFill>
                <a:uFillTx/>
              </a:defRPr>
            </a:pPr>
            <a:r>
              <a:rPr sz="2800">
                <a:solidFill>
                  <a:srgbClr val="3EA7BC"/>
                </a:solidFill>
                <a:uFill>
                  <a:solidFill>
                    <a:srgbClr val="3EA7BC"/>
                  </a:solidFill>
                </a:uFill>
              </a:rPr>
              <a:t>Body Level Two</a:t>
            </a:r>
            <a:endParaRPr sz="2800">
              <a:solidFill>
                <a:srgbClr val="3EA7BC"/>
              </a:solidFill>
              <a:uFill>
                <a:solidFill>
                  <a:srgbClr val="3EA7BC"/>
                </a:solidFill>
              </a:uFill>
            </a:endParaRPr>
          </a:p>
          <a:p>
            <a:pPr lvl="2">
              <a:defRPr sz="1800">
                <a:solidFill>
                  <a:srgbClr val="000000"/>
                </a:solidFill>
                <a:uFillTx/>
              </a:defRPr>
            </a:pPr>
            <a:r>
              <a:rPr sz="2800">
                <a:solidFill>
                  <a:srgbClr val="3EA7BC"/>
                </a:solidFill>
                <a:uFill>
                  <a:solidFill>
                    <a:srgbClr val="3EA7BC"/>
                  </a:solidFill>
                </a:uFill>
              </a:rPr>
              <a:t>Body Level Three</a:t>
            </a:r>
            <a:endParaRPr sz="2800">
              <a:solidFill>
                <a:srgbClr val="3EA7BC"/>
              </a:solidFill>
              <a:uFill>
                <a:solidFill>
                  <a:srgbClr val="3EA7BC"/>
                </a:solidFill>
              </a:uFill>
            </a:endParaRPr>
          </a:p>
          <a:p>
            <a:pPr lvl="3">
              <a:defRPr sz="1800">
                <a:solidFill>
                  <a:srgbClr val="000000"/>
                </a:solidFill>
                <a:uFillTx/>
              </a:defRPr>
            </a:pPr>
            <a:r>
              <a:rPr sz="2800">
                <a:solidFill>
                  <a:srgbClr val="3EA7BC"/>
                </a:solidFill>
                <a:uFill>
                  <a:solidFill>
                    <a:srgbClr val="3EA7BC"/>
                  </a:solidFill>
                </a:uFill>
              </a:rPr>
              <a:t>Body Level Four</a:t>
            </a:r>
            <a:endParaRPr sz="2800">
              <a:solidFill>
                <a:srgbClr val="3EA7BC"/>
              </a:solidFill>
              <a:uFill>
                <a:solidFill>
                  <a:srgbClr val="3EA7BC"/>
                </a:solidFill>
              </a:uFill>
            </a:endParaRPr>
          </a:p>
          <a:p>
            <a:pPr lvl="4">
              <a:defRPr sz="1800">
                <a:solidFill>
                  <a:srgbClr val="000000"/>
                </a:solidFill>
                <a:uFillTx/>
              </a:defRPr>
            </a:pPr>
            <a:r>
              <a:rPr sz="2800">
                <a:solidFill>
                  <a:srgbClr val="3EA7BC"/>
                </a:solidFill>
                <a:uFill>
                  <a:solidFill>
                    <a:srgbClr val="3EA7BC"/>
                  </a:solidFill>
                </a:uFill>
              </a:rPr>
              <a:t>Body Level Five</a:t>
            </a:r>
          </a:p>
        </p:txBody>
      </p:sp>
      <p:sp>
        <p:nvSpPr>
          <p:cNvPr id="27" name="Shape 27"/>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8" name="Shape 28"/>
          <p:cNvSpPr/>
          <p:nvPr>
            <p:ph type="sldNum" sz="quarter" idx="2"/>
          </p:nvPr>
        </p:nvSpPr>
        <p:spPr>
          <a:prstGeom prst="rect">
            <a:avLst/>
          </a:prstGeom>
        </p:spPr>
        <p:txBody>
          <a:bodyPr/>
          <a:lstStyle/>
          <a:p>
            <a:pPr lvl="0"/>
            <a:fld id="{86CB4B4D-7CA3-9044-876B-883B54F8677D}" type="slidenum"/>
          </a:p>
        </p:txBody>
      </p:sp>
      <p:pic>
        <p:nvPicPr>
          <p:cNvPr id="2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Title Only, no circles">
    <p:spTree>
      <p:nvGrpSpPr>
        <p:cNvPr id="1" name=""/>
        <p:cNvGrpSpPr/>
        <p:nvPr/>
      </p:nvGrpSpPr>
      <p:grpSpPr>
        <a:xfrm>
          <a:off x="0" y="0"/>
          <a:ext cx="0" cy="0"/>
          <a:chOff x="0" y="0"/>
          <a:chExt cx="0" cy="0"/>
        </a:xfrm>
      </p:grpSpPr>
      <p:sp>
        <p:nvSpPr>
          <p:cNvPr id="133" name="Shape 133"/>
          <p:cNvSpPr/>
          <p:nvPr/>
        </p:nvSpPr>
        <p:spPr>
          <a:xfrm>
            <a:off x="0" y="4629150"/>
            <a:ext cx="9144000" cy="385800"/>
          </a:xfrm>
          <a:prstGeom prst="rect">
            <a:avLst/>
          </a:prstGeom>
          <a:solidFill>
            <a:srgbClr val="00685D"/>
          </a:solidFill>
          <a:ln w="12700">
            <a:miter lim="400000"/>
          </a:ln>
        </p:spPr>
        <p:txBody>
          <a:bodyPr lIns="0" tIns="0" rIns="0" bIns="0" anchor="ctr"/>
          <a:lstStyle/>
          <a:p>
            <a:pPr lvl="0">
              <a:defRPr>
                <a:solidFill>
                  <a:srgbClr val="FFFFFF"/>
                </a:solidFill>
                <a:uFillTx/>
              </a:defRPr>
            </a:pPr>
          </a:p>
        </p:txBody>
      </p:sp>
      <p:sp>
        <p:nvSpPr>
          <p:cNvPr id="134" name="Shape 134"/>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defRPr>
            </a:lvl1pPr>
          </a:lstStyle>
          <a:p>
            <a:pPr lvl="0">
              <a:defRPr sz="1800"/>
            </a:pPr>
            <a:r>
              <a:rPr sz="1400"/>
              <a:t> </a:t>
            </a:r>
          </a:p>
        </p:txBody>
      </p:sp>
      <p:pic>
        <p:nvPicPr>
          <p:cNvPr id="135"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136" name="Shape 136"/>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defRPr>
            </a:lvl1pPr>
          </a:lstStyle>
          <a:p>
            <a:pPr lvl="0">
              <a:defRPr sz="1800">
                <a:solidFill>
                  <a:srgbClr val="000000"/>
                </a:solidFill>
              </a:defRPr>
            </a:pPr>
            <a:r>
              <a:rPr sz="600">
                <a:solidFill>
                  <a:srgbClr val="7F7F7F"/>
                </a:solidFill>
              </a:rPr>
              <a:t>© Copyright 2013 Pivotal. All rights reserved.</a:t>
            </a:r>
          </a:p>
        </p:txBody>
      </p:sp>
      <p:sp>
        <p:nvSpPr>
          <p:cNvPr id="137" name="Shape 137"/>
          <p:cNvSpPr/>
          <p:nvPr>
            <p:ph type="title"/>
          </p:nvPr>
        </p:nvSpPr>
        <p:spPr>
          <a:xfrm>
            <a:off x="366711" y="325436"/>
            <a:ext cx="8410501" cy="874714"/>
          </a:xfrm>
          <a:prstGeom prst="rect">
            <a:avLst/>
          </a:prstGeom>
        </p:spPr>
        <p:txBody>
          <a:bodyPr lIns="91424" tIns="91424" rIns="91424" bIns="91424"/>
          <a:lstStyle>
            <a:lvl1pPr>
              <a:defRPr sz="1400">
                <a:solidFill>
                  <a:srgbClr val="000000"/>
                </a:solidFill>
                <a:uFillTx/>
              </a:defRPr>
            </a:lvl1pPr>
          </a:lstStyle>
          <a:p>
            <a:pPr lvl="0">
              <a:defRPr sz="1800"/>
            </a:pPr>
            <a:r>
              <a:rPr sz="1400"/>
              <a:t>Title Text</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2_Title and Content, no circles">
    <p:spTree>
      <p:nvGrpSpPr>
        <p:cNvPr id="1" name=""/>
        <p:cNvGrpSpPr/>
        <p:nvPr/>
      </p:nvGrpSpPr>
      <p:grpSpPr>
        <a:xfrm>
          <a:off x="0" y="0"/>
          <a:ext cx="0" cy="0"/>
          <a:chOff x="0" y="0"/>
          <a:chExt cx="0" cy="0"/>
        </a:xfrm>
      </p:grpSpPr>
      <p:sp>
        <p:nvSpPr>
          <p:cNvPr id="139" name="Shape 139"/>
          <p:cNvSpPr/>
          <p:nvPr/>
        </p:nvSpPr>
        <p:spPr>
          <a:xfrm>
            <a:off x="0" y="4629150"/>
            <a:ext cx="9144000" cy="385800"/>
          </a:xfrm>
          <a:prstGeom prst="rect">
            <a:avLst/>
          </a:prstGeom>
          <a:solidFill>
            <a:srgbClr val="00685D"/>
          </a:solidFill>
          <a:ln w="12700">
            <a:miter lim="400000"/>
          </a:ln>
        </p:spPr>
        <p:txBody>
          <a:bodyPr lIns="0" tIns="0" rIns="0" bIns="0" anchor="ctr"/>
          <a:lstStyle/>
          <a:p>
            <a:pPr lvl="0">
              <a:defRPr>
                <a:solidFill>
                  <a:srgbClr val="FFFFFF"/>
                </a:solidFill>
                <a:uFillTx/>
              </a:defRPr>
            </a:pPr>
          </a:p>
        </p:txBody>
      </p:sp>
      <p:sp>
        <p:nvSpPr>
          <p:cNvPr id="140" name="Shape 140"/>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defRPr>
            </a:lvl1pPr>
          </a:lstStyle>
          <a:p>
            <a:pPr lvl="0">
              <a:defRPr sz="1800"/>
            </a:pPr>
            <a:r>
              <a:rPr sz="1400"/>
              <a:t> </a:t>
            </a:r>
          </a:p>
        </p:txBody>
      </p:sp>
      <p:pic>
        <p:nvPicPr>
          <p:cNvPr id="141"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142" name="Shape 142"/>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defRPr>
            </a:lvl1pPr>
          </a:lstStyle>
          <a:p>
            <a:pPr lvl="0">
              <a:defRPr sz="1800">
                <a:solidFill>
                  <a:srgbClr val="000000"/>
                </a:solidFill>
              </a:defRPr>
            </a:pPr>
            <a:r>
              <a:rPr sz="600">
                <a:solidFill>
                  <a:srgbClr val="7F7F7F"/>
                </a:solidFill>
              </a:rPr>
              <a:t>© Copyright 2013 Pivotal. All rights reserved.</a:t>
            </a:r>
          </a:p>
        </p:txBody>
      </p:sp>
      <p:sp>
        <p:nvSpPr>
          <p:cNvPr id="143" name="Shape 143"/>
          <p:cNvSpPr/>
          <p:nvPr>
            <p:ph type="title"/>
          </p:nvPr>
        </p:nvSpPr>
        <p:spPr>
          <a:xfrm>
            <a:off x="366711" y="325436"/>
            <a:ext cx="8410501" cy="749301"/>
          </a:xfrm>
          <a:prstGeom prst="rect">
            <a:avLst/>
          </a:prstGeom>
        </p:spPr>
        <p:txBody>
          <a:bodyPr lIns="91424" tIns="91424" rIns="91424" bIns="91424"/>
          <a:lstStyle>
            <a:lvl1pPr>
              <a:defRPr sz="2400">
                <a:solidFill>
                  <a:srgbClr val="000000"/>
                </a:solidFill>
                <a:uFillTx/>
              </a:defRPr>
            </a:lvl1pPr>
          </a:lstStyle>
          <a:p>
            <a:pPr lvl="0">
              <a:defRPr sz="1800"/>
            </a:pPr>
            <a:r>
              <a:rPr sz="2400"/>
              <a:t>Title Text</a:t>
            </a:r>
          </a:p>
        </p:txBody>
      </p:sp>
      <p:sp>
        <p:nvSpPr>
          <p:cNvPr id="144" name="Shape 144"/>
          <p:cNvSpPr/>
          <p:nvPr>
            <p:ph type="body" idx="1"/>
          </p:nvPr>
        </p:nvSpPr>
        <p:spPr>
          <a:xfrm>
            <a:off x="366713" y="1074737"/>
            <a:ext cx="8410500" cy="4068763"/>
          </a:xfrm>
          <a:prstGeom prst="rect">
            <a:avLst/>
          </a:prstGeom>
        </p:spPr>
        <p:txBody>
          <a:bodyPr lIns="91424" tIns="91424" rIns="91424" bIns="91424"/>
          <a:lstStyle>
            <a:lvl1pPr marL="285750" indent="-285750">
              <a:buClr>
                <a:srgbClr val="ADC339"/>
              </a:buClr>
              <a:buFont typeface="Arial"/>
              <a:defRPr sz="1800">
                <a:solidFill>
                  <a:srgbClr val="000000"/>
                </a:solidFill>
                <a:uFillTx/>
              </a:defRPr>
            </a:lvl1pPr>
            <a:lvl2pPr marL="0" indent="0">
              <a:buClr>
                <a:srgbClr val="ADC339"/>
              </a:buClr>
              <a:buFont typeface="Arial"/>
              <a:defRPr sz="1800">
                <a:solidFill>
                  <a:srgbClr val="000000"/>
                </a:solidFill>
                <a:uFillTx/>
              </a:defRPr>
            </a:lvl2pPr>
            <a:lvl3pPr marL="0" indent="0">
              <a:buClr>
                <a:srgbClr val="ADC339"/>
              </a:buClr>
              <a:buFont typeface="Arial"/>
              <a:defRPr sz="1800">
                <a:solidFill>
                  <a:srgbClr val="000000"/>
                </a:solidFill>
                <a:uFillTx/>
              </a:defRPr>
            </a:lvl3pPr>
            <a:lvl4pPr marL="1719261" indent="-271461">
              <a:buClr>
                <a:srgbClr val="ADC339"/>
              </a:buClr>
              <a:buFont typeface="Arial"/>
              <a:defRPr sz="1800">
                <a:solidFill>
                  <a:srgbClr val="000000"/>
                </a:solidFill>
                <a:uFillTx/>
              </a:defRPr>
            </a:lvl4pPr>
            <a:lvl5pPr marL="0" indent="0">
              <a:buClr>
                <a:srgbClr val="ADC339"/>
              </a:buClr>
              <a:buFont typeface="Arial"/>
              <a:defRPr sz="1800">
                <a:solidFill>
                  <a:srgbClr val="000000"/>
                </a:solidFill>
                <a:uFillTx/>
              </a:defRPr>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Footer Bar Only">
    <p:spTree>
      <p:nvGrpSpPr>
        <p:cNvPr id="1" name=""/>
        <p:cNvGrpSpPr/>
        <p:nvPr/>
      </p:nvGrpSpPr>
      <p:grpSpPr>
        <a:xfrm>
          <a:off x="0" y="0"/>
          <a:ext cx="0" cy="0"/>
          <a:chOff x="0" y="0"/>
          <a:chExt cx="0" cy="0"/>
        </a:xfrm>
      </p:grpSpPr>
      <p:sp>
        <p:nvSpPr>
          <p:cNvPr id="146" name="Shape 146"/>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47" name="Shape 147"/>
          <p:cNvSpPr/>
          <p:nvPr>
            <p:ph type="sldNum" sz="quarter" idx="2"/>
          </p:nvPr>
        </p:nvSpPr>
        <p:spPr>
          <a:prstGeom prst="rect">
            <a:avLst/>
          </a:prstGeom>
        </p:spPr>
        <p:txBody>
          <a:bodyPr/>
          <a:lstStyle/>
          <a:p>
            <a:pPr lvl="0"/>
            <a:fld id="{86CB4B4D-7CA3-9044-876B-883B54F8677D}" type="slidenum"/>
          </a:p>
        </p:txBody>
      </p:sp>
      <p:sp>
        <p:nvSpPr>
          <p:cNvPr id="148" name="Shape 14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4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Two Columns">
    <p:spTree>
      <p:nvGrpSpPr>
        <p:cNvPr id="1" name=""/>
        <p:cNvGrpSpPr/>
        <p:nvPr/>
      </p:nvGrpSpPr>
      <p:grpSpPr>
        <a:xfrm>
          <a:off x="0" y="0"/>
          <a:ext cx="0" cy="0"/>
          <a:chOff x="0" y="0"/>
          <a:chExt cx="0" cy="0"/>
        </a:xfrm>
      </p:grpSpPr>
      <p:sp>
        <p:nvSpPr>
          <p:cNvPr id="151" name="Shape 15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52" name="Shape 152"/>
          <p:cNvSpPr/>
          <p:nvPr>
            <p:ph type="sldNum" sz="quarter" idx="2"/>
          </p:nvPr>
        </p:nvSpPr>
        <p:spPr>
          <a:prstGeom prst="rect">
            <a:avLst/>
          </a:prstGeom>
        </p:spPr>
        <p:txBody>
          <a:bodyPr/>
          <a:lstStyle/>
          <a:p>
            <a:pPr lvl="0"/>
            <a:fld id="{86CB4B4D-7CA3-9044-876B-883B54F8677D}" type="slidenum"/>
          </a:p>
        </p:txBody>
      </p:sp>
      <p:sp>
        <p:nvSpPr>
          <p:cNvPr id="153" name="Shape 153"/>
          <p:cNvSpPr/>
          <p:nvPr>
            <p:ph type="title"/>
          </p:nvPr>
        </p:nvSpPr>
        <p:spPr>
          <a:xfrm>
            <a:off x="366713" y="325438"/>
            <a:ext cx="8410576" cy="543645"/>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54" name="Shape 154"/>
          <p:cNvSpPr/>
          <p:nvPr>
            <p:ph type="body" idx="1"/>
          </p:nvPr>
        </p:nvSpPr>
        <p:spPr>
          <a:prstGeom prst="rect">
            <a:avLst/>
          </a:prstGeom>
        </p:spPr>
        <p:txBody>
          <a:bodyPr numCol="2" spcCol="420528"/>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55" name="Shape 155"/>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56"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58" name="Shape 158"/>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59" name="Shape 159"/>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60" name="Shape 160"/>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61" name="Shape 161"/>
          <p:cNvSpPr/>
          <p:nvPr>
            <p:ph type="sldNum" sz="quarter" idx="2"/>
          </p:nvPr>
        </p:nvSpPr>
        <p:spPr>
          <a:prstGeom prst="rect">
            <a:avLst/>
          </a:prstGeom>
        </p:spPr>
        <p:txBody>
          <a:bodyPr/>
          <a:lstStyle/>
          <a:p>
            <a:pPr lvl="0"/>
            <a:fld id="{86CB4B4D-7CA3-9044-876B-883B54F8677D}" type="slidenum"/>
          </a:p>
        </p:txBody>
      </p:sp>
      <p:pic>
        <p:nvPicPr>
          <p:cNvPr id="162"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ivider">
    <p:spTree>
      <p:nvGrpSpPr>
        <p:cNvPr id="1" name=""/>
        <p:cNvGrpSpPr/>
        <p:nvPr/>
      </p:nvGrpSpPr>
      <p:grpSpPr>
        <a:xfrm>
          <a:off x="0" y="0"/>
          <a:ext cx="0" cy="0"/>
          <a:chOff x="0" y="0"/>
          <a:chExt cx="0" cy="0"/>
        </a:xfrm>
      </p:grpSpPr>
      <p:sp>
        <p:nvSpPr>
          <p:cNvPr id="164" name="Shape 16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5" name="Shape 165"/>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66" name="" descr="Pivotal_Logo_white.png"/>
          <p:cNvPicPr/>
          <p:nvPr/>
        </p:nvPicPr>
        <p:blipFill>
          <a:blip/>
          <a:stretch>
            <a:fillRect/>
          </a:stretch>
        </p:blipFill>
        <p:spPr>
          <a:xfrm>
            <a:off x="7941733" y="4713966"/>
            <a:ext cx="957263" cy="219456"/>
          </a:xfrm>
          <a:prstGeom prst="rect">
            <a:avLst/>
          </a:prstGeom>
          <a:ln w="12700">
            <a:miter lim="400000"/>
          </a:ln>
        </p:spPr>
      </p:pic>
      <p:sp>
        <p:nvSpPr>
          <p:cNvPr id="167" name="Shape 167"/>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168" name="Shape 168"/>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69" name="Shape 169"/>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latin typeface="Avenir Next Medium"/>
                <a:ea typeface="Avenir Next Medium"/>
                <a:cs typeface="Avenir Next Medium"/>
                <a:sym typeface="Avenir Next Medium"/>
              </a:defRPr>
            </a:lvl1pPr>
          </a:lstStyle>
          <a:p>
            <a:pPr lvl="0">
              <a:defRPr sz="1800">
                <a:solidFill>
                  <a:srgbClr val="000000"/>
                </a:solidFill>
                <a:uFillTx/>
              </a:defRPr>
            </a:pPr>
            <a:r>
              <a:rPr sz="4400">
                <a:solidFill>
                  <a:srgbClr val="F27C3A"/>
                </a:solidFill>
                <a:uFill>
                  <a:solidFill>
                    <a:srgbClr val="F27C3A"/>
                  </a:solidFill>
                </a:uFill>
              </a:rPr>
              <a:t>Title Text</a:t>
            </a:r>
          </a:p>
        </p:txBody>
      </p:sp>
      <p:sp>
        <p:nvSpPr>
          <p:cNvPr id="170" name="Shape 170"/>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latin typeface="Avenir Next"/>
                <a:ea typeface="Avenir Next"/>
                <a:cs typeface="Avenir Next"/>
                <a:sym typeface="Avenir Next"/>
              </a:defRPr>
            </a:lvl1pPr>
            <a:lvl2pPr marL="228600" indent="228600">
              <a:buClrTx/>
              <a:buSzTx/>
              <a:buFontTx/>
              <a:buNone/>
              <a:defRPr sz="2800">
                <a:solidFill>
                  <a:srgbClr val="3EA7BC"/>
                </a:solidFill>
                <a:uFill>
                  <a:solidFill>
                    <a:srgbClr val="3EA7BC"/>
                  </a:solidFill>
                </a:uFill>
                <a:latin typeface="Avenir Next"/>
                <a:ea typeface="Avenir Next"/>
                <a:cs typeface="Avenir Next"/>
                <a:sym typeface="Avenir Next"/>
              </a:defRPr>
            </a:lvl2pPr>
            <a:lvl3pPr marL="1234439" indent="-320039">
              <a:buClrTx/>
              <a:buFontTx/>
              <a:buChar char="•"/>
              <a:defRPr sz="2800">
                <a:solidFill>
                  <a:srgbClr val="3EA7BC"/>
                </a:solidFill>
                <a:uFill>
                  <a:solidFill>
                    <a:srgbClr val="3EA7BC"/>
                  </a:solidFill>
                </a:uFill>
                <a:latin typeface="Avenir Next"/>
                <a:ea typeface="Avenir Next"/>
                <a:cs typeface="Avenir Next"/>
                <a:sym typeface="Avenir Next"/>
              </a:defRPr>
            </a:lvl3pPr>
            <a:lvl4pPr marL="1727200" indent="-355600">
              <a:buClrTx/>
              <a:buFontTx/>
              <a:buChar char="–"/>
              <a:defRPr sz="2800">
                <a:solidFill>
                  <a:srgbClr val="3EA7BC"/>
                </a:solidFill>
                <a:uFill>
                  <a:solidFill>
                    <a:srgbClr val="3EA7BC"/>
                  </a:solidFill>
                </a:uFill>
                <a:latin typeface="Avenir Next"/>
                <a:ea typeface="Avenir Next"/>
                <a:cs typeface="Avenir Next"/>
                <a:sym typeface="Avenir Next"/>
              </a:defRPr>
            </a:lvl4pPr>
            <a:lvl5pPr marL="2184400" indent="-355600">
              <a:buClrTx/>
              <a:buFontTx/>
              <a:defRPr sz="2800">
                <a:solidFill>
                  <a:srgbClr val="3EA7BC"/>
                </a:solidFill>
                <a:uFill>
                  <a:solidFill>
                    <a:srgbClr val="3EA7BC"/>
                  </a:solidFill>
                </a:uFill>
                <a:latin typeface="Avenir Next"/>
                <a:ea typeface="Avenir Next"/>
                <a:cs typeface="Avenir Next"/>
                <a:sym typeface="Avenir Next"/>
              </a:defRPr>
            </a:lvl5pPr>
          </a:lstStyle>
          <a:p>
            <a:pPr lvl="0">
              <a:defRPr sz="1800">
                <a:solidFill>
                  <a:srgbClr val="000000"/>
                </a:solidFill>
                <a:uFillTx/>
              </a:defRPr>
            </a:pPr>
            <a:r>
              <a:rPr sz="2800">
                <a:solidFill>
                  <a:srgbClr val="3EA7BC"/>
                </a:solidFill>
                <a:uFill>
                  <a:solidFill>
                    <a:srgbClr val="3EA7BC"/>
                  </a:solidFill>
                </a:uFill>
              </a:rPr>
              <a:t>Body Level One</a:t>
            </a:r>
            <a:endParaRPr sz="2800">
              <a:solidFill>
                <a:srgbClr val="3EA7BC"/>
              </a:solidFill>
              <a:uFill>
                <a:solidFill>
                  <a:srgbClr val="3EA7BC"/>
                </a:solidFill>
              </a:uFill>
            </a:endParaRPr>
          </a:p>
          <a:p>
            <a:pPr lvl="1">
              <a:defRPr sz="1800">
                <a:solidFill>
                  <a:srgbClr val="000000"/>
                </a:solidFill>
                <a:uFillTx/>
              </a:defRPr>
            </a:pPr>
            <a:r>
              <a:rPr sz="2800">
                <a:solidFill>
                  <a:srgbClr val="3EA7BC"/>
                </a:solidFill>
                <a:uFill>
                  <a:solidFill>
                    <a:srgbClr val="3EA7BC"/>
                  </a:solidFill>
                </a:uFill>
              </a:rPr>
              <a:t>Body Level Two</a:t>
            </a:r>
            <a:endParaRPr sz="2800">
              <a:solidFill>
                <a:srgbClr val="3EA7BC"/>
              </a:solidFill>
              <a:uFill>
                <a:solidFill>
                  <a:srgbClr val="3EA7BC"/>
                </a:solidFill>
              </a:uFill>
            </a:endParaRPr>
          </a:p>
          <a:p>
            <a:pPr lvl="2">
              <a:defRPr sz="1800">
                <a:solidFill>
                  <a:srgbClr val="000000"/>
                </a:solidFill>
                <a:uFillTx/>
              </a:defRPr>
            </a:pPr>
            <a:r>
              <a:rPr sz="2800">
                <a:solidFill>
                  <a:srgbClr val="3EA7BC"/>
                </a:solidFill>
                <a:uFill>
                  <a:solidFill>
                    <a:srgbClr val="3EA7BC"/>
                  </a:solidFill>
                </a:uFill>
              </a:rPr>
              <a:t>Body Level Three</a:t>
            </a:r>
            <a:endParaRPr sz="2800">
              <a:solidFill>
                <a:srgbClr val="3EA7BC"/>
              </a:solidFill>
              <a:uFill>
                <a:solidFill>
                  <a:srgbClr val="3EA7BC"/>
                </a:solidFill>
              </a:uFill>
            </a:endParaRPr>
          </a:p>
          <a:p>
            <a:pPr lvl="3">
              <a:defRPr sz="1800">
                <a:solidFill>
                  <a:srgbClr val="000000"/>
                </a:solidFill>
                <a:uFillTx/>
              </a:defRPr>
            </a:pPr>
            <a:r>
              <a:rPr sz="2800">
                <a:solidFill>
                  <a:srgbClr val="3EA7BC"/>
                </a:solidFill>
                <a:uFill>
                  <a:solidFill>
                    <a:srgbClr val="3EA7BC"/>
                  </a:solidFill>
                </a:uFill>
              </a:rPr>
              <a:t>Body Level Four</a:t>
            </a:r>
            <a:endParaRPr sz="2800">
              <a:solidFill>
                <a:srgbClr val="3EA7BC"/>
              </a:solidFill>
              <a:uFill>
                <a:solidFill>
                  <a:srgbClr val="3EA7BC"/>
                </a:solidFill>
              </a:uFill>
            </a:endParaRPr>
          </a:p>
          <a:p>
            <a:pPr lvl="4">
              <a:defRPr sz="1800">
                <a:solidFill>
                  <a:srgbClr val="000000"/>
                </a:solidFill>
                <a:uFillTx/>
              </a:defRPr>
            </a:pPr>
            <a:r>
              <a:rPr sz="2800">
                <a:solidFill>
                  <a:srgbClr val="3EA7BC"/>
                </a:solidFill>
                <a:uFill>
                  <a:solidFill>
                    <a:srgbClr val="3EA7BC"/>
                  </a:solidFill>
                </a:uFill>
              </a:rPr>
              <a:t>Body Level Five</a:t>
            </a:r>
          </a:p>
        </p:txBody>
      </p:sp>
      <p:sp>
        <p:nvSpPr>
          <p:cNvPr id="171" name="Shape 171"/>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72" name="Shape 172"/>
          <p:cNvSpPr/>
          <p:nvPr>
            <p:ph type="sldNum" sz="quarter" idx="2"/>
          </p:nvPr>
        </p:nvSpPr>
        <p:spPr>
          <a:prstGeom prst="rect">
            <a:avLst/>
          </a:prstGeom>
        </p:spPr>
        <p:txBody>
          <a:bodyPr/>
          <a:lstStyle/>
          <a:p>
            <a:pPr lvl="0"/>
            <a:fld id="{86CB4B4D-7CA3-9044-876B-883B54F8677D}" type="slidenum"/>
          </a:p>
        </p:txBody>
      </p:sp>
      <p:pic>
        <p:nvPicPr>
          <p:cNvPr id="173"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75" name="Shape 175"/>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76" name="Shape 176"/>
          <p:cNvSpPr/>
          <p:nvPr>
            <p:ph type="sldNum" sz="quarter" idx="2"/>
          </p:nvPr>
        </p:nvSpPr>
        <p:spPr>
          <a:prstGeom prst="rect">
            <a:avLst/>
          </a:prstGeom>
        </p:spPr>
        <p:txBody>
          <a:bodyPr/>
          <a:lstStyle/>
          <a:p>
            <a:pPr lvl="0"/>
            <a:fld id="{86CB4B4D-7CA3-9044-876B-883B54F8677D}" type="slidenum"/>
          </a:p>
        </p:txBody>
      </p:sp>
      <p:sp>
        <p:nvSpPr>
          <p:cNvPr id="177" name="Shape 177"/>
          <p:cNvSpPr/>
          <p:nvPr>
            <p:ph type="title"/>
          </p:nvPr>
        </p:nvSpPr>
        <p:spPr>
          <a:xfrm>
            <a:off x="366713" y="325438"/>
            <a:ext cx="8410576" cy="623888"/>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78" name="Shape 178"/>
          <p:cNvSpPr/>
          <p:nvPr>
            <p:ph type="body" idx="1"/>
          </p:nvPr>
        </p:nvSpPr>
        <p:spPr>
          <a:prstGeom prst="rect">
            <a:avLst/>
          </a:prstGeom>
        </p:spPr>
        <p:txBody>
          <a:bodyPr/>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79" name="Shape 179"/>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80"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82" name="Shape 182"/>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83" name="Shape 183"/>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84" name="Shape 184"/>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85" name="Shape 185"/>
          <p:cNvSpPr/>
          <p:nvPr>
            <p:ph type="sldNum" sz="quarter" idx="2"/>
          </p:nvPr>
        </p:nvSpPr>
        <p:spPr>
          <a:prstGeom prst="rect">
            <a:avLst/>
          </a:prstGeom>
        </p:spPr>
        <p:txBody>
          <a:bodyPr/>
          <a:lstStyle/>
          <a:p>
            <a:pPr lvl="0"/>
            <a:fld id="{86CB4B4D-7CA3-9044-876B-883B54F8677D}" type="slidenum"/>
          </a:p>
        </p:txBody>
      </p:sp>
      <p:pic>
        <p:nvPicPr>
          <p:cNvPr id="186"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Two Columns">
    <p:spTree>
      <p:nvGrpSpPr>
        <p:cNvPr id="1" name=""/>
        <p:cNvGrpSpPr/>
        <p:nvPr/>
      </p:nvGrpSpPr>
      <p:grpSpPr>
        <a:xfrm>
          <a:off x="0" y="0"/>
          <a:ext cx="0" cy="0"/>
          <a:chOff x="0" y="0"/>
          <a:chExt cx="0" cy="0"/>
        </a:xfrm>
      </p:grpSpPr>
      <p:sp>
        <p:nvSpPr>
          <p:cNvPr id="188" name="Shape 188"/>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189" name="Shape 189"/>
          <p:cNvSpPr/>
          <p:nvPr>
            <p:ph type="sldNum" sz="quarter" idx="2"/>
          </p:nvPr>
        </p:nvSpPr>
        <p:spPr>
          <a:prstGeom prst="rect">
            <a:avLst/>
          </a:prstGeom>
        </p:spPr>
        <p:txBody>
          <a:bodyPr/>
          <a:lstStyle/>
          <a:p>
            <a:pPr lvl="0"/>
            <a:fld id="{86CB4B4D-7CA3-9044-876B-883B54F8677D}" type="slidenum"/>
          </a:p>
        </p:txBody>
      </p:sp>
      <p:sp>
        <p:nvSpPr>
          <p:cNvPr id="190" name="Shape 190"/>
          <p:cNvSpPr/>
          <p:nvPr>
            <p:ph type="title"/>
          </p:nvPr>
        </p:nvSpPr>
        <p:spPr>
          <a:xfrm>
            <a:off x="366713" y="325438"/>
            <a:ext cx="8410576" cy="543645"/>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Title Text</a:t>
            </a:r>
          </a:p>
        </p:txBody>
      </p:sp>
      <p:sp>
        <p:nvSpPr>
          <p:cNvPr id="191" name="Shape 191"/>
          <p:cNvSpPr/>
          <p:nvPr>
            <p:ph type="body" idx="1"/>
          </p:nvPr>
        </p:nvSpPr>
        <p:spPr>
          <a:prstGeom prst="rect">
            <a:avLst/>
          </a:prstGeom>
        </p:spPr>
        <p:txBody>
          <a:bodyPr numCol="2" spcCol="420528"/>
          <a:lstStyle>
            <a:lvl1pPr>
              <a:defRPr>
                <a:latin typeface="Avenir Next"/>
                <a:ea typeface="Avenir Next"/>
                <a:cs typeface="Avenir Next"/>
                <a:sym typeface="Avenir Next"/>
              </a:defRPr>
            </a:lvl1pPr>
            <a:lvl2pPr>
              <a:defRPr>
                <a:latin typeface="Avenir Next"/>
                <a:ea typeface="Avenir Next"/>
                <a:cs typeface="Avenir Next"/>
                <a:sym typeface="Avenir Next"/>
              </a:defRPr>
            </a:lvl2pPr>
            <a:lvl3pPr>
              <a:defRPr>
                <a:latin typeface="Avenir Next"/>
                <a:ea typeface="Avenir Next"/>
                <a:cs typeface="Avenir Next"/>
                <a:sym typeface="Avenir Next"/>
              </a:defRPr>
            </a:lvl3pPr>
            <a:lvl4pPr>
              <a:defRPr>
                <a:latin typeface="Avenir Next"/>
                <a:ea typeface="Avenir Next"/>
                <a:cs typeface="Avenir Next"/>
                <a:sym typeface="Avenir Next"/>
              </a:defRPr>
            </a:lvl4pPr>
            <a:lvl5pPr>
              <a:defRPr>
                <a:latin typeface="Avenir Next"/>
                <a:ea typeface="Avenir Next"/>
                <a:cs typeface="Avenir Next"/>
                <a:sym typeface="Avenir Next"/>
              </a:defRPr>
            </a:lvl5p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192" name="Shape 192"/>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93"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ivider 1">
    <p:spTree>
      <p:nvGrpSpPr>
        <p:cNvPr id="1" name=""/>
        <p:cNvGrpSpPr/>
        <p:nvPr/>
      </p:nvGrpSpPr>
      <p:grpSpPr>
        <a:xfrm>
          <a:off x="0" y="0"/>
          <a:ext cx="0" cy="0"/>
          <a:chOff x="0" y="0"/>
          <a:chExt cx="0" cy="0"/>
        </a:xfrm>
      </p:grpSpPr>
      <p:sp>
        <p:nvSpPr>
          <p:cNvPr id="31" name="Shape 31"/>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32" name="Shape 32"/>
          <p:cNvSpPr/>
          <p:nvPr>
            <p:ph type="sldNum" sz="quarter" idx="2"/>
          </p:nvPr>
        </p:nvSpPr>
        <p:spPr>
          <a:prstGeom prst="rect">
            <a:avLst/>
          </a:prstGeom>
        </p:spPr>
        <p:txBody>
          <a:bodyPr/>
          <a:lstStyle/>
          <a:p>
            <a:pPr lvl="0"/>
            <a:fld id="{86CB4B4D-7CA3-9044-876B-883B54F8677D}" type="slidenum"/>
          </a:p>
        </p:txBody>
      </p:sp>
      <p:sp>
        <p:nvSpPr>
          <p:cNvPr id="33" name="Shape 33"/>
          <p:cNvSpPr/>
          <p:nvPr/>
        </p:nvSpPr>
        <p:spPr>
          <a:xfrm>
            <a:off x="0" y="0"/>
            <a:ext cx="9144000" cy="2168501"/>
          </a:xfrm>
          <a:prstGeom prst="rect">
            <a:avLst/>
          </a:prstGeom>
          <a:gradFill>
            <a:gsLst>
              <a:gs pos="0">
                <a:srgbClr val="FFFFFF"/>
              </a:gs>
              <a:gs pos="100000">
                <a:srgbClr val="BFBFBF">
                  <a:alpha val="61000"/>
                </a:srgbClr>
              </a:gs>
            </a:gsLst>
            <a:lin ang="16200000"/>
          </a:gradFill>
          <a:ln w="12700">
            <a:miter lim="400000"/>
          </a:ln>
        </p:spPr>
        <p:txBody>
          <a:bodyPr lIns="0" tIns="0" rIns="0" bIns="0" anchor="ctr"/>
          <a:lstStyle/>
          <a:p>
            <a:pPr lvl="0" algn="ctr"/>
          </a:p>
        </p:txBody>
      </p:sp>
      <p:sp>
        <p:nvSpPr>
          <p:cNvPr id="34" name="Shape 34"/>
          <p:cNvSpPr/>
          <p:nvPr>
            <p:ph type="title"/>
          </p:nvPr>
        </p:nvSpPr>
        <p:spPr>
          <a:xfrm>
            <a:off x="2728911" y="1003399"/>
            <a:ext cx="6048378" cy="1222276"/>
          </a:xfrm>
          <a:prstGeom prst="rect">
            <a:avLst/>
          </a:prstGeom>
        </p:spPr>
        <p:txBody>
          <a:bodyPr anchor="b"/>
          <a:lstStyle>
            <a:lvl1pPr>
              <a:defRPr sz="4400"/>
            </a:lvl1pPr>
          </a:lstStyle>
          <a:p>
            <a:pPr lvl="0">
              <a:defRPr sz="1800">
                <a:solidFill>
                  <a:srgbClr val="000000"/>
                </a:solidFill>
                <a:uFillTx/>
              </a:defRPr>
            </a:pPr>
            <a:r>
              <a:rPr sz="4400">
                <a:solidFill>
                  <a:srgbClr val="008881"/>
                </a:solidFill>
                <a:uFill>
                  <a:solidFill>
                    <a:srgbClr val="008881"/>
                  </a:solidFill>
                </a:uFill>
              </a:rPr>
              <a:t>Title Text</a:t>
            </a:r>
          </a:p>
        </p:txBody>
      </p:sp>
      <p:sp>
        <p:nvSpPr>
          <p:cNvPr id="35" name="Shape 35"/>
          <p:cNvSpPr/>
          <p:nvPr>
            <p:ph type="body" idx="1"/>
          </p:nvPr>
        </p:nvSpPr>
        <p:spPr>
          <a:xfrm>
            <a:off x="2728913" y="2455863"/>
            <a:ext cx="6048376" cy="1892301"/>
          </a:xfrm>
          <a:prstGeom prst="rect">
            <a:avLst/>
          </a:prstGeom>
        </p:spPr>
        <p:txBody>
          <a:bodyPr/>
          <a:lstStyle>
            <a:lvl1pPr marL="0" indent="0">
              <a:spcBef>
                <a:spcPts val="600"/>
              </a:spcBef>
              <a:buClrTx/>
              <a:buSzTx/>
              <a:buFontTx/>
              <a:buNone/>
              <a:defRPr sz="2800"/>
            </a:lvl1pPr>
            <a:lvl2pPr marL="0" indent="457200">
              <a:spcBef>
                <a:spcPts val="600"/>
              </a:spcBef>
              <a:buClrTx/>
              <a:buSzTx/>
              <a:buFontTx/>
              <a:buNone/>
              <a:defRPr sz="2800"/>
            </a:lvl2pPr>
            <a:lvl3pPr marL="0" indent="914400">
              <a:spcBef>
                <a:spcPts val="600"/>
              </a:spcBef>
              <a:buClrTx/>
              <a:buSzTx/>
              <a:buFontTx/>
              <a:buNone/>
              <a:defRPr sz="2800"/>
            </a:lvl3pPr>
            <a:lvl4pPr marL="0" indent="1371600">
              <a:spcBef>
                <a:spcPts val="600"/>
              </a:spcBef>
              <a:buClrTx/>
              <a:buSzTx/>
              <a:buFontTx/>
              <a:buNone/>
              <a:defRPr sz="2800"/>
            </a:lvl4pPr>
            <a:lvl5pPr marL="0" indent="1828800">
              <a:spcBef>
                <a:spcPts val="600"/>
              </a:spcBef>
              <a:buClrTx/>
              <a:buSzTx/>
              <a:buFontTx/>
              <a:buNone/>
              <a:defRPr sz="2800"/>
            </a:lvl5pPr>
          </a:lstStyle>
          <a:p>
            <a:pPr lvl="0">
              <a:defRPr sz="1800">
                <a:solidFill>
                  <a:srgbClr val="000000"/>
                </a:solidFill>
                <a:uFillTx/>
              </a:defRPr>
            </a:pPr>
            <a:r>
              <a:rPr sz="2800">
                <a:solidFill>
                  <a:srgbClr val="4D4D4D"/>
                </a:solidFill>
                <a:uFill>
                  <a:solidFill>
                    <a:srgbClr val="4D4D4D"/>
                  </a:solidFill>
                </a:uFill>
              </a:rPr>
              <a:t>Body Level One</a:t>
            </a:r>
            <a:endParaRPr sz="2800">
              <a:solidFill>
                <a:srgbClr val="4D4D4D"/>
              </a:solidFill>
              <a:uFill>
                <a:solidFill>
                  <a:srgbClr val="4D4D4D"/>
                </a:solidFill>
              </a:uFill>
            </a:endParaRPr>
          </a:p>
          <a:p>
            <a:pPr lvl="1">
              <a:defRPr sz="1800">
                <a:solidFill>
                  <a:srgbClr val="000000"/>
                </a:solidFill>
                <a:uFillTx/>
              </a:defRPr>
            </a:pPr>
            <a:r>
              <a:rPr sz="2800">
                <a:solidFill>
                  <a:srgbClr val="4D4D4D"/>
                </a:solidFill>
                <a:uFill>
                  <a:solidFill>
                    <a:srgbClr val="4D4D4D"/>
                  </a:solidFill>
                </a:uFill>
              </a:rPr>
              <a:t>Body Level Two</a:t>
            </a:r>
            <a:endParaRPr sz="2800">
              <a:solidFill>
                <a:srgbClr val="4D4D4D"/>
              </a:solidFill>
              <a:uFill>
                <a:solidFill>
                  <a:srgbClr val="4D4D4D"/>
                </a:solidFill>
              </a:uFill>
            </a:endParaRPr>
          </a:p>
          <a:p>
            <a:pPr lvl="2">
              <a:defRPr sz="1800">
                <a:solidFill>
                  <a:srgbClr val="000000"/>
                </a:solidFill>
                <a:uFillTx/>
              </a:defRPr>
            </a:pPr>
            <a:r>
              <a:rPr sz="2800">
                <a:solidFill>
                  <a:srgbClr val="4D4D4D"/>
                </a:solidFill>
                <a:uFill>
                  <a:solidFill>
                    <a:srgbClr val="4D4D4D"/>
                  </a:solidFill>
                </a:uFill>
              </a:rPr>
              <a:t>Body Level Three</a:t>
            </a:r>
            <a:endParaRPr sz="2800">
              <a:solidFill>
                <a:srgbClr val="4D4D4D"/>
              </a:solidFill>
              <a:uFill>
                <a:solidFill>
                  <a:srgbClr val="4D4D4D"/>
                </a:solidFill>
              </a:uFill>
            </a:endParaRPr>
          </a:p>
          <a:p>
            <a:pPr lvl="3">
              <a:defRPr sz="1800">
                <a:solidFill>
                  <a:srgbClr val="000000"/>
                </a:solidFill>
                <a:uFillTx/>
              </a:defRPr>
            </a:pPr>
            <a:r>
              <a:rPr sz="2800">
                <a:solidFill>
                  <a:srgbClr val="4D4D4D"/>
                </a:solidFill>
                <a:uFill>
                  <a:solidFill>
                    <a:srgbClr val="4D4D4D"/>
                  </a:solidFill>
                </a:uFill>
              </a:rPr>
              <a:t>Body Level Four</a:t>
            </a:r>
            <a:endParaRPr sz="2800">
              <a:solidFill>
                <a:srgbClr val="4D4D4D"/>
              </a:solidFill>
              <a:uFill>
                <a:solidFill>
                  <a:srgbClr val="4D4D4D"/>
                </a:solidFill>
              </a:uFill>
            </a:endParaRPr>
          </a:p>
          <a:p>
            <a:pPr lvl="4">
              <a:defRPr sz="1800">
                <a:solidFill>
                  <a:srgbClr val="000000"/>
                </a:solidFill>
                <a:uFillTx/>
              </a:defRPr>
            </a:pPr>
            <a:r>
              <a:rPr sz="2800">
                <a:solidFill>
                  <a:srgbClr val="4D4D4D"/>
                </a:solidFill>
                <a:uFill>
                  <a:solidFill>
                    <a:srgbClr val="4D4D4D"/>
                  </a:solidFill>
                </a:uFill>
              </a:rPr>
              <a:t>Body Level Five</a:t>
            </a:r>
          </a:p>
        </p:txBody>
      </p:sp>
      <p:sp>
        <p:nvSpPr>
          <p:cNvPr id="36" name="Shape 3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3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ivider 3 -Large Text">
    <p:spTree>
      <p:nvGrpSpPr>
        <p:cNvPr id="1" name=""/>
        <p:cNvGrpSpPr/>
        <p:nvPr/>
      </p:nvGrpSpPr>
      <p:grpSpPr>
        <a:xfrm>
          <a:off x="0" y="0"/>
          <a:ext cx="0" cy="0"/>
          <a:chOff x="0" y="0"/>
          <a:chExt cx="0" cy="0"/>
        </a:xfrm>
      </p:grpSpPr>
      <p:sp>
        <p:nvSpPr>
          <p:cNvPr id="39" name="Shape 39"/>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40" name="Shape 40"/>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41" name="image1.png" descr="Pivotal_Logo_white.png"/>
          <p:cNvPicPr/>
          <p:nvPr/>
        </p:nvPicPr>
        <p:blipFill>
          <a:blip/>
          <a:stretch>
            <a:fillRect/>
          </a:stretch>
        </p:blipFill>
        <p:spPr>
          <a:xfrm>
            <a:off x="7941733" y="4713966"/>
            <a:ext cx="957263" cy="219456"/>
          </a:xfrm>
          <a:prstGeom prst="rect">
            <a:avLst/>
          </a:prstGeom>
          <a:ln w="12700">
            <a:miter lim="400000"/>
          </a:ln>
        </p:spPr>
      </p:pic>
      <p:sp>
        <p:nvSpPr>
          <p:cNvPr id="42" name="Shape 42"/>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defRPr>
            </a:pPr>
          </a:p>
        </p:txBody>
      </p:sp>
      <p:sp>
        <p:nvSpPr>
          <p:cNvPr id="43" name="Shape 43"/>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44" name="Shape 44"/>
          <p:cNvSpPr/>
          <p:nvPr>
            <p:ph type="title"/>
          </p:nvPr>
        </p:nvSpPr>
        <p:spPr>
          <a:xfrm>
            <a:off x="670455" y="1674284"/>
            <a:ext cx="7620001" cy="1354217"/>
          </a:xfrm>
          <a:prstGeom prst="rect">
            <a:avLst/>
          </a:prstGeom>
          <a:effectLst>
            <a:reflection blurRad="0" stA="50000" stPos="0" endA="0" endPos="40000" dist="0" dir="5400000" fadeDir="5400000" sx="100000" sy="-100000" kx="0" ky="0" algn="bl" rotWithShape="0"/>
          </a:effectLst>
        </p:spPr>
        <p:txBody>
          <a:bodyPr anchor="b"/>
          <a:lstStyle>
            <a:lvl1pPr>
              <a:defRPr sz="9600"/>
            </a:lvl1pPr>
          </a:lstStyle>
          <a:p>
            <a:pPr lvl="0">
              <a:defRPr sz="1800">
                <a:solidFill>
                  <a:srgbClr val="000000"/>
                </a:solidFill>
                <a:uFillTx/>
              </a:defRPr>
            </a:pPr>
            <a:r>
              <a:rPr sz="9600">
                <a:solidFill>
                  <a:srgbClr val="008881"/>
                </a:solidFill>
                <a:uFill>
                  <a:solidFill>
                    <a:srgbClr val="008881"/>
                  </a:solidFill>
                </a:uFill>
              </a:rPr>
              <a:t>Title Text</a:t>
            </a:r>
          </a:p>
        </p:txBody>
      </p:sp>
      <p:sp>
        <p:nvSpPr>
          <p:cNvPr id="45" name="Shape 45"/>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46" name="Shape 46"/>
          <p:cNvSpPr/>
          <p:nvPr>
            <p:ph type="sldNum" sz="quarter" idx="2"/>
          </p:nvPr>
        </p:nvSpPr>
        <p:spPr>
          <a:prstGeom prst="rect">
            <a:avLst/>
          </a:prstGeom>
        </p:spPr>
        <p:txBody>
          <a:bodyPr/>
          <a:lstStyle/>
          <a:p>
            <a:pPr lvl="0"/>
            <a:fld id="{86CB4B4D-7CA3-9044-876B-883B54F8677D}" type="slidenum"/>
          </a:p>
        </p:txBody>
      </p:sp>
      <p:pic>
        <p:nvPicPr>
          <p:cNvPr id="4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9" name="Shape 49"/>
          <p:cNvSpPr/>
          <p:nvPr>
            <p:ph type="sldNum" sz="quarter" idx="2"/>
          </p:nvPr>
        </p:nvSpPr>
        <p:spPr>
          <a:prstGeom prst="rect">
            <a:avLst/>
          </a:prstGeom>
        </p:spPr>
        <p:txBody>
          <a:bodyPr/>
          <a:lstStyle/>
          <a:p>
            <a:pPr lvl="0"/>
            <a:fld id="{86CB4B4D-7CA3-9044-876B-883B54F8677D}" type="slidenum"/>
          </a:p>
        </p:txBody>
      </p:sp>
      <p:sp>
        <p:nvSpPr>
          <p:cNvPr id="50" name="Shape 50"/>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1" name="Shape 51"/>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nd Placeholder">
    <p:spTree>
      <p:nvGrpSpPr>
        <p:cNvPr id="1" name=""/>
        <p:cNvGrpSpPr/>
        <p:nvPr/>
      </p:nvGrpSpPr>
      <p:grpSpPr>
        <a:xfrm>
          <a:off x="0" y="0"/>
          <a:ext cx="0" cy="0"/>
          <a:chOff x="0" y="0"/>
          <a:chExt cx="0" cy="0"/>
        </a:xfrm>
      </p:grpSpPr>
      <p:sp>
        <p:nvSpPr>
          <p:cNvPr id="53" name="Shape 53"/>
          <p:cNvSpPr/>
          <p:nvPr>
            <p:ph type="sldNum" sz="quarter" idx="2"/>
          </p:nvPr>
        </p:nvSpPr>
        <p:spPr>
          <a:prstGeom prst="rect">
            <a:avLst/>
          </a:prstGeom>
        </p:spPr>
        <p:txBody>
          <a:bodyPr/>
          <a:lstStyle/>
          <a:p>
            <a:pPr lvl="0"/>
            <a:fld id="{86CB4B4D-7CA3-9044-876B-883B54F8677D}" type="slidenum"/>
          </a:p>
        </p:txBody>
      </p:sp>
      <p:sp>
        <p:nvSpPr>
          <p:cNvPr id="54" name="Shape 5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5" name="Shape 55"/>
          <p:cNvSpPr/>
          <p:nvPr>
            <p:ph type="obj" idx="3"/>
          </p:nvPr>
        </p:nvSpPr>
        <p:spPr>
          <a:xfrm>
            <a:off x="364562" y="1078807"/>
            <a:ext cx="8407401" cy="3429001"/>
          </a:xfrm>
          <a:prstGeom prst="rect">
            <a:avLst/>
          </a:prstGeom>
        </p:spPr>
        <p:txBody>
          <a:bodyPr lIns="45719" tIns="45719" rIns="45719" bIns="45719"/>
          <a:lstStyle/>
          <a:p>
            <a:pPr lvl="0">
              <a:spcBef>
                <a:spcPts val="600"/>
              </a:spcBef>
              <a:buClr>
                <a:srgbClr val="2C95DD"/>
              </a:buClr>
              <a:buFont typeface="Arial"/>
              <a:defRPr sz="2800">
                <a:latin typeface="+mn-lt"/>
                <a:ea typeface="+mn-ea"/>
                <a:cs typeface="+mn-cs"/>
                <a:sym typeface="Helvetica"/>
              </a:defRPr>
            </a:pP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58" name="Shape 5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Subtitle Only">
    <p:spTree>
      <p:nvGrpSpPr>
        <p:cNvPr id="1" name=""/>
        <p:cNvGrpSpPr/>
        <p:nvPr/>
      </p:nvGrpSpPr>
      <p:grpSpPr>
        <a:xfrm>
          <a:off x="0" y="0"/>
          <a:ext cx="0" cy="0"/>
          <a:chOff x="0" y="0"/>
          <a:chExt cx="0" cy="0"/>
        </a:xfrm>
      </p:grpSpPr>
      <p:sp>
        <p:nvSpPr>
          <p:cNvPr id="60" name="Shape 60"/>
          <p:cNvSpPr/>
          <p:nvPr>
            <p:ph type="sldNum" sz="quarter" idx="2"/>
          </p:nvPr>
        </p:nvSpPr>
        <p:spPr>
          <a:prstGeom prst="rect">
            <a:avLst/>
          </a:prstGeom>
        </p:spPr>
        <p:txBody>
          <a:bodyPr/>
          <a:lstStyle/>
          <a:p>
            <a:pPr lvl="0"/>
            <a:fld id="{86CB4B4D-7CA3-9044-876B-883B54F8677D}" type="slidenum"/>
          </a:p>
        </p:txBody>
      </p:sp>
      <p:sp>
        <p:nvSpPr>
          <p:cNvPr id="61" name="Shape 61"/>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62" name="Shape 62"/>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Subtitle and Content">
    <p:spTree>
      <p:nvGrpSpPr>
        <p:cNvPr id="1" name=""/>
        <p:cNvGrpSpPr/>
        <p:nvPr/>
      </p:nvGrpSpPr>
      <p:grpSpPr>
        <a:xfrm>
          <a:off x="0" y="0"/>
          <a:ext cx="0" cy="0"/>
          <a:chOff x="0" y="0"/>
          <a:chExt cx="0" cy="0"/>
        </a:xfrm>
      </p:grpSpPr>
      <p:sp>
        <p:nvSpPr>
          <p:cNvPr id="64" name="Shape 64"/>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65" name="Shape 65"/>
          <p:cNvSpPr/>
          <p:nvPr>
            <p:ph type="sldNum" sz="quarter" idx="2"/>
          </p:nvPr>
        </p:nvSpPr>
        <p:spPr>
          <a:prstGeom prst="rect">
            <a:avLst/>
          </a:prstGeom>
        </p:spPr>
        <p:txBody>
          <a:bodyPr/>
          <a:lstStyle/>
          <a:p>
            <a:pPr lvl="0"/>
            <a:fld id="{86CB4B4D-7CA3-9044-876B-883B54F8677D}" type="slidenum"/>
          </a:p>
        </p:txBody>
      </p:sp>
      <p:sp>
        <p:nvSpPr>
          <p:cNvPr id="66" name="Shape 66"/>
          <p:cNvSpPr/>
          <p:nvPr>
            <p:ph type="body" idx="1"/>
          </p:nvPr>
        </p:nvSpPr>
        <p:spPr>
          <a:xfrm>
            <a:off x="366713" y="785812"/>
            <a:ext cx="8410576" cy="34622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lvl="0">
              <a:defRPr sz="1800">
                <a:solidFill>
                  <a:srgbClr val="000000"/>
                </a:solidFill>
                <a:uFillTx/>
              </a:defRPr>
            </a:pPr>
            <a:r>
              <a:rPr sz="2000">
                <a:solidFill>
                  <a:srgbClr val="4D4D4D"/>
                </a:solidFill>
                <a:uFill>
                  <a:solidFill>
                    <a:srgbClr val="4D4D4D"/>
                  </a:solidFill>
                </a:uFill>
              </a:rPr>
              <a:t>Body Level One</a:t>
            </a:r>
            <a:endParaRPr sz="2000">
              <a:solidFill>
                <a:srgbClr val="4D4D4D"/>
              </a:solidFill>
              <a:uFill>
                <a:solidFill>
                  <a:srgbClr val="4D4D4D"/>
                </a:solidFill>
              </a:uFill>
            </a:endParaRPr>
          </a:p>
          <a:p>
            <a:pPr lvl="1">
              <a:defRPr sz="1800">
                <a:solidFill>
                  <a:srgbClr val="000000"/>
                </a:solidFill>
                <a:uFillTx/>
              </a:defRPr>
            </a:pPr>
            <a:r>
              <a:rPr sz="2000">
                <a:solidFill>
                  <a:srgbClr val="4D4D4D"/>
                </a:solidFill>
                <a:uFill>
                  <a:solidFill>
                    <a:srgbClr val="4D4D4D"/>
                  </a:solidFill>
                </a:uFill>
              </a:rPr>
              <a:t>Body Level Two</a:t>
            </a:r>
            <a:endParaRPr sz="2000">
              <a:solidFill>
                <a:srgbClr val="4D4D4D"/>
              </a:solidFill>
              <a:uFill>
                <a:solidFill>
                  <a:srgbClr val="4D4D4D"/>
                </a:solidFill>
              </a:uFill>
            </a:endParaRPr>
          </a:p>
          <a:p>
            <a:pPr lvl="2">
              <a:defRPr sz="1800">
                <a:solidFill>
                  <a:srgbClr val="000000"/>
                </a:solidFill>
                <a:uFillTx/>
              </a:defRPr>
            </a:pPr>
            <a:r>
              <a:rPr sz="2000">
                <a:solidFill>
                  <a:srgbClr val="4D4D4D"/>
                </a:solidFill>
                <a:uFill>
                  <a:solidFill>
                    <a:srgbClr val="4D4D4D"/>
                  </a:solidFill>
                </a:uFill>
              </a:rPr>
              <a:t>Body Level Three</a:t>
            </a:r>
            <a:endParaRPr sz="2000">
              <a:solidFill>
                <a:srgbClr val="4D4D4D"/>
              </a:solidFill>
              <a:uFill>
                <a:solidFill>
                  <a:srgbClr val="4D4D4D"/>
                </a:solidFill>
              </a:uFill>
            </a:endParaRPr>
          </a:p>
          <a:p>
            <a:pPr lvl="3">
              <a:defRPr sz="1800">
                <a:solidFill>
                  <a:srgbClr val="000000"/>
                </a:solidFill>
                <a:uFillTx/>
              </a:defRPr>
            </a:pPr>
            <a:r>
              <a:rPr sz="2000">
                <a:solidFill>
                  <a:srgbClr val="4D4D4D"/>
                </a:solidFill>
                <a:uFill>
                  <a:solidFill>
                    <a:srgbClr val="4D4D4D"/>
                  </a:solidFill>
                </a:uFill>
              </a:rPr>
              <a:t>Body Level Four</a:t>
            </a:r>
            <a:endParaRPr sz="2000">
              <a:solidFill>
                <a:srgbClr val="4D4D4D"/>
              </a:solidFill>
              <a:uFill>
                <a:solidFill>
                  <a:srgbClr val="4D4D4D"/>
                </a:solidFill>
              </a:uFill>
            </a:endParaRPr>
          </a:p>
          <a:p>
            <a:pPr lvl="4">
              <a:defRPr sz="1800">
                <a:solidFill>
                  <a:srgbClr val="000000"/>
                </a:solidFill>
                <a:uFillTx/>
              </a:defRPr>
            </a:pPr>
            <a:r>
              <a:rPr sz="2000">
                <a:solidFill>
                  <a:srgbClr val="4D4D4D"/>
                </a:solidFill>
                <a:uFill>
                  <a:solidFill>
                    <a:srgbClr val="4D4D4D"/>
                  </a:solidFill>
                </a:uFill>
              </a:rPr>
              <a:t>Body Level Five</a:t>
            </a:r>
          </a:p>
        </p:txBody>
      </p:sp>
      <p:sp>
        <p:nvSpPr>
          <p:cNvPr id="67" name="Shape 67"/>
          <p:cNvSpPr/>
          <p:nvPr>
            <p:ph type="title"/>
          </p:nvPr>
        </p:nvSpPr>
        <p:spPr>
          <a:xfrm>
            <a:off x="366713" y="325438"/>
            <a:ext cx="8410576" cy="460376"/>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68" name="Shape 68"/>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69"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4629150"/>
            <a:ext cx="9144000" cy="385764"/>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defRPr>
            </a:pPr>
          </a:p>
        </p:txBody>
      </p:sp>
      <p:sp>
        <p:nvSpPr>
          <p:cNvPr id="3" name="Shape 3"/>
          <p:cNvSpPr/>
          <p:nvPr>
            <p:ph type="sldNum" sz="quarter" idx="2"/>
          </p:nvPr>
        </p:nvSpPr>
        <p:spPr>
          <a:xfrm>
            <a:off x="8553450" y="5021495"/>
            <a:ext cx="533400" cy="127001"/>
          </a:xfrm>
          <a:prstGeom prst="rect">
            <a:avLst/>
          </a:prstGeom>
          <a:ln w="12700">
            <a:miter lim="400000"/>
          </a:ln>
        </p:spPr>
        <p:txBody>
          <a:bodyPr lIns="0" tIns="0" rIns="0" bIns="0">
            <a:spAutoFit/>
          </a:bodyPr>
          <a:lstStyle>
            <a:lvl1pPr algn="r">
              <a:defRPr sz="800">
                <a:solidFill>
                  <a:srgbClr val="808080"/>
                </a:solidFill>
                <a:uFill>
                  <a:solidFill>
                    <a:srgbClr val="808080"/>
                  </a:solidFill>
                </a:uFill>
              </a:defRPr>
            </a:lvl1pPr>
          </a:lstStyle>
          <a:p>
            <a:pPr lvl="0"/>
            <a:fld id="{86CB4B4D-7CA3-9044-876B-883B54F8677D}" type="slidenum"/>
          </a:p>
        </p:txBody>
      </p:sp>
      <p:sp>
        <p:nvSpPr>
          <p:cNvPr id="4" name="Shape 4"/>
          <p:cNvSpPr/>
          <p:nvPr>
            <p:ph type="title"/>
          </p:nvPr>
        </p:nvSpPr>
        <p:spPr>
          <a:xfrm>
            <a:off x="366713" y="325438"/>
            <a:ext cx="8410576" cy="4572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3200">
                <a:solidFill>
                  <a:srgbClr val="008881"/>
                </a:solidFill>
                <a:uFill>
                  <a:solidFill>
                    <a:srgbClr val="008881"/>
                  </a:solidFill>
                </a:uFill>
              </a:rPr>
              <a:t>Title Text</a:t>
            </a:r>
          </a:p>
        </p:txBody>
      </p:sp>
      <p:sp>
        <p:nvSpPr>
          <p:cNvPr id="5" name="Shape 5"/>
          <p:cNvSpPr/>
          <p:nvPr>
            <p:ph type="body" idx="1"/>
          </p:nvPr>
        </p:nvSpPr>
        <p:spPr>
          <a:xfrm>
            <a:off x="366714" y="1074737"/>
            <a:ext cx="8410576" cy="34290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2400">
                <a:solidFill>
                  <a:srgbClr val="4D4D4D"/>
                </a:solidFill>
                <a:uFill>
                  <a:solidFill>
                    <a:srgbClr val="4D4D4D"/>
                  </a:solidFill>
                </a:uFill>
              </a:rPr>
              <a:t>Body Level One</a:t>
            </a:r>
            <a:endParaRPr sz="2400">
              <a:solidFill>
                <a:srgbClr val="4D4D4D"/>
              </a:solidFill>
              <a:uFill>
                <a:solidFill>
                  <a:srgbClr val="4D4D4D"/>
                </a:solidFill>
              </a:uFill>
            </a:endParaRPr>
          </a:p>
          <a:p>
            <a:pPr lvl="1">
              <a:defRPr sz="1800">
                <a:solidFill>
                  <a:srgbClr val="000000"/>
                </a:solidFill>
                <a:uFillTx/>
              </a:defRPr>
            </a:pPr>
            <a:r>
              <a:rPr sz="2400">
                <a:solidFill>
                  <a:srgbClr val="4D4D4D"/>
                </a:solidFill>
                <a:uFill>
                  <a:solidFill>
                    <a:srgbClr val="4D4D4D"/>
                  </a:solidFill>
                </a:uFill>
              </a:rPr>
              <a:t>Body Level Two</a:t>
            </a:r>
            <a:endParaRPr sz="2400">
              <a:solidFill>
                <a:srgbClr val="4D4D4D"/>
              </a:solidFill>
              <a:uFill>
                <a:solidFill>
                  <a:srgbClr val="4D4D4D"/>
                </a:solidFill>
              </a:uFill>
            </a:endParaRPr>
          </a:p>
          <a:p>
            <a:pPr lvl="2">
              <a:defRPr sz="1800">
                <a:solidFill>
                  <a:srgbClr val="000000"/>
                </a:solidFill>
                <a:uFillTx/>
              </a:defRPr>
            </a:pPr>
            <a:r>
              <a:rPr sz="2400">
                <a:solidFill>
                  <a:srgbClr val="4D4D4D"/>
                </a:solidFill>
                <a:uFill>
                  <a:solidFill>
                    <a:srgbClr val="4D4D4D"/>
                  </a:solidFill>
                </a:uFill>
              </a:rPr>
              <a:t>Body Level Three</a:t>
            </a:r>
            <a:endParaRPr sz="2400">
              <a:solidFill>
                <a:srgbClr val="4D4D4D"/>
              </a:solidFill>
              <a:uFill>
                <a:solidFill>
                  <a:srgbClr val="4D4D4D"/>
                </a:solidFill>
              </a:uFill>
            </a:endParaRPr>
          </a:p>
          <a:p>
            <a:pPr lvl="3">
              <a:defRPr sz="1800">
                <a:solidFill>
                  <a:srgbClr val="000000"/>
                </a:solidFill>
                <a:uFillTx/>
              </a:defRPr>
            </a:pPr>
            <a:r>
              <a:rPr sz="2400">
                <a:solidFill>
                  <a:srgbClr val="4D4D4D"/>
                </a:solidFill>
                <a:uFill>
                  <a:solidFill>
                    <a:srgbClr val="4D4D4D"/>
                  </a:solidFill>
                </a:uFill>
              </a:rPr>
              <a:t>Body Level Four</a:t>
            </a:r>
            <a:endParaRPr sz="2400">
              <a:solidFill>
                <a:srgbClr val="4D4D4D"/>
              </a:solidFill>
              <a:uFill>
                <a:solidFill>
                  <a:srgbClr val="4D4D4D"/>
                </a:solidFill>
              </a:uFill>
            </a:endParaRPr>
          </a:p>
          <a:p>
            <a:pPr lvl="4">
              <a:defRPr sz="1800">
                <a:solidFill>
                  <a:srgbClr val="000000"/>
                </a:solidFill>
                <a:uFillTx/>
              </a:defRPr>
            </a:pPr>
            <a:r>
              <a:rPr sz="2400">
                <a:solidFill>
                  <a:srgbClr val="4D4D4D"/>
                </a:solidFill>
                <a:uFill>
                  <a:solidFill>
                    <a:srgbClr val="4D4D4D"/>
                  </a:solidFill>
                </a:uFill>
              </a:rPr>
              <a:t>Body Level Five</a:t>
            </a:r>
          </a:p>
        </p:txBody>
      </p:sp>
      <p:sp>
        <p:nvSpPr>
          <p:cNvPr id="6" name="Shape 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spd="med" advClick="1"/>
  <p:txStyles>
    <p:titleStyle>
      <a:lvl1pPr>
        <a:lnSpc>
          <a:spcPct val="90000"/>
        </a:lnSpc>
        <a:defRPr sz="3200">
          <a:solidFill>
            <a:srgbClr val="008881"/>
          </a:solidFill>
          <a:uFill>
            <a:solidFill>
              <a:srgbClr val="008881"/>
            </a:solidFill>
          </a:uFill>
          <a:latin typeface="Arial"/>
          <a:ea typeface="Arial"/>
          <a:cs typeface="Arial"/>
          <a:sym typeface="Arial"/>
        </a:defRPr>
      </a:lvl1pPr>
      <a:lvl2pPr>
        <a:lnSpc>
          <a:spcPct val="90000"/>
        </a:lnSpc>
        <a:defRPr sz="3200">
          <a:solidFill>
            <a:srgbClr val="008881"/>
          </a:solidFill>
          <a:uFill>
            <a:solidFill>
              <a:srgbClr val="008881"/>
            </a:solidFill>
          </a:uFill>
          <a:latin typeface="Arial"/>
          <a:ea typeface="Arial"/>
          <a:cs typeface="Arial"/>
          <a:sym typeface="Arial"/>
        </a:defRPr>
      </a:lvl2pPr>
      <a:lvl3pPr>
        <a:lnSpc>
          <a:spcPct val="90000"/>
        </a:lnSpc>
        <a:defRPr sz="3200">
          <a:solidFill>
            <a:srgbClr val="008881"/>
          </a:solidFill>
          <a:uFill>
            <a:solidFill>
              <a:srgbClr val="008881"/>
            </a:solidFill>
          </a:uFill>
          <a:latin typeface="Arial"/>
          <a:ea typeface="Arial"/>
          <a:cs typeface="Arial"/>
          <a:sym typeface="Arial"/>
        </a:defRPr>
      </a:lvl3pPr>
      <a:lvl4pPr>
        <a:lnSpc>
          <a:spcPct val="90000"/>
        </a:lnSpc>
        <a:defRPr sz="3200">
          <a:solidFill>
            <a:srgbClr val="008881"/>
          </a:solidFill>
          <a:uFill>
            <a:solidFill>
              <a:srgbClr val="008881"/>
            </a:solidFill>
          </a:uFill>
          <a:latin typeface="Arial"/>
          <a:ea typeface="Arial"/>
          <a:cs typeface="Arial"/>
          <a:sym typeface="Arial"/>
        </a:defRPr>
      </a:lvl4pPr>
      <a:lvl5pPr>
        <a:lnSpc>
          <a:spcPct val="90000"/>
        </a:lnSpc>
        <a:defRPr sz="3200">
          <a:solidFill>
            <a:srgbClr val="008881"/>
          </a:solidFill>
          <a:uFill>
            <a:solidFill>
              <a:srgbClr val="008881"/>
            </a:solidFill>
          </a:uFill>
          <a:latin typeface="Arial"/>
          <a:ea typeface="Arial"/>
          <a:cs typeface="Arial"/>
          <a:sym typeface="Arial"/>
        </a:defRPr>
      </a:lvl5pPr>
      <a:lvl6pPr>
        <a:lnSpc>
          <a:spcPct val="90000"/>
        </a:lnSpc>
        <a:defRPr sz="3200">
          <a:solidFill>
            <a:srgbClr val="008881"/>
          </a:solidFill>
          <a:uFill>
            <a:solidFill>
              <a:srgbClr val="008881"/>
            </a:solidFill>
          </a:uFill>
          <a:latin typeface="Arial"/>
          <a:ea typeface="Arial"/>
          <a:cs typeface="Arial"/>
          <a:sym typeface="Arial"/>
        </a:defRPr>
      </a:lvl6pPr>
      <a:lvl7pPr>
        <a:lnSpc>
          <a:spcPct val="90000"/>
        </a:lnSpc>
        <a:defRPr sz="3200">
          <a:solidFill>
            <a:srgbClr val="008881"/>
          </a:solidFill>
          <a:uFill>
            <a:solidFill>
              <a:srgbClr val="008881"/>
            </a:solidFill>
          </a:uFill>
          <a:latin typeface="Arial"/>
          <a:ea typeface="Arial"/>
          <a:cs typeface="Arial"/>
          <a:sym typeface="Arial"/>
        </a:defRPr>
      </a:lvl7pPr>
      <a:lvl8pPr>
        <a:lnSpc>
          <a:spcPct val="90000"/>
        </a:lnSpc>
        <a:defRPr sz="3200">
          <a:solidFill>
            <a:srgbClr val="008881"/>
          </a:solidFill>
          <a:uFill>
            <a:solidFill>
              <a:srgbClr val="008881"/>
            </a:solidFill>
          </a:uFill>
          <a:latin typeface="Arial"/>
          <a:ea typeface="Arial"/>
          <a:cs typeface="Arial"/>
          <a:sym typeface="Arial"/>
        </a:defRPr>
      </a:lvl8pPr>
      <a:lvl9pPr>
        <a:lnSpc>
          <a:spcPct val="90000"/>
        </a:lnSpc>
        <a:defRPr sz="3200">
          <a:solidFill>
            <a:srgbClr val="008881"/>
          </a:solidFill>
          <a:uFill>
            <a:solidFill>
              <a:srgbClr val="008881"/>
            </a:solidFill>
          </a:uFill>
          <a:latin typeface="Arial"/>
          <a:ea typeface="Arial"/>
          <a:cs typeface="Arial"/>
          <a:sym typeface="Arial"/>
        </a:defRPr>
      </a:lvl9pPr>
    </p:titleStyle>
    <p:bodyStyle>
      <a:lvl1pPr marL="228600" indent="-2286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1pPr>
      <a:lvl2pPr marL="8001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2pPr>
      <a:lvl3pPr marL="1257300" indent="-34290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3pPr>
      <a:lvl4pPr marL="1946276" indent="-574676">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4pPr>
      <a:lvl5pPr marL="2327563" indent="-498763">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5pPr>
      <a:lvl6pPr marL="25603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6pPr>
      <a:lvl7pPr marL="30175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7pPr>
      <a:lvl8pPr marL="34747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8pPr>
      <a:lvl9pPr marL="3931920" indent="-274320">
        <a:spcBef>
          <a:spcPts val="1200"/>
        </a:spcBef>
        <a:buClr>
          <a:srgbClr val="33928A"/>
        </a:buClr>
        <a:buSzPct val="100000"/>
        <a:buFont typeface="Wingdings"/>
        <a:buChar char="•"/>
        <a:defRPr sz="2400">
          <a:solidFill>
            <a:srgbClr val="4D4D4D"/>
          </a:solidFill>
          <a:uFill>
            <a:solidFill>
              <a:srgbClr val="4D4D4D"/>
            </a:solidFill>
          </a:uFill>
          <a:latin typeface="Arial"/>
          <a:ea typeface="Arial"/>
          <a:cs typeface="Arial"/>
          <a:sym typeface="Arial"/>
        </a:defRPr>
      </a:lvl9pPr>
    </p:bodyStyle>
    <p:otherStyle>
      <a:lvl1pPr algn="r">
        <a:defRPr sz="800">
          <a:solidFill>
            <a:schemeClr val="tx1"/>
          </a:solidFill>
          <a:uFill>
            <a:solidFill>
              <a:srgbClr val="808080"/>
            </a:solidFill>
          </a:uFill>
          <a:latin typeface="+mn-lt"/>
          <a:ea typeface="+mn-ea"/>
          <a:cs typeface="+mn-cs"/>
          <a:sym typeface="Arial"/>
        </a:defRPr>
      </a:lvl1pPr>
      <a:lvl2pPr indent="457200" algn="r">
        <a:defRPr sz="800">
          <a:solidFill>
            <a:schemeClr val="tx1"/>
          </a:solidFill>
          <a:uFill>
            <a:solidFill>
              <a:srgbClr val="808080"/>
            </a:solidFill>
          </a:uFill>
          <a:latin typeface="+mn-lt"/>
          <a:ea typeface="+mn-ea"/>
          <a:cs typeface="+mn-cs"/>
          <a:sym typeface="Arial"/>
        </a:defRPr>
      </a:lvl2pPr>
      <a:lvl3pPr indent="914400" algn="r">
        <a:defRPr sz="800">
          <a:solidFill>
            <a:schemeClr val="tx1"/>
          </a:solidFill>
          <a:uFill>
            <a:solidFill>
              <a:srgbClr val="808080"/>
            </a:solidFill>
          </a:uFill>
          <a:latin typeface="+mn-lt"/>
          <a:ea typeface="+mn-ea"/>
          <a:cs typeface="+mn-cs"/>
          <a:sym typeface="Arial"/>
        </a:defRPr>
      </a:lvl3pPr>
      <a:lvl4pPr indent="1371600" algn="r">
        <a:defRPr sz="800">
          <a:solidFill>
            <a:schemeClr val="tx1"/>
          </a:solidFill>
          <a:uFill>
            <a:solidFill>
              <a:srgbClr val="808080"/>
            </a:solidFill>
          </a:uFill>
          <a:latin typeface="+mn-lt"/>
          <a:ea typeface="+mn-ea"/>
          <a:cs typeface="+mn-cs"/>
          <a:sym typeface="Arial"/>
        </a:defRPr>
      </a:lvl4pPr>
      <a:lvl5pPr indent="1828800" algn="r">
        <a:defRPr sz="800">
          <a:solidFill>
            <a:schemeClr val="tx1"/>
          </a:solidFill>
          <a:uFill>
            <a:solidFill>
              <a:srgbClr val="808080"/>
            </a:solidFill>
          </a:uFill>
          <a:latin typeface="+mn-lt"/>
          <a:ea typeface="+mn-ea"/>
          <a:cs typeface="+mn-cs"/>
          <a:sym typeface="Arial"/>
        </a:defRPr>
      </a:lvl5pPr>
      <a:lvl6pPr indent="2286000" algn="r">
        <a:defRPr sz="800">
          <a:solidFill>
            <a:schemeClr val="tx1"/>
          </a:solidFill>
          <a:uFill>
            <a:solidFill>
              <a:srgbClr val="808080"/>
            </a:solidFill>
          </a:uFill>
          <a:latin typeface="+mn-lt"/>
          <a:ea typeface="+mn-ea"/>
          <a:cs typeface="+mn-cs"/>
          <a:sym typeface="Arial"/>
        </a:defRPr>
      </a:lvl6pPr>
      <a:lvl7pPr indent="2743200" algn="r">
        <a:defRPr sz="800">
          <a:solidFill>
            <a:schemeClr val="tx1"/>
          </a:solidFill>
          <a:uFill>
            <a:solidFill>
              <a:srgbClr val="808080"/>
            </a:solidFill>
          </a:uFill>
          <a:latin typeface="+mn-lt"/>
          <a:ea typeface="+mn-ea"/>
          <a:cs typeface="+mn-cs"/>
          <a:sym typeface="Arial"/>
        </a:defRPr>
      </a:lvl7pPr>
      <a:lvl8pPr indent="3200400" algn="r">
        <a:defRPr sz="800">
          <a:solidFill>
            <a:schemeClr val="tx1"/>
          </a:solidFill>
          <a:uFill>
            <a:solidFill>
              <a:srgbClr val="808080"/>
            </a:solidFill>
          </a:uFill>
          <a:latin typeface="+mn-lt"/>
          <a:ea typeface="+mn-ea"/>
          <a:cs typeface="+mn-cs"/>
          <a:sym typeface="Arial"/>
        </a:defRPr>
      </a:lvl8pPr>
      <a:lvl9pPr indent="3657600" algn="r">
        <a:defRPr sz="800">
          <a:solidFill>
            <a:schemeClr val="tx1"/>
          </a:solidFill>
          <a:uFill>
            <a:solidFill>
              <a:srgbClr val="808080"/>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18.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23.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6.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7.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8.png"/><Relationship Id="rId3" Type="http://schemas.openxmlformats.org/officeDocument/2006/relationships/image" Target="../media/image3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7.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9.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40.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66" name="Shape 26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Inter dependency</a:t>
            </a:r>
          </a:p>
        </p:txBody>
      </p:sp>
      <p:sp>
        <p:nvSpPr>
          <p:cNvPr id="267" name="Shape 267"/>
          <p:cNvSpPr/>
          <p:nvPr>
            <p:ph type="body" idx="1"/>
          </p:nvPr>
        </p:nvSpPr>
        <p:spPr>
          <a:xfrm>
            <a:off x="366714" y="1074737"/>
            <a:ext cx="6001981" cy="3429001"/>
          </a:xfrm>
          <a:prstGeom prst="rect">
            <a:avLst/>
          </a:prstGeom>
        </p:spPr>
        <p:txBody>
          <a:bodyPr/>
          <a:lstStyle/>
          <a:p>
            <a:pPr lvl="0" marL="200025" indent="-200025">
              <a:defRPr sz="1800">
                <a:solidFill>
                  <a:srgbClr val="000000"/>
                </a:solidFill>
                <a:uFillTx/>
              </a:defRPr>
            </a:pPr>
            <a:r>
              <a:rPr sz="2100">
                <a:solidFill>
                  <a:srgbClr val="4D4D4D"/>
                </a:solidFill>
                <a:uFill>
                  <a:solidFill>
                    <a:srgbClr val="4D4D4D"/>
                  </a:solidFill>
                </a:uFill>
              </a:rPr>
              <a:t>Monolithic applications: component dependency as strong bindings at the code level</a:t>
            </a:r>
            <a:endParaRPr sz="2100">
              <a:solidFill>
                <a:srgbClr val="4D4D4D"/>
              </a:solidFill>
              <a:uFill>
                <a:solidFill>
                  <a:srgbClr val="4D4D4D"/>
                </a:solidFill>
              </a:uFill>
            </a:endParaRPr>
          </a:p>
          <a:p>
            <a:pPr lvl="0" marL="200025" indent="-200025">
              <a:defRPr sz="1800">
                <a:solidFill>
                  <a:srgbClr val="000000"/>
                </a:solidFill>
                <a:uFillTx/>
              </a:defRPr>
            </a:pPr>
            <a:r>
              <a:rPr sz="2100">
                <a:solidFill>
                  <a:srgbClr val="4D4D4D"/>
                </a:solidFill>
                <a:uFill>
                  <a:solidFill>
                    <a:srgbClr val="4D4D4D"/>
                  </a:solidFill>
                </a:uFill>
              </a:rPr>
              <a:t>Hard / impossible to get independent scalable model</a:t>
            </a:r>
            <a:endParaRPr sz="2100">
              <a:solidFill>
                <a:srgbClr val="4D4D4D"/>
              </a:solidFill>
              <a:uFill>
                <a:solidFill>
                  <a:srgbClr val="4D4D4D"/>
                </a:solidFill>
              </a:uFill>
            </a:endParaRPr>
          </a:p>
          <a:p>
            <a:pPr lvl="0" marL="200025" indent="-200025">
              <a:defRPr sz="1800">
                <a:solidFill>
                  <a:srgbClr val="000000"/>
                </a:solidFill>
                <a:uFillTx/>
              </a:defRPr>
            </a:pPr>
            <a:r>
              <a:rPr sz="2100">
                <a:solidFill>
                  <a:srgbClr val="4D4D4D"/>
                </a:solidFill>
                <a:uFill>
                  <a:solidFill>
                    <a:srgbClr val="4D4D4D"/>
                  </a:solidFill>
                </a:uFill>
              </a:rPr>
              <a:t>External dependencies are often also strongly bound</a:t>
            </a:r>
          </a:p>
        </p:txBody>
      </p:sp>
      <p:pic>
        <p:nvPicPr>
          <p:cNvPr id="268" name="pasted-image.png"/>
          <p:cNvPicPr/>
          <p:nvPr/>
        </p:nvPicPr>
        <p:blipFill>
          <a:blip r:embed="rId2">
            <a:extLst/>
          </a:blip>
          <a:stretch>
            <a:fillRect/>
          </a:stretch>
        </p:blipFill>
        <p:spPr>
          <a:xfrm>
            <a:off x="6532880" y="1215665"/>
            <a:ext cx="2540001" cy="3060701"/>
          </a:xfrm>
          <a:prstGeom prst="rect">
            <a:avLst/>
          </a:prstGeom>
          <a:ln w="12700">
            <a:miter lim="400000"/>
          </a:ln>
        </p:spPr>
      </p:pic>
    </p:spTree>
  </p:cSld>
  <p:clrMapOvr>
    <a:masterClrMapping/>
  </p:clrMapOvr>
  <p:transition spd="fast"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71" name="Shape 271"/>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Inter dependency</a:t>
            </a:r>
          </a:p>
        </p:txBody>
      </p:sp>
      <p:sp>
        <p:nvSpPr>
          <p:cNvPr id="272" name="Shape 272"/>
          <p:cNvSpPr/>
          <p:nvPr>
            <p:ph type="body" idx="1"/>
          </p:nvPr>
        </p:nvSpPr>
        <p:spPr>
          <a:xfrm>
            <a:off x="366714" y="1074737"/>
            <a:ext cx="6001981" cy="3429001"/>
          </a:xfrm>
          <a:prstGeom prst="rect">
            <a:avLst/>
          </a:prstGeom>
        </p:spPr>
        <p:txBody>
          <a:bodyPr/>
          <a:lstStyle/>
          <a:p>
            <a:pPr lvl="0" marL="200025" indent="-200025">
              <a:defRPr sz="1800">
                <a:solidFill>
                  <a:srgbClr val="000000"/>
                </a:solidFill>
                <a:uFillTx/>
              </a:defRPr>
            </a:pPr>
            <a:r>
              <a:rPr sz="2100">
                <a:solidFill>
                  <a:srgbClr val="4D4D4D"/>
                </a:solidFill>
                <a:uFill>
                  <a:solidFill>
                    <a:srgbClr val="4D4D4D"/>
                  </a:solidFill>
                </a:uFill>
              </a:rPr>
              <a:t>Change to a single component impacts many others  </a:t>
            </a:r>
            <a:endParaRPr sz="2100">
              <a:solidFill>
                <a:srgbClr val="4D4D4D"/>
              </a:solidFill>
              <a:uFill>
                <a:solidFill>
                  <a:srgbClr val="4D4D4D"/>
                </a:solidFill>
              </a:uFill>
            </a:endParaRPr>
          </a:p>
          <a:p>
            <a:pPr lvl="0" marL="200025" indent="-200025">
              <a:defRPr sz="1800">
                <a:solidFill>
                  <a:srgbClr val="000000"/>
                </a:solidFill>
                <a:uFillTx/>
              </a:defRPr>
            </a:pPr>
            <a:r>
              <a:rPr sz="2100">
                <a:solidFill>
                  <a:srgbClr val="4D4D4D"/>
                </a:solidFill>
                <a:uFill>
                  <a:solidFill>
                    <a:srgbClr val="4D4D4D"/>
                  </a:solidFill>
                </a:uFill>
              </a:rPr>
              <a:t>Integration testing is much harder and often breaks</a:t>
            </a:r>
            <a:endParaRPr sz="2100">
              <a:solidFill>
                <a:srgbClr val="4D4D4D"/>
              </a:solidFill>
              <a:uFill>
                <a:solidFill>
                  <a:srgbClr val="4D4D4D"/>
                </a:solidFill>
              </a:uFill>
            </a:endParaRPr>
          </a:p>
          <a:p>
            <a:pPr lvl="0" marL="200025" indent="-200025">
              <a:defRPr sz="1800">
                <a:solidFill>
                  <a:srgbClr val="000000"/>
                </a:solidFill>
                <a:uFillTx/>
              </a:defRPr>
            </a:pPr>
            <a:r>
              <a:rPr sz="2100">
                <a:solidFill>
                  <a:srgbClr val="4D4D4D"/>
                </a:solidFill>
                <a:uFill>
                  <a:solidFill>
                    <a:srgbClr val="4D4D4D"/>
                  </a:solidFill>
                </a:uFill>
              </a:rPr>
              <a:t>Slows down the development process as a whole</a:t>
            </a:r>
            <a:endParaRPr sz="2100">
              <a:solidFill>
                <a:srgbClr val="4D4D4D"/>
              </a:solidFill>
              <a:uFill>
                <a:solidFill>
                  <a:srgbClr val="4D4D4D"/>
                </a:solidFill>
              </a:uFill>
            </a:endParaRPr>
          </a:p>
          <a:p>
            <a:pPr lvl="0" marL="200025" indent="-200025">
              <a:defRPr sz="1800">
                <a:solidFill>
                  <a:srgbClr val="000000"/>
                </a:solidFill>
                <a:uFillTx/>
              </a:defRPr>
            </a:pPr>
            <a:r>
              <a:rPr sz="2100">
                <a:solidFill>
                  <a:srgbClr val="4D4D4D"/>
                </a:solidFill>
                <a:uFill>
                  <a:solidFill>
                    <a:srgbClr val="4D4D4D"/>
                  </a:solidFill>
                </a:uFill>
              </a:rPr>
              <a:t>Imposes big development teams: can’t really have separate teams owning different pieces)</a:t>
            </a:r>
          </a:p>
        </p:txBody>
      </p:sp>
      <p:pic>
        <p:nvPicPr>
          <p:cNvPr id="273" name="pasted-image.png"/>
          <p:cNvPicPr/>
          <p:nvPr/>
        </p:nvPicPr>
        <p:blipFill>
          <a:blip r:embed="rId2">
            <a:extLst/>
          </a:blip>
          <a:stretch>
            <a:fillRect/>
          </a:stretch>
        </p:blipFill>
        <p:spPr>
          <a:xfrm>
            <a:off x="6532880" y="1215665"/>
            <a:ext cx="2540001" cy="30607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76" name="Shape 276"/>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77" name="Shape 277"/>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278" name="Shape 278"/>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79" name="Shape 279"/>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Platform Specificity</a:t>
            </a:r>
          </a:p>
        </p:txBody>
      </p:sp>
      <p:sp>
        <p:nvSpPr>
          <p:cNvPr id="280" name="Shape 280"/>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281" name="Shape 281"/>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82" name="Shape 282"/>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283" name="Shape 283"/>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76"/>
                                        </p:tgtEl>
                                        <p:attrNameLst>
                                          <p:attrName>style.visibility</p:attrName>
                                        </p:attrNameLst>
                                      </p:cBhvr>
                                      <p:to>
                                        <p:strVal val="visible"/>
                                      </p:to>
                                    </p:set>
                                    <p:animEffect filter="wipe(right)" transition="in">
                                      <p:cBhvr>
                                        <p:cTn id="7" dur="500"/>
                                        <p:tgtEl>
                                          <p:spTgt spid="27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77"/>
                                        </p:tgtEl>
                                        <p:attrNameLst>
                                          <p:attrName>style.visibility</p:attrName>
                                        </p:attrNameLst>
                                      </p:cBhvr>
                                      <p:to>
                                        <p:strVal val="visible"/>
                                      </p:to>
                                    </p:set>
                                    <p:anim calcmode="lin" valueType="num">
                                      <p:cBhvr>
                                        <p:cTn id="11" dur="300" fill="hold"/>
                                        <p:tgtEl>
                                          <p:spTgt spid="277"/>
                                        </p:tgtEl>
                                        <p:attrNameLst>
                                          <p:attrName>ppt_w</p:attrName>
                                        </p:attrNameLst>
                                      </p:cBhvr>
                                      <p:tavLst>
                                        <p:tav tm="0">
                                          <p:val>
                                            <p:fltVal val="0"/>
                                          </p:val>
                                        </p:tav>
                                        <p:tav tm="100000">
                                          <p:val>
                                            <p:strVal val="#ppt_w"/>
                                          </p:val>
                                        </p:tav>
                                      </p:tavLst>
                                    </p:anim>
                                    <p:anim calcmode="lin" valueType="num">
                                      <p:cBhvr>
                                        <p:cTn id="12" dur="300" fill="hold"/>
                                        <p:tgtEl>
                                          <p:spTgt spid="277"/>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78"/>
                                        </p:tgtEl>
                                        <p:attrNameLst>
                                          <p:attrName>style.visibility</p:attrName>
                                        </p:attrNameLst>
                                      </p:cBhvr>
                                      <p:to>
                                        <p:strVal val="visible"/>
                                      </p:to>
                                    </p:set>
                                    <p:anim calcmode="lin" valueType="num">
                                      <p:cBhvr>
                                        <p:cTn id="16" dur="300" fill="hold"/>
                                        <p:tgtEl>
                                          <p:spTgt spid="278"/>
                                        </p:tgtEl>
                                        <p:attrNameLst>
                                          <p:attrName>ppt_w</p:attrName>
                                        </p:attrNameLst>
                                      </p:cBhvr>
                                      <p:tavLst>
                                        <p:tav tm="0">
                                          <p:val>
                                            <p:fltVal val="0"/>
                                          </p:val>
                                        </p:tav>
                                        <p:tav tm="100000">
                                          <p:val>
                                            <p:strVal val="#ppt_w"/>
                                          </p:val>
                                        </p:tav>
                                      </p:tavLst>
                                    </p:anim>
                                    <p:anim calcmode="lin" valueType="num">
                                      <p:cBhvr>
                                        <p:cTn id="17" dur="300" fill="hold"/>
                                        <p:tgtEl>
                                          <p:spTgt spid="278"/>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79"/>
                                        </p:tgtEl>
                                        <p:attrNameLst>
                                          <p:attrName>style.visibility</p:attrName>
                                        </p:attrNameLst>
                                      </p:cBhvr>
                                      <p:to>
                                        <p:strVal val="visible"/>
                                      </p:to>
                                    </p:set>
                                    <p:anim calcmode="lin" valueType="num">
                                      <p:cBhvr>
                                        <p:cTn id="21" dur="300" fill="hold"/>
                                        <p:tgtEl>
                                          <p:spTgt spid="279"/>
                                        </p:tgtEl>
                                        <p:attrNameLst>
                                          <p:attrName>ppt_w</p:attrName>
                                        </p:attrNameLst>
                                      </p:cBhvr>
                                      <p:tavLst>
                                        <p:tav tm="0">
                                          <p:val>
                                            <p:fltVal val="0"/>
                                          </p:val>
                                        </p:tav>
                                        <p:tav tm="100000">
                                          <p:val>
                                            <p:strVal val="#ppt_w"/>
                                          </p:val>
                                        </p:tav>
                                      </p:tavLst>
                                    </p:anim>
                                    <p:anim calcmode="lin" valueType="num">
                                      <p:cBhvr>
                                        <p:cTn id="22" dur="300" fill="hold"/>
                                        <p:tgtEl>
                                          <p:spTgt spid="279"/>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80"/>
                                        </p:tgtEl>
                                        <p:attrNameLst>
                                          <p:attrName>style.visibility</p:attrName>
                                        </p:attrNameLst>
                                      </p:cBhvr>
                                      <p:to>
                                        <p:strVal val="visible"/>
                                      </p:to>
                                    </p:set>
                                    <p:anim calcmode="lin" valueType="num">
                                      <p:cBhvr>
                                        <p:cTn id="26" dur="300" fill="hold"/>
                                        <p:tgtEl>
                                          <p:spTgt spid="280"/>
                                        </p:tgtEl>
                                        <p:attrNameLst>
                                          <p:attrName>ppt_w</p:attrName>
                                        </p:attrNameLst>
                                      </p:cBhvr>
                                      <p:tavLst>
                                        <p:tav tm="0">
                                          <p:val>
                                            <p:fltVal val="0"/>
                                          </p:val>
                                        </p:tav>
                                        <p:tav tm="100000">
                                          <p:val>
                                            <p:strVal val="#ppt_w"/>
                                          </p:val>
                                        </p:tav>
                                      </p:tavLst>
                                    </p:anim>
                                    <p:anim calcmode="lin" valueType="num">
                                      <p:cBhvr>
                                        <p:cTn id="27" dur="300" fill="hold"/>
                                        <p:tgtEl>
                                          <p:spTgt spid="280"/>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81"/>
                                        </p:tgtEl>
                                        <p:attrNameLst>
                                          <p:attrName>style.visibility</p:attrName>
                                        </p:attrNameLst>
                                      </p:cBhvr>
                                      <p:to>
                                        <p:strVal val="visible"/>
                                      </p:to>
                                    </p:set>
                                    <p:anim calcmode="lin" valueType="num">
                                      <p:cBhvr>
                                        <p:cTn id="31" dur="300" fill="hold"/>
                                        <p:tgtEl>
                                          <p:spTgt spid="281"/>
                                        </p:tgtEl>
                                        <p:attrNameLst>
                                          <p:attrName>ppt_w</p:attrName>
                                        </p:attrNameLst>
                                      </p:cBhvr>
                                      <p:tavLst>
                                        <p:tav tm="0">
                                          <p:val>
                                            <p:fltVal val="0"/>
                                          </p:val>
                                        </p:tav>
                                        <p:tav tm="100000">
                                          <p:val>
                                            <p:strVal val="#ppt_w"/>
                                          </p:val>
                                        </p:tav>
                                      </p:tavLst>
                                    </p:anim>
                                    <p:anim calcmode="lin" valueType="num">
                                      <p:cBhvr>
                                        <p:cTn id="32" dur="300" fill="hold"/>
                                        <p:tgtEl>
                                          <p:spTgt spid="281"/>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82"/>
                                        </p:tgtEl>
                                        <p:attrNameLst>
                                          <p:attrName>style.visibility</p:attrName>
                                        </p:attrNameLst>
                                      </p:cBhvr>
                                      <p:to>
                                        <p:strVal val="visible"/>
                                      </p:to>
                                    </p:set>
                                    <p:anim calcmode="lin" valueType="num">
                                      <p:cBhvr>
                                        <p:cTn id="36" dur="300" fill="hold"/>
                                        <p:tgtEl>
                                          <p:spTgt spid="282"/>
                                        </p:tgtEl>
                                        <p:attrNameLst>
                                          <p:attrName>ppt_w</p:attrName>
                                        </p:attrNameLst>
                                      </p:cBhvr>
                                      <p:tavLst>
                                        <p:tav tm="0">
                                          <p:val>
                                            <p:fltVal val="0"/>
                                          </p:val>
                                        </p:tav>
                                        <p:tav tm="100000">
                                          <p:val>
                                            <p:strVal val="#ppt_w"/>
                                          </p:val>
                                        </p:tav>
                                      </p:tavLst>
                                    </p:anim>
                                    <p:anim calcmode="lin" valueType="num">
                                      <p:cBhvr>
                                        <p:cTn id="37" dur="300" fill="hold"/>
                                        <p:tgtEl>
                                          <p:spTgt spid="2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6" grpId="1"/>
      <p:bldP build="whole" bldLvl="1" animBg="1" rev="0" advAuto="0" spid="277" grpId="2"/>
      <p:bldP build="whole" bldLvl="1" animBg="1" rev="0" advAuto="0" spid="281" grpId="6"/>
      <p:bldP build="whole" bldLvl="1" animBg="1" rev="0" advAuto="0" spid="278" grpId="3"/>
      <p:bldP build="whole" bldLvl="1" animBg="1" rev="0" advAuto="0" spid="279" grpId="4"/>
      <p:bldP build="whole" bldLvl="1" animBg="1" rev="0" advAuto="0" spid="280" grpId="5"/>
      <p:bldP build="whole" bldLvl="1" animBg="1" rev="0" advAuto="0" spid="282" grpId="7"/>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86" name="Shape 286"/>
          <p:cNvSpPr/>
          <p:nvPr>
            <p:ph type="title"/>
          </p:nvPr>
        </p:nvSpPr>
        <p:spPr>
          <a:prstGeom prst="rect">
            <a:avLst/>
          </a:prstGeom>
        </p:spPr>
        <p:txBody>
          <a:bodyPr/>
          <a:lstStyle>
            <a:lvl1pPr>
              <a:defRPr sz="3000"/>
            </a:lvl1pPr>
          </a:lstStyle>
          <a:p>
            <a:pPr lvl="0">
              <a:defRPr sz="1800">
                <a:solidFill>
                  <a:srgbClr val="000000"/>
                </a:solidFill>
                <a:uFillTx/>
              </a:defRPr>
            </a:pPr>
            <a:r>
              <a:rPr sz="3000">
                <a:solidFill>
                  <a:srgbClr val="008881"/>
                </a:solidFill>
                <a:uFill>
                  <a:solidFill>
                    <a:srgbClr val="008881"/>
                  </a:solidFill>
                </a:uFill>
              </a:rPr>
              <a:t>Platform specificity</a:t>
            </a:r>
          </a:p>
        </p:txBody>
      </p:sp>
      <p:pic>
        <p:nvPicPr>
          <p:cNvPr id="287" name="pasted-image.png"/>
          <p:cNvPicPr/>
          <p:nvPr/>
        </p:nvPicPr>
        <p:blipFill>
          <a:blip r:embed="rId2">
            <a:extLst/>
          </a:blip>
          <a:stretch>
            <a:fillRect/>
          </a:stretch>
        </p:blipFill>
        <p:spPr>
          <a:xfrm>
            <a:off x="5097246" y="1069290"/>
            <a:ext cx="419634" cy="567741"/>
          </a:xfrm>
          <a:prstGeom prst="rect">
            <a:avLst/>
          </a:prstGeom>
          <a:ln w="12700">
            <a:miter lim="400000"/>
          </a:ln>
        </p:spPr>
      </p:pic>
      <p:pic>
        <p:nvPicPr>
          <p:cNvPr id="288" name="pasted-image.png"/>
          <p:cNvPicPr/>
          <p:nvPr/>
        </p:nvPicPr>
        <p:blipFill>
          <a:blip r:embed="rId3">
            <a:extLst/>
          </a:blip>
          <a:stretch>
            <a:fillRect/>
          </a:stretch>
        </p:blipFill>
        <p:spPr>
          <a:xfrm>
            <a:off x="5116083" y="1531570"/>
            <a:ext cx="381961" cy="516941"/>
          </a:xfrm>
          <a:prstGeom prst="rect">
            <a:avLst/>
          </a:prstGeom>
          <a:ln w="12700">
            <a:miter lim="400000"/>
          </a:ln>
        </p:spPr>
      </p:pic>
      <p:sp>
        <p:nvSpPr>
          <p:cNvPr id="289" name="Shape 289"/>
          <p:cNvSpPr/>
          <p:nvPr/>
        </p:nvSpPr>
        <p:spPr>
          <a:xfrm>
            <a:off x="5792210" y="1218022"/>
            <a:ext cx="3289820" cy="2702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defRPr>
                <a:solidFill>
                  <a:srgbClr val="000000"/>
                </a:solidFill>
                <a:uFillTx/>
              </a:defRPr>
            </a:pPr>
            <a:r>
              <a:rPr sz="1100">
                <a:solidFill>
                  <a:srgbClr val="931A68"/>
                </a:solidFill>
                <a:latin typeface="Monaco"/>
                <a:ea typeface="Monaco"/>
                <a:cs typeface="Monaco"/>
                <a:sym typeface="Monaco"/>
              </a:rPr>
              <a:t>import</a:t>
            </a:r>
            <a:r>
              <a:rPr sz="1100">
                <a:latin typeface="Monaco"/>
                <a:ea typeface="Monaco"/>
                <a:cs typeface="Monaco"/>
                <a:sym typeface="Monaco"/>
              </a:rPr>
              <a:t> </a:t>
            </a:r>
            <a:r>
              <a:rPr sz="1100" u="sng">
                <a:latin typeface="Monaco"/>
                <a:ea typeface="Monaco"/>
                <a:cs typeface="Monaco"/>
                <a:sym typeface="Monaco"/>
              </a:rPr>
              <a:t>javax.servlet.http.HttpServlet</a:t>
            </a:r>
            <a:r>
              <a:rPr sz="1100">
                <a:latin typeface="Monaco"/>
                <a:ea typeface="Monaco"/>
                <a:cs typeface="Monaco"/>
                <a:sym typeface="Monaco"/>
              </a:rPr>
              <a:t>;</a:t>
            </a:r>
          </a:p>
        </p:txBody>
      </p:sp>
      <p:sp>
        <p:nvSpPr>
          <p:cNvPr id="290" name="Shape 290"/>
          <p:cNvSpPr/>
          <p:nvPr/>
        </p:nvSpPr>
        <p:spPr>
          <a:xfrm>
            <a:off x="5750293" y="1654902"/>
            <a:ext cx="3373654" cy="2702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defTabSz="457200">
              <a:defRPr>
                <a:solidFill>
                  <a:srgbClr val="000000"/>
                </a:solidFill>
                <a:uFillTx/>
              </a:defRPr>
            </a:pPr>
            <a:r>
              <a:rPr sz="1100">
                <a:solidFill>
                  <a:srgbClr val="931A68"/>
                </a:solidFill>
                <a:latin typeface="Monaco"/>
                <a:ea typeface="Monaco"/>
                <a:cs typeface="Monaco"/>
                <a:sym typeface="Monaco"/>
              </a:rPr>
              <a:t>import</a:t>
            </a:r>
            <a:r>
              <a:rPr sz="1100">
                <a:latin typeface="Monaco"/>
                <a:ea typeface="Monaco"/>
                <a:cs typeface="Monaco"/>
                <a:sym typeface="Monaco"/>
              </a:rPr>
              <a:t> </a:t>
            </a:r>
            <a:r>
              <a:rPr sz="1100" u="sng">
                <a:latin typeface="Monaco"/>
                <a:ea typeface="Monaco"/>
                <a:cs typeface="Monaco"/>
                <a:sym typeface="Monaco"/>
              </a:rPr>
              <a:t>com.ibm</a:t>
            </a:r>
            <a:r>
              <a:rPr sz="1100">
                <a:latin typeface="Monaco"/>
                <a:ea typeface="Monaco"/>
                <a:cs typeface="Monaco"/>
                <a:sym typeface="Monaco"/>
              </a:rPr>
              <a:t>.servlet.engine.webapp.*;</a:t>
            </a:r>
          </a:p>
        </p:txBody>
      </p:sp>
      <p:sp>
        <p:nvSpPr>
          <p:cNvPr id="291" name="Shape 291"/>
          <p:cNvSpPr/>
          <p:nvPr>
            <p:ph type="body" idx="4294967295"/>
          </p:nvPr>
        </p:nvSpPr>
        <p:spPr>
          <a:xfrm>
            <a:off x="376873" y="991394"/>
            <a:ext cx="4635581" cy="3429001"/>
          </a:xfrm>
          <a:prstGeom prst="rect">
            <a:avLst/>
          </a:prstGeom>
        </p:spPr>
        <p:txBody>
          <a:bodyPr/>
          <a:lstStyle/>
          <a:p>
            <a:pPr lvl="0" marL="190500" indent="-190500">
              <a:defRPr sz="1800">
                <a:solidFill>
                  <a:srgbClr val="000000"/>
                </a:solidFill>
                <a:uFillTx/>
              </a:defRPr>
            </a:pPr>
            <a:r>
              <a:rPr sz="2000">
                <a:solidFill>
                  <a:srgbClr val="4D4D4D"/>
                </a:solidFill>
                <a:uFill>
                  <a:solidFill>
                    <a:srgbClr val="4D4D4D"/>
                  </a:solidFill>
                </a:uFill>
              </a:rPr>
              <a:t>Hard dependencies on the runtime environment make applications not portable</a:t>
            </a:r>
            <a:endParaRPr sz="2000">
              <a:solidFill>
                <a:srgbClr val="4D4D4D"/>
              </a:solidFill>
              <a:uFill>
                <a:solidFill>
                  <a:srgbClr val="4D4D4D"/>
                </a:solidFill>
              </a:uFill>
            </a:endParaRPr>
          </a:p>
          <a:p>
            <a:pPr lvl="0" marL="190500" indent="-190500">
              <a:defRPr sz="1800">
                <a:solidFill>
                  <a:srgbClr val="000000"/>
                </a:solidFill>
                <a:uFillTx/>
              </a:defRPr>
            </a:pPr>
            <a:r>
              <a:rPr sz="2000">
                <a:solidFill>
                  <a:srgbClr val="4D4D4D"/>
                </a:solidFill>
                <a:uFill>
                  <a:solidFill>
                    <a:srgbClr val="4D4D4D"/>
                  </a:solidFill>
                </a:uFill>
              </a:rPr>
              <a:t>At code level with runtime dependencies</a:t>
            </a:r>
            <a:endParaRPr sz="2000">
              <a:solidFill>
                <a:srgbClr val="4D4D4D"/>
              </a:solidFill>
              <a:uFill>
                <a:solidFill>
                  <a:srgbClr val="4D4D4D"/>
                </a:solidFill>
              </a:uFill>
            </a:endParaRPr>
          </a:p>
          <a:p>
            <a:pPr lvl="0" marL="190500" indent="-190500">
              <a:defRPr sz="1800">
                <a:solidFill>
                  <a:srgbClr val="000000"/>
                </a:solidFill>
                <a:uFillTx/>
              </a:defRPr>
            </a:pPr>
            <a:r>
              <a:rPr sz="2000">
                <a:solidFill>
                  <a:srgbClr val="4D4D4D"/>
                </a:solidFill>
                <a:uFill>
                  <a:solidFill>
                    <a:srgbClr val="4D4D4D"/>
                  </a:solidFill>
                </a:uFill>
              </a:rPr>
              <a:t>At OS level (i.e. relying on cron as a scheduler)</a:t>
            </a:r>
            <a:endParaRPr sz="2000">
              <a:solidFill>
                <a:srgbClr val="4D4D4D"/>
              </a:solidFill>
              <a:uFill>
                <a:solidFill>
                  <a:srgbClr val="4D4D4D"/>
                </a:solidFill>
              </a:uFill>
            </a:endParaRPr>
          </a:p>
          <a:p>
            <a:pPr lvl="0" marL="190500" indent="-190500">
              <a:defRPr sz="1800">
                <a:solidFill>
                  <a:srgbClr val="000000"/>
                </a:solidFill>
                <a:uFillTx/>
              </a:defRPr>
            </a:pPr>
            <a:r>
              <a:rPr sz="2000">
                <a:solidFill>
                  <a:srgbClr val="4D4D4D"/>
                </a:solidFill>
                <a:uFill>
                  <a:solidFill>
                    <a:srgbClr val="4D4D4D"/>
                  </a:solidFill>
                </a:uFill>
              </a:rPr>
              <a:t>At a business level, introduces vendor lock-in</a:t>
            </a:r>
          </a:p>
        </p:txBody>
      </p:sp>
    </p:spTree>
  </p:cSld>
  <p:clrMapOvr>
    <a:masterClrMapping/>
  </p:clrMapOvr>
  <p:transition spd="fast"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94" name="Shape 294"/>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95" name="Shape 295"/>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296" name="Shape 296"/>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000000"/>
                </a:solidFill>
                <a:uFillTx/>
                <a:latin typeface="Helvetica Neue Light"/>
                <a:ea typeface="Helvetica Neue Light"/>
                <a:cs typeface="Helvetica Neue Light"/>
                <a:sym typeface="Helvetica Neue Light"/>
              </a:defRPr>
            </a:lvl1pPr>
          </a:lstStyle>
          <a:p>
            <a:pPr lvl="0">
              <a:defRPr sz="1800"/>
            </a:pPr>
            <a:r>
              <a:rPr sz="2100"/>
              <a:t>Location Specificity</a:t>
            </a:r>
          </a:p>
        </p:txBody>
      </p:sp>
      <p:sp>
        <p:nvSpPr>
          <p:cNvPr id="297" name="Shape 297"/>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298" name="Shape 298"/>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299" name="Shape 299"/>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300" name="Shape 300"/>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301" name="Shape 301"/>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94"/>
                                        </p:tgtEl>
                                        <p:attrNameLst>
                                          <p:attrName>style.visibility</p:attrName>
                                        </p:attrNameLst>
                                      </p:cBhvr>
                                      <p:to>
                                        <p:strVal val="visible"/>
                                      </p:to>
                                    </p:set>
                                    <p:animEffect filter="wipe(right)" transition="in">
                                      <p:cBhvr>
                                        <p:cTn id="7" dur="500"/>
                                        <p:tgtEl>
                                          <p:spTgt spid="294"/>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95"/>
                                        </p:tgtEl>
                                        <p:attrNameLst>
                                          <p:attrName>style.visibility</p:attrName>
                                        </p:attrNameLst>
                                      </p:cBhvr>
                                      <p:to>
                                        <p:strVal val="visible"/>
                                      </p:to>
                                    </p:set>
                                    <p:anim calcmode="lin" valueType="num">
                                      <p:cBhvr>
                                        <p:cTn id="11" dur="300" fill="hold"/>
                                        <p:tgtEl>
                                          <p:spTgt spid="295"/>
                                        </p:tgtEl>
                                        <p:attrNameLst>
                                          <p:attrName>ppt_w</p:attrName>
                                        </p:attrNameLst>
                                      </p:cBhvr>
                                      <p:tavLst>
                                        <p:tav tm="0">
                                          <p:val>
                                            <p:fltVal val="0"/>
                                          </p:val>
                                        </p:tav>
                                        <p:tav tm="100000">
                                          <p:val>
                                            <p:strVal val="#ppt_w"/>
                                          </p:val>
                                        </p:tav>
                                      </p:tavLst>
                                    </p:anim>
                                    <p:anim calcmode="lin" valueType="num">
                                      <p:cBhvr>
                                        <p:cTn id="12" dur="300" fill="hold"/>
                                        <p:tgtEl>
                                          <p:spTgt spid="295"/>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96"/>
                                        </p:tgtEl>
                                        <p:attrNameLst>
                                          <p:attrName>style.visibility</p:attrName>
                                        </p:attrNameLst>
                                      </p:cBhvr>
                                      <p:to>
                                        <p:strVal val="visible"/>
                                      </p:to>
                                    </p:set>
                                    <p:anim calcmode="lin" valueType="num">
                                      <p:cBhvr>
                                        <p:cTn id="16" dur="300" fill="hold"/>
                                        <p:tgtEl>
                                          <p:spTgt spid="296"/>
                                        </p:tgtEl>
                                        <p:attrNameLst>
                                          <p:attrName>ppt_w</p:attrName>
                                        </p:attrNameLst>
                                      </p:cBhvr>
                                      <p:tavLst>
                                        <p:tav tm="0">
                                          <p:val>
                                            <p:fltVal val="0"/>
                                          </p:val>
                                        </p:tav>
                                        <p:tav tm="100000">
                                          <p:val>
                                            <p:strVal val="#ppt_w"/>
                                          </p:val>
                                        </p:tav>
                                      </p:tavLst>
                                    </p:anim>
                                    <p:anim calcmode="lin" valueType="num">
                                      <p:cBhvr>
                                        <p:cTn id="17" dur="300" fill="hold"/>
                                        <p:tgtEl>
                                          <p:spTgt spid="296"/>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97"/>
                                        </p:tgtEl>
                                        <p:attrNameLst>
                                          <p:attrName>style.visibility</p:attrName>
                                        </p:attrNameLst>
                                      </p:cBhvr>
                                      <p:to>
                                        <p:strVal val="visible"/>
                                      </p:to>
                                    </p:set>
                                    <p:anim calcmode="lin" valueType="num">
                                      <p:cBhvr>
                                        <p:cTn id="21" dur="300" fill="hold"/>
                                        <p:tgtEl>
                                          <p:spTgt spid="297"/>
                                        </p:tgtEl>
                                        <p:attrNameLst>
                                          <p:attrName>ppt_w</p:attrName>
                                        </p:attrNameLst>
                                      </p:cBhvr>
                                      <p:tavLst>
                                        <p:tav tm="0">
                                          <p:val>
                                            <p:fltVal val="0"/>
                                          </p:val>
                                        </p:tav>
                                        <p:tav tm="100000">
                                          <p:val>
                                            <p:strVal val="#ppt_w"/>
                                          </p:val>
                                        </p:tav>
                                      </p:tavLst>
                                    </p:anim>
                                    <p:anim calcmode="lin" valueType="num">
                                      <p:cBhvr>
                                        <p:cTn id="22" dur="300" fill="hold"/>
                                        <p:tgtEl>
                                          <p:spTgt spid="297"/>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98"/>
                                        </p:tgtEl>
                                        <p:attrNameLst>
                                          <p:attrName>style.visibility</p:attrName>
                                        </p:attrNameLst>
                                      </p:cBhvr>
                                      <p:to>
                                        <p:strVal val="visible"/>
                                      </p:to>
                                    </p:set>
                                    <p:anim calcmode="lin" valueType="num">
                                      <p:cBhvr>
                                        <p:cTn id="26" dur="300" fill="hold"/>
                                        <p:tgtEl>
                                          <p:spTgt spid="298"/>
                                        </p:tgtEl>
                                        <p:attrNameLst>
                                          <p:attrName>ppt_w</p:attrName>
                                        </p:attrNameLst>
                                      </p:cBhvr>
                                      <p:tavLst>
                                        <p:tav tm="0">
                                          <p:val>
                                            <p:fltVal val="0"/>
                                          </p:val>
                                        </p:tav>
                                        <p:tav tm="100000">
                                          <p:val>
                                            <p:strVal val="#ppt_w"/>
                                          </p:val>
                                        </p:tav>
                                      </p:tavLst>
                                    </p:anim>
                                    <p:anim calcmode="lin" valueType="num">
                                      <p:cBhvr>
                                        <p:cTn id="27" dur="300" fill="hold"/>
                                        <p:tgtEl>
                                          <p:spTgt spid="298"/>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99"/>
                                        </p:tgtEl>
                                        <p:attrNameLst>
                                          <p:attrName>style.visibility</p:attrName>
                                        </p:attrNameLst>
                                      </p:cBhvr>
                                      <p:to>
                                        <p:strVal val="visible"/>
                                      </p:to>
                                    </p:set>
                                    <p:anim calcmode="lin" valueType="num">
                                      <p:cBhvr>
                                        <p:cTn id="31" dur="300" fill="hold"/>
                                        <p:tgtEl>
                                          <p:spTgt spid="299"/>
                                        </p:tgtEl>
                                        <p:attrNameLst>
                                          <p:attrName>ppt_w</p:attrName>
                                        </p:attrNameLst>
                                      </p:cBhvr>
                                      <p:tavLst>
                                        <p:tav tm="0">
                                          <p:val>
                                            <p:fltVal val="0"/>
                                          </p:val>
                                        </p:tav>
                                        <p:tav tm="100000">
                                          <p:val>
                                            <p:strVal val="#ppt_w"/>
                                          </p:val>
                                        </p:tav>
                                      </p:tavLst>
                                    </p:anim>
                                    <p:anim calcmode="lin" valueType="num">
                                      <p:cBhvr>
                                        <p:cTn id="32" dur="300" fill="hold"/>
                                        <p:tgtEl>
                                          <p:spTgt spid="299"/>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00"/>
                                        </p:tgtEl>
                                        <p:attrNameLst>
                                          <p:attrName>style.visibility</p:attrName>
                                        </p:attrNameLst>
                                      </p:cBhvr>
                                      <p:to>
                                        <p:strVal val="visible"/>
                                      </p:to>
                                    </p:set>
                                    <p:anim calcmode="lin" valueType="num">
                                      <p:cBhvr>
                                        <p:cTn id="36" dur="300" fill="hold"/>
                                        <p:tgtEl>
                                          <p:spTgt spid="300"/>
                                        </p:tgtEl>
                                        <p:attrNameLst>
                                          <p:attrName>ppt_w</p:attrName>
                                        </p:attrNameLst>
                                      </p:cBhvr>
                                      <p:tavLst>
                                        <p:tav tm="0">
                                          <p:val>
                                            <p:fltVal val="0"/>
                                          </p:val>
                                        </p:tav>
                                        <p:tav tm="100000">
                                          <p:val>
                                            <p:strVal val="#ppt_w"/>
                                          </p:val>
                                        </p:tav>
                                      </p:tavLst>
                                    </p:anim>
                                    <p:anim calcmode="lin" valueType="num">
                                      <p:cBhvr>
                                        <p:cTn id="37" dur="300" fill="hold"/>
                                        <p:tgtEl>
                                          <p:spTgt spid="3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9" grpId="6"/>
      <p:bldP build="whole" bldLvl="1" animBg="1" rev="0" advAuto="0" spid="298" grpId="5"/>
      <p:bldP build="whole" bldLvl="1" animBg="1" rev="0" advAuto="0" spid="295" grpId="2"/>
      <p:bldP build="whole" bldLvl="1" animBg="1" rev="0" advAuto="0" spid="296" grpId="3"/>
      <p:bldP build="whole" bldLvl="1" animBg="1" rev="0" advAuto="0" spid="294" grpId="1"/>
      <p:bldP build="whole" bldLvl="1" animBg="1" rev="0" advAuto="0" spid="300" grpId="7"/>
      <p:bldP build="whole" bldLvl="1" animBg="1" rev="0" advAuto="0" spid="297" grpId="4"/>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04" name="Shape 304"/>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Writing to disk</a:t>
            </a:r>
          </a:p>
        </p:txBody>
      </p:sp>
      <p:sp>
        <p:nvSpPr>
          <p:cNvPr id="305" name="Shape 305"/>
          <p:cNvSpPr/>
          <p:nvPr>
            <p:ph type="body" idx="4294967295"/>
          </p:nvPr>
        </p:nvSpPr>
        <p:spPr>
          <a:xfrm>
            <a:off x="366712" y="1074737"/>
            <a:ext cx="8410501" cy="3383099"/>
          </a:xfrm>
          <a:prstGeom prst="rect">
            <a:avLst/>
          </a:prstGeom>
        </p:spPr>
        <p:txBody>
          <a:bodyPr lIns="91424" tIns="91424" rIns="91424" bIns="91424">
            <a:normAutofit fontScale="100000" lnSpcReduction="0"/>
          </a:bodyPr>
          <a:lstStyle/>
          <a:p>
            <a:pPr lvl="0" marL="285750" indent="-285750">
              <a:buClr>
                <a:srgbClr val="ADC339"/>
              </a:buClr>
              <a:buFont typeface="Arial"/>
              <a:defRPr sz="1800">
                <a:solidFill>
                  <a:srgbClr val="000000"/>
                </a:solidFill>
                <a:uFillTx/>
              </a:defRPr>
            </a:pPr>
            <a:r>
              <a:t>Applications often need to write to disk, this includes form uploads with binary data, or content in most CMS systems</a:t>
            </a:r>
          </a:p>
          <a:p>
            <a:pPr lvl="0" marL="285750" indent="-285750">
              <a:buClr>
                <a:srgbClr val="ADC339"/>
              </a:buClr>
              <a:buFont typeface="Arial"/>
              <a:defRPr sz="1800">
                <a:solidFill>
                  <a:srgbClr val="000000"/>
                </a:solidFill>
                <a:uFillTx/>
              </a:defRPr>
            </a:pPr>
            <a:r>
              <a:t>Containers are short lived and not guaranteed to be executed on the same hardware every time they are needed to restart. Depending on a local file system is a big lock dependency some applications impose on the runtime</a:t>
            </a:r>
          </a:p>
          <a:p>
            <a:pPr lvl="0" marL="285750" indent="-285750">
              <a:buClr>
                <a:srgbClr val="ADC339"/>
              </a:buClr>
              <a:buFont typeface="Arial"/>
              <a:defRPr sz="1800">
                <a:solidFill>
                  <a:srgbClr val="000000"/>
                </a:solidFill>
                <a:uFillTx/>
              </a:defRPr>
            </a:pPr>
            <a:r>
              <a:t>This is one of the first issues to question or address when starting a conversation around new applications or selecting candidates to execute in PCF</a:t>
            </a:r>
          </a:p>
          <a:p>
            <a:pPr lvl="0" marL="285750" indent="-285750">
              <a:buClr>
                <a:srgbClr val="ADC339"/>
              </a:buClr>
              <a:buFont typeface="Arial"/>
              <a:defRPr sz="1800">
                <a:solidFill>
                  <a:srgbClr val="000000"/>
                </a:solidFill>
                <a:uFillTx/>
              </a:defRPr>
            </a:pPr>
            <a:r>
              <a:t>Some CMS vendors support usage of a service such as S3 to be the persistent mechanism of choice</a:t>
            </a:r>
          </a:p>
        </p:txBody>
      </p:sp>
    </p:spTree>
  </p:cSld>
  <p:clrMapOvr>
    <a:masterClrMapping/>
  </p:clrMapOvr>
  <p:transition spd="fast"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08" name="Shape 30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service locations</a:t>
            </a:r>
          </a:p>
        </p:txBody>
      </p:sp>
      <p:grpSp>
        <p:nvGrpSpPr>
          <p:cNvPr id="312" name="Group 312"/>
          <p:cNvGrpSpPr/>
          <p:nvPr/>
        </p:nvGrpSpPr>
        <p:grpSpPr>
          <a:xfrm>
            <a:off x="366711" y="1638300"/>
            <a:ext cx="2832101" cy="1231900"/>
            <a:chOff x="0" y="0"/>
            <a:chExt cx="2832100" cy="1231900"/>
          </a:xfrm>
        </p:grpSpPr>
        <p:sp>
          <p:nvSpPr>
            <p:cNvPr id="309" name="Shape 309"/>
            <p:cNvSpPr/>
            <p:nvPr/>
          </p:nvSpPr>
          <p:spPr>
            <a:xfrm>
              <a:off x="0" y="0"/>
              <a:ext cx="2832100" cy="1231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20034" y="21600"/>
                  </a:lnTo>
                  <a:lnTo>
                    <a:pt x="0" y="21600"/>
                  </a:lnTo>
                  <a:close/>
                </a:path>
              </a:pathLst>
            </a:custGeom>
            <a:solidFill>
              <a:srgbClr val="D9D9D9"/>
            </a:soli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t">
              <a:noAutofit/>
            </a:bodyPr>
            <a:lstStyle/>
            <a:p>
              <a:pPr lvl="0">
                <a:defRPr sz="1100">
                  <a:solidFill>
                    <a:srgbClr val="000000"/>
                  </a:solidFill>
                  <a:uFillTx/>
                  <a:latin typeface="Courier New"/>
                  <a:ea typeface="Courier New"/>
                  <a:cs typeface="Courier New"/>
                  <a:sym typeface="Courier New"/>
                </a:defRPr>
              </a:pPr>
            </a:p>
          </p:txBody>
        </p:sp>
        <p:sp>
          <p:nvSpPr>
            <p:cNvPr id="310" name="Shape 310"/>
            <p:cNvSpPr/>
            <p:nvPr/>
          </p:nvSpPr>
          <p:spPr>
            <a:xfrm>
              <a:off x="2626779" y="1026579"/>
              <a:ext cx="205321" cy="2053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lvl="0">
                <a:defRPr sz="1100">
                  <a:solidFill>
                    <a:srgbClr val="000000"/>
                  </a:solidFill>
                  <a:uFillTx/>
                  <a:latin typeface="Courier New"/>
                  <a:ea typeface="Courier New"/>
                  <a:cs typeface="Courier New"/>
                  <a:sym typeface="Courier New"/>
                </a:defRPr>
              </a:pPr>
            </a:p>
          </p:txBody>
        </p:sp>
        <p:sp>
          <p:nvSpPr>
            <p:cNvPr id="311" name="Shape 311"/>
            <p:cNvSpPr/>
            <p:nvPr/>
          </p:nvSpPr>
          <p:spPr>
            <a:xfrm>
              <a:off x="0" y="-1"/>
              <a:ext cx="2832100"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a:solidFill>
                    <a:srgbClr val="000000"/>
                  </a:solidFill>
                  <a:uFillTx/>
                </a:defRPr>
              </a:pPr>
              <a:r>
                <a:rPr sz="1100">
                  <a:latin typeface="Courier New"/>
                  <a:ea typeface="Courier New"/>
                  <a:cs typeface="Courier New"/>
                  <a:sym typeface="Courier New"/>
                </a:rPr>
                <a:t>Cache.hosts=10.68.27.41,10.68.27.42</a:t>
              </a:r>
              <a:endParaRPr sz="1400">
                <a:solidFill>
                  <a:srgbClr val="FFFFFF"/>
                </a:solidFill>
              </a:endParaRPr>
            </a:p>
            <a:p>
              <a:pPr lvl="0">
                <a:defRPr>
                  <a:solidFill>
                    <a:srgbClr val="000000"/>
                  </a:solidFill>
                  <a:uFillTx/>
                </a:defRPr>
              </a:pPr>
              <a:endParaRPr sz="1100">
                <a:latin typeface="Courier New"/>
                <a:ea typeface="Courier New"/>
                <a:cs typeface="Courier New"/>
                <a:sym typeface="Courier New"/>
              </a:endParaRPr>
            </a:p>
            <a:p>
              <a:pPr lvl="0">
                <a:defRPr>
                  <a:solidFill>
                    <a:srgbClr val="000000"/>
                  </a:solidFill>
                  <a:uFillTx/>
                </a:defRPr>
              </a:pPr>
              <a:r>
                <a:rPr sz="1100">
                  <a:latin typeface="Courier New"/>
                  <a:ea typeface="Courier New"/>
                  <a:cs typeface="Courier New"/>
                  <a:sym typeface="Courier New"/>
                </a:rPr>
                <a:t>#naming does not help either</a:t>
              </a:r>
              <a:endParaRPr sz="1100">
                <a:latin typeface="Courier New"/>
                <a:ea typeface="Courier New"/>
                <a:cs typeface="Courier New"/>
                <a:sym typeface="Courier New"/>
              </a:endParaRPr>
            </a:p>
            <a:p>
              <a:pPr lvl="0">
                <a:defRPr>
                  <a:solidFill>
                    <a:srgbClr val="000000"/>
                  </a:solidFill>
                  <a:uFillTx/>
                </a:defRPr>
              </a:pPr>
              <a:r>
                <a:rPr sz="1100">
                  <a:latin typeface="Courier New"/>
                  <a:ea typeface="Courier New"/>
                  <a:cs typeface="Courier New"/>
                  <a:sym typeface="Courier New"/>
                </a:rPr>
                <a:t>Cache.hosts=cacheserver1, cacheserver2</a:t>
              </a:r>
            </a:p>
          </p:txBody>
        </p:sp>
      </p:grpSp>
      <p:pic>
        <p:nvPicPr>
          <p:cNvPr id="313" name="image4.png"/>
          <p:cNvPicPr/>
          <p:nvPr/>
        </p:nvPicPr>
        <p:blipFill>
          <a:blip r:embed="rId2">
            <a:extLst/>
          </a:blip>
          <a:stretch>
            <a:fillRect/>
          </a:stretch>
        </p:blipFill>
        <p:spPr>
          <a:xfrm>
            <a:off x="6563710" y="773237"/>
            <a:ext cx="2213501" cy="3684750"/>
          </a:xfrm>
          <a:prstGeom prst="rect">
            <a:avLst/>
          </a:prstGeom>
          <a:ln w="12700">
            <a:miter lim="400000"/>
          </a:ln>
        </p:spPr>
      </p:pic>
      <p:sp>
        <p:nvSpPr>
          <p:cNvPr id="314" name="Shape 314"/>
          <p:cNvSpPr/>
          <p:nvPr/>
        </p:nvSpPr>
        <p:spPr>
          <a:xfrm rot="10800000">
            <a:off x="3198811" y="2254250"/>
            <a:ext cx="3633789" cy="18605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400" y="0"/>
                  <a:pt x="10800" y="5400"/>
                  <a:pt x="10800" y="10800"/>
                </a:cubicBezTo>
                <a:cubicBezTo>
                  <a:pt x="10800" y="16200"/>
                  <a:pt x="16200" y="21600"/>
                  <a:pt x="21600" y="21600"/>
                </a:cubicBezTo>
              </a:path>
            </a:pathLst>
          </a:custGeom>
          <a:ln w="25400">
            <a:solidFill>
              <a:srgbClr val="00685D"/>
            </a:solidFill>
            <a:tailEnd type="triangle"/>
          </a:ln>
          <a:effectLst>
            <a:outerShdw sx="100000" sy="100000" kx="0" ky="0" algn="b" rotWithShape="0" blurRad="38100" dist="20000" dir="5400000">
              <a:srgbClr val="000000">
                <a:alpha val="38000"/>
              </a:srgbClr>
            </a:outerShdw>
          </a:effectLst>
        </p:spPr>
        <p:txBody>
          <a:bodyPr lIns="0" tIns="0" rIns="0" bIns="0" anchor="ctr"/>
          <a:lstStyle/>
          <a:p>
            <a:pPr lvl="0">
              <a:defRPr sz="1400">
                <a:solidFill>
                  <a:srgbClr val="00685D"/>
                </a:solidFill>
                <a:uFillTx/>
              </a:defRPr>
            </a:pPr>
          </a:p>
        </p:txBody>
      </p:sp>
      <p:sp>
        <p:nvSpPr>
          <p:cNvPr id="315" name="Shape 315"/>
          <p:cNvSpPr/>
          <p:nvPr/>
        </p:nvSpPr>
        <p:spPr>
          <a:xfrm>
            <a:off x="4164012" y="1992639"/>
            <a:ext cx="2061069" cy="49202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t>Properties file deployed </a:t>
            </a:r>
            <a:endParaRPr sz="1400"/>
          </a:p>
          <a:p>
            <a:pPr lvl="0">
              <a:defRPr>
                <a:solidFill>
                  <a:srgbClr val="000000"/>
                </a:solidFill>
                <a:uFillTx/>
              </a:defRPr>
            </a:pPr>
            <a:r>
              <a:rPr sz="1400"/>
              <a:t>With application</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18" name="Shape 31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Location Specificity : Sticky sessions</a:t>
            </a:r>
          </a:p>
        </p:txBody>
      </p:sp>
      <p:grpSp>
        <p:nvGrpSpPr>
          <p:cNvPr id="323" name="Group 323"/>
          <p:cNvGrpSpPr/>
          <p:nvPr/>
        </p:nvGrpSpPr>
        <p:grpSpPr>
          <a:xfrm>
            <a:off x="5499008" y="1676139"/>
            <a:ext cx="3263165" cy="272243"/>
            <a:chOff x="0" y="0"/>
            <a:chExt cx="3263163" cy="272242"/>
          </a:xfrm>
        </p:grpSpPr>
        <p:grpSp>
          <p:nvGrpSpPr>
            <p:cNvPr id="321" name="Group 321"/>
            <p:cNvGrpSpPr/>
            <p:nvPr/>
          </p:nvGrpSpPr>
          <p:grpSpPr>
            <a:xfrm>
              <a:off x="0" y="0"/>
              <a:ext cx="3263164" cy="272243"/>
              <a:chOff x="0" y="0"/>
              <a:chExt cx="3263163" cy="272242"/>
            </a:xfrm>
          </p:grpSpPr>
          <p:sp>
            <p:nvSpPr>
              <p:cNvPr id="319" name="Shape 319"/>
              <p:cNvSpPr/>
              <p:nvPr/>
            </p:nvSpPr>
            <p:spPr>
              <a:xfrm>
                <a:off x="0" y="0"/>
                <a:ext cx="3263164" cy="272243"/>
              </a:xfrm>
              <a:prstGeom prst="roundRect">
                <a:avLst>
                  <a:gd name="adj" fmla="val 17740"/>
                </a:avLst>
              </a:prstGeom>
              <a:solidFill>
                <a:srgbClr val="33928A"/>
              </a:solidFill>
              <a:ln w="12700" cap="flat">
                <a:noFill/>
                <a:miter lim="400000"/>
              </a:ln>
              <a:effectLst/>
            </p:spPr>
            <p:txBody>
              <a:bodyPr wrap="square" lIns="0" tIns="0" rIns="0" bIns="0" numCol="1" anchor="ctr">
                <a:noAutofit/>
              </a:bodyPr>
              <a:lstStyle/>
              <a:p>
                <a:pPr lvl="0" algn="ctr">
                  <a:defRPr sz="1400">
                    <a:solidFill>
                      <a:srgbClr val="000000"/>
                    </a:solidFill>
                    <a:uFillTx/>
                  </a:defRPr>
                </a:pPr>
              </a:p>
            </p:txBody>
          </p:sp>
          <p:sp>
            <p:nvSpPr>
              <p:cNvPr id="320" name="Shape 320"/>
              <p:cNvSpPr/>
              <p:nvPr/>
            </p:nvSpPr>
            <p:spPr>
              <a:xfrm>
                <a:off x="1130304" y="47220"/>
                <a:ext cx="1002556"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Dynamic Router</a:t>
                </a:r>
              </a:p>
            </p:txBody>
          </p:sp>
        </p:grpSp>
        <p:sp>
          <p:nvSpPr>
            <p:cNvPr id="322" name="Shape 322"/>
            <p:cNvSpPr/>
            <p:nvPr/>
          </p:nvSpPr>
          <p:spPr>
            <a:xfrm>
              <a:off x="2405990" y="37618"/>
              <a:ext cx="196614" cy="19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81" y="12581"/>
                  </a:moveTo>
                  <a:lnTo>
                    <a:pt x="9481" y="16709"/>
                  </a:lnTo>
                  <a:lnTo>
                    <a:pt x="7387" y="16709"/>
                  </a:lnTo>
                  <a:lnTo>
                    <a:pt x="10800" y="21138"/>
                  </a:lnTo>
                  <a:lnTo>
                    <a:pt x="14213" y="16709"/>
                  </a:lnTo>
                  <a:lnTo>
                    <a:pt x="12119" y="16709"/>
                  </a:lnTo>
                  <a:lnTo>
                    <a:pt x="12119" y="12581"/>
                  </a:lnTo>
                  <a:close/>
                  <a:moveTo>
                    <a:pt x="16358" y="7387"/>
                  </a:moveTo>
                  <a:lnTo>
                    <a:pt x="11929" y="10800"/>
                  </a:lnTo>
                  <a:lnTo>
                    <a:pt x="16358" y="14213"/>
                  </a:lnTo>
                  <a:lnTo>
                    <a:pt x="16358" y="12119"/>
                  </a:lnTo>
                  <a:lnTo>
                    <a:pt x="20486" y="12119"/>
                  </a:lnTo>
                  <a:lnTo>
                    <a:pt x="20486" y="9481"/>
                  </a:lnTo>
                  <a:lnTo>
                    <a:pt x="16358" y="9481"/>
                  </a:lnTo>
                  <a:close/>
                  <a:moveTo>
                    <a:pt x="5242" y="7387"/>
                  </a:moveTo>
                  <a:lnTo>
                    <a:pt x="5242" y="9481"/>
                  </a:lnTo>
                  <a:lnTo>
                    <a:pt x="1114" y="9481"/>
                  </a:lnTo>
                  <a:lnTo>
                    <a:pt x="1114" y="12119"/>
                  </a:lnTo>
                  <a:lnTo>
                    <a:pt x="5242" y="12119"/>
                  </a:lnTo>
                  <a:lnTo>
                    <a:pt x="5242" y="14213"/>
                  </a:lnTo>
                  <a:lnTo>
                    <a:pt x="9670" y="10800"/>
                  </a:lnTo>
                  <a:close/>
                  <a:moveTo>
                    <a:pt x="10800" y="462"/>
                  </a:moveTo>
                  <a:lnTo>
                    <a:pt x="7387" y="4891"/>
                  </a:lnTo>
                  <a:lnTo>
                    <a:pt x="9481" y="4891"/>
                  </a:lnTo>
                  <a:lnTo>
                    <a:pt x="9481" y="9019"/>
                  </a:lnTo>
                  <a:lnTo>
                    <a:pt x="12119" y="9019"/>
                  </a:lnTo>
                  <a:lnTo>
                    <a:pt x="12119" y="4891"/>
                  </a:lnTo>
                  <a:lnTo>
                    <a:pt x="14213" y="4891"/>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200">
                  <a:solidFill>
                    <a:srgbClr val="FFFFFF"/>
                  </a:solidFill>
                  <a:uFillTx/>
                </a:defRPr>
              </a:pPr>
            </a:p>
          </p:txBody>
        </p:sp>
      </p:grpSp>
      <p:grpSp>
        <p:nvGrpSpPr>
          <p:cNvPr id="333" name="Group 333"/>
          <p:cNvGrpSpPr/>
          <p:nvPr/>
        </p:nvGrpSpPr>
        <p:grpSpPr>
          <a:xfrm>
            <a:off x="5504220" y="2684417"/>
            <a:ext cx="1099436" cy="781050"/>
            <a:chOff x="0" y="0"/>
            <a:chExt cx="1099435" cy="781049"/>
          </a:xfrm>
        </p:grpSpPr>
        <p:grpSp>
          <p:nvGrpSpPr>
            <p:cNvPr id="328" name="Group 328"/>
            <p:cNvGrpSpPr/>
            <p:nvPr/>
          </p:nvGrpSpPr>
          <p:grpSpPr>
            <a:xfrm>
              <a:off x="0" y="0"/>
              <a:ext cx="1099436" cy="781050"/>
              <a:chOff x="0" y="0"/>
              <a:chExt cx="1099435" cy="781049"/>
            </a:xfrm>
          </p:grpSpPr>
          <p:grpSp>
            <p:nvGrpSpPr>
              <p:cNvPr id="326" name="Group 326"/>
              <p:cNvGrpSpPr/>
              <p:nvPr/>
            </p:nvGrpSpPr>
            <p:grpSpPr>
              <a:xfrm>
                <a:off x="0" y="-1"/>
                <a:ext cx="1099436" cy="781051"/>
                <a:chOff x="0" y="0"/>
                <a:chExt cx="1099435" cy="781049"/>
              </a:xfrm>
            </p:grpSpPr>
            <p:sp>
              <p:nvSpPr>
                <p:cNvPr id="324" name="Shape 324"/>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325" name="Shape 325"/>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327" name="Shape 327"/>
              <p:cNvSpPr/>
              <p:nvPr/>
            </p:nvSpPr>
            <p:spPr>
              <a:xfrm>
                <a:off x="826101" y="2680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332" name="Group 332"/>
            <p:cNvGrpSpPr/>
            <p:nvPr/>
          </p:nvGrpSpPr>
          <p:grpSpPr>
            <a:xfrm>
              <a:off x="73931" y="367701"/>
              <a:ext cx="1000039" cy="382604"/>
              <a:chOff x="0" y="0"/>
              <a:chExt cx="1000037" cy="382603"/>
            </a:xfrm>
          </p:grpSpPr>
          <p:sp>
            <p:nvSpPr>
              <p:cNvPr id="329" name="Shape 329"/>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30" name="Shape 330"/>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31" name="Shape 331"/>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348" name="Shape 348"/>
          <p:cNvSpPr/>
          <p:nvPr/>
        </p:nvSpPr>
        <p:spPr>
          <a:xfrm>
            <a:off x="6052820" y="1948180"/>
            <a:ext cx="1076960" cy="730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56"/>
                </a:lnTo>
                <a:lnTo>
                  <a:pt x="0" y="10856"/>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349" name="Shape 349"/>
          <p:cNvSpPr/>
          <p:nvPr/>
        </p:nvSpPr>
        <p:spPr>
          <a:xfrm>
            <a:off x="7129780" y="1948180"/>
            <a:ext cx="990601" cy="730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94"/>
                </a:lnTo>
                <a:lnTo>
                  <a:pt x="21600" y="10894"/>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grpSp>
        <p:nvGrpSpPr>
          <p:cNvPr id="345" name="Group 345"/>
          <p:cNvGrpSpPr/>
          <p:nvPr/>
        </p:nvGrpSpPr>
        <p:grpSpPr>
          <a:xfrm>
            <a:off x="7571296" y="2684417"/>
            <a:ext cx="1099436" cy="781050"/>
            <a:chOff x="0" y="0"/>
            <a:chExt cx="1099435" cy="781049"/>
          </a:xfrm>
        </p:grpSpPr>
        <p:grpSp>
          <p:nvGrpSpPr>
            <p:cNvPr id="340" name="Group 340"/>
            <p:cNvGrpSpPr/>
            <p:nvPr/>
          </p:nvGrpSpPr>
          <p:grpSpPr>
            <a:xfrm>
              <a:off x="0" y="0"/>
              <a:ext cx="1099436" cy="781050"/>
              <a:chOff x="0" y="0"/>
              <a:chExt cx="1099435" cy="781049"/>
            </a:xfrm>
          </p:grpSpPr>
          <p:grpSp>
            <p:nvGrpSpPr>
              <p:cNvPr id="338" name="Group 338"/>
              <p:cNvGrpSpPr/>
              <p:nvPr/>
            </p:nvGrpSpPr>
            <p:grpSpPr>
              <a:xfrm>
                <a:off x="0" y="-1"/>
                <a:ext cx="1099436" cy="781051"/>
                <a:chOff x="0" y="0"/>
                <a:chExt cx="1099435" cy="781049"/>
              </a:xfrm>
            </p:grpSpPr>
            <p:sp>
              <p:nvSpPr>
                <p:cNvPr id="336" name="Shape 336"/>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337" name="Shape 337"/>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339" name="Shape 339"/>
              <p:cNvSpPr/>
              <p:nvPr/>
            </p:nvSpPr>
            <p:spPr>
              <a:xfrm>
                <a:off x="846421" y="3696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344" name="Group 344"/>
            <p:cNvGrpSpPr/>
            <p:nvPr/>
          </p:nvGrpSpPr>
          <p:grpSpPr>
            <a:xfrm>
              <a:off x="49698" y="366766"/>
              <a:ext cx="1000039" cy="382604"/>
              <a:chOff x="0" y="0"/>
              <a:chExt cx="1000037" cy="382603"/>
            </a:xfrm>
          </p:grpSpPr>
          <p:sp>
            <p:nvSpPr>
              <p:cNvPr id="341" name="Shape 341"/>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42" name="Shape 342"/>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343" name="Shape 343"/>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346" name="Shape 346"/>
          <p:cNvSpPr/>
          <p:nvPr/>
        </p:nvSpPr>
        <p:spPr>
          <a:xfrm>
            <a:off x="5274242" y="2360661"/>
            <a:ext cx="713841" cy="205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800">
                <a:latin typeface="Courier New"/>
                <a:ea typeface="Courier New"/>
                <a:cs typeface="Courier New"/>
                <a:sym typeface="Courier New"/>
              </a:defRPr>
            </a:lvl1pPr>
          </a:lstStyle>
          <a:p>
            <a:pPr lvl="0">
              <a:defRPr sz="1800">
                <a:solidFill>
                  <a:srgbClr val="000000"/>
                </a:solidFill>
                <a:uFillTx/>
              </a:defRPr>
            </a:pPr>
            <a:r>
              <a:rPr sz="800">
                <a:solidFill>
                  <a:srgbClr val="4D4D4D"/>
                </a:solidFill>
                <a:uFill>
                  <a:solidFill>
                    <a:srgbClr val="4D4D4D"/>
                  </a:solidFill>
                </a:uFill>
              </a:rPr>
              <a:t>jsessionId</a:t>
            </a:r>
          </a:p>
        </p:txBody>
      </p:sp>
      <p:sp>
        <p:nvSpPr>
          <p:cNvPr id="347" name="Shape 347"/>
          <p:cNvSpPr/>
          <p:nvPr>
            <p:ph type="body" idx="4294967295"/>
          </p:nvPr>
        </p:nvSpPr>
        <p:spPr>
          <a:xfrm>
            <a:off x="366712" y="1074737"/>
            <a:ext cx="4838110" cy="3383099"/>
          </a:xfrm>
          <a:prstGeom prst="rect">
            <a:avLst/>
          </a:prstGeom>
        </p:spPr>
        <p:txBody>
          <a:bodyPr lIns="91424" tIns="91424" rIns="91424" bIns="91424">
            <a:normAutofit fontScale="100000" lnSpcReduction="0"/>
          </a:bodyPr>
          <a:lstStyle/>
          <a:p>
            <a:pPr lvl="0" marL="262890" indent="-262890" defTabSz="841247">
              <a:spcBef>
                <a:spcPts val="1100"/>
              </a:spcBef>
              <a:buClr>
                <a:srgbClr val="ADC339"/>
              </a:buClr>
              <a:buFont typeface="Arial"/>
              <a:defRPr sz="1800">
                <a:solidFill>
                  <a:srgbClr val="000000"/>
                </a:solidFill>
                <a:uFillTx/>
              </a:defRPr>
            </a:pPr>
            <a:r>
              <a:rPr sz="1656"/>
              <a:t>Applications that rely on session stickiness are subject to lead to unexpected behavior in case of failure of the node that contains that data</a:t>
            </a:r>
            <a:endParaRPr sz="1656"/>
          </a:p>
          <a:p>
            <a:pPr lvl="0" marL="262890" indent="-262890" defTabSz="841247">
              <a:spcBef>
                <a:spcPts val="1100"/>
              </a:spcBef>
              <a:buClr>
                <a:srgbClr val="ADC339"/>
              </a:buClr>
              <a:buFont typeface="Arial"/>
              <a:defRPr sz="1800">
                <a:solidFill>
                  <a:srgbClr val="000000"/>
                </a:solidFill>
                <a:uFillTx/>
              </a:defRPr>
            </a:pPr>
            <a:r>
              <a:rPr sz="1656"/>
              <a:t>Most web applications that use sessions do not have a replication strategy in place</a:t>
            </a:r>
            <a:endParaRPr sz="1656"/>
          </a:p>
          <a:p>
            <a:pPr lvl="0" marL="262890" indent="-262890" defTabSz="841247">
              <a:spcBef>
                <a:spcPts val="1100"/>
              </a:spcBef>
              <a:buClr>
                <a:srgbClr val="ADC339"/>
              </a:buClr>
              <a:buFont typeface="Arial"/>
              <a:defRPr sz="1800">
                <a:solidFill>
                  <a:srgbClr val="000000"/>
                </a:solidFill>
                <a:uFillTx/>
              </a:defRPr>
            </a:pPr>
            <a:r>
              <a:rPr sz="1656"/>
              <a:t>Your application availability is subject to a single node (even if you LB the load over other nodes)</a:t>
            </a:r>
            <a:endParaRPr sz="1656"/>
          </a:p>
          <a:p>
            <a:pPr lvl="0" marL="262890" indent="-262890" defTabSz="841247">
              <a:spcBef>
                <a:spcPts val="1100"/>
              </a:spcBef>
              <a:buClr>
                <a:srgbClr val="ADC339"/>
              </a:buClr>
              <a:buFont typeface="Arial"/>
              <a:defRPr sz="1800">
                <a:solidFill>
                  <a:srgbClr val="000000"/>
                </a:solidFill>
                <a:uFillTx/>
              </a:defRPr>
            </a:pPr>
            <a:r>
              <a:rPr sz="1656"/>
              <a:t>Some app servers use P2P session replication which can be very costly on large deployments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4" presetID="22" grpId="1" fill="hold">
                                  <p:stCondLst>
                                    <p:cond delay="0"/>
                                  </p:stCondLst>
                                  <p:iterate type="el" backwards="0">
                                    <p:tmAbs val="0"/>
                                  </p:iterate>
                                  <p:childTnLst>
                                    <p:animEffect filter="wipe(down)" transition="out">
                                      <p:cBhvr>
                                        <p:cTn id="6" dur="750" fill="hold"/>
                                        <p:tgtEl>
                                          <p:spTgt spid="333"/>
                                        </p:tgtEl>
                                      </p:cBhvr>
                                    </p:animEffect>
                                    <p:set>
                                      <p:cBhvr>
                                        <p:cTn id="7" fill="hold">
                                          <p:stCondLst>
                                            <p:cond delay="749"/>
                                          </p:stCondLst>
                                        </p:cTn>
                                        <p:tgtEl>
                                          <p:spTgt spid="3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52" name="Shape 352"/>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353" name="Shape 353"/>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354" name="Shape 354"/>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355" name="Shape 355"/>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356" name="Shape 356"/>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357" name="Shape 357"/>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Resiliency</a:t>
            </a:r>
          </a:p>
        </p:txBody>
      </p:sp>
      <p:sp>
        <p:nvSpPr>
          <p:cNvPr id="358" name="Shape 358"/>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359" name="Shape 359"/>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352"/>
                                        </p:tgtEl>
                                        <p:attrNameLst>
                                          <p:attrName>style.visibility</p:attrName>
                                        </p:attrNameLst>
                                      </p:cBhvr>
                                      <p:to>
                                        <p:strVal val="visible"/>
                                      </p:to>
                                    </p:set>
                                    <p:animEffect filter="wipe(right)" transition="in">
                                      <p:cBhvr>
                                        <p:cTn id="7" dur="500"/>
                                        <p:tgtEl>
                                          <p:spTgt spid="352"/>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353"/>
                                        </p:tgtEl>
                                        <p:attrNameLst>
                                          <p:attrName>style.visibility</p:attrName>
                                        </p:attrNameLst>
                                      </p:cBhvr>
                                      <p:to>
                                        <p:strVal val="visible"/>
                                      </p:to>
                                    </p:set>
                                    <p:anim calcmode="lin" valueType="num">
                                      <p:cBhvr>
                                        <p:cTn id="11" dur="300" fill="hold"/>
                                        <p:tgtEl>
                                          <p:spTgt spid="353"/>
                                        </p:tgtEl>
                                        <p:attrNameLst>
                                          <p:attrName>ppt_w</p:attrName>
                                        </p:attrNameLst>
                                      </p:cBhvr>
                                      <p:tavLst>
                                        <p:tav tm="0">
                                          <p:val>
                                            <p:fltVal val="0"/>
                                          </p:val>
                                        </p:tav>
                                        <p:tav tm="100000">
                                          <p:val>
                                            <p:strVal val="#ppt_w"/>
                                          </p:val>
                                        </p:tav>
                                      </p:tavLst>
                                    </p:anim>
                                    <p:anim calcmode="lin" valueType="num">
                                      <p:cBhvr>
                                        <p:cTn id="12" dur="300" fill="hold"/>
                                        <p:tgtEl>
                                          <p:spTgt spid="353"/>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354"/>
                                        </p:tgtEl>
                                        <p:attrNameLst>
                                          <p:attrName>style.visibility</p:attrName>
                                        </p:attrNameLst>
                                      </p:cBhvr>
                                      <p:to>
                                        <p:strVal val="visible"/>
                                      </p:to>
                                    </p:set>
                                    <p:anim calcmode="lin" valueType="num">
                                      <p:cBhvr>
                                        <p:cTn id="16" dur="300" fill="hold"/>
                                        <p:tgtEl>
                                          <p:spTgt spid="354"/>
                                        </p:tgtEl>
                                        <p:attrNameLst>
                                          <p:attrName>ppt_w</p:attrName>
                                        </p:attrNameLst>
                                      </p:cBhvr>
                                      <p:tavLst>
                                        <p:tav tm="0">
                                          <p:val>
                                            <p:fltVal val="0"/>
                                          </p:val>
                                        </p:tav>
                                        <p:tav tm="100000">
                                          <p:val>
                                            <p:strVal val="#ppt_w"/>
                                          </p:val>
                                        </p:tav>
                                      </p:tavLst>
                                    </p:anim>
                                    <p:anim calcmode="lin" valueType="num">
                                      <p:cBhvr>
                                        <p:cTn id="17" dur="300" fill="hold"/>
                                        <p:tgtEl>
                                          <p:spTgt spid="354"/>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355"/>
                                        </p:tgtEl>
                                        <p:attrNameLst>
                                          <p:attrName>style.visibility</p:attrName>
                                        </p:attrNameLst>
                                      </p:cBhvr>
                                      <p:to>
                                        <p:strVal val="visible"/>
                                      </p:to>
                                    </p:set>
                                    <p:anim calcmode="lin" valueType="num">
                                      <p:cBhvr>
                                        <p:cTn id="21" dur="300" fill="hold"/>
                                        <p:tgtEl>
                                          <p:spTgt spid="355"/>
                                        </p:tgtEl>
                                        <p:attrNameLst>
                                          <p:attrName>ppt_w</p:attrName>
                                        </p:attrNameLst>
                                      </p:cBhvr>
                                      <p:tavLst>
                                        <p:tav tm="0">
                                          <p:val>
                                            <p:fltVal val="0"/>
                                          </p:val>
                                        </p:tav>
                                        <p:tav tm="100000">
                                          <p:val>
                                            <p:strVal val="#ppt_w"/>
                                          </p:val>
                                        </p:tav>
                                      </p:tavLst>
                                    </p:anim>
                                    <p:anim calcmode="lin" valueType="num">
                                      <p:cBhvr>
                                        <p:cTn id="22" dur="300" fill="hold"/>
                                        <p:tgtEl>
                                          <p:spTgt spid="355"/>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356"/>
                                        </p:tgtEl>
                                        <p:attrNameLst>
                                          <p:attrName>style.visibility</p:attrName>
                                        </p:attrNameLst>
                                      </p:cBhvr>
                                      <p:to>
                                        <p:strVal val="visible"/>
                                      </p:to>
                                    </p:set>
                                    <p:anim calcmode="lin" valueType="num">
                                      <p:cBhvr>
                                        <p:cTn id="26" dur="300" fill="hold"/>
                                        <p:tgtEl>
                                          <p:spTgt spid="356"/>
                                        </p:tgtEl>
                                        <p:attrNameLst>
                                          <p:attrName>ppt_w</p:attrName>
                                        </p:attrNameLst>
                                      </p:cBhvr>
                                      <p:tavLst>
                                        <p:tav tm="0">
                                          <p:val>
                                            <p:fltVal val="0"/>
                                          </p:val>
                                        </p:tav>
                                        <p:tav tm="100000">
                                          <p:val>
                                            <p:strVal val="#ppt_w"/>
                                          </p:val>
                                        </p:tav>
                                      </p:tavLst>
                                    </p:anim>
                                    <p:anim calcmode="lin" valueType="num">
                                      <p:cBhvr>
                                        <p:cTn id="27" dur="300" fill="hold"/>
                                        <p:tgtEl>
                                          <p:spTgt spid="356"/>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357"/>
                                        </p:tgtEl>
                                        <p:attrNameLst>
                                          <p:attrName>style.visibility</p:attrName>
                                        </p:attrNameLst>
                                      </p:cBhvr>
                                      <p:to>
                                        <p:strVal val="visible"/>
                                      </p:to>
                                    </p:set>
                                    <p:anim calcmode="lin" valueType="num">
                                      <p:cBhvr>
                                        <p:cTn id="31" dur="300" fill="hold"/>
                                        <p:tgtEl>
                                          <p:spTgt spid="357"/>
                                        </p:tgtEl>
                                        <p:attrNameLst>
                                          <p:attrName>ppt_w</p:attrName>
                                        </p:attrNameLst>
                                      </p:cBhvr>
                                      <p:tavLst>
                                        <p:tav tm="0">
                                          <p:val>
                                            <p:fltVal val="0"/>
                                          </p:val>
                                        </p:tav>
                                        <p:tav tm="100000">
                                          <p:val>
                                            <p:strVal val="#ppt_w"/>
                                          </p:val>
                                        </p:tav>
                                      </p:tavLst>
                                    </p:anim>
                                    <p:anim calcmode="lin" valueType="num">
                                      <p:cBhvr>
                                        <p:cTn id="32" dur="300" fill="hold"/>
                                        <p:tgtEl>
                                          <p:spTgt spid="357"/>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58"/>
                                        </p:tgtEl>
                                        <p:attrNameLst>
                                          <p:attrName>style.visibility</p:attrName>
                                        </p:attrNameLst>
                                      </p:cBhvr>
                                      <p:to>
                                        <p:strVal val="visible"/>
                                      </p:to>
                                    </p:set>
                                    <p:anim calcmode="lin" valueType="num">
                                      <p:cBhvr>
                                        <p:cTn id="36" dur="300" fill="hold"/>
                                        <p:tgtEl>
                                          <p:spTgt spid="358"/>
                                        </p:tgtEl>
                                        <p:attrNameLst>
                                          <p:attrName>ppt_w</p:attrName>
                                        </p:attrNameLst>
                                      </p:cBhvr>
                                      <p:tavLst>
                                        <p:tav tm="0">
                                          <p:val>
                                            <p:fltVal val="0"/>
                                          </p:val>
                                        </p:tav>
                                        <p:tav tm="100000">
                                          <p:val>
                                            <p:strVal val="#ppt_w"/>
                                          </p:val>
                                        </p:tav>
                                      </p:tavLst>
                                    </p:anim>
                                    <p:anim calcmode="lin" valueType="num">
                                      <p:cBhvr>
                                        <p:cTn id="37" dur="300" fill="hold"/>
                                        <p:tgtEl>
                                          <p:spTgt spid="3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3" grpId="2"/>
      <p:bldP build="whole" bldLvl="1" animBg="1" rev="0" advAuto="0" spid="358" grpId="7"/>
      <p:bldP build="whole" bldLvl="1" animBg="1" rev="0" advAuto="0" spid="354" grpId="3"/>
      <p:bldP build="whole" bldLvl="1" animBg="1" rev="0" advAuto="0" spid="355" grpId="4"/>
      <p:bldP build="whole" bldLvl="1" animBg="1" rev="0" advAuto="0" spid="357" grpId="6"/>
      <p:bldP build="whole" bldLvl="1" animBg="1" rev="0" advAuto="0" spid="356" grpId="5"/>
      <p:bldP build="whole" bldLvl="1" animBg="1" rev="0" advAuto="0" spid="352"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62" name="Shape 362"/>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Resilience</a:t>
            </a:r>
          </a:p>
        </p:txBody>
      </p:sp>
      <p:sp>
        <p:nvSpPr>
          <p:cNvPr id="363" name="Shape 363"/>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No graceful shutdown in case of catastrophic events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recovery when the process executing the application dies</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horizontal and automatic scale under heavy load</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No fallback mechanisms when dependent services are broken</a:t>
            </a:r>
          </a:p>
        </p:txBody>
      </p:sp>
    </p:spTree>
  </p:cSld>
  <p:clrMapOvr>
    <a:masterClrMapping/>
  </p:clrMapOvr>
  <p:transition spd="fast"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lvl="0">
              <a:defRPr sz="1800">
                <a:solidFill>
                  <a:srgbClr val="000000"/>
                </a:solidFill>
                <a:uFillTx/>
              </a:defRPr>
            </a:pPr>
            <a:r>
              <a:rPr sz="3600">
                <a:solidFill>
                  <a:srgbClr val="F06E40"/>
                </a:solidFill>
                <a:uFill>
                  <a:solidFill>
                    <a:srgbClr val="F16F3B"/>
                  </a:solidFill>
                </a:uFill>
              </a:rPr>
              <a:t>Pivotal CF </a:t>
            </a:r>
          </a:p>
        </p:txBody>
      </p:sp>
      <p:sp>
        <p:nvSpPr>
          <p:cNvPr id="199" name="Shape 199"/>
          <p:cNvSpPr/>
          <p:nvPr>
            <p:ph type="body" idx="1"/>
          </p:nvPr>
        </p:nvSpPr>
        <p:spPr>
          <a:xfrm>
            <a:off x="890587" y="2277784"/>
            <a:ext cx="7620001" cy="1042337"/>
          </a:xfrm>
          <a:prstGeom prst="rect">
            <a:avLst/>
          </a:prstGeom>
        </p:spPr>
        <p:txBody>
          <a:bodyPr/>
          <a:lstStyle/>
          <a:p>
            <a:pPr lvl="0">
              <a:defRPr sz="1800">
                <a:solidFill>
                  <a:srgbClr val="000000"/>
                </a:solidFill>
                <a:uFillTx/>
              </a:defRPr>
            </a:pPr>
            <a:r>
              <a:rPr sz="2400">
                <a:solidFill>
                  <a:srgbClr val="1BA8DC"/>
                </a:solidFill>
                <a:uFill>
                  <a:solidFill>
                    <a:srgbClr val="3EA7BC"/>
                  </a:solidFill>
                </a:uFill>
              </a:rPr>
              <a:t>Building Cloud ready apps</a:t>
            </a:r>
          </a:p>
        </p:txBody>
      </p:sp>
      <p:sp>
        <p:nvSpPr>
          <p:cNvPr id="200" name="Shape 2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01" name="Shape 201"/>
          <p:cNvSpPr/>
          <p:nvPr/>
        </p:nvSpPr>
        <p:spPr>
          <a:xfrm>
            <a:off x="896545" y="2965379"/>
            <a:ext cx="455492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defRPr>
                <a:solidFill>
                  <a:srgbClr val="000000"/>
                </a:solidFill>
                <a:uFillTx/>
              </a:defRPr>
            </a:pPr>
            <a:r>
              <a:rPr>
                <a:solidFill>
                  <a:srgbClr val="4D4D4D"/>
                </a:solidFill>
                <a:uFill>
                  <a:solidFill>
                    <a:srgbClr val="4D4D4D"/>
                  </a:solidFill>
                </a:uFill>
              </a:rPr>
              <a:t>Questions about this deck: fmelo@pivotal.io</a:t>
            </a:r>
          </a:p>
        </p:txBody>
      </p:sp>
    </p:spTree>
  </p:cSld>
  <p:clrMapOvr>
    <a:masterClrMapping/>
  </p:clrMapOvr>
  <p:transition spd="slow"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66" name="Shape 366"/>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367" name="Shape 367"/>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368" name="Shape 368"/>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369" name="Shape 369"/>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370" name="Shape 370"/>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371" name="Shape 371"/>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372" name="Shape 372"/>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Traceability / Logging</a:t>
            </a:r>
          </a:p>
        </p:txBody>
      </p:sp>
      <p:sp>
        <p:nvSpPr>
          <p:cNvPr id="373" name="Shape 373"/>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366"/>
                                        </p:tgtEl>
                                        <p:attrNameLst>
                                          <p:attrName>style.visibility</p:attrName>
                                        </p:attrNameLst>
                                      </p:cBhvr>
                                      <p:to>
                                        <p:strVal val="visible"/>
                                      </p:to>
                                    </p:set>
                                    <p:animEffect filter="wipe(right)" transition="in">
                                      <p:cBhvr>
                                        <p:cTn id="7" dur="500"/>
                                        <p:tgtEl>
                                          <p:spTgt spid="36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367"/>
                                        </p:tgtEl>
                                        <p:attrNameLst>
                                          <p:attrName>style.visibility</p:attrName>
                                        </p:attrNameLst>
                                      </p:cBhvr>
                                      <p:to>
                                        <p:strVal val="visible"/>
                                      </p:to>
                                    </p:set>
                                    <p:anim calcmode="lin" valueType="num">
                                      <p:cBhvr>
                                        <p:cTn id="11" dur="300" fill="hold"/>
                                        <p:tgtEl>
                                          <p:spTgt spid="367"/>
                                        </p:tgtEl>
                                        <p:attrNameLst>
                                          <p:attrName>ppt_w</p:attrName>
                                        </p:attrNameLst>
                                      </p:cBhvr>
                                      <p:tavLst>
                                        <p:tav tm="0">
                                          <p:val>
                                            <p:fltVal val="0"/>
                                          </p:val>
                                        </p:tav>
                                        <p:tav tm="100000">
                                          <p:val>
                                            <p:strVal val="#ppt_w"/>
                                          </p:val>
                                        </p:tav>
                                      </p:tavLst>
                                    </p:anim>
                                    <p:anim calcmode="lin" valueType="num">
                                      <p:cBhvr>
                                        <p:cTn id="12" dur="300" fill="hold"/>
                                        <p:tgtEl>
                                          <p:spTgt spid="367"/>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368"/>
                                        </p:tgtEl>
                                        <p:attrNameLst>
                                          <p:attrName>style.visibility</p:attrName>
                                        </p:attrNameLst>
                                      </p:cBhvr>
                                      <p:to>
                                        <p:strVal val="visible"/>
                                      </p:to>
                                    </p:set>
                                    <p:anim calcmode="lin" valueType="num">
                                      <p:cBhvr>
                                        <p:cTn id="16" dur="300" fill="hold"/>
                                        <p:tgtEl>
                                          <p:spTgt spid="368"/>
                                        </p:tgtEl>
                                        <p:attrNameLst>
                                          <p:attrName>ppt_w</p:attrName>
                                        </p:attrNameLst>
                                      </p:cBhvr>
                                      <p:tavLst>
                                        <p:tav tm="0">
                                          <p:val>
                                            <p:fltVal val="0"/>
                                          </p:val>
                                        </p:tav>
                                        <p:tav tm="100000">
                                          <p:val>
                                            <p:strVal val="#ppt_w"/>
                                          </p:val>
                                        </p:tav>
                                      </p:tavLst>
                                    </p:anim>
                                    <p:anim calcmode="lin" valueType="num">
                                      <p:cBhvr>
                                        <p:cTn id="17" dur="300" fill="hold"/>
                                        <p:tgtEl>
                                          <p:spTgt spid="368"/>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369"/>
                                        </p:tgtEl>
                                        <p:attrNameLst>
                                          <p:attrName>style.visibility</p:attrName>
                                        </p:attrNameLst>
                                      </p:cBhvr>
                                      <p:to>
                                        <p:strVal val="visible"/>
                                      </p:to>
                                    </p:set>
                                    <p:anim calcmode="lin" valueType="num">
                                      <p:cBhvr>
                                        <p:cTn id="21" dur="300" fill="hold"/>
                                        <p:tgtEl>
                                          <p:spTgt spid="369"/>
                                        </p:tgtEl>
                                        <p:attrNameLst>
                                          <p:attrName>ppt_w</p:attrName>
                                        </p:attrNameLst>
                                      </p:cBhvr>
                                      <p:tavLst>
                                        <p:tav tm="0">
                                          <p:val>
                                            <p:fltVal val="0"/>
                                          </p:val>
                                        </p:tav>
                                        <p:tav tm="100000">
                                          <p:val>
                                            <p:strVal val="#ppt_w"/>
                                          </p:val>
                                        </p:tav>
                                      </p:tavLst>
                                    </p:anim>
                                    <p:anim calcmode="lin" valueType="num">
                                      <p:cBhvr>
                                        <p:cTn id="22" dur="300" fill="hold"/>
                                        <p:tgtEl>
                                          <p:spTgt spid="369"/>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370"/>
                                        </p:tgtEl>
                                        <p:attrNameLst>
                                          <p:attrName>style.visibility</p:attrName>
                                        </p:attrNameLst>
                                      </p:cBhvr>
                                      <p:to>
                                        <p:strVal val="visible"/>
                                      </p:to>
                                    </p:set>
                                    <p:anim calcmode="lin" valueType="num">
                                      <p:cBhvr>
                                        <p:cTn id="26" dur="300" fill="hold"/>
                                        <p:tgtEl>
                                          <p:spTgt spid="370"/>
                                        </p:tgtEl>
                                        <p:attrNameLst>
                                          <p:attrName>ppt_w</p:attrName>
                                        </p:attrNameLst>
                                      </p:cBhvr>
                                      <p:tavLst>
                                        <p:tav tm="0">
                                          <p:val>
                                            <p:fltVal val="0"/>
                                          </p:val>
                                        </p:tav>
                                        <p:tav tm="100000">
                                          <p:val>
                                            <p:strVal val="#ppt_w"/>
                                          </p:val>
                                        </p:tav>
                                      </p:tavLst>
                                    </p:anim>
                                    <p:anim calcmode="lin" valueType="num">
                                      <p:cBhvr>
                                        <p:cTn id="27" dur="300" fill="hold"/>
                                        <p:tgtEl>
                                          <p:spTgt spid="370"/>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371"/>
                                        </p:tgtEl>
                                        <p:attrNameLst>
                                          <p:attrName>style.visibility</p:attrName>
                                        </p:attrNameLst>
                                      </p:cBhvr>
                                      <p:to>
                                        <p:strVal val="visible"/>
                                      </p:to>
                                    </p:set>
                                    <p:anim calcmode="lin" valueType="num">
                                      <p:cBhvr>
                                        <p:cTn id="31" dur="300" fill="hold"/>
                                        <p:tgtEl>
                                          <p:spTgt spid="371"/>
                                        </p:tgtEl>
                                        <p:attrNameLst>
                                          <p:attrName>ppt_w</p:attrName>
                                        </p:attrNameLst>
                                      </p:cBhvr>
                                      <p:tavLst>
                                        <p:tav tm="0">
                                          <p:val>
                                            <p:fltVal val="0"/>
                                          </p:val>
                                        </p:tav>
                                        <p:tav tm="100000">
                                          <p:val>
                                            <p:strVal val="#ppt_w"/>
                                          </p:val>
                                        </p:tav>
                                      </p:tavLst>
                                    </p:anim>
                                    <p:anim calcmode="lin" valueType="num">
                                      <p:cBhvr>
                                        <p:cTn id="32" dur="300" fill="hold"/>
                                        <p:tgtEl>
                                          <p:spTgt spid="371"/>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372"/>
                                        </p:tgtEl>
                                        <p:attrNameLst>
                                          <p:attrName>style.visibility</p:attrName>
                                        </p:attrNameLst>
                                      </p:cBhvr>
                                      <p:to>
                                        <p:strVal val="visible"/>
                                      </p:to>
                                    </p:set>
                                    <p:anim calcmode="lin" valueType="num">
                                      <p:cBhvr>
                                        <p:cTn id="36" dur="300" fill="hold"/>
                                        <p:tgtEl>
                                          <p:spTgt spid="372"/>
                                        </p:tgtEl>
                                        <p:attrNameLst>
                                          <p:attrName>ppt_w</p:attrName>
                                        </p:attrNameLst>
                                      </p:cBhvr>
                                      <p:tavLst>
                                        <p:tav tm="0">
                                          <p:val>
                                            <p:fltVal val="0"/>
                                          </p:val>
                                        </p:tav>
                                        <p:tav tm="100000">
                                          <p:val>
                                            <p:strVal val="#ppt_w"/>
                                          </p:val>
                                        </p:tav>
                                      </p:tavLst>
                                    </p:anim>
                                    <p:anim calcmode="lin" valueType="num">
                                      <p:cBhvr>
                                        <p:cTn id="37" dur="300" fill="hold"/>
                                        <p:tgtEl>
                                          <p:spTgt spid="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6"/>
      <p:bldP build="whole" bldLvl="1" animBg="1" rev="0" advAuto="0" spid="370" grpId="5"/>
      <p:bldP build="whole" bldLvl="1" animBg="1" rev="0" advAuto="0" spid="366" grpId="1"/>
      <p:bldP build="whole" bldLvl="1" animBg="1" rev="0" advAuto="0" spid="367" grpId="2"/>
      <p:bldP build="whole" bldLvl="1" animBg="1" rev="0" advAuto="0" spid="372" grpId="7"/>
      <p:bldP build="whole" bldLvl="1" animBg="1" rev="0" advAuto="0" spid="368" grpId="3"/>
      <p:bldP build="whole" bldLvl="1" animBg="1" rev="0" advAuto="0" spid="369" grpId="4"/>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76" name="Shape 37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Traceability / Logging</a:t>
            </a:r>
          </a:p>
        </p:txBody>
      </p:sp>
      <p:sp>
        <p:nvSpPr>
          <p:cNvPr id="377" name="Shape 377"/>
          <p:cNvSpPr/>
          <p:nvPr>
            <p:ph type="body" idx="1"/>
          </p:nvPr>
        </p:nvSpPr>
        <p:spPr>
          <a:prstGeom prst="rect">
            <a:avLst/>
          </a:prstGeom>
        </p:spPr>
        <p:txBody>
          <a:bodyPr/>
          <a:lstStyle/>
          <a:p>
            <a:pPr lvl="0">
              <a:defRPr sz="1800">
                <a:solidFill>
                  <a:srgbClr val="000000"/>
                </a:solidFill>
                <a:uFillTx/>
              </a:defRPr>
            </a:pPr>
            <a:r>
              <a:rPr sz="2400">
                <a:solidFill>
                  <a:srgbClr val="4D4D4D"/>
                </a:solidFill>
                <a:uFill>
                  <a:solidFill>
                    <a:srgbClr val="4D4D4D"/>
                  </a:solidFill>
                </a:uFill>
              </a:rPr>
              <a:t>Traditional apps usually write logs to files on disk</a:t>
            </a:r>
            <a:endParaRPr sz="2400">
              <a:solidFill>
                <a:srgbClr val="4D4D4D"/>
              </a:solidFill>
              <a:uFill>
                <a:solidFill>
                  <a:srgbClr val="4D4D4D"/>
                </a:solidFill>
              </a:uFill>
            </a:endParaRPr>
          </a:p>
          <a:p>
            <a:pPr lvl="0">
              <a:defRPr sz="1800">
                <a:solidFill>
                  <a:srgbClr val="000000"/>
                </a:solidFill>
                <a:uFillTx/>
              </a:defRPr>
            </a:pPr>
            <a:r>
              <a:rPr sz="2400">
                <a:solidFill>
                  <a:srgbClr val="4D4D4D"/>
                </a:solidFill>
                <a:uFill>
                  <a:solidFill>
                    <a:srgbClr val="4D4D4D"/>
                  </a:solidFill>
                </a:uFill>
              </a:rPr>
              <a:t>When you have a cluster composed of several instances, it becomes really hard to trace log files spread across different locations</a:t>
            </a:r>
          </a:p>
        </p:txBody>
      </p:sp>
    </p:spTree>
  </p:cSld>
  <p:clrMapOvr>
    <a:masterClrMapping/>
  </p:clrMapOvr>
  <p:transition spd="fast" advClick="1">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12 factor apps</a:t>
            </a:r>
          </a:p>
        </p:txBody>
      </p:sp>
      <p:sp>
        <p:nvSpPr>
          <p:cNvPr id="380" name="Shape 380"/>
          <p:cNvSpPr/>
          <p:nvPr>
            <p:ph type="body" idx="1"/>
          </p:nvPr>
        </p:nvSpPr>
        <p:spPr>
          <a:prstGeom prst="rect">
            <a:avLst/>
          </a:prstGeom>
        </p:spPr>
        <p:txBody>
          <a:bodyPr/>
          <a:lstStyle/>
          <a:p>
            <a:pPr lvl="0"/>
          </a:p>
        </p:txBody>
      </p:sp>
      <p:sp>
        <p:nvSpPr>
          <p:cNvPr id="381" name="Shape 38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384" name="Shape 384"/>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385"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388" name="Group 388"/>
          <p:cNvGrpSpPr/>
          <p:nvPr/>
        </p:nvGrpSpPr>
        <p:grpSpPr>
          <a:xfrm>
            <a:off x="261462" y="1386224"/>
            <a:ext cx="1570580" cy="759574"/>
            <a:chOff x="0" y="0"/>
            <a:chExt cx="1570579" cy="759572"/>
          </a:xfrm>
        </p:grpSpPr>
        <p:sp>
          <p:nvSpPr>
            <p:cNvPr id="386" name="Shape 386"/>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387" name="Shape 387"/>
            <p:cNvSpPr/>
            <p:nvPr/>
          </p:nvSpPr>
          <p:spPr>
            <a:xfrm>
              <a:off x="0" y="254810"/>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 Codebase</a:t>
              </a:r>
            </a:p>
          </p:txBody>
        </p:sp>
      </p:grpSp>
      <p:grpSp>
        <p:nvGrpSpPr>
          <p:cNvPr id="391" name="Group 391"/>
          <p:cNvGrpSpPr/>
          <p:nvPr/>
        </p:nvGrpSpPr>
        <p:grpSpPr>
          <a:xfrm>
            <a:off x="1960246" y="1386224"/>
            <a:ext cx="1570580" cy="762001"/>
            <a:chOff x="0" y="0"/>
            <a:chExt cx="1570579" cy="762000"/>
          </a:xfrm>
        </p:grpSpPr>
        <p:sp>
          <p:nvSpPr>
            <p:cNvPr id="389" name="Shape 389"/>
            <p:cNvSpPr/>
            <p:nvPr/>
          </p:nvSpPr>
          <p:spPr>
            <a:xfrm>
              <a:off x="97231"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390" name="Shape 390"/>
            <p:cNvSpPr/>
            <p:nvPr/>
          </p:nvSpPr>
          <p:spPr>
            <a:xfrm>
              <a:off x="0" y="236145"/>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II. Dependencies</a:t>
              </a:r>
            </a:p>
          </p:txBody>
        </p:sp>
      </p:grpSp>
      <p:grpSp>
        <p:nvGrpSpPr>
          <p:cNvPr id="394" name="Group 394"/>
          <p:cNvGrpSpPr/>
          <p:nvPr/>
        </p:nvGrpSpPr>
        <p:grpSpPr>
          <a:xfrm>
            <a:off x="3659029" y="1398749"/>
            <a:ext cx="1570580" cy="762001"/>
            <a:chOff x="0" y="0"/>
            <a:chExt cx="1570579" cy="762000"/>
          </a:xfrm>
        </p:grpSpPr>
        <p:sp>
          <p:nvSpPr>
            <p:cNvPr id="392" name="Shape 392"/>
            <p:cNvSpPr/>
            <p:nvPr/>
          </p:nvSpPr>
          <p:spPr>
            <a:xfrm>
              <a:off x="83414"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393" name="Shape 393"/>
            <p:cNvSpPr/>
            <p:nvPr/>
          </p:nvSpPr>
          <p:spPr>
            <a:xfrm>
              <a:off x="0" y="197483"/>
              <a:ext cx="1570580" cy="3272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100">
                  <a:solidFill>
                    <a:srgbClr val="FFFFFF"/>
                  </a:solidFill>
                </a:rPr>
                <a:t>III</a:t>
              </a:r>
              <a:r>
                <a:rPr sz="1200">
                  <a:solidFill>
                    <a:srgbClr val="FFFFFF"/>
                  </a:solidFill>
                </a:rPr>
                <a:t>. Configuration</a:t>
              </a:r>
            </a:p>
          </p:txBody>
        </p:sp>
      </p:grpSp>
      <p:grpSp>
        <p:nvGrpSpPr>
          <p:cNvPr id="397" name="Group 397"/>
          <p:cNvGrpSpPr/>
          <p:nvPr/>
        </p:nvGrpSpPr>
        <p:grpSpPr>
          <a:xfrm>
            <a:off x="5459815" y="1385010"/>
            <a:ext cx="1397001" cy="762001"/>
            <a:chOff x="0" y="0"/>
            <a:chExt cx="1397000" cy="762000"/>
          </a:xfrm>
        </p:grpSpPr>
        <p:sp>
          <p:nvSpPr>
            <p:cNvPr id="395" name="Shape 395"/>
            <p:cNvSpPr/>
            <p:nvPr/>
          </p:nvSpPr>
          <p:spPr>
            <a:xfrm>
              <a:off x="0" y="0"/>
              <a:ext cx="1397000"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396" name="Shape 396"/>
            <p:cNvSpPr/>
            <p:nvPr/>
          </p:nvSpPr>
          <p:spPr>
            <a:xfrm>
              <a:off x="38391" y="167310"/>
              <a:ext cx="1320218" cy="4597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IV. Backing services</a:t>
              </a:r>
            </a:p>
          </p:txBody>
        </p:sp>
      </p:grpSp>
      <p:grpSp>
        <p:nvGrpSpPr>
          <p:cNvPr id="400" name="Group 400"/>
          <p:cNvGrpSpPr/>
          <p:nvPr/>
        </p:nvGrpSpPr>
        <p:grpSpPr>
          <a:xfrm>
            <a:off x="348251" y="2470706"/>
            <a:ext cx="1397001" cy="762001"/>
            <a:chOff x="0" y="0"/>
            <a:chExt cx="1397000" cy="762000"/>
          </a:xfrm>
        </p:grpSpPr>
        <p:sp>
          <p:nvSpPr>
            <p:cNvPr id="398" name="Shape 398"/>
            <p:cNvSpPr/>
            <p:nvPr/>
          </p:nvSpPr>
          <p:spPr>
            <a:xfrm>
              <a:off x="0" y="0"/>
              <a:ext cx="1397000"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399" name="Shape 399"/>
            <p:cNvSpPr/>
            <p:nvPr/>
          </p:nvSpPr>
          <p:spPr>
            <a:xfrm>
              <a:off x="56035" y="162338"/>
              <a:ext cx="1319313" cy="476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V. Build, release, run</a:t>
              </a:r>
            </a:p>
          </p:txBody>
        </p:sp>
      </p:grpSp>
      <p:grpSp>
        <p:nvGrpSpPr>
          <p:cNvPr id="403" name="Group 403"/>
          <p:cNvGrpSpPr/>
          <p:nvPr/>
        </p:nvGrpSpPr>
        <p:grpSpPr>
          <a:xfrm>
            <a:off x="1960246" y="2483670"/>
            <a:ext cx="1570580" cy="762001"/>
            <a:chOff x="0" y="0"/>
            <a:chExt cx="1570579" cy="762000"/>
          </a:xfrm>
        </p:grpSpPr>
        <p:sp>
          <p:nvSpPr>
            <p:cNvPr id="401" name="Shape 401"/>
            <p:cNvSpPr/>
            <p:nvPr/>
          </p:nvSpPr>
          <p:spPr>
            <a:xfrm>
              <a:off x="93796"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02" name="Shape 402"/>
            <p:cNvSpPr/>
            <p:nvPr/>
          </p:nvSpPr>
          <p:spPr>
            <a:xfrm>
              <a:off x="0" y="231356"/>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VI. Process</a:t>
              </a:r>
            </a:p>
          </p:txBody>
        </p:sp>
      </p:grpSp>
      <p:grpSp>
        <p:nvGrpSpPr>
          <p:cNvPr id="406" name="Group 406"/>
          <p:cNvGrpSpPr/>
          <p:nvPr/>
        </p:nvGrpSpPr>
        <p:grpSpPr>
          <a:xfrm>
            <a:off x="3662404" y="2483670"/>
            <a:ext cx="1570580" cy="762001"/>
            <a:chOff x="3374" y="0"/>
            <a:chExt cx="1570579" cy="762000"/>
          </a:xfrm>
        </p:grpSpPr>
        <p:sp>
          <p:nvSpPr>
            <p:cNvPr id="404" name="Shape 404"/>
            <p:cNvSpPr/>
            <p:nvPr/>
          </p:nvSpPr>
          <p:spPr>
            <a:xfrm>
              <a:off x="90164"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05" name="Shape 405"/>
            <p:cNvSpPr/>
            <p:nvPr/>
          </p:nvSpPr>
          <p:spPr>
            <a:xfrm>
              <a:off x="3374" y="216336"/>
              <a:ext cx="1570580" cy="329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VII. Port binding</a:t>
              </a:r>
            </a:p>
          </p:txBody>
        </p:sp>
      </p:grpSp>
      <p:grpSp>
        <p:nvGrpSpPr>
          <p:cNvPr id="409" name="Group 409"/>
          <p:cNvGrpSpPr/>
          <p:nvPr/>
        </p:nvGrpSpPr>
        <p:grpSpPr>
          <a:xfrm>
            <a:off x="5373026" y="2537883"/>
            <a:ext cx="1570580" cy="762001"/>
            <a:chOff x="0" y="0"/>
            <a:chExt cx="1570579" cy="762000"/>
          </a:xfrm>
        </p:grpSpPr>
        <p:sp>
          <p:nvSpPr>
            <p:cNvPr id="407" name="Shape 407"/>
            <p:cNvSpPr/>
            <p:nvPr/>
          </p:nvSpPr>
          <p:spPr>
            <a:xfrm>
              <a:off x="86532"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08" name="Shape 408"/>
            <p:cNvSpPr/>
            <p:nvPr/>
          </p:nvSpPr>
          <p:spPr>
            <a:xfrm>
              <a:off x="0" y="233529"/>
              <a:ext cx="1570580" cy="332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100">
                  <a:solidFill>
                    <a:srgbClr val="FFFFFF"/>
                  </a:solidFill>
                  <a:uFillTx/>
                </a:defRPr>
              </a:lvl1pPr>
            </a:lstStyle>
            <a:p>
              <a:pPr lvl="0">
                <a:defRPr sz="1800">
                  <a:solidFill>
                    <a:srgbClr val="000000"/>
                  </a:solidFill>
                </a:defRPr>
              </a:pPr>
              <a:r>
                <a:rPr sz="1100">
                  <a:solidFill>
                    <a:srgbClr val="FFFFFF"/>
                  </a:solidFill>
                </a:rPr>
                <a:t>VIII. Concurrency</a:t>
              </a:r>
            </a:p>
          </p:txBody>
        </p:sp>
      </p:grpSp>
      <p:grpSp>
        <p:nvGrpSpPr>
          <p:cNvPr id="412" name="Group 412"/>
          <p:cNvGrpSpPr/>
          <p:nvPr/>
        </p:nvGrpSpPr>
        <p:grpSpPr>
          <a:xfrm>
            <a:off x="261462" y="3561040"/>
            <a:ext cx="1570580" cy="762001"/>
            <a:chOff x="0" y="0"/>
            <a:chExt cx="1570579" cy="762000"/>
          </a:xfrm>
        </p:grpSpPr>
        <p:sp>
          <p:nvSpPr>
            <p:cNvPr id="410" name="Shape 410"/>
            <p:cNvSpPr/>
            <p:nvPr/>
          </p:nvSpPr>
          <p:spPr>
            <a:xfrm>
              <a:off x="69597"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11" name="Shape 411"/>
            <p:cNvSpPr/>
            <p:nvPr/>
          </p:nvSpPr>
          <p:spPr>
            <a:xfrm>
              <a:off x="0" y="226731"/>
              <a:ext cx="1570580" cy="3061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IX. Disposability</a:t>
              </a:r>
            </a:p>
          </p:txBody>
        </p:sp>
      </p:grpSp>
      <p:grpSp>
        <p:nvGrpSpPr>
          <p:cNvPr id="415" name="Group 415"/>
          <p:cNvGrpSpPr/>
          <p:nvPr/>
        </p:nvGrpSpPr>
        <p:grpSpPr>
          <a:xfrm>
            <a:off x="2047035" y="3561040"/>
            <a:ext cx="1397001" cy="762001"/>
            <a:chOff x="0" y="0"/>
            <a:chExt cx="1397000" cy="762000"/>
          </a:xfrm>
        </p:grpSpPr>
        <p:sp>
          <p:nvSpPr>
            <p:cNvPr id="413" name="Shape 413"/>
            <p:cNvSpPr/>
            <p:nvPr/>
          </p:nvSpPr>
          <p:spPr>
            <a:xfrm>
              <a:off x="0" y="0"/>
              <a:ext cx="1397000"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14" name="Shape 414"/>
            <p:cNvSpPr/>
            <p:nvPr/>
          </p:nvSpPr>
          <p:spPr>
            <a:xfrm>
              <a:off x="121105" y="136460"/>
              <a:ext cx="1148470" cy="476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 Dev/Prod parity</a:t>
              </a:r>
            </a:p>
          </p:txBody>
        </p:sp>
      </p:grpSp>
      <p:grpSp>
        <p:nvGrpSpPr>
          <p:cNvPr id="418" name="Group 418"/>
          <p:cNvGrpSpPr/>
          <p:nvPr/>
        </p:nvGrpSpPr>
        <p:grpSpPr>
          <a:xfrm>
            <a:off x="3659029" y="3561040"/>
            <a:ext cx="1570580" cy="762001"/>
            <a:chOff x="0" y="0"/>
            <a:chExt cx="1570579" cy="762000"/>
          </a:xfrm>
        </p:grpSpPr>
        <p:sp>
          <p:nvSpPr>
            <p:cNvPr id="416" name="Shape 416"/>
            <p:cNvSpPr/>
            <p:nvPr/>
          </p:nvSpPr>
          <p:spPr>
            <a:xfrm>
              <a:off x="115832" y="0"/>
              <a:ext cx="1397001"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17" name="Shape 417"/>
            <p:cNvSpPr/>
            <p:nvPr/>
          </p:nvSpPr>
          <p:spPr>
            <a:xfrm>
              <a:off x="0" y="235353"/>
              <a:ext cx="1570580" cy="291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XI. Logs</a:t>
              </a:r>
            </a:p>
          </p:txBody>
        </p:sp>
      </p:grpSp>
      <p:grpSp>
        <p:nvGrpSpPr>
          <p:cNvPr id="421" name="Group 421"/>
          <p:cNvGrpSpPr/>
          <p:nvPr/>
        </p:nvGrpSpPr>
        <p:grpSpPr>
          <a:xfrm>
            <a:off x="5459815" y="3561040"/>
            <a:ext cx="1397001" cy="762001"/>
            <a:chOff x="0" y="0"/>
            <a:chExt cx="1397000" cy="762000"/>
          </a:xfrm>
        </p:grpSpPr>
        <p:sp>
          <p:nvSpPr>
            <p:cNvPr id="419" name="Shape 419"/>
            <p:cNvSpPr/>
            <p:nvPr/>
          </p:nvSpPr>
          <p:spPr>
            <a:xfrm>
              <a:off x="0" y="0"/>
              <a:ext cx="1397000" cy="762000"/>
            </a:xfrm>
            <a:prstGeom prst="roundRect">
              <a:avLst>
                <a:gd name="adj" fmla="val 17484"/>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420" name="Shape 420"/>
            <p:cNvSpPr/>
            <p:nvPr/>
          </p:nvSpPr>
          <p:spPr>
            <a:xfrm>
              <a:off x="66834" y="121217"/>
              <a:ext cx="1263332" cy="5294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XII. Admin Process</a:t>
              </a:r>
            </a:p>
          </p:txBody>
        </p:sp>
      </p:gr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24" name="Shape 424"/>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25"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28" name="Group 428"/>
          <p:cNvGrpSpPr/>
          <p:nvPr/>
        </p:nvGrpSpPr>
        <p:grpSpPr>
          <a:xfrm>
            <a:off x="261462" y="1386224"/>
            <a:ext cx="1570580" cy="759574"/>
            <a:chOff x="0" y="0"/>
            <a:chExt cx="1570579" cy="759572"/>
          </a:xfrm>
        </p:grpSpPr>
        <p:sp>
          <p:nvSpPr>
            <p:cNvPr id="426" name="Shape 426"/>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27" name="Shape 427"/>
            <p:cNvSpPr/>
            <p:nvPr/>
          </p:nvSpPr>
          <p:spPr>
            <a:xfrm>
              <a:off x="0" y="254810"/>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 Codebase</a:t>
              </a:r>
            </a:p>
          </p:txBody>
        </p:sp>
      </p:grpSp>
      <p:sp>
        <p:nvSpPr>
          <p:cNvPr id="429" name="Shape 429"/>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30" name="Shape 430"/>
          <p:cNvSpPr/>
          <p:nvPr>
            <p:ph type="body" idx="4294967295"/>
          </p:nvPr>
        </p:nvSpPr>
        <p:spPr>
          <a:xfrm>
            <a:off x="2225081" y="1653455"/>
            <a:ext cx="4355188" cy="3429001"/>
          </a:xfrm>
          <a:prstGeom prst="rect">
            <a:avLst/>
          </a:prstGeom>
        </p:spPr>
        <p:txBody>
          <a:bodyPr/>
          <a:lstStyle/>
          <a:p>
            <a:pPr lvl="0" marL="171450" indent="-171450">
              <a:defRPr sz="1800">
                <a:solidFill>
                  <a:srgbClr val="000000"/>
                </a:solidFill>
                <a:uFillTx/>
              </a:defRPr>
            </a:pPr>
            <a:r>
              <a:rPr>
                <a:solidFill>
                  <a:srgbClr val="4D4D4D"/>
                </a:solidFill>
                <a:uFill>
                  <a:solidFill>
                    <a:srgbClr val="4D4D4D"/>
                  </a:solidFill>
                </a:uFill>
              </a:rPr>
              <a:t>App = Single codebase.</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Multiple codebases = distributed system</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Each codebase tracked in version control</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Single codebase, multiple deployments (dev, test, prod, vSphere, OpenStack, linux, Windows, etc)</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29"/>
                                        </p:tgtEl>
                                        <p:attrNameLst>
                                          <p:attrName>style.visibility</p:attrName>
                                        </p:attrNameLst>
                                      </p:cBhvr>
                                      <p:to>
                                        <p:strVal val="visible"/>
                                      </p:to>
                                    </p:set>
                                    <p:animEffect filter="wipe(right)" transition="in">
                                      <p:cBhvr>
                                        <p:cTn id="7"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33" name="Shape 433"/>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34"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37" name="Group 437"/>
          <p:cNvGrpSpPr/>
          <p:nvPr/>
        </p:nvGrpSpPr>
        <p:grpSpPr>
          <a:xfrm>
            <a:off x="261462" y="1386224"/>
            <a:ext cx="1570580" cy="759574"/>
            <a:chOff x="0" y="0"/>
            <a:chExt cx="1570579" cy="759572"/>
          </a:xfrm>
        </p:grpSpPr>
        <p:sp>
          <p:nvSpPr>
            <p:cNvPr id="435" name="Shape 435"/>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36" name="Shape 436"/>
            <p:cNvSpPr/>
            <p:nvPr/>
          </p:nvSpPr>
          <p:spPr>
            <a:xfrm>
              <a:off x="0" y="254810"/>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I</a:t>
              </a:r>
              <a:r>
                <a:rPr sz="1200">
                  <a:solidFill>
                    <a:srgbClr val="FFFFFF"/>
                  </a:solidFill>
                </a:rPr>
                <a:t>I. Dependencies</a:t>
              </a:r>
            </a:p>
          </p:txBody>
        </p:sp>
      </p:grpSp>
      <p:sp>
        <p:nvSpPr>
          <p:cNvPr id="438" name="Shape 438"/>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39" name="Shape 439"/>
          <p:cNvSpPr/>
          <p:nvPr>
            <p:ph type="body" idx="4294967295"/>
          </p:nvPr>
        </p:nvSpPr>
        <p:spPr>
          <a:xfrm>
            <a:off x="2001561" y="1511618"/>
            <a:ext cx="4651734" cy="3429001"/>
          </a:xfrm>
          <a:prstGeom prst="rect">
            <a:avLst/>
          </a:prstGeom>
        </p:spPr>
        <p:txBody>
          <a:bodyPr/>
          <a:lstStyle/>
          <a:p>
            <a:pPr lvl="0" marL="161925" indent="-161925">
              <a:defRPr sz="1800">
                <a:solidFill>
                  <a:srgbClr val="000000"/>
                </a:solidFill>
                <a:uFillTx/>
              </a:defRPr>
            </a:pPr>
            <a:r>
              <a:rPr sz="1700">
                <a:solidFill>
                  <a:srgbClr val="4D4D4D"/>
                </a:solidFill>
                <a:uFill>
                  <a:solidFill>
                    <a:srgbClr val="4D4D4D"/>
                  </a:solidFill>
                </a:uFill>
              </a:rPr>
              <a:t>Easily and individually packaged - Jar (Java), gems (Ruby), CPAN (Perl), etc</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Declared on a manifest for ultimate separation of concerns and abstraction. (i.e. Maven .pom file)</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No reliance on system specific tools (i.e. Linux tool not runnable on Windows)</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38"/>
                                        </p:tgtEl>
                                        <p:attrNameLst>
                                          <p:attrName>style.visibility</p:attrName>
                                        </p:attrNameLst>
                                      </p:cBhvr>
                                      <p:to>
                                        <p:strVal val="visible"/>
                                      </p:to>
                                    </p:set>
                                    <p:animEffect filter="wipe(right)" transition="in">
                                      <p:cBhvr>
                                        <p:cTn id="7"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8"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42" name="Shape 442"/>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43"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46" name="Group 446"/>
          <p:cNvGrpSpPr/>
          <p:nvPr/>
        </p:nvGrpSpPr>
        <p:grpSpPr>
          <a:xfrm>
            <a:off x="261462" y="1386224"/>
            <a:ext cx="1570580" cy="759574"/>
            <a:chOff x="0" y="0"/>
            <a:chExt cx="1570579" cy="759572"/>
          </a:xfrm>
        </p:grpSpPr>
        <p:sp>
          <p:nvSpPr>
            <p:cNvPr id="444" name="Shape 444"/>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45" name="Shape 445"/>
            <p:cNvSpPr/>
            <p:nvPr/>
          </p:nvSpPr>
          <p:spPr>
            <a:xfrm>
              <a:off x="0" y="254810"/>
              <a:ext cx="1570580" cy="2499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I</a:t>
              </a:r>
              <a:r>
                <a:rPr sz="1200">
                  <a:solidFill>
                    <a:srgbClr val="FFFFFF"/>
                  </a:solidFill>
                </a:rPr>
                <a:t>II. Configuration</a:t>
              </a:r>
            </a:p>
          </p:txBody>
        </p:sp>
      </p:grpSp>
      <p:sp>
        <p:nvSpPr>
          <p:cNvPr id="447" name="Shape 447"/>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48" name="Shape 448"/>
          <p:cNvSpPr/>
          <p:nvPr>
            <p:ph type="body" idx="4294967295"/>
          </p:nvPr>
        </p:nvSpPr>
        <p:spPr>
          <a:xfrm>
            <a:off x="2072681" y="1554395"/>
            <a:ext cx="4560712" cy="3429001"/>
          </a:xfrm>
          <a:prstGeom prst="rect">
            <a:avLst/>
          </a:prstGeom>
        </p:spPr>
        <p:txBody>
          <a:bodyPr/>
          <a:lstStyle/>
          <a:p>
            <a:pPr lvl="0" marL="171450" indent="-171450">
              <a:defRPr sz="1800">
                <a:solidFill>
                  <a:srgbClr val="000000"/>
                </a:solidFill>
                <a:uFillTx/>
              </a:defRPr>
            </a:pPr>
            <a:r>
              <a:rPr>
                <a:solidFill>
                  <a:srgbClr val="535353"/>
                </a:solidFill>
                <a:uFill>
                  <a:solidFill>
                    <a:srgbClr val="4D4D4D"/>
                  </a:solidFill>
                </a:uFill>
              </a:rPr>
              <a:t>Config varies across deployments - source code does not.</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Any external dependency config and credential should be part of environment, not code.</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Stored as environment variables.</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Internal wiring which doesn’t change between deployments is code(i.e. Spring config) </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47"/>
                                        </p:tgtEl>
                                        <p:attrNameLst>
                                          <p:attrName>style.visibility</p:attrName>
                                        </p:attrNameLst>
                                      </p:cBhvr>
                                      <p:to>
                                        <p:strVal val="visible"/>
                                      </p:to>
                                    </p:set>
                                    <p:animEffect filter="wipe(right)" transition="in">
                                      <p:cBhvr>
                                        <p:cTn id="7" dur="5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7"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51" name="Shape 451"/>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52"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55" name="Group 455"/>
          <p:cNvGrpSpPr/>
          <p:nvPr/>
        </p:nvGrpSpPr>
        <p:grpSpPr>
          <a:xfrm>
            <a:off x="374842" y="1386224"/>
            <a:ext cx="1397473" cy="759574"/>
            <a:chOff x="113380" y="0"/>
            <a:chExt cx="1397472" cy="759572"/>
          </a:xfrm>
        </p:grpSpPr>
        <p:sp>
          <p:nvSpPr>
            <p:cNvPr id="453" name="Shape 453"/>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54" name="Shape 454"/>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IV</a:t>
              </a:r>
              <a:r>
                <a:rPr sz="1200">
                  <a:solidFill>
                    <a:srgbClr val="FFFFFF"/>
                  </a:solidFill>
                </a:rPr>
                <a:t>. Backing Services</a:t>
              </a:r>
            </a:p>
          </p:txBody>
        </p:sp>
      </p:grpSp>
      <p:sp>
        <p:nvSpPr>
          <p:cNvPr id="456" name="Shape 456"/>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57" name="Shape 457"/>
          <p:cNvSpPr/>
          <p:nvPr>
            <p:ph type="body" idx="4294967295"/>
          </p:nvPr>
        </p:nvSpPr>
        <p:spPr>
          <a:xfrm>
            <a:off x="2042201" y="1592495"/>
            <a:ext cx="4570454" cy="3429001"/>
          </a:xfrm>
          <a:prstGeom prst="rect">
            <a:avLst/>
          </a:prstGeom>
        </p:spPr>
        <p:txBody>
          <a:bodyPr/>
          <a:lstStyle/>
          <a:p>
            <a:pPr lvl="0" marL="171450" indent="-171450">
              <a:defRPr sz="1800">
                <a:solidFill>
                  <a:srgbClr val="000000"/>
                </a:solidFill>
                <a:uFillTx/>
              </a:defRPr>
            </a:pPr>
            <a:r>
              <a:rPr>
                <a:solidFill>
                  <a:srgbClr val="4D4D4D"/>
                </a:solidFill>
                <a:uFill>
                  <a:solidFill>
                    <a:srgbClr val="4D4D4D"/>
                  </a:solidFill>
                </a:uFill>
              </a:rPr>
              <a:t>Consumed by application as normal operations: DBs, messaging queues, SMTP servers, etc. </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May be locally or 3rd party managed</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Connected via URL / config, independent from source code.</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Should be swappable (i.e. change from local DB to 3rd party provided DB)</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56"/>
                                        </p:tgtEl>
                                        <p:attrNameLst>
                                          <p:attrName>style.visibility</p:attrName>
                                        </p:attrNameLst>
                                      </p:cBhvr>
                                      <p:to>
                                        <p:strVal val="visible"/>
                                      </p:to>
                                    </p:set>
                                    <p:animEffect filter="wipe(right)" transition="in">
                                      <p:cBhvr>
                                        <p:cTn id="7" dur="5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 name="Shape 4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60" name="Shape 460"/>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61"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64" name="Group 464"/>
          <p:cNvGrpSpPr/>
          <p:nvPr/>
        </p:nvGrpSpPr>
        <p:grpSpPr>
          <a:xfrm>
            <a:off x="374842" y="1386224"/>
            <a:ext cx="1397473" cy="759574"/>
            <a:chOff x="113380" y="0"/>
            <a:chExt cx="1397472" cy="759572"/>
          </a:xfrm>
        </p:grpSpPr>
        <p:sp>
          <p:nvSpPr>
            <p:cNvPr id="462" name="Shape 462"/>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63" name="Shape 463"/>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V</a:t>
              </a:r>
              <a:r>
                <a:rPr sz="1200">
                  <a:solidFill>
                    <a:srgbClr val="FFFFFF"/>
                  </a:solidFill>
                </a:rPr>
                <a:t>. Build, Release, Run</a:t>
              </a:r>
            </a:p>
          </p:txBody>
        </p:sp>
      </p:grpSp>
      <p:sp>
        <p:nvSpPr>
          <p:cNvPr id="465" name="Shape 465"/>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66" name="Shape 466"/>
          <p:cNvSpPr/>
          <p:nvPr>
            <p:ph type="body" idx="4294967295"/>
          </p:nvPr>
        </p:nvSpPr>
        <p:spPr>
          <a:xfrm>
            <a:off x="2032041" y="1528995"/>
            <a:ext cx="4757024" cy="3429001"/>
          </a:xfrm>
          <a:prstGeom prst="rect">
            <a:avLst/>
          </a:prstGeom>
        </p:spPr>
        <p:txBody>
          <a:bodyPr/>
          <a:lstStyle/>
          <a:p>
            <a:pPr lvl="0" marL="0" indent="0">
              <a:buSzTx/>
              <a:buNone/>
              <a:defRPr sz="1800">
                <a:solidFill>
                  <a:srgbClr val="000000"/>
                </a:solidFill>
                <a:uFillTx/>
              </a:defRPr>
            </a:pPr>
            <a:r>
              <a:rPr>
                <a:solidFill>
                  <a:srgbClr val="535353"/>
                </a:solidFill>
                <a:uFill>
                  <a:solidFill>
                    <a:srgbClr val="4D4D4D"/>
                  </a:solidFill>
                </a:uFill>
              </a:rPr>
              <a:t>Lifecycle Stages:</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Strictly separated build and run stages.</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Build: convert codebase into build, including dependencies</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Release: build + specific config (i.e. dev release). Ready to run</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Run: Runs apps processes into the target  execution environment, using the right release.</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65"/>
                                        </p:tgtEl>
                                        <p:attrNameLst>
                                          <p:attrName>style.visibility</p:attrName>
                                        </p:attrNameLst>
                                      </p:cBhvr>
                                      <p:to>
                                        <p:strVal val="visible"/>
                                      </p:to>
                                    </p:set>
                                    <p:animEffect filter="wipe(right)" transition="in">
                                      <p:cBhvr>
                                        <p:cTn id="7"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5"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69" name="Shape 469"/>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70"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73" name="Group 473"/>
          <p:cNvGrpSpPr/>
          <p:nvPr/>
        </p:nvGrpSpPr>
        <p:grpSpPr>
          <a:xfrm>
            <a:off x="374842" y="1386224"/>
            <a:ext cx="1397473" cy="759574"/>
            <a:chOff x="113380" y="0"/>
            <a:chExt cx="1397472" cy="759572"/>
          </a:xfrm>
        </p:grpSpPr>
        <p:sp>
          <p:nvSpPr>
            <p:cNvPr id="471" name="Shape 471"/>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72" name="Shape 472"/>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VI</a:t>
              </a:r>
              <a:r>
                <a:rPr sz="1200">
                  <a:solidFill>
                    <a:srgbClr val="FFFFFF"/>
                  </a:solidFill>
                </a:rPr>
                <a:t>. Process</a:t>
              </a:r>
            </a:p>
          </p:txBody>
        </p:sp>
      </p:grpSp>
      <p:sp>
        <p:nvSpPr>
          <p:cNvPr id="474" name="Shape 474"/>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75" name="Shape 475"/>
          <p:cNvSpPr/>
          <p:nvPr>
            <p:ph type="body" idx="4294967295"/>
          </p:nvPr>
        </p:nvSpPr>
        <p:spPr>
          <a:xfrm>
            <a:off x="2032041" y="1488083"/>
            <a:ext cx="4590774" cy="3429001"/>
          </a:xfrm>
          <a:prstGeom prst="rect">
            <a:avLst/>
          </a:prstGeom>
        </p:spPr>
        <p:txBody>
          <a:bodyPr/>
          <a:lstStyle/>
          <a:p>
            <a:pPr lvl="0" marL="171450" indent="-171450">
              <a:defRPr sz="1800">
                <a:solidFill>
                  <a:srgbClr val="000000"/>
                </a:solidFill>
                <a:uFillTx/>
              </a:defRPr>
            </a:pPr>
            <a:r>
              <a:rPr>
                <a:solidFill>
                  <a:srgbClr val="535353"/>
                </a:solidFill>
                <a:uFill>
                  <a:solidFill>
                    <a:srgbClr val="4D4D4D"/>
                  </a:solidFill>
                </a:uFill>
              </a:rPr>
              <a:t>App is built of one of more discrete running processes</a:t>
            </a:r>
            <a:endParaRPr>
              <a:solidFill>
                <a:srgbClr val="535353"/>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Stateless, should rely on a shared nothing architecture</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Data needed to be shared between processes should be persisted:</a:t>
            </a:r>
            <a:endParaRPr>
              <a:solidFill>
                <a:srgbClr val="4D4D4D"/>
              </a:solidFill>
              <a:uFill>
                <a:solidFill>
                  <a:srgbClr val="4D4D4D"/>
                </a:solidFill>
              </a:uFill>
            </a:endParaRPr>
          </a:p>
          <a:p>
            <a:pPr lvl="1" marL="600075" indent="-142875">
              <a:buSzPct val="80000"/>
              <a:buChar char="✴"/>
              <a:defRPr sz="1800">
                <a:solidFill>
                  <a:srgbClr val="000000"/>
                </a:solidFill>
                <a:uFillTx/>
              </a:defRPr>
            </a:pPr>
            <a:r>
              <a:rPr sz="1500">
                <a:solidFill>
                  <a:srgbClr val="4D4D4D"/>
                </a:solidFill>
                <a:uFill>
                  <a:solidFill>
                    <a:srgbClr val="4D4D4D"/>
                  </a:solidFill>
                </a:uFill>
              </a:rPr>
              <a:t>Memory / Local storage considered volatile</a:t>
            </a:r>
            <a:endParaRPr sz="1500">
              <a:solidFill>
                <a:srgbClr val="4D4D4D"/>
              </a:solidFill>
              <a:uFill>
                <a:solidFill>
                  <a:srgbClr val="4D4D4D"/>
                </a:solidFill>
              </a:uFill>
            </a:endParaRPr>
          </a:p>
          <a:p>
            <a:pPr lvl="1" marL="600075" indent="-142875">
              <a:buSzPct val="80000"/>
              <a:buChar char="✴"/>
              <a:defRPr sz="1800">
                <a:solidFill>
                  <a:srgbClr val="000000"/>
                </a:solidFill>
                <a:uFillTx/>
              </a:defRPr>
            </a:pPr>
            <a:r>
              <a:rPr sz="1500">
                <a:solidFill>
                  <a:srgbClr val="4D4D4D"/>
                </a:solidFill>
                <a:uFill>
                  <a:solidFill>
                    <a:srgbClr val="4D4D4D"/>
                  </a:solidFill>
                </a:uFill>
              </a:rPr>
              <a:t>Processes should communicate through messaging or shared external storage / Db.</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74"/>
                                        </p:tgtEl>
                                        <p:attrNameLst>
                                          <p:attrName>style.visibility</p:attrName>
                                        </p:attrNameLst>
                                      </p:cBhvr>
                                      <p:to>
                                        <p:strVal val="visible"/>
                                      </p:to>
                                    </p:set>
                                    <p:animEffect filter="wipe(right)" transition="in">
                                      <p:cBhvr>
                                        <p:cTn id="7" dur="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4"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936307" y="1180435"/>
            <a:ext cx="7620637" cy="1500616"/>
          </a:xfrm>
          <a:prstGeom prst="rect">
            <a:avLst/>
          </a:prstGeom>
        </p:spPr>
        <p:txBody>
          <a:bodyPr/>
          <a:lstStyle/>
          <a:p>
            <a:pPr lvl="0">
              <a:defRPr sz="1800">
                <a:solidFill>
                  <a:srgbClr val="000000"/>
                </a:solidFill>
                <a:uFillTx/>
              </a:defRPr>
            </a:pPr>
            <a:r>
              <a:rPr sz="4400">
                <a:solidFill>
                  <a:srgbClr val="F27C3A"/>
                </a:solidFill>
                <a:uFill>
                  <a:solidFill>
                    <a:srgbClr val="F27C3A"/>
                  </a:solidFill>
                </a:uFill>
              </a:rPr>
              <a:t>Limitations of traditional apps</a:t>
            </a:r>
          </a:p>
        </p:txBody>
      </p:sp>
      <p:sp>
        <p:nvSpPr>
          <p:cNvPr id="204" name="Shape 2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slow"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7" name="Shape 4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78" name="Shape 478"/>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79"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82" name="Group 482"/>
          <p:cNvGrpSpPr/>
          <p:nvPr/>
        </p:nvGrpSpPr>
        <p:grpSpPr>
          <a:xfrm>
            <a:off x="374842" y="1386224"/>
            <a:ext cx="1397473" cy="759574"/>
            <a:chOff x="113380" y="0"/>
            <a:chExt cx="1397472" cy="759572"/>
          </a:xfrm>
        </p:grpSpPr>
        <p:sp>
          <p:nvSpPr>
            <p:cNvPr id="480" name="Shape 480"/>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81" name="Shape 481"/>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VII</a:t>
              </a:r>
              <a:r>
                <a:rPr sz="1200">
                  <a:solidFill>
                    <a:srgbClr val="FFFFFF"/>
                  </a:solidFill>
                </a:rPr>
                <a:t>. Port Binding</a:t>
              </a:r>
            </a:p>
          </p:txBody>
        </p:sp>
      </p:grpSp>
      <p:sp>
        <p:nvSpPr>
          <p:cNvPr id="483" name="Shape 483"/>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84" name="Shape 484"/>
          <p:cNvSpPr/>
          <p:nvPr>
            <p:ph type="body" idx="4294967295"/>
          </p:nvPr>
        </p:nvSpPr>
        <p:spPr>
          <a:xfrm>
            <a:off x="2052361" y="1501457"/>
            <a:ext cx="4751825" cy="3429001"/>
          </a:xfrm>
          <a:prstGeom prst="rect">
            <a:avLst/>
          </a:prstGeom>
        </p:spPr>
        <p:txBody>
          <a:bodyPr/>
          <a:lstStyle/>
          <a:p>
            <a:pPr lvl="0" marL="171450" indent="-171450">
              <a:defRPr sz="1800">
                <a:solidFill>
                  <a:srgbClr val="000000"/>
                </a:solidFill>
                <a:uFillTx/>
              </a:defRPr>
            </a:pPr>
            <a:r>
              <a:rPr>
                <a:solidFill>
                  <a:srgbClr val="535353"/>
                </a:solidFill>
                <a:uFill>
                  <a:solidFill>
                    <a:srgbClr val="4D4D4D"/>
                  </a:solidFill>
                </a:uFill>
              </a:rPr>
              <a:t>App should not need a “container". They are completely self-contained</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Web App exports HTTP as a service by binding to a port and listening requests </a:t>
            </a:r>
            <a:endParaRPr>
              <a:solidFill>
                <a:srgbClr val="535353"/>
              </a:solidFill>
              <a:uFill>
                <a:solidFill>
                  <a:srgbClr val="4D4D4D"/>
                </a:solidFill>
              </a:uFill>
            </a:endParaRPr>
          </a:p>
          <a:p>
            <a:pPr lvl="0" marL="171450" indent="-171450">
              <a:defRPr sz="1800">
                <a:solidFill>
                  <a:srgbClr val="000000"/>
                </a:solidFill>
                <a:uFillTx/>
              </a:defRPr>
            </a:pPr>
            <a:r>
              <a:rPr>
                <a:solidFill>
                  <a:srgbClr val="535353"/>
                </a:solidFill>
                <a:uFill>
                  <a:solidFill>
                    <a:srgbClr val="4D4D4D"/>
                  </a:solidFill>
                </a:uFill>
              </a:rPr>
              <a:t>One app can become the backing service to other app as providing the URL as resource to the config for consuming app.</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83"/>
                                        </p:tgtEl>
                                        <p:attrNameLst>
                                          <p:attrName>style.visibility</p:attrName>
                                        </p:attrNameLst>
                                      </p:cBhvr>
                                      <p:to>
                                        <p:strVal val="visible"/>
                                      </p:to>
                                    </p:set>
                                    <p:animEffect filter="wipe(right)" transition="in">
                                      <p:cBhvr>
                                        <p:cTn id="7" dur="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87" name="Shape 487"/>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88"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491" name="Group 491"/>
          <p:cNvGrpSpPr/>
          <p:nvPr/>
        </p:nvGrpSpPr>
        <p:grpSpPr>
          <a:xfrm>
            <a:off x="374842" y="1386224"/>
            <a:ext cx="1397473" cy="759574"/>
            <a:chOff x="113380" y="0"/>
            <a:chExt cx="1397472" cy="759572"/>
          </a:xfrm>
        </p:grpSpPr>
        <p:sp>
          <p:nvSpPr>
            <p:cNvPr id="489" name="Shape 489"/>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90" name="Shape 490"/>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lgn="ctr">
                <a:defRPr>
                  <a:solidFill>
                    <a:srgbClr val="000000"/>
                  </a:solidFill>
                  <a:uFillTx/>
                </a:defRPr>
              </a:pPr>
              <a:r>
                <a:rPr sz="1200">
                  <a:solidFill>
                    <a:srgbClr val="FFFFFF"/>
                  </a:solidFill>
                </a:rPr>
                <a:t>VIII</a:t>
              </a:r>
              <a:r>
                <a:rPr sz="1200">
                  <a:solidFill>
                    <a:srgbClr val="FFFFFF"/>
                  </a:solidFill>
                </a:rPr>
                <a:t>. Concurrency</a:t>
              </a:r>
            </a:p>
          </p:txBody>
        </p:sp>
      </p:grpSp>
      <p:sp>
        <p:nvSpPr>
          <p:cNvPr id="492" name="Shape 492"/>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493" name="Shape 493"/>
          <p:cNvSpPr/>
          <p:nvPr>
            <p:ph type="body" idx="4294967295"/>
          </p:nvPr>
        </p:nvSpPr>
        <p:spPr>
          <a:xfrm>
            <a:off x="2042201" y="1592495"/>
            <a:ext cx="4733014" cy="3429001"/>
          </a:xfrm>
          <a:prstGeom prst="rect">
            <a:avLst/>
          </a:prstGeom>
        </p:spPr>
        <p:txBody>
          <a:bodyPr/>
          <a:lstStyle/>
          <a:p>
            <a:pPr lvl="0" marL="171450" indent="-171450">
              <a:defRPr sz="1800">
                <a:solidFill>
                  <a:srgbClr val="000000"/>
                </a:solidFill>
                <a:uFillTx/>
              </a:defRPr>
            </a:pPr>
            <a:r>
              <a:rPr>
                <a:solidFill>
                  <a:srgbClr val="4D4D4D"/>
                </a:solidFill>
                <a:uFill>
                  <a:solidFill>
                    <a:srgbClr val="4D4D4D"/>
                  </a:solidFill>
                </a:uFill>
              </a:rPr>
              <a:t>Scale-out via process model</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Processes are first class citizens</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Adding more concurrency is simple and reliable.</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Must be horizontally scalable</a:t>
            </a:r>
            <a:endParaRPr>
              <a:solidFill>
                <a:srgbClr val="4D4D4D"/>
              </a:solidFill>
              <a:uFill>
                <a:solidFill>
                  <a:srgbClr val="4D4D4D"/>
                </a:solidFill>
              </a:uFill>
            </a:endParaRPr>
          </a:p>
          <a:p>
            <a:pPr lvl="0" marL="171450" indent="-171450">
              <a:defRPr sz="1800">
                <a:solidFill>
                  <a:srgbClr val="000000"/>
                </a:solidFill>
                <a:uFillTx/>
              </a:defRPr>
            </a:pPr>
            <a:r>
              <a:rPr>
                <a:solidFill>
                  <a:srgbClr val="4D4D4D"/>
                </a:solidFill>
                <a:uFill>
                  <a:solidFill>
                    <a:srgbClr val="4D4D4D"/>
                  </a:solidFill>
                </a:uFill>
              </a:rPr>
              <a:t>Should rely on platform or OS process manager to manage output streams, respond to crashes and restart/shutdowns.</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492"/>
                                        </p:tgtEl>
                                        <p:attrNameLst>
                                          <p:attrName>style.visibility</p:attrName>
                                        </p:attrNameLst>
                                      </p:cBhvr>
                                      <p:to>
                                        <p:strVal val="visible"/>
                                      </p:to>
                                    </p:set>
                                    <p:animEffect filter="wipe(right)" transition="in">
                                      <p:cBhvr>
                                        <p:cTn id="7"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496" name="Shape 496"/>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497"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500" name="Group 500"/>
          <p:cNvGrpSpPr/>
          <p:nvPr/>
        </p:nvGrpSpPr>
        <p:grpSpPr>
          <a:xfrm>
            <a:off x="374842" y="1386224"/>
            <a:ext cx="1397473" cy="759574"/>
            <a:chOff x="113380" y="0"/>
            <a:chExt cx="1397472" cy="759572"/>
          </a:xfrm>
        </p:grpSpPr>
        <p:sp>
          <p:nvSpPr>
            <p:cNvPr id="498" name="Shape 498"/>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499" name="Shape 499"/>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IX - Disposability</a:t>
              </a:r>
            </a:p>
          </p:txBody>
        </p:sp>
      </p:grpSp>
      <p:sp>
        <p:nvSpPr>
          <p:cNvPr id="501" name="Shape 501"/>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502" name="Shape 502"/>
          <p:cNvSpPr/>
          <p:nvPr>
            <p:ph type="body" idx="4294967295"/>
          </p:nvPr>
        </p:nvSpPr>
        <p:spPr>
          <a:xfrm>
            <a:off x="2001561" y="1452795"/>
            <a:ext cx="4651734" cy="3429001"/>
          </a:xfrm>
          <a:prstGeom prst="rect">
            <a:avLst/>
          </a:prstGeom>
        </p:spPr>
        <p:txBody>
          <a:bodyPr/>
          <a:lstStyle/>
          <a:p>
            <a:pPr lvl="0" marL="161925" indent="-161925">
              <a:defRPr sz="1800">
                <a:solidFill>
                  <a:srgbClr val="000000"/>
                </a:solidFill>
                <a:uFillTx/>
              </a:defRPr>
            </a:pPr>
            <a:r>
              <a:rPr sz="1700">
                <a:solidFill>
                  <a:srgbClr val="4D4D4D"/>
                </a:solidFill>
                <a:uFill>
                  <a:solidFill>
                    <a:srgbClr val="4D4D4D"/>
                  </a:solidFill>
                </a:uFill>
              </a:rPr>
              <a:t>Processes and instances should be disposable</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Only achieved as being stateless, location agnostic.</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Quick to start and stop.</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Exit gracefully, finish current requests or idempotent /  reentrant </a:t>
            </a:r>
            <a:endParaRPr sz="1700">
              <a:solidFill>
                <a:srgbClr val="4D4D4D"/>
              </a:solidFill>
              <a:uFill>
                <a:solidFill>
                  <a:srgbClr val="4D4D4D"/>
                </a:solidFill>
              </a:uFill>
            </a:endParaRPr>
          </a:p>
          <a:p>
            <a:pPr lvl="1" marL="619125" indent="-161925">
              <a:buChar char="•"/>
              <a:defRPr sz="1800">
                <a:solidFill>
                  <a:srgbClr val="000000"/>
                </a:solidFill>
                <a:uFillTx/>
              </a:defRPr>
            </a:pPr>
            <a:r>
              <a:rPr sz="1700">
                <a:solidFill>
                  <a:srgbClr val="4D4D4D"/>
                </a:solidFill>
                <a:uFill>
                  <a:solidFill>
                    <a:srgbClr val="4D4D4D"/>
                  </a:solidFill>
                </a:uFill>
              </a:rPr>
              <a:t>Return current job to working queue</a:t>
            </a:r>
            <a:endParaRPr sz="1700">
              <a:solidFill>
                <a:srgbClr val="4D4D4D"/>
              </a:solidFill>
              <a:uFill>
                <a:solidFill>
                  <a:srgbClr val="4D4D4D"/>
                </a:solidFill>
              </a:uFill>
            </a:endParaRPr>
          </a:p>
          <a:p>
            <a:pPr lvl="1" marL="615950" indent="-158750">
              <a:buChar char="•"/>
              <a:defRPr sz="1800">
                <a:solidFill>
                  <a:srgbClr val="000000"/>
                </a:solidFill>
                <a:uFillTx/>
              </a:defRPr>
            </a:pPr>
            <a:r>
              <a:rPr sz="1500">
                <a:solidFill>
                  <a:srgbClr val="4D4D4D"/>
                </a:solidFill>
                <a:uFill>
                  <a:solidFill>
                    <a:srgbClr val="4D4D4D"/>
                  </a:solidFill>
                </a:uFill>
              </a:rPr>
              <a:t>Enhanced scalability and fault-tolerance</a:t>
            </a:r>
            <a:endParaRPr sz="1500">
              <a:solidFill>
                <a:srgbClr val="4D4D4D"/>
              </a:solidFill>
              <a:uFill>
                <a:solidFill>
                  <a:srgbClr val="4D4D4D"/>
                </a:solidFill>
              </a:uFill>
            </a:endParaRPr>
          </a:p>
          <a:p>
            <a:pPr lvl="1" marL="615950" indent="-158750">
              <a:buChar char="•"/>
              <a:defRPr sz="1800">
                <a:solidFill>
                  <a:srgbClr val="000000"/>
                </a:solidFill>
                <a:uFillTx/>
              </a:defRPr>
            </a:pPr>
            <a:r>
              <a:rPr sz="1500">
                <a:solidFill>
                  <a:srgbClr val="4D4D4D"/>
                </a:solidFill>
                <a:uFill>
                  <a:solidFill>
                    <a:srgbClr val="4D4D4D"/>
                  </a:solidFill>
                </a:uFill>
              </a:rPr>
              <a:t>Designed crash-only software</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501"/>
                                        </p:tgtEl>
                                        <p:attrNameLst>
                                          <p:attrName>style.visibility</p:attrName>
                                        </p:attrNameLst>
                                      </p:cBhvr>
                                      <p:to>
                                        <p:strVal val="visible"/>
                                      </p:to>
                                    </p:set>
                                    <p:animEffect filter="wipe(right)" transition="in">
                                      <p:cBhvr>
                                        <p:cTn id="7" dur="5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1"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05" name="Shape 505"/>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506"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509" name="Group 509"/>
          <p:cNvGrpSpPr/>
          <p:nvPr/>
        </p:nvGrpSpPr>
        <p:grpSpPr>
          <a:xfrm>
            <a:off x="374842" y="1386224"/>
            <a:ext cx="1397473" cy="759574"/>
            <a:chOff x="113380" y="0"/>
            <a:chExt cx="1397472" cy="759572"/>
          </a:xfrm>
        </p:grpSpPr>
        <p:sp>
          <p:nvSpPr>
            <p:cNvPr id="507" name="Shape 507"/>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508" name="Shape 508"/>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 - Dev/Prod Parity</a:t>
              </a:r>
            </a:p>
          </p:txBody>
        </p:sp>
      </p:grpSp>
      <p:sp>
        <p:nvSpPr>
          <p:cNvPr id="510" name="Shape 510"/>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511" name="Shape 511"/>
          <p:cNvSpPr/>
          <p:nvPr>
            <p:ph type="body" idx="4294967295"/>
          </p:nvPr>
        </p:nvSpPr>
        <p:spPr>
          <a:xfrm>
            <a:off x="2001561" y="1490895"/>
            <a:ext cx="4651734" cy="3429001"/>
          </a:xfrm>
          <a:prstGeom prst="rect">
            <a:avLst/>
          </a:prstGeom>
        </p:spPr>
        <p:txBody>
          <a:bodyPr/>
          <a:lstStyle/>
          <a:p>
            <a:pPr lvl="0" marL="161925" indent="-161925">
              <a:defRPr sz="1800">
                <a:solidFill>
                  <a:srgbClr val="000000"/>
                </a:solidFill>
                <a:uFillTx/>
              </a:defRPr>
            </a:pPr>
            <a:r>
              <a:rPr sz="1700">
                <a:solidFill>
                  <a:srgbClr val="4D4D4D"/>
                </a:solidFill>
                <a:uFill>
                  <a:solidFill>
                    <a:srgbClr val="4D4D4D"/>
                  </a:solidFill>
                </a:uFill>
              </a:rPr>
              <a:t>Designed for Continuous Deployment, minimizing  gaps.</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Time gap: build/release/deploy cycles short</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Personnel gap: devs are closely involved on deployment and watching production.</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Tools gap: keep dev and prod as similar as possible.</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Keep save services - even though code might make it irrelevant.</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510"/>
                                        </p:tgtEl>
                                        <p:attrNameLst>
                                          <p:attrName>style.visibility</p:attrName>
                                        </p:attrNameLst>
                                      </p:cBhvr>
                                      <p:to>
                                        <p:strVal val="visible"/>
                                      </p:to>
                                    </p:set>
                                    <p:animEffect filter="wipe(right)" transition="in">
                                      <p:cBhvr>
                                        <p:cTn id="7"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0"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14" name="Shape 514"/>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515"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518" name="Group 518"/>
          <p:cNvGrpSpPr/>
          <p:nvPr/>
        </p:nvGrpSpPr>
        <p:grpSpPr>
          <a:xfrm>
            <a:off x="374842" y="1386224"/>
            <a:ext cx="1397473" cy="759574"/>
            <a:chOff x="113380" y="0"/>
            <a:chExt cx="1397472" cy="759572"/>
          </a:xfrm>
        </p:grpSpPr>
        <p:sp>
          <p:nvSpPr>
            <p:cNvPr id="516" name="Shape 516"/>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517" name="Shape 517"/>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XI - Logs</a:t>
              </a:r>
            </a:p>
          </p:txBody>
        </p:sp>
      </p:grpSp>
      <p:sp>
        <p:nvSpPr>
          <p:cNvPr id="519" name="Shape 519"/>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520" name="Shape 520"/>
          <p:cNvSpPr/>
          <p:nvPr>
            <p:ph type="body" idx="4294967295"/>
          </p:nvPr>
        </p:nvSpPr>
        <p:spPr>
          <a:xfrm>
            <a:off x="2093001" y="1501457"/>
            <a:ext cx="4468854" cy="3429001"/>
          </a:xfrm>
          <a:prstGeom prst="rect">
            <a:avLst/>
          </a:prstGeom>
        </p:spPr>
        <p:txBody>
          <a:bodyPr/>
          <a:lstStyle/>
          <a:p>
            <a:pPr lvl="0" marL="161925" indent="-161925">
              <a:defRPr sz="1800">
                <a:solidFill>
                  <a:srgbClr val="000000"/>
                </a:solidFill>
                <a:uFillTx/>
              </a:defRPr>
            </a:pPr>
            <a:r>
              <a:rPr sz="1700">
                <a:solidFill>
                  <a:srgbClr val="4D4D4D"/>
                </a:solidFill>
                <a:uFill>
                  <a:solidFill>
                    <a:srgbClr val="4D4D4D"/>
                  </a:solidFill>
                </a:uFill>
              </a:rPr>
              <a:t>Logs: streams of time-ordered, aggregated events</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 Apps should not be concerned about storing or routing logging: like write to sysout.</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 Platform should take care of logging depending on the environment. Diff environments have diff needs.</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External log management specialized tools should handle indexing and analysis (i.e. Splunk)</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519"/>
                                        </p:tgtEl>
                                        <p:attrNameLst>
                                          <p:attrName>style.visibility</p:attrName>
                                        </p:attrNameLst>
                                      </p:cBhvr>
                                      <p:to>
                                        <p:strVal val="visible"/>
                                      </p:to>
                                    </p:set>
                                    <p:animEffect filter="wipe(right)" transition="in">
                                      <p:cBhvr>
                                        <p:cTn id="7" dur="5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9"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23" name="Shape 523"/>
          <p:cNvSpPr/>
          <p:nvPr>
            <p:ph type="title" idx="4294967295"/>
          </p:nvPr>
        </p:nvSpPr>
        <p:spPr>
          <a:xfrm>
            <a:off x="366712" y="464751"/>
            <a:ext cx="8410576" cy="529388"/>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12 Factor Apps</a:t>
            </a:r>
          </a:p>
        </p:txBody>
      </p:sp>
      <p:pic>
        <p:nvPicPr>
          <p:cNvPr id="524" name="pasted-image.png"/>
          <p:cNvPicPr/>
          <p:nvPr/>
        </p:nvPicPr>
        <p:blipFill>
          <a:blip r:embed="rId2">
            <a:extLst/>
          </a:blip>
          <a:stretch>
            <a:fillRect/>
          </a:stretch>
        </p:blipFill>
        <p:spPr>
          <a:xfrm>
            <a:off x="5583797" y="1208616"/>
            <a:ext cx="4560713" cy="3420534"/>
          </a:xfrm>
          <a:prstGeom prst="rect">
            <a:avLst/>
          </a:prstGeom>
          <a:ln w="12700">
            <a:miter lim="400000"/>
          </a:ln>
        </p:spPr>
      </p:pic>
      <p:grpSp>
        <p:nvGrpSpPr>
          <p:cNvPr id="527" name="Group 527"/>
          <p:cNvGrpSpPr/>
          <p:nvPr/>
        </p:nvGrpSpPr>
        <p:grpSpPr>
          <a:xfrm>
            <a:off x="374842" y="1386224"/>
            <a:ext cx="1397473" cy="759574"/>
            <a:chOff x="113380" y="0"/>
            <a:chExt cx="1397472" cy="759572"/>
          </a:xfrm>
        </p:grpSpPr>
        <p:sp>
          <p:nvSpPr>
            <p:cNvPr id="525" name="Shape 525"/>
            <p:cNvSpPr/>
            <p:nvPr/>
          </p:nvSpPr>
          <p:spPr>
            <a:xfrm>
              <a:off x="113380" y="0"/>
              <a:ext cx="1397473" cy="759573"/>
            </a:xfrm>
            <a:prstGeom prst="roundRect">
              <a:avLst>
                <a:gd name="adj" fmla="val 17539"/>
              </a:avLst>
            </a:prstGeom>
            <a:solidFill>
              <a:srgbClr val="00685D"/>
            </a:solidFill>
            <a:ln w="9525" cap="flat">
              <a:solidFill>
                <a:srgbClr val="33928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200">
                  <a:solidFill>
                    <a:srgbClr val="FFFFFF"/>
                  </a:solidFill>
                  <a:uFillTx/>
                </a:defRPr>
              </a:pPr>
            </a:p>
          </p:txBody>
        </p:sp>
        <p:sp>
          <p:nvSpPr>
            <p:cNvPr id="526" name="Shape 526"/>
            <p:cNvSpPr/>
            <p:nvPr/>
          </p:nvSpPr>
          <p:spPr>
            <a:xfrm>
              <a:off x="131717" y="132407"/>
              <a:ext cx="1360799" cy="494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200">
                  <a:solidFill>
                    <a:srgbClr val="FFFFFF"/>
                  </a:solidFill>
                  <a:uFillTx/>
                </a:defRPr>
              </a:lvl1pPr>
            </a:lstStyle>
            <a:p>
              <a:pPr lvl="0">
                <a:defRPr sz="1800">
                  <a:solidFill>
                    <a:srgbClr val="000000"/>
                  </a:solidFill>
                </a:defRPr>
              </a:pPr>
              <a:r>
                <a:rPr sz="1200">
                  <a:solidFill>
                    <a:srgbClr val="FFFFFF"/>
                  </a:solidFill>
                </a:rPr>
                <a:t>XII - Admin Process</a:t>
              </a:r>
            </a:p>
          </p:txBody>
        </p:sp>
      </p:grpSp>
      <p:sp>
        <p:nvSpPr>
          <p:cNvPr id="528" name="Shape 528"/>
          <p:cNvSpPr/>
          <p:nvPr/>
        </p:nvSpPr>
        <p:spPr>
          <a:xfrm>
            <a:off x="1798247" y="1374273"/>
            <a:ext cx="5058362" cy="3225941"/>
          </a:xfrm>
          <a:prstGeom prst="roundRect">
            <a:avLst>
              <a:gd name="adj" fmla="val 4676"/>
            </a:avLst>
          </a:prstGeom>
          <a:gradFill>
            <a:gsLst>
              <a:gs pos="0">
                <a:srgbClr val="DDDDDD">
                  <a:alpha val="73921"/>
                </a:srgbClr>
              </a:gs>
              <a:gs pos="100000">
                <a:srgbClr val="FFFFFF">
                  <a:alpha val="73921"/>
                </a:srgbClr>
              </a:gs>
            </a:gsLst>
            <a:lin ang="11073625"/>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529" name="Shape 529"/>
          <p:cNvSpPr/>
          <p:nvPr>
            <p:ph type="body" idx="4294967295"/>
          </p:nvPr>
        </p:nvSpPr>
        <p:spPr>
          <a:xfrm>
            <a:off x="2093001" y="1501457"/>
            <a:ext cx="4468854" cy="3429001"/>
          </a:xfrm>
          <a:prstGeom prst="rect">
            <a:avLst/>
          </a:prstGeom>
        </p:spPr>
        <p:txBody>
          <a:bodyPr/>
          <a:lstStyle/>
          <a:p>
            <a:pPr lvl="0" marL="161925" indent="-161925">
              <a:defRPr sz="1800">
                <a:solidFill>
                  <a:srgbClr val="000000"/>
                </a:solidFill>
                <a:uFillTx/>
              </a:defRPr>
            </a:pPr>
            <a:r>
              <a:rPr sz="1700">
                <a:solidFill>
                  <a:srgbClr val="4D4D4D"/>
                </a:solidFill>
                <a:uFill>
                  <a:solidFill>
                    <a:srgbClr val="4D4D4D"/>
                  </a:solidFill>
                </a:uFill>
              </a:rPr>
              <a:t>Admin / Management processes run as One-Off processes </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Db provisioning, maintenance. (e.g. Service Broker registration in CF)</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Use same environment / platform as the applications.</a:t>
            </a:r>
            <a:endParaRPr sz="1700">
              <a:solidFill>
                <a:srgbClr val="4D4D4D"/>
              </a:solidFill>
              <a:uFill>
                <a:solidFill>
                  <a:srgbClr val="4D4D4D"/>
                </a:solidFill>
              </a:uFill>
            </a:endParaRPr>
          </a:p>
          <a:p>
            <a:pPr lvl="0" marL="161925" indent="-161925">
              <a:defRPr sz="1800">
                <a:solidFill>
                  <a:srgbClr val="000000"/>
                </a:solidFill>
                <a:uFillTx/>
              </a:defRPr>
            </a:pPr>
            <a:r>
              <a:rPr sz="1700">
                <a:solidFill>
                  <a:srgbClr val="4D4D4D"/>
                </a:solidFill>
                <a:uFill>
                  <a:solidFill>
                    <a:srgbClr val="4D4D4D"/>
                  </a:solidFill>
                </a:uFill>
              </a:rPr>
              <a:t>Same dependency isolation and other characteristics apply.</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528"/>
                                        </p:tgtEl>
                                        <p:attrNameLst>
                                          <p:attrName>style.visibility</p:attrName>
                                        </p:attrNameLst>
                                      </p:cBhvr>
                                      <p:to>
                                        <p:strVal val="visible"/>
                                      </p:to>
                                    </p:set>
                                    <p:animEffect filter="wipe(right)" transition="in">
                                      <p:cBhvr>
                                        <p:cTn id="7" dur="5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8"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32" name="Shape 532"/>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Twelve Factors</a:t>
            </a:r>
          </a:p>
        </p:txBody>
      </p:sp>
      <p:sp>
        <p:nvSpPr>
          <p:cNvPr id="533" name="Shape 533"/>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One Codebase/Many Deploys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Explicit Isolated Dependencies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Config via Environment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Attached Backing Services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Separate Build/Release/Run</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Stateless Processes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Export Services via Port Bindings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Scale Out via Processes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Disposable Instances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Dev/Prod Parity</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Logs == Event Streams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Admin Tasks == Processes</a:t>
            </a:r>
          </a:p>
        </p:txBody>
      </p:sp>
      <p:pic>
        <p:nvPicPr>
          <p:cNvPr id="534" name="droppedImage.png"/>
          <p:cNvPicPr/>
          <p:nvPr/>
        </p:nvPicPr>
        <p:blipFill>
          <a:blip r:embed="rId2">
            <a:extLst/>
          </a:blip>
          <a:stretch>
            <a:fillRect/>
          </a:stretch>
        </p:blipFill>
        <p:spPr>
          <a:xfrm>
            <a:off x="6564610" y="86729"/>
            <a:ext cx="2471441" cy="862597"/>
          </a:xfrm>
          <a:prstGeom prst="rect">
            <a:avLst/>
          </a:prstGeom>
          <a:ln w="12700">
            <a:miter lim="400000"/>
          </a:ln>
        </p:spPr>
      </p:pic>
      <p:sp>
        <p:nvSpPr>
          <p:cNvPr id="535" name="Shape 535"/>
          <p:cNvSpPr/>
          <p:nvPr/>
        </p:nvSpPr>
        <p:spPr>
          <a:xfrm>
            <a:off x="366713" y="4617561"/>
            <a:ext cx="2010436"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FFFFF"/>
                </a:solid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srgbClr val="4D4D4D"/>
                  </a:solidFill>
                </a:uFill>
              </a:rPr>
              <a:t>http://12factor.net</a:t>
            </a:r>
          </a:p>
        </p:txBody>
      </p:sp>
    </p:spTree>
  </p:cSld>
  <p:clrMapOvr>
    <a:masterClrMapping/>
  </p:clrMapOvr>
  <p:transition spd="fast" advClick="1">
    <p:dissolve/>
  </p:transition>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7" name="pasted-image.pdf"/>
          <p:cNvPicPr/>
          <p:nvPr/>
        </p:nvPicPr>
        <p:blipFill>
          <a:blip r:embed="rId3">
            <a:alphaModFix amt="25000"/>
            <a:extLst/>
          </a:blip>
          <a:stretch>
            <a:fillRect/>
          </a:stretch>
        </p:blipFill>
        <p:spPr>
          <a:xfrm>
            <a:off x="3111500" y="1111250"/>
            <a:ext cx="2921000" cy="2540000"/>
          </a:xfrm>
          <a:prstGeom prst="rect">
            <a:avLst/>
          </a:prstGeom>
          <a:ln w="12700">
            <a:miter lim="400000"/>
          </a:ln>
        </p:spPr>
      </p:pic>
      <p:sp>
        <p:nvSpPr>
          <p:cNvPr id="538" name="Shape 538"/>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Made for each other</a:t>
            </a:r>
          </a:p>
        </p:txBody>
      </p:sp>
      <p:sp>
        <p:nvSpPr>
          <p:cNvPr id="539" name="Shape 5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40" name="Shape 540"/>
          <p:cNvSpPr/>
          <p:nvPr/>
        </p:nvSpPr>
        <p:spPr>
          <a:xfrm>
            <a:off x="4976662" y="3236223"/>
            <a:ext cx="2013103"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Microservices</a:t>
            </a:r>
          </a:p>
        </p:txBody>
      </p:sp>
      <p:grpSp>
        <p:nvGrpSpPr>
          <p:cNvPr id="548" name="Group 548"/>
          <p:cNvGrpSpPr/>
          <p:nvPr/>
        </p:nvGrpSpPr>
        <p:grpSpPr>
          <a:xfrm>
            <a:off x="5357741" y="1539324"/>
            <a:ext cx="1300243" cy="1577885"/>
            <a:chOff x="0" y="0"/>
            <a:chExt cx="1300241" cy="1577883"/>
          </a:xfrm>
        </p:grpSpPr>
        <p:pic>
          <p:nvPicPr>
            <p:cNvPr id="541" name="pasted-image.pdf"/>
            <p:cNvPicPr/>
            <p:nvPr/>
          </p:nvPicPr>
          <p:blipFill>
            <a:blip r:embed="rId4">
              <a:extLst/>
            </a:blip>
            <a:stretch>
              <a:fillRect/>
            </a:stretch>
          </p:blipFill>
          <p:spPr>
            <a:xfrm>
              <a:off x="391561" y="924271"/>
              <a:ext cx="510137" cy="430429"/>
            </a:xfrm>
            <a:prstGeom prst="rect">
              <a:avLst/>
            </a:prstGeom>
            <a:ln w="12700" cap="flat">
              <a:noFill/>
              <a:miter lim="400000"/>
            </a:ln>
            <a:effectLst/>
          </p:spPr>
        </p:pic>
        <p:pic>
          <p:nvPicPr>
            <p:cNvPr id="542" name="pasted-image.pdf"/>
            <p:cNvPicPr/>
            <p:nvPr/>
          </p:nvPicPr>
          <p:blipFill>
            <a:blip r:embed="rId4">
              <a:extLst/>
            </a:blip>
            <a:stretch>
              <a:fillRect/>
            </a:stretch>
          </p:blipFill>
          <p:spPr>
            <a:xfrm>
              <a:off x="790105" y="1147456"/>
              <a:ext cx="510137" cy="430428"/>
            </a:xfrm>
            <a:prstGeom prst="rect">
              <a:avLst/>
            </a:prstGeom>
            <a:ln w="12700" cap="flat">
              <a:noFill/>
              <a:miter lim="400000"/>
            </a:ln>
            <a:effectLst/>
          </p:spPr>
        </p:pic>
        <p:pic>
          <p:nvPicPr>
            <p:cNvPr id="543" name="pasted-image.pdf"/>
            <p:cNvPicPr/>
            <p:nvPr/>
          </p:nvPicPr>
          <p:blipFill>
            <a:blip r:embed="rId5">
              <a:extLst/>
            </a:blip>
            <a:stretch>
              <a:fillRect/>
            </a:stretch>
          </p:blipFill>
          <p:spPr>
            <a:xfrm>
              <a:off x="790105" y="690747"/>
              <a:ext cx="510137" cy="430428"/>
            </a:xfrm>
            <a:prstGeom prst="rect">
              <a:avLst/>
            </a:prstGeom>
            <a:ln w="12700" cap="flat">
              <a:noFill/>
              <a:miter lim="400000"/>
            </a:ln>
            <a:effectLst/>
          </p:spPr>
        </p:pic>
        <p:pic>
          <p:nvPicPr>
            <p:cNvPr id="544" name="pasted-image.pdf"/>
            <p:cNvPicPr/>
            <p:nvPr/>
          </p:nvPicPr>
          <p:blipFill>
            <a:blip r:embed="rId5">
              <a:extLst/>
            </a:blip>
            <a:stretch>
              <a:fillRect/>
            </a:stretch>
          </p:blipFill>
          <p:spPr>
            <a:xfrm>
              <a:off x="790105" y="237734"/>
              <a:ext cx="510137" cy="430428"/>
            </a:xfrm>
            <a:prstGeom prst="rect">
              <a:avLst/>
            </a:prstGeom>
            <a:ln w="12700" cap="flat">
              <a:noFill/>
              <a:miter lim="400000"/>
            </a:ln>
            <a:effectLst/>
          </p:spPr>
        </p:pic>
        <p:pic>
          <p:nvPicPr>
            <p:cNvPr id="545" name="pasted-image.pdf"/>
            <p:cNvPicPr/>
            <p:nvPr/>
          </p:nvPicPr>
          <p:blipFill>
            <a:blip r:embed="rId5">
              <a:extLst/>
            </a:blip>
            <a:stretch>
              <a:fillRect/>
            </a:stretch>
          </p:blipFill>
          <p:spPr>
            <a:xfrm>
              <a:off x="404261" y="0"/>
              <a:ext cx="510137" cy="430428"/>
            </a:xfrm>
            <a:prstGeom prst="rect">
              <a:avLst/>
            </a:prstGeom>
            <a:ln w="12700" cap="flat">
              <a:noFill/>
              <a:miter lim="400000"/>
            </a:ln>
            <a:effectLst/>
          </p:spPr>
        </p:pic>
        <p:pic>
          <p:nvPicPr>
            <p:cNvPr id="546" name="pasted-image.pdf"/>
            <p:cNvPicPr/>
            <p:nvPr/>
          </p:nvPicPr>
          <p:blipFill>
            <a:blip r:embed="rId6">
              <a:extLst/>
            </a:blip>
            <a:stretch>
              <a:fillRect/>
            </a:stretch>
          </p:blipFill>
          <p:spPr>
            <a:xfrm>
              <a:off x="391561" y="460426"/>
              <a:ext cx="510137" cy="430428"/>
            </a:xfrm>
            <a:prstGeom prst="rect">
              <a:avLst/>
            </a:prstGeom>
            <a:ln w="12700" cap="flat">
              <a:noFill/>
              <a:miter lim="400000"/>
            </a:ln>
            <a:effectLst/>
          </p:spPr>
        </p:pic>
        <p:pic>
          <p:nvPicPr>
            <p:cNvPr id="547" name="pasted-image.pdf"/>
            <p:cNvPicPr/>
            <p:nvPr/>
          </p:nvPicPr>
          <p:blipFill>
            <a:blip r:embed="rId6">
              <a:extLst/>
            </a:blip>
            <a:stretch>
              <a:fillRect/>
            </a:stretch>
          </p:blipFill>
          <p:spPr>
            <a:xfrm>
              <a:off x="0" y="218455"/>
              <a:ext cx="510137" cy="430428"/>
            </a:xfrm>
            <a:prstGeom prst="rect">
              <a:avLst/>
            </a:prstGeom>
            <a:ln w="12700" cap="flat">
              <a:noFill/>
              <a:miter lim="400000"/>
            </a:ln>
            <a:effectLst/>
          </p:spPr>
        </p:pic>
      </p:grpSp>
      <p:grpSp>
        <p:nvGrpSpPr>
          <p:cNvPr id="551" name="Group 551"/>
          <p:cNvGrpSpPr/>
          <p:nvPr/>
        </p:nvGrpSpPr>
        <p:grpSpPr>
          <a:xfrm>
            <a:off x="1928933" y="1539324"/>
            <a:ext cx="1625601" cy="1853353"/>
            <a:chOff x="0" y="0"/>
            <a:chExt cx="1625600" cy="1853351"/>
          </a:xfrm>
        </p:grpSpPr>
        <p:sp>
          <p:nvSpPr>
            <p:cNvPr id="549" name="Shape 549"/>
            <p:cNvSpPr/>
            <p:nvPr/>
          </p:nvSpPr>
          <p:spPr>
            <a:xfrm>
              <a:off x="59537" y="1342811"/>
              <a:ext cx="1506526"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Pivotal CF</a:t>
              </a:r>
            </a:p>
          </p:txBody>
        </p:sp>
        <p:pic>
          <p:nvPicPr>
            <p:cNvPr id="550" name="pasted-image.png"/>
            <p:cNvPicPr/>
            <p:nvPr/>
          </p:nvPicPr>
          <p:blipFill>
            <a:blip r:embed="rId7">
              <a:extLst/>
            </a:blip>
            <a:stretch>
              <a:fillRect/>
            </a:stretch>
          </p:blipFill>
          <p:spPr>
            <a:xfrm>
              <a:off x="0" y="0"/>
              <a:ext cx="1625600" cy="1625600"/>
            </a:xfrm>
            <a:prstGeom prst="rect">
              <a:avLst/>
            </a:prstGeom>
            <a:ln w="12700" cap="flat">
              <a:noFill/>
              <a:miter lim="400000"/>
            </a:ln>
            <a:effectLst/>
          </p:spPr>
        </p:pic>
      </p:grpSp>
    </p:spTree>
  </p:cSld>
  <p:clrMapOvr>
    <a:masterClrMapping/>
  </p:clrMapOvr>
  <p:transition spd="med" advClick="1">
    <p:dissolve/>
  </p:transition>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2" name="Group 562"/>
          <p:cNvGrpSpPr/>
          <p:nvPr/>
        </p:nvGrpSpPr>
        <p:grpSpPr>
          <a:xfrm>
            <a:off x="7255162" y="2873514"/>
            <a:ext cx="1048538" cy="1257022"/>
            <a:chOff x="0" y="0"/>
            <a:chExt cx="1048537" cy="1257021"/>
          </a:xfrm>
        </p:grpSpPr>
        <p:pic>
          <p:nvPicPr>
            <p:cNvPr id="555" name="pasted-image.pdf"/>
            <p:cNvPicPr/>
            <p:nvPr/>
          </p:nvPicPr>
          <p:blipFill>
            <a:blip r:embed="rId3">
              <a:extLst/>
            </a:blip>
            <a:stretch>
              <a:fillRect/>
            </a:stretch>
          </p:blipFill>
          <p:spPr>
            <a:xfrm>
              <a:off x="324637" y="736321"/>
              <a:ext cx="406401" cy="342901"/>
            </a:xfrm>
            <a:prstGeom prst="rect">
              <a:avLst/>
            </a:prstGeom>
            <a:ln w="12700" cap="flat">
              <a:noFill/>
              <a:miter lim="400000"/>
            </a:ln>
            <a:effectLst/>
          </p:spPr>
        </p:pic>
        <p:pic>
          <p:nvPicPr>
            <p:cNvPr id="556" name="pasted-image.pdf"/>
            <p:cNvPicPr/>
            <p:nvPr/>
          </p:nvPicPr>
          <p:blipFill>
            <a:blip r:embed="rId3">
              <a:extLst/>
            </a:blip>
            <a:stretch>
              <a:fillRect/>
            </a:stretch>
          </p:blipFill>
          <p:spPr>
            <a:xfrm>
              <a:off x="642137" y="914121"/>
              <a:ext cx="406401" cy="342901"/>
            </a:xfrm>
            <a:prstGeom prst="rect">
              <a:avLst/>
            </a:prstGeom>
            <a:ln w="12700" cap="flat">
              <a:noFill/>
              <a:miter lim="400000"/>
            </a:ln>
            <a:effectLst/>
          </p:spPr>
        </p:pic>
        <p:pic>
          <p:nvPicPr>
            <p:cNvPr id="557" name="pasted-image.pdf"/>
            <p:cNvPicPr/>
            <p:nvPr/>
          </p:nvPicPr>
          <p:blipFill>
            <a:blip r:embed="rId4">
              <a:extLst/>
            </a:blip>
            <a:stretch>
              <a:fillRect/>
            </a:stretch>
          </p:blipFill>
          <p:spPr>
            <a:xfrm>
              <a:off x="642137" y="550284"/>
              <a:ext cx="406401" cy="342901"/>
            </a:xfrm>
            <a:prstGeom prst="rect">
              <a:avLst/>
            </a:prstGeom>
            <a:ln w="12700" cap="flat">
              <a:noFill/>
              <a:miter lim="400000"/>
            </a:ln>
            <a:effectLst/>
          </p:spPr>
        </p:pic>
        <p:pic>
          <p:nvPicPr>
            <p:cNvPr id="558" name="pasted-image.pdf"/>
            <p:cNvPicPr/>
            <p:nvPr/>
          </p:nvPicPr>
          <p:blipFill>
            <a:blip r:embed="rId4">
              <a:extLst/>
            </a:blip>
            <a:stretch>
              <a:fillRect/>
            </a:stretch>
          </p:blipFill>
          <p:spPr>
            <a:xfrm>
              <a:off x="642137" y="189391"/>
              <a:ext cx="406401" cy="342901"/>
            </a:xfrm>
            <a:prstGeom prst="rect">
              <a:avLst/>
            </a:prstGeom>
            <a:ln w="12700" cap="flat">
              <a:noFill/>
              <a:miter lim="400000"/>
            </a:ln>
            <a:effectLst/>
          </p:spPr>
        </p:pic>
        <p:pic>
          <p:nvPicPr>
            <p:cNvPr id="559" name="pasted-image.pdf"/>
            <p:cNvPicPr/>
            <p:nvPr/>
          </p:nvPicPr>
          <p:blipFill>
            <a:blip r:embed="rId4">
              <a:extLst/>
            </a:blip>
            <a:stretch>
              <a:fillRect/>
            </a:stretch>
          </p:blipFill>
          <p:spPr>
            <a:xfrm>
              <a:off x="324637" y="0"/>
              <a:ext cx="406401" cy="342900"/>
            </a:xfrm>
            <a:prstGeom prst="rect">
              <a:avLst/>
            </a:prstGeom>
            <a:ln w="12700" cap="flat">
              <a:noFill/>
              <a:miter lim="400000"/>
            </a:ln>
            <a:effectLst/>
          </p:spPr>
        </p:pic>
        <p:pic>
          <p:nvPicPr>
            <p:cNvPr id="560" name="pasted-image.pdf"/>
            <p:cNvPicPr/>
            <p:nvPr/>
          </p:nvPicPr>
          <p:blipFill>
            <a:blip r:embed="rId5">
              <a:extLst/>
            </a:blip>
            <a:stretch>
              <a:fillRect/>
            </a:stretch>
          </p:blipFill>
          <p:spPr>
            <a:xfrm>
              <a:off x="324637" y="366798"/>
              <a:ext cx="406401" cy="342901"/>
            </a:xfrm>
            <a:prstGeom prst="rect">
              <a:avLst/>
            </a:prstGeom>
            <a:ln w="12700" cap="flat">
              <a:noFill/>
              <a:miter lim="400000"/>
            </a:ln>
            <a:effectLst/>
          </p:spPr>
        </p:pic>
        <p:pic>
          <p:nvPicPr>
            <p:cNvPr id="561" name="pasted-image.pdf"/>
            <p:cNvPicPr/>
            <p:nvPr/>
          </p:nvPicPr>
          <p:blipFill>
            <a:blip r:embed="rId5">
              <a:extLst/>
            </a:blip>
            <a:stretch>
              <a:fillRect/>
            </a:stretch>
          </p:blipFill>
          <p:spPr>
            <a:xfrm>
              <a:off x="0" y="184150"/>
              <a:ext cx="406400" cy="342900"/>
            </a:xfrm>
            <a:prstGeom prst="rect">
              <a:avLst/>
            </a:prstGeom>
            <a:ln w="12700" cap="flat">
              <a:noFill/>
              <a:miter lim="400000"/>
            </a:ln>
            <a:effectLst/>
          </p:spPr>
        </p:pic>
      </p:grpSp>
      <p:pic>
        <p:nvPicPr>
          <p:cNvPr id="563" name="pasted-image.pdf"/>
          <p:cNvPicPr/>
          <p:nvPr/>
        </p:nvPicPr>
        <p:blipFill>
          <a:blip r:embed="rId6">
            <a:extLst/>
          </a:blip>
          <a:stretch>
            <a:fillRect/>
          </a:stretch>
        </p:blipFill>
        <p:spPr>
          <a:xfrm>
            <a:off x="5156475" y="283377"/>
            <a:ext cx="863601" cy="1079501"/>
          </a:xfrm>
          <a:prstGeom prst="rect">
            <a:avLst/>
          </a:prstGeom>
          <a:ln w="12700">
            <a:miter lim="400000"/>
          </a:ln>
        </p:spPr>
      </p:pic>
      <p:sp>
        <p:nvSpPr>
          <p:cNvPr id="564" name="Shape 5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65" name="Shape 565"/>
          <p:cNvSpPr/>
          <p:nvPr/>
        </p:nvSpPr>
        <p:spPr>
          <a:xfrm flipV="1">
            <a:off x="3082381" y="2333080"/>
            <a:ext cx="1606551" cy="1606551"/>
          </a:xfrm>
          <a:prstGeom prst="line">
            <a:avLst/>
          </a:prstGeom>
          <a:ln w="25400">
            <a:solidFill>
              <a:srgbClr val="33928A"/>
            </a:solidFill>
            <a:round/>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66" name="Shape 566"/>
          <p:cNvSpPr/>
          <p:nvPr/>
        </p:nvSpPr>
        <p:spPr>
          <a:xfrm>
            <a:off x="3082381" y="733969"/>
            <a:ext cx="1606551" cy="1606551"/>
          </a:xfrm>
          <a:prstGeom prst="line">
            <a:avLst/>
          </a:prstGeom>
          <a:ln w="25400">
            <a:solidFill>
              <a:srgbClr val="33928A"/>
            </a:solidFill>
            <a:round/>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67" name="Shape 567"/>
          <p:cNvSpPr/>
          <p:nvPr/>
        </p:nvSpPr>
        <p:spPr>
          <a:xfrm>
            <a:off x="4685212" y="2336800"/>
            <a:ext cx="3540670" cy="0"/>
          </a:xfrm>
          <a:prstGeom prst="line">
            <a:avLst/>
          </a:prstGeom>
          <a:ln w="25400">
            <a:solidFill>
              <a:srgbClr val="33928A"/>
            </a:solidFill>
            <a:round/>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68" name="Shape 568"/>
          <p:cNvSpPr/>
          <p:nvPr/>
        </p:nvSpPr>
        <p:spPr>
          <a:xfrm>
            <a:off x="6742826" y="1973438"/>
            <a:ext cx="1483056"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latin typeface="Avenir Next"/>
                <a:ea typeface="Avenir Next"/>
                <a:cs typeface="Avenir Next"/>
                <a:sym typeface="Avenir Next"/>
              </a:defRPr>
            </a:lvl1pPr>
          </a:lstStyle>
          <a:p>
            <a:pPr lvl="0">
              <a:defRPr>
                <a:solidFill>
                  <a:srgbClr val="000000"/>
                </a:solidFill>
                <a:uFillTx/>
              </a:defRPr>
            </a:pPr>
            <a:r>
              <a:rPr>
                <a:solidFill>
                  <a:srgbClr val="4D4D4D"/>
                </a:solidFill>
                <a:uFill>
                  <a:solidFill>
                    <a:srgbClr val="4D4D4D"/>
                  </a:solidFill>
                </a:uFill>
              </a:rPr>
              <a:t>Infrastructure</a:t>
            </a:r>
          </a:p>
        </p:txBody>
      </p:sp>
      <p:sp>
        <p:nvSpPr>
          <p:cNvPr id="569" name="Shape 569"/>
          <p:cNvSpPr/>
          <p:nvPr/>
        </p:nvSpPr>
        <p:spPr>
          <a:xfrm>
            <a:off x="6818950" y="2336800"/>
            <a:ext cx="1406932" cy="408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latin typeface="Avenir Next"/>
                <a:ea typeface="Avenir Next"/>
                <a:cs typeface="Avenir Next"/>
                <a:sym typeface="Avenir Next"/>
              </a:defRPr>
            </a:lvl1pPr>
          </a:lstStyle>
          <a:p>
            <a:pPr lvl="0">
              <a:defRPr>
                <a:solidFill>
                  <a:srgbClr val="000000"/>
                </a:solidFill>
                <a:uFillTx/>
              </a:defRPr>
            </a:pPr>
            <a:r>
              <a:rPr>
                <a:solidFill>
                  <a:srgbClr val="4D4D4D"/>
                </a:solidFill>
                <a:uFill>
                  <a:solidFill>
                    <a:srgbClr val="4D4D4D"/>
                  </a:solidFill>
                </a:uFill>
              </a:rPr>
              <a:t>Applications</a:t>
            </a:r>
          </a:p>
        </p:txBody>
      </p:sp>
      <p:sp>
        <p:nvSpPr>
          <p:cNvPr id="570" name="Shape 570"/>
          <p:cNvSpPr/>
          <p:nvPr/>
        </p:nvSpPr>
        <p:spPr>
          <a:xfrm>
            <a:off x="6440007" y="3519032"/>
            <a:ext cx="679746" cy="1"/>
          </a:xfrm>
          <a:prstGeom prst="line">
            <a:avLst/>
          </a:prstGeom>
          <a:ln w="25400">
            <a:solidFill>
              <a:srgbClr val="006258"/>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grpSp>
        <p:nvGrpSpPr>
          <p:cNvPr id="581" name="Group 581"/>
          <p:cNvGrpSpPr/>
          <p:nvPr/>
        </p:nvGrpSpPr>
        <p:grpSpPr>
          <a:xfrm>
            <a:off x="4539231" y="3085555"/>
            <a:ext cx="1625980" cy="1132907"/>
            <a:chOff x="0" y="0"/>
            <a:chExt cx="1625979" cy="1132906"/>
          </a:xfrm>
        </p:grpSpPr>
        <p:grpSp>
          <p:nvGrpSpPr>
            <p:cNvPr id="579" name="Group 579"/>
            <p:cNvGrpSpPr/>
            <p:nvPr/>
          </p:nvGrpSpPr>
          <p:grpSpPr>
            <a:xfrm>
              <a:off x="0" y="0"/>
              <a:ext cx="1625980" cy="812867"/>
              <a:chOff x="0" y="0"/>
              <a:chExt cx="1625979" cy="812866"/>
            </a:xfrm>
          </p:grpSpPr>
          <p:sp>
            <p:nvSpPr>
              <p:cNvPr id="571" name="Shape 571"/>
              <p:cNvSpPr/>
              <p:nvPr/>
            </p:nvSpPr>
            <p:spPr>
              <a:xfrm>
                <a:off x="0" y="0"/>
                <a:ext cx="1625980" cy="812867"/>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grpSp>
            <p:nvGrpSpPr>
              <p:cNvPr id="578" name="Group 578"/>
              <p:cNvGrpSpPr/>
              <p:nvPr/>
            </p:nvGrpSpPr>
            <p:grpSpPr>
              <a:xfrm>
                <a:off x="32768" y="38099"/>
                <a:ext cx="1560443" cy="736668"/>
                <a:chOff x="0" y="0"/>
                <a:chExt cx="1560441" cy="736666"/>
              </a:xfrm>
            </p:grpSpPr>
            <p:sp>
              <p:nvSpPr>
                <p:cNvPr id="572" name="Shape 572"/>
                <p:cNvSpPr/>
                <p:nvPr/>
              </p:nvSpPr>
              <p:spPr>
                <a:xfrm>
                  <a:off x="0" y="509786"/>
                  <a:ext cx="1555753" cy="226881"/>
                </a:xfrm>
                <a:prstGeom prst="roundRect">
                  <a:avLst>
                    <a:gd name="adj" fmla="val 20000"/>
                  </a:avLst>
                </a:prstGeom>
                <a:solidFill>
                  <a:srgbClr val="006D6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73" name="Shape 573"/>
                <p:cNvSpPr/>
                <p:nvPr/>
              </p:nvSpPr>
              <p:spPr>
                <a:xfrm>
                  <a:off x="2086" y="252133"/>
                  <a:ext cx="1027017" cy="226881"/>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74" name="Shape 574"/>
                <p:cNvSpPr/>
                <p:nvPr/>
              </p:nvSpPr>
              <p:spPr>
                <a:xfrm>
                  <a:off x="12901" y="0"/>
                  <a:ext cx="499139" cy="226881"/>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75" name="Shape 575"/>
                <p:cNvSpPr/>
                <p:nvPr/>
              </p:nvSpPr>
              <p:spPr>
                <a:xfrm>
                  <a:off x="537103" y="0"/>
                  <a:ext cx="499138" cy="226881"/>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76" name="Shape 576"/>
                <p:cNvSpPr/>
                <p:nvPr/>
              </p:nvSpPr>
              <p:spPr>
                <a:xfrm>
                  <a:off x="1061304" y="3275"/>
                  <a:ext cx="499138" cy="226882"/>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577" name="Shape 577"/>
                <p:cNvSpPr/>
                <p:nvPr/>
              </p:nvSpPr>
              <p:spPr>
                <a:xfrm>
                  <a:off x="1061304" y="252133"/>
                  <a:ext cx="499138" cy="226881"/>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grpSp>
        </p:grpSp>
        <p:sp>
          <p:nvSpPr>
            <p:cNvPr id="580" name="Shape 580"/>
            <p:cNvSpPr/>
            <p:nvPr/>
          </p:nvSpPr>
          <p:spPr>
            <a:xfrm>
              <a:off x="415352" y="838266"/>
              <a:ext cx="795275"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latin typeface="Avenir Next"/>
                  <a:ea typeface="Avenir Next"/>
                  <a:cs typeface="Avenir Next"/>
                  <a:sym typeface="Avenir Next"/>
                </a:defRPr>
              </a:lvl1pPr>
            </a:lstStyle>
            <a:p>
              <a:pPr lvl="0">
                <a:defRPr sz="1800">
                  <a:solidFill>
                    <a:srgbClr val="000000"/>
                  </a:solidFill>
                  <a:uFillTx/>
                </a:defRPr>
              </a:pPr>
              <a:r>
                <a:rPr sz="1200">
                  <a:solidFill>
                    <a:srgbClr val="4D4D4D"/>
                  </a:solidFill>
                  <a:uFill>
                    <a:solidFill>
                      <a:srgbClr val="4D4D4D"/>
                    </a:solidFill>
                  </a:uFill>
                </a:rPr>
                <a:t>Monoliths</a:t>
              </a:r>
            </a:p>
          </p:txBody>
        </p:sp>
      </p:grpSp>
      <p:sp>
        <p:nvSpPr>
          <p:cNvPr id="582" name="Shape 582"/>
          <p:cNvSpPr/>
          <p:nvPr/>
        </p:nvSpPr>
        <p:spPr>
          <a:xfrm>
            <a:off x="7245483" y="4180361"/>
            <a:ext cx="1051916" cy="294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latin typeface="Avenir Next"/>
                <a:ea typeface="Avenir Next"/>
                <a:cs typeface="Avenir Next"/>
                <a:sym typeface="Avenir Next"/>
              </a:defRPr>
            </a:lvl1pPr>
          </a:lstStyle>
          <a:p>
            <a:pPr lvl="0">
              <a:defRPr sz="1800">
                <a:solidFill>
                  <a:srgbClr val="000000"/>
                </a:solidFill>
                <a:uFillTx/>
              </a:defRPr>
            </a:pPr>
            <a:r>
              <a:rPr sz="1200">
                <a:solidFill>
                  <a:srgbClr val="4D4D4D"/>
                </a:solidFill>
                <a:uFill>
                  <a:solidFill>
                    <a:srgbClr val="4D4D4D"/>
                  </a:solidFill>
                </a:uFill>
              </a:rPr>
              <a:t>Microservices</a:t>
            </a:r>
          </a:p>
        </p:txBody>
      </p:sp>
      <p:sp>
        <p:nvSpPr>
          <p:cNvPr id="583" name="Shape 583"/>
          <p:cNvSpPr/>
          <p:nvPr/>
        </p:nvSpPr>
        <p:spPr>
          <a:xfrm>
            <a:off x="5011339" y="1440664"/>
            <a:ext cx="1153872" cy="294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latin typeface="Avenir Next"/>
                <a:ea typeface="Avenir Next"/>
                <a:cs typeface="Avenir Next"/>
                <a:sym typeface="Avenir Next"/>
              </a:defRPr>
            </a:lvl1pPr>
          </a:lstStyle>
          <a:p>
            <a:pPr lvl="0">
              <a:defRPr sz="1800">
                <a:solidFill>
                  <a:srgbClr val="000000"/>
                </a:solidFill>
                <a:uFillTx/>
              </a:defRPr>
            </a:pPr>
            <a:r>
              <a:rPr sz="1200">
                <a:solidFill>
                  <a:srgbClr val="4D4D4D"/>
                </a:solidFill>
                <a:uFill>
                  <a:solidFill>
                    <a:srgbClr val="4D4D4D"/>
                  </a:solidFill>
                </a:uFill>
              </a:rPr>
              <a:t>Physical/Virtual</a:t>
            </a:r>
          </a:p>
        </p:txBody>
      </p:sp>
      <p:sp>
        <p:nvSpPr>
          <p:cNvPr id="584" name="Shape 584"/>
          <p:cNvSpPr/>
          <p:nvPr/>
        </p:nvSpPr>
        <p:spPr>
          <a:xfrm>
            <a:off x="7296283" y="1440724"/>
            <a:ext cx="796037" cy="2946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200">
                <a:latin typeface="Avenir Next"/>
                <a:ea typeface="Avenir Next"/>
                <a:cs typeface="Avenir Next"/>
                <a:sym typeface="Avenir Next"/>
              </a:defRPr>
            </a:lvl1pPr>
          </a:lstStyle>
          <a:p>
            <a:pPr lvl="0">
              <a:defRPr sz="1800">
                <a:solidFill>
                  <a:srgbClr val="000000"/>
                </a:solidFill>
                <a:uFillTx/>
              </a:defRPr>
            </a:pPr>
            <a:r>
              <a:rPr sz="1200">
                <a:solidFill>
                  <a:srgbClr val="4D4D4D"/>
                </a:solidFill>
                <a:uFill>
                  <a:solidFill>
                    <a:srgbClr val="4D4D4D"/>
                  </a:solidFill>
                </a:uFill>
              </a:rPr>
              <a:t>Pivotal CF</a:t>
            </a:r>
          </a:p>
        </p:txBody>
      </p:sp>
      <p:sp>
        <p:nvSpPr>
          <p:cNvPr id="585" name="Shape 585"/>
          <p:cNvSpPr/>
          <p:nvPr/>
        </p:nvSpPr>
        <p:spPr>
          <a:xfrm>
            <a:off x="6351107" y="950411"/>
            <a:ext cx="679746" cy="1"/>
          </a:xfrm>
          <a:prstGeom prst="line">
            <a:avLst/>
          </a:prstGeom>
          <a:ln w="25400">
            <a:solidFill>
              <a:srgbClr val="006258"/>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586" name="Shape 586"/>
          <p:cNvSpPr/>
          <p:nvPr/>
        </p:nvSpPr>
        <p:spPr>
          <a:xfrm>
            <a:off x="495186" y="1156833"/>
            <a:ext cx="2938552" cy="2313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r">
              <a:lnSpc>
                <a:spcPct val="150000"/>
              </a:lnSpc>
              <a:defRPr>
                <a:solidFill>
                  <a:srgbClr val="000000"/>
                </a:solidFill>
                <a:uFillTx/>
              </a:defRPr>
            </a:pPr>
            <a:r>
              <a:rPr>
                <a:solidFill>
                  <a:srgbClr val="4D4D4D"/>
                </a:solidFill>
                <a:uFill>
                  <a:solidFill>
                    <a:srgbClr val="4D4D4D"/>
                  </a:solidFill>
                </a:uFill>
                <a:latin typeface="Avenir Next"/>
                <a:ea typeface="Avenir Next"/>
                <a:cs typeface="Avenir Next"/>
                <a:sym typeface="Avenir Next"/>
              </a:rPr>
              <a:t>Continuous Delivery</a:t>
            </a:r>
            <a:endParaRPr>
              <a:solidFill>
                <a:srgbClr val="4D4D4D"/>
              </a:solidFill>
              <a:uFill>
                <a:solidFill>
                  <a:srgbClr val="4D4D4D"/>
                </a:solidFill>
              </a:uFill>
              <a:latin typeface="Avenir Next"/>
              <a:ea typeface="Avenir Next"/>
              <a:cs typeface="Avenir Next"/>
              <a:sym typeface="Avenir Next"/>
            </a:endParaRPr>
          </a:p>
          <a:p>
            <a:pPr lvl="0" algn="r">
              <a:lnSpc>
                <a:spcPct val="150000"/>
              </a:lnSpc>
              <a:defRPr>
                <a:solidFill>
                  <a:srgbClr val="000000"/>
                </a:solidFill>
                <a:uFillTx/>
              </a:defRPr>
            </a:pPr>
            <a:r>
              <a:rPr>
                <a:solidFill>
                  <a:srgbClr val="4D4D4D"/>
                </a:solidFill>
                <a:uFill>
                  <a:solidFill>
                    <a:srgbClr val="4D4D4D"/>
                  </a:solidFill>
                </a:uFill>
                <a:latin typeface="Avenir Next"/>
                <a:ea typeface="Avenir Next"/>
                <a:cs typeface="Avenir Next"/>
                <a:sym typeface="Avenir Next"/>
              </a:rPr>
              <a:t>Software Factories</a:t>
            </a:r>
            <a:endParaRPr>
              <a:solidFill>
                <a:srgbClr val="4D4D4D"/>
              </a:solidFill>
              <a:uFill>
                <a:solidFill>
                  <a:srgbClr val="4D4D4D"/>
                </a:solidFill>
              </a:uFill>
              <a:latin typeface="Avenir Next"/>
              <a:ea typeface="Avenir Next"/>
              <a:cs typeface="Avenir Next"/>
              <a:sym typeface="Avenir Next"/>
            </a:endParaRPr>
          </a:p>
          <a:p>
            <a:pPr lvl="0" algn="r">
              <a:lnSpc>
                <a:spcPct val="150000"/>
              </a:lnSpc>
              <a:defRPr>
                <a:solidFill>
                  <a:srgbClr val="000000"/>
                </a:solidFill>
                <a:uFillTx/>
              </a:defRPr>
            </a:pPr>
            <a:r>
              <a:rPr>
                <a:solidFill>
                  <a:srgbClr val="4D4D4D"/>
                </a:solidFill>
                <a:uFill>
                  <a:solidFill>
                    <a:srgbClr val="4D4D4D"/>
                  </a:solidFill>
                </a:uFill>
                <a:latin typeface="Avenir Next"/>
                <a:ea typeface="Avenir Next"/>
                <a:cs typeface="Avenir Next"/>
                <a:sym typeface="Avenir Next"/>
              </a:rPr>
              <a:t>Feedback    Rapid Iteration</a:t>
            </a:r>
            <a:endParaRPr>
              <a:solidFill>
                <a:srgbClr val="4D4D4D"/>
              </a:solidFill>
              <a:uFill>
                <a:solidFill>
                  <a:srgbClr val="4D4D4D"/>
                </a:solidFill>
              </a:uFill>
              <a:latin typeface="Avenir Next"/>
              <a:ea typeface="Avenir Next"/>
              <a:cs typeface="Avenir Next"/>
              <a:sym typeface="Avenir Next"/>
            </a:endParaRPr>
          </a:p>
          <a:p>
            <a:pPr lvl="0" algn="r">
              <a:lnSpc>
                <a:spcPct val="150000"/>
              </a:lnSpc>
              <a:defRPr>
                <a:solidFill>
                  <a:srgbClr val="000000"/>
                </a:solidFill>
                <a:uFillTx/>
              </a:defRPr>
            </a:pPr>
            <a:r>
              <a:rPr>
                <a:solidFill>
                  <a:srgbClr val="4D4D4D"/>
                </a:solidFill>
                <a:uFill>
                  <a:solidFill>
                    <a:srgbClr val="4D4D4D"/>
                  </a:solidFill>
                </a:uFill>
                <a:latin typeface="Avenir Next"/>
                <a:ea typeface="Avenir Next"/>
                <a:cs typeface="Avenir Next"/>
                <a:sym typeface="Avenir Next"/>
              </a:rPr>
              <a:t>Horizontal Scale</a:t>
            </a:r>
            <a:endParaRPr>
              <a:solidFill>
                <a:srgbClr val="4D4D4D"/>
              </a:solidFill>
              <a:uFill>
                <a:solidFill>
                  <a:srgbClr val="4D4D4D"/>
                </a:solidFill>
              </a:uFill>
              <a:latin typeface="Avenir Next"/>
              <a:ea typeface="Avenir Next"/>
              <a:cs typeface="Avenir Next"/>
              <a:sym typeface="Avenir Next"/>
            </a:endParaRPr>
          </a:p>
          <a:p>
            <a:pPr lvl="0" algn="r">
              <a:lnSpc>
                <a:spcPct val="150000"/>
              </a:lnSpc>
              <a:defRPr>
                <a:solidFill>
                  <a:srgbClr val="000000"/>
                </a:solidFill>
                <a:uFillTx/>
              </a:defRPr>
            </a:pPr>
            <a:r>
              <a:rPr>
                <a:solidFill>
                  <a:srgbClr val="4D4D4D"/>
                </a:solidFill>
                <a:uFill>
                  <a:solidFill>
                    <a:srgbClr val="4D4D4D"/>
                  </a:solidFill>
                </a:uFill>
                <a:latin typeface="Avenir Next"/>
                <a:ea typeface="Avenir Next"/>
                <a:cs typeface="Avenir Next"/>
                <a:sym typeface="Avenir Next"/>
              </a:rPr>
              <a:t>Diversity of Clients</a:t>
            </a:r>
          </a:p>
        </p:txBody>
      </p:sp>
      <p:pic>
        <p:nvPicPr>
          <p:cNvPr id="587" name="pasted-image.pdf"/>
          <p:cNvPicPr/>
          <p:nvPr/>
        </p:nvPicPr>
        <p:blipFill>
          <a:blip r:embed="rId7">
            <a:extLst/>
          </a:blip>
          <a:stretch>
            <a:fillRect/>
          </a:stretch>
        </p:blipFill>
        <p:spPr>
          <a:xfrm>
            <a:off x="1695818" y="2268491"/>
            <a:ext cx="127001" cy="101601"/>
          </a:xfrm>
          <a:prstGeom prst="rect">
            <a:avLst/>
          </a:prstGeom>
          <a:ln w="12700">
            <a:miter lim="400000"/>
          </a:ln>
        </p:spPr>
      </p:pic>
      <p:pic>
        <p:nvPicPr>
          <p:cNvPr id="588" name="pasted-image.png"/>
          <p:cNvPicPr/>
          <p:nvPr/>
        </p:nvPicPr>
        <p:blipFill>
          <a:blip r:embed="rId8">
            <a:extLst/>
          </a:blip>
          <a:stretch>
            <a:fillRect/>
          </a:stretch>
        </p:blipFill>
        <p:spPr>
          <a:xfrm>
            <a:off x="7124458" y="523043"/>
            <a:ext cx="1101425" cy="1101425"/>
          </a:xfrm>
          <a:prstGeom prst="rect">
            <a:avLst/>
          </a:prstGeom>
          <a:ln w="12700">
            <a:miter lim="400000"/>
          </a:ln>
        </p:spPr>
      </p:pic>
    </p:spTree>
  </p:cSld>
  <p:clrMapOvr>
    <a:masterClrMapping/>
  </p:clrMapOvr>
  <p:transition spd="slow" advClick="1">
    <p:dissolve/>
  </p:transition>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92" name="pasted-image.pdf"/>
          <p:cNvPicPr/>
          <p:nvPr/>
        </p:nvPicPr>
        <p:blipFill>
          <a:blip r:embed="rId3">
            <a:extLst/>
          </a:blip>
          <a:stretch>
            <a:fillRect/>
          </a:stretch>
        </p:blipFill>
        <p:spPr>
          <a:xfrm>
            <a:off x="850106" y="1955324"/>
            <a:ext cx="1308101" cy="990601"/>
          </a:xfrm>
          <a:prstGeom prst="rect">
            <a:avLst/>
          </a:prstGeom>
          <a:ln w="12700">
            <a:miter lim="400000"/>
          </a:ln>
        </p:spPr>
      </p:pic>
      <p:pic>
        <p:nvPicPr>
          <p:cNvPr id="593" name="pasted-image.pdf"/>
          <p:cNvPicPr/>
          <p:nvPr/>
        </p:nvPicPr>
        <p:blipFill>
          <a:blip r:embed="rId4">
            <a:extLst/>
          </a:blip>
          <a:stretch>
            <a:fillRect/>
          </a:stretch>
        </p:blipFill>
        <p:spPr>
          <a:xfrm>
            <a:off x="7084248" y="1814830"/>
            <a:ext cx="939801" cy="1174751"/>
          </a:xfrm>
          <a:prstGeom prst="rect">
            <a:avLst/>
          </a:prstGeom>
          <a:ln w="12700">
            <a:miter lim="400000"/>
          </a:ln>
        </p:spPr>
      </p:pic>
      <p:pic>
        <p:nvPicPr>
          <p:cNvPr id="594" name="pasted-image.pdf"/>
          <p:cNvPicPr/>
          <p:nvPr/>
        </p:nvPicPr>
        <p:blipFill>
          <a:blip r:embed="rId5">
            <a:extLst/>
          </a:blip>
          <a:stretch>
            <a:fillRect/>
          </a:stretch>
        </p:blipFill>
        <p:spPr>
          <a:xfrm>
            <a:off x="7985071" y="126239"/>
            <a:ext cx="723901" cy="952501"/>
          </a:xfrm>
          <a:prstGeom prst="rect">
            <a:avLst/>
          </a:prstGeom>
          <a:ln w="12700">
            <a:miter lim="400000"/>
          </a:ln>
        </p:spPr>
      </p:pic>
      <p:sp>
        <p:nvSpPr>
          <p:cNvPr id="595" name="Shape 595"/>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Monolithic Architecture</a:t>
            </a:r>
          </a:p>
        </p:txBody>
      </p:sp>
      <p:sp>
        <p:nvSpPr>
          <p:cNvPr id="596" name="Shape 5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597" name="Shape 597"/>
          <p:cNvSpPr/>
          <p:nvPr/>
        </p:nvSpPr>
        <p:spPr>
          <a:xfrm>
            <a:off x="6687932" y="3083593"/>
            <a:ext cx="1732433"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Relational Database</a:t>
            </a:r>
          </a:p>
        </p:txBody>
      </p:sp>
      <p:grpSp>
        <p:nvGrpSpPr>
          <p:cNvPr id="608" name="Group 608"/>
          <p:cNvGrpSpPr/>
          <p:nvPr/>
        </p:nvGrpSpPr>
        <p:grpSpPr>
          <a:xfrm>
            <a:off x="3254866" y="1727166"/>
            <a:ext cx="2634268" cy="1689168"/>
            <a:chOff x="0" y="0"/>
            <a:chExt cx="2634267" cy="1689166"/>
          </a:xfrm>
        </p:grpSpPr>
        <p:grpSp>
          <p:nvGrpSpPr>
            <p:cNvPr id="606" name="Group 606"/>
            <p:cNvGrpSpPr/>
            <p:nvPr/>
          </p:nvGrpSpPr>
          <p:grpSpPr>
            <a:xfrm>
              <a:off x="0" y="0"/>
              <a:ext cx="2634268" cy="1316934"/>
              <a:chOff x="0" y="0"/>
              <a:chExt cx="2634267" cy="1316933"/>
            </a:xfrm>
          </p:grpSpPr>
          <p:sp>
            <p:nvSpPr>
              <p:cNvPr id="598" name="Shape 598"/>
              <p:cNvSpPr/>
              <p:nvPr/>
            </p:nvSpPr>
            <p:spPr>
              <a:xfrm>
                <a:off x="0" y="0"/>
                <a:ext cx="2634268" cy="1316934"/>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grpSp>
            <p:nvGrpSpPr>
              <p:cNvPr id="605" name="Group 605"/>
              <p:cNvGrpSpPr/>
              <p:nvPr/>
            </p:nvGrpSpPr>
            <p:grpSpPr>
              <a:xfrm>
                <a:off x="53089" y="61726"/>
                <a:ext cx="2528090" cy="1193482"/>
                <a:chOff x="0" y="0"/>
                <a:chExt cx="2528088" cy="1193481"/>
              </a:xfrm>
            </p:grpSpPr>
            <p:sp>
              <p:nvSpPr>
                <p:cNvPr id="599" name="Shape 599"/>
                <p:cNvSpPr/>
                <p:nvPr/>
              </p:nvSpPr>
              <p:spPr>
                <a:xfrm>
                  <a:off x="0" y="825909"/>
                  <a:ext cx="2520491" cy="367573"/>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Data Access</a:t>
                  </a:r>
                </a:p>
              </p:txBody>
            </p:sp>
            <p:sp>
              <p:nvSpPr>
                <p:cNvPr id="600" name="Shape 600"/>
                <p:cNvSpPr/>
                <p:nvPr/>
              </p:nvSpPr>
              <p:spPr>
                <a:xfrm>
                  <a:off x="3380" y="408483"/>
                  <a:ext cx="1663881"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sp>
              <p:nvSpPr>
                <p:cNvPr id="601" name="Shape 601"/>
                <p:cNvSpPr/>
                <p:nvPr/>
              </p:nvSpPr>
              <p:spPr>
                <a:xfrm>
                  <a:off x="20902" y="0"/>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HTML</a:t>
                  </a:r>
                </a:p>
              </p:txBody>
            </p:sp>
            <p:sp>
              <p:nvSpPr>
                <p:cNvPr id="602" name="Shape 602"/>
                <p:cNvSpPr/>
                <p:nvPr/>
              </p:nvSpPr>
              <p:spPr>
                <a:xfrm>
                  <a:off x="870166" y="0"/>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a:ea typeface="Avenir Next"/>
                      <a:cs typeface="Avenir Next"/>
                      <a:sym typeface="Avenir Next"/>
                    </a:defRPr>
                  </a:lvl1pPr>
                </a:lstStyle>
                <a:p>
                  <a:pPr lvl="0">
                    <a:defRPr sz="1800">
                      <a:solidFill>
                        <a:srgbClr val="000000"/>
                      </a:solidFill>
                    </a:defRPr>
                  </a:pPr>
                  <a:r>
                    <a:rPr sz="1100">
                      <a:solidFill>
                        <a:srgbClr val="FFFFFF"/>
                      </a:solidFill>
                    </a:rPr>
                    <a:t>JavaScript</a:t>
                  </a:r>
                </a:p>
              </p:txBody>
            </p:sp>
            <p:sp>
              <p:nvSpPr>
                <p:cNvPr id="603" name="Shape 603"/>
                <p:cNvSpPr/>
                <p:nvPr/>
              </p:nvSpPr>
              <p:spPr>
                <a:xfrm>
                  <a:off x="1719431" y="5307"/>
                  <a:ext cx="808658" cy="367573"/>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MVC</a:t>
                  </a:r>
                </a:p>
              </p:txBody>
            </p:sp>
            <p:sp>
              <p:nvSpPr>
                <p:cNvPr id="604" name="Shape 604"/>
                <p:cNvSpPr/>
                <p:nvPr/>
              </p:nvSpPr>
              <p:spPr>
                <a:xfrm>
                  <a:off x="1719431" y="408483"/>
                  <a:ext cx="808658"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grpSp>
        </p:grpSp>
        <p:sp>
          <p:nvSpPr>
            <p:cNvPr id="607" name="Shape 607"/>
            <p:cNvSpPr/>
            <p:nvPr/>
          </p:nvSpPr>
          <p:spPr>
            <a:xfrm>
              <a:off x="374712" y="1356426"/>
              <a:ext cx="195788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Monolithic Application</a:t>
              </a:r>
            </a:p>
          </p:txBody>
        </p:sp>
      </p:grpSp>
      <p:sp>
        <p:nvSpPr>
          <p:cNvPr id="609" name="Shape 609"/>
          <p:cNvSpPr/>
          <p:nvPr/>
        </p:nvSpPr>
        <p:spPr>
          <a:xfrm>
            <a:off x="1118889" y="3083593"/>
            <a:ext cx="77053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Browser</a:t>
            </a:r>
          </a:p>
        </p:txBody>
      </p:sp>
      <p:sp>
        <p:nvSpPr>
          <p:cNvPr id="610" name="Shape 610"/>
          <p:cNvSpPr/>
          <p:nvPr/>
        </p:nvSpPr>
        <p:spPr>
          <a:xfrm>
            <a:off x="2232342" y="2495550"/>
            <a:ext cx="81851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11" name="Shape 611"/>
          <p:cNvSpPr/>
          <p:nvPr/>
        </p:nvSpPr>
        <p:spPr>
          <a:xfrm>
            <a:off x="6093142" y="2434590"/>
            <a:ext cx="81851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Tree>
  </p:cSld>
  <p:clrMapOvr>
    <a:masterClrMapping/>
  </p:clrMapOvr>
  <p:transition spd="med"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07" name="Shape 207"/>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
        <p:nvSpPr>
          <p:cNvPr id="208" name="Shape 208"/>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09" name="Shape 209"/>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000000"/>
                </a:solidFill>
                <a:uFillTx/>
                <a:latin typeface="Helvetica Neue Light"/>
                <a:ea typeface="Helvetica Neue Light"/>
                <a:cs typeface="Helvetica Neue Light"/>
                <a:sym typeface="Helvetica Neue Light"/>
              </a:defRPr>
            </a:lvl1pPr>
          </a:lstStyle>
          <a:p>
            <a:pPr lvl="0">
              <a:defRPr sz="1800"/>
            </a:pPr>
            <a:r>
              <a:rPr sz="2100"/>
              <a:t>Scalability</a:t>
            </a:r>
          </a:p>
        </p:txBody>
      </p:sp>
      <p:sp>
        <p:nvSpPr>
          <p:cNvPr id="210" name="Shape 210"/>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11" name="Shape 211"/>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212" name="Shape 212"/>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Inter-Dependency</a:t>
            </a:r>
          </a:p>
        </p:txBody>
      </p:sp>
      <p:sp>
        <p:nvSpPr>
          <p:cNvPr id="213" name="Shape 213"/>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14" name="Shape 214"/>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08"/>
                                        </p:tgtEl>
                                        <p:attrNameLst>
                                          <p:attrName>style.visibility</p:attrName>
                                        </p:attrNameLst>
                                      </p:cBhvr>
                                      <p:to>
                                        <p:strVal val="visible"/>
                                      </p:to>
                                    </p:set>
                                    <p:animEffect filter="wipe(right)" transition="in">
                                      <p:cBhvr>
                                        <p:cTn id="7" dur="500"/>
                                        <p:tgtEl>
                                          <p:spTgt spid="208"/>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09"/>
                                        </p:tgtEl>
                                        <p:attrNameLst>
                                          <p:attrName>style.visibility</p:attrName>
                                        </p:attrNameLst>
                                      </p:cBhvr>
                                      <p:to>
                                        <p:strVal val="visible"/>
                                      </p:to>
                                    </p:set>
                                    <p:anim calcmode="lin" valueType="num">
                                      <p:cBhvr>
                                        <p:cTn id="11" dur="300" fill="hold"/>
                                        <p:tgtEl>
                                          <p:spTgt spid="209"/>
                                        </p:tgtEl>
                                        <p:attrNameLst>
                                          <p:attrName>ppt_w</p:attrName>
                                        </p:attrNameLst>
                                      </p:cBhvr>
                                      <p:tavLst>
                                        <p:tav tm="0">
                                          <p:val>
                                            <p:fltVal val="0"/>
                                          </p:val>
                                        </p:tav>
                                        <p:tav tm="100000">
                                          <p:val>
                                            <p:strVal val="#ppt_w"/>
                                          </p:val>
                                        </p:tav>
                                      </p:tavLst>
                                    </p:anim>
                                    <p:anim calcmode="lin" valueType="num">
                                      <p:cBhvr>
                                        <p:cTn id="12" dur="300" fill="hold"/>
                                        <p:tgtEl>
                                          <p:spTgt spid="20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10"/>
                                        </p:tgtEl>
                                        <p:attrNameLst>
                                          <p:attrName>style.visibility</p:attrName>
                                        </p:attrNameLst>
                                      </p:cBhvr>
                                      <p:to>
                                        <p:strVal val="visible"/>
                                      </p:to>
                                    </p:set>
                                    <p:anim calcmode="lin" valueType="num">
                                      <p:cBhvr>
                                        <p:cTn id="16" dur="300" fill="hold"/>
                                        <p:tgtEl>
                                          <p:spTgt spid="210"/>
                                        </p:tgtEl>
                                        <p:attrNameLst>
                                          <p:attrName>ppt_w</p:attrName>
                                        </p:attrNameLst>
                                      </p:cBhvr>
                                      <p:tavLst>
                                        <p:tav tm="0">
                                          <p:val>
                                            <p:fltVal val="0"/>
                                          </p:val>
                                        </p:tav>
                                        <p:tav tm="100000">
                                          <p:val>
                                            <p:strVal val="#ppt_w"/>
                                          </p:val>
                                        </p:tav>
                                      </p:tavLst>
                                    </p:anim>
                                    <p:anim calcmode="lin" valueType="num">
                                      <p:cBhvr>
                                        <p:cTn id="17" dur="300" fill="hold"/>
                                        <p:tgtEl>
                                          <p:spTgt spid="21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11"/>
                                        </p:tgtEl>
                                        <p:attrNameLst>
                                          <p:attrName>style.visibility</p:attrName>
                                        </p:attrNameLst>
                                      </p:cBhvr>
                                      <p:to>
                                        <p:strVal val="visible"/>
                                      </p:to>
                                    </p:set>
                                    <p:anim calcmode="lin" valueType="num">
                                      <p:cBhvr>
                                        <p:cTn id="21" dur="300" fill="hold"/>
                                        <p:tgtEl>
                                          <p:spTgt spid="211"/>
                                        </p:tgtEl>
                                        <p:attrNameLst>
                                          <p:attrName>ppt_w</p:attrName>
                                        </p:attrNameLst>
                                      </p:cBhvr>
                                      <p:tavLst>
                                        <p:tav tm="0">
                                          <p:val>
                                            <p:fltVal val="0"/>
                                          </p:val>
                                        </p:tav>
                                        <p:tav tm="100000">
                                          <p:val>
                                            <p:strVal val="#ppt_w"/>
                                          </p:val>
                                        </p:tav>
                                      </p:tavLst>
                                    </p:anim>
                                    <p:anim calcmode="lin" valueType="num">
                                      <p:cBhvr>
                                        <p:cTn id="22" dur="300" fill="hold"/>
                                        <p:tgtEl>
                                          <p:spTgt spid="21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12"/>
                                        </p:tgtEl>
                                        <p:attrNameLst>
                                          <p:attrName>style.visibility</p:attrName>
                                        </p:attrNameLst>
                                      </p:cBhvr>
                                      <p:to>
                                        <p:strVal val="visible"/>
                                      </p:to>
                                    </p:set>
                                    <p:anim calcmode="lin" valueType="num">
                                      <p:cBhvr>
                                        <p:cTn id="26" dur="300" fill="hold"/>
                                        <p:tgtEl>
                                          <p:spTgt spid="212"/>
                                        </p:tgtEl>
                                        <p:attrNameLst>
                                          <p:attrName>ppt_w</p:attrName>
                                        </p:attrNameLst>
                                      </p:cBhvr>
                                      <p:tavLst>
                                        <p:tav tm="0">
                                          <p:val>
                                            <p:fltVal val="0"/>
                                          </p:val>
                                        </p:tav>
                                        <p:tav tm="100000">
                                          <p:val>
                                            <p:strVal val="#ppt_w"/>
                                          </p:val>
                                        </p:tav>
                                      </p:tavLst>
                                    </p:anim>
                                    <p:anim calcmode="lin" valueType="num">
                                      <p:cBhvr>
                                        <p:cTn id="27" dur="300" fill="hold"/>
                                        <p:tgtEl>
                                          <p:spTgt spid="212"/>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13"/>
                                        </p:tgtEl>
                                        <p:attrNameLst>
                                          <p:attrName>style.visibility</p:attrName>
                                        </p:attrNameLst>
                                      </p:cBhvr>
                                      <p:to>
                                        <p:strVal val="visible"/>
                                      </p:to>
                                    </p:set>
                                    <p:anim calcmode="lin" valueType="num">
                                      <p:cBhvr>
                                        <p:cTn id="31" dur="300" fill="hold"/>
                                        <p:tgtEl>
                                          <p:spTgt spid="213"/>
                                        </p:tgtEl>
                                        <p:attrNameLst>
                                          <p:attrName>ppt_w</p:attrName>
                                        </p:attrNameLst>
                                      </p:cBhvr>
                                      <p:tavLst>
                                        <p:tav tm="0">
                                          <p:val>
                                            <p:fltVal val="0"/>
                                          </p:val>
                                        </p:tav>
                                        <p:tav tm="100000">
                                          <p:val>
                                            <p:strVal val="#ppt_w"/>
                                          </p:val>
                                        </p:tav>
                                      </p:tavLst>
                                    </p:anim>
                                    <p:anim calcmode="lin" valueType="num">
                                      <p:cBhvr>
                                        <p:cTn id="32" dur="300" fill="hold"/>
                                        <p:tgtEl>
                                          <p:spTgt spid="213"/>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14"/>
                                        </p:tgtEl>
                                        <p:attrNameLst>
                                          <p:attrName>style.visibility</p:attrName>
                                        </p:attrNameLst>
                                      </p:cBhvr>
                                      <p:to>
                                        <p:strVal val="visible"/>
                                      </p:to>
                                    </p:set>
                                    <p:anim calcmode="lin" valueType="num">
                                      <p:cBhvr>
                                        <p:cTn id="36" dur="300" fill="hold"/>
                                        <p:tgtEl>
                                          <p:spTgt spid="214"/>
                                        </p:tgtEl>
                                        <p:attrNameLst>
                                          <p:attrName>ppt_w</p:attrName>
                                        </p:attrNameLst>
                                      </p:cBhvr>
                                      <p:tavLst>
                                        <p:tav tm="0">
                                          <p:val>
                                            <p:fltVal val="0"/>
                                          </p:val>
                                        </p:tav>
                                        <p:tav tm="100000">
                                          <p:val>
                                            <p:strVal val="#ppt_w"/>
                                          </p:val>
                                        </p:tav>
                                      </p:tavLst>
                                    </p:anim>
                                    <p:anim calcmode="lin" valueType="num">
                                      <p:cBhvr>
                                        <p:cTn id="37" dur="300" fill="hold"/>
                                        <p:tgtEl>
                                          <p:spTgt spid="2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2"/>
      <p:bldP build="whole" bldLvl="1" animBg="1" rev="0" advAuto="0" spid="212" grpId="5"/>
      <p:bldP build="whole" bldLvl="1" animBg="1" rev="0" advAuto="0" spid="214" grpId="7"/>
      <p:bldP build="whole" bldLvl="1" animBg="1" rev="0" advAuto="0" spid="211" grpId="4"/>
      <p:bldP build="whole" bldLvl="1" animBg="1" rev="0" advAuto="0" spid="213" grpId="6"/>
      <p:bldP build="whole" bldLvl="1" animBg="1" rev="0" advAuto="0" spid="210" grpId="3"/>
      <p:bldP build="whole" bldLvl="1" animBg="1" rev="0" advAuto="0" spid="208"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15" name="pasted-image.pdf"/>
          <p:cNvPicPr/>
          <p:nvPr/>
        </p:nvPicPr>
        <p:blipFill>
          <a:blip r:embed="rId3">
            <a:extLst/>
          </a:blip>
          <a:stretch>
            <a:fillRect/>
          </a:stretch>
        </p:blipFill>
        <p:spPr>
          <a:xfrm flipH="1" rot="10800000">
            <a:off x="6230711" y="4111616"/>
            <a:ext cx="489084" cy="412665"/>
          </a:xfrm>
          <a:prstGeom prst="rect">
            <a:avLst/>
          </a:prstGeom>
          <a:ln w="12700">
            <a:miter lim="400000"/>
          </a:ln>
        </p:spPr>
      </p:pic>
      <p:pic>
        <p:nvPicPr>
          <p:cNvPr id="616" name="pasted-image.pdf"/>
          <p:cNvPicPr/>
          <p:nvPr/>
        </p:nvPicPr>
        <p:blipFill>
          <a:blip r:embed="rId3">
            <a:extLst/>
          </a:blip>
          <a:stretch>
            <a:fillRect/>
          </a:stretch>
        </p:blipFill>
        <p:spPr>
          <a:xfrm flipH="1" rot="10800000">
            <a:off x="6615149" y="3893586"/>
            <a:ext cx="489085" cy="412665"/>
          </a:xfrm>
          <a:prstGeom prst="rect">
            <a:avLst/>
          </a:prstGeom>
          <a:ln w="12700">
            <a:miter lim="400000"/>
          </a:ln>
        </p:spPr>
      </p:pic>
      <p:pic>
        <p:nvPicPr>
          <p:cNvPr id="617" name="pasted-image.pdf"/>
          <p:cNvPicPr/>
          <p:nvPr/>
        </p:nvPicPr>
        <p:blipFill>
          <a:blip r:embed="rId3">
            <a:extLst/>
          </a:blip>
          <a:stretch>
            <a:fillRect/>
          </a:stretch>
        </p:blipFill>
        <p:spPr>
          <a:xfrm flipH="1" rot="10800000">
            <a:off x="6989741" y="4110368"/>
            <a:ext cx="489084" cy="412665"/>
          </a:xfrm>
          <a:prstGeom prst="rect">
            <a:avLst/>
          </a:prstGeom>
          <a:ln w="12700">
            <a:miter lim="400000"/>
          </a:ln>
        </p:spPr>
      </p:pic>
      <p:pic>
        <p:nvPicPr>
          <p:cNvPr id="618" name="pasted-image.pdf"/>
          <p:cNvPicPr/>
          <p:nvPr/>
        </p:nvPicPr>
        <p:blipFill>
          <a:blip r:embed="rId4">
            <a:extLst/>
          </a:blip>
          <a:stretch>
            <a:fillRect/>
          </a:stretch>
        </p:blipFill>
        <p:spPr>
          <a:xfrm>
            <a:off x="5778449" y="1948827"/>
            <a:ext cx="407887" cy="509858"/>
          </a:xfrm>
          <a:prstGeom prst="rect">
            <a:avLst/>
          </a:prstGeom>
          <a:ln w="12700">
            <a:miter lim="400000"/>
          </a:ln>
        </p:spPr>
      </p:pic>
      <p:pic>
        <p:nvPicPr>
          <p:cNvPr id="619" name="pasted-image.pdf"/>
          <p:cNvPicPr/>
          <p:nvPr/>
        </p:nvPicPr>
        <p:blipFill>
          <a:blip r:embed="rId5">
            <a:extLst/>
          </a:blip>
          <a:stretch>
            <a:fillRect/>
          </a:stretch>
        </p:blipFill>
        <p:spPr>
          <a:xfrm>
            <a:off x="4060028" y="739748"/>
            <a:ext cx="488752" cy="412385"/>
          </a:xfrm>
          <a:prstGeom prst="rect">
            <a:avLst/>
          </a:prstGeom>
          <a:ln w="12700">
            <a:miter lim="400000"/>
          </a:ln>
        </p:spPr>
      </p:pic>
      <p:pic>
        <p:nvPicPr>
          <p:cNvPr id="620" name="pasted-image.pdf"/>
          <p:cNvPicPr/>
          <p:nvPr/>
        </p:nvPicPr>
        <p:blipFill>
          <a:blip r:embed="rId6">
            <a:extLst/>
          </a:blip>
          <a:stretch>
            <a:fillRect/>
          </a:stretch>
        </p:blipFill>
        <p:spPr>
          <a:xfrm>
            <a:off x="4100700" y="1888195"/>
            <a:ext cx="485615" cy="409738"/>
          </a:xfrm>
          <a:prstGeom prst="rect">
            <a:avLst/>
          </a:prstGeom>
          <a:ln w="12700">
            <a:miter lim="400000"/>
          </a:ln>
        </p:spPr>
      </p:pic>
      <p:pic>
        <p:nvPicPr>
          <p:cNvPr id="621" name="pasted-image.pdf"/>
          <p:cNvPicPr/>
          <p:nvPr/>
        </p:nvPicPr>
        <p:blipFill>
          <a:blip r:embed="rId7">
            <a:extLst/>
          </a:blip>
          <a:stretch>
            <a:fillRect/>
          </a:stretch>
        </p:blipFill>
        <p:spPr>
          <a:xfrm>
            <a:off x="936786" y="2982864"/>
            <a:ext cx="261272" cy="437478"/>
          </a:xfrm>
          <a:prstGeom prst="rect">
            <a:avLst/>
          </a:prstGeom>
          <a:ln w="12700">
            <a:miter lim="400000"/>
          </a:ln>
        </p:spPr>
      </p:pic>
      <p:pic>
        <p:nvPicPr>
          <p:cNvPr id="622" name="pasted-image.pdf"/>
          <p:cNvPicPr/>
          <p:nvPr/>
        </p:nvPicPr>
        <p:blipFill>
          <a:blip r:embed="rId8">
            <a:extLst/>
          </a:blip>
          <a:stretch>
            <a:fillRect/>
          </a:stretch>
        </p:blipFill>
        <p:spPr>
          <a:xfrm>
            <a:off x="759880" y="2067468"/>
            <a:ext cx="589683" cy="446556"/>
          </a:xfrm>
          <a:prstGeom prst="rect">
            <a:avLst/>
          </a:prstGeom>
          <a:ln w="12700">
            <a:miter lim="400000"/>
          </a:ln>
        </p:spPr>
      </p:pic>
      <p:pic>
        <p:nvPicPr>
          <p:cNvPr id="623" name="pasted-image.pdf"/>
          <p:cNvPicPr/>
          <p:nvPr/>
        </p:nvPicPr>
        <p:blipFill>
          <a:blip r:embed="rId9">
            <a:extLst/>
          </a:blip>
          <a:stretch>
            <a:fillRect/>
          </a:stretch>
        </p:blipFill>
        <p:spPr>
          <a:xfrm>
            <a:off x="867039" y="1141109"/>
            <a:ext cx="400766" cy="487085"/>
          </a:xfrm>
          <a:prstGeom prst="rect">
            <a:avLst/>
          </a:prstGeom>
          <a:ln w="12700">
            <a:miter lim="400000"/>
          </a:ln>
        </p:spPr>
      </p:pic>
      <p:sp>
        <p:nvSpPr>
          <p:cNvPr id="624" name="Shape 624"/>
          <p:cNvSpPr/>
          <p:nvPr>
            <p:ph type="title"/>
          </p:nvPr>
        </p:nvSpPr>
        <p:spPr>
          <a:xfrm>
            <a:off x="366713" y="71438"/>
            <a:ext cx="8410576" cy="554104"/>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Microservice Architecture</a:t>
            </a:r>
          </a:p>
        </p:txBody>
      </p:sp>
      <p:sp>
        <p:nvSpPr>
          <p:cNvPr id="625" name="Shape 6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626" name="Shape 626"/>
          <p:cNvSpPr/>
          <p:nvPr/>
        </p:nvSpPr>
        <p:spPr>
          <a:xfrm>
            <a:off x="4024500" y="3383278"/>
            <a:ext cx="965201" cy="824854"/>
          </a:xfrm>
          <a:prstGeom prst="roundRect">
            <a:avLst>
              <a:gd name="adj" fmla="val 7731"/>
            </a:avLst>
          </a:prstGeom>
          <a:solidFill>
            <a:srgbClr val="E59A2D"/>
          </a:solidFill>
          <a:ln w="12700">
            <a:miter lim="400000"/>
          </a:ln>
        </p:spPr>
        <p:txBody>
          <a:bodyPr lIns="0" tIns="0" rIns="0" bIns="0" anchor="ctr"/>
          <a:lstStyle/>
          <a:p>
            <a:pPr lvl="0"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400">
                <a:solidFill>
                  <a:srgbClr val="FFFFFF"/>
                </a:solidFill>
                <a:uFillTx/>
                <a:latin typeface="+mn-lt"/>
                <a:ea typeface="+mn-ea"/>
                <a:cs typeface="+mn-cs"/>
                <a:sym typeface="Helvetica"/>
              </a:defRPr>
            </a:pPr>
          </a:p>
        </p:txBody>
      </p:sp>
      <p:sp>
        <p:nvSpPr>
          <p:cNvPr id="627" name="Shape 627"/>
          <p:cNvSpPr/>
          <p:nvPr/>
        </p:nvSpPr>
        <p:spPr>
          <a:xfrm flipH="1" rot="16200000">
            <a:off x="910538" y="2387753"/>
            <a:ext cx="3795154" cy="388405"/>
          </a:xfrm>
          <a:prstGeom prst="roundRect">
            <a:avLst>
              <a:gd name="adj" fmla="val 13079"/>
            </a:avLst>
          </a:prstGeom>
          <a:solidFill>
            <a:srgbClr val="E59A2D"/>
          </a:solidFill>
          <a:ln w="12700">
            <a:miter lim="400000"/>
          </a:ln>
        </p:spPr>
        <p:txBody>
          <a:bodyPr lIns="0" tIns="0" rIns="0" bIns="0" anchor="ctr"/>
          <a:lstStyle/>
          <a:p>
            <a:pPr lvl="0" algn="ctr">
              <a:defRPr>
                <a:solidFill>
                  <a:srgbClr val="FFFFFF"/>
                </a:solidFill>
                <a:latin typeface="Avenir Next"/>
                <a:ea typeface="Avenir Next"/>
                <a:cs typeface="Avenir Next"/>
                <a:sym typeface="Avenir Next"/>
              </a:defRPr>
            </a:pPr>
          </a:p>
        </p:txBody>
      </p:sp>
      <p:sp>
        <p:nvSpPr>
          <p:cNvPr id="628" name="Shape 628"/>
          <p:cNvSpPr/>
          <p:nvPr/>
        </p:nvSpPr>
        <p:spPr>
          <a:xfrm>
            <a:off x="3070115" y="2298595"/>
            <a:ext cx="833467"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29" name="Shape 629"/>
          <p:cNvSpPr/>
          <p:nvPr/>
        </p:nvSpPr>
        <p:spPr>
          <a:xfrm>
            <a:off x="3070115" y="3799427"/>
            <a:ext cx="833467"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0" name="Shape 630"/>
          <p:cNvSpPr/>
          <p:nvPr/>
        </p:nvSpPr>
        <p:spPr>
          <a:xfrm flipV="1">
            <a:off x="5040626" y="2986603"/>
            <a:ext cx="1137802" cy="73363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1" name="Shape 631"/>
          <p:cNvSpPr/>
          <p:nvPr/>
        </p:nvSpPr>
        <p:spPr>
          <a:xfrm>
            <a:off x="1362262" y="1397272"/>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2" name="Shape 632"/>
          <p:cNvSpPr/>
          <p:nvPr/>
        </p:nvSpPr>
        <p:spPr>
          <a:xfrm>
            <a:off x="1362262" y="2297932"/>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3" name="Shape 633"/>
          <p:cNvSpPr/>
          <p:nvPr/>
        </p:nvSpPr>
        <p:spPr>
          <a:xfrm>
            <a:off x="1362262" y="3221010"/>
            <a:ext cx="1214706"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4" name="Shape 634"/>
          <p:cNvSpPr/>
          <p:nvPr/>
        </p:nvSpPr>
        <p:spPr>
          <a:xfrm>
            <a:off x="1360275" y="4063979"/>
            <a:ext cx="1214705"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5" name="Shape 635"/>
          <p:cNvSpPr/>
          <p:nvPr/>
        </p:nvSpPr>
        <p:spPr>
          <a:xfrm>
            <a:off x="3070115" y="995922"/>
            <a:ext cx="833467"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6" name="Shape 636"/>
          <p:cNvSpPr/>
          <p:nvPr/>
        </p:nvSpPr>
        <p:spPr>
          <a:xfrm>
            <a:off x="5040626" y="3741520"/>
            <a:ext cx="1137802" cy="73363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37" name="Shape 637"/>
          <p:cNvSpPr/>
          <p:nvPr/>
        </p:nvSpPr>
        <p:spPr>
          <a:xfrm rot="5400000">
            <a:off x="6761354" y="3455091"/>
            <a:ext cx="383541" cy="4125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200">
                <a:solidFill>
                  <a:srgbClr val="0A6258"/>
                </a:solidFill>
              </a:defRPr>
            </a:lvl1pPr>
          </a:lstStyle>
          <a:p>
            <a:pPr lvl="0">
              <a:defRPr b="0" sz="1800">
                <a:solidFill>
                  <a:srgbClr val="000000"/>
                </a:solidFill>
                <a:uFillTx/>
              </a:defRPr>
            </a:pPr>
            <a:r>
              <a:rPr b="1" sz="2200">
                <a:solidFill>
                  <a:srgbClr val="0A6258"/>
                </a:solidFill>
                <a:uFill>
                  <a:solidFill>
                    <a:srgbClr val="4D4D4D"/>
                  </a:solidFill>
                </a:uFill>
              </a:rPr>
              <a:t>…</a:t>
            </a:r>
          </a:p>
        </p:txBody>
      </p:sp>
      <p:grpSp>
        <p:nvGrpSpPr>
          <p:cNvPr id="646" name="Group 646"/>
          <p:cNvGrpSpPr/>
          <p:nvPr/>
        </p:nvGrpSpPr>
        <p:grpSpPr>
          <a:xfrm>
            <a:off x="576553" y="3879201"/>
            <a:ext cx="710665" cy="355279"/>
            <a:chOff x="0" y="0"/>
            <a:chExt cx="710663" cy="355277"/>
          </a:xfrm>
        </p:grpSpPr>
        <p:sp>
          <p:nvSpPr>
            <p:cNvPr id="638" name="Shape 638"/>
            <p:cNvSpPr/>
            <p:nvPr/>
          </p:nvSpPr>
          <p:spPr>
            <a:xfrm>
              <a:off x="0" y="0"/>
              <a:ext cx="710664" cy="355278"/>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grpSp>
          <p:nvGrpSpPr>
            <p:cNvPr id="645" name="Group 645"/>
            <p:cNvGrpSpPr/>
            <p:nvPr/>
          </p:nvGrpSpPr>
          <p:grpSpPr>
            <a:xfrm>
              <a:off x="14322" y="16652"/>
              <a:ext cx="682020" cy="321974"/>
              <a:chOff x="0" y="0"/>
              <a:chExt cx="682019" cy="321973"/>
            </a:xfrm>
          </p:grpSpPr>
          <p:sp>
            <p:nvSpPr>
              <p:cNvPr id="639" name="Shape 639"/>
              <p:cNvSpPr/>
              <p:nvPr/>
            </p:nvSpPr>
            <p:spPr>
              <a:xfrm>
                <a:off x="0" y="222811"/>
                <a:ext cx="679970" cy="99163"/>
              </a:xfrm>
              <a:prstGeom prst="roundRect">
                <a:avLst>
                  <a:gd name="adj" fmla="val 20000"/>
                </a:avLst>
              </a:prstGeom>
              <a:solidFill>
                <a:srgbClr val="006D6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640" name="Shape 640"/>
              <p:cNvSpPr/>
              <p:nvPr/>
            </p:nvSpPr>
            <p:spPr>
              <a:xfrm>
                <a:off x="911" y="110199"/>
                <a:ext cx="448877" cy="99163"/>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641" name="Shape 641"/>
              <p:cNvSpPr/>
              <p:nvPr/>
            </p:nvSpPr>
            <p:spPr>
              <a:xfrm>
                <a:off x="5639" y="0"/>
                <a:ext cx="218157" cy="99163"/>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642" name="Shape 642"/>
              <p:cNvSpPr/>
              <p:nvPr/>
            </p:nvSpPr>
            <p:spPr>
              <a:xfrm>
                <a:off x="234750" y="0"/>
                <a:ext cx="218158" cy="99163"/>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643" name="Shape 643"/>
              <p:cNvSpPr/>
              <p:nvPr/>
            </p:nvSpPr>
            <p:spPr>
              <a:xfrm>
                <a:off x="463862" y="1431"/>
                <a:ext cx="218158" cy="99164"/>
              </a:xfrm>
              <a:prstGeom prst="roundRect">
                <a:avLst>
                  <a:gd name="adj" fmla="val 20000"/>
                </a:avLst>
              </a:prstGeom>
              <a:solidFill>
                <a:srgbClr val="A7A7A7"/>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sp>
            <p:nvSpPr>
              <p:cNvPr id="644" name="Shape 644"/>
              <p:cNvSpPr/>
              <p:nvPr/>
            </p:nvSpPr>
            <p:spPr>
              <a:xfrm>
                <a:off x="463862" y="110199"/>
                <a:ext cx="218158" cy="99163"/>
              </a:xfrm>
              <a:prstGeom prst="roundRect">
                <a:avLst>
                  <a:gd name="adj" fmla="val 20000"/>
                </a:avLst>
              </a:prstGeom>
              <a:solidFill>
                <a:srgbClr val="E8A433"/>
              </a:solidFill>
              <a:ln w="12700" cap="flat">
                <a:noFill/>
                <a:miter lim="400000"/>
              </a:ln>
              <a:effectLst/>
            </p:spPr>
            <p:txBody>
              <a:bodyPr wrap="square" lIns="50800" tIns="50800" rIns="50800" bIns="50800" numCol="1" anchor="ctr">
                <a:noAutofit/>
              </a:bodyPr>
              <a:lstStyle/>
              <a:p>
                <a:pPr lvl="0" algn="ctr" defTabSz="584200">
                  <a:defRPr sz="3000">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pPr>
              </a:p>
            </p:txBody>
          </p:sp>
        </p:grpSp>
      </p:grpSp>
      <p:sp>
        <p:nvSpPr>
          <p:cNvPr id="647" name="Shape 647"/>
          <p:cNvSpPr/>
          <p:nvPr/>
        </p:nvSpPr>
        <p:spPr>
          <a:xfrm>
            <a:off x="4963722" y="995922"/>
            <a:ext cx="713741"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48" name="Shape 648"/>
          <p:cNvSpPr/>
          <p:nvPr/>
        </p:nvSpPr>
        <p:spPr>
          <a:xfrm>
            <a:off x="5008582" y="2264131"/>
            <a:ext cx="713741" cy="1"/>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49" name="Shape 649"/>
          <p:cNvSpPr/>
          <p:nvPr/>
        </p:nvSpPr>
        <p:spPr>
          <a:xfrm>
            <a:off x="7523483" y="3127960"/>
            <a:ext cx="365398" cy="365399"/>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50" name="Shape 650"/>
          <p:cNvSpPr/>
          <p:nvPr/>
        </p:nvSpPr>
        <p:spPr>
          <a:xfrm flipV="1">
            <a:off x="7523483" y="3905674"/>
            <a:ext cx="365398" cy="365398"/>
          </a:xfrm>
          <a:prstGeom prst="line">
            <a:avLst/>
          </a:prstGeom>
          <a:ln w="25400">
            <a:solidFill>
              <a:srgbClr val="0A6258"/>
            </a:solidFill>
            <a:round/>
            <a:headEnd type="triangle"/>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651" name="Shape 651"/>
          <p:cNvSpPr/>
          <p:nvPr/>
        </p:nvSpPr>
        <p:spPr>
          <a:xfrm>
            <a:off x="1698673" y="1424579"/>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2" name="Shape 652"/>
          <p:cNvSpPr/>
          <p:nvPr/>
        </p:nvSpPr>
        <p:spPr>
          <a:xfrm>
            <a:off x="1701369" y="2297932"/>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3" name="Shape 653"/>
          <p:cNvSpPr/>
          <p:nvPr/>
        </p:nvSpPr>
        <p:spPr>
          <a:xfrm>
            <a:off x="1678716" y="3212448"/>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4" name="Shape 654"/>
          <p:cNvSpPr/>
          <p:nvPr/>
        </p:nvSpPr>
        <p:spPr>
          <a:xfrm>
            <a:off x="1678716" y="4055069"/>
            <a:ext cx="5418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5" name="Shape 655"/>
          <p:cNvSpPr/>
          <p:nvPr/>
        </p:nvSpPr>
        <p:spPr>
          <a:xfrm>
            <a:off x="3215906" y="1056882"/>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6" name="Shape 656"/>
          <p:cNvSpPr/>
          <p:nvPr/>
        </p:nvSpPr>
        <p:spPr>
          <a:xfrm>
            <a:off x="3223980" y="2358892"/>
            <a:ext cx="541885"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HTTP</a:t>
            </a:r>
          </a:p>
        </p:txBody>
      </p:sp>
      <p:sp>
        <p:nvSpPr>
          <p:cNvPr id="657" name="Shape 657"/>
          <p:cNvSpPr/>
          <p:nvPr/>
        </p:nvSpPr>
        <p:spPr>
          <a:xfrm>
            <a:off x="3189749" y="3836649"/>
            <a:ext cx="647320"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AMQP</a:t>
            </a:r>
          </a:p>
        </p:txBody>
      </p:sp>
      <p:sp>
        <p:nvSpPr>
          <p:cNvPr id="658" name="Shape 658"/>
          <p:cNvSpPr/>
          <p:nvPr/>
        </p:nvSpPr>
        <p:spPr>
          <a:xfrm>
            <a:off x="5336867" y="3573528"/>
            <a:ext cx="647320"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latin typeface="Avenir Next Medium"/>
                <a:ea typeface="Avenir Next Medium"/>
                <a:cs typeface="Avenir Next Medium"/>
                <a:sym typeface="Avenir Next Medium"/>
              </a:defRPr>
            </a:lvl1pPr>
          </a:lstStyle>
          <a:p>
            <a:pPr lvl="0">
              <a:defRPr sz="1800">
                <a:solidFill>
                  <a:srgbClr val="000000"/>
                </a:solidFill>
                <a:uFillTx/>
              </a:defRPr>
            </a:pPr>
            <a:r>
              <a:rPr sz="1400">
                <a:solidFill>
                  <a:srgbClr val="4D4D4D"/>
                </a:solidFill>
                <a:uFill>
                  <a:solidFill>
                    <a:srgbClr val="4D4D4D"/>
                  </a:solidFill>
                </a:uFill>
              </a:rPr>
              <a:t>AMQP</a:t>
            </a:r>
          </a:p>
        </p:txBody>
      </p:sp>
      <p:sp>
        <p:nvSpPr>
          <p:cNvPr id="659" name="Shape 659"/>
          <p:cNvSpPr/>
          <p:nvPr/>
        </p:nvSpPr>
        <p:spPr>
          <a:xfrm>
            <a:off x="6305806" y="814312"/>
            <a:ext cx="957403"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Relational</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DB</a:t>
            </a:r>
          </a:p>
        </p:txBody>
      </p:sp>
      <p:sp>
        <p:nvSpPr>
          <p:cNvPr id="660" name="Shape 660"/>
          <p:cNvSpPr/>
          <p:nvPr/>
        </p:nvSpPr>
        <p:spPr>
          <a:xfrm>
            <a:off x="6314900" y="1914045"/>
            <a:ext cx="974117"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Key/Value</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Store</a:t>
            </a:r>
          </a:p>
        </p:txBody>
      </p:sp>
      <p:sp>
        <p:nvSpPr>
          <p:cNvPr id="661" name="Shape 661"/>
          <p:cNvSpPr/>
          <p:nvPr/>
        </p:nvSpPr>
        <p:spPr>
          <a:xfrm>
            <a:off x="7891551" y="4001934"/>
            <a:ext cx="661900" cy="574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Graph</a:t>
            </a:r>
            <a:endParaRPr sz="14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400">
                <a:solidFill>
                  <a:srgbClr val="4D4D4D"/>
                </a:solidFill>
                <a:uFill>
                  <a:solidFill>
                    <a:srgbClr val="4D4D4D"/>
                  </a:solidFill>
                </a:uFill>
                <a:latin typeface="Avenir Next Medium"/>
                <a:ea typeface="Avenir Next Medium"/>
                <a:cs typeface="Avenir Next Medium"/>
                <a:sym typeface="Avenir Next Medium"/>
              </a:rPr>
              <a:t>DB</a:t>
            </a:r>
          </a:p>
        </p:txBody>
      </p:sp>
      <p:pic>
        <p:nvPicPr>
          <p:cNvPr id="662" name="pasted-image.pdf"/>
          <p:cNvPicPr/>
          <p:nvPr/>
        </p:nvPicPr>
        <p:blipFill>
          <a:blip r:embed="rId10">
            <a:extLst/>
          </a:blip>
          <a:stretch>
            <a:fillRect/>
          </a:stretch>
        </p:blipFill>
        <p:spPr>
          <a:xfrm>
            <a:off x="7985071" y="126239"/>
            <a:ext cx="723901" cy="952501"/>
          </a:xfrm>
          <a:prstGeom prst="rect">
            <a:avLst/>
          </a:prstGeom>
          <a:ln w="12700">
            <a:miter lim="400000"/>
          </a:ln>
        </p:spPr>
      </p:pic>
      <p:pic>
        <p:nvPicPr>
          <p:cNvPr id="663" name="pasted-image.pdf"/>
          <p:cNvPicPr/>
          <p:nvPr/>
        </p:nvPicPr>
        <p:blipFill>
          <a:blip r:embed="rId6">
            <a:extLst/>
          </a:blip>
          <a:stretch>
            <a:fillRect/>
          </a:stretch>
        </p:blipFill>
        <p:spPr>
          <a:xfrm>
            <a:off x="4472104" y="2104287"/>
            <a:ext cx="485614" cy="409737"/>
          </a:xfrm>
          <a:prstGeom prst="rect">
            <a:avLst/>
          </a:prstGeom>
          <a:ln w="12700">
            <a:miter lim="400000"/>
          </a:ln>
        </p:spPr>
      </p:pic>
      <p:pic>
        <p:nvPicPr>
          <p:cNvPr id="664" name="pasted-image.pdf"/>
          <p:cNvPicPr/>
          <p:nvPr/>
        </p:nvPicPr>
        <p:blipFill>
          <a:blip r:embed="rId6">
            <a:extLst/>
          </a:blip>
          <a:stretch>
            <a:fillRect/>
          </a:stretch>
        </p:blipFill>
        <p:spPr>
          <a:xfrm>
            <a:off x="4481554" y="2535804"/>
            <a:ext cx="485614" cy="409737"/>
          </a:xfrm>
          <a:prstGeom prst="rect">
            <a:avLst/>
          </a:prstGeom>
          <a:ln w="12700">
            <a:miter lim="400000"/>
          </a:ln>
        </p:spPr>
      </p:pic>
      <p:pic>
        <p:nvPicPr>
          <p:cNvPr id="665" name="pasted-image.pdf"/>
          <p:cNvPicPr/>
          <p:nvPr/>
        </p:nvPicPr>
        <p:blipFill>
          <a:blip r:embed="rId5">
            <a:extLst/>
          </a:blip>
          <a:stretch>
            <a:fillRect/>
          </a:stretch>
        </p:blipFill>
        <p:spPr>
          <a:xfrm>
            <a:off x="4430805" y="964538"/>
            <a:ext cx="488752" cy="412385"/>
          </a:xfrm>
          <a:prstGeom prst="rect">
            <a:avLst/>
          </a:prstGeom>
          <a:ln w="12700">
            <a:miter lim="400000"/>
          </a:ln>
        </p:spPr>
      </p:pic>
      <p:pic>
        <p:nvPicPr>
          <p:cNvPr id="666" name="pasted-image.pdf"/>
          <p:cNvPicPr/>
          <p:nvPr/>
        </p:nvPicPr>
        <p:blipFill>
          <a:blip r:embed="rId11">
            <a:extLst/>
          </a:blip>
          <a:stretch>
            <a:fillRect/>
          </a:stretch>
        </p:blipFill>
        <p:spPr>
          <a:xfrm>
            <a:off x="5778449" y="806895"/>
            <a:ext cx="415646" cy="519558"/>
          </a:xfrm>
          <a:prstGeom prst="rect">
            <a:avLst/>
          </a:prstGeom>
          <a:ln w="12700">
            <a:miter lim="400000"/>
          </a:ln>
        </p:spPr>
      </p:pic>
      <p:pic>
        <p:nvPicPr>
          <p:cNvPr id="667" name="pasted-image.pdf"/>
          <p:cNvPicPr/>
          <p:nvPr/>
        </p:nvPicPr>
        <p:blipFill>
          <a:blip r:embed="rId3">
            <a:extLst/>
          </a:blip>
          <a:stretch>
            <a:fillRect/>
          </a:stretch>
        </p:blipFill>
        <p:spPr>
          <a:xfrm>
            <a:off x="6206794" y="2783948"/>
            <a:ext cx="489085" cy="412665"/>
          </a:xfrm>
          <a:prstGeom prst="rect">
            <a:avLst/>
          </a:prstGeom>
          <a:ln w="12700">
            <a:miter lim="400000"/>
          </a:ln>
        </p:spPr>
      </p:pic>
      <p:pic>
        <p:nvPicPr>
          <p:cNvPr id="668" name="pasted-image.pdf"/>
          <p:cNvPicPr/>
          <p:nvPr/>
        </p:nvPicPr>
        <p:blipFill>
          <a:blip r:embed="rId3">
            <a:extLst/>
          </a:blip>
          <a:stretch>
            <a:fillRect/>
          </a:stretch>
        </p:blipFill>
        <p:spPr>
          <a:xfrm>
            <a:off x="6591233" y="3001978"/>
            <a:ext cx="489084" cy="412665"/>
          </a:xfrm>
          <a:prstGeom prst="rect">
            <a:avLst/>
          </a:prstGeom>
          <a:ln w="12700">
            <a:miter lim="400000"/>
          </a:ln>
        </p:spPr>
      </p:pic>
      <p:pic>
        <p:nvPicPr>
          <p:cNvPr id="669" name="pasted-image.pdf"/>
          <p:cNvPicPr/>
          <p:nvPr/>
        </p:nvPicPr>
        <p:blipFill>
          <a:blip r:embed="rId3">
            <a:extLst/>
          </a:blip>
          <a:stretch>
            <a:fillRect/>
          </a:stretch>
        </p:blipFill>
        <p:spPr>
          <a:xfrm>
            <a:off x="6965824" y="2785196"/>
            <a:ext cx="489084" cy="412665"/>
          </a:xfrm>
          <a:prstGeom prst="rect">
            <a:avLst/>
          </a:prstGeom>
          <a:ln w="12700">
            <a:miter lim="400000"/>
          </a:ln>
        </p:spPr>
      </p:pic>
      <p:pic>
        <p:nvPicPr>
          <p:cNvPr id="670" name="pasted-image.pdf"/>
          <p:cNvPicPr/>
          <p:nvPr/>
        </p:nvPicPr>
        <p:blipFill>
          <a:blip r:embed="rId12">
            <a:extLst/>
          </a:blip>
          <a:stretch>
            <a:fillRect/>
          </a:stretch>
        </p:blipFill>
        <p:spPr>
          <a:xfrm>
            <a:off x="4316600" y="3636955"/>
            <a:ext cx="381001" cy="317501"/>
          </a:xfrm>
          <a:prstGeom prst="rect">
            <a:avLst/>
          </a:prstGeom>
          <a:ln w="12700">
            <a:miter lim="400000"/>
          </a:ln>
        </p:spPr>
      </p:pic>
      <p:pic>
        <p:nvPicPr>
          <p:cNvPr id="671" name="pasted-image.pdf"/>
          <p:cNvPicPr/>
          <p:nvPr/>
        </p:nvPicPr>
        <p:blipFill>
          <a:blip r:embed="rId13">
            <a:extLst/>
          </a:blip>
          <a:stretch>
            <a:fillRect/>
          </a:stretch>
        </p:blipFill>
        <p:spPr>
          <a:xfrm rot="16200000">
            <a:off x="2687609" y="2510283"/>
            <a:ext cx="228601" cy="203201"/>
          </a:xfrm>
          <a:prstGeom prst="rect">
            <a:avLst/>
          </a:prstGeom>
          <a:ln w="12700">
            <a:miter lim="400000"/>
          </a:ln>
        </p:spPr>
      </p:pic>
      <p:pic>
        <p:nvPicPr>
          <p:cNvPr id="672" name="pasted-image.pdf"/>
          <p:cNvPicPr/>
          <p:nvPr/>
        </p:nvPicPr>
        <p:blipFill>
          <a:blip r:embed="rId14">
            <a:extLst/>
          </a:blip>
          <a:stretch>
            <a:fillRect/>
          </a:stretch>
        </p:blipFill>
        <p:spPr>
          <a:xfrm>
            <a:off x="7939135" y="3475948"/>
            <a:ext cx="407887" cy="509858"/>
          </a:xfrm>
          <a:prstGeom prst="rect">
            <a:avLst/>
          </a:prstGeom>
          <a:ln w="12700">
            <a:miter lim="400000"/>
          </a:ln>
        </p:spPr>
      </p:pic>
    </p:spTree>
  </p:cSld>
  <p:clrMapOvr>
    <a:masterClrMapping/>
  </p:clrMapOvr>
  <p:transition spd="med" advClick="1">
    <p:push dir="l"/>
  </p:transition>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83" name="Group 683"/>
          <p:cNvGrpSpPr/>
          <p:nvPr/>
        </p:nvGrpSpPr>
        <p:grpSpPr>
          <a:xfrm>
            <a:off x="6095306" y="3237223"/>
            <a:ext cx="1048538" cy="1257022"/>
            <a:chOff x="0" y="0"/>
            <a:chExt cx="1048537" cy="1257021"/>
          </a:xfrm>
        </p:grpSpPr>
        <p:pic>
          <p:nvPicPr>
            <p:cNvPr id="676" name="pasted-image.pdf"/>
            <p:cNvPicPr/>
            <p:nvPr/>
          </p:nvPicPr>
          <p:blipFill>
            <a:blip r:embed="rId3">
              <a:extLst/>
            </a:blip>
            <a:stretch>
              <a:fillRect/>
            </a:stretch>
          </p:blipFill>
          <p:spPr>
            <a:xfrm>
              <a:off x="324637" y="736321"/>
              <a:ext cx="406401" cy="342901"/>
            </a:xfrm>
            <a:prstGeom prst="rect">
              <a:avLst/>
            </a:prstGeom>
            <a:ln w="12700" cap="flat">
              <a:noFill/>
              <a:miter lim="400000"/>
            </a:ln>
            <a:effectLst/>
          </p:spPr>
        </p:pic>
        <p:pic>
          <p:nvPicPr>
            <p:cNvPr id="677" name="pasted-image.pdf"/>
            <p:cNvPicPr/>
            <p:nvPr/>
          </p:nvPicPr>
          <p:blipFill>
            <a:blip r:embed="rId3">
              <a:extLst/>
            </a:blip>
            <a:stretch>
              <a:fillRect/>
            </a:stretch>
          </p:blipFill>
          <p:spPr>
            <a:xfrm>
              <a:off x="642137" y="914121"/>
              <a:ext cx="406401" cy="342901"/>
            </a:xfrm>
            <a:prstGeom prst="rect">
              <a:avLst/>
            </a:prstGeom>
            <a:ln w="12700" cap="flat">
              <a:noFill/>
              <a:miter lim="400000"/>
            </a:ln>
            <a:effectLst/>
          </p:spPr>
        </p:pic>
        <p:pic>
          <p:nvPicPr>
            <p:cNvPr id="678" name="pasted-image.pdf"/>
            <p:cNvPicPr/>
            <p:nvPr/>
          </p:nvPicPr>
          <p:blipFill>
            <a:blip r:embed="rId4">
              <a:extLst/>
            </a:blip>
            <a:stretch>
              <a:fillRect/>
            </a:stretch>
          </p:blipFill>
          <p:spPr>
            <a:xfrm>
              <a:off x="642137" y="550284"/>
              <a:ext cx="406401" cy="342901"/>
            </a:xfrm>
            <a:prstGeom prst="rect">
              <a:avLst/>
            </a:prstGeom>
            <a:ln w="12700" cap="flat">
              <a:noFill/>
              <a:miter lim="400000"/>
            </a:ln>
            <a:effectLst/>
          </p:spPr>
        </p:pic>
        <p:pic>
          <p:nvPicPr>
            <p:cNvPr id="679" name="pasted-image.pdf"/>
            <p:cNvPicPr/>
            <p:nvPr/>
          </p:nvPicPr>
          <p:blipFill>
            <a:blip r:embed="rId4">
              <a:extLst/>
            </a:blip>
            <a:stretch>
              <a:fillRect/>
            </a:stretch>
          </p:blipFill>
          <p:spPr>
            <a:xfrm>
              <a:off x="642137" y="189391"/>
              <a:ext cx="406401" cy="342901"/>
            </a:xfrm>
            <a:prstGeom prst="rect">
              <a:avLst/>
            </a:prstGeom>
            <a:ln w="12700" cap="flat">
              <a:noFill/>
              <a:miter lim="400000"/>
            </a:ln>
            <a:effectLst/>
          </p:spPr>
        </p:pic>
        <p:pic>
          <p:nvPicPr>
            <p:cNvPr id="680" name="pasted-image.pdf"/>
            <p:cNvPicPr/>
            <p:nvPr/>
          </p:nvPicPr>
          <p:blipFill>
            <a:blip r:embed="rId4">
              <a:extLst/>
            </a:blip>
            <a:stretch>
              <a:fillRect/>
            </a:stretch>
          </p:blipFill>
          <p:spPr>
            <a:xfrm>
              <a:off x="324637" y="0"/>
              <a:ext cx="406401" cy="342900"/>
            </a:xfrm>
            <a:prstGeom prst="rect">
              <a:avLst/>
            </a:prstGeom>
            <a:ln w="12700" cap="flat">
              <a:noFill/>
              <a:miter lim="400000"/>
            </a:ln>
            <a:effectLst/>
          </p:spPr>
        </p:pic>
        <p:pic>
          <p:nvPicPr>
            <p:cNvPr id="681" name="pasted-image.pdf"/>
            <p:cNvPicPr/>
            <p:nvPr/>
          </p:nvPicPr>
          <p:blipFill>
            <a:blip r:embed="rId5">
              <a:extLst/>
            </a:blip>
            <a:stretch>
              <a:fillRect/>
            </a:stretch>
          </p:blipFill>
          <p:spPr>
            <a:xfrm>
              <a:off x="324637" y="366798"/>
              <a:ext cx="406401" cy="342901"/>
            </a:xfrm>
            <a:prstGeom prst="rect">
              <a:avLst/>
            </a:prstGeom>
            <a:ln w="12700" cap="flat">
              <a:noFill/>
              <a:miter lim="400000"/>
            </a:ln>
            <a:effectLst/>
          </p:spPr>
        </p:pic>
        <p:pic>
          <p:nvPicPr>
            <p:cNvPr id="682" name="pasted-image.pdf"/>
            <p:cNvPicPr/>
            <p:nvPr/>
          </p:nvPicPr>
          <p:blipFill>
            <a:blip r:embed="rId5">
              <a:extLst/>
            </a:blip>
            <a:stretch>
              <a:fillRect/>
            </a:stretch>
          </p:blipFill>
          <p:spPr>
            <a:xfrm>
              <a:off x="0" y="184150"/>
              <a:ext cx="406400" cy="342900"/>
            </a:xfrm>
            <a:prstGeom prst="rect">
              <a:avLst/>
            </a:prstGeom>
            <a:ln w="12700" cap="flat">
              <a:noFill/>
              <a:miter lim="400000"/>
            </a:ln>
            <a:effectLst/>
          </p:spPr>
        </p:pic>
      </p:grpSp>
      <p:pic>
        <p:nvPicPr>
          <p:cNvPr id="684" name="pasted-image.pdf"/>
          <p:cNvPicPr/>
          <p:nvPr/>
        </p:nvPicPr>
        <p:blipFill>
          <a:blip r:embed="rId6">
            <a:extLst/>
          </a:blip>
          <a:stretch>
            <a:fillRect/>
          </a:stretch>
        </p:blipFill>
        <p:spPr>
          <a:xfrm>
            <a:off x="8226371" y="36179"/>
            <a:ext cx="723901" cy="952501"/>
          </a:xfrm>
          <a:prstGeom prst="rect">
            <a:avLst/>
          </a:prstGeom>
          <a:ln w="12700">
            <a:miter lim="400000"/>
          </a:ln>
        </p:spPr>
      </p:pic>
      <p:sp>
        <p:nvSpPr>
          <p:cNvPr id="685" name="Shape 685"/>
          <p:cNvSpPr/>
          <p:nvPr>
            <p:ph type="title"/>
          </p:nvPr>
        </p:nvSpPr>
        <p:spPr>
          <a:xfrm>
            <a:off x="366713" y="109538"/>
            <a:ext cx="8410576" cy="554104"/>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Organize Around Business Capabilities</a:t>
            </a:r>
          </a:p>
        </p:txBody>
      </p:sp>
      <p:sp>
        <p:nvSpPr>
          <p:cNvPr id="686" name="Shape 6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grpSp>
        <p:nvGrpSpPr>
          <p:cNvPr id="694" name="Group 694"/>
          <p:cNvGrpSpPr/>
          <p:nvPr/>
        </p:nvGrpSpPr>
        <p:grpSpPr>
          <a:xfrm>
            <a:off x="1008917" y="3234684"/>
            <a:ext cx="2634268" cy="1316935"/>
            <a:chOff x="0" y="0"/>
            <a:chExt cx="2634267" cy="1316933"/>
          </a:xfrm>
        </p:grpSpPr>
        <p:sp>
          <p:nvSpPr>
            <p:cNvPr id="687" name="Shape 687"/>
            <p:cNvSpPr/>
            <p:nvPr/>
          </p:nvSpPr>
          <p:spPr>
            <a:xfrm>
              <a:off x="0" y="0"/>
              <a:ext cx="2634268" cy="1316934"/>
            </a:xfrm>
            <a:prstGeom prst="roundRect">
              <a:avLst>
                <a:gd name="adj" fmla="val 6249"/>
              </a:avLst>
            </a:prstGeom>
            <a:solidFill>
              <a:srgbClr val="FFFFFF"/>
            </a:solidFill>
            <a:ln w="25400" cap="flat">
              <a:solidFill>
                <a:srgbClr val="33928A"/>
              </a:solidFill>
              <a:prstDash val="solid"/>
              <a:round/>
            </a:ln>
            <a:effectLst/>
          </p:spPr>
          <p:txBody>
            <a:bodyPr wrap="square" lIns="0" tIns="0" rIns="0" bIns="0" numCol="1" anchor="ctr">
              <a:noAutofit/>
            </a:bodyPr>
            <a:lstStyle/>
            <a:p>
              <a:pPr lvl="0"/>
            </a:p>
          </p:txBody>
        </p:sp>
        <p:sp>
          <p:nvSpPr>
            <p:cNvPr id="688" name="Shape 688"/>
            <p:cNvSpPr/>
            <p:nvPr/>
          </p:nvSpPr>
          <p:spPr>
            <a:xfrm>
              <a:off x="53089" y="887636"/>
              <a:ext cx="2520492" cy="367572"/>
            </a:xfrm>
            <a:prstGeom prst="roundRect">
              <a:avLst>
                <a:gd name="adj" fmla="val 20000"/>
              </a:avLst>
            </a:prstGeom>
            <a:solidFill>
              <a:srgbClr val="006D6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Data Access</a:t>
              </a:r>
            </a:p>
          </p:txBody>
        </p:sp>
        <p:sp>
          <p:nvSpPr>
            <p:cNvPr id="689" name="Shape 689"/>
            <p:cNvSpPr/>
            <p:nvPr/>
          </p:nvSpPr>
          <p:spPr>
            <a:xfrm>
              <a:off x="56469" y="470209"/>
              <a:ext cx="1663881"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sp>
          <p:nvSpPr>
            <p:cNvPr id="690" name="Shape 690"/>
            <p:cNvSpPr/>
            <p:nvPr/>
          </p:nvSpPr>
          <p:spPr>
            <a:xfrm>
              <a:off x="73991" y="61726"/>
              <a:ext cx="808659"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HTML</a:t>
              </a:r>
            </a:p>
          </p:txBody>
        </p:sp>
        <p:sp>
          <p:nvSpPr>
            <p:cNvPr id="691" name="Shape 691"/>
            <p:cNvSpPr/>
            <p:nvPr/>
          </p:nvSpPr>
          <p:spPr>
            <a:xfrm>
              <a:off x="923256" y="61726"/>
              <a:ext cx="808658" cy="367572"/>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100">
                  <a:solidFill>
                    <a:srgbClr val="FFFFFF"/>
                  </a:solidFill>
                  <a:uFillTx/>
                  <a:latin typeface="Avenir Next"/>
                  <a:ea typeface="Avenir Next"/>
                  <a:cs typeface="Avenir Next"/>
                  <a:sym typeface="Avenir Next"/>
                </a:defRPr>
              </a:lvl1pPr>
            </a:lstStyle>
            <a:p>
              <a:pPr lvl="0">
                <a:defRPr sz="1800">
                  <a:solidFill>
                    <a:srgbClr val="000000"/>
                  </a:solidFill>
                </a:defRPr>
              </a:pPr>
              <a:r>
                <a:rPr sz="1100">
                  <a:solidFill>
                    <a:srgbClr val="FFFFFF"/>
                  </a:solidFill>
                </a:rPr>
                <a:t>JavaScript</a:t>
              </a:r>
            </a:p>
          </p:txBody>
        </p:sp>
        <p:sp>
          <p:nvSpPr>
            <p:cNvPr id="692" name="Shape 692"/>
            <p:cNvSpPr/>
            <p:nvPr/>
          </p:nvSpPr>
          <p:spPr>
            <a:xfrm>
              <a:off x="1772520" y="67033"/>
              <a:ext cx="808659" cy="367573"/>
            </a:xfrm>
            <a:prstGeom prst="roundRect">
              <a:avLst>
                <a:gd name="adj" fmla="val 20000"/>
              </a:avLst>
            </a:prstGeom>
            <a:solidFill>
              <a:srgbClr val="A7A7A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MVC</a:t>
              </a:r>
            </a:p>
          </p:txBody>
        </p:sp>
        <p:sp>
          <p:nvSpPr>
            <p:cNvPr id="693" name="Shape 693"/>
            <p:cNvSpPr/>
            <p:nvPr/>
          </p:nvSpPr>
          <p:spPr>
            <a:xfrm>
              <a:off x="1772520" y="470209"/>
              <a:ext cx="808659" cy="367573"/>
            </a:xfrm>
            <a:prstGeom prst="roundRect">
              <a:avLst>
                <a:gd name="adj" fmla="val 20000"/>
              </a:avLst>
            </a:prstGeom>
            <a:solidFill>
              <a:srgbClr val="E8A43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584200">
                <a:defRPr sz="1200">
                  <a:solidFill>
                    <a:srgbClr val="FFFFFF"/>
                  </a:solidFill>
                  <a:uFillTx/>
                  <a:latin typeface="Avenir Next"/>
                  <a:ea typeface="Avenir Next"/>
                  <a:cs typeface="Avenir Next"/>
                  <a:sym typeface="Avenir Next"/>
                </a:defRPr>
              </a:lvl1pPr>
            </a:lstStyle>
            <a:p>
              <a:pPr lvl="0">
                <a:defRPr sz="1800">
                  <a:solidFill>
                    <a:srgbClr val="000000"/>
                  </a:solidFill>
                </a:defRPr>
              </a:pPr>
              <a:r>
                <a:rPr sz="1200">
                  <a:solidFill>
                    <a:srgbClr val="FFFFFF"/>
                  </a:solidFill>
                </a:rPr>
                <a:t>Service</a:t>
              </a:r>
            </a:p>
          </p:txBody>
        </p:sp>
      </p:grpSp>
      <p:grpSp>
        <p:nvGrpSpPr>
          <p:cNvPr id="698" name="Group 698"/>
          <p:cNvGrpSpPr/>
          <p:nvPr/>
        </p:nvGrpSpPr>
        <p:grpSpPr>
          <a:xfrm>
            <a:off x="1082909" y="930030"/>
            <a:ext cx="2507187" cy="1694045"/>
            <a:chOff x="0" y="0"/>
            <a:chExt cx="2507186" cy="1694043"/>
          </a:xfrm>
        </p:grpSpPr>
        <p:sp>
          <p:nvSpPr>
            <p:cNvPr id="695" name="Shape 695"/>
            <p:cNvSpPr/>
            <p:nvPr/>
          </p:nvSpPr>
          <p:spPr>
            <a:xfrm rot="5400000">
              <a:off x="-442693" y="442692"/>
              <a:ext cx="1694044" cy="808659"/>
            </a:xfrm>
            <a:prstGeom prst="roundRect">
              <a:avLst>
                <a:gd name="adj" fmla="val 6282"/>
              </a:avLst>
            </a:prstGeom>
            <a:solidFill>
              <a:srgbClr val="9D9D9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UI Specialists</a:t>
              </a:r>
            </a:p>
          </p:txBody>
        </p:sp>
        <p:sp>
          <p:nvSpPr>
            <p:cNvPr id="696" name="Shape 696"/>
            <p:cNvSpPr/>
            <p:nvPr/>
          </p:nvSpPr>
          <p:spPr>
            <a:xfrm rot="5400000">
              <a:off x="406571" y="442692"/>
              <a:ext cx="1694044" cy="808659"/>
            </a:xfrm>
            <a:prstGeom prst="roundRect">
              <a:avLst>
                <a:gd name="adj" fmla="val 6282"/>
              </a:avLst>
            </a:prstGeom>
            <a:solidFill>
              <a:srgbClr val="E59A2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Middleware Specialists</a:t>
              </a:r>
            </a:p>
          </p:txBody>
        </p:sp>
        <p:sp>
          <p:nvSpPr>
            <p:cNvPr id="697" name="Shape 697"/>
            <p:cNvSpPr/>
            <p:nvPr/>
          </p:nvSpPr>
          <p:spPr>
            <a:xfrm rot="5400000">
              <a:off x="1255835" y="442692"/>
              <a:ext cx="1694045" cy="808659"/>
            </a:xfrm>
            <a:prstGeom prst="roundRect">
              <a:avLst>
                <a:gd name="adj" fmla="val 6282"/>
              </a:avLst>
            </a:prstGeom>
            <a:solidFill>
              <a:srgbClr val="006258"/>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DBAs</a:t>
              </a:r>
            </a:p>
          </p:txBody>
        </p:sp>
      </p:grpSp>
      <p:sp>
        <p:nvSpPr>
          <p:cNvPr id="699" name="Shape 699"/>
          <p:cNvSpPr/>
          <p:nvPr/>
        </p:nvSpPr>
        <p:spPr>
          <a:xfrm flipV="1">
            <a:off x="2336502" y="2674563"/>
            <a:ext cx="1" cy="499161"/>
          </a:xfrm>
          <a:prstGeom prst="line">
            <a:avLst/>
          </a:prstGeom>
          <a:ln w="25400">
            <a:solidFill>
              <a:srgbClr val="0A6258"/>
            </a:solidFill>
            <a:round/>
            <a:head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700" name="Shape 700"/>
          <p:cNvSpPr/>
          <p:nvPr/>
        </p:nvSpPr>
        <p:spPr>
          <a:xfrm flipV="1">
            <a:off x="6619574" y="2674563"/>
            <a:ext cx="1" cy="499161"/>
          </a:xfrm>
          <a:prstGeom prst="line">
            <a:avLst/>
          </a:prstGeom>
          <a:ln w="25400">
            <a:solidFill>
              <a:srgbClr val="0A6258"/>
            </a:solidFill>
            <a:round/>
            <a:headEnd type="triangle"/>
          </a:ln>
        </p:spPr>
        <p:txBody>
          <a:bodyPr lIns="0" tIns="0" rIns="0" bIns="0"/>
          <a:lstStyle/>
          <a:p>
            <a:pPr lvl="0" defTabSz="457200">
              <a:defRPr sz="1200">
                <a:solidFill>
                  <a:srgbClr val="000000"/>
                </a:solidFill>
                <a:uFillTx/>
                <a:latin typeface="+mn-lt"/>
                <a:ea typeface="+mn-ea"/>
                <a:cs typeface="+mn-cs"/>
                <a:sym typeface="Helvetica"/>
              </a:defRPr>
            </a:pPr>
          </a:p>
        </p:txBody>
      </p:sp>
      <p:grpSp>
        <p:nvGrpSpPr>
          <p:cNvPr id="704" name="Group 704"/>
          <p:cNvGrpSpPr/>
          <p:nvPr/>
        </p:nvGrpSpPr>
        <p:grpSpPr>
          <a:xfrm>
            <a:off x="5365981" y="930030"/>
            <a:ext cx="2507188" cy="1694045"/>
            <a:chOff x="0" y="0"/>
            <a:chExt cx="2507186" cy="1694043"/>
          </a:xfrm>
        </p:grpSpPr>
        <p:sp>
          <p:nvSpPr>
            <p:cNvPr id="701" name="Shape 701"/>
            <p:cNvSpPr/>
            <p:nvPr/>
          </p:nvSpPr>
          <p:spPr>
            <a:xfrm rot="5400000">
              <a:off x="-442693" y="442692"/>
              <a:ext cx="1694044" cy="808659"/>
            </a:xfrm>
            <a:prstGeom prst="roundRect">
              <a:avLst>
                <a:gd name="adj" fmla="val 6282"/>
              </a:avLst>
            </a:prstGeom>
            <a:solidFill>
              <a:srgbClr val="9D9D9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sp>
          <p:nvSpPr>
            <p:cNvPr id="702" name="Shape 702"/>
            <p:cNvSpPr/>
            <p:nvPr/>
          </p:nvSpPr>
          <p:spPr>
            <a:xfrm rot="5400000">
              <a:off x="406571" y="442692"/>
              <a:ext cx="1694044" cy="808659"/>
            </a:xfrm>
            <a:prstGeom prst="roundRect">
              <a:avLst>
                <a:gd name="adj" fmla="val 6282"/>
              </a:avLst>
            </a:prstGeom>
            <a:solidFill>
              <a:srgbClr val="E59A2D"/>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sp>
          <p:nvSpPr>
            <p:cNvPr id="703" name="Shape 703"/>
            <p:cNvSpPr/>
            <p:nvPr/>
          </p:nvSpPr>
          <p:spPr>
            <a:xfrm rot="5400000">
              <a:off x="1255835" y="442692"/>
              <a:ext cx="1694045" cy="808659"/>
            </a:xfrm>
            <a:prstGeom prst="roundRect">
              <a:avLst>
                <a:gd name="adj" fmla="val 6282"/>
              </a:avLst>
            </a:prstGeom>
            <a:solidFill>
              <a:srgbClr val="006258"/>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400">
                  <a:solidFill>
                    <a:srgbClr val="FFFFFF"/>
                  </a:solidFill>
                </a:defRPr>
              </a:lvl1pPr>
            </a:lstStyle>
            <a:p>
              <a:pPr lvl="0">
                <a:defRPr sz="1800">
                  <a:solidFill>
                    <a:srgbClr val="000000"/>
                  </a:solidFill>
                  <a:uFillTx/>
                </a:defRPr>
              </a:pPr>
              <a:r>
                <a:rPr sz="1400">
                  <a:solidFill>
                    <a:srgbClr val="FFFFFF"/>
                  </a:solidFill>
                  <a:uFill>
                    <a:solidFill>
                      <a:srgbClr val="4D4D4D"/>
                    </a:solidFill>
                  </a:uFill>
                </a:rPr>
                <a:t>Business Capability</a:t>
              </a:r>
            </a:p>
          </p:txBody>
        </p:sp>
      </p:grpSp>
      <p:sp>
        <p:nvSpPr>
          <p:cNvPr id="705" name="Shape 705"/>
          <p:cNvSpPr/>
          <p:nvPr/>
        </p:nvSpPr>
        <p:spPr>
          <a:xfrm>
            <a:off x="50799" y="1464632"/>
            <a:ext cx="741173"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Siloed</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Functional</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Teams</a:t>
            </a:r>
          </a:p>
        </p:txBody>
      </p:sp>
      <p:sp>
        <p:nvSpPr>
          <p:cNvPr id="706" name="Shape 706"/>
          <p:cNvSpPr/>
          <p:nvPr/>
        </p:nvSpPr>
        <p:spPr>
          <a:xfrm>
            <a:off x="0" y="4655661"/>
            <a:ext cx="7479284"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http://martinfowler.com/articles/microservices.html#OrganizedAroundBusinessCapabilities</a:t>
            </a:r>
          </a:p>
        </p:txBody>
      </p:sp>
      <p:sp>
        <p:nvSpPr>
          <p:cNvPr id="707" name="Shape 707"/>
          <p:cNvSpPr/>
          <p:nvPr/>
        </p:nvSpPr>
        <p:spPr>
          <a:xfrm>
            <a:off x="50800" y="3589016"/>
            <a:ext cx="873760"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Siloed</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Application</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Architectures</a:t>
            </a:r>
          </a:p>
        </p:txBody>
      </p:sp>
      <p:sp>
        <p:nvSpPr>
          <p:cNvPr id="708" name="Shape 708"/>
          <p:cNvSpPr/>
          <p:nvPr/>
        </p:nvSpPr>
        <p:spPr>
          <a:xfrm>
            <a:off x="4572000" y="1464632"/>
            <a:ext cx="713740"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Cross-</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functional</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Teams</a:t>
            </a:r>
          </a:p>
        </p:txBody>
      </p:sp>
      <p:sp>
        <p:nvSpPr>
          <p:cNvPr id="709" name="Shape 709"/>
          <p:cNvSpPr/>
          <p:nvPr/>
        </p:nvSpPr>
        <p:spPr>
          <a:xfrm>
            <a:off x="4572000" y="3589016"/>
            <a:ext cx="874903" cy="447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Microservice</a:t>
            </a:r>
            <a:endParaRPr sz="1000">
              <a:solidFill>
                <a:srgbClr val="4D4D4D"/>
              </a:solidFill>
              <a:uFill>
                <a:solidFill>
                  <a:srgbClr val="4D4D4D"/>
                </a:solidFill>
              </a:uFill>
              <a:latin typeface="Avenir Next Medium"/>
              <a:ea typeface="Avenir Next Medium"/>
              <a:cs typeface="Avenir Next Medium"/>
              <a:sym typeface="Avenir Next Medium"/>
            </a:endParaRPr>
          </a:p>
          <a:p>
            <a:pPr lvl="0">
              <a:defRPr>
                <a:solidFill>
                  <a:srgbClr val="000000"/>
                </a:solidFill>
                <a:uFillTx/>
              </a:defRPr>
            </a:pPr>
            <a:r>
              <a:rPr sz="1000">
                <a:solidFill>
                  <a:srgbClr val="4D4D4D"/>
                </a:solidFill>
                <a:uFill>
                  <a:solidFill>
                    <a:srgbClr val="4D4D4D"/>
                  </a:solidFill>
                </a:uFill>
                <a:latin typeface="Avenir Next Medium"/>
                <a:ea typeface="Avenir Next Medium"/>
                <a:cs typeface="Avenir Next Medium"/>
                <a:sym typeface="Avenir Next Medium"/>
              </a:rPr>
              <a:t>Architectures</a:t>
            </a:r>
          </a:p>
        </p:txBody>
      </p:sp>
    </p:spTree>
  </p:cSld>
  <p:clrMapOvr>
    <a:masterClrMapping/>
  </p:clrMapOvr>
  <p:transition spd="med" advClick="1">
    <p:push dir="l"/>
  </p:transition>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Shape 713"/>
          <p:cNvSpPr/>
          <p:nvPr>
            <p:ph type="title"/>
          </p:nvPr>
        </p:nvSpPr>
        <p:spPr>
          <a:prstGeom prst="rect">
            <a:avLst/>
          </a:prstGeom>
        </p:spPr>
        <p:txBody>
          <a:bodyPr/>
          <a:lstStyle/>
          <a:p>
            <a:pPr lvl="0">
              <a:defRPr>
                <a:latin typeface="Avenir Next Medium"/>
                <a:ea typeface="Avenir Next Medium"/>
                <a:cs typeface="Avenir Next Medium"/>
                <a:sym typeface="Avenir Next Medium"/>
              </a:defRPr>
            </a:pPr>
          </a:p>
        </p:txBody>
      </p:sp>
      <p:sp>
        <p:nvSpPr>
          <p:cNvPr id="714" name="Shape 714"/>
          <p:cNvSpPr/>
          <p:nvPr>
            <p:ph type="body" idx="1"/>
          </p:nvPr>
        </p:nvSpPr>
        <p:spPr>
          <a:prstGeom prst="rect">
            <a:avLst/>
          </a:prstGeom>
        </p:spPr>
        <p:txBody>
          <a:bodyPr/>
          <a:lstStyle/>
          <a:p>
            <a:pPr lvl="0">
              <a:defRPr>
                <a:latin typeface="Avenir Next"/>
                <a:ea typeface="Avenir Next"/>
                <a:cs typeface="Avenir Next"/>
                <a:sym typeface="Avenir Next"/>
              </a:defRPr>
            </a:pPr>
          </a:p>
        </p:txBody>
      </p:sp>
      <p:sp>
        <p:nvSpPr>
          <p:cNvPr id="715" name="Shape 7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pic>
        <p:nvPicPr>
          <p:cNvPr id="716" name="pasted-image.png"/>
          <p:cNvPicPr/>
          <p:nvPr/>
        </p:nvPicPr>
        <p:blipFill>
          <a:blip r:embed="rId3">
            <a:extLst/>
          </a:blip>
          <a:stretch>
            <a:fillRect/>
          </a:stretch>
        </p:blipFill>
        <p:spPr>
          <a:xfrm>
            <a:off x="996212" y="-1"/>
            <a:ext cx="7151576" cy="4503741"/>
          </a:xfrm>
          <a:prstGeom prst="rect">
            <a:avLst/>
          </a:prstGeom>
          <a:ln w="12700">
            <a:miter lim="400000"/>
          </a:ln>
        </p:spPr>
      </p:pic>
      <p:sp>
        <p:nvSpPr>
          <p:cNvPr id="717" name="Shape 717"/>
          <p:cNvSpPr/>
          <p:nvPr/>
        </p:nvSpPr>
        <p:spPr>
          <a:xfrm>
            <a:off x="-1" y="4655661"/>
            <a:ext cx="6358790" cy="332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400">
                <a:solidFill>
                  <a:srgbClr val="FFFFFF"/>
                </a:solidFill>
                <a:latin typeface="Avenir Next"/>
                <a:ea typeface="Avenir Next"/>
                <a:cs typeface="Avenir Next"/>
                <a:sym typeface="Avenir Next"/>
              </a:defRPr>
            </a:lvl1pPr>
          </a:lstStyle>
          <a:p>
            <a:pPr lvl="0">
              <a:defRPr sz="1800">
                <a:solidFill>
                  <a:srgbClr val="000000"/>
                </a:solidFill>
                <a:uFillTx/>
              </a:defRPr>
            </a:pPr>
            <a:r>
              <a:rPr sz="1400">
                <a:solidFill>
                  <a:srgbClr val="FFFFFF"/>
                </a:solidFill>
                <a:uFill>
                  <a:solidFill>
                    <a:srgbClr val="4D4D4D"/>
                  </a:solidFill>
                </a:uFill>
              </a:rPr>
              <a:t>http://highscalability.com/blog/2014/4/8/microservices-not-a-free-lunch.html</a:t>
            </a:r>
          </a:p>
        </p:txBody>
      </p:sp>
    </p:spTree>
  </p:cSld>
  <p:clrMapOvr>
    <a:masterClrMapping/>
  </p:clrMapOvr>
  <p:transition spd="fast" advClick="1">
    <p:push dir="l"/>
  </p:transition>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1" name="Shape 7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22" name="Shape 722"/>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Paying for your lunch…</a:t>
            </a:r>
          </a:p>
        </p:txBody>
      </p:sp>
      <p:sp>
        <p:nvSpPr>
          <p:cNvPr id="723" name="Shape 723"/>
          <p:cNvSpPr/>
          <p:nvPr>
            <p:ph type="body" idx="1"/>
          </p:nvPr>
        </p:nvSpPr>
        <p:spPr>
          <a:prstGeom prst="rect">
            <a:avLst/>
          </a:prstGeom>
        </p:spPr>
        <p:txBody>
          <a:bodyPr>
            <a:normAutofit fontScale="100000" lnSpcReduction="0"/>
          </a:bodyPr>
          <a:lstStyle/>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Significant Operations Overhead</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Substantial DevOps Skills Required</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Implicit Interfaces</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Duplication of Effort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Distributed System Complexity</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Asynchronicity is Difficult!</a:t>
            </a:r>
            <a:endParaRPr sz="2136">
              <a:solidFill>
                <a:srgbClr val="4D4D4D"/>
              </a:solidFill>
              <a:uFill>
                <a:solidFill>
                  <a:srgbClr val="4D4D4D"/>
                </a:solidFill>
              </a:uFill>
            </a:endParaRPr>
          </a:p>
          <a:p>
            <a:pPr lvl="0" marL="203454" indent="-203454" defTabSz="813816">
              <a:spcBef>
                <a:spcPts val="1000"/>
              </a:spcBef>
              <a:defRPr sz="1800">
                <a:solidFill>
                  <a:srgbClr val="000000"/>
                </a:solidFill>
                <a:uFillTx/>
              </a:defRPr>
            </a:pPr>
            <a:r>
              <a:rPr sz="2136">
                <a:solidFill>
                  <a:srgbClr val="4D4D4D"/>
                </a:solidFill>
                <a:uFill>
                  <a:solidFill>
                    <a:srgbClr val="4D4D4D"/>
                  </a:solidFill>
                </a:uFill>
              </a:rPr>
              <a:t>Testability Challenges</a:t>
            </a:r>
          </a:p>
        </p:txBody>
      </p:sp>
    </p:spTree>
  </p:cSld>
  <p:clrMapOvr>
    <a:masterClrMapping/>
  </p:clrMapOvr>
  <p:transition spd="slow" advClick="1">
    <p:dissolve/>
  </p:transition>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7" name="Shape 727"/>
          <p:cNvSpPr/>
          <p:nvPr>
            <p:ph type="title"/>
          </p:nvPr>
        </p:nvSpPr>
        <p:spPr>
          <a:xfrm>
            <a:off x="366713" y="211178"/>
            <a:ext cx="4028081" cy="1599433"/>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You must be this tall</a:t>
            </a:r>
            <a:endParaRPr sz="3200">
              <a:solidFill>
                <a:srgbClr val="008881"/>
              </a:solidFill>
              <a:uFill>
                <a:solidFill>
                  <a:srgbClr val="008881"/>
                </a:solidFill>
              </a:uFill>
            </a:endParaRPr>
          </a:p>
          <a:p>
            <a:pPr lvl="0">
              <a:defRPr sz="1800">
                <a:solidFill>
                  <a:srgbClr val="000000"/>
                </a:solidFill>
                <a:uFillTx/>
              </a:defRPr>
            </a:pPr>
            <a:r>
              <a:rPr sz="3200">
                <a:solidFill>
                  <a:srgbClr val="008881"/>
                </a:solidFill>
                <a:uFill>
                  <a:solidFill>
                    <a:srgbClr val="008881"/>
                  </a:solidFill>
                </a:uFill>
              </a:rPr>
              <a:t>to use Microservices…</a:t>
            </a:r>
          </a:p>
        </p:txBody>
      </p:sp>
      <p:sp>
        <p:nvSpPr>
          <p:cNvPr id="728" name="Shape 7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29" name="Shape 729"/>
          <p:cNvSpPr/>
          <p:nvPr/>
        </p:nvSpPr>
        <p:spPr>
          <a:xfrm>
            <a:off x="366713" y="4629150"/>
            <a:ext cx="6367095" cy="408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FFFFF"/>
                </a:solidFill>
                <a:latin typeface="Avenir Next"/>
                <a:ea typeface="Avenir Next"/>
                <a:cs typeface="Avenir Next"/>
                <a:sym typeface="Avenir Next"/>
              </a:defRPr>
            </a:lvl1pPr>
          </a:lstStyle>
          <a:p>
            <a:pPr lvl="0">
              <a:defRPr>
                <a:solidFill>
                  <a:srgbClr val="000000"/>
                </a:solidFill>
                <a:uFillTx/>
              </a:defRPr>
            </a:pPr>
            <a:r>
              <a:rPr>
                <a:solidFill>
                  <a:srgbClr val="FFFFFF"/>
                </a:solidFill>
                <a:uFill>
                  <a:solidFill>
                    <a:srgbClr val="4D4D4D"/>
                  </a:solidFill>
                </a:uFill>
              </a:rPr>
              <a:t>http://martinfowler.com/bliki/MicroservicePrerequisites.html</a:t>
            </a:r>
          </a:p>
        </p:txBody>
      </p:sp>
      <p:grpSp>
        <p:nvGrpSpPr>
          <p:cNvPr id="732" name="Group 732"/>
          <p:cNvGrpSpPr/>
          <p:nvPr/>
        </p:nvGrpSpPr>
        <p:grpSpPr>
          <a:xfrm>
            <a:off x="6007096" y="211178"/>
            <a:ext cx="2813054" cy="4275124"/>
            <a:chOff x="0" y="0"/>
            <a:chExt cx="2813053" cy="4275122"/>
          </a:xfrm>
        </p:grpSpPr>
        <p:pic>
          <p:nvPicPr>
            <p:cNvPr id="730" name="3723961589_4509bd5524_o.jpg"/>
            <p:cNvPicPr/>
            <p:nvPr/>
          </p:nvPicPr>
          <p:blipFill>
            <a:blip r:embed="rId3">
              <a:extLst/>
            </a:blip>
            <a:srcRect l="0" t="38843" r="0" b="0"/>
            <a:stretch>
              <a:fillRect/>
            </a:stretch>
          </p:blipFill>
          <p:spPr>
            <a:xfrm>
              <a:off x="0" y="0"/>
              <a:ext cx="2813054" cy="4275123"/>
            </a:xfrm>
            <a:prstGeom prst="rect">
              <a:avLst/>
            </a:prstGeom>
            <a:ln w="12700" cap="flat">
              <a:noFill/>
              <a:miter lim="400000"/>
            </a:ln>
            <a:effectLst/>
          </p:spPr>
        </p:pic>
        <p:sp>
          <p:nvSpPr>
            <p:cNvPr id="731" name="Shape 731"/>
            <p:cNvSpPr/>
            <p:nvPr/>
          </p:nvSpPr>
          <p:spPr>
            <a:xfrm>
              <a:off x="306636" y="3998598"/>
              <a:ext cx="2329320" cy="2024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a:solidFill>
                    <a:srgbClr val="FFFFFF"/>
                  </a:solidFill>
                </a:defRPr>
              </a:lvl1pPr>
            </a:lstStyle>
            <a:p>
              <a:pPr lvl="0">
                <a:defRPr sz="1800">
                  <a:solidFill>
                    <a:srgbClr val="000000"/>
                  </a:solidFill>
                  <a:uFillTx/>
                </a:defRPr>
              </a:pPr>
              <a:r>
                <a:rPr sz="800">
                  <a:solidFill>
                    <a:srgbClr val="FFFFFF"/>
                  </a:solidFill>
                  <a:uFill>
                    <a:solidFill>
                      <a:srgbClr val="4D4D4D"/>
                    </a:solidFill>
                  </a:uFill>
                </a:rPr>
                <a:t>https://www.flickr.com/photos/gusset/3723961589</a:t>
              </a:r>
            </a:p>
          </p:txBody>
        </p:sp>
      </p:grpSp>
      <p:sp>
        <p:nvSpPr>
          <p:cNvPr id="733" name="Shape 733"/>
          <p:cNvSpPr/>
          <p:nvPr>
            <p:ph type="body" idx="4294967295"/>
          </p:nvPr>
        </p:nvSpPr>
        <p:spPr>
          <a:xfrm>
            <a:off x="366713" y="2079489"/>
            <a:ext cx="8410579" cy="2280783"/>
          </a:xfrm>
          <a:prstGeom prst="rect">
            <a:avLst/>
          </a:prstGeom>
        </p:spPr>
        <p:txBody>
          <a:bodyPr>
            <a:normAutofit fontScale="100000" lnSpcReduction="0"/>
          </a:bodyPr>
          <a:lstStyle/>
          <a:p>
            <a:pPr lvl="0">
              <a:defRPr sz="1800">
                <a:solidFill>
                  <a:srgbClr val="000000"/>
                </a:solidFill>
                <a:uFillTx/>
              </a:defRPr>
            </a:pPr>
            <a:r>
              <a:rPr sz="2400">
                <a:solidFill>
                  <a:srgbClr val="4D4D4D"/>
                </a:solidFill>
                <a:uFill>
                  <a:solidFill>
                    <a:srgbClr val="4D4D4D"/>
                  </a:solidFill>
                </a:uFill>
                <a:latin typeface="Avenir Next"/>
                <a:ea typeface="Avenir Next"/>
                <a:cs typeface="Avenir Next"/>
                <a:sym typeface="Avenir Next"/>
              </a:rPr>
              <a:t>RAPID PROVISIONING</a:t>
            </a:r>
            <a:endParaRPr sz="2400">
              <a:solidFill>
                <a:srgbClr val="4D4D4D"/>
              </a:solidFill>
              <a:uFill>
                <a:solidFill>
                  <a:srgbClr val="4D4D4D"/>
                </a:solidFill>
              </a:uFill>
              <a:latin typeface="Avenir Next"/>
              <a:ea typeface="Avenir Next"/>
              <a:cs typeface="Avenir Next"/>
              <a:sym typeface="Avenir Next"/>
            </a:endParaRPr>
          </a:p>
          <a:p>
            <a:pPr lvl="0">
              <a:defRPr sz="1800">
                <a:solidFill>
                  <a:srgbClr val="000000"/>
                </a:solidFill>
                <a:uFillTx/>
              </a:defRPr>
            </a:pPr>
            <a:r>
              <a:rPr sz="2400">
                <a:solidFill>
                  <a:srgbClr val="4D4D4D"/>
                </a:solidFill>
                <a:uFill>
                  <a:solidFill>
                    <a:srgbClr val="4D4D4D"/>
                  </a:solidFill>
                </a:uFill>
                <a:latin typeface="Avenir Next"/>
                <a:ea typeface="Avenir Next"/>
                <a:cs typeface="Avenir Next"/>
                <a:sym typeface="Avenir Next"/>
              </a:rPr>
              <a:t>BASIC MONITORING</a:t>
            </a:r>
            <a:endParaRPr sz="2400">
              <a:solidFill>
                <a:srgbClr val="4D4D4D"/>
              </a:solidFill>
              <a:uFill>
                <a:solidFill>
                  <a:srgbClr val="4D4D4D"/>
                </a:solidFill>
              </a:uFill>
              <a:latin typeface="Avenir Next"/>
              <a:ea typeface="Avenir Next"/>
              <a:cs typeface="Avenir Next"/>
              <a:sym typeface="Avenir Next"/>
            </a:endParaRPr>
          </a:p>
          <a:p>
            <a:pPr lvl="0">
              <a:defRPr sz="1800">
                <a:solidFill>
                  <a:srgbClr val="000000"/>
                </a:solidFill>
                <a:uFillTx/>
              </a:defRPr>
            </a:pPr>
            <a:r>
              <a:rPr sz="2400">
                <a:solidFill>
                  <a:srgbClr val="4D4D4D"/>
                </a:solidFill>
                <a:uFill>
                  <a:solidFill>
                    <a:srgbClr val="4D4D4D"/>
                  </a:solidFill>
                </a:uFill>
                <a:latin typeface="Avenir Next"/>
                <a:ea typeface="Avenir Next"/>
                <a:cs typeface="Avenir Next"/>
                <a:sym typeface="Avenir Next"/>
              </a:rPr>
              <a:t>RAPID APPLICATION DEPLOYMENT</a:t>
            </a:r>
            <a:endParaRPr sz="2400">
              <a:solidFill>
                <a:srgbClr val="4D4D4D"/>
              </a:solidFill>
              <a:uFill>
                <a:solidFill>
                  <a:srgbClr val="4D4D4D"/>
                </a:solidFill>
              </a:uFill>
              <a:latin typeface="Avenir Next"/>
              <a:ea typeface="Avenir Next"/>
              <a:cs typeface="Avenir Next"/>
              <a:sym typeface="Avenir Next"/>
            </a:endParaRPr>
          </a:p>
          <a:p>
            <a:pPr lvl="0">
              <a:defRPr sz="1800">
                <a:solidFill>
                  <a:srgbClr val="000000"/>
                </a:solidFill>
                <a:uFillTx/>
              </a:defRPr>
            </a:pPr>
            <a:r>
              <a:rPr sz="2400">
                <a:solidFill>
                  <a:srgbClr val="4D4D4D"/>
                </a:solidFill>
                <a:uFill>
                  <a:solidFill>
                    <a:srgbClr val="4D4D4D"/>
                  </a:solidFill>
                </a:uFill>
                <a:latin typeface="Avenir Next"/>
                <a:ea typeface="Avenir Next"/>
                <a:cs typeface="Avenir Next"/>
                <a:sym typeface="Avenir Next"/>
              </a:rPr>
              <a:t>DEVOPS CULTURE</a:t>
            </a:r>
          </a:p>
        </p:txBody>
      </p:sp>
    </p:spTree>
  </p:cSld>
  <p:clrMapOvr>
    <a:masterClrMapping/>
  </p:clrMapOvr>
  <p:transition spd="fast" advClick="1">
    <p:push dir="l"/>
  </p:transition>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Shape 737"/>
          <p:cNvSpPr/>
          <p:nvPr>
            <p:ph type="title"/>
          </p:nvPr>
        </p:nvSpPr>
        <p:spPr>
          <a:xfrm>
            <a:off x="366713" y="223225"/>
            <a:ext cx="8410576" cy="554105"/>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It’s gonna take a platform…</a:t>
            </a:r>
          </a:p>
        </p:txBody>
      </p:sp>
      <p:sp>
        <p:nvSpPr>
          <p:cNvPr id="738" name="Shape 73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39" name="Shape 739"/>
          <p:cNvSpPr/>
          <p:nvPr/>
        </p:nvSpPr>
        <p:spPr>
          <a:xfrm>
            <a:off x="1491077" y="2702475"/>
            <a:ext cx="6161846" cy="1737445"/>
          </a:xfrm>
          <a:prstGeom prst="roundRect">
            <a:avLst>
              <a:gd name="adj" fmla="val 13081"/>
            </a:avLst>
          </a:prstGeom>
          <a:ln w="25400">
            <a:solidFill>
              <a:srgbClr val="2D827B"/>
            </a:solidFill>
          </a:ln>
        </p:spPr>
        <p:txBody>
          <a:bodyPr lIns="50800" tIns="50800" rIns="50800" bIns="50800" anchor="ctr"/>
          <a:lstStyle/>
          <a:p>
            <a:pPr lvl="0" algn="ctr" defTabSz="584200">
              <a:defRPr>
                <a:solidFill>
                  <a:srgbClr val="FFFFFF"/>
                </a:solidFill>
                <a:uFillTx/>
                <a:latin typeface="Avenir Next"/>
                <a:ea typeface="Avenir Next"/>
                <a:cs typeface="Avenir Next"/>
                <a:sym typeface="Avenir Next"/>
              </a:defRPr>
            </a:pPr>
          </a:p>
        </p:txBody>
      </p:sp>
      <p:sp>
        <p:nvSpPr>
          <p:cNvPr id="740" name="Shape 740"/>
          <p:cNvSpPr/>
          <p:nvPr/>
        </p:nvSpPr>
        <p:spPr>
          <a:xfrm>
            <a:off x="2203078" y="3942079"/>
            <a:ext cx="1506526"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Pivotal CF</a:t>
            </a:r>
          </a:p>
        </p:txBody>
      </p:sp>
      <p:pic>
        <p:nvPicPr>
          <p:cNvPr id="741" name="pasted-image.png"/>
          <p:cNvPicPr/>
          <p:nvPr/>
        </p:nvPicPr>
        <p:blipFill>
          <a:blip r:embed="rId3">
            <a:extLst/>
          </a:blip>
          <a:stretch>
            <a:fillRect/>
          </a:stretch>
        </p:blipFill>
        <p:spPr>
          <a:xfrm>
            <a:off x="2184398" y="2571750"/>
            <a:ext cx="1625601" cy="1625600"/>
          </a:xfrm>
          <a:prstGeom prst="rect">
            <a:avLst/>
          </a:prstGeom>
          <a:ln w="12700">
            <a:miter lim="400000"/>
          </a:ln>
        </p:spPr>
      </p:pic>
      <p:pic>
        <p:nvPicPr>
          <p:cNvPr id="742" name="pasted-image.png"/>
          <p:cNvPicPr/>
          <p:nvPr/>
        </p:nvPicPr>
        <p:blipFill>
          <a:blip r:embed="rId4">
            <a:extLst/>
          </a:blip>
          <a:stretch>
            <a:fillRect/>
          </a:stretch>
        </p:blipFill>
        <p:spPr>
          <a:xfrm>
            <a:off x="5094582" y="2571750"/>
            <a:ext cx="1653868" cy="1653867"/>
          </a:xfrm>
          <a:prstGeom prst="rect">
            <a:avLst/>
          </a:prstGeom>
          <a:ln w="12700">
            <a:miter lim="400000"/>
          </a:ln>
        </p:spPr>
      </p:pic>
      <p:sp>
        <p:nvSpPr>
          <p:cNvPr id="743" name="Shape 743"/>
          <p:cNvSpPr/>
          <p:nvPr/>
        </p:nvSpPr>
        <p:spPr>
          <a:xfrm>
            <a:off x="5094582" y="3942079"/>
            <a:ext cx="1958239"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400">
                <a:latin typeface="Avenir Next Medium"/>
                <a:ea typeface="Avenir Next Medium"/>
                <a:cs typeface="Avenir Next Medium"/>
                <a:sym typeface="Avenir Next Medium"/>
              </a:defRPr>
            </a:lvl1pPr>
          </a:lstStyle>
          <a:p>
            <a:pPr lvl="0">
              <a:defRPr sz="1800">
                <a:solidFill>
                  <a:srgbClr val="000000"/>
                </a:solidFill>
                <a:uFillTx/>
              </a:defRPr>
            </a:pPr>
            <a:r>
              <a:rPr sz="2400">
                <a:solidFill>
                  <a:srgbClr val="4D4D4D"/>
                </a:solidFill>
                <a:uFill>
                  <a:solidFill>
                    <a:srgbClr val="4D4D4D"/>
                  </a:solidFill>
                </a:uFill>
              </a:rPr>
              <a:t>Spring Cloud</a:t>
            </a:r>
          </a:p>
        </p:txBody>
      </p:sp>
      <p:grpSp>
        <p:nvGrpSpPr>
          <p:cNvPr id="746" name="Group 746"/>
          <p:cNvGrpSpPr/>
          <p:nvPr/>
        </p:nvGrpSpPr>
        <p:grpSpPr>
          <a:xfrm flipH="1">
            <a:off x="3430184" y="1679756"/>
            <a:ext cx="1203274" cy="891994"/>
            <a:chOff x="0" y="0"/>
            <a:chExt cx="1203272" cy="891993"/>
          </a:xfrm>
        </p:grpSpPr>
        <p:pic>
          <p:nvPicPr>
            <p:cNvPr id="744" name="pasted-image.pdf"/>
            <p:cNvPicPr/>
            <p:nvPr/>
          </p:nvPicPr>
          <p:blipFill>
            <a:blip r:embed="rId5">
              <a:extLst/>
            </a:blip>
            <a:stretch>
              <a:fillRect/>
            </a:stretch>
          </p:blipFill>
          <p:spPr>
            <a:xfrm>
              <a:off x="0" y="0"/>
              <a:ext cx="684214" cy="577305"/>
            </a:xfrm>
            <a:prstGeom prst="rect">
              <a:avLst/>
            </a:prstGeom>
            <a:ln w="12700" cap="flat">
              <a:noFill/>
              <a:miter lim="400000"/>
            </a:ln>
            <a:effectLst/>
          </p:spPr>
        </p:pic>
        <p:pic>
          <p:nvPicPr>
            <p:cNvPr id="745" name="pasted-image.pdf"/>
            <p:cNvPicPr/>
            <p:nvPr/>
          </p:nvPicPr>
          <p:blipFill>
            <a:blip r:embed="rId5">
              <a:extLst/>
            </a:blip>
            <a:stretch>
              <a:fillRect/>
            </a:stretch>
          </p:blipFill>
          <p:spPr>
            <a:xfrm>
              <a:off x="519059" y="314688"/>
              <a:ext cx="684214" cy="577306"/>
            </a:xfrm>
            <a:prstGeom prst="rect">
              <a:avLst/>
            </a:prstGeom>
            <a:ln w="12700" cap="flat">
              <a:noFill/>
              <a:miter lim="400000"/>
            </a:ln>
            <a:effectLst/>
          </p:spPr>
        </p:pic>
      </p:grpSp>
      <p:grpSp>
        <p:nvGrpSpPr>
          <p:cNvPr id="750" name="Group 750"/>
          <p:cNvGrpSpPr/>
          <p:nvPr/>
        </p:nvGrpSpPr>
        <p:grpSpPr>
          <a:xfrm>
            <a:off x="5042999" y="1664721"/>
            <a:ext cx="1780089" cy="899512"/>
            <a:chOff x="0" y="0"/>
            <a:chExt cx="1780088" cy="899511"/>
          </a:xfrm>
        </p:grpSpPr>
        <p:pic>
          <p:nvPicPr>
            <p:cNvPr id="747" name="pasted-image.pdf"/>
            <p:cNvPicPr/>
            <p:nvPr/>
          </p:nvPicPr>
          <p:blipFill>
            <a:blip r:embed="rId6">
              <a:extLst/>
            </a:blip>
            <a:stretch>
              <a:fillRect/>
            </a:stretch>
          </p:blipFill>
          <p:spPr>
            <a:xfrm>
              <a:off x="0" y="0"/>
              <a:ext cx="697543" cy="588552"/>
            </a:xfrm>
            <a:prstGeom prst="rect">
              <a:avLst/>
            </a:prstGeom>
            <a:ln w="12700" cap="flat">
              <a:noFill/>
              <a:miter lim="400000"/>
            </a:ln>
            <a:effectLst/>
          </p:spPr>
        </p:pic>
        <p:pic>
          <p:nvPicPr>
            <p:cNvPr id="748" name="pasted-image.pdf"/>
            <p:cNvPicPr/>
            <p:nvPr/>
          </p:nvPicPr>
          <p:blipFill>
            <a:blip r:embed="rId6">
              <a:extLst/>
            </a:blip>
            <a:stretch>
              <a:fillRect/>
            </a:stretch>
          </p:blipFill>
          <p:spPr>
            <a:xfrm>
              <a:off x="548295" y="310959"/>
              <a:ext cx="697543" cy="588553"/>
            </a:xfrm>
            <a:prstGeom prst="rect">
              <a:avLst/>
            </a:prstGeom>
            <a:ln w="12700" cap="flat">
              <a:noFill/>
              <a:miter lim="400000"/>
            </a:ln>
            <a:effectLst/>
          </p:spPr>
        </p:pic>
        <p:pic>
          <p:nvPicPr>
            <p:cNvPr id="749" name="pasted-image.pdf"/>
            <p:cNvPicPr/>
            <p:nvPr/>
          </p:nvPicPr>
          <p:blipFill>
            <a:blip r:embed="rId6">
              <a:extLst/>
            </a:blip>
            <a:stretch>
              <a:fillRect/>
            </a:stretch>
          </p:blipFill>
          <p:spPr>
            <a:xfrm>
              <a:off x="1082545" y="1779"/>
              <a:ext cx="697544" cy="588553"/>
            </a:xfrm>
            <a:prstGeom prst="rect">
              <a:avLst/>
            </a:prstGeom>
            <a:ln w="12700" cap="flat">
              <a:noFill/>
              <a:miter lim="400000"/>
            </a:ln>
            <a:effectLst/>
          </p:spPr>
        </p:pic>
      </p:grpSp>
      <p:grpSp>
        <p:nvGrpSpPr>
          <p:cNvPr id="754" name="Group 754"/>
          <p:cNvGrpSpPr/>
          <p:nvPr/>
        </p:nvGrpSpPr>
        <p:grpSpPr>
          <a:xfrm>
            <a:off x="3957215" y="1045303"/>
            <a:ext cx="1250885" cy="1526448"/>
            <a:chOff x="0" y="0"/>
            <a:chExt cx="1250883" cy="1526446"/>
          </a:xfrm>
        </p:grpSpPr>
        <p:pic>
          <p:nvPicPr>
            <p:cNvPr id="751" name="pasted-image.pdf"/>
            <p:cNvPicPr/>
            <p:nvPr/>
          </p:nvPicPr>
          <p:blipFill>
            <a:blip r:embed="rId7">
              <a:extLst/>
            </a:blip>
            <a:stretch>
              <a:fillRect/>
            </a:stretch>
          </p:blipFill>
          <p:spPr>
            <a:xfrm>
              <a:off x="0" y="0"/>
              <a:ext cx="701061" cy="591520"/>
            </a:xfrm>
            <a:prstGeom prst="rect">
              <a:avLst/>
            </a:prstGeom>
            <a:ln w="12700" cap="flat">
              <a:noFill/>
              <a:miter lim="400000"/>
            </a:ln>
            <a:effectLst/>
          </p:spPr>
        </p:pic>
        <p:pic>
          <p:nvPicPr>
            <p:cNvPr id="752" name="pasted-image.pdf"/>
            <p:cNvPicPr/>
            <p:nvPr/>
          </p:nvPicPr>
          <p:blipFill>
            <a:blip r:embed="rId7">
              <a:extLst/>
            </a:blip>
            <a:stretch>
              <a:fillRect/>
            </a:stretch>
          </p:blipFill>
          <p:spPr>
            <a:xfrm>
              <a:off x="536180" y="311962"/>
              <a:ext cx="701061" cy="591521"/>
            </a:xfrm>
            <a:prstGeom prst="rect">
              <a:avLst/>
            </a:prstGeom>
            <a:ln w="12700" cap="flat">
              <a:noFill/>
              <a:miter lim="400000"/>
            </a:ln>
            <a:effectLst/>
          </p:spPr>
        </p:pic>
        <p:pic>
          <p:nvPicPr>
            <p:cNvPr id="753" name="pasted-image.pdf"/>
            <p:cNvPicPr/>
            <p:nvPr/>
          </p:nvPicPr>
          <p:blipFill>
            <a:blip r:embed="rId7">
              <a:extLst/>
            </a:blip>
            <a:stretch>
              <a:fillRect/>
            </a:stretch>
          </p:blipFill>
          <p:spPr>
            <a:xfrm>
              <a:off x="549823" y="934926"/>
              <a:ext cx="701061" cy="591521"/>
            </a:xfrm>
            <a:prstGeom prst="rect">
              <a:avLst/>
            </a:prstGeom>
            <a:ln w="12700" cap="flat">
              <a:noFill/>
              <a:miter lim="400000"/>
            </a:ln>
            <a:effectLst/>
          </p:spPr>
        </p:pic>
      </p:grpSp>
      <p:grpSp>
        <p:nvGrpSpPr>
          <p:cNvPr id="758" name="Group 758"/>
          <p:cNvGrpSpPr/>
          <p:nvPr/>
        </p:nvGrpSpPr>
        <p:grpSpPr>
          <a:xfrm flipH="1" rot="10800000">
            <a:off x="2333612" y="1048554"/>
            <a:ext cx="1780089" cy="899512"/>
            <a:chOff x="0" y="0"/>
            <a:chExt cx="1780088" cy="899511"/>
          </a:xfrm>
        </p:grpSpPr>
        <p:pic>
          <p:nvPicPr>
            <p:cNvPr id="755" name="pasted-image.pdf"/>
            <p:cNvPicPr/>
            <p:nvPr/>
          </p:nvPicPr>
          <p:blipFill>
            <a:blip r:embed="rId6">
              <a:extLst/>
            </a:blip>
            <a:stretch>
              <a:fillRect/>
            </a:stretch>
          </p:blipFill>
          <p:spPr>
            <a:xfrm>
              <a:off x="0" y="0"/>
              <a:ext cx="697543" cy="588552"/>
            </a:xfrm>
            <a:prstGeom prst="rect">
              <a:avLst/>
            </a:prstGeom>
            <a:ln w="12700" cap="flat">
              <a:noFill/>
              <a:miter lim="400000"/>
            </a:ln>
            <a:effectLst/>
          </p:spPr>
        </p:pic>
        <p:pic>
          <p:nvPicPr>
            <p:cNvPr id="756" name="pasted-image.pdf"/>
            <p:cNvPicPr/>
            <p:nvPr/>
          </p:nvPicPr>
          <p:blipFill>
            <a:blip r:embed="rId6">
              <a:extLst/>
            </a:blip>
            <a:stretch>
              <a:fillRect/>
            </a:stretch>
          </p:blipFill>
          <p:spPr>
            <a:xfrm>
              <a:off x="548295" y="310959"/>
              <a:ext cx="697543" cy="588553"/>
            </a:xfrm>
            <a:prstGeom prst="rect">
              <a:avLst/>
            </a:prstGeom>
            <a:ln w="12700" cap="flat">
              <a:noFill/>
              <a:miter lim="400000"/>
            </a:ln>
            <a:effectLst/>
          </p:spPr>
        </p:pic>
        <p:pic>
          <p:nvPicPr>
            <p:cNvPr id="757" name="pasted-image.pdf"/>
            <p:cNvPicPr/>
            <p:nvPr/>
          </p:nvPicPr>
          <p:blipFill>
            <a:blip r:embed="rId6">
              <a:extLst/>
            </a:blip>
            <a:stretch>
              <a:fillRect/>
            </a:stretch>
          </p:blipFill>
          <p:spPr>
            <a:xfrm>
              <a:off x="1082545" y="1779"/>
              <a:ext cx="697544" cy="588553"/>
            </a:xfrm>
            <a:prstGeom prst="rect">
              <a:avLst/>
            </a:prstGeom>
            <a:ln w="12700" cap="flat">
              <a:noFill/>
              <a:miter lim="400000"/>
            </a:ln>
            <a:effectLst/>
          </p:spPr>
        </p:pic>
      </p:grpSp>
      <p:grpSp>
        <p:nvGrpSpPr>
          <p:cNvPr id="761" name="Group 761"/>
          <p:cNvGrpSpPr/>
          <p:nvPr/>
        </p:nvGrpSpPr>
        <p:grpSpPr>
          <a:xfrm rot="10800000">
            <a:off x="5042999" y="1048554"/>
            <a:ext cx="1203273" cy="891994"/>
            <a:chOff x="0" y="0"/>
            <a:chExt cx="1203272" cy="891993"/>
          </a:xfrm>
        </p:grpSpPr>
        <p:pic>
          <p:nvPicPr>
            <p:cNvPr id="759" name="pasted-image.pdf"/>
            <p:cNvPicPr/>
            <p:nvPr/>
          </p:nvPicPr>
          <p:blipFill>
            <a:blip r:embed="rId5">
              <a:extLst/>
            </a:blip>
            <a:stretch>
              <a:fillRect/>
            </a:stretch>
          </p:blipFill>
          <p:spPr>
            <a:xfrm>
              <a:off x="0" y="0"/>
              <a:ext cx="684214" cy="577305"/>
            </a:xfrm>
            <a:prstGeom prst="rect">
              <a:avLst/>
            </a:prstGeom>
            <a:ln w="12700" cap="flat">
              <a:noFill/>
              <a:miter lim="400000"/>
            </a:ln>
            <a:effectLst/>
          </p:spPr>
        </p:pic>
        <p:pic>
          <p:nvPicPr>
            <p:cNvPr id="760" name="pasted-image.pdf"/>
            <p:cNvPicPr/>
            <p:nvPr/>
          </p:nvPicPr>
          <p:blipFill>
            <a:blip r:embed="rId5">
              <a:extLst/>
            </a:blip>
            <a:stretch>
              <a:fillRect/>
            </a:stretch>
          </p:blipFill>
          <p:spPr>
            <a:xfrm>
              <a:off x="519059" y="314688"/>
              <a:ext cx="684214" cy="577306"/>
            </a:xfrm>
            <a:prstGeom prst="rect">
              <a:avLst/>
            </a:prstGeom>
            <a:ln w="12700" cap="flat">
              <a:noFill/>
              <a:miter lim="400000"/>
            </a:ln>
            <a:effectLst/>
          </p:spPr>
        </p:pic>
      </p:grpSp>
    </p:spTree>
  </p:cSld>
  <p:clrMapOvr>
    <a:masterClrMapping/>
  </p:clrMapOvr>
  <p:transition spd="fast" advClick="1">
    <p:push dir="l"/>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5" name="Shape 7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66" name="Shape 766"/>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Platform Features</a:t>
            </a:r>
          </a:p>
        </p:txBody>
      </p:sp>
      <p:sp>
        <p:nvSpPr>
          <p:cNvPr id="767" name="Shape 767"/>
          <p:cNvSpPr/>
          <p:nvPr>
            <p:ph type="body" idx="1"/>
          </p:nvPr>
        </p:nvSpPr>
        <p:spPr>
          <a:xfrm>
            <a:off x="366714" y="1666051"/>
            <a:ext cx="4044725" cy="2837688"/>
          </a:xfrm>
          <a:prstGeom prst="rect">
            <a:avLst/>
          </a:prstGeom>
        </p:spPr>
        <p:txBody>
          <a:bodyPr numCol="1" spcCol="38100">
            <a:normAutofit fontScale="100000" lnSpcReduction="0"/>
          </a:bodyPr>
          <a:lstStyle/>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Environment Provisioning</a:t>
            </a:r>
            <a:endParaRPr sz="2040">
              <a:solidFill>
                <a:srgbClr val="4D4D4D"/>
              </a:solidFill>
              <a:uFill>
                <a:solidFill>
                  <a:srgbClr val="4D4D4D"/>
                </a:solidFill>
              </a:uFill>
            </a:endParaRPr>
          </a:p>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On-Demand/Automatic Scaling</a:t>
            </a:r>
            <a:endParaRPr sz="2040">
              <a:solidFill>
                <a:srgbClr val="4D4D4D"/>
              </a:solidFill>
              <a:uFill>
                <a:solidFill>
                  <a:srgbClr val="4D4D4D"/>
                </a:solidFill>
              </a:uFill>
            </a:endParaRPr>
          </a:p>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Failover/Resilience</a:t>
            </a:r>
            <a:endParaRPr sz="2040">
              <a:solidFill>
                <a:srgbClr val="4D4D4D"/>
              </a:solidFill>
              <a:uFill>
                <a:solidFill>
                  <a:srgbClr val="4D4D4D"/>
                </a:solidFill>
              </a:uFill>
            </a:endParaRPr>
          </a:p>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Routing/Load Balancing</a:t>
            </a:r>
            <a:endParaRPr sz="2040">
              <a:solidFill>
                <a:srgbClr val="4D4D4D"/>
              </a:solidFill>
              <a:uFill>
                <a:solidFill>
                  <a:srgbClr val="4D4D4D"/>
                </a:solidFill>
              </a:uFill>
            </a:endParaRPr>
          </a:p>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Data Service Operations</a:t>
            </a:r>
            <a:endParaRPr sz="2040">
              <a:solidFill>
                <a:srgbClr val="4D4D4D"/>
              </a:solidFill>
              <a:uFill>
                <a:solidFill>
                  <a:srgbClr val="4D4D4D"/>
                </a:solidFill>
              </a:uFill>
            </a:endParaRPr>
          </a:p>
          <a:p>
            <a:pPr lvl="0" marL="194310" indent="-194310" defTabSz="777240">
              <a:spcBef>
                <a:spcPts val="1000"/>
              </a:spcBef>
              <a:defRPr sz="1800">
                <a:solidFill>
                  <a:srgbClr val="000000"/>
                </a:solidFill>
                <a:uFillTx/>
              </a:defRPr>
            </a:pPr>
            <a:r>
              <a:rPr sz="2040">
                <a:solidFill>
                  <a:srgbClr val="4D4D4D"/>
                </a:solidFill>
                <a:uFill>
                  <a:solidFill>
                    <a:srgbClr val="4D4D4D"/>
                  </a:solidFill>
                </a:uFill>
              </a:rPr>
              <a:t>Monitoring</a:t>
            </a:r>
          </a:p>
        </p:txBody>
      </p:sp>
      <p:pic>
        <p:nvPicPr>
          <p:cNvPr id="768" name="pasted-image.png"/>
          <p:cNvPicPr/>
          <p:nvPr/>
        </p:nvPicPr>
        <p:blipFill>
          <a:blip r:embed="rId2">
            <a:extLst/>
          </a:blip>
          <a:stretch>
            <a:fillRect/>
          </a:stretch>
        </p:blipFill>
        <p:spPr>
          <a:xfrm>
            <a:off x="1504156" y="854699"/>
            <a:ext cx="943380" cy="943380"/>
          </a:xfrm>
          <a:prstGeom prst="rect">
            <a:avLst/>
          </a:prstGeom>
          <a:ln w="12700">
            <a:miter lim="400000"/>
          </a:ln>
        </p:spPr>
      </p:pic>
      <p:pic>
        <p:nvPicPr>
          <p:cNvPr id="769" name="pasted-image.png"/>
          <p:cNvPicPr/>
          <p:nvPr/>
        </p:nvPicPr>
        <p:blipFill>
          <a:blip r:embed="rId3">
            <a:extLst/>
          </a:blip>
          <a:stretch>
            <a:fillRect/>
          </a:stretch>
        </p:blipFill>
        <p:spPr>
          <a:xfrm>
            <a:off x="5874384" y="856382"/>
            <a:ext cx="943380" cy="943380"/>
          </a:xfrm>
          <a:prstGeom prst="rect">
            <a:avLst/>
          </a:prstGeom>
          <a:ln w="12700">
            <a:miter lim="400000"/>
          </a:ln>
        </p:spPr>
      </p:pic>
      <p:sp>
        <p:nvSpPr>
          <p:cNvPr id="770" name="Shape 770"/>
          <p:cNvSpPr/>
          <p:nvPr/>
        </p:nvSpPr>
        <p:spPr>
          <a:xfrm>
            <a:off x="4732563" y="1666051"/>
            <a:ext cx="4170402" cy="28376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Distributed/Versioned Config</a:t>
            </a:r>
            <a:endParaRPr sz="2040">
              <a:solidFill>
                <a:srgbClr val="4D4D4D"/>
              </a:solidFill>
              <a:uFill>
                <a:solidFill>
                  <a:srgbClr val="4D4D4D"/>
                </a:solidFill>
              </a:uFill>
              <a:latin typeface="Avenir Next"/>
              <a:ea typeface="Avenir Next"/>
              <a:cs typeface="Avenir Next"/>
              <a:sym typeface="Avenir Next"/>
            </a:endParaRPr>
          </a:p>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Service Registration/Discovery</a:t>
            </a:r>
            <a:endParaRPr sz="2040">
              <a:solidFill>
                <a:srgbClr val="4D4D4D"/>
              </a:solidFill>
              <a:uFill>
                <a:solidFill>
                  <a:srgbClr val="4D4D4D"/>
                </a:solidFill>
              </a:uFill>
              <a:latin typeface="Avenir Next"/>
              <a:ea typeface="Avenir Next"/>
              <a:cs typeface="Avenir Next"/>
              <a:sym typeface="Avenir Next"/>
            </a:endParaRPr>
          </a:p>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Routing/Load Balancing</a:t>
            </a:r>
            <a:endParaRPr sz="2040">
              <a:solidFill>
                <a:srgbClr val="4D4D4D"/>
              </a:solidFill>
              <a:uFill>
                <a:solidFill>
                  <a:srgbClr val="4D4D4D"/>
                </a:solidFill>
              </a:uFill>
              <a:latin typeface="Avenir Next"/>
              <a:ea typeface="Avenir Next"/>
              <a:cs typeface="Avenir Next"/>
              <a:sym typeface="Avenir Next"/>
            </a:endParaRPr>
          </a:p>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Service Integration</a:t>
            </a:r>
            <a:endParaRPr sz="2040">
              <a:solidFill>
                <a:srgbClr val="4D4D4D"/>
              </a:solidFill>
              <a:uFill>
                <a:solidFill>
                  <a:srgbClr val="4D4D4D"/>
                </a:solidFill>
              </a:uFill>
              <a:latin typeface="Avenir Next"/>
              <a:ea typeface="Avenir Next"/>
              <a:cs typeface="Avenir Next"/>
              <a:sym typeface="Avenir Next"/>
            </a:endParaRPr>
          </a:p>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Fault Tolerance</a:t>
            </a:r>
            <a:endParaRPr sz="2040">
              <a:solidFill>
                <a:srgbClr val="4D4D4D"/>
              </a:solidFill>
              <a:uFill>
                <a:solidFill>
                  <a:srgbClr val="4D4D4D"/>
                </a:solidFill>
              </a:uFill>
              <a:latin typeface="Avenir Next"/>
              <a:ea typeface="Avenir Next"/>
              <a:cs typeface="Avenir Next"/>
              <a:sym typeface="Avenir Next"/>
            </a:endParaRPr>
          </a:p>
          <a:p>
            <a:pPr lvl="0" marL="194310" indent="-194310" defTabSz="777240">
              <a:spcBef>
                <a:spcPts val="1000"/>
              </a:spcBef>
              <a:buClr>
                <a:srgbClr val="33928A"/>
              </a:buClr>
              <a:buSzPct val="100000"/>
              <a:buFont typeface="Wingdings"/>
              <a:buChar char="•"/>
              <a:defRPr>
                <a:solidFill>
                  <a:srgbClr val="000000"/>
                </a:solidFill>
                <a:uFillTx/>
              </a:defRPr>
            </a:pPr>
            <a:r>
              <a:rPr sz="2040">
                <a:solidFill>
                  <a:srgbClr val="4D4D4D"/>
                </a:solidFill>
                <a:uFill>
                  <a:solidFill>
                    <a:srgbClr val="4D4D4D"/>
                  </a:solidFill>
                </a:uFill>
                <a:latin typeface="Avenir Next"/>
                <a:ea typeface="Avenir Next"/>
                <a:cs typeface="Avenir Next"/>
                <a:sym typeface="Avenir Next"/>
              </a:rPr>
              <a:t>Asynchronous Messaging</a:t>
            </a:r>
          </a:p>
        </p:txBody>
      </p:sp>
    </p:spTree>
  </p:cSld>
  <p:clrMapOvr>
    <a:masterClrMapping/>
  </p:clrMapOvr>
  <p:transition spd="fast" advClick="1">
    <p:push dir="l"/>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Shape 772"/>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Refactoring strategies</a:t>
            </a:r>
          </a:p>
        </p:txBody>
      </p:sp>
      <p:sp>
        <p:nvSpPr>
          <p:cNvPr id="773" name="Shape 773"/>
          <p:cNvSpPr/>
          <p:nvPr>
            <p:ph type="body" idx="1"/>
          </p:nvPr>
        </p:nvSpPr>
        <p:spPr>
          <a:prstGeom prst="rect">
            <a:avLst/>
          </a:prstGeom>
        </p:spPr>
        <p:txBody>
          <a:bodyPr/>
          <a:lstStyle/>
          <a:p>
            <a:pPr lvl="0"/>
          </a:p>
        </p:txBody>
      </p:sp>
      <p:sp>
        <p:nvSpPr>
          <p:cNvPr id="774" name="Shape 7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fast" advClick="1">
    <p:dissolve/>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6" name="Shape 7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777" name="Shape 777"/>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778" name="Shape 778"/>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779" name="Shape 779"/>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Local Disk Storage</a:t>
            </a:r>
          </a:p>
        </p:txBody>
      </p:sp>
      <p:sp>
        <p:nvSpPr>
          <p:cNvPr id="780" name="Shape 780"/>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Embedded Services</a:t>
            </a:r>
          </a:p>
        </p:txBody>
      </p:sp>
      <p:sp>
        <p:nvSpPr>
          <p:cNvPr id="781" name="Shape 781"/>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Session Replication</a:t>
            </a:r>
          </a:p>
        </p:txBody>
      </p:sp>
      <p:sp>
        <p:nvSpPr>
          <p:cNvPr id="782" name="Shape 782"/>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Logging</a:t>
            </a:r>
          </a:p>
        </p:txBody>
      </p:sp>
      <p:grpSp>
        <p:nvGrpSpPr>
          <p:cNvPr id="787" name="Group 787"/>
          <p:cNvGrpSpPr/>
          <p:nvPr/>
        </p:nvGrpSpPr>
        <p:grpSpPr>
          <a:xfrm>
            <a:off x="5933846" y="3625159"/>
            <a:ext cx="825844" cy="825845"/>
            <a:chOff x="0" y="0"/>
            <a:chExt cx="825843" cy="825844"/>
          </a:xfrm>
        </p:grpSpPr>
        <p:sp>
          <p:nvSpPr>
            <p:cNvPr id="783" name="Shape 783"/>
            <p:cNvSpPr/>
            <p:nvPr/>
          </p:nvSpPr>
          <p:spPr>
            <a:xfrm>
              <a:off x="0" y="-1"/>
              <a:ext cx="825844" cy="825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FD519"/>
                </a:gs>
                <a:gs pos="100000">
                  <a:srgbClr val="EEFF9F"/>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784" name="Shape 784"/>
            <p:cNvSpPr/>
            <p:nvPr/>
          </p:nvSpPr>
          <p:spPr>
            <a:xfrm>
              <a:off x="0" y="-1"/>
              <a:ext cx="825844" cy="206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785" name="Shape 785"/>
            <p:cNvSpPr/>
            <p:nvPr/>
          </p:nvSpPr>
          <p:spPr>
            <a:xfrm>
              <a:off x="0" y="-1"/>
              <a:ext cx="825844" cy="825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9525" cap="flat">
              <a:solidFill>
                <a:srgbClr val="ADBE2A"/>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786" name="Shape 786"/>
            <p:cNvSpPr/>
            <p:nvPr/>
          </p:nvSpPr>
          <p:spPr>
            <a:xfrm>
              <a:off x="0" y="321068"/>
              <a:ext cx="825844" cy="2869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S3</a:t>
              </a:r>
            </a:p>
          </p:txBody>
        </p:sp>
      </p:grpSp>
      <p:grpSp>
        <p:nvGrpSpPr>
          <p:cNvPr id="792" name="Group 792"/>
          <p:cNvGrpSpPr/>
          <p:nvPr/>
        </p:nvGrpSpPr>
        <p:grpSpPr>
          <a:xfrm>
            <a:off x="7945056" y="3625158"/>
            <a:ext cx="825846" cy="825848"/>
            <a:chOff x="0" y="0"/>
            <a:chExt cx="825845" cy="825846"/>
          </a:xfrm>
        </p:grpSpPr>
        <p:sp>
          <p:nvSpPr>
            <p:cNvPr id="788" name="Shape 788"/>
            <p:cNvSpPr/>
            <p:nvPr/>
          </p:nvSpPr>
          <p:spPr>
            <a:xfrm>
              <a:off x="0" y="-1"/>
              <a:ext cx="825846" cy="825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gradFill flip="none" rotWithShape="1">
              <a:gsLst>
                <a:gs pos="0">
                  <a:srgbClr val="BFD519"/>
                </a:gs>
                <a:gs pos="100000">
                  <a:srgbClr val="EEFF9F"/>
                </a:gs>
              </a:gsLst>
              <a:lin ang="16200000" scaled="0"/>
            </a:gradFill>
            <a:ln w="12700" cap="flat">
              <a:noFill/>
              <a:miter lim="400000"/>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789" name="Shape 789"/>
            <p:cNvSpPr/>
            <p:nvPr/>
          </p:nvSpPr>
          <p:spPr>
            <a:xfrm>
              <a:off x="0" y="-1"/>
              <a:ext cx="825846" cy="206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790" name="Shape 790"/>
            <p:cNvSpPr/>
            <p:nvPr/>
          </p:nvSpPr>
          <p:spPr>
            <a:xfrm>
              <a:off x="0" y="-1"/>
              <a:ext cx="825846" cy="825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9525" cap="flat">
              <a:solidFill>
                <a:srgbClr val="ADBE2A"/>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791" name="Shape 791"/>
            <p:cNvSpPr/>
            <p:nvPr/>
          </p:nvSpPr>
          <p:spPr>
            <a:xfrm>
              <a:off x="0" y="321069"/>
              <a:ext cx="825846" cy="286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Swift</a:t>
              </a:r>
            </a:p>
          </p:txBody>
        </p:sp>
      </p:grpSp>
      <p:grpSp>
        <p:nvGrpSpPr>
          <p:cNvPr id="795" name="Group 795"/>
          <p:cNvGrpSpPr/>
          <p:nvPr/>
        </p:nvGrpSpPr>
        <p:grpSpPr>
          <a:xfrm>
            <a:off x="6892174" y="2574493"/>
            <a:ext cx="946728" cy="695224"/>
            <a:chOff x="0" y="0"/>
            <a:chExt cx="946726" cy="695223"/>
          </a:xfrm>
        </p:grpSpPr>
        <p:sp>
          <p:nvSpPr>
            <p:cNvPr id="793" name="Shape 793"/>
            <p:cNvSpPr/>
            <p:nvPr/>
          </p:nvSpPr>
          <p:spPr>
            <a:xfrm>
              <a:off x="0" y="7020"/>
              <a:ext cx="946727" cy="681183"/>
            </a:xfrm>
            <a:prstGeom prst="roundRect">
              <a:avLst>
                <a:gd name="adj" fmla="val 16667"/>
              </a:avLst>
            </a:prstGeom>
            <a:solidFill>
              <a:srgbClr val="00685D"/>
            </a:solidFill>
            <a:ln w="9525" cap="flat">
              <a:solidFill>
                <a:srgbClr val="ADBE2A"/>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lgn="ctr">
                <a:defRPr sz="1400">
                  <a:solidFill>
                    <a:srgbClr val="FFFFFF"/>
                  </a:solidFill>
                  <a:uFillTx/>
                </a:defRPr>
              </a:pPr>
            </a:p>
          </p:txBody>
        </p:sp>
        <p:sp>
          <p:nvSpPr>
            <p:cNvPr id="794" name="Shape 794"/>
            <p:cNvSpPr/>
            <p:nvPr/>
          </p:nvSpPr>
          <p:spPr>
            <a:xfrm>
              <a:off x="33253" y="-1"/>
              <a:ext cx="880221" cy="695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uFillTx/>
                </a:defRPr>
              </a:pPr>
              <a:r>
                <a:rPr sz="1400">
                  <a:solidFill>
                    <a:srgbClr val="FFFFFF"/>
                  </a:solidFill>
                </a:rPr>
                <a:t>Storage</a:t>
              </a:r>
              <a:endParaRPr sz="1400">
                <a:solidFill>
                  <a:srgbClr val="FFFFFF"/>
                </a:solidFill>
              </a:endParaRPr>
            </a:p>
            <a:p>
              <a:pPr lvl="0" algn="ctr">
                <a:defRPr>
                  <a:solidFill>
                    <a:srgbClr val="000000"/>
                  </a:solidFill>
                  <a:uFillTx/>
                </a:defRPr>
              </a:pPr>
              <a:r>
                <a:rPr sz="1400">
                  <a:solidFill>
                    <a:srgbClr val="FFFFFF"/>
                  </a:solidFill>
                </a:rPr>
                <a:t>Gateway</a:t>
              </a:r>
              <a:endParaRPr sz="1400">
                <a:solidFill>
                  <a:srgbClr val="FFFFFF"/>
                </a:solidFill>
              </a:endParaRPr>
            </a:p>
            <a:p>
              <a:pPr lvl="0" algn="ctr">
                <a:defRPr>
                  <a:solidFill>
                    <a:srgbClr val="000000"/>
                  </a:solidFill>
                  <a:uFillTx/>
                </a:defRPr>
              </a:pPr>
              <a:r>
                <a:rPr sz="1400">
                  <a:solidFill>
                    <a:srgbClr val="FFFFFF"/>
                  </a:solidFill>
                </a:rPr>
                <a:t>Service</a:t>
              </a:r>
            </a:p>
          </p:txBody>
        </p:sp>
      </p:grpSp>
      <p:sp>
        <p:nvSpPr>
          <p:cNvPr id="799" name="Shape 799"/>
          <p:cNvSpPr/>
          <p:nvPr/>
        </p:nvSpPr>
        <p:spPr>
          <a:xfrm>
            <a:off x="6346190" y="3268980"/>
            <a:ext cx="1018540" cy="350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5652"/>
                </a:lnTo>
                <a:lnTo>
                  <a:pt x="11015" y="15652"/>
                </a:lnTo>
                <a:lnTo>
                  <a:pt x="11015" y="5948"/>
                </a:lnTo>
                <a:lnTo>
                  <a:pt x="0" y="5948"/>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800" name="Shape 800"/>
          <p:cNvSpPr/>
          <p:nvPr/>
        </p:nvSpPr>
        <p:spPr>
          <a:xfrm>
            <a:off x="7364730" y="3268980"/>
            <a:ext cx="993141" cy="350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5652"/>
                </a:lnTo>
                <a:lnTo>
                  <a:pt x="11021" y="15652"/>
                </a:lnTo>
                <a:lnTo>
                  <a:pt x="11021" y="5948"/>
                </a:lnTo>
                <a:lnTo>
                  <a:pt x="21600" y="5948"/>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798" name="Shape 798"/>
          <p:cNvSpPr/>
          <p:nvPr>
            <p:ph type="body" idx="4294967295"/>
          </p:nvPr>
        </p:nvSpPr>
        <p:spPr>
          <a:xfrm>
            <a:off x="3384506" y="880200"/>
            <a:ext cx="5368616" cy="1867921"/>
          </a:xfrm>
          <a:prstGeom prst="rect">
            <a:avLst/>
          </a:prstGeom>
        </p:spPr>
        <p:txBody>
          <a:bodyPr lIns="91424" tIns="91424" rIns="91424" bIns="91424">
            <a:normAutofit fontScale="100000" lnSpcReduction="0"/>
          </a:bodyPr>
          <a:lstStyle/>
          <a:p>
            <a:pPr lvl="0" marL="271462" indent="-271462" defTabSz="868680">
              <a:spcBef>
                <a:spcPts val="1100"/>
              </a:spcBef>
              <a:buClr>
                <a:srgbClr val="29756E"/>
              </a:buClr>
              <a:buFont typeface="Arial"/>
              <a:defRPr sz="1800">
                <a:solidFill>
                  <a:srgbClr val="000000"/>
                </a:solidFill>
                <a:uFillTx/>
              </a:defRPr>
            </a:pPr>
            <a:r>
              <a:rPr sz="1710"/>
              <a:t>Use an storage gateway service instead of relying on plain old file system access</a:t>
            </a:r>
            <a:endParaRPr sz="1710"/>
          </a:p>
          <a:p>
            <a:pPr lvl="0" marL="271462" indent="-271462" defTabSz="868680">
              <a:spcBef>
                <a:spcPts val="1100"/>
              </a:spcBef>
              <a:buClr>
                <a:srgbClr val="29756E"/>
              </a:buClr>
              <a:buFont typeface="Arial"/>
              <a:defRPr sz="1800">
                <a:solidFill>
                  <a:srgbClr val="000000"/>
                </a:solidFill>
                <a:uFillTx/>
              </a:defRPr>
            </a:pPr>
            <a:r>
              <a:rPr sz="1710"/>
              <a:t>Abstracts the need of a local file system while giving your application a flexible mechanism to rely depending on it’s runtime (local on your dev, S3 or swift on prod)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777"/>
                                        </p:tgtEl>
                                        <p:attrNameLst>
                                          <p:attrName>style.visibility</p:attrName>
                                        </p:attrNameLst>
                                      </p:cBhvr>
                                      <p:to>
                                        <p:strVal val="visible"/>
                                      </p:to>
                                    </p:set>
                                    <p:animEffect filter="wipe(right)" transition="in">
                                      <p:cBhvr>
                                        <p:cTn id="7" dur="500"/>
                                        <p:tgtEl>
                                          <p:spTgt spid="777"/>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779"/>
                                        </p:tgtEl>
                                        <p:attrNameLst>
                                          <p:attrName>style.visibility</p:attrName>
                                        </p:attrNameLst>
                                      </p:cBhvr>
                                      <p:to>
                                        <p:strVal val="visible"/>
                                      </p:to>
                                    </p:set>
                                    <p:anim calcmode="lin" valueType="num">
                                      <p:cBhvr>
                                        <p:cTn id="11" dur="300" fill="hold"/>
                                        <p:tgtEl>
                                          <p:spTgt spid="779"/>
                                        </p:tgtEl>
                                        <p:attrNameLst>
                                          <p:attrName>ppt_w</p:attrName>
                                        </p:attrNameLst>
                                      </p:cBhvr>
                                      <p:tavLst>
                                        <p:tav tm="0">
                                          <p:val>
                                            <p:fltVal val="0"/>
                                          </p:val>
                                        </p:tav>
                                        <p:tav tm="100000">
                                          <p:val>
                                            <p:strVal val="#ppt_w"/>
                                          </p:val>
                                        </p:tav>
                                      </p:tavLst>
                                    </p:anim>
                                    <p:anim calcmode="lin" valueType="num">
                                      <p:cBhvr>
                                        <p:cTn id="12" dur="300" fill="hold"/>
                                        <p:tgtEl>
                                          <p:spTgt spid="77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780"/>
                                        </p:tgtEl>
                                        <p:attrNameLst>
                                          <p:attrName>style.visibility</p:attrName>
                                        </p:attrNameLst>
                                      </p:cBhvr>
                                      <p:to>
                                        <p:strVal val="visible"/>
                                      </p:to>
                                    </p:set>
                                    <p:anim calcmode="lin" valueType="num">
                                      <p:cBhvr>
                                        <p:cTn id="16" dur="300" fill="hold"/>
                                        <p:tgtEl>
                                          <p:spTgt spid="780"/>
                                        </p:tgtEl>
                                        <p:attrNameLst>
                                          <p:attrName>ppt_w</p:attrName>
                                        </p:attrNameLst>
                                      </p:cBhvr>
                                      <p:tavLst>
                                        <p:tav tm="0">
                                          <p:val>
                                            <p:fltVal val="0"/>
                                          </p:val>
                                        </p:tav>
                                        <p:tav tm="100000">
                                          <p:val>
                                            <p:strVal val="#ppt_w"/>
                                          </p:val>
                                        </p:tav>
                                      </p:tavLst>
                                    </p:anim>
                                    <p:anim calcmode="lin" valueType="num">
                                      <p:cBhvr>
                                        <p:cTn id="17" dur="300" fill="hold"/>
                                        <p:tgtEl>
                                          <p:spTgt spid="78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781"/>
                                        </p:tgtEl>
                                        <p:attrNameLst>
                                          <p:attrName>style.visibility</p:attrName>
                                        </p:attrNameLst>
                                      </p:cBhvr>
                                      <p:to>
                                        <p:strVal val="visible"/>
                                      </p:to>
                                    </p:set>
                                    <p:anim calcmode="lin" valueType="num">
                                      <p:cBhvr>
                                        <p:cTn id="21" dur="300" fill="hold"/>
                                        <p:tgtEl>
                                          <p:spTgt spid="781"/>
                                        </p:tgtEl>
                                        <p:attrNameLst>
                                          <p:attrName>ppt_w</p:attrName>
                                        </p:attrNameLst>
                                      </p:cBhvr>
                                      <p:tavLst>
                                        <p:tav tm="0">
                                          <p:val>
                                            <p:fltVal val="0"/>
                                          </p:val>
                                        </p:tav>
                                        <p:tav tm="100000">
                                          <p:val>
                                            <p:strVal val="#ppt_w"/>
                                          </p:val>
                                        </p:tav>
                                      </p:tavLst>
                                    </p:anim>
                                    <p:anim calcmode="lin" valueType="num">
                                      <p:cBhvr>
                                        <p:cTn id="22" dur="300" fill="hold"/>
                                        <p:tgtEl>
                                          <p:spTgt spid="78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782"/>
                                        </p:tgtEl>
                                        <p:attrNameLst>
                                          <p:attrName>style.visibility</p:attrName>
                                        </p:attrNameLst>
                                      </p:cBhvr>
                                      <p:to>
                                        <p:strVal val="visible"/>
                                      </p:to>
                                    </p:set>
                                    <p:anim calcmode="lin" valueType="num">
                                      <p:cBhvr>
                                        <p:cTn id="26" dur="300" fill="hold"/>
                                        <p:tgtEl>
                                          <p:spTgt spid="782"/>
                                        </p:tgtEl>
                                        <p:attrNameLst>
                                          <p:attrName>ppt_w</p:attrName>
                                        </p:attrNameLst>
                                      </p:cBhvr>
                                      <p:tavLst>
                                        <p:tav tm="0">
                                          <p:val>
                                            <p:fltVal val="0"/>
                                          </p:val>
                                        </p:tav>
                                        <p:tav tm="100000">
                                          <p:val>
                                            <p:strVal val="#ppt_w"/>
                                          </p:val>
                                        </p:tav>
                                      </p:tavLst>
                                    </p:anim>
                                    <p:anim calcmode="lin" valueType="num">
                                      <p:cBhvr>
                                        <p:cTn id="27" dur="300" fill="hold"/>
                                        <p:tgtEl>
                                          <p:spTgt spid="7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7" grpId="1"/>
      <p:bldP build="whole" bldLvl="1" animBg="1" rev="0" advAuto="0" spid="782" grpId="5"/>
      <p:bldP build="whole" bldLvl="1" animBg="1" rev="0" advAuto="0" spid="781" grpId="4"/>
      <p:bldP build="whole" bldLvl="1" animBg="1" rev="0" advAuto="0" spid="779" grpId="2"/>
      <p:bldP build="whole" bldLvl="1" animBg="1" rev="0" advAuto="0" spid="780" grpId="3"/>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2" name="Shape 8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03" name="Shape 803"/>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804" name="Shape 804"/>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805" name="Shape 805"/>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806" name="Shape 806"/>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Embedded Services</a:t>
            </a:r>
          </a:p>
        </p:txBody>
      </p:sp>
      <p:sp>
        <p:nvSpPr>
          <p:cNvPr id="807" name="Shape 807"/>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Session Replication</a:t>
            </a:r>
          </a:p>
        </p:txBody>
      </p:sp>
      <p:sp>
        <p:nvSpPr>
          <p:cNvPr id="808" name="Shape 808"/>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Logging</a:t>
            </a:r>
          </a:p>
        </p:txBody>
      </p:sp>
      <p:sp>
        <p:nvSpPr>
          <p:cNvPr id="809" name="Shape 809"/>
          <p:cNvSpPr/>
          <p:nvPr>
            <p:ph type="body" idx="4294967295"/>
          </p:nvPr>
        </p:nvSpPr>
        <p:spPr>
          <a:xfrm>
            <a:off x="3699193" y="923142"/>
            <a:ext cx="4574263" cy="3429001"/>
          </a:xfrm>
          <a:prstGeom prst="rect">
            <a:avLst/>
          </a:prstGeom>
        </p:spPr>
        <p:txBody>
          <a:bodyPr>
            <a:normAutofit fontScale="100000" lnSpcReduction="0"/>
          </a:bodyPr>
          <a:lstStyle/>
          <a:p>
            <a:pPr lvl="0">
              <a:defRPr sz="1800">
                <a:solidFill>
                  <a:srgbClr val="000000"/>
                </a:solidFill>
                <a:uFillTx/>
              </a:defRPr>
            </a:pPr>
            <a:r>
              <a:rPr>
                <a:solidFill>
                  <a:srgbClr val="4D4D4D"/>
                </a:solidFill>
                <a:uFill>
                  <a:solidFill>
                    <a:srgbClr val="4D4D4D"/>
                  </a:solidFill>
                </a:uFill>
              </a:rPr>
              <a:t>Let the runtime inject any service reference through environment variables</a:t>
            </a:r>
            <a:endParaRPr>
              <a:solidFill>
                <a:srgbClr val="4D4D4D"/>
              </a:solidFill>
              <a:uFill>
                <a:solidFill>
                  <a:srgbClr val="4D4D4D"/>
                </a:solidFill>
              </a:uFill>
            </a:endParaRPr>
          </a:p>
          <a:p>
            <a:pPr lvl="0">
              <a:defRPr sz="1800">
                <a:solidFill>
                  <a:srgbClr val="000000"/>
                </a:solidFill>
                <a:uFillTx/>
              </a:defRPr>
            </a:pPr>
            <a:r>
              <a:rPr>
                <a:solidFill>
                  <a:srgbClr val="4D4D4D"/>
                </a:solidFill>
                <a:uFill>
                  <a:solidFill>
                    <a:srgbClr val="4D4D4D"/>
                  </a:solidFill>
                </a:uFill>
              </a:rPr>
              <a:t>Reduces </a:t>
            </a:r>
            <a:r>
              <a:rPr b="1">
                <a:solidFill>
                  <a:srgbClr val="4D4D4D"/>
                </a:solidFill>
                <a:uFill>
                  <a:solidFill>
                    <a:srgbClr val="4D4D4D"/>
                  </a:solidFill>
                </a:uFill>
              </a:rPr>
              <a:t>location specificity</a:t>
            </a:r>
            <a:r>
              <a:rPr>
                <a:solidFill>
                  <a:srgbClr val="4D4D4D"/>
                </a:solidFill>
                <a:uFill>
                  <a:solidFill>
                    <a:srgbClr val="4D4D4D"/>
                  </a:solidFill>
                </a:uFill>
              </a:rPr>
              <a:t> of the application</a:t>
            </a:r>
            <a:endParaRPr>
              <a:solidFill>
                <a:srgbClr val="4D4D4D"/>
              </a:solidFill>
              <a:uFill>
                <a:solidFill>
                  <a:srgbClr val="4D4D4D"/>
                </a:solidFill>
              </a:uFill>
            </a:endParaRPr>
          </a:p>
          <a:p>
            <a:pPr lvl="0">
              <a:defRPr sz="1800">
                <a:solidFill>
                  <a:srgbClr val="000000"/>
                </a:solidFill>
                <a:uFillTx/>
              </a:defRPr>
            </a:pPr>
            <a:r>
              <a:rPr>
                <a:solidFill>
                  <a:srgbClr val="4D4D4D"/>
                </a:solidFill>
                <a:uFill>
                  <a:solidFill>
                    <a:srgbClr val="4D4D4D"/>
                  </a:solidFill>
                </a:uFill>
              </a:rPr>
              <a:t>Allows </a:t>
            </a:r>
            <a:r>
              <a:rPr b="1">
                <a:solidFill>
                  <a:srgbClr val="4D4D4D"/>
                </a:solidFill>
                <a:uFill>
                  <a:solidFill>
                    <a:srgbClr val="4D4D4D"/>
                  </a:solidFill>
                </a:uFill>
              </a:rPr>
              <a:t>disposability</a:t>
            </a:r>
            <a:r>
              <a:rPr>
                <a:solidFill>
                  <a:srgbClr val="4D4D4D"/>
                </a:solidFill>
                <a:uFill>
                  <a:solidFill>
                    <a:srgbClr val="4D4D4D"/>
                  </a:solidFill>
                </a:uFill>
              </a:rPr>
              <a:t> of containers</a:t>
            </a:r>
            <a:endParaRPr>
              <a:solidFill>
                <a:srgbClr val="4D4D4D"/>
              </a:solidFill>
              <a:uFill>
                <a:solidFill>
                  <a:srgbClr val="4D4D4D"/>
                </a:solidFill>
              </a:uFill>
            </a:endParaRPr>
          </a:p>
          <a:p>
            <a:pPr lvl="0">
              <a:defRPr sz="1800">
                <a:solidFill>
                  <a:srgbClr val="000000"/>
                </a:solidFill>
                <a:uFillTx/>
              </a:defRPr>
            </a:pPr>
            <a:r>
              <a:rPr>
                <a:solidFill>
                  <a:srgbClr val="4D4D4D"/>
                </a:solidFill>
                <a:uFill>
                  <a:solidFill>
                    <a:srgbClr val="4D4D4D"/>
                  </a:solidFill>
                </a:uFill>
              </a:rPr>
              <a:t>Runtime should </a:t>
            </a:r>
            <a:r>
              <a:rPr b="1">
                <a:solidFill>
                  <a:srgbClr val="4D4D4D"/>
                </a:solidFill>
                <a:uFill>
                  <a:solidFill>
                    <a:srgbClr val="4D4D4D"/>
                  </a:solidFill>
                </a:uFill>
              </a:rPr>
              <a:t>inject</a:t>
            </a:r>
            <a:r>
              <a:rPr>
                <a:solidFill>
                  <a:srgbClr val="4D4D4D"/>
                </a:solidFill>
                <a:uFill>
                  <a:solidFill>
                    <a:srgbClr val="4D4D4D"/>
                  </a:solidFill>
                </a:uFill>
              </a:rPr>
              <a:t> any </a:t>
            </a:r>
            <a:r>
              <a:rPr b="1">
                <a:solidFill>
                  <a:srgbClr val="4D4D4D"/>
                </a:solidFill>
                <a:uFill>
                  <a:solidFill>
                    <a:srgbClr val="4D4D4D"/>
                  </a:solidFill>
                </a:uFill>
              </a:rPr>
              <a:t>variable</a:t>
            </a:r>
            <a:r>
              <a:rPr>
                <a:solidFill>
                  <a:srgbClr val="4D4D4D"/>
                </a:solidFill>
                <a:uFill>
                  <a:solidFill>
                    <a:srgbClr val="4D4D4D"/>
                  </a:solidFill>
                </a:uFill>
              </a:rPr>
              <a:t> into the container</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803"/>
                                        </p:tgtEl>
                                        <p:attrNameLst>
                                          <p:attrName>style.visibility</p:attrName>
                                        </p:attrNameLst>
                                      </p:cBhvr>
                                      <p:to>
                                        <p:strVal val="visible"/>
                                      </p:to>
                                    </p:set>
                                    <p:animEffect filter="wipe(right)" transition="in">
                                      <p:cBhvr>
                                        <p:cTn id="7" dur="500"/>
                                        <p:tgtEl>
                                          <p:spTgt spid="803"/>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805"/>
                                        </p:tgtEl>
                                        <p:attrNameLst>
                                          <p:attrName>style.visibility</p:attrName>
                                        </p:attrNameLst>
                                      </p:cBhvr>
                                      <p:to>
                                        <p:strVal val="visible"/>
                                      </p:to>
                                    </p:set>
                                    <p:anim calcmode="lin" valueType="num">
                                      <p:cBhvr>
                                        <p:cTn id="11" dur="300" fill="hold"/>
                                        <p:tgtEl>
                                          <p:spTgt spid="805"/>
                                        </p:tgtEl>
                                        <p:attrNameLst>
                                          <p:attrName>ppt_w</p:attrName>
                                        </p:attrNameLst>
                                      </p:cBhvr>
                                      <p:tavLst>
                                        <p:tav tm="0">
                                          <p:val>
                                            <p:fltVal val="0"/>
                                          </p:val>
                                        </p:tav>
                                        <p:tav tm="100000">
                                          <p:val>
                                            <p:strVal val="#ppt_w"/>
                                          </p:val>
                                        </p:tav>
                                      </p:tavLst>
                                    </p:anim>
                                    <p:anim calcmode="lin" valueType="num">
                                      <p:cBhvr>
                                        <p:cTn id="12" dur="300" fill="hold"/>
                                        <p:tgtEl>
                                          <p:spTgt spid="805"/>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806"/>
                                        </p:tgtEl>
                                        <p:attrNameLst>
                                          <p:attrName>style.visibility</p:attrName>
                                        </p:attrNameLst>
                                      </p:cBhvr>
                                      <p:to>
                                        <p:strVal val="visible"/>
                                      </p:to>
                                    </p:set>
                                    <p:anim calcmode="lin" valueType="num">
                                      <p:cBhvr>
                                        <p:cTn id="16" dur="300" fill="hold"/>
                                        <p:tgtEl>
                                          <p:spTgt spid="806"/>
                                        </p:tgtEl>
                                        <p:attrNameLst>
                                          <p:attrName>ppt_w</p:attrName>
                                        </p:attrNameLst>
                                      </p:cBhvr>
                                      <p:tavLst>
                                        <p:tav tm="0">
                                          <p:val>
                                            <p:fltVal val="0"/>
                                          </p:val>
                                        </p:tav>
                                        <p:tav tm="100000">
                                          <p:val>
                                            <p:strVal val="#ppt_w"/>
                                          </p:val>
                                        </p:tav>
                                      </p:tavLst>
                                    </p:anim>
                                    <p:anim calcmode="lin" valueType="num">
                                      <p:cBhvr>
                                        <p:cTn id="17" dur="300" fill="hold"/>
                                        <p:tgtEl>
                                          <p:spTgt spid="806"/>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807"/>
                                        </p:tgtEl>
                                        <p:attrNameLst>
                                          <p:attrName>style.visibility</p:attrName>
                                        </p:attrNameLst>
                                      </p:cBhvr>
                                      <p:to>
                                        <p:strVal val="visible"/>
                                      </p:to>
                                    </p:set>
                                    <p:anim calcmode="lin" valueType="num">
                                      <p:cBhvr>
                                        <p:cTn id="21" dur="300" fill="hold"/>
                                        <p:tgtEl>
                                          <p:spTgt spid="807"/>
                                        </p:tgtEl>
                                        <p:attrNameLst>
                                          <p:attrName>ppt_w</p:attrName>
                                        </p:attrNameLst>
                                      </p:cBhvr>
                                      <p:tavLst>
                                        <p:tav tm="0">
                                          <p:val>
                                            <p:fltVal val="0"/>
                                          </p:val>
                                        </p:tav>
                                        <p:tav tm="100000">
                                          <p:val>
                                            <p:strVal val="#ppt_w"/>
                                          </p:val>
                                        </p:tav>
                                      </p:tavLst>
                                    </p:anim>
                                    <p:anim calcmode="lin" valueType="num">
                                      <p:cBhvr>
                                        <p:cTn id="22" dur="300" fill="hold"/>
                                        <p:tgtEl>
                                          <p:spTgt spid="807"/>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808"/>
                                        </p:tgtEl>
                                        <p:attrNameLst>
                                          <p:attrName>style.visibility</p:attrName>
                                        </p:attrNameLst>
                                      </p:cBhvr>
                                      <p:to>
                                        <p:strVal val="visible"/>
                                      </p:to>
                                    </p:set>
                                    <p:anim calcmode="lin" valueType="num">
                                      <p:cBhvr>
                                        <p:cTn id="26" dur="300" fill="hold"/>
                                        <p:tgtEl>
                                          <p:spTgt spid="808"/>
                                        </p:tgtEl>
                                        <p:attrNameLst>
                                          <p:attrName>ppt_w</p:attrName>
                                        </p:attrNameLst>
                                      </p:cBhvr>
                                      <p:tavLst>
                                        <p:tav tm="0">
                                          <p:val>
                                            <p:fltVal val="0"/>
                                          </p:val>
                                        </p:tav>
                                        <p:tav tm="100000">
                                          <p:val>
                                            <p:strVal val="#ppt_w"/>
                                          </p:val>
                                        </p:tav>
                                      </p:tavLst>
                                    </p:anim>
                                    <p:anim calcmode="lin" valueType="num">
                                      <p:cBhvr>
                                        <p:cTn id="27" dur="300" fill="hold"/>
                                        <p:tgtEl>
                                          <p:spTgt spid="8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6" grpId="3"/>
      <p:bldP build="whole" bldLvl="1" animBg="1" rev="0" advAuto="0" spid="805" grpId="2"/>
      <p:bldP build="whole" bldLvl="1" animBg="1" rev="0" advAuto="0" spid="803" grpId="1"/>
      <p:bldP build="whole" bldLvl="1" animBg="1" rev="0" advAuto="0" spid="807" grpId="4"/>
      <p:bldP build="whole" bldLvl="1" animBg="1" rev="0" advAuto="0" spid="808" grpId="5"/>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17" name="Shape 217"/>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Scalability</a:t>
            </a:r>
          </a:p>
        </p:txBody>
      </p:sp>
      <p:pic>
        <p:nvPicPr>
          <p:cNvPr id="218" name="pasted-image.pdf"/>
          <p:cNvPicPr/>
          <p:nvPr/>
        </p:nvPicPr>
        <p:blipFill>
          <a:blip r:embed="rId2">
            <a:extLst/>
          </a:blip>
          <a:stretch>
            <a:fillRect/>
          </a:stretch>
        </p:blipFill>
        <p:spPr>
          <a:xfrm>
            <a:off x="349250" y="869950"/>
            <a:ext cx="8445500" cy="3403600"/>
          </a:xfrm>
          <a:prstGeom prst="rect">
            <a:avLst/>
          </a:prstGeom>
          <a:ln w="12700">
            <a:miter lim="400000"/>
          </a:ln>
        </p:spPr>
      </p:pic>
    </p:spTree>
  </p:cSld>
  <p:clrMapOvr>
    <a:masterClrMapping/>
  </p:clrMapOvr>
  <p:transition spd="fast" advClick="1">
    <p:dissolve/>
  </p:transition>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Shape 8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12" name="Shape 812"/>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813" name="Shape 813"/>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814" name="Shape 814"/>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815" name="Shape 815"/>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Embedded Services</a:t>
            </a:r>
          </a:p>
        </p:txBody>
      </p:sp>
      <p:sp>
        <p:nvSpPr>
          <p:cNvPr id="816" name="Shape 816"/>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Session Replication</a:t>
            </a:r>
          </a:p>
        </p:txBody>
      </p:sp>
      <p:sp>
        <p:nvSpPr>
          <p:cNvPr id="817" name="Shape 817"/>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Logging</a:t>
            </a:r>
          </a:p>
        </p:txBody>
      </p:sp>
      <p:grpSp>
        <p:nvGrpSpPr>
          <p:cNvPr id="826" name="Group 826"/>
          <p:cNvGrpSpPr/>
          <p:nvPr/>
        </p:nvGrpSpPr>
        <p:grpSpPr>
          <a:xfrm>
            <a:off x="6861185" y="2155181"/>
            <a:ext cx="1615096" cy="1272286"/>
            <a:chOff x="0" y="0"/>
            <a:chExt cx="1615094" cy="1272285"/>
          </a:xfrm>
        </p:grpSpPr>
        <p:grpSp>
          <p:nvGrpSpPr>
            <p:cNvPr id="820" name="Group 820"/>
            <p:cNvGrpSpPr/>
            <p:nvPr/>
          </p:nvGrpSpPr>
          <p:grpSpPr>
            <a:xfrm>
              <a:off x="0" y="0"/>
              <a:ext cx="1615095" cy="1272286"/>
              <a:chOff x="0" y="0"/>
              <a:chExt cx="1615094" cy="1272285"/>
            </a:xfrm>
          </p:grpSpPr>
          <p:sp>
            <p:nvSpPr>
              <p:cNvPr id="818" name="Shape 818"/>
              <p:cNvSpPr/>
              <p:nvPr/>
            </p:nvSpPr>
            <p:spPr>
              <a:xfrm>
                <a:off x="0" y="0"/>
                <a:ext cx="1615095" cy="1272286"/>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819" name="Shape 819"/>
              <p:cNvSpPr/>
              <p:nvPr/>
            </p:nvSpPr>
            <p:spPr>
              <a:xfrm>
                <a:off x="17062" y="17062"/>
                <a:ext cx="1580970"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 DEA</a:t>
                </a:r>
              </a:p>
            </p:txBody>
          </p:sp>
        </p:grpSp>
        <p:sp>
          <p:nvSpPr>
            <p:cNvPr id="821" name="Shape 821"/>
            <p:cNvSpPr/>
            <p:nvPr/>
          </p:nvSpPr>
          <p:spPr>
            <a:xfrm>
              <a:off x="1191447" y="33832"/>
              <a:ext cx="330942" cy="36190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nvGrpSpPr>
            <p:cNvPr id="825" name="Group 825"/>
            <p:cNvGrpSpPr/>
            <p:nvPr/>
          </p:nvGrpSpPr>
          <p:grpSpPr>
            <a:xfrm>
              <a:off x="59816" y="636142"/>
              <a:ext cx="1495463" cy="593841"/>
              <a:chOff x="0" y="0"/>
              <a:chExt cx="1495461" cy="593840"/>
            </a:xfrm>
          </p:grpSpPr>
          <p:sp>
            <p:nvSpPr>
              <p:cNvPr id="822" name="Shape 822"/>
              <p:cNvSpPr/>
              <p:nvPr/>
            </p:nvSpPr>
            <p:spPr>
              <a:xfrm rot="18900000">
                <a:off x="588703" y="165347"/>
                <a:ext cx="285549" cy="296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09" y="8630"/>
                      <a:pt x="17309" y="12945"/>
                    </a:cubicBezTo>
                    <a:cubicBezTo>
                      <a:pt x="17309"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23" name="Shape 823"/>
              <p:cNvSpPr/>
              <p:nvPr/>
            </p:nvSpPr>
            <p:spPr>
              <a:xfrm rot="5400000">
                <a:off x="434834" y="-434835"/>
                <a:ext cx="593841" cy="14635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24" name="Shape 824"/>
              <p:cNvSpPr/>
              <p:nvPr/>
            </p:nvSpPr>
            <p:spPr>
              <a:xfrm>
                <a:off x="1230105" y="110173"/>
                <a:ext cx="265357" cy="351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grpSp>
        <p:nvGrpSpPr>
          <p:cNvPr id="829" name="Group 829"/>
          <p:cNvGrpSpPr/>
          <p:nvPr/>
        </p:nvGrpSpPr>
        <p:grpSpPr>
          <a:xfrm>
            <a:off x="4137507" y="1112250"/>
            <a:ext cx="1611865" cy="637192"/>
            <a:chOff x="0" y="0"/>
            <a:chExt cx="1611864" cy="637190"/>
          </a:xfrm>
        </p:grpSpPr>
        <p:sp>
          <p:nvSpPr>
            <p:cNvPr id="827" name="Shape 827"/>
            <p:cNvSpPr/>
            <p:nvPr/>
          </p:nvSpPr>
          <p:spPr>
            <a:xfrm>
              <a:off x="0" y="0"/>
              <a:ext cx="1611865" cy="637191"/>
            </a:xfrm>
            <a:prstGeom prst="roundRect">
              <a:avLst>
                <a:gd name="adj" fmla="val 5312"/>
              </a:avLst>
            </a:prstGeom>
            <a:solidFill>
              <a:srgbClr val="33928A"/>
            </a:solidFill>
            <a:ln w="12700" cap="flat">
              <a:noFill/>
              <a:miter lim="400000"/>
            </a:ln>
            <a:effectLst/>
          </p:spPr>
          <p:txBody>
            <a:bodyPr wrap="square" lIns="0" tIns="0" rIns="0" bIns="0" numCol="1" anchor="t">
              <a:noAutofit/>
            </a:bodyPr>
            <a:lstStyle/>
            <a:p>
              <a:pPr lvl="0" algn="ctr">
                <a:defRPr sz="1200">
                  <a:solidFill>
                    <a:srgbClr val="F2F2F2"/>
                  </a:solidFill>
                  <a:uFillTx/>
                  <a:latin typeface="Calibri"/>
                  <a:ea typeface="Calibri"/>
                  <a:cs typeface="Calibri"/>
                  <a:sym typeface="Calibri"/>
                </a:defRPr>
              </a:pPr>
            </a:p>
          </p:txBody>
        </p:sp>
        <p:sp>
          <p:nvSpPr>
            <p:cNvPr id="828" name="Shape 828"/>
            <p:cNvSpPr/>
            <p:nvPr/>
          </p:nvSpPr>
          <p:spPr>
            <a:xfrm>
              <a:off x="95922" y="9914"/>
              <a:ext cx="142002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Service Broker Node(s)</a:t>
              </a:r>
            </a:p>
          </p:txBody>
        </p:sp>
      </p:grpSp>
      <p:grpSp>
        <p:nvGrpSpPr>
          <p:cNvPr id="832" name="Group 832"/>
          <p:cNvGrpSpPr/>
          <p:nvPr/>
        </p:nvGrpSpPr>
        <p:grpSpPr>
          <a:xfrm>
            <a:off x="4137507" y="1112250"/>
            <a:ext cx="1611865" cy="637192"/>
            <a:chOff x="0" y="0"/>
            <a:chExt cx="1611864" cy="637190"/>
          </a:xfrm>
        </p:grpSpPr>
        <p:sp>
          <p:nvSpPr>
            <p:cNvPr id="830" name="Shape 830"/>
            <p:cNvSpPr/>
            <p:nvPr/>
          </p:nvSpPr>
          <p:spPr>
            <a:xfrm>
              <a:off x="0" y="0"/>
              <a:ext cx="1611865" cy="637191"/>
            </a:xfrm>
            <a:prstGeom prst="roundRect">
              <a:avLst>
                <a:gd name="adj" fmla="val 5312"/>
              </a:avLst>
            </a:prstGeom>
            <a:solidFill>
              <a:srgbClr val="33928A"/>
            </a:solidFill>
            <a:ln w="12700" cap="flat">
              <a:noFill/>
              <a:miter lim="400000"/>
            </a:ln>
            <a:effectLst/>
          </p:spPr>
          <p:txBody>
            <a:bodyPr wrap="square" lIns="0" tIns="0" rIns="0" bIns="0" numCol="1" anchor="t">
              <a:noAutofit/>
            </a:bodyPr>
            <a:lstStyle/>
            <a:p>
              <a:pPr lvl="0" algn="ctr">
                <a:defRPr sz="1200">
                  <a:solidFill>
                    <a:srgbClr val="F2F2F2"/>
                  </a:solidFill>
                  <a:uFillTx/>
                  <a:latin typeface="Calibri"/>
                  <a:ea typeface="Calibri"/>
                  <a:cs typeface="Calibri"/>
                  <a:sym typeface="Calibri"/>
                </a:defRPr>
              </a:pPr>
            </a:p>
          </p:txBody>
        </p:sp>
        <p:sp>
          <p:nvSpPr>
            <p:cNvPr id="831" name="Shape 831"/>
            <p:cNvSpPr/>
            <p:nvPr/>
          </p:nvSpPr>
          <p:spPr>
            <a:xfrm>
              <a:off x="95922" y="9914"/>
              <a:ext cx="1420020"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Service Broker Node(s)</a:t>
              </a:r>
            </a:p>
          </p:txBody>
        </p:sp>
      </p:grpSp>
      <p:sp>
        <p:nvSpPr>
          <p:cNvPr id="833" name="Shape 833"/>
          <p:cNvSpPr/>
          <p:nvPr/>
        </p:nvSpPr>
        <p:spPr>
          <a:xfrm>
            <a:off x="5158485" y="141592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834" name="Shape 834"/>
          <p:cNvSpPr/>
          <p:nvPr/>
        </p:nvSpPr>
        <p:spPr>
          <a:xfrm>
            <a:off x="4839273" y="141592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835" name="Shape 835"/>
          <p:cNvSpPr/>
          <p:nvPr/>
        </p:nvSpPr>
        <p:spPr>
          <a:xfrm>
            <a:off x="4520060" y="1415927"/>
            <a:ext cx="194026" cy="194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9" y="15178"/>
                </a:moveTo>
                <a:cubicBezTo>
                  <a:pt x="3556" y="15178"/>
                  <a:pt x="2695" y="16040"/>
                  <a:pt x="2695" y="17103"/>
                </a:cubicBezTo>
                <a:lnTo>
                  <a:pt x="2694" y="17103"/>
                </a:lnTo>
                <a:cubicBezTo>
                  <a:pt x="2694" y="18166"/>
                  <a:pt x="3556" y="19027"/>
                  <a:pt x="4619" y="19027"/>
                </a:cubicBezTo>
                <a:cubicBezTo>
                  <a:pt x="5682" y="19027"/>
                  <a:pt x="6544" y="18166"/>
                  <a:pt x="6544" y="17103"/>
                </a:cubicBezTo>
                <a:lnTo>
                  <a:pt x="6544" y="15178"/>
                </a:lnTo>
                <a:close/>
                <a:moveTo>
                  <a:pt x="15177" y="15049"/>
                </a:moveTo>
                <a:lnTo>
                  <a:pt x="15177" y="16974"/>
                </a:lnTo>
                <a:cubicBezTo>
                  <a:pt x="15177" y="18037"/>
                  <a:pt x="16039" y="18899"/>
                  <a:pt x="17102" y="18899"/>
                </a:cubicBezTo>
                <a:lnTo>
                  <a:pt x="17102" y="18899"/>
                </a:lnTo>
                <a:cubicBezTo>
                  <a:pt x="18165" y="18899"/>
                  <a:pt x="19026" y="18037"/>
                  <a:pt x="19026" y="16974"/>
                </a:cubicBezTo>
                <a:cubicBezTo>
                  <a:pt x="19026" y="15911"/>
                  <a:pt x="18165" y="15049"/>
                  <a:pt x="17102" y="15049"/>
                </a:cubicBezTo>
                <a:close/>
                <a:moveTo>
                  <a:pt x="8952" y="8913"/>
                </a:moveTo>
                <a:lnTo>
                  <a:pt x="8952" y="8936"/>
                </a:lnTo>
                <a:lnTo>
                  <a:pt x="8933" y="8936"/>
                </a:lnTo>
                <a:lnTo>
                  <a:pt x="8933" y="12667"/>
                </a:lnTo>
                <a:lnTo>
                  <a:pt x="12666" y="12667"/>
                </a:lnTo>
                <a:lnTo>
                  <a:pt x="12666" y="12660"/>
                </a:lnTo>
                <a:lnTo>
                  <a:pt x="12687" y="12660"/>
                </a:lnTo>
                <a:lnTo>
                  <a:pt x="12687" y="8933"/>
                </a:lnTo>
                <a:lnTo>
                  <a:pt x="12667" y="8933"/>
                </a:lnTo>
                <a:lnTo>
                  <a:pt x="12667" y="8913"/>
                </a:lnTo>
                <a:close/>
                <a:moveTo>
                  <a:pt x="4517" y="2698"/>
                </a:moveTo>
                <a:cubicBezTo>
                  <a:pt x="3454" y="2698"/>
                  <a:pt x="2592" y="3559"/>
                  <a:pt x="2592" y="4622"/>
                </a:cubicBezTo>
                <a:cubicBezTo>
                  <a:pt x="2592" y="5685"/>
                  <a:pt x="3454" y="6547"/>
                  <a:pt x="4517" y="6547"/>
                </a:cubicBezTo>
                <a:lnTo>
                  <a:pt x="6441" y="6547"/>
                </a:lnTo>
                <a:lnTo>
                  <a:pt x="6441" y="4622"/>
                </a:lnTo>
                <a:cubicBezTo>
                  <a:pt x="6441" y="3559"/>
                  <a:pt x="5580" y="2698"/>
                  <a:pt x="4517" y="2698"/>
                </a:cubicBezTo>
                <a:close/>
                <a:moveTo>
                  <a:pt x="16981" y="2573"/>
                </a:moveTo>
                <a:cubicBezTo>
                  <a:pt x="15918" y="2573"/>
                  <a:pt x="15056" y="3434"/>
                  <a:pt x="15056" y="4497"/>
                </a:cubicBezTo>
                <a:lnTo>
                  <a:pt x="15056" y="6422"/>
                </a:lnTo>
                <a:lnTo>
                  <a:pt x="16981" y="6422"/>
                </a:lnTo>
                <a:cubicBezTo>
                  <a:pt x="18044" y="6422"/>
                  <a:pt x="18905" y="5560"/>
                  <a:pt x="18905" y="4497"/>
                </a:cubicBezTo>
                <a:lnTo>
                  <a:pt x="18906" y="4497"/>
                </a:lnTo>
                <a:cubicBezTo>
                  <a:pt x="18906" y="3434"/>
                  <a:pt x="18044" y="2573"/>
                  <a:pt x="16981" y="2573"/>
                </a:cubicBezTo>
                <a:close/>
                <a:moveTo>
                  <a:pt x="17134" y="0"/>
                </a:moveTo>
                <a:cubicBezTo>
                  <a:pt x="19600" y="0"/>
                  <a:pt x="21600" y="2000"/>
                  <a:pt x="21600" y="4466"/>
                </a:cubicBezTo>
                <a:lnTo>
                  <a:pt x="21600" y="4466"/>
                </a:lnTo>
                <a:cubicBezTo>
                  <a:pt x="21600" y="6933"/>
                  <a:pt x="19600" y="8933"/>
                  <a:pt x="17134" y="8933"/>
                </a:cubicBezTo>
                <a:lnTo>
                  <a:pt x="15058" y="8933"/>
                </a:lnTo>
                <a:lnTo>
                  <a:pt x="15058" y="12660"/>
                </a:lnTo>
                <a:lnTo>
                  <a:pt x="17132" y="12660"/>
                </a:lnTo>
                <a:cubicBezTo>
                  <a:pt x="19599" y="12660"/>
                  <a:pt x="21599" y="14660"/>
                  <a:pt x="21599" y="17127"/>
                </a:cubicBezTo>
                <a:cubicBezTo>
                  <a:pt x="21599" y="19593"/>
                  <a:pt x="19599" y="21593"/>
                  <a:pt x="17132" y="21593"/>
                </a:cubicBezTo>
                <a:lnTo>
                  <a:pt x="17132" y="21593"/>
                </a:lnTo>
                <a:cubicBezTo>
                  <a:pt x="14666" y="21593"/>
                  <a:pt x="12666" y="19593"/>
                  <a:pt x="12666" y="17127"/>
                </a:cubicBezTo>
                <a:lnTo>
                  <a:pt x="12666" y="15180"/>
                </a:lnTo>
                <a:lnTo>
                  <a:pt x="8933" y="15180"/>
                </a:lnTo>
                <a:lnTo>
                  <a:pt x="8933" y="17134"/>
                </a:lnTo>
                <a:cubicBezTo>
                  <a:pt x="8933" y="19600"/>
                  <a:pt x="6933" y="21600"/>
                  <a:pt x="4466" y="21600"/>
                </a:cubicBezTo>
                <a:cubicBezTo>
                  <a:pt x="2000" y="21600"/>
                  <a:pt x="0" y="19600"/>
                  <a:pt x="0" y="17134"/>
                </a:cubicBezTo>
                <a:lnTo>
                  <a:pt x="0" y="17134"/>
                </a:lnTo>
                <a:cubicBezTo>
                  <a:pt x="0" y="14667"/>
                  <a:pt x="2000" y="12667"/>
                  <a:pt x="4466" y="12667"/>
                </a:cubicBezTo>
                <a:lnTo>
                  <a:pt x="6551" y="12667"/>
                </a:lnTo>
                <a:lnTo>
                  <a:pt x="6551" y="8936"/>
                </a:lnTo>
                <a:lnTo>
                  <a:pt x="4486" y="8936"/>
                </a:lnTo>
                <a:cubicBezTo>
                  <a:pt x="2019" y="8936"/>
                  <a:pt x="19" y="6937"/>
                  <a:pt x="19" y="4470"/>
                </a:cubicBezTo>
                <a:cubicBezTo>
                  <a:pt x="19" y="2003"/>
                  <a:pt x="2019" y="3"/>
                  <a:pt x="4486" y="3"/>
                </a:cubicBezTo>
                <a:lnTo>
                  <a:pt x="4486" y="3"/>
                </a:lnTo>
                <a:cubicBezTo>
                  <a:pt x="6953" y="3"/>
                  <a:pt x="8952" y="2003"/>
                  <a:pt x="8952" y="4470"/>
                </a:cubicBezTo>
                <a:lnTo>
                  <a:pt x="8952" y="6673"/>
                </a:lnTo>
                <a:lnTo>
                  <a:pt x="12667" y="6673"/>
                </a:lnTo>
                <a:lnTo>
                  <a:pt x="12667" y="4466"/>
                </a:lnTo>
                <a:cubicBezTo>
                  <a:pt x="12667" y="2000"/>
                  <a:pt x="14667" y="0"/>
                  <a:pt x="17134" y="0"/>
                </a:cubicBezTo>
                <a:close/>
              </a:path>
            </a:pathLst>
          </a:custGeom>
          <a:solidFill>
            <a:srgbClr val="FFFFFF"/>
          </a:solidFill>
          <a:ln w="12700">
            <a:miter lim="400000"/>
          </a:ln>
        </p:spPr>
        <p:txBody>
          <a:bodyPr lIns="0" tIns="0" rIns="0" bIns="0" anchor="ctr"/>
          <a:lstStyle/>
          <a:p>
            <a:pPr lvl="0" algn="ctr">
              <a:defRPr sz="1200">
                <a:solidFill>
                  <a:srgbClr val="FFFFFF"/>
                </a:solidFill>
                <a:uFillTx/>
              </a:defRPr>
            </a:pPr>
          </a:p>
        </p:txBody>
      </p:sp>
      <p:sp>
        <p:nvSpPr>
          <p:cNvPr id="836" name="Shape 836"/>
          <p:cNvSpPr/>
          <p:nvPr/>
        </p:nvSpPr>
        <p:spPr>
          <a:xfrm>
            <a:off x="5039960" y="1991178"/>
            <a:ext cx="1079659" cy="205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800">
                <a:solidFill>
                  <a:srgbClr val="000000"/>
                </a:solidFill>
                <a:uFillTx/>
                <a:latin typeface="Courier New"/>
                <a:ea typeface="Courier New"/>
                <a:cs typeface="Courier New"/>
                <a:sym typeface="Courier New"/>
              </a:defRPr>
            </a:lvl1pPr>
          </a:lstStyle>
          <a:p>
            <a:pPr lvl="0">
              <a:defRPr sz="1800"/>
            </a:pPr>
            <a:r>
              <a:rPr sz="800"/>
              <a:t>${VCAP_SERVICES}</a:t>
            </a:r>
          </a:p>
        </p:txBody>
      </p:sp>
      <p:grpSp>
        <p:nvGrpSpPr>
          <p:cNvPr id="840" name="Group 840"/>
          <p:cNvGrpSpPr/>
          <p:nvPr/>
        </p:nvGrpSpPr>
        <p:grpSpPr>
          <a:xfrm>
            <a:off x="4181876" y="3527378"/>
            <a:ext cx="1508820" cy="878004"/>
            <a:chOff x="0" y="0"/>
            <a:chExt cx="1508818" cy="878002"/>
          </a:xfrm>
        </p:grpSpPr>
        <p:sp>
          <p:nvSpPr>
            <p:cNvPr id="837" name="Shape 837"/>
            <p:cNvSpPr/>
            <p:nvPr/>
          </p:nvSpPr>
          <p:spPr>
            <a:xfrm>
              <a:off x="-1" y="-1"/>
              <a:ext cx="1508820" cy="87800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lnTo>
                    <a:pt x="6778" y="2419"/>
                  </a:ln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lnTo>
                    <a:pt x="14418" y="1119"/>
                  </a:ln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lnTo>
                    <a:pt x="13801" y="17556"/>
                  </a:lnTo>
                  <a:cubicBezTo>
                    <a:pt x="13280" y="19883"/>
                    <a:pt x="11460" y="21199"/>
                    <a:pt x="9738" y="20494"/>
                  </a:cubicBezTo>
                  <a:cubicBezTo>
                    <a:pt x="9016" y="20199"/>
                    <a:pt x="8392" y="19574"/>
                    <a:pt x="7973" y="18727"/>
                  </a:cubicBezTo>
                  <a:lnTo>
                    <a:pt x="7973" y="18727"/>
                  </a:ln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00685D"/>
            </a:solidFill>
            <a:ln w="25400" cap="flat">
              <a:solidFill>
                <a:srgbClr val="004C44"/>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838" name="Shape 838"/>
            <p:cNvSpPr/>
            <p:nvPr/>
          </p:nvSpPr>
          <p:spPr>
            <a:xfrm>
              <a:off x="76614" y="44645"/>
              <a:ext cx="1382582" cy="7454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4C44"/>
              </a:solidFill>
              <a:prstDash val="solid"/>
              <a:bevel/>
            </a:ln>
            <a:effectLst/>
          </p:spPr>
          <p:txBody>
            <a:bodyPr wrap="square" lIns="0" tIns="0" rIns="0" bIns="0" numCol="1" anchor="ctr">
              <a:noAutofit/>
            </a:bodyPr>
            <a:lstStyle/>
            <a:p>
              <a:pPr lvl="0" algn="ctr">
                <a:defRPr sz="1400">
                  <a:solidFill>
                    <a:srgbClr val="FFFFFF"/>
                  </a:solidFill>
                  <a:uFillTx/>
                </a:defRPr>
              </a:pPr>
            </a:p>
          </p:txBody>
        </p:sp>
        <p:sp>
          <p:nvSpPr>
            <p:cNvPr id="839" name="Shape 839"/>
            <p:cNvSpPr/>
            <p:nvPr/>
          </p:nvSpPr>
          <p:spPr>
            <a:xfrm>
              <a:off x="208953" y="270603"/>
              <a:ext cx="98431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uFillTx/>
                </a:defRPr>
              </a:lvl1pPr>
            </a:lstStyle>
            <a:p>
              <a:pPr lvl="0">
                <a:defRPr sz="1800">
                  <a:solidFill>
                    <a:srgbClr val="000000"/>
                  </a:solidFill>
                </a:defRPr>
              </a:pPr>
              <a:r>
                <a:rPr sz="1400">
                  <a:solidFill>
                    <a:srgbClr val="FFFFFF"/>
                  </a:solidFill>
                </a:rPr>
                <a:t>Env</a:t>
              </a:r>
            </a:p>
          </p:txBody>
        </p:sp>
      </p:grpSp>
      <p:pic>
        <p:nvPicPr>
          <p:cNvPr id="841" name="pasted-image.pdf"/>
          <p:cNvPicPr/>
          <p:nvPr/>
        </p:nvPicPr>
        <p:blipFill>
          <a:blip r:embed="rId2">
            <a:extLst/>
          </a:blip>
          <a:stretch>
            <a:fillRect/>
          </a:stretch>
        </p:blipFill>
        <p:spPr>
          <a:xfrm>
            <a:off x="4123725" y="2583973"/>
            <a:ext cx="1625601" cy="292101"/>
          </a:xfrm>
          <a:prstGeom prst="rect">
            <a:avLst/>
          </a:prstGeom>
          <a:ln w="12700">
            <a:miter lim="400000"/>
          </a:ln>
        </p:spPr>
      </p:pic>
      <p:sp>
        <p:nvSpPr>
          <p:cNvPr id="842" name="Shape 842"/>
          <p:cNvSpPr/>
          <p:nvPr/>
        </p:nvSpPr>
        <p:spPr>
          <a:xfrm>
            <a:off x="5006686" y="1766320"/>
            <a:ext cx="1" cy="800775"/>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843" name="Shape 843"/>
          <p:cNvSpPr/>
          <p:nvPr/>
        </p:nvSpPr>
        <p:spPr>
          <a:xfrm flipV="1">
            <a:off x="5006686" y="2843608"/>
            <a:ext cx="1" cy="569454"/>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844" name="Shape 844"/>
          <p:cNvSpPr/>
          <p:nvPr/>
        </p:nvSpPr>
        <p:spPr>
          <a:xfrm flipV="1">
            <a:off x="5764736" y="2729292"/>
            <a:ext cx="1081041" cy="1"/>
          </a:xfrm>
          <a:prstGeom prst="line">
            <a:avLst/>
          </a:pr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812"/>
                                        </p:tgtEl>
                                        <p:attrNameLst>
                                          <p:attrName>style.visibility</p:attrName>
                                        </p:attrNameLst>
                                      </p:cBhvr>
                                      <p:to>
                                        <p:strVal val="visible"/>
                                      </p:to>
                                    </p:set>
                                    <p:animEffect filter="wipe(right)" transition="in">
                                      <p:cBhvr>
                                        <p:cTn id="7" dur="500"/>
                                        <p:tgtEl>
                                          <p:spTgt spid="812"/>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814"/>
                                        </p:tgtEl>
                                        <p:attrNameLst>
                                          <p:attrName>style.visibility</p:attrName>
                                        </p:attrNameLst>
                                      </p:cBhvr>
                                      <p:to>
                                        <p:strVal val="visible"/>
                                      </p:to>
                                    </p:set>
                                    <p:anim calcmode="lin" valueType="num">
                                      <p:cBhvr>
                                        <p:cTn id="11" dur="300" fill="hold"/>
                                        <p:tgtEl>
                                          <p:spTgt spid="814"/>
                                        </p:tgtEl>
                                        <p:attrNameLst>
                                          <p:attrName>ppt_w</p:attrName>
                                        </p:attrNameLst>
                                      </p:cBhvr>
                                      <p:tavLst>
                                        <p:tav tm="0">
                                          <p:val>
                                            <p:fltVal val="0"/>
                                          </p:val>
                                        </p:tav>
                                        <p:tav tm="100000">
                                          <p:val>
                                            <p:strVal val="#ppt_w"/>
                                          </p:val>
                                        </p:tav>
                                      </p:tavLst>
                                    </p:anim>
                                    <p:anim calcmode="lin" valueType="num">
                                      <p:cBhvr>
                                        <p:cTn id="12" dur="300" fill="hold"/>
                                        <p:tgtEl>
                                          <p:spTgt spid="814"/>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815"/>
                                        </p:tgtEl>
                                        <p:attrNameLst>
                                          <p:attrName>style.visibility</p:attrName>
                                        </p:attrNameLst>
                                      </p:cBhvr>
                                      <p:to>
                                        <p:strVal val="visible"/>
                                      </p:to>
                                    </p:set>
                                    <p:anim calcmode="lin" valueType="num">
                                      <p:cBhvr>
                                        <p:cTn id="16" dur="300" fill="hold"/>
                                        <p:tgtEl>
                                          <p:spTgt spid="815"/>
                                        </p:tgtEl>
                                        <p:attrNameLst>
                                          <p:attrName>ppt_w</p:attrName>
                                        </p:attrNameLst>
                                      </p:cBhvr>
                                      <p:tavLst>
                                        <p:tav tm="0">
                                          <p:val>
                                            <p:fltVal val="0"/>
                                          </p:val>
                                        </p:tav>
                                        <p:tav tm="100000">
                                          <p:val>
                                            <p:strVal val="#ppt_w"/>
                                          </p:val>
                                        </p:tav>
                                      </p:tavLst>
                                    </p:anim>
                                    <p:anim calcmode="lin" valueType="num">
                                      <p:cBhvr>
                                        <p:cTn id="17" dur="300" fill="hold"/>
                                        <p:tgtEl>
                                          <p:spTgt spid="815"/>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816"/>
                                        </p:tgtEl>
                                        <p:attrNameLst>
                                          <p:attrName>style.visibility</p:attrName>
                                        </p:attrNameLst>
                                      </p:cBhvr>
                                      <p:to>
                                        <p:strVal val="visible"/>
                                      </p:to>
                                    </p:set>
                                    <p:anim calcmode="lin" valueType="num">
                                      <p:cBhvr>
                                        <p:cTn id="21" dur="300" fill="hold"/>
                                        <p:tgtEl>
                                          <p:spTgt spid="816"/>
                                        </p:tgtEl>
                                        <p:attrNameLst>
                                          <p:attrName>ppt_w</p:attrName>
                                        </p:attrNameLst>
                                      </p:cBhvr>
                                      <p:tavLst>
                                        <p:tav tm="0">
                                          <p:val>
                                            <p:fltVal val="0"/>
                                          </p:val>
                                        </p:tav>
                                        <p:tav tm="100000">
                                          <p:val>
                                            <p:strVal val="#ppt_w"/>
                                          </p:val>
                                        </p:tav>
                                      </p:tavLst>
                                    </p:anim>
                                    <p:anim calcmode="lin" valueType="num">
                                      <p:cBhvr>
                                        <p:cTn id="22" dur="300" fill="hold"/>
                                        <p:tgtEl>
                                          <p:spTgt spid="816"/>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817"/>
                                        </p:tgtEl>
                                        <p:attrNameLst>
                                          <p:attrName>style.visibility</p:attrName>
                                        </p:attrNameLst>
                                      </p:cBhvr>
                                      <p:to>
                                        <p:strVal val="visible"/>
                                      </p:to>
                                    </p:set>
                                    <p:anim calcmode="lin" valueType="num">
                                      <p:cBhvr>
                                        <p:cTn id="26" dur="300" fill="hold"/>
                                        <p:tgtEl>
                                          <p:spTgt spid="817"/>
                                        </p:tgtEl>
                                        <p:attrNameLst>
                                          <p:attrName>ppt_w</p:attrName>
                                        </p:attrNameLst>
                                      </p:cBhvr>
                                      <p:tavLst>
                                        <p:tav tm="0">
                                          <p:val>
                                            <p:fltVal val="0"/>
                                          </p:val>
                                        </p:tav>
                                        <p:tav tm="100000">
                                          <p:val>
                                            <p:strVal val="#ppt_w"/>
                                          </p:val>
                                        </p:tav>
                                      </p:tavLst>
                                    </p:anim>
                                    <p:anim calcmode="lin" valueType="num">
                                      <p:cBhvr>
                                        <p:cTn id="27" dur="300" fill="hold"/>
                                        <p:tgtEl>
                                          <p:spTgt spid="8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6" grpId="4"/>
      <p:bldP build="whole" bldLvl="1" animBg="1" rev="0" advAuto="0" spid="817" grpId="5"/>
      <p:bldP build="whole" bldLvl="1" animBg="1" rev="0" advAuto="0" spid="812" grpId="1"/>
      <p:bldP build="whole" bldLvl="1" animBg="1" rev="0" advAuto="0" spid="814" grpId="2"/>
      <p:bldP build="whole" bldLvl="1" animBg="1" rev="0" advAuto="0" spid="815" grpId="3"/>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6" name="Shape 8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47" name="Shape 847"/>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848" name="Shape 848"/>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849" name="Shape 849"/>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850" name="Shape 850"/>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Embedded Services</a:t>
            </a:r>
          </a:p>
        </p:txBody>
      </p:sp>
      <p:sp>
        <p:nvSpPr>
          <p:cNvPr id="851" name="Shape 851"/>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Session Replication</a:t>
            </a:r>
          </a:p>
        </p:txBody>
      </p:sp>
      <p:sp>
        <p:nvSpPr>
          <p:cNvPr id="852" name="Shape 852"/>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Logging</a:t>
            </a:r>
          </a:p>
        </p:txBody>
      </p:sp>
      <p:sp>
        <p:nvSpPr>
          <p:cNvPr id="853" name="Shape 853"/>
          <p:cNvSpPr/>
          <p:nvPr>
            <p:ph type="body" idx="4294967295"/>
          </p:nvPr>
        </p:nvSpPr>
        <p:spPr>
          <a:xfrm>
            <a:off x="3699193" y="923142"/>
            <a:ext cx="4574263" cy="3429001"/>
          </a:xfrm>
          <a:prstGeom prst="rect">
            <a:avLst/>
          </a:prstGeom>
        </p:spPr>
        <p:txBody>
          <a:bodyPr>
            <a:normAutofit fontScale="100000" lnSpcReduction="0"/>
          </a:bodyPr>
          <a:lstStyle/>
          <a:p>
            <a:pPr lvl="0">
              <a:defRPr sz="1800">
                <a:solidFill>
                  <a:srgbClr val="000000"/>
                </a:solidFill>
                <a:uFillTx/>
              </a:defRPr>
            </a:pPr>
            <a:r>
              <a:rPr>
                <a:solidFill>
                  <a:srgbClr val="4D4D4D"/>
                </a:solidFill>
                <a:uFill>
                  <a:solidFill>
                    <a:srgbClr val="4D4D4D"/>
                  </a:solidFill>
                </a:uFill>
              </a:rPr>
              <a:t>When necessary, leverage an external service such as Redis or GemFire.</a:t>
            </a:r>
            <a:endParaRPr>
              <a:solidFill>
                <a:srgbClr val="4D4D4D"/>
              </a:solidFill>
              <a:uFill>
                <a:solidFill>
                  <a:srgbClr val="4D4D4D"/>
                </a:solidFill>
              </a:uFill>
            </a:endParaRPr>
          </a:p>
          <a:p>
            <a:pPr lvl="0">
              <a:defRPr sz="1800">
                <a:solidFill>
                  <a:srgbClr val="000000"/>
                </a:solidFill>
                <a:uFillTx/>
              </a:defRPr>
            </a:pPr>
            <a:r>
              <a:rPr>
                <a:solidFill>
                  <a:srgbClr val="4D4D4D"/>
                </a:solidFill>
                <a:uFill>
                  <a:solidFill>
                    <a:srgbClr val="4D4D4D"/>
                  </a:solidFill>
                </a:uFill>
              </a:rPr>
              <a:t>Pivotal CF already provides session stickness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847"/>
                                        </p:tgtEl>
                                        <p:attrNameLst>
                                          <p:attrName>style.visibility</p:attrName>
                                        </p:attrNameLst>
                                      </p:cBhvr>
                                      <p:to>
                                        <p:strVal val="visible"/>
                                      </p:to>
                                    </p:set>
                                    <p:animEffect filter="wipe(right)" transition="in">
                                      <p:cBhvr>
                                        <p:cTn id="7" dur="500"/>
                                        <p:tgtEl>
                                          <p:spTgt spid="847"/>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849"/>
                                        </p:tgtEl>
                                        <p:attrNameLst>
                                          <p:attrName>style.visibility</p:attrName>
                                        </p:attrNameLst>
                                      </p:cBhvr>
                                      <p:to>
                                        <p:strVal val="visible"/>
                                      </p:to>
                                    </p:set>
                                    <p:anim calcmode="lin" valueType="num">
                                      <p:cBhvr>
                                        <p:cTn id="11" dur="300" fill="hold"/>
                                        <p:tgtEl>
                                          <p:spTgt spid="849"/>
                                        </p:tgtEl>
                                        <p:attrNameLst>
                                          <p:attrName>ppt_w</p:attrName>
                                        </p:attrNameLst>
                                      </p:cBhvr>
                                      <p:tavLst>
                                        <p:tav tm="0">
                                          <p:val>
                                            <p:fltVal val="0"/>
                                          </p:val>
                                        </p:tav>
                                        <p:tav tm="100000">
                                          <p:val>
                                            <p:strVal val="#ppt_w"/>
                                          </p:val>
                                        </p:tav>
                                      </p:tavLst>
                                    </p:anim>
                                    <p:anim calcmode="lin" valueType="num">
                                      <p:cBhvr>
                                        <p:cTn id="12" dur="300" fill="hold"/>
                                        <p:tgtEl>
                                          <p:spTgt spid="84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850"/>
                                        </p:tgtEl>
                                        <p:attrNameLst>
                                          <p:attrName>style.visibility</p:attrName>
                                        </p:attrNameLst>
                                      </p:cBhvr>
                                      <p:to>
                                        <p:strVal val="visible"/>
                                      </p:to>
                                    </p:set>
                                    <p:anim calcmode="lin" valueType="num">
                                      <p:cBhvr>
                                        <p:cTn id="16" dur="300" fill="hold"/>
                                        <p:tgtEl>
                                          <p:spTgt spid="850"/>
                                        </p:tgtEl>
                                        <p:attrNameLst>
                                          <p:attrName>ppt_w</p:attrName>
                                        </p:attrNameLst>
                                      </p:cBhvr>
                                      <p:tavLst>
                                        <p:tav tm="0">
                                          <p:val>
                                            <p:fltVal val="0"/>
                                          </p:val>
                                        </p:tav>
                                        <p:tav tm="100000">
                                          <p:val>
                                            <p:strVal val="#ppt_w"/>
                                          </p:val>
                                        </p:tav>
                                      </p:tavLst>
                                    </p:anim>
                                    <p:anim calcmode="lin" valueType="num">
                                      <p:cBhvr>
                                        <p:cTn id="17" dur="300" fill="hold"/>
                                        <p:tgtEl>
                                          <p:spTgt spid="85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851"/>
                                        </p:tgtEl>
                                        <p:attrNameLst>
                                          <p:attrName>style.visibility</p:attrName>
                                        </p:attrNameLst>
                                      </p:cBhvr>
                                      <p:to>
                                        <p:strVal val="visible"/>
                                      </p:to>
                                    </p:set>
                                    <p:anim calcmode="lin" valueType="num">
                                      <p:cBhvr>
                                        <p:cTn id="21" dur="300" fill="hold"/>
                                        <p:tgtEl>
                                          <p:spTgt spid="851"/>
                                        </p:tgtEl>
                                        <p:attrNameLst>
                                          <p:attrName>ppt_w</p:attrName>
                                        </p:attrNameLst>
                                      </p:cBhvr>
                                      <p:tavLst>
                                        <p:tav tm="0">
                                          <p:val>
                                            <p:fltVal val="0"/>
                                          </p:val>
                                        </p:tav>
                                        <p:tav tm="100000">
                                          <p:val>
                                            <p:strVal val="#ppt_w"/>
                                          </p:val>
                                        </p:tav>
                                      </p:tavLst>
                                    </p:anim>
                                    <p:anim calcmode="lin" valueType="num">
                                      <p:cBhvr>
                                        <p:cTn id="22" dur="300" fill="hold"/>
                                        <p:tgtEl>
                                          <p:spTgt spid="85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852"/>
                                        </p:tgtEl>
                                        <p:attrNameLst>
                                          <p:attrName>style.visibility</p:attrName>
                                        </p:attrNameLst>
                                      </p:cBhvr>
                                      <p:to>
                                        <p:strVal val="visible"/>
                                      </p:to>
                                    </p:set>
                                    <p:anim calcmode="lin" valueType="num">
                                      <p:cBhvr>
                                        <p:cTn id="26" dur="300" fill="hold"/>
                                        <p:tgtEl>
                                          <p:spTgt spid="852"/>
                                        </p:tgtEl>
                                        <p:attrNameLst>
                                          <p:attrName>ppt_w</p:attrName>
                                        </p:attrNameLst>
                                      </p:cBhvr>
                                      <p:tavLst>
                                        <p:tav tm="0">
                                          <p:val>
                                            <p:fltVal val="0"/>
                                          </p:val>
                                        </p:tav>
                                        <p:tav tm="100000">
                                          <p:val>
                                            <p:strVal val="#ppt_w"/>
                                          </p:val>
                                        </p:tav>
                                      </p:tavLst>
                                    </p:anim>
                                    <p:anim calcmode="lin" valueType="num">
                                      <p:cBhvr>
                                        <p:cTn id="27" dur="300" fill="hold"/>
                                        <p:tgtEl>
                                          <p:spTgt spid="8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1" grpId="4"/>
      <p:bldP build="whole" bldLvl="1" animBg="1" rev="0" advAuto="0" spid="847" grpId="1"/>
      <p:bldP build="whole" bldLvl="1" animBg="1" rev="0" advAuto="0" spid="849" grpId="2"/>
      <p:bldP build="whole" bldLvl="1" animBg="1" rev="0" advAuto="0" spid="850" grpId="3"/>
      <p:bldP build="whole" bldLvl="1" animBg="1" rev="0" advAuto="0" spid="852" grpId="5"/>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5" name="Shape 8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56" name="Shape 856"/>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857" name="Shape 857"/>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858" name="Shape 858"/>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859" name="Shape 859"/>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Embedded Services</a:t>
            </a:r>
          </a:p>
        </p:txBody>
      </p:sp>
      <p:sp>
        <p:nvSpPr>
          <p:cNvPr id="860" name="Shape 860"/>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Session Replication</a:t>
            </a:r>
          </a:p>
        </p:txBody>
      </p:sp>
      <p:sp>
        <p:nvSpPr>
          <p:cNvPr id="861" name="Shape 861"/>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Logging</a:t>
            </a:r>
          </a:p>
        </p:txBody>
      </p:sp>
      <p:grpSp>
        <p:nvGrpSpPr>
          <p:cNvPr id="866" name="Group 866"/>
          <p:cNvGrpSpPr/>
          <p:nvPr/>
        </p:nvGrpSpPr>
        <p:grpSpPr>
          <a:xfrm>
            <a:off x="4615088" y="1194918"/>
            <a:ext cx="3263165" cy="272243"/>
            <a:chOff x="0" y="0"/>
            <a:chExt cx="3263163" cy="272242"/>
          </a:xfrm>
        </p:grpSpPr>
        <p:grpSp>
          <p:nvGrpSpPr>
            <p:cNvPr id="864" name="Group 864"/>
            <p:cNvGrpSpPr/>
            <p:nvPr/>
          </p:nvGrpSpPr>
          <p:grpSpPr>
            <a:xfrm>
              <a:off x="0" y="0"/>
              <a:ext cx="3263164" cy="272243"/>
              <a:chOff x="0" y="0"/>
              <a:chExt cx="3263163" cy="272242"/>
            </a:xfrm>
          </p:grpSpPr>
          <p:sp>
            <p:nvSpPr>
              <p:cNvPr id="862" name="Shape 862"/>
              <p:cNvSpPr/>
              <p:nvPr/>
            </p:nvSpPr>
            <p:spPr>
              <a:xfrm>
                <a:off x="0" y="0"/>
                <a:ext cx="3263164" cy="272243"/>
              </a:xfrm>
              <a:prstGeom prst="roundRect">
                <a:avLst>
                  <a:gd name="adj" fmla="val 17740"/>
                </a:avLst>
              </a:prstGeom>
              <a:solidFill>
                <a:srgbClr val="33928A"/>
              </a:solidFill>
              <a:ln w="12700" cap="flat">
                <a:noFill/>
                <a:miter lim="400000"/>
              </a:ln>
              <a:effectLst/>
            </p:spPr>
            <p:txBody>
              <a:bodyPr wrap="square" lIns="0" tIns="0" rIns="0" bIns="0" numCol="1" anchor="ctr">
                <a:noAutofit/>
              </a:bodyPr>
              <a:lstStyle/>
              <a:p>
                <a:pPr lvl="0" algn="ctr">
                  <a:defRPr sz="1400">
                    <a:solidFill>
                      <a:srgbClr val="000000"/>
                    </a:solidFill>
                    <a:uFillTx/>
                  </a:defRPr>
                </a:pPr>
              </a:p>
            </p:txBody>
          </p:sp>
          <p:sp>
            <p:nvSpPr>
              <p:cNvPr id="863" name="Shape 863"/>
              <p:cNvSpPr/>
              <p:nvPr/>
            </p:nvSpPr>
            <p:spPr>
              <a:xfrm>
                <a:off x="1130304" y="47220"/>
                <a:ext cx="1002556"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1200">
                    <a:solidFill>
                      <a:srgbClr val="F2F2F2"/>
                    </a:solidFill>
                    <a:uFillTx/>
                    <a:latin typeface="Calibri"/>
                    <a:ea typeface="Calibri"/>
                    <a:cs typeface="Calibri"/>
                    <a:sym typeface="Calibri"/>
                  </a:defRPr>
                </a:lvl1pPr>
              </a:lstStyle>
              <a:p>
                <a:pPr lvl="0">
                  <a:defRPr sz="1800">
                    <a:solidFill>
                      <a:srgbClr val="000000"/>
                    </a:solidFill>
                  </a:defRPr>
                </a:pPr>
                <a:r>
                  <a:rPr sz="1200">
                    <a:solidFill>
                      <a:srgbClr val="F2F2F2"/>
                    </a:solidFill>
                  </a:rPr>
                  <a:t>Dynamic Router</a:t>
                </a:r>
              </a:p>
            </p:txBody>
          </p:sp>
        </p:grpSp>
        <p:sp>
          <p:nvSpPr>
            <p:cNvPr id="865" name="Shape 865"/>
            <p:cNvSpPr/>
            <p:nvPr/>
          </p:nvSpPr>
          <p:spPr>
            <a:xfrm>
              <a:off x="2405990" y="37618"/>
              <a:ext cx="196614" cy="196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81" y="12581"/>
                  </a:moveTo>
                  <a:lnTo>
                    <a:pt x="9481" y="16709"/>
                  </a:lnTo>
                  <a:lnTo>
                    <a:pt x="7387" y="16709"/>
                  </a:lnTo>
                  <a:lnTo>
                    <a:pt x="10800" y="21138"/>
                  </a:lnTo>
                  <a:lnTo>
                    <a:pt x="14213" y="16709"/>
                  </a:lnTo>
                  <a:lnTo>
                    <a:pt x="12119" y="16709"/>
                  </a:lnTo>
                  <a:lnTo>
                    <a:pt x="12119" y="12581"/>
                  </a:lnTo>
                  <a:close/>
                  <a:moveTo>
                    <a:pt x="16358" y="7387"/>
                  </a:moveTo>
                  <a:lnTo>
                    <a:pt x="11929" y="10800"/>
                  </a:lnTo>
                  <a:lnTo>
                    <a:pt x="16358" y="14213"/>
                  </a:lnTo>
                  <a:lnTo>
                    <a:pt x="16358" y="12119"/>
                  </a:lnTo>
                  <a:lnTo>
                    <a:pt x="20486" y="12119"/>
                  </a:lnTo>
                  <a:lnTo>
                    <a:pt x="20486" y="9481"/>
                  </a:lnTo>
                  <a:lnTo>
                    <a:pt x="16358" y="9481"/>
                  </a:lnTo>
                  <a:close/>
                  <a:moveTo>
                    <a:pt x="5242" y="7387"/>
                  </a:moveTo>
                  <a:lnTo>
                    <a:pt x="5242" y="9481"/>
                  </a:lnTo>
                  <a:lnTo>
                    <a:pt x="1114" y="9481"/>
                  </a:lnTo>
                  <a:lnTo>
                    <a:pt x="1114" y="12119"/>
                  </a:lnTo>
                  <a:lnTo>
                    <a:pt x="5242" y="12119"/>
                  </a:lnTo>
                  <a:lnTo>
                    <a:pt x="5242" y="14213"/>
                  </a:lnTo>
                  <a:lnTo>
                    <a:pt x="9670" y="10800"/>
                  </a:lnTo>
                  <a:close/>
                  <a:moveTo>
                    <a:pt x="10800" y="462"/>
                  </a:moveTo>
                  <a:lnTo>
                    <a:pt x="7387" y="4891"/>
                  </a:lnTo>
                  <a:lnTo>
                    <a:pt x="9481" y="4891"/>
                  </a:lnTo>
                  <a:lnTo>
                    <a:pt x="9481" y="9019"/>
                  </a:lnTo>
                  <a:lnTo>
                    <a:pt x="12119" y="9019"/>
                  </a:lnTo>
                  <a:lnTo>
                    <a:pt x="12119" y="4891"/>
                  </a:lnTo>
                  <a:lnTo>
                    <a:pt x="14213" y="4891"/>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200">
                  <a:solidFill>
                    <a:srgbClr val="FFFFFF"/>
                  </a:solidFill>
                  <a:uFillTx/>
                </a:defRPr>
              </a:pPr>
            </a:p>
          </p:txBody>
        </p:sp>
      </p:grpSp>
      <p:grpSp>
        <p:nvGrpSpPr>
          <p:cNvPr id="876" name="Group 876"/>
          <p:cNvGrpSpPr/>
          <p:nvPr/>
        </p:nvGrpSpPr>
        <p:grpSpPr>
          <a:xfrm>
            <a:off x="4620300" y="2203196"/>
            <a:ext cx="1099436" cy="781050"/>
            <a:chOff x="0" y="0"/>
            <a:chExt cx="1099435" cy="781049"/>
          </a:xfrm>
        </p:grpSpPr>
        <p:grpSp>
          <p:nvGrpSpPr>
            <p:cNvPr id="871" name="Group 871"/>
            <p:cNvGrpSpPr/>
            <p:nvPr/>
          </p:nvGrpSpPr>
          <p:grpSpPr>
            <a:xfrm>
              <a:off x="0" y="0"/>
              <a:ext cx="1099436" cy="781050"/>
              <a:chOff x="0" y="0"/>
              <a:chExt cx="1099435" cy="781049"/>
            </a:xfrm>
          </p:grpSpPr>
          <p:grpSp>
            <p:nvGrpSpPr>
              <p:cNvPr id="869" name="Group 869"/>
              <p:cNvGrpSpPr/>
              <p:nvPr/>
            </p:nvGrpSpPr>
            <p:grpSpPr>
              <a:xfrm>
                <a:off x="0" y="-1"/>
                <a:ext cx="1099436" cy="781051"/>
                <a:chOff x="0" y="0"/>
                <a:chExt cx="1099435" cy="781049"/>
              </a:xfrm>
            </p:grpSpPr>
            <p:sp>
              <p:nvSpPr>
                <p:cNvPr id="867" name="Shape 867"/>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868" name="Shape 868"/>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870" name="Shape 870"/>
              <p:cNvSpPr/>
              <p:nvPr/>
            </p:nvSpPr>
            <p:spPr>
              <a:xfrm>
                <a:off x="826101" y="2680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875" name="Group 875"/>
            <p:cNvGrpSpPr/>
            <p:nvPr/>
          </p:nvGrpSpPr>
          <p:grpSpPr>
            <a:xfrm>
              <a:off x="73931" y="367701"/>
              <a:ext cx="1000039" cy="382604"/>
              <a:chOff x="0" y="0"/>
              <a:chExt cx="1000037" cy="382603"/>
            </a:xfrm>
          </p:grpSpPr>
          <p:sp>
            <p:nvSpPr>
              <p:cNvPr id="872" name="Shape 872"/>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73" name="Shape 873"/>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74" name="Shape 874"/>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sp>
        <p:nvSpPr>
          <p:cNvPr id="893" name="Shape 893"/>
          <p:cNvSpPr/>
          <p:nvPr/>
        </p:nvSpPr>
        <p:spPr>
          <a:xfrm>
            <a:off x="5168900" y="1466850"/>
            <a:ext cx="1076960" cy="731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875"/>
                </a:lnTo>
                <a:lnTo>
                  <a:pt x="0" y="10875"/>
                </a:lnTo>
                <a:lnTo>
                  <a:pt x="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sp>
        <p:nvSpPr>
          <p:cNvPr id="894" name="Shape 894"/>
          <p:cNvSpPr/>
          <p:nvPr/>
        </p:nvSpPr>
        <p:spPr>
          <a:xfrm>
            <a:off x="6245859" y="1466850"/>
            <a:ext cx="1082041" cy="112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054"/>
                </a:lnTo>
                <a:lnTo>
                  <a:pt x="21600" y="7054"/>
                </a:lnTo>
                <a:lnTo>
                  <a:pt x="21600" y="21600"/>
                </a:lnTo>
              </a:path>
            </a:pathLst>
          </a:custGeom>
          <a:ln w="25400">
            <a:solidFill>
              <a:srgbClr val="AEBF2F"/>
            </a:solidFill>
            <a:tailEnd type="triangle"/>
          </a:ln>
          <a:effectLst>
            <a:outerShdw sx="100000" sy="100000" kx="0" ky="0" algn="b" rotWithShape="0" blurRad="38100" dist="20000" dir="5400000">
              <a:srgbClr val="000000">
                <a:alpha val="38000"/>
              </a:srgbClr>
            </a:outerShdw>
          </a:effectLst>
        </p:spPr>
        <p:txBody>
          <a:bodyPr/>
          <a:lstStyle/>
          <a:p>
            <a:pPr lvl="0"/>
          </a:p>
        </p:txBody>
      </p:sp>
      <p:grpSp>
        <p:nvGrpSpPr>
          <p:cNvPr id="888" name="Group 888"/>
          <p:cNvGrpSpPr/>
          <p:nvPr/>
        </p:nvGrpSpPr>
        <p:grpSpPr>
          <a:xfrm>
            <a:off x="6778816" y="2205089"/>
            <a:ext cx="1099436" cy="781050"/>
            <a:chOff x="0" y="0"/>
            <a:chExt cx="1099435" cy="781049"/>
          </a:xfrm>
        </p:grpSpPr>
        <p:grpSp>
          <p:nvGrpSpPr>
            <p:cNvPr id="883" name="Group 883"/>
            <p:cNvGrpSpPr/>
            <p:nvPr/>
          </p:nvGrpSpPr>
          <p:grpSpPr>
            <a:xfrm>
              <a:off x="0" y="0"/>
              <a:ext cx="1099436" cy="781050"/>
              <a:chOff x="0" y="0"/>
              <a:chExt cx="1099435" cy="781049"/>
            </a:xfrm>
          </p:grpSpPr>
          <p:grpSp>
            <p:nvGrpSpPr>
              <p:cNvPr id="881" name="Group 881"/>
              <p:cNvGrpSpPr/>
              <p:nvPr/>
            </p:nvGrpSpPr>
            <p:grpSpPr>
              <a:xfrm>
                <a:off x="0" y="-1"/>
                <a:ext cx="1099436" cy="781051"/>
                <a:chOff x="0" y="0"/>
                <a:chExt cx="1099435" cy="781049"/>
              </a:xfrm>
            </p:grpSpPr>
            <p:sp>
              <p:nvSpPr>
                <p:cNvPr id="879" name="Shape 879"/>
                <p:cNvSpPr/>
                <p:nvPr/>
              </p:nvSpPr>
              <p:spPr>
                <a:xfrm>
                  <a:off x="0" y="0"/>
                  <a:ext cx="1099436" cy="781050"/>
                </a:xfrm>
                <a:prstGeom prst="roundRect">
                  <a:avLst>
                    <a:gd name="adj" fmla="val 4579"/>
                  </a:avLst>
                </a:prstGeom>
                <a:solidFill>
                  <a:srgbClr val="33928A"/>
                </a:solidFill>
                <a:ln w="9525" cap="flat">
                  <a:solidFill>
                    <a:srgbClr val="D9D9D9"/>
                  </a:solidFill>
                  <a:prstDash val="solid"/>
                  <a:round/>
                </a:ln>
                <a:effectLst>
                  <a:outerShdw sx="100000" sy="100000" kx="0" ky="0" algn="b" rotWithShape="0" blurRad="38100" dist="23000" dir="5400000">
                    <a:srgbClr val="808080">
                      <a:alpha val="34999"/>
                    </a:srgbClr>
                  </a:outerShdw>
                </a:effectLst>
              </p:spPr>
              <p:txBody>
                <a:bodyPr wrap="square" lIns="0" tIns="0" rIns="0" bIns="0" numCol="1" anchor="t">
                  <a:noAutofit/>
                </a:bodyPr>
                <a:lstStyle/>
                <a:p>
                  <a:pPr lvl="0">
                    <a:defRPr b="1" sz="1200">
                      <a:solidFill>
                        <a:srgbClr val="FFFFFF"/>
                      </a:solidFill>
                      <a:uFillTx/>
                    </a:defRPr>
                  </a:pPr>
                </a:p>
              </p:txBody>
            </p:sp>
            <p:sp>
              <p:nvSpPr>
                <p:cNvPr id="880" name="Shape 880"/>
                <p:cNvSpPr/>
                <p:nvPr/>
              </p:nvSpPr>
              <p:spPr>
                <a:xfrm>
                  <a:off x="10474" y="10474"/>
                  <a:ext cx="1078487" cy="1728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b="1" sz="1200">
                      <a:solidFill>
                        <a:srgbClr val="FFFFFF"/>
                      </a:solidFill>
                      <a:uFillTx/>
                    </a:defRPr>
                  </a:lvl1pPr>
                </a:lstStyle>
                <a:p>
                  <a:pPr lvl="0">
                    <a:defRPr b="0" sz="1800">
                      <a:solidFill>
                        <a:srgbClr val="000000"/>
                      </a:solidFill>
                    </a:defRPr>
                  </a:pPr>
                  <a:r>
                    <a:rPr b="1" sz="1200">
                      <a:solidFill>
                        <a:srgbClr val="FFFFFF"/>
                      </a:solidFill>
                    </a:rPr>
                    <a:t>DEA</a:t>
                  </a:r>
                </a:p>
              </p:txBody>
            </p:sp>
          </p:grpSp>
          <p:sp>
            <p:nvSpPr>
              <p:cNvPr id="882" name="Shape 882"/>
              <p:cNvSpPr/>
              <p:nvPr/>
            </p:nvSpPr>
            <p:spPr>
              <a:xfrm>
                <a:off x="846421" y="36969"/>
                <a:ext cx="225282" cy="222170"/>
              </a:xfrm>
              <a:custGeom>
                <a:avLst/>
                <a:gdLst/>
                <a:ahLst/>
                <a:cxnLst>
                  <a:cxn ang="0">
                    <a:pos x="wd2" y="hd2"/>
                  </a:cxn>
                  <a:cxn ang="5400000">
                    <a:pos x="wd2" y="hd2"/>
                  </a:cxn>
                  <a:cxn ang="10800000">
                    <a:pos x="wd2" y="hd2"/>
                  </a:cxn>
                  <a:cxn ang="16200000">
                    <a:pos x="wd2" y="hd2"/>
                  </a:cxn>
                </a:cxnLst>
                <a:rect l="0" t="0" r="r" b="b"/>
                <a:pathLst>
                  <a:path w="21511" h="21528" fill="norm" stroke="1" extrusionOk="0">
                    <a:moveTo>
                      <a:pt x="10756" y="6392"/>
                    </a:moveTo>
                    <a:cubicBezTo>
                      <a:pt x="8296" y="6392"/>
                      <a:pt x="6303" y="8415"/>
                      <a:pt x="6303" y="10911"/>
                    </a:cubicBezTo>
                    <a:cubicBezTo>
                      <a:pt x="6303" y="13407"/>
                      <a:pt x="8296" y="15431"/>
                      <a:pt x="10756" y="15431"/>
                    </a:cubicBezTo>
                    <a:cubicBezTo>
                      <a:pt x="13216" y="15431"/>
                      <a:pt x="15209" y="13407"/>
                      <a:pt x="15209" y="10911"/>
                    </a:cubicBezTo>
                    <a:cubicBezTo>
                      <a:pt x="15209" y="8415"/>
                      <a:pt x="13216" y="6392"/>
                      <a:pt x="10756" y="6392"/>
                    </a:cubicBezTo>
                    <a:close/>
                    <a:moveTo>
                      <a:pt x="9772" y="0"/>
                    </a:moveTo>
                    <a:lnTo>
                      <a:pt x="11605" y="0"/>
                    </a:lnTo>
                    <a:cubicBezTo>
                      <a:pt x="11910" y="0"/>
                      <a:pt x="12158" y="251"/>
                      <a:pt x="12158" y="561"/>
                    </a:cubicBezTo>
                    <a:cubicBezTo>
                      <a:pt x="12158" y="1224"/>
                      <a:pt x="12256" y="1796"/>
                      <a:pt x="12372" y="2442"/>
                    </a:cubicBezTo>
                    <a:cubicBezTo>
                      <a:pt x="13209" y="2609"/>
                      <a:pt x="14003" y="2900"/>
                      <a:pt x="14722" y="3319"/>
                    </a:cubicBezTo>
                    <a:cubicBezTo>
                      <a:pt x="15237" y="2886"/>
                      <a:pt x="15686" y="2505"/>
                      <a:pt x="16118" y="1982"/>
                    </a:cubicBezTo>
                    <a:cubicBezTo>
                      <a:pt x="16315" y="1745"/>
                      <a:pt x="16663" y="1714"/>
                      <a:pt x="16897" y="1913"/>
                    </a:cubicBezTo>
                    <a:lnTo>
                      <a:pt x="17549" y="2469"/>
                    </a:lnTo>
                    <a:lnTo>
                      <a:pt x="17649" y="2554"/>
                    </a:lnTo>
                    <a:lnTo>
                      <a:pt x="18301" y="3109"/>
                    </a:lnTo>
                    <a:cubicBezTo>
                      <a:pt x="18535" y="3308"/>
                      <a:pt x="18566" y="3662"/>
                      <a:pt x="18370" y="3899"/>
                    </a:cubicBezTo>
                    <a:cubicBezTo>
                      <a:pt x="17948" y="4409"/>
                      <a:pt x="17660" y="4912"/>
                      <a:pt x="17339" y="5485"/>
                    </a:cubicBezTo>
                    <a:cubicBezTo>
                      <a:pt x="17869" y="6140"/>
                      <a:pt x="18305" y="6877"/>
                      <a:pt x="18606" y="7682"/>
                    </a:cubicBezTo>
                    <a:cubicBezTo>
                      <a:pt x="19284" y="7686"/>
                      <a:pt x="19875" y="7689"/>
                      <a:pt x="20545" y="7569"/>
                    </a:cubicBezTo>
                    <a:cubicBezTo>
                      <a:pt x="20845" y="7516"/>
                      <a:pt x="21132" y="7719"/>
                      <a:pt x="21185" y="8024"/>
                    </a:cubicBezTo>
                    <a:lnTo>
                      <a:pt x="21332" y="8875"/>
                    </a:lnTo>
                    <a:lnTo>
                      <a:pt x="21355" y="9006"/>
                    </a:lnTo>
                    <a:lnTo>
                      <a:pt x="21503" y="9857"/>
                    </a:lnTo>
                    <a:cubicBezTo>
                      <a:pt x="21556" y="10162"/>
                      <a:pt x="21355" y="10452"/>
                      <a:pt x="21055" y="10506"/>
                    </a:cubicBezTo>
                    <a:cubicBezTo>
                      <a:pt x="20406" y="10622"/>
                      <a:pt x="19865" y="10821"/>
                      <a:pt x="19252" y="11052"/>
                    </a:cubicBezTo>
                    <a:cubicBezTo>
                      <a:pt x="19244" y="11954"/>
                      <a:pt x="19099" y="12824"/>
                      <a:pt x="18823" y="13636"/>
                    </a:cubicBezTo>
                    <a:cubicBezTo>
                      <a:pt x="19329" y="14072"/>
                      <a:pt x="19774" y="14452"/>
                      <a:pt x="20353" y="14791"/>
                    </a:cubicBezTo>
                    <a:cubicBezTo>
                      <a:pt x="20617" y="14946"/>
                      <a:pt x="20707" y="15288"/>
                      <a:pt x="20555" y="15557"/>
                    </a:cubicBezTo>
                    <a:lnTo>
                      <a:pt x="20129" y="16305"/>
                    </a:lnTo>
                    <a:lnTo>
                      <a:pt x="20064" y="16420"/>
                    </a:lnTo>
                    <a:lnTo>
                      <a:pt x="19638" y="17168"/>
                    </a:lnTo>
                    <a:cubicBezTo>
                      <a:pt x="19485" y="17436"/>
                      <a:pt x="19148" y="17528"/>
                      <a:pt x="18883" y="17373"/>
                    </a:cubicBezTo>
                    <a:cubicBezTo>
                      <a:pt x="18313" y="17039"/>
                      <a:pt x="17774" y="16839"/>
                      <a:pt x="17160" y="16616"/>
                    </a:cubicBezTo>
                    <a:cubicBezTo>
                      <a:pt x="16616" y="17276"/>
                      <a:pt x="15966" y="17840"/>
                      <a:pt x="15244" y="18297"/>
                    </a:cubicBezTo>
                    <a:cubicBezTo>
                      <a:pt x="15353" y="18944"/>
                      <a:pt x="15453" y="19515"/>
                      <a:pt x="15677" y="20139"/>
                    </a:cubicBezTo>
                    <a:cubicBezTo>
                      <a:pt x="15781" y="20430"/>
                      <a:pt x="15634" y="20752"/>
                      <a:pt x="15347" y="20858"/>
                    </a:cubicBezTo>
                    <a:lnTo>
                      <a:pt x="14547" y="21153"/>
                    </a:lnTo>
                    <a:lnTo>
                      <a:pt x="14424" y="21199"/>
                    </a:lnTo>
                    <a:lnTo>
                      <a:pt x="13624" y="21494"/>
                    </a:lnTo>
                    <a:cubicBezTo>
                      <a:pt x="13337" y="21600"/>
                      <a:pt x="13020" y="21450"/>
                      <a:pt x="12916" y="21159"/>
                    </a:cubicBezTo>
                    <a:cubicBezTo>
                      <a:pt x="12697" y="20549"/>
                      <a:pt x="12420" y="20054"/>
                      <a:pt x="12102" y="19502"/>
                    </a:cubicBezTo>
                    <a:cubicBezTo>
                      <a:pt x="11650" y="19588"/>
                      <a:pt x="11184" y="19627"/>
                      <a:pt x="10709" y="19627"/>
                    </a:cubicBezTo>
                    <a:cubicBezTo>
                      <a:pt x="10289" y="19627"/>
                      <a:pt x="9876" y="19596"/>
                      <a:pt x="9473" y="19526"/>
                    </a:cubicBezTo>
                    <a:cubicBezTo>
                      <a:pt x="9163" y="20066"/>
                      <a:pt x="8891" y="20554"/>
                      <a:pt x="8677" y="21153"/>
                    </a:cubicBezTo>
                    <a:cubicBezTo>
                      <a:pt x="8572" y="21444"/>
                      <a:pt x="8255" y="21594"/>
                      <a:pt x="7968" y="21488"/>
                    </a:cubicBezTo>
                    <a:lnTo>
                      <a:pt x="7168" y="21193"/>
                    </a:lnTo>
                    <a:lnTo>
                      <a:pt x="7046" y="21148"/>
                    </a:lnTo>
                    <a:lnTo>
                      <a:pt x="6245" y="20852"/>
                    </a:lnTo>
                    <a:cubicBezTo>
                      <a:pt x="5959" y="20746"/>
                      <a:pt x="5811" y="20424"/>
                      <a:pt x="5915" y="20133"/>
                    </a:cubicBezTo>
                    <a:cubicBezTo>
                      <a:pt x="6127" y="19543"/>
                      <a:pt x="6229" y="18999"/>
                      <a:pt x="6331" y="18393"/>
                    </a:cubicBezTo>
                    <a:cubicBezTo>
                      <a:pt x="5579" y="17940"/>
                      <a:pt x="4903" y="17373"/>
                      <a:pt x="4336" y="16704"/>
                    </a:cubicBezTo>
                    <a:cubicBezTo>
                      <a:pt x="3713" y="16930"/>
                      <a:pt x="3167" y="17131"/>
                      <a:pt x="2590" y="17469"/>
                    </a:cubicBezTo>
                    <a:cubicBezTo>
                      <a:pt x="2326" y="17624"/>
                      <a:pt x="1988" y="17532"/>
                      <a:pt x="1835" y="17264"/>
                    </a:cubicBezTo>
                    <a:lnTo>
                      <a:pt x="1410" y="16516"/>
                    </a:lnTo>
                    <a:lnTo>
                      <a:pt x="1344" y="16401"/>
                    </a:lnTo>
                    <a:lnTo>
                      <a:pt x="919" y="15653"/>
                    </a:lnTo>
                    <a:cubicBezTo>
                      <a:pt x="766" y="15385"/>
                      <a:pt x="857" y="15042"/>
                      <a:pt x="1121" y="14887"/>
                    </a:cubicBezTo>
                    <a:cubicBezTo>
                      <a:pt x="1692" y="14552"/>
                      <a:pt x="2134" y="14176"/>
                      <a:pt x="2633" y="13747"/>
                    </a:cubicBezTo>
                    <a:cubicBezTo>
                      <a:pt x="2342" y="12933"/>
                      <a:pt x="2183" y="12060"/>
                      <a:pt x="2177" y="11151"/>
                    </a:cubicBezTo>
                    <a:cubicBezTo>
                      <a:pt x="1598" y="10933"/>
                      <a:pt x="1077" y="10747"/>
                      <a:pt x="457" y="10636"/>
                    </a:cubicBezTo>
                    <a:cubicBezTo>
                      <a:pt x="157" y="10582"/>
                      <a:pt x="-44" y="10291"/>
                      <a:pt x="9" y="9987"/>
                    </a:cubicBezTo>
                    <a:lnTo>
                      <a:pt x="157" y="9136"/>
                    </a:lnTo>
                    <a:lnTo>
                      <a:pt x="180" y="9005"/>
                    </a:lnTo>
                    <a:lnTo>
                      <a:pt x="327" y="8154"/>
                    </a:lnTo>
                    <a:cubicBezTo>
                      <a:pt x="380" y="7849"/>
                      <a:pt x="667" y="7646"/>
                      <a:pt x="967" y="7699"/>
                    </a:cubicBezTo>
                    <a:cubicBezTo>
                      <a:pt x="1583" y="7810"/>
                      <a:pt x="2133" y="7816"/>
                      <a:pt x="2746" y="7813"/>
                    </a:cubicBezTo>
                    <a:cubicBezTo>
                      <a:pt x="3060" y="6985"/>
                      <a:pt x="3497" y="6219"/>
                      <a:pt x="4036" y="5539"/>
                    </a:cubicBezTo>
                    <a:cubicBezTo>
                      <a:pt x="3716" y="4970"/>
                      <a:pt x="3429" y="4469"/>
                      <a:pt x="3010" y="3962"/>
                    </a:cubicBezTo>
                    <a:cubicBezTo>
                      <a:pt x="2813" y="3725"/>
                      <a:pt x="2844" y="3371"/>
                      <a:pt x="3078" y="3172"/>
                    </a:cubicBezTo>
                    <a:lnTo>
                      <a:pt x="3730" y="2616"/>
                    </a:lnTo>
                    <a:lnTo>
                      <a:pt x="3830" y="2531"/>
                    </a:lnTo>
                    <a:lnTo>
                      <a:pt x="4482" y="1976"/>
                    </a:lnTo>
                    <a:cubicBezTo>
                      <a:pt x="4599" y="1876"/>
                      <a:pt x="4745" y="1834"/>
                      <a:pt x="4886" y="1847"/>
                    </a:cubicBezTo>
                    <a:cubicBezTo>
                      <a:pt x="5026" y="1859"/>
                      <a:pt x="5163" y="1926"/>
                      <a:pt x="5261" y="2045"/>
                    </a:cubicBezTo>
                    <a:cubicBezTo>
                      <a:pt x="5683" y="2555"/>
                      <a:pt x="6121" y="2930"/>
                      <a:pt x="6622" y="3352"/>
                    </a:cubicBezTo>
                    <a:cubicBezTo>
                      <a:pt x="7352" y="2933"/>
                      <a:pt x="8151" y="2627"/>
                      <a:pt x="9001" y="2467"/>
                    </a:cubicBezTo>
                    <a:cubicBezTo>
                      <a:pt x="9119" y="1811"/>
                      <a:pt x="9219" y="1233"/>
                      <a:pt x="9219" y="561"/>
                    </a:cubicBezTo>
                    <a:cubicBezTo>
                      <a:pt x="9219" y="251"/>
                      <a:pt x="9467" y="0"/>
                      <a:pt x="9772"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nvGrpSpPr>
            <p:cNvPr id="887" name="Group 887"/>
            <p:cNvGrpSpPr/>
            <p:nvPr/>
          </p:nvGrpSpPr>
          <p:grpSpPr>
            <a:xfrm>
              <a:off x="49698" y="366766"/>
              <a:ext cx="1000039" cy="382604"/>
              <a:chOff x="0" y="0"/>
              <a:chExt cx="1000037" cy="382603"/>
            </a:xfrm>
          </p:grpSpPr>
          <p:sp>
            <p:nvSpPr>
              <p:cNvPr id="884" name="Shape 884"/>
              <p:cNvSpPr/>
              <p:nvPr/>
            </p:nvSpPr>
            <p:spPr>
              <a:xfrm rot="18900000">
                <a:off x="394182" y="106041"/>
                <a:ext cx="190952" cy="190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945"/>
                    </a:moveTo>
                    <a:cubicBezTo>
                      <a:pt x="0" y="8165"/>
                      <a:pt x="3875" y="4290"/>
                      <a:pt x="8655" y="4290"/>
                    </a:cubicBezTo>
                    <a:cubicBezTo>
                      <a:pt x="12970" y="4290"/>
                      <a:pt x="17285" y="2860"/>
                      <a:pt x="21600" y="0"/>
                    </a:cubicBezTo>
                    <a:cubicBezTo>
                      <a:pt x="18740" y="4315"/>
                      <a:pt x="17310" y="8630"/>
                      <a:pt x="17310" y="12945"/>
                    </a:cubicBezTo>
                    <a:cubicBezTo>
                      <a:pt x="17310" y="17725"/>
                      <a:pt x="13435" y="21600"/>
                      <a:pt x="8655" y="21600"/>
                    </a:cubicBezTo>
                    <a:cubicBezTo>
                      <a:pt x="3875" y="21600"/>
                      <a:pt x="0" y="17725"/>
                      <a:pt x="0" y="12945"/>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85" name="Shape 885"/>
              <p:cNvSpPr/>
              <p:nvPr/>
            </p:nvSpPr>
            <p:spPr>
              <a:xfrm rot="5400000">
                <a:off x="298034" y="-298034"/>
                <a:ext cx="382604" cy="9786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2320"/>
                    </a:moveTo>
                    <a:lnTo>
                      <a:pt x="20220" y="2320"/>
                    </a:lnTo>
                    <a:lnTo>
                      <a:pt x="20220" y="717"/>
                    </a:lnTo>
                    <a:lnTo>
                      <a:pt x="1380" y="717"/>
                    </a:lnTo>
                    <a:close/>
                    <a:moveTo>
                      <a:pt x="1380" y="4641"/>
                    </a:moveTo>
                    <a:lnTo>
                      <a:pt x="20220" y="4641"/>
                    </a:lnTo>
                    <a:lnTo>
                      <a:pt x="20220" y="3037"/>
                    </a:lnTo>
                    <a:lnTo>
                      <a:pt x="1380" y="3037"/>
                    </a:lnTo>
                    <a:close/>
                    <a:moveTo>
                      <a:pt x="1380" y="6961"/>
                    </a:moveTo>
                    <a:lnTo>
                      <a:pt x="20220" y="6961"/>
                    </a:lnTo>
                    <a:lnTo>
                      <a:pt x="20220" y="5358"/>
                    </a:lnTo>
                    <a:lnTo>
                      <a:pt x="1380" y="5358"/>
                    </a:lnTo>
                    <a:close/>
                    <a:moveTo>
                      <a:pt x="1380" y="9281"/>
                    </a:moveTo>
                    <a:lnTo>
                      <a:pt x="20220" y="9281"/>
                    </a:lnTo>
                    <a:lnTo>
                      <a:pt x="20220" y="7678"/>
                    </a:lnTo>
                    <a:lnTo>
                      <a:pt x="1380" y="7678"/>
                    </a:lnTo>
                    <a:close/>
                    <a:moveTo>
                      <a:pt x="1380" y="11602"/>
                    </a:moveTo>
                    <a:lnTo>
                      <a:pt x="20220" y="11602"/>
                    </a:lnTo>
                    <a:lnTo>
                      <a:pt x="20220" y="9998"/>
                    </a:lnTo>
                    <a:lnTo>
                      <a:pt x="1380" y="9998"/>
                    </a:lnTo>
                    <a:close/>
                    <a:moveTo>
                      <a:pt x="1380" y="13922"/>
                    </a:moveTo>
                    <a:lnTo>
                      <a:pt x="20220" y="13922"/>
                    </a:lnTo>
                    <a:lnTo>
                      <a:pt x="20220" y="12319"/>
                    </a:lnTo>
                    <a:lnTo>
                      <a:pt x="1380" y="12319"/>
                    </a:lnTo>
                    <a:close/>
                    <a:moveTo>
                      <a:pt x="1380" y="16242"/>
                    </a:moveTo>
                    <a:lnTo>
                      <a:pt x="20220" y="16242"/>
                    </a:lnTo>
                    <a:lnTo>
                      <a:pt x="20220" y="14639"/>
                    </a:lnTo>
                    <a:lnTo>
                      <a:pt x="1380" y="14639"/>
                    </a:lnTo>
                    <a:close/>
                    <a:moveTo>
                      <a:pt x="1380" y="18562"/>
                    </a:moveTo>
                    <a:lnTo>
                      <a:pt x="20220" y="18562"/>
                    </a:lnTo>
                    <a:lnTo>
                      <a:pt x="20220" y="16959"/>
                    </a:lnTo>
                    <a:lnTo>
                      <a:pt x="1380" y="16959"/>
                    </a:lnTo>
                    <a:close/>
                    <a:moveTo>
                      <a:pt x="1380" y="20883"/>
                    </a:moveTo>
                    <a:lnTo>
                      <a:pt x="20220" y="20883"/>
                    </a:lnTo>
                    <a:lnTo>
                      <a:pt x="20220" y="19280"/>
                    </a:lnTo>
                    <a:lnTo>
                      <a:pt x="1380" y="19280"/>
                    </a:lnTo>
                    <a:close/>
                    <a:moveTo>
                      <a:pt x="0" y="21600"/>
                    </a:moveTo>
                    <a:lnTo>
                      <a:pt x="0" y="0"/>
                    </a:lnTo>
                    <a:lnTo>
                      <a:pt x="21600" y="0"/>
                    </a:lnTo>
                    <a:lnTo>
                      <a:pt x="21600" y="21600"/>
                    </a:lnTo>
                    <a:lnTo>
                      <a:pt x="20565" y="21600"/>
                    </a:lnTo>
                    <a:lnTo>
                      <a:pt x="20565" y="21600"/>
                    </a:lnTo>
                    <a:lnTo>
                      <a:pt x="345" y="21600"/>
                    </a:lnTo>
                    <a:lnTo>
                      <a:pt x="345" y="21600"/>
                    </a:lnTo>
                    <a:close/>
                  </a:path>
                </a:pathLst>
              </a:custGeom>
              <a:solidFill>
                <a:srgbClr val="4D4D4D">
                  <a:alpha val="40000"/>
                </a:srgbClr>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sp>
            <p:nvSpPr>
              <p:cNvPr id="886" name="Shape 886"/>
              <p:cNvSpPr/>
              <p:nvPr/>
            </p:nvSpPr>
            <p:spPr>
              <a:xfrm>
                <a:off x="822590" y="70982"/>
                <a:ext cx="177449" cy="226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10615"/>
                    </a:moveTo>
                    <a:cubicBezTo>
                      <a:pt x="9309" y="10615"/>
                      <a:pt x="8100" y="11561"/>
                      <a:pt x="8100" y="12728"/>
                    </a:cubicBezTo>
                    <a:cubicBezTo>
                      <a:pt x="8100" y="13666"/>
                      <a:pt x="8879" y="14461"/>
                      <a:pt x="9969" y="14711"/>
                    </a:cubicBezTo>
                    <a:lnTo>
                      <a:pt x="9969" y="18845"/>
                    </a:lnTo>
                    <a:cubicBezTo>
                      <a:pt x="9969" y="19205"/>
                      <a:pt x="10341" y="19496"/>
                      <a:pt x="10800" y="19496"/>
                    </a:cubicBezTo>
                    <a:cubicBezTo>
                      <a:pt x="11259" y="19496"/>
                      <a:pt x="11631" y="19205"/>
                      <a:pt x="11631" y="18845"/>
                    </a:cubicBezTo>
                    <a:lnTo>
                      <a:pt x="11631" y="14711"/>
                    </a:lnTo>
                    <a:cubicBezTo>
                      <a:pt x="12721" y="14461"/>
                      <a:pt x="13500" y="13666"/>
                      <a:pt x="13500" y="12728"/>
                    </a:cubicBezTo>
                    <a:cubicBezTo>
                      <a:pt x="13500" y="11561"/>
                      <a:pt x="12291" y="10615"/>
                      <a:pt x="10800" y="10615"/>
                    </a:cubicBezTo>
                    <a:close/>
                    <a:moveTo>
                      <a:pt x="10800" y="2911"/>
                    </a:moveTo>
                    <a:cubicBezTo>
                      <a:pt x="8542" y="2911"/>
                      <a:pt x="6712" y="4344"/>
                      <a:pt x="6712" y="6111"/>
                    </a:cubicBezTo>
                    <a:lnTo>
                      <a:pt x="6712" y="6111"/>
                    </a:lnTo>
                    <a:lnTo>
                      <a:pt x="6706" y="6111"/>
                    </a:lnTo>
                    <a:lnTo>
                      <a:pt x="6706" y="9188"/>
                    </a:lnTo>
                    <a:lnTo>
                      <a:pt x="14894" y="9188"/>
                    </a:lnTo>
                    <a:lnTo>
                      <a:pt x="14894" y="6111"/>
                    </a:lnTo>
                    <a:lnTo>
                      <a:pt x="14888" y="6111"/>
                    </a:lnTo>
                    <a:cubicBezTo>
                      <a:pt x="14888" y="6111"/>
                      <a:pt x="14888" y="6111"/>
                      <a:pt x="14888" y="6111"/>
                    </a:cubicBezTo>
                    <a:cubicBezTo>
                      <a:pt x="14888" y="4344"/>
                      <a:pt x="13058" y="2911"/>
                      <a:pt x="10800" y="2911"/>
                    </a:cubicBezTo>
                    <a:close/>
                    <a:moveTo>
                      <a:pt x="10800" y="0"/>
                    </a:moveTo>
                    <a:cubicBezTo>
                      <a:pt x="14973" y="0"/>
                      <a:pt x="18355" y="2648"/>
                      <a:pt x="18355" y="5915"/>
                    </a:cubicBezTo>
                    <a:lnTo>
                      <a:pt x="18355" y="9188"/>
                    </a:lnTo>
                    <a:lnTo>
                      <a:pt x="18958" y="9188"/>
                    </a:lnTo>
                    <a:cubicBezTo>
                      <a:pt x="20417" y="9188"/>
                      <a:pt x="21600" y="10114"/>
                      <a:pt x="21600" y="11257"/>
                    </a:cubicBezTo>
                    <a:lnTo>
                      <a:pt x="21600" y="19531"/>
                    </a:lnTo>
                    <a:cubicBezTo>
                      <a:pt x="21600" y="20674"/>
                      <a:pt x="20417" y="21600"/>
                      <a:pt x="18958" y="21600"/>
                    </a:cubicBezTo>
                    <a:lnTo>
                      <a:pt x="2642" y="21600"/>
                    </a:lnTo>
                    <a:cubicBezTo>
                      <a:pt x="1183" y="21600"/>
                      <a:pt x="0" y="20674"/>
                      <a:pt x="0" y="19531"/>
                    </a:cubicBezTo>
                    <a:lnTo>
                      <a:pt x="0" y="11257"/>
                    </a:lnTo>
                    <a:cubicBezTo>
                      <a:pt x="0" y="10114"/>
                      <a:pt x="1183" y="9188"/>
                      <a:pt x="2642" y="9188"/>
                    </a:cubicBezTo>
                    <a:lnTo>
                      <a:pt x="3245" y="9188"/>
                    </a:lnTo>
                    <a:lnTo>
                      <a:pt x="3245" y="5915"/>
                    </a:lnTo>
                    <a:cubicBezTo>
                      <a:pt x="3245" y="2648"/>
                      <a:pt x="6627" y="0"/>
                      <a:pt x="10800" y="0"/>
                    </a:cubicBezTo>
                    <a:close/>
                  </a:path>
                </a:pathLst>
              </a:custGeom>
              <a:solidFill>
                <a:srgbClr val="FFFFFF"/>
              </a:solidFill>
              <a:ln w="12700" cap="flat">
                <a:noFill/>
                <a:miter lim="400000"/>
              </a:ln>
              <a:effectLst/>
            </p:spPr>
            <p:txBody>
              <a:bodyPr wrap="square" lIns="0" tIns="0" rIns="0" bIns="0" numCol="1" anchor="ctr">
                <a:noAutofit/>
              </a:bodyPr>
              <a:lstStyle/>
              <a:p>
                <a:pPr lvl="0" algn="ctr">
                  <a:defRPr sz="1400">
                    <a:solidFill>
                      <a:srgbClr val="FFFFFF"/>
                    </a:solidFill>
                    <a:uFillTx/>
                  </a:defRPr>
                </a:pPr>
              </a:p>
            </p:txBody>
          </p:sp>
        </p:grpSp>
      </p:grpSp>
      <p:pic>
        <p:nvPicPr>
          <p:cNvPr id="889" name="pasted-image.png"/>
          <p:cNvPicPr/>
          <p:nvPr/>
        </p:nvPicPr>
        <p:blipFill>
          <a:blip r:embed="rId2">
            <a:extLst/>
          </a:blip>
          <a:stretch>
            <a:fillRect/>
          </a:stretch>
        </p:blipFill>
        <p:spPr>
          <a:xfrm>
            <a:off x="5766676" y="3635013"/>
            <a:ext cx="965201" cy="965201"/>
          </a:xfrm>
          <a:prstGeom prst="rect">
            <a:avLst/>
          </a:prstGeom>
          <a:ln w="12700">
            <a:miter lim="400000"/>
          </a:ln>
        </p:spPr>
      </p:pic>
      <p:sp>
        <p:nvSpPr>
          <p:cNvPr id="890" name="Shape 890"/>
          <p:cNvSpPr/>
          <p:nvPr/>
        </p:nvSpPr>
        <p:spPr>
          <a:xfrm rot="18900000">
            <a:off x="4987668" y="3081465"/>
            <a:ext cx="788748" cy="129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379"/>
                </a:lnTo>
                <a:lnTo>
                  <a:pt x="13043" y="21600"/>
                </a:lnTo>
              </a:path>
            </a:pathLst>
          </a:custGeom>
          <a:ln w="25400">
            <a:solidFill>
              <a:srgbClr val="33928A"/>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
        <p:nvSpPr>
          <p:cNvPr id="891" name="Shape 891"/>
          <p:cNvSpPr/>
          <p:nvPr/>
        </p:nvSpPr>
        <p:spPr>
          <a:xfrm>
            <a:off x="4502082" y="3487430"/>
            <a:ext cx="713841" cy="205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800">
                <a:latin typeface="Courier New"/>
                <a:ea typeface="Courier New"/>
                <a:cs typeface="Courier New"/>
                <a:sym typeface="Courier New"/>
              </a:defRPr>
            </a:lvl1pPr>
          </a:lstStyle>
          <a:p>
            <a:pPr lvl="0">
              <a:defRPr sz="1800">
                <a:solidFill>
                  <a:srgbClr val="000000"/>
                </a:solidFill>
                <a:uFillTx/>
              </a:defRPr>
            </a:pPr>
            <a:r>
              <a:rPr sz="800">
                <a:solidFill>
                  <a:srgbClr val="4D4D4D"/>
                </a:solidFill>
                <a:uFill>
                  <a:solidFill>
                    <a:srgbClr val="4D4D4D"/>
                  </a:solidFill>
                </a:uFill>
              </a:rPr>
              <a:t>jsessionId</a:t>
            </a:r>
          </a:p>
        </p:txBody>
      </p:sp>
      <p:sp>
        <p:nvSpPr>
          <p:cNvPr id="892" name="Shape 892"/>
          <p:cNvSpPr/>
          <p:nvPr/>
        </p:nvSpPr>
        <p:spPr>
          <a:xfrm rot="18900000">
            <a:off x="6505795" y="3359387"/>
            <a:ext cx="1343279" cy="812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719" y="21600"/>
                </a:lnTo>
                <a:lnTo>
                  <a:pt x="0" y="6851"/>
                </a:lnTo>
              </a:path>
            </a:pathLst>
          </a:custGeom>
          <a:ln w="25400">
            <a:solidFill>
              <a:srgbClr val="3EA7BC"/>
            </a:solidFill>
            <a:round/>
            <a:tailEnd type="triangle"/>
          </a:ln>
          <a:effectLst>
            <a:outerShdw sx="100000" sy="100000" kx="0" ky="0" algn="b" rotWithShape="0" blurRad="38100" dist="20000" dir="5400000">
              <a:srgbClr val="000000">
                <a:alpha val="38000"/>
              </a:srgbClr>
            </a:outerShdw>
          </a:effectLst>
        </p:spPr>
        <p:txBody>
          <a:bodyPr lIns="45719" rIns="45719"/>
          <a:lstStyle/>
          <a:p>
            <a:pPr lvl="0" defTabSz="457200">
              <a:defRPr sz="1200">
                <a:solidFill>
                  <a:srgbClr val="000000"/>
                </a:solidFill>
                <a:uFillTx/>
                <a:latin typeface="+mn-lt"/>
                <a:ea typeface="+mn-ea"/>
                <a:cs typeface="+mn-cs"/>
                <a:sym typeface="Helvetica"/>
              </a:defRPr>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856"/>
                                        </p:tgtEl>
                                        <p:attrNameLst>
                                          <p:attrName>style.visibility</p:attrName>
                                        </p:attrNameLst>
                                      </p:cBhvr>
                                      <p:to>
                                        <p:strVal val="visible"/>
                                      </p:to>
                                    </p:set>
                                    <p:animEffect filter="wipe(right)" transition="in">
                                      <p:cBhvr>
                                        <p:cTn id="7" dur="500"/>
                                        <p:tgtEl>
                                          <p:spTgt spid="85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858"/>
                                        </p:tgtEl>
                                        <p:attrNameLst>
                                          <p:attrName>style.visibility</p:attrName>
                                        </p:attrNameLst>
                                      </p:cBhvr>
                                      <p:to>
                                        <p:strVal val="visible"/>
                                      </p:to>
                                    </p:set>
                                    <p:anim calcmode="lin" valueType="num">
                                      <p:cBhvr>
                                        <p:cTn id="11" dur="300" fill="hold"/>
                                        <p:tgtEl>
                                          <p:spTgt spid="858"/>
                                        </p:tgtEl>
                                        <p:attrNameLst>
                                          <p:attrName>ppt_w</p:attrName>
                                        </p:attrNameLst>
                                      </p:cBhvr>
                                      <p:tavLst>
                                        <p:tav tm="0">
                                          <p:val>
                                            <p:fltVal val="0"/>
                                          </p:val>
                                        </p:tav>
                                        <p:tav tm="100000">
                                          <p:val>
                                            <p:strVal val="#ppt_w"/>
                                          </p:val>
                                        </p:tav>
                                      </p:tavLst>
                                    </p:anim>
                                    <p:anim calcmode="lin" valueType="num">
                                      <p:cBhvr>
                                        <p:cTn id="12" dur="300" fill="hold"/>
                                        <p:tgtEl>
                                          <p:spTgt spid="858"/>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859"/>
                                        </p:tgtEl>
                                        <p:attrNameLst>
                                          <p:attrName>style.visibility</p:attrName>
                                        </p:attrNameLst>
                                      </p:cBhvr>
                                      <p:to>
                                        <p:strVal val="visible"/>
                                      </p:to>
                                    </p:set>
                                    <p:anim calcmode="lin" valueType="num">
                                      <p:cBhvr>
                                        <p:cTn id="16" dur="300" fill="hold"/>
                                        <p:tgtEl>
                                          <p:spTgt spid="859"/>
                                        </p:tgtEl>
                                        <p:attrNameLst>
                                          <p:attrName>ppt_w</p:attrName>
                                        </p:attrNameLst>
                                      </p:cBhvr>
                                      <p:tavLst>
                                        <p:tav tm="0">
                                          <p:val>
                                            <p:fltVal val="0"/>
                                          </p:val>
                                        </p:tav>
                                        <p:tav tm="100000">
                                          <p:val>
                                            <p:strVal val="#ppt_w"/>
                                          </p:val>
                                        </p:tav>
                                      </p:tavLst>
                                    </p:anim>
                                    <p:anim calcmode="lin" valueType="num">
                                      <p:cBhvr>
                                        <p:cTn id="17" dur="300" fill="hold"/>
                                        <p:tgtEl>
                                          <p:spTgt spid="859"/>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860"/>
                                        </p:tgtEl>
                                        <p:attrNameLst>
                                          <p:attrName>style.visibility</p:attrName>
                                        </p:attrNameLst>
                                      </p:cBhvr>
                                      <p:to>
                                        <p:strVal val="visible"/>
                                      </p:to>
                                    </p:set>
                                    <p:anim calcmode="lin" valueType="num">
                                      <p:cBhvr>
                                        <p:cTn id="21" dur="300" fill="hold"/>
                                        <p:tgtEl>
                                          <p:spTgt spid="860"/>
                                        </p:tgtEl>
                                        <p:attrNameLst>
                                          <p:attrName>ppt_w</p:attrName>
                                        </p:attrNameLst>
                                      </p:cBhvr>
                                      <p:tavLst>
                                        <p:tav tm="0">
                                          <p:val>
                                            <p:fltVal val="0"/>
                                          </p:val>
                                        </p:tav>
                                        <p:tav tm="100000">
                                          <p:val>
                                            <p:strVal val="#ppt_w"/>
                                          </p:val>
                                        </p:tav>
                                      </p:tavLst>
                                    </p:anim>
                                    <p:anim calcmode="lin" valueType="num">
                                      <p:cBhvr>
                                        <p:cTn id="22" dur="300" fill="hold"/>
                                        <p:tgtEl>
                                          <p:spTgt spid="860"/>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861"/>
                                        </p:tgtEl>
                                        <p:attrNameLst>
                                          <p:attrName>style.visibility</p:attrName>
                                        </p:attrNameLst>
                                      </p:cBhvr>
                                      <p:to>
                                        <p:strVal val="visible"/>
                                      </p:to>
                                    </p:set>
                                    <p:anim calcmode="lin" valueType="num">
                                      <p:cBhvr>
                                        <p:cTn id="26" dur="300" fill="hold"/>
                                        <p:tgtEl>
                                          <p:spTgt spid="861"/>
                                        </p:tgtEl>
                                        <p:attrNameLst>
                                          <p:attrName>ppt_w</p:attrName>
                                        </p:attrNameLst>
                                      </p:cBhvr>
                                      <p:tavLst>
                                        <p:tav tm="0">
                                          <p:val>
                                            <p:fltVal val="0"/>
                                          </p:val>
                                        </p:tav>
                                        <p:tav tm="100000">
                                          <p:val>
                                            <p:strVal val="#ppt_w"/>
                                          </p:val>
                                        </p:tav>
                                      </p:tavLst>
                                    </p:anim>
                                    <p:anim calcmode="lin" valueType="num">
                                      <p:cBhvr>
                                        <p:cTn id="27" dur="300" fill="hold"/>
                                        <p:tgtEl>
                                          <p:spTgt spid="861"/>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nodeType="clickEffect" presetClass="exit" presetSubtype="4" presetID="22" grpId="6" fill="hold">
                                  <p:stCondLst>
                                    <p:cond delay="0"/>
                                  </p:stCondLst>
                                  <p:iterate type="el" backwards="0">
                                    <p:tmAbs val="0"/>
                                  </p:iterate>
                                  <p:childTnLst>
                                    <p:animEffect filter="wipe(down)" transition="out">
                                      <p:cBhvr>
                                        <p:cTn id="31" dur="750" fill="hold"/>
                                        <p:tgtEl>
                                          <p:spTgt spid="876"/>
                                        </p:tgtEl>
                                      </p:cBhvr>
                                    </p:animEffect>
                                    <p:set>
                                      <p:cBhvr>
                                        <p:cTn id="32" fill="hold">
                                          <p:stCondLst>
                                            <p:cond delay="749"/>
                                          </p:stCondLst>
                                        </p:cTn>
                                        <p:tgtEl>
                                          <p:spTgt spid="876"/>
                                        </p:tgtEl>
                                        <p:attrNameLst>
                                          <p:attrName>style.visibility</p:attrName>
                                        </p:attrNameLst>
                                      </p:cBhvr>
                                      <p:to>
                                        <p:strVal val="hidden"/>
                                      </p:to>
                                    </p:set>
                                  </p:childTnLst>
                                </p:cTn>
                              </p:par>
                            </p:childTnLst>
                          </p:cTn>
                        </p:par>
                        <p:par>
                          <p:cTn id="33" fill="hold">
                            <p:stCondLst>
                              <p:cond delay="750"/>
                            </p:stCondLst>
                            <p:childTnLst>
                              <p:par>
                                <p:cTn id="34" nodeType="afterEffect" presetClass="exit" presetSubtype="0" presetID="1" grpId="7" fill="hold">
                                  <p:stCondLst>
                                    <p:cond delay="0"/>
                                  </p:stCondLst>
                                  <p:iterate type="el" backwards="0">
                                    <p:tmAbs val="0"/>
                                  </p:iterate>
                                  <p:childTnLst>
                                    <p:set>
                                      <p:cBhvr>
                                        <p:cTn id="35" fill="hold">
                                          <p:stCondLst>
                                            <p:cond delay="0"/>
                                          </p:stCondLst>
                                        </p:cTn>
                                        <p:tgtEl>
                                          <p:spTgt spid="89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1" grpId="8" fill="hold">
                                  <p:stCondLst>
                                    <p:cond delay="0"/>
                                  </p:stCondLst>
                                  <p:iterate type="el" backwards="0">
                                    <p:tmAbs val="0"/>
                                  </p:iterate>
                                  <p:childTnLst>
                                    <p:set>
                                      <p:cBhvr>
                                        <p:cTn id="39" fill="hold"/>
                                        <p:tgtEl>
                                          <p:spTgt spid="8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6" grpId="6"/>
      <p:bldP build="whole" bldLvl="1" animBg="1" rev="0" advAuto="0" spid="856" grpId="1"/>
      <p:bldP build="whole" bldLvl="1" animBg="1" rev="0" advAuto="0" spid="890" grpId="7"/>
      <p:bldP build="whole" bldLvl="1" animBg="1" rev="0" advAuto="0" spid="861" grpId="5"/>
      <p:bldP build="whole" bldLvl="1" animBg="1" rev="0" advAuto="0" spid="859" grpId="3"/>
      <p:bldP build="whole" bldLvl="1" animBg="1" rev="0" advAuto="0" spid="858" grpId="2"/>
      <p:bldP build="whole" bldLvl="1" animBg="1" rev="0" advAuto="0" spid="892" grpId="8"/>
      <p:bldP build="whole" bldLvl="1" animBg="1" rev="0" advAuto="0" spid="860" grpId="4"/>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6" name="Shape 8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897" name="Shape 897"/>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898" name="Shape 898"/>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899" name="Shape 899"/>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900" name="Shape 900"/>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Embedded Services</a:t>
            </a:r>
          </a:p>
        </p:txBody>
      </p:sp>
      <p:sp>
        <p:nvSpPr>
          <p:cNvPr id="901" name="Shape 901"/>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Session Replication</a:t>
            </a:r>
          </a:p>
        </p:txBody>
      </p:sp>
      <p:sp>
        <p:nvSpPr>
          <p:cNvPr id="902" name="Shape 902"/>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Logging</a:t>
            </a:r>
          </a:p>
        </p:txBody>
      </p:sp>
      <p:sp>
        <p:nvSpPr>
          <p:cNvPr id="903" name="Shape 903"/>
          <p:cNvSpPr/>
          <p:nvPr>
            <p:ph type="body" idx="4294967295"/>
          </p:nvPr>
        </p:nvSpPr>
        <p:spPr>
          <a:xfrm>
            <a:off x="3719514" y="963263"/>
            <a:ext cx="4588351" cy="3429001"/>
          </a:xfrm>
          <a:prstGeom prst="rect">
            <a:avLst/>
          </a:prstGeom>
        </p:spPr>
        <p:txBody>
          <a:bodyPr/>
          <a:lstStyle/>
          <a:p>
            <a:pPr lvl="0">
              <a:defRPr sz="1800">
                <a:solidFill>
                  <a:srgbClr val="000000"/>
                </a:solidFill>
                <a:uFillTx/>
              </a:defRPr>
            </a:pPr>
            <a:r>
              <a:rPr>
                <a:solidFill>
                  <a:srgbClr val="4D4D4D"/>
                </a:solidFill>
                <a:uFill>
                  <a:solidFill>
                    <a:srgbClr val="4D4D4D"/>
                  </a:solidFill>
                </a:uFill>
              </a:rPr>
              <a:t>Do not write to log files</a:t>
            </a:r>
            <a:endParaRPr>
              <a:solidFill>
                <a:srgbClr val="4D4D4D"/>
              </a:solidFill>
              <a:uFill>
                <a:solidFill>
                  <a:srgbClr val="4D4D4D"/>
                </a:solidFill>
              </a:uFill>
            </a:endParaRPr>
          </a:p>
          <a:p>
            <a:pPr lvl="0">
              <a:defRPr sz="1800">
                <a:solidFill>
                  <a:srgbClr val="000000"/>
                </a:solidFill>
                <a:uFillTx/>
              </a:defRPr>
            </a:pPr>
            <a:r>
              <a:rPr>
                <a:solidFill>
                  <a:srgbClr val="4D4D4D"/>
                </a:solidFill>
                <a:uFill>
                  <a:solidFill>
                    <a:srgbClr val="4D4D4D"/>
                  </a:solidFill>
                </a:uFill>
              </a:rPr>
              <a:t>Output logs to console and use a syslog drain to collect all logs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897"/>
                                        </p:tgtEl>
                                        <p:attrNameLst>
                                          <p:attrName>style.visibility</p:attrName>
                                        </p:attrNameLst>
                                      </p:cBhvr>
                                      <p:to>
                                        <p:strVal val="visible"/>
                                      </p:to>
                                    </p:set>
                                    <p:animEffect filter="wipe(right)" transition="in">
                                      <p:cBhvr>
                                        <p:cTn id="7" dur="500"/>
                                        <p:tgtEl>
                                          <p:spTgt spid="897"/>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899"/>
                                        </p:tgtEl>
                                        <p:attrNameLst>
                                          <p:attrName>style.visibility</p:attrName>
                                        </p:attrNameLst>
                                      </p:cBhvr>
                                      <p:to>
                                        <p:strVal val="visible"/>
                                      </p:to>
                                    </p:set>
                                    <p:anim calcmode="lin" valueType="num">
                                      <p:cBhvr>
                                        <p:cTn id="11" dur="300" fill="hold"/>
                                        <p:tgtEl>
                                          <p:spTgt spid="899"/>
                                        </p:tgtEl>
                                        <p:attrNameLst>
                                          <p:attrName>ppt_w</p:attrName>
                                        </p:attrNameLst>
                                      </p:cBhvr>
                                      <p:tavLst>
                                        <p:tav tm="0">
                                          <p:val>
                                            <p:fltVal val="0"/>
                                          </p:val>
                                        </p:tav>
                                        <p:tav tm="100000">
                                          <p:val>
                                            <p:strVal val="#ppt_w"/>
                                          </p:val>
                                        </p:tav>
                                      </p:tavLst>
                                    </p:anim>
                                    <p:anim calcmode="lin" valueType="num">
                                      <p:cBhvr>
                                        <p:cTn id="12" dur="300" fill="hold"/>
                                        <p:tgtEl>
                                          <p:spTgt spid="899"/>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900"/>
                                        </p:tgtEl>
                                        <p:attrNameLst>
                                          <p:attrName>style.visibility</p:attrName>
                                        </p:attrNameLst>
                                      </p:cBhvr>
                                      <p:to>
                                        <p:strVal val="visible"/>
                                      </p:to>
                                    </p:set>
                                    <p:anim calcmode="lin" valueType="num">
                                      <p:cBhvr>
                                        <p:cTn id="16" dur="300" fill="hold"/>
                                        <p:tgtEl>
                                          <p:spTgt spid="900"/>
                                        </p:tgtEl>
                                        <p:attrNameLst>
                                          <p:attrName>ppt_w</p:attrName>
                                        </p:attrNameLst>
                                      </p:cBhvr>
                                      <p:tavLst>
                                        <p:tav tm="0">
                                          <p:val>
                                            <p:fltVal val="0"/>
                                          </p:val>
                                        </p:tav>
                                        <p:tav tm="100000">
                                          <p:val>
                                            <p:strVal val="#ppt_w"/>
                                          </p:val>
                                        </p:tav>
                                      </p:tavLst>
                                    </p:anim>
                                    <p:anim calcmode="lin" valueType="num">
                                      <p:cBhvr>
                                        <p:cTn id="17" dur="300" fill="hold"/>
                                        <p:tgtEl>
                                          <p:spTgt spid="900"/>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901"/>
                                        </p:tgtEl>
                                        <p:attrNameLst>
                                          <p:attrName>style.visibility</p:attrName>
                                        </p:attrNameLst>
                                      </p:cBhvr>
                                      <p:to>
                                        <p:strVal val="visible"/>
                                      </p:to>
                                    </p:set>
                                    <p:anim calcmode="lin" valueType="num">
                                      <p:cBhvr>
                                        <p:cTn id="21" dur="300" fill="hold"/>
                                        <p:tgtEl>
                                          <p:spTgt spid="901"/>
                                        </p:tgtEl>
                                        <p:attrNameLst>
                                          <p:attrName>ppt_w</p:attrName>
                                        </p:attrNameLst>
                                      </p:cBhvr>
                                      <p:tavLst>
                                        <p:tav tm="0">
                                          <p:val>
                                            <p:fltVal val="0"/>
                                          </p:val>
                                        </p:tav>
                                        <p:tav tm="100000">
                                          <p:val>
                                            <p:strVal val="#ppt_w"/>
                                          </p:val>
                                        </p:tav>
                                      </p:tavLst>
                                    </p:anim>
                                    <p:anim calcmode="lin" valueType="num">
                                      <p:cBhvr>
                                        <p:cTn id="22" dur="300" fill="hold"/>
                                        <p:tgtEl>
                                          <p:spTgt spid="901"/>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902"/>
                                        </p:tgtEl>
                                        <p:attrNameLst>
                                          <p:attrName>style.visibility</p:attrName>
                                        </p:attrNameLst>
                                      </p:cBhvr>
                                      <p:to>
                                        <p:strVal val="visible"/>
                                      </p:to>
                                    </p:set>
                                    <p:anim calcmode="lin" valueType="num">
                                      <p:cBhvr>
                                        <p:cTn id="26" dur="300" fill="hold"/>
                                        <p:tgtEl>
                                          <p:spTgt spid="902"/>
                                        </p:tgtEl>
                                        <p:attrNameLst>
                                          <p:attrName>ppt_w</p:attrName>
                                        </p:attrNameLst>
                                      </p:cBhvr>
                                      <p:tavLst>
                                        <p:tav tm="0">
                                          <p:val>
                                            <p:fltVal val="0"/>
                                          </p:val>
                                        </p:tav>
                                        <p:tav tm="100000">
                                          <p:val>
                                            <p:strVal val="#ppt_w"/>
                                          </p:val>
                                        </p:tav>
                                      </p:tavLst>
                                    </p:anim>
                                    <p:anim calcmode="lin" valueType="num">
                                      <p:cBhvr>
                                        <p:cTn id="27" dur="300" fill="hold"/>
                                        <p:tgtEl>
                                          <p:spTgt spid="9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7" grpId="1"/>
      <p:bldP build="whole" bldLvl="1" animBg="1" rev="0" advAuto="0" spid="900" grpId="3"/>
      <p:bldP build="whole" bldLvl="1" animBg="1" rev="0" advAuto="0" spid="901" grpId="4"/>
      <p:bldP build="whole" bldLvl="1" animBg="1" rev="0" advAuto="0" spid="902" grpId="5"/>
      <p:bldP build="whole" bldLvl="1" animBg="1" rev="0" advAuto="0" spid="899" grpId="2"/>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5" name="Shape 9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906" name="Shape 906"/>
          <p:cNvSpPr/>
          <p:nvPr/>
        </p:nvSpPr>
        <p:spPr>
          <a:xfrm>
            <a:off x="45647" y="770049"/>
            <a:ext cx="3194471" cy="3830165"/>
          </a:xfrm>
          <a:prstGeom prst="roundRect">
            <a:avLst>
              <a:gd name="adj" fmla="val 4239"/>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907" name="Shape 907"/>
          <p:cNvSpPr/>
          <p:nvPr>
            <p:ph type="title" idx="4294967295"/>
          </p:nvPr>
        </p:nvSpPr>
        <p:spPr>
          <a:xfrm>
            <a:off x="289675" y="141838"/>
            <a:ext cx="8410576" cy="504297"/>
          </a:xfrm>
          <a:prstGeom prst="rect">
            <a:avLst/>
          </a:prstGeom>
        </p:spPr>
        <p:txBody>
          <a:bodyPr/>
          <a:lstStyle>
            <a:lvl1pPr>
              <a:lnSpc>
                <a:spcPct val="100000"/>
              </a:lnSpc>
              <a:defRPr>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Some refactoring strategies</a:t>
            </a:r>
          </a:p>
        </p:txBody>
      </p:sp>
      <p:sp>
        <p:nvSpPr>
          <p:cNvPr id="908" name="Shape 908"/>
          <p:cNvSpPr/>
          <p:nvPr/>
        </p:nvSpPr>
        <p:spPr>
          <a:xfrm>
            <a:off x="232914" y="1112218"/>
            <a:ext cx="3294013"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Local Disk Storage</a:t>
            </a:r>
          </a:p>
        </p:txBody>
      </p:sp>
      <p:sp>
        <p:nvSpPr>
          <p:cNvPr id="909" name="Shape 909"/>
          <p:cNvSpPr/>
          <p:nvPr/>
        </p:nvSpPr>
        <p:spPr>
          <a:xfrm>
            <a:off x="252773" y="1703286"/>
            <a:ext cx="2780219"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Embedded Services</a:t>
            </a:r>
          </a:p>
        </p:txBody>
      </p:sp>
      <p:sp>
        <p:nvSpPr>
          <p:cNvPr id="910" name="Shape 910"/>
          <p:cNvSpPr/>
          <p:nvPr/>
        </p:nvSpPr>
        <p:spPr>
          <a:xfrm>
            <a:off x="250110" y="229435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Session Replication</a:t>
            </a:r>
          </a:p>
        </p:txBody>
      </p:sp>
      <p:sp>
        <p:nvSpPr>
          <p:cNvPr id="911" name="Shape 911"/>
          <p:cNvSpPr/>
          <p:nvPr/>
        </p:nvSpPr>
        <p:spPr>
          <a:xfrm>
            <a:off x="250110" y="2870684"/>
            <a:ext cx="2621534" cy="399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Logging</a:t>
            </a:r>
          </a:p>
        </p:txBody>
      </p:sp>
      <p:pic>
        <p:nvPicPr>
          <p:cNvPr id="912" name="pasted-image.pdf"/>
          <p:cNvPicPr/>
          <p:nvPr/>
        </p:nvPicPr>
        <p:blipFill>
          <a:blip r:embed="rId2">
            <a:extLst/>
          </a:blip>
          <a:stretch>
            <a:fillRect/>
          </a:stretch>
        </p:blipFill>
        <p:spPr>
          <a:xfrm>
            <a:off x="3882366" y="1531583"/>
            <a:ext cx="4705375" cy="2292362"/>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906"/>
                                        </p:tgtEl>
                                        <p:attrNameLst>
                                          <p:attrName>style.visibility</p:attrName>
                                        </p:attrNameLst>
                                      </p:cBhvr>
                                      <p:to>
                                        <p:strVal val="visible"/>
                                      </p:to>
                                    </p:set>
                                    <p:animEffect filter="wipe(right)" transition="in">
                                      <p:cBhvr>
                                        <p:cTn id="7" dur="500"/>
                                        <p:tgtEl>
                                          <p:spTgt spid="90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908"/>
                                        </p:tgtEl>
                                        <p:attrNameLst>
                                          <p:attrName>style.visibility</p:attrName>
                                        </p:attrNameLst>
                                      </p:cBhvr>
                                      <p:to>
                                        <p:strVal val="visible"/>
                                      </p:to>
                                    </p:set>
                                    <p:anim calcmode="lin" valueType="num">
                                      <p:cBhvr>
                                        <p:cTn id="11" dur="300" fill="hold"/>
                                        <p:tgtEl>
                                          <p:spTgt spid="908"/>
                                        </p:tgtEl>
                                        <p:attrNameLst>
                                          <p:attrName>ppt_w</p:attrName>
                                        </p:attrNameLst>
                                      </p:cBhvr>
                                      <p:tavLst>
                                        <p:tav tm="0">
                                          <p:val>
                                            <p:fltVal val="0"/>
                                          </p:val>
                                        </p:tav>
                                        <p:tav tm="100000">
                                          <p:val>
                                            <p:strVal val="#ppt_w"/>
                                          </p:val>
                                        </p:tav>
                                      </p:tavLst>
                                    </p:anim>
                                    <p:anim calcmode="lin" valueType="num">
                                      <p:cBhvr>
                                        <p:cTn id="12" dur="300" fill="hold"/>
                                        <p:tgtEl>
                                          <p:spTgt spid="908"/>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909"/>
                                        </p:tgtEl>
                                        <p:attrNameLst>
                                          <p:attrName>style.visibility</p:attrName>
                                        </p:attrNameLst>
                                      </p:cBhvr>
                                      <p:to>
                                        <p:strVal val="visible"/>
                                      </p:to>
                                    </p:set>
                                    <p:anim calcmode="lin" valueType="num">
                                      <p:cBhvr>
                                        <p:cTn id="16" dur="300" fill="hold"/>
                                        <p:tgtEl>
                                          <p:spTgt spid="909"/>
                                        </p:tgtEl>
                                        <p:attrNameLst>
                                          <p:attrName>ppt_w</p:attrName>
                                        </p:attrNameLst>
                                      </p:cBhvr>
                                      <p:tavLst>
                                        <p:tav tm="0">
                                          <p:val>
                                            <p:fltVal val="0"/>
                                          </p:val>
                                        </p:tav>
                                        <p:tav tm="100000">
                                          <p:val>
                                            <p:strVal val="#ppt_w"/>
                                          </p:val>
                                        </p:tav>
                                      </p:tavLst>
                                    </p:anim>
                                    <p:anim calcmode="lin" valueType="num">
                                      <p:cBhvr>
                                        <p:cTn id="17" dur="300" fill="hold"/>
                                        <p:tgtEl>
                                          <p:spTgt spid="909"/>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910"/>
                                        </p:tgtEl>
                                        <p:attrNameLst>
                                          <p:attrName>style.visibility</p:attrName>
                                        </p:attrNameLst>
                                      </p:cBhvr>
                                      <p:to>
                                        <p:strVal val="visible"/>
                                      </p:to>
                                    </p:set>
                                    <p:anim calcmode="lin" valueType="num">
                                      <p:cBhvr>
                                        <p:cTn id="21" dur="300" fill="hold"/>
                                        <p:tgtEl>
                                          <p:spTgt spid="910"/>
                                        </p:tgtEl>
                                        <p:attrNameLst>
                                          <p:attrName>ppt_w</p:attrName>
                                        </p:attrNameLst>
                                      </p:cBhvr>
                                      <p:tavLst>
                                        <p:tav tm="0">
                                          <p:val>
                                            <p:fltVal val="0"/>
                                          </p:val>
                                        </p:tav>
                                        <p:tav tm="100000">
                                          <p:val>
                                            <p:strVal val="#ppt_w"/>
                                          </p:val>
                                        </p:tav>
                                      </p:tavLst>
                                    </p:anim>
                                    <p:anim calcmode="lin" valueType="num">
                                      <p:cBhvr>
                                        <p:cTn id="22" dur="300" fill="hold"/>
                                        <p:tgtEl>
                                          <p:spTgt spid="910"/>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911"/>
                                        </p:tgtEl>
                                        <p:attrNameLst>
                                          <p:attrName>style.visibility</p:attrName>
                                        </p:attrNameLst>
                                      </p:cBhvr>
                                      <p:to>
                                        <p:strVal val="visible"/>
                                      </p:to>
                                    </p:set>
                                    <p:anim calcmode="lin" valueType="num">
                                      <p:cBhvr>
                                        <p:cTn id="26" dur="300" fill="hold"/>
                                        <p:tgtEl>
                                          <p:spTgt spid="911"/>
                                        </p:tgtEl>
                                        <p:attrNameLst>
                                          <p:attrName>ppt_w</p:attrName>
                                        </p:attrNameLst>
                                      </p:cBhvr>
                                      <p:tavLst>
                                        <p:tav tm="0">
                                          <p:val>
                                            <p:fltVal val="0"/>
                                          </p:val>
                                        </p:tav>
                                        <p:tav tm="100000">
                                          <p:val>
                                            <p:strVal val="#ppt_w"/>
                                          </p:val>
                                        </p:tav>
                                      </p:tavLst>
                                    </p:anim>
                                    <p:anim calcmode="lin" valueType="num">
                                      <p:cBhvr>
                                        <p:cTn id="27" dur="300" fill="hold"/>
                                        <p:tgtEl>
                                          <p:spTgt spid="9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6" grpId="1"/>
      <p:bldP build="whole" bldLvl="1" animBg="1" rev="0" advAuto="0" spid="910" grpId="4"/>
      <p:bldP build="whole" bldLvl="1" animBg="1" rev="0" advAuto="0" spid="911" grpId="5"/>
      <p:bldP build="whole" bldLvl="1" animBg="1" rev="0" advAuto="0" spid="909" grpId="3"/>
      <p:bldP build="whole" bldLvl="1" animBg="1" rev="0" advAuto="0" spid="908" grpId="2"/>
    </p:bldLst>
  </p:timing>
</p:sld>
</file>

<file path=ppt/slides/slide5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14" name="Shape 914"/>
          <p:cNvSpPr/>
          <p:nvPr>
            <p:ph type="title"/>
          </p:nvPr>
        </p:nvSpPr>
        <p:spPr>
          <a:prstGeom prst="rect">
            <a:avLst/>
          </a:prstGeom>
        </p:spPr>
        <p:txBody>
          <a:bodyPr/>
          <a:lstStyle/>
          <a:p>
            <a:pPr lvl="0">
              <a:defRPr sz="1800">
                <a:solidFill>
                  <a:srgbClr val="000000"/>
                </a:solidFill>
                <a:uFillTx/>
              </a:defRPr>
            </a:pPr>
            <a:r>
              <a:rPr sz="4400">
                <a:solidFill>
                  <a:srgbClr val="F27C3A"/>
                </a:solidFill>
                <a:uFill>
                  <a:solidFill>
                    <a:srgbClr val="F27C3A"/>
                  </a:solidFill>
                </a:uFill>
              </a:rPr>
              <a:t>J2EE/JEE Specifics</a:t>
            </a:r>
          </a:p>
        </p:txBody>
      </p:sp>
      <p:sp>
        <p:nvSpPr>
          <p:cNvPr id="915" name="Shape 915"/>
          <p:cNvSpPr/>
          <p:nvPr>
            <p:ph type="body" idx="1"/>
          </p:nvPr>
        </p:nvSpPr>
        <p:spPr>
          <a:prstGeom prst="rect">
            <a:avLst/>
          </a:prstGeom>
        </p:spPr>
        <p:txBody>
          <a:bodyPr/>
          <a:lstStyle/>
          <a:p>
            <a:pPr lvl="0"/>
          </a:p>
        </p:txBody>
      </p:sp>
      <p:sp>
        <p:nvSpPr>
          <p:cNvPr id="916" name="Shape 9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Tree>
  </p:cSld>
  <p:clrMapOvr>
    <a:masterClrMapping/>
  </p:clrMapOvr>
  <p:transition spd="slow" advClick="1">
    <p:dissolve/>
  </p:transition>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18" name="image5.png"/>
          <p:cNvPicPr/>
          <p:nvPr/>
        </p:nvPicPr>
        <p:blipFill>
          <a:blip r:embed="rId2">
            <a:extLst/>
          </a:blip>
          <a:stretch>
            <a:fillRect/>
          </a:stretch>
        </p:blipFill>
        <p:spPr>
          <a:xfrm>
            <a:off x="6300725" y="980375"/>
            <a:ext cx="2476501" cy="3114676"/>
          </a:xfrm>
          <a:prstGeom prst="rect">
            <a:avLst/>
          </a:prstGeom>
          <a:ln w="12700">
            <a:miter lim="400000"/>
          </a:ln>
        </p:spPr>
      </p:pic>
      <p:sp>
        <p:nvSpPr>
          <p:cNvPr id="919" name="Shape 919"/>
          <p:cNvSpPr/>
          <p:nvPr/>
        </p:nvSpPr>
        <p:spPr>
          <a:xfrm>
            <a:off x="451625" y="980375"/>
            <a:ext cx="5745599" cy="342013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marL="547914" indent="-408214">
              <a:lnSpc>
                <a:spcPct val="115000"/>
              </a:lnSpc>
              <a:buClr>
                <a:srgbClr val="000000"/>
              </a:buClr>
              <a:buSzPct val="100000"/>
              <a:buFont typeface="Arial"/>
              <a:buChar char="●"/>
              <a:defRPr>
                <a:solidFill>
                  <a:srgbClr val="000000"/>
                </a:solidFill>
                <a:uFillTx/>
              </a:defRPr>
            </a:pPr>
            <a:r>
              <a:t>Java enterprise beans has always been seen as a mammoth. </a:t>
            </a:r>
            <a:endParaRPr sz="1400"/>
          </a:p>
          <a:p>
            <a:pPr lvl="0" marL="547914" indent="-408214">
              <a:lnSpc>
                <a:spcPct val="115000"/>
              </a:lnSpc>
              <a:buClr>
                <a:srgbClr val="000000"/>
              </a:buClr>
              <a:buSzPct val="100000"/>
              <a:buFont typeface="Arial"/>
              <a:buChar char="●"/>
              <a:defRPr>
                <a:solidFill>
                  <a:srgbClr val="000000"/>
                </a:solidFill>
                <a:uFillTx/>
              </a:defRPr>
            </a:pPr>
            <a:r>
              <a:t>It inspired Rod Johnson to create Spring Framework, and the rest is history</a:t>
            </a:r>
            <a:endParaRPr sz="1400"/>
          </a:p>
          <a:p>
            <a:pPr lvl="0" marL="547914" indent="-408214">
              <a:lnSpc>
                <a:spcPct val="115000"/>
              </a:lnSpc>
              <a:buClr>
                <a:srgbClr val="000000"/>
              </a:buClr>
              <a:buSzPct val="100000"/>
              <a:buFont typeface="Arial"/>
              <a:buChar char="●"/>
              <a:defRPr>
                <a:solidFill>
                  <a:srgbClr val="000000"/>
                </a:solidFill>
                <a:uFillTx/>
              </a:defRPr>
            </a:pPr>
            <a:r>
              <a:t>The cumbersome model, coupled to fat application servers, and excessive plumbing code, led the market to embrace spring as the top application framework in the world</a:t>
            </a:r>
            <a:endParaRPr sz="1400"/>
          </a:p>
          <a:p>
            <a:pPr lvl="0" marL="547914" indent="-408214">
              <a:buClr>
                <a:srgbClr val="000000"/>
              </a:buClr>
              <a:buSzPct val="100000"/>
              <a:buFont typeface="Arial"/>
              <a:buChar char="●"/>
              <a:defRPr>
                <a:solidFill>
                  <a:srgbClr val="000000"/>
                </a:solidFill>
                <a:uFillTx/>
              </a:defRPr>
            </a:pPr>
            <a:r>
              <a:t>EJB 3 tried to fight back by adopting a lot of spring framework’s core concepts. Unfortunately by the time it was released, AWS was already a reality. </a:t>
            </a:r>
          </a:p>
        </p:txBody>
      </p:sp>
      <p:sp>
        <p:nvSpPr>
          <p:cNvPr id="920" name="Shape 920"/>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The J2EE story</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2" name="Shape 922"/>
          <p:cNvSpPr/>
          <p:nvPr>
            <p:ph type="body" idx="1"/>
          </p:nvPr>
        </p:nvSpPr>
        <p:spPr>
          <a:xfrm>
            <a:off x="366712" y="1074737"/>
            <a:ext cx="8410501" cy="3383099"/>
          </a:xfrm>
          <a:prstGeom prst="rect">
            <a:avLst/>
          </a:prstGeom>
        </p:spPr>
        <p:txBody>
          <a:bodyPr>
            <a:normAutofit fontScale="100000" lnSpcReduction="0"/>
          </a:bodyPr>
          <a:lstStyle/>
          <a:p>
            <a:pPr lvl="0"/>
            <a:r>
              <a:t> JEE is a vast spec, people usually take for granted that JEE = EJB. EJBs are not a good match for running inside cloud foundry we will cover that later</a:t>
            </a:r>
          </a:p>
          <a:p>
            <a:pPr lvl="0"/>
            <a:r>
              <a:t> For the majority of the spec, we actually support it inside tomcat. The main concerns are mostly around the application architecture and not the specs it uses</a:t>
            </a:r>
          </a:p>
          <a:p>
            <a:pPr lvl="0"/>
            <a:r>
              <a:t> There are just a few specs are really not supported, be careful when bumping on those</a:t>
            </a:r>
          </a:p>
        </p:txBody>
      </p:sp>
      <p:sp>
        <p:nvSpPr>
          <p:cNvPr id="923" name="Shape 923"/>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Can I run my JEE app on PCF?</a:t>
            </a:r>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5" name="Shape 925"/>
          <p:cNvSpPr/>
          <p:nvPr>
            <p:ph type="title"/>
          </p:nvPr>
        </p:nvSpPr>
        <p:spPr>
          <a:xfrm>
            <a:off x="366711" y="325436"/>
            <a:ext cx="8410501" cy="460501"/>
          </a:xfrm>
          <a:prstGeom prst="rect">
            <a:avLst/>
          </a:prstGeom>
        </p:spPr>
        <p:txBody>
          <a:bodyPr>
            <a:normAutofit fontScale="100000" lnSpcReduction="0"/>
          </a:bodyPr>
          <a:lstStyle/>
          <a:p>
            <a:pPr lvl="0">
              <a:defRPr sz="1800"/>
            </a:pPr>
            <a:r>
              <a:rPr sz="1400"/>
              <a:t>JEE 7 and CloudFoundry (Most common JSRs)</a:t>
            </a:r>
          </a:p>
        </p:txBody>
      </p:sp>
      <p:graphicFrame>
        <p:nvGraphicFramePr>
          <p:cNvPr id="926" name="Table 926"/>
          <p:cNvGraphicFramePr/>
          <p:nvPr/>
        </p:nvGraphicFramePr>
        <p:xfrm>
          <a:off x="421849" y="709749"/>
          <a:ext cx="8305701" cy="39774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73475"/>
                <a:gridCol w="2479375"/>
                <a:gridCol w="978200"/>
                <a:gridCol w="3174650"/>
              </a:tblGrid>
              <a:tr h="323819">
                <a:tc>
                  <a:txBody>
                    <a:bodyPr/>
                    <a:lstStyle/>
                    <a:p>
                      <a:pPr lvl="0" algn="ctr">
                        <a:defRPr b="0" i="0" sz="1800">
                          <a:solidFill>
                            <a:srgbClr val="000000"/>
                          </a:solidFill>
                          <a:uFillTx/>
                        </a:defRPr>
                      </a:pPr>
                      <a:r>
                        <a:rPr b="1" i="1" sz="1000">
                          <a:solidFill>
                            <a:srgbClr val="FFFFFF"/>
                          </a:solidFill>
                        </a:rPr>
                        <a:t>JSR</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Description </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Supported</a:t>
                      </a:r>
                    </a:p>
                  </a:txBody>
                  <a:tcPr marL="91425" marR="91425" marT="91425" marB="91425" anchor="t" anchorCtr="0" horzOverflow="overflow">
                    <a:solidFill>
                      <a:srgbClr val="F16F3B"/>
                    </a:solidFill>
                  </a:tcPr>
                </a:tc>
                <a:tc>
                  <a:txBody>
                    <a:bodyPr/>
                    <a:lstStyle/>
                    <a:p>
                      <a:pPr lvl="0" algn="ctr">
                        <a:defRPr b="0" i="0" sz="1800">
                          <a:solidFill>
                            <a:srgbClr val="000000"/>
                          </a:solidFill>
                          <a:uFillTx/>
                        </a:defRPr>
                      </a:pPr>
                      <a:r>
                        <a:rPr b="1" i="1" sz="1000">
                          <a:solidFill>
                            <a:srgbClr val="FFFFFF"/>
                          </a:solidFill>
                        </a:rPr>
                        <a:t>Notes</a:t>
                      </a:r>
                    </a:p>
                  </a:txBody>
                  <a:tcPr marL="91425" marR="91425" marT="91425" marB="91425" anchor="t" anchorCtr="0" horzOverflow="overflow">
                    <a:solidFill>
                      <a:srgbClr val="F16F3B"/>
                    </a:solidFill>
                  </a:tcPr>
                </a:tc>
              </a:tr>
              <a:tr h="323819">
                <a:tc>
                  <a:txBody>
                    <a:bodyPr/>
                    <a:lstStyle/>
                    <a:p>
                      <a:pPr lvl="0" algn="l">
                        <a:defRPr b="0" i="0" sz="1800">
                          <a:solidFill>
                            <a:srgbClr val="000000"/>
                          </a:solidFill>
                          <a:uFillTx/>
                        </a:defRPr>
                      </a:pPr>
                      <a:r>
                        <a:rPr b="1" i="1" sz="900">
                          <a:solidFill>
                            <a:srgbClr val="00685D"/>
                          </a:solidFill>
                        </a:rPr>
                        <a:t>JSR 338 </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Persistence API 2.1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data JPA has better support than this JSR</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340</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Servlets 3.1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Tomcat 8 support servlets 3.1</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339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JAX-RS 2.0 Restfull web services</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Jersey and resteasy can be used instead of SpringMVC</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344</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JSF 2.2 Java server faces</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Supported on tomcat containers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Bean Validation 1.1</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has support for bean validation</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245</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server pages 2.3</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Supported on tomcat containers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919</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mail 1.5</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yes </a:t>
                      </a:r>
                    </a:p>
                  </a:txBody>
                  <a:tcPr marL="91425" marR="91425" marT="91425" marB="91425" anchor="t" anchorCtr="0" horzOverflow="overflow">
                    <a:solidFill>
                      <a:srgbClr val="72FF87">
                        <a:alpha val="63460"/>
                      </a:srgbClr>
                    </a:solidFill>
                  </a:tcPr>
                </a:tc>
                <a:tc>
                  <a:txBody>
                    <a:bodyPr/>
                    <a:lstStyle/>
                    <a:p>
                      <a:pPr lvl="0" algn="l">
                        <a:defRPr b="0" i="0" sz="1800">
                          <a:solidFill>
                            <a:srgbClr val="000000"/>
                          </a:solidFill>
                          <a:uFillTx/>
                        </a:defRPr>
                      </a:pPr>
                      <a:r>
                        <a:rPr b="1" i="1" sz="900">
                          <a:solidFill>
                            <a:srgbClr val="00685D"/>
                          </a:solidFill>
                        </a:rPr>
                        <a:t>Spring has extensive support for java mail senders</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343</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JMS 2.0</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partial</a:t>
                      </a:r>
                    </a:p>
                  </a:txBody>
                  <a:tcPr marL="91425" marR="91425" marT="91425" marB="91425" anchor="t" anchorCtr="0" horzOverflow="overflow">
                    <a:solidFill>
                      <a:srgbClr val="FFEC41">
                        <a:alpha val="65770"/>
                      </a:srgbClr>
                    </a:solidFill>
                  </a:tcPr>
                </a:tc>
                <a:tc>
                  <a:txBody>
                    <a:bodyPr/>
                    <a:lstStyle/>
                    <a:p>
                      <a:pPr lvl="0" algn="l">
                        <a:defRPr b="0" i="0" sz="1800">
                          <a:solidFill>
                            <a:srgbClr val="000000"/>
                          </a:solidFill>
                          <a:uFillTx/>
                        </a:defRPr>
                      </a:pPr>
                      <a:r>
                        <a:rPr b="1" i="1" sz="900">
                          <a:solidFill>
                            <a:srgbClr val="00685D"/>
                          </a:solidFill>
                        </a:rPr>
                        <a:t>No support for MDBs, but JMS client is fully supported</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900">
                          <a:solidFill>
                            <a:srgbClr val="00685D"/>
                          </a:solidFill>
                        </a:rPr>
                        <a:t>JSR 345</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Enterprise Java Beans 2.0</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1000">
                          <a:solidFill>
                            <a:srgbClr val="00685D"/>
                          </a:solidFill>
                        </a:rPr>
                        <a:t>JSR 322</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Connector Architecture 1.7</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
                      </a:r>
                    </a:p>
                  </a:txBody>
                  <a:tcPr marL="91425" marR="91425" marT="91425" marB="91425" anchor="t" anchorCtr="0" horzOverflow="overflow">
                    <a:noFill/>
                  </a:tcPr>
                </a:tc>
              </a:tr>
              <a:tr h="323819">
                <a:tc>
                  <a:txBody>
                    <a:bodyPr/>
                    <a:lstStyle/>
                    <a:p>
                      <a:pPr lvl="0" algn="l">
                        <a:defRPr b="0" i="0" sz="1800">
                          <a:solidFill>
                            <a:srgbClr val="000000"/>
                          </a:solidFill>
                          <a:uFillTx/>
                        </a:defRPr>
                      </a:pPr>
                      <a:r>
                        <a:rPr b="1" i="1" sz="1000">
                          <a:solidFill>
                            <a:srgbClr val="00685D"/>
                          </a:solidFill>
                        </a:rPr>
                        <a:t>JNDI</a:t>
                      </a:r>
                    </a:p>
                  </a:txBody>
                  <a:tcPr marL="91425" marR="91425" marT="91425" marB="91425" anchor="t" anchorCtr="0" horzOverflow="overflow">
                    <a:noFill/>
                  </a:tcPr>
                </a:tc>
                <a:tc>
                  <a:txBody>
                    <a:bodyPr/>
                    <a:lstStyle/>
                    <a:p>
                      <a:pPr lvl="0" algn="l">
                        <a:defRPr b="0" i="0" sz="1800">
                          <a:solidFill>
                            <a:srgbClr val="000000"/>
                          </a:solidFill>
                          <a:uFillTx/>
                        </a:defRPr>
                      </a:pPr>
                      <a:r>
                        <a:rPr b="1" i="1" sz="900">
                          <a:solidFill>
                            <a:srgbClr val="00685D"/>
                          </a:solidFill>
                        </a:rPr>
                        <a:t>Java Naming Directory Interface</a:t>
                      </a:r>
                    </a:p>
                  </a:txBody>
                  <a:tcPr marL="91425" marR="91425" marT="91425" marB="91425" anchor="t" anchorCtr="0" horzOverflow="overflow">
                    <a:noFill/>
                  </a:tcPr>
                </a:tc>
                <a:tc>
                  <a:txBody>
                    <a:bodyPr/>
                    <a:lstStyle/>
                    <a:p>
                      <a:pPr lvl="0" algn="ctr">
                        <a:defRPr b="0" i="0" sz="1800">
                          <a:solidFill>
                            <a:srgbClr val="000000"/>
                          </a:solidFill>
                          <a:uFillTx/>
                        </a:defRPr>
                      </a:pPr>
                      <a:r>
                        <a:rPr b="1" i="1" sz="900">
                          <a:solidFill>
                            <a:srgbClr val="00685D"/>
                          </a:solidFill>
                        </a:rPr>
                        <a:t>No</a:t>
                      </a:r>
                    </a:p>
                  </a:txBody>
                  <a:tcPr marL="91425" marR="91425" marT="91425" marB="91425" anchor="t" anchorCtr="0" horzOverflow="overflow">
                    <a:solidFill>
                      <a:srgbClr val="FF0000">
                        <a:alpha val="65770"/>
                      </a:srgbClr>
                    </a:solidFill>
                  </a:tcPr>
                </a:tc>
                <a:tc>
                  <a:txBody>
                    <a:bodyPr/>
                    <a:lstStyle/>
                    <a:p>
                      <a:pPr lvl="0" algn="l">
                        <a:defRPr b="0" i="0" sz="1800">
                          <a:solidFill>
                            <a:srgbClr val="000000"/>
                          </a:solidFill>
                          <a:uFillTx/>
                        </a:defRPr>
                      </a:pPr>
                      <a:r>
                        <a:rPr b="1" i="1" sz="900">
                          <a:solidFill>
                            <a:srgbClr val="00685D"/>
                          </a:solidFill>
                        </a:rPr>
                        <a:t>Actually part of JSE, but its used by most containers</a:t>
                      </a:r>
                    </a:p>
                  </a:txBody>
                  <a:tcPr marL="91425" marR="91425" marT="91425" marB="91425" anchor="t" anchorCtr="0" horzOverflow="overflow">
                    <a:noFill/>
                  </a:tcPr>
                </a:tc>
              </a:tr>
            </a:tbl>
          </a:graphicData>
        </a:graphic>
      </p:graphicFrame>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8" name="Shape 928"/>
          <p:cNvSpPr/>
          <p:nvPr>
            <p:ph type="body" idx="1"/>
          </p:nvPr>
        </p:nvSpPr>
        <p:spPr>
          <a:xfrm>
            <a:off x="366712" y="785937"/>
            <a:ext cx="8410501" cy="3383099"/>
          </a:xfrm>
          <a:prstGeom prst="rect">
            <a:avLst/>
          </a:prstGeom>
        </p:spPr>
        <p:txBody>
          <a:bodyPr>
            <a:normAutofit fontScale="100000" lnSpcReduction="0"/>
          </a:bodyPr>
          <a:lstStyle/>
          <a:p>
            <a:pPr lvl="0" marL="457200" indent="-342900">
              <a:lnSpc>
                <a:spcPct val="115000"/>
              </a:lnSpc>
              <a:spcBef>
                <a:spcPts val="0"/>
              </a:spcBef>
              <a:buFont typeface="Helvetica"/>
            </a:pPr>
            <a:r>
              <a:t>JNDI is not JEE it’s actually part of JSE, but it’s quite often used by containers to store objects such as datasources or remote clients to EJBs</a:t>
            </a:r>
          </a:p>
          <a:p>
            <a:pPr lvl="0" marL="457200" indent="-342900">
              <a:lnSpc>
                <a:spcPct val="115000"/>
              </a:lnSpc>
              <a:spcBef>
                <a:spcPts val="0"/>
              </a:spcBef>
              <a:buFont typeface="Helvetica"/>
            </a:pPr>
            <a:r>
              <a:t>JNDI was never truly portable, across different vendors naming is different for same type of objects, stress that with your customer</a:t>
            </a:r>
          </a:p>
          <a:p>
            <a:pPr lvl="0" marL="457200" indent="-342900">
              <a:lnSpc>
                <a:spcPct val="115000"/>
              </a:lnSpc>
              <a:spcBef>
                <a:spcPts val="0"/>
              </a:spcBef>
              <a:buFont typeface="Helvetica"/>
            </a:pPr>
            <a:r>
              <a:t>Tomcat offers a read-only JNDI, so although possible to run applications that rely on datasource JNDI objects, its really not recommended, sometimes its not that simple to port them.</a:t>
            </a:r>
          </a:p>
          <a:p>
            <a:pPr lvl="0" marL="457200" indent="-342900">
              <a:lnSpc>
                <a:spcPct val="115000"/>
              </a:lnSpc>
              <a:spcBef>
                <a:spcPts val="0"/>
              </a:spcBef>
              <a:buFont typeface="Helvetica"/>
            </a:pPr>
            <a:r>
              <a:t>Educate your customers on how the service broker model and the environment variable system can offer the same functionality as a JNDI to store objects.</a:t>
            </a:r>
          </a:p>
        </p:txBody>
      </p:sp>
      <p:sp>
        <p:nvSpPr>
          <p:cNvPr id="929" name="Shape 929"/>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JNDI</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21" name="Shape 221"/>
          <p:cNvSpPr/>
          <p:nvPr>
            <p:ph type="title"/>
          </p:nvPr>
        </p:nvSpPr>
        <p:spPr>
          <a:prstGeom prst="rect">
            <a:avLst/>
          </a:prstGeom>
        </p:spPr>
        <p:txBody>
          <a:bodyPr/>
          <a:lstStyle/>
          <a:p>
            <a:pPr lvl="0">
              <a:defRPr sz="1800">
                <a:solidFill>
                  <a:srgbClr val="000000"/>
                </a:solidFill>
                <a:uFillTx/>
              </a:defRPr>
            </a:pPr>
            <a:r>
              <a:rPr sz="3200">
                <a:solidFill>
                  <a:srgbClr val="008881"/>
                </a:solidFill>
                <a:uFill>
                  <a:solidFill>
                    <a:srgbClr val="008881"/>
                  </a:solidFill>
                </a:uFill>
              </a:rPr>
              <a:t>Scaling monolithic apps</a:t>
            </a:r>
          </a:p>
        </p:txBody>
      </p:sp>
      <p:pic>
        <p:nvPicPr>
          <p:cNvPr id="222" name="pasted-image.pdf"/>
          <p:cNvPicPr/>
          <p:nvPr/>
        </p:nvPicPr>
        <p:blipFill>
          <a:blip r:embed="rId2">
            <a:extLst/>
          </a:blip>
          <a:stretch>
            <a:fillRect/>
          </a:stretch>
        </p:blipFill>
        <p:spPr>
          <a:xfrm>
            <a:off x="2159000" y="1270000"/>
            <a:ext cx="4826000" cy="2603500"/>
          </a:xfrm>
          <a:prstGeom prst="rect">
            <a:avLst/>
          </a:prstGeom>
          <a:ln w="12700">
            <a:miter lim="400000"/>
          </a:ln>
        </p:spPr>
      </p:pic>
      <p:pic>
        <p:nvPicPr>
          <p:cNvPr id="223" name="pasted-image.pdf"/>
          <p:cNvPicPr/>
          <p:nvPr/>
        </p:nvPicPr>
        <p:blipFill>
          <a:blip r:embed="rId2">
            <a:extLst/>
          </a:blip>
          <a:stretch>
            <a:fillRect/>
          </a:stretch>
        </p:blipFill>
        <p:spPr>
          <a:xfrm>
            <a:off x="2286000" y="1397000"/>
            <a:ext cx="4826000" cy="2603500"/>
          </a:xfrm>
          <a:prstGeom prst="rect">
            <a:avLst/>
          </a:prstGeom>
          <a:ln w="12700">
            <a:miter lim="400000"/>
          </a:ln>
        </p:spPr>
      </p:pic>
      <p:pic>
        <p:nvPicPr>
          <p:cNvPr id="224" name="pasted-image.pdf"/>
          <p:cNvPicPr/>
          <p:nvPr/>
        </p:nvPicPr>
        <p:blipFill>
          <a:blip r:embed="rId2">
            <a:extLst/>
          </a:blip>
          <a:stretch>
            <a:fillRect/>
          </a:stretch>
        </p:blipFill>
        <p:spPr>
          <a:xfrm>
            <a:off x="2413000" y="1524000"/>
            <a:ext cx="4826000" cy="2603500"/>
          </a:xfrm>
          <a:prstGeom prst="rect">
            <a:avLst/>
          </a:prstGeom>
          <a:ln w="12700">
            <a:miter lim="400000"/>
          </a:ln>
        </p:spPr>
      </p:pic>
      <p:pic>
        <p:nvPicPr>
          <p:cNvPr id="225" name="pasted-image.pdf"/>
          <p:cNvPicPr/>
          <p:nvPr/>
        </p:nvPicPr>
        <p:blipFill>
          <a:blip r:embed="rId2">
            <a:extLst/>
          </a:blip>
          <a:stretch>
            <a:fillRect/>
          </a:stretch>
        </p:blipFill>
        <p:spPr>
          <a:xfrm>
            <a:off x="2540000" y="1651000"/>
            <a:ext cx="4826000" cy="2603500"/>
          </a:xfrm>
          <a:prstGeom prst="rect">
            <a:avLst/>
          </a:prstGeom>
          <a:ln w="12700">
            <a:miter lim="400000"/>
          </a:ln>
        </p:spPr>
      </p:pic>
      <p:pic>
        <p:nvPicPr>
          <p:cNvPr id="226" name="pasted-image.pdf"/>
          <p:cNvPicPr/>
          <p:nvPr/>
        </p:nvPicPr>
        <p:blipFill>
          <a:blip r:embed="rId2">
            <a:extLst/>
          </a:blip>
          <a:stretch>
            <a:fillRect/>
          </a:stretch>
        </p:blipFill>
        <p:spPr>
          <a:xfrm>
            <a:off x="2667000" y="1778000"/>
            <a:ext cx="4826000" cy="260350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222"/>
                                        </p:tgtEl>
                                        <p:attrNameLst>
                                          <p:attrName>style.visibility</p:attrName>
                                        </p:attrNameLst>
                                      </p:cBhvr>
                                      <p:to>
                                        <p:strVal val="visible"/>
                                      </p:to>
                                    </p:set>
                                    <p:anim calcmode="lin" valueType="num">
                                      <p:cBhvr>
                                        <p:cTn id="7" dur="80" fill="hold"/>
                                        <p:tgtEl>
                                          <p:spTgt spid="222"/>
                                        </p:tgtEl>
                                        <p:attrNameLst>
                                          <p:attrName>ppt_x</p:attrName>
                                        </p:attrNameLst>
                                      </p:cBhvr>
                                      <p:tavLst>
                                        <p:tav tm="0">
                                          <p:val>
                                            <p:strVal val="#ppt_x"/>
                                          </p:val>
                                        </p:tav>
                                        <p:tav tm="100000">
                                          <p:val>
                                            <p:strVal val="#ppt_x"/>
                                          </p:val>
                                        </p:tav>
                                      </p:tavLst>
                                    </p:anim>
                                    <p:anim calcmode="lin" valueType="num">
                                      <p:cBhvr>
                                        <p:cTn id="8" dur="80" fill="hold"/>
                                        <p:tgtEl>
                                          <p:spTgt spid="2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1" presetID="2" grpId="2" fill="hold">
                                  <p:stCondLst>
                                    <p:cond delay="0"/>
                                  </p:stCondLst>
                                  <p:iterate type="el" backwards="0">
                                    <p:tmAbs val="0"/>
                                  </p:iterate>
                                  <p:childTnLst>
                                    <p:set>
                                      <p:cBhvr>
                                        <p:cTn id="12" fill="hold"/>
                                        <p:tgtEl>
                                          <p:spTgt spid="223"/>
                                        </p:tgtEl>
                                        <p:attrNameLst>
                                          <p:attrName>style.visibility</p:attrName>
                                        </p:attrNameLst>
                                      </p:cBhvr>
                                      <p:to>
                                        <p:strVal val="visible"/>
                                      </p:to>
                                    </p:set>
                                    <p:anim calcmode="lin" valueType="num">
                                      <p:cBhvr>
                                        <p:cTn id="13" dur="80" fill="hold"/>
                                        <p:tgtEl>
                                          <p:spTgt spid="223"/>
                                        </p:tgtEl>
                                        <p:attrNameLst>
                                          <p:attrName>ppt_x</p:attrName>
                                        </p:attrNameLst>
                                      </p:cBhvr>
                                      <p:tavLst>
                                        <p:tav tm="0">
                                          <p:val>
                                            <p:strVal val="#ppt_x"/>
                                          </p:val>
                                        </p:tav>
                                        <p:tav tm="100000">
                                          <p:val>
                                            <p:strVal val="#ppt_x"/>
                                          </p:val>
                                        </p:tav>
                                      </p:tavLst>
                                    </p:anim>
                                    <p:anim calcmode="lin" valueType="num">
                                      <p:cBhvr>
                                        <p:cTn id="14" dur="80" fill="hold"/>
                                        <p:tgtEl>
                                          <p:spTgt spid="22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1" presetID="2" grpId="3" fill="hold">
                                  <p:stCondLst>
                                    <p:cond delay="0"/>
                                  </p:stCondLst>
                                  <p:iterate type="el" backwards="0">
                                    <p:tmAbs val="0"/>
                                  </p:iterate>
                                  <p:childTnLst>
                                    <p:set>
                                      <p:cBhvr>
                                        <p:cTn id="18" fill="hold"/>
                                        <p:tgtEl>
                                          <p:spTgt spid="224"/>
                                        </p:tgtEl>
                                        <p:attrNameLst>
                                          <p:attrName>style.visibility</p:attrName>
                                        </p:attrNameLst>
                                      </p:cBhvr>
                                      <p:to>
                                        <p:strVal val="visible"/>
                                      </p:to>
                                    </p:set>
                                    <p:anim calcmode="lin" valueType="num">
                                      <p:cBhvr>
                                        <p:cTn id="19" dur="80" fill="hold"/>
                                        <p:tgtEl>
                                          <p:spTgt spid="224"/>
                                        </p:tgtEl>
                                        <p:attrNameLst>
                                          <p:attrName>ppt_x</p:attrName>
                                        </p:attrNameLst>
                                      </p:cBhvr>
                                      <p:tavLst>
                                        <p:tav tm="0">
                                          <p:val>
                                            <p:strVal val="#ppt_x"/>
                                          </p:val>
                                        </p:tav>
                                        <p:tav tm="100000">
                                          <p:val>
                                            <p:strVal val="#ppt_x"/>
                                          </p:val>
                                        </p:tav>
                                      </p:tavLst>
                                    </p:anim>
                                    <p:anim calcmode="lin" valueType="num">
                                      <p:cBhvr>
                                        <p:cTn id="20" dur="80" fill="hold"/>
                                        <p:tgtEl>
                                          <p:spTgt spid="22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1" presetID="2" grpId="4" fill="hold">
                                  <p:stCondLst>
                                    <p:cond delay="0"/>
                                  </p:stCondLst>
                                  <p:iterate type="el" backwards="0">
                                    <p:tmAbs val="0"/>
                                  </p:iterate>
                                  <p:childTnLst>
                                    <p:set>
                                      <p:cBhvr>
                                        <p:cTn id="24" fill="hold"/>
                                        <p:tgtEl>
                                          <p:spTgt spid="225"/>
                                        </p:tgtEl>
                                        <p:attrNameLst>
                                          <p:attrName>style.visibility</p:attrName>
                                        </p:attrNameLst>
                                      </p:cBhvr>
                                      <p:to>
                                        <p:strVal val="visible"/>
                                      </p:to>
                                    </p:set>
                                    <p:anim calcmode="lin" valueType="num">
                                      <p:cBhvr>
                                        <p:cTn id="25" dur="80" fill="hold"/>
                                        <p:tgtEl>
                                          <p:spTgt spid="225"/>
                                        </p:tgtEl>
                                        <p:attrNameLst>
                                          <p:attrName>ppt_x</p:attrName>
                                        </p:attrNameLst>
                                      </p:cBhvr>
                                      <p:tavLst>
                                        <p:tav tm="0">
                                          <p:val>
                                            <p:strVal val="#ppt_x"/>
                                          </p:val>
                                        </p:tav>
                                        <p:tav tm="100000">
                                          <p:val>
                                            <p:strVal val="#ppt_x"/>
                                          </p:val>
                                        </p:tav>
                                      </p:tavLst>
                                    </p:anim>
                                    <p:anim calcmode="lin" valueType="num">
                                      <p:cBhvr>
                                        <p:cTn id="26" dur="80" fill="hold"/>
                                        <p:tgtEl>
                                          <p:spTgt spid="2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1" presetID="2" grpId="5" fill="hold">
                                  <p:stCondLst>
                                    <p:cond delay="0"/>
                                  </p:stCondLst>
                                  <p:iterate type="el" backwards="0">
                                    <p:tmAbs val="0"/>
                                  </p:iterate>
                                  <p:childTnLst>
                                    <p:set>
                                      <p:cBhvr>
                                        <p:cTn id="30" fill="hold"/>
                                        <p:tgtEl>
                                          <p:spTgt spid="226"/>
                                        </p:tgtEl>
                                        <p:attrNameLst>
                                          <p:attrName>style.visibility</p:attrName>
                                        </p:attrNameLst>
                                      </p:cBhvr>
                                      <p:to>
                                        <p:strVal val="visible"/>
                                      </p:to>
                                    </p:set>
                                    <p:anim calcmode="lin" valueType="num">
                                      <p:cBhvr>
                                        <p:cTn id="31" dur="80" fill="hold"/>
                                        <p:tgtEl>
                                          <p:spTgt spid="226"/>
                                        </p:tgtEl>
                                        <p:attrNameLst>
                                          <p:attrName>ppt_x</p:attrName>
                                        </p:attrNameLst>
                                      </p:cBhvr>
                                      <p:tavLst>
                                        <p:tav tm="0">
                                          <p:val>
                                            <p:strVal val="#ppt_x"/>
                                          </p:val>
                                        </p:tav>
                                        <p:tav tm="100000">
                                          <p:val>
                                            <p:strVal val="#ppt_x"/>
                                          </p:val>
                                        </p:tav>
                                      </p:tavLst>
                                    </p:anim>
                                    <p:anim calcmode="lin" valueType="num">
                                      <p:cBhvr>
                                        <p:cTn id="32" dur="80" fill="hold"/>
                                        <p:tgtEl>
                                          <p:spTgt spid="2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4"/>
      <p:bldP build="whole" bldLvl="1" animBg="1" rev="0" advAuto="0" spid="226" grpId="5"/>
      <p:bldP build="whole" bldLvl="1" animBg="1" rev="0" advAuto="0" spid="222" grpId="1"/>
      <p:bldP build="whole" bldLvl="1" animBg="1" rev="0" advAuto="0" spid="224" grpId="3"/>
      <p:bldP build="whole" bldLvl="1" animBg="1" rev="0" advAuto="0" spid="223" grpId="2"/>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1" name="Shape 931"/>
          <p:cNvSpPr/>
          <p:nvPr>
            <p:ph type="body" idx="1"/>
          </p:nvPr>
        </p:nvSpPr>
        <p:spPr>
          <a:xfrm>
            <a:off x="366712" y="1074737"/>
            <a:ext cx="8410501" cy="3383099"/>
          </a:xfrm>
          <a:prstGeom prst="rect">
            <a:avLst/>
          </a:prstGeom>
        </p:spPr>
        <p:txBody>
          <a:bodyPr>
            <a:normAutofit fontScale="100000" lnSpcReduction="0"/>
          </a:bodyPr>
          <a:lstStyle/>
          <a:p>
            <a:pPr lvl="0" marL="280035" indent="-280035" defTabSz="896111">
              <a:spcBef>
                <a:spcPts val="1100"/>
              </a:spcBef>
            </a:pPr>
            <a:r>
              <a:rPr sz="1764"/>
              <a:t>SLSB could potentially be executed on a supported container on PCF, but if the application only use them as a service bridge between the local web application (WAR) and business code, spring is a much lighter weight approach for that.</a:t>
            </a:r>
            <a:endParaRPr sz="1764"/>
          </a:p>
          <a:p>
            <a:pPr lvl="0" marL="280035" indent="-280035" defTabSz="896111">
              <a:spcBef>
                <a:spcPts val="1100"/>
              </a:spcBef>
            </a:pPr>
            <a:r>
              <a:rPr sz="1764"/>
              <a:t>The problem on running SLSBs on PCF its really the fact that EJBs are located using JNDI on a remote port (1099 for example) and RPC are made towards another port (4445 for example). Warden only exposes one port for your application</a:t>
            </a:r>
            <a:endParaRPr sz="1764"/>
          </a:p>
          <a:p>
            <a:pPr lvl="0" marL="280035" indent="-280035" defTabSz="896111">
              <a:spcBef>
                <a:spcPts val="1100"/>
              </a:spcBef>
            </a:pPr>
            <a:r>
              <a:rPr sz="1764"/>
              <a:t>So although an application using a web front end and a SLSB packaged on a single WAR could potentially be executed on PCF, there could never be an external route to the EJBs</a:t>
            </a:r>
          </a:p>
        </p:txBody>
      </p:sp>
      <p:sp>
        <p:nvSpPr>
          <p:cNvPr id="932" name="Shape 932"/>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Stateless Session Beans</a:t>
            </a:r>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4" name="Shape 934"/>
          <p:cNvSpPr/>
          <p:nvPr>
            <p:ph type="body" idx="1"/>
          </p:nvPr>
        </p:nvSpPr>
        <p:spPr>
          <a:xfrm>
            <a:off x="366712" y="1074737"/>
            <a:ext cx="8410501" cy="3383099"/>
          </a:xfrm>
          <a:prstGeom prst="rect">
            <a:avLst/>
          </a:prstGeom>
        </p:spPr>
        <p:txBody>
          <a:bodyPr>
            <a:normAutofit fontScale="100000" lnSpcReduction="0"/>
          </a:bodyPr>
          <a:lstStyle/>
          <a:p>
            <a:pPr lvl="0"/>
            <a:r>
              <a:t>SFSBs on the other hand are not really supported. The main issue is how replication works, and this is usually locked by vendor, and it requires multiple ports opened, which Warden would not allow. It could also be implemented using multicast (Jboss) and most cloud providers ban multicasting from their networks</a:t>
            </a:r>
          </a:p>
          <a:p>
            <a:pPr lvl="0"/>
            <a:r>
              <a:t>SFSB makes code testing really hard. They allow state on the class level, and wrap calls on proxies to prevent racing conditions. This also makes the code practically impossible to be ported</a:t>
            </a:r>
          </a:p>
        </p:txBody>
      </p:sp>
      <p:sp>
        <p:nvSpPr>
          <p:cNvPr id="935" name="Shape 935"/>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Stateful Session Beans</a:t>
            </a: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7" name="Shape 937"/>
          <p:cNvSpPr/>
          <p:nvPr>
            <p:ph type="body" idx="1"/>
          </p:nvPr>
        </p:nvSpPr>
        <p:spPr>
          <a:xfrm>
            <a:off x="366712" y="1074737"/>
            <a:ext cx="8410501" cy="3383099"/>
          </a:xfrm>
          <a:prstGeom prst="rect">
            <a:avLst/>
          </a:prstGeom>
        </p:spPr>
        <p:txBody>
          <a:bodyPr>
            <a:normAutofit fontScale="100000" lnSpcReduction="0"/>
          </a:bodyPr>
          <a:lstStyle/>
          <a:p>
            <a:pPr lvl="0"/>
            <a:r>
              <a:t>MDBs could be supported if running a JEE container inside PCF. MDBs are just message listeners to JMS that runs inside a transactional container.</a:t>
            </a:r>
          </a:p>
          <a:p>
            <a:pPr lvl="0"/>
            <a:r>
              <a:t>Spring Messaging offers a very similar model (including transaction support) without the coupling of the container.</a:t>
            </a:r>
          </a:p>
          <a:p>
            <a:pPr lvl="0"/>
            <a:r>
              <a:t>If message driven architecture is a requirement for the application, show how simple it is to implement a message driven pojo with spring as opposed to a message driven bean</a:t>
            </a:r>
          </a:p>
        </p:txBody>
      </p:sp>
      <p:sp>
        <p:nvSpPr>
          <p:cNvPr id="938" name="Shape 938"/>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EJB: Message Driven Beans</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0" name="Shape 940"/>
          <p:cNvSpPr/>
          <p:nvPr>
            <p:ph type="body" idx="1"/>
          </p:nvPr>
        </p:nvSpPr>
        <p:spPr>
          <a:xfrm>
            <a:off x="366712" y="1074737"/>
            <a:ext cx="8410501" cy="3383099"/>
          </a:xfrm>
          <a:prstGeom prst="rect">
            <a:avLst/>
          </a:prstGeom>
        </p:spPr>
        <p:txBody>
          <a:bodyPr>
            <a:normAutofit fontScale="100000" lnSpcReduction="0"/>
          </a:bodyPr>
          <a:lstStyle/>
          <a:p>
            <a:pPr lvl="0"/>
            <a:r>
              <a:t>If an application relies on distributed transactions across several EJB containers, that is a good indication that is really not a good fit for cloud applications.</a:t>
            </a:r>
          </a:p>
          <a:p>
            <a:pPr lvl="0"/>
            <a:r>
              <a:t>Distributed transactions should be avoided, they bring a lot of complexity to the architecture, with very rarely any benefit</a:t>
            </a:r>
          </a:p>
          <a:p>
            <a:pPr lvl="0"/>
            <a:r>
              <a:t>Spring supports 2PC using an external transaction provider (atomikos) but when talking about microservices, transactions should be a good boundary to start a conversation around the responsibility of the service</a:t>
            </a:r>
          </a:p>
        </p:txBody>
      </p:sp>
      <p:sp>
        <p:nvSpPr>
          <p:cNvPr id="941" name="Shape 941"/>
          <p:cNvSpPr/>
          <p:nvPr/>
        </p:nvSpPr>
        <p:spPr>
          <a:xfrm>
            <a:off x="289675" y="141838"/>
            <a:ext cx="8410576" cy="50429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200">
                <a:solidFill>
                  <a:srgbClr val="29756E"/>
                </a:solidFill>
                <a:uFill>
                  <a:solidFill>
                    <a:srgbClr val="2C95DD"/>
                  </a:solidFill>
                </a:uFill>
              </a:rPr>
              <a:t>JTA and distributed trasactions</a:t>
            </a:r>
          </a:p>
        </p:txBody>
      </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29" name="Shape 229"/>
          <p:cNvSpPr/>
          <p:nvPr>
            <p:ph type="title"/>
          </p:nvPr>
        </p:nvSpPr>
        <p:spPr>
          <a:xfrm>
            <a:off x="366712" y="213678"/>
            <a:ext cx="8410576" cy="457201"/>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How you should scale</a:t>
            </a:r>
          </a:p>
        </p:txBody>
      </p:sp>
      <p:pic>
        <p:nvPicPr>
          <p:cNvPr id="230" name="pasted-image.pdf"/>
          <p:cNvPicPr/>
          <p:nvPr/>
        </p:nvPicPr>
        <p:blipFill>
          <a:blip r:embed="rId2">
            <a:extLst/>
          </a:blip>
          <a:stretch>
            <a:fillRect/>
          </a:stretch>
        </p:blipFill>
        <p:spPr>
          <a:xfrm>
            <a:off x="1530350" y="831850"/>
            <a:ext cx="6083300" cy="347980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33" name="Shape 233"/>
          <p:cNvSpPr/>
          <p:nvPr/>
        </p:nvSpPr>
        <p:spPr>
          <a:xfrm>
            <a:off x="8553450" y="5021495"/>
            <a:ext cx="53340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800">
                <a:solidFill>
                  <a:srgbClr val="808080"/>
                </a:solidFill>
                <a:uFill>
                  <a:solidFill>
                    <a:srgbClr val="808080"/>
                  </a:solidFill>
                </a:uFill>
              </a:defRPr>
            </a:lvl1pPr>
          </a:lstStyle>
          <a:p>
            <a:pPr lvl="0">
              <a:defRPr sz="1800">
                <a:solidFill>
                  <a:srgbClr val="000000"/>
                </a:solidFill>
                <a:uFillTx/>
              </a:defRPr>
            </a:pPr>
            <a:r>
              <a:rPr sz="800">
                <a:solidFill>
                  <a:srgbClr val="808080"/>
                </a:solidFill>
                <a:uFill>
                  <a:solidFill>
                    <a:srgbClr val="808080"/>
                  </a:solidFill>
                </a:uFill>
              </a:rPr>
              <a:t>￼</a:t>
            </a:r>
          </a:p>
        </p:txBody>
      </p:sp>
      <p:sp>
        <p:nvSpPr>
          <p:cNvPr id="234" name="Shape 234"/>
          <p:cNvSpPr/>
          <p:nvPr/>
        </p:nvSpPr>
        <p:spPr>
          <a:xfrm>
            <a:off x="1084169" y="1376967"/>
            <a:ext cx="1272515" cy="254001"/>
          </a:xfrm>
          <a:prstGeom prst="roundRect">
            <a:avLst>
              <a:gd name="adj" fmla="val 20000"/>
            </a:avLst>
          </a:prstGeom>
          <a:solidFill>
            <a:srgbClr val="E59A2D"/>
          </a:solidFill>
          <a:ln w="12700">
            <a:miter lim="400000"/>
          </a:ln>
        </p:spPr>
        <p:txBody>
          <a:bodyPr lIns="0" tIns="0" rIns="0" bIns="0" anchor="ctr"/>
          <a:lstStyle/>
          <a:p>
            <a:pPr lvl="0"/>
          </a:p>
        </p:txBody>
      </p:sp>
      <p:sp>
        <p:nvSpPr>
          <p:cNvPr id="235" name="Shape 235"/>
          <p:cNvSpPr/>
          <p:nvPr/>
        </p:nvSpPr>
        <p:spPr>
          <a:xfrm>
            <a:off x="1084169" y="2235093"/>
            <a:ext cx="1272515" cy="508001"/>
          </a:xfrm>
          <a:prstGeom prst="roundRect">
            <a:avLst>
              <a:gd name="adj" fmla="val 10000"/>
            </a:avLst>
          </a:prstGeom>
          <a:solidFill>
            <a:srgbClr val="E59A2D"/>
          </a:solidFill>
          <a:ln w="12700">
            <a:miter lim="400000"/>
          </a:ln>
        </p:spPr>
        <p:txBody>
          <a:bodyPr lIns="0" tIns="0" rIns="0" bIns="0" anchor="ctr"/>
          <a:lstStyle/>
          <a:p>
            <a:pPr lvl="0"/>
          </a:p>
        </p:txBody>
      </p:sp>
      <p:sp>
        <p:nvSpPr>
          <p:cNvPr id="236" name="Shape 236"/>
          <p:cNvSpPr/>
          <p:nvPr/>
        </p:nvSpPr>
        <p:spPr>
          <a:xfrm>
            <a:off x="1084169" y="3347217"/>
            <a:ext cx="1272515" cy="762001"/>
          </a:xfrm>
          <a:prstGeom prst="roundRect">
            <a:avLst>
              <a:gd name="adj" fmla="val 6667"/>
            </a:avLst>
          </a:prstGeom>
          <a:solidFill>
            <a:srgbClr val="E59A2D"/>
          </a:solidFill>
          <a:ln w="12700">
            <a:miter lim="400000"/>
          </a:ln>
        </p:spPr>
        <p:txBody>
          <a:bodyPr lIns="0" tIns="0" rIns="0" bIns="0" anchor="ctr"/>
          <a:lstStyle/>
          <a:p>
            <a:pPr lvl="0"/>
          </a:p>
        </p:txBody>
      </p:sp>
      <p:sp>
        <p:nvSpPr>
          <p:cNvPr id="237" name="Shape 237"/>
          <p:cNvSpPr/>
          <p:nvPr/>
        </p:nvSpPr>
        <p:spPr>
          <a:xfrm>
            <a:off x="1720426" y="1657138"/>
            <a:ext cx="1" cy="551785"/>
          </a:xfrm>
          <a:prstGeom prst="line">
            <a:avLst/>
          </a:prstGeom>
          <a:ln w="50800">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238" name="Shape 238"/>
          <p:cNvSpPr/>
          <p:nvPr/>
        </p:nvSpPr>
        <p:spPr>
          <a:xfrm>
            <a:off x="1720426" y="2769263"/>
            <a:ext cx="1" cy="551785"/>
          </a:xfrm>
          <a:prstGeom prst="line">
            <a:avLst/>
          </a:prstGeom>
          <a:ln w="50800">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239" name="Shape 239"/>
          <p:cNvSpPr/>
          <p:nvPr/>
        </p:nvSpPr>
        <p:spPr>
          <a:xfrm>
            <a:off x="6077386" y="1034282"/>
            <a:ext cx="635001" cy="635001"/>
          </a:xfrm>
          <a:prstGeom prst="roundRect">
            <a:avLst>
              <a:gd name="adj" fmla="val 8000"/>
            </a:avLst>
          </a:prstGeom>
          <a:solidFill>
            <a:srgbClr val="006D63"/>
          </a:solidFill>
          <a:ln w="12700">
            <a:miter lim="400000"/>
          </a:ln>
        </p:spPr>
        <p:txBody>
          <a:bodyPr lIns="0" tIns="0" rIns="0" bIns="0" anchor="ctr"/>
          <a:lstStyle/>
          <a:p>
            <a:pPr lvl="0"/>
          </a:p>
        </p:txBody>
      </p:sp>
      <p:grpSp>
        <p:nvGrpSpPr>
          <p:cNvPr id="242" name="Group 242"/>
          <p:cNvGrpSpPr/>
          <p:nvPr/>
        </p:nvGrpSpPr>
        <p:grpSpPr>
          <a:xfrm>
            <a:off x="5639236" y="2279905"/>
            <a:ext cx="1511301" cy="635001"/>
            <a:chOff x="0" y="0"/>
            <a:chExt cx="1511300" cy="635000"/>
          </a:xfrm>
        </p:grpSpPr>
        <p:sp>
          <p:nvSpPr>
            <p:cNvPr id="240" name="Shape 240"/>
            <p:cNvSpPr/>
            <p:nvPr/>
          </p:nvSpPr>
          <p:spPr>
            <a:xfrm>
              <a:off x="0" y="0"/>
              <a:ext cx="635000" cy="635001"/>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sp>
          <p:nvSpPr>
            <p:cNvPr id="241" name="Shape 241"/>
            <p:cNvSpPr/>
            <p:nvPr/>
          </p:nvSpPr>
          <p:spPr>
            <a:xfrm>
              <a:off x="876300" y="0"/>
              <a:ext cx="635001" cy="635000"/>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grpSp>
      <p:grpSp>
        <p:nvGrpSpPr>
          <p:cNvPr id="247" name="Group 247"/>
          <p:cNvGrpSpPr/>
          <p:nvPr/>
        </p:nvGrpSpPr>
        <p:grpSpPr>
          <a:xfrm>
            <a:off x="4791696" y="3474217"/>
            <a:ext cx="3268135" cy="635001"/>
            <a:chOff x="0" y="0"/>
            <a:chExt cx="3268133" cy="635000"/>
          </a:xfrm>
        </p:grpSpPr>
        <p:sp>
          <p:nvSpPr>
            <p:cNvPr id="243" name="Shape 243"/>
            <p:cNvSpPr/>
            <p:nvPr/>
          </p:nvSpPr>
          <p:spPr>
            <a:xfrm>
              <a:off x="0" y="0"/>
              <a:ext cx="635000" cy="635001"/>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sp>
          <p:nvSpPr>
            <p:cNvPr id="244" name="Shape 244"/>
            <p:cNvSpPr/>
            <p:nvPr/>
          </p:nvSpPr>
          <p:spPr>
            <a:xfrm>
              <a:off x="880533" y="0"/>
              <a:ext cx="635001" cy="635001"/>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sp>
          <p:nvSpPr>
            <p:cNvPr id="245" name="Shape 245"/>
            <p:cNvSpPr/>
            <p:nvPr/>
          </p:nvSpPr>
          <p:spPr>
            <a:xfrm>
              <a:off x="1756833" y="0"/>
              <a:ext cx="635001" cy="635000"/>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sp>
          <p:nvSpPr>
            <p:cNvPr id="246" name="Shape 246"/>
            <p:cNvSpPr/>
            <p:nvPr/>
          </p:nvSpPr>
          <p:spPr>
            <a:xfrm>
              <a:off x="2633133" y="0"/>
              <a:ext cx="635001" cy="635001"/>
            </a:xfrm>
            <a:prstGeom prst="roundRect">
              <a:avLst>
                <a:gd name="adj" fmla="val 8000"/>
              </a:avLst>
            </a:prstGeom>
            <a:solidFill>
              <a:srgbClr val="006D63"/>
            </a:solidFill>
            <a:ln w="12700" cap="flat">
              <a:noFill/>
              <a:miter lim="400000"/>
            </a:ln>
            <a:effectLst/>
          </p:spPr>
          <p:txBody>
            <a:bodyPr wrap="square" lIns="0" tIns="0" rIns="0" bIns="0" numCol="1" anchor="ctr">
              <a:noAutofit/>
            </a:bodyPr>
            <a:lstStyle/>
            <a:p>
              <a:pPr lvl="0"/>
            </a:p>
          </p:txBody>
        </p:sp>
      </p:grpSp>
      <p:sp>
        <p:nvSpPr>
          <p:cNvPr id="248" name="Shape 248"/>
          <p:cNvSpPr/>
          <p:nvPr/>
        </p:nvSpPr>
        <p:spPr>
          <a:xfrm>
            <a:off x="6405469" y="1728122"/>
            <a:ext cx="1" cy="551784"/>
          </a:xfrm>
          <a:prstGeom prst="line">
            <a:avLst/>
          </a:prstGeom>
          <a:ln w="50800">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249" name="Shape 249"/>
          <p:cNvSpPr/>
          <p:nvPr/>
        </p:nvSpPr>
        <p:spPr>
          <a:xfrm>
            <a:off x="6425763" y="2922434"/>
            <a:ext cx="1" cy="551784"/>
          </a:xfrm>
          <a:prstGeom prst="line">
            <a:avLst/>
          </a:prstGeom>
          <a:ln w="50800">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250" name="Shape 250"/>
          <p:cNvSpPr/>
          <p:nvPr/>
        </p:nvSpPr>
        <p:spPr>
          <a:xfrm flipH="1">
            <a:off x="3672161" y="1230000"/>
            <a:ext cx="1" cy="2879218"/>
          </a:xfrm>
          <a:prstGeom prst="line">
            <a:avLst/>
          </a:prstGeom>
          <a:ln w="25400">
            <a:solidFill>
              <a:srgbClr val="33928A"/>
            </a:solidFill>
            <a:round/>
          </a:ln>
        </p:spPr>
        <p:txBody>
          <a:bodyPr lIns="0" tIns="0" rIns="0" bIns="0"/>
          <a:lstStyle/>
          <a:p>
            <a:pPr lvl="0" defTabSz="457200">
              <a:defRPr sz="1200">
                <a:solidFill>
                  <a:srgbClr val="000000"/>
                </a:solidFill>
                <a:uFillTx/>
                <a:latin typeface="+mn-lt"/>
                <a:ea typeface="+mn-ea"/>
                <a:cs typeface="+mn-cs"/>
                <a:sym typeface="Helvetica"/>
              </a:defRPr>
            </a:pPr>
          </a:p>
        </p:txBody>
      </p:sp>
      <p:sp>
        <p:nvSpPr>
          <p:cNvPr id="251" name="Shape 251"/>
          <p:cNvSpPr/>
          <p:nvPr/>
        </p:nvSpPr>
        <p:spPr>
          <a:xfrm>
            <a:off x="849854" y="4192461"/>
            <a:ext cx="1741145"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Avenir Next"/>
                <a:ea typeface="Avenir Next"/>
                <a:cs typeface="Avenir Next"/>
                <a:sym typeface="Avenir Next"/>
              </a:defRPr>
            </a:lvl1pPr>
          </a:lstStyle>
          <a:p>
            <a:pPr lvl="0">
              <a:defRPr>
                <a:solidFill>
                  <a:srgbClr val="000000"/>
                </a:solidFill>
                <a:uFillTx/>
              </a:defRPr>
            </a:pPr>
            <a:r>
              <a:rPr>
                <a:solidFill>
                  <a:srgbClr val="4D4D4D"/>
                </a:solidFill>
                <a:uFill>
                  <a:solidFill>
                    <a:srgbClr val="4D4D4D"/>
                  </a:solidFill>
                </a:uFill>
              </a:rPr>
              <a:t>Slow/Expensive</a:t>
            </a:r>
          </a:p>
        </p:txBody>
      </p:sp>
      <p:sp>
        <p:nvSpPr>
          <p:cNvPr id="252" name="Shape 252"/>
          <p:cNvSpPr/>
          <p:nvPr/>
        </p:nvSpPr>
        <p:spPr>
          <a:xfrm>
            <a:off x="5777390" y="4192461"/>
            <a:ext cx="1296747" cy="408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Avenir Next"/>
                <a:ea typeface="Avenir Next"/>
                <a:cs typeface="Avenir Next"/>
                <a:sym typeface="Avenir Next"/>
              </a:defRPr>
            </a:lvl1pPr>
          </a:lstStyle>
          <a:p>
            <a:pPr lvl="0">
              <a:defRPr>
                <a:solidFill>
                  <a:srgbClr val="000000"/>
                </a:solidFill>
                <a:uFillTx/>
              </a:defRPr>
            </a:pPr>
            <a:r>
              <a:rPr>
                <a:solidFill>
                  <a:srgbClr val="4D4D4D"/>
                </a:solidFill>
                <a:uFill>
                  <a:solidFill>
                    <a:srgbClr val="4D4D4D"/>
                  </a:solidFill>
                </a:uFill>
              </a:rPr>
              <a:t>Fast/Cheap</a:t>
            </a:r>
          </a:p>
        </p:txBody>
      </p:sp>
      <p:sp>
        <p:nvSpPr>
          <p:cNvPr id="253" name="Shape 253"/>
          <p:cNvSpPr/>
          <p:nvPr>
            <p:ph type="title"/>
          </p:nvPr>
        </p:nvSpPr>
        <p:spPr>
          <a:xfrm>
            <a:off x="366713" y="325438"/>
            <a:ext cx="8410576" cy="554104"/>
          </a:xfrm>
          <a:prstGeom prst="rect">
            <a:avLst/>
          </a:prstGeom>
        </p:spPr>
        <p:txBody>
          <a:bodyPr/>
          <a:lstStyle>
            <a:lvl1pPr>
              <a:defRPr>
                <a:latin typeface="Avenir Next Medium"/>
                <a:ea typeface="Avenir Next Medium"/>
                <a:cs typeface="Avenir Next Medium"/>
                <a:sym typeface="Avenir Next Medium"/>
              </a:defRPr>
            </a:lvl1pPr>
          </a:lstStyle>
          <a:p>
            <a:pPr lvl="0">
              <a:defRPr sz="1800">
                <a:solidFill>
                  <a:srgbClr val="000000"/>
                </a:solidFill>
                <a:uFillTx/>
              </a:defRPr>
            </a:pPr>
            <a:r>
              <a:rPr sz="3200">
                <a:solidFill>
                  <a:srgbClr val="008881"/>
                </a:solidFill>
                <a:uFill>
                  <a:solidFill>
                    <a:srgbClr val="008881"/>
                  </a:solidFill>
                </a:uFill>
              </a:rPr>
              <a:t>How you should scale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fld>
          </a:p>
        </p:txBody>
      </p:sp>
      <p:sp>
        <p:nvSpPr>
          <p:cNvPr id="256" name="Shape 256"/>
          <p:cNvSpPr/>
          <p:nvPr/>
        </p:nvSpPr>
        <p:spPr>
          <a:xfrm>
            <a:off x="214981" y="1006972"/>
            <a:ext cx="3616580" cy="3628781"/>
          </a:xfrm>
          <a:prstGeom prst="roundRect">
            <a:avLst>
              <a:gd name="adj" fmla="val 4171"/>
            </a:avLst>
          </a:prstGeom>
          <a:gradFill>
            <a:gsLst>
              <a:gs pos="0">
                <a:srgbClr val="DDDDDD">
                  <a:alpha val="73921"/>
                </a:srgbClr>
              </a:gs>
              <a:gs pos="100000">
                <a:srgbClr val="FFFFFF">
                  <a:alpha val="73921"/>
                </a:srgbClr>
              </a:gs>
            </a:gsLst>
            <a:lin ang="20987188"/>
          </a:gradFill>
          <a:ln w="12700">
            <a:miter lim="400000"/>
          </a:ln>
        </p:spPr>
        <p:txBody>
          <a:bodyPr lIns="50800" tIns="50800" rIns="50800" bIns="50800" anchor="ctr"/>
          <a:lstStyle/>
          <a:p>
            <a:pPr lvl="0" algn="ctr" defTabSz="825500">
              <a:defRPr sz="3200">
                <a:solidFill>
                  <a:srgbClr val="FFFFFF"/>
                </a:solidFill>
                <a:uFillTx/>
                <a:latin typeface="Helvetica Light"/>
                <a:ea typeface="Helvetica Light"/>
                <a:cs typeface="Helvetica Light"/>
                <a:sym typeface="Helvetica Light"/>
              </a:defRPr>
            </a:pPr>
          </a:p>
        </p:txBody>
      </p:sp>
      <p:sp>
        <p:nvSpPr>
          <p:cNvPr id="257" name="Shape 257"/>
          <p:cNvSpPr/>
          <p:nvPr/>
        </p:nvSpPr>
        <p:spPr>
          <a:xfrm>
            <a:off x="358295" y="1162519"/>
            <a:ext cx="1250443"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Scalability</a:t>
            </a:r>
          </a:p>
        </p:txBody>
      </p:sp>
      <p:sp>
        <p:nvSpPr>
          <p:cNvPr id="258" name="Shape 258"/>
          <p:cNvSpPr/>
          <p:nvPr/>
        </p:nvSpPr>
        <p:spPr>
          <a:xfrm>
            <a:off x="388734" y="2809024"/>
            <a:ext cx="2332445" cy="4113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1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100">
                <a:solidFill>
                  <a:srgbClr val="A7A7A7"/>
                </a:solidFill>
              </a:rPr>
              <a:t>Location Specificity</a:t>
            </a:r>
          </a:p>
        </p:txBody>
      </p:sp>
      <p:sp>
        <p:nvSpPr>
          <p:cNvPr id="259" name="Shape 259"/>
          <p:cNvSpPr/>
          <p:nvPr/>
        </p:nvSpPr>
        <p:spPr>
          <a:xfrm>
            <a:off x="359936" y="2263391"/>
            <a:ext cx="219837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Platform Specificity</a:t>
            </a:r>
          </a:p>
        </p:txBody>
      </p:sp>
      <p:sp>
        <p:nvSpPr>
          <p:cNvPr id="260" name="Shape 260"/>
          <p:cNvSpPr/>
          <p:nvPr/>
        </p:nvSpPr>
        <p:spPr>
          <a:xfrm>
            <a:off x="383543" y="1717757"/>
            <a:ext cx="2057401" cy="3990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000000"/>
                </a:solidFill>
                <a:uFillTx/>
                <a:latin typeface="Helvetica Neue Light"/>
                <a:ea typeface="Helvetica Neue Light"/>
                <a:cs typeface="Helvetica Neue Light"/>
                <a:sym typeface="Helvetica Neue Light"/>
              </a:defRPr>
            </a:lvl1pPr>
          </a:lstStyle>
          <a:p>
            <a:pPr lvl="0">
              <a:defRPr sz="1800"/>
            </a:pPr>
            <a:r>
              <a:rPr sz="2000"/>
              <a:t>Inter-Dependency</a:t>
            </a:r>
          </a:p>
        </p:txBody>
      </p:sp>
      <p:sp>
        <p:nvSpPr>
          <p:cNvPr id="261" name="Shape 261"/>
          <p:cNvSpPr/>
          <p:nvPr/>
        </p:nvSpPr>
        <p:spPr>
          <a:xfrm>
            <a:off x="385576" y="3380803"/>
            <a:ext cx="119634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Resiliency</a:t>
            </a:r>
          </a:p>
        </p:txBody>
      </p:sp>
      <p:sp>
        <p:nvSpPr>
          <p:cNvPr id="262" name="Shape 262"/>
          <p:cNvSpPr/>
          <p:nvPr/>
        </p:nvSpPr>
        <p:spPr>
          <a:xfrm>
            <a:off x="398021" y="3939509"/>
            <a:ext cx="2429511"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000">
                <a:solidFill>
                  <a:srgbClr val="A7A7A7"/>
                </a:solidFill>
                <a:uFillTx/>
                <a:latin typeface="Helvetica Neue Light"/>
                <a:ea typeface="Helvetica Neue Light"/>
                <a:cs typeface="Helvetica Neue Light"/>
                <a:sym typeface="Helvetica Neue Light"/>
              </a:defRPr>
            </a:lvl1pPr>
          </a:lstStyle>
          <a:p>
            <a:pPr lvl="0">
              <a:defRPr sz="1800">
                <a:solidFill>
                  <a:srgbClr val="000000"/>
                </a:solidFill>
              </a:defRPr>
            </a:pPr>
            <a:r>
              <a:rPr sz="2000">
                <a:solidFill>
                  <a:srgbClr val="A7A7A7"/>
                </a:solidFill>
              </a:rPr>
              <a:t>Traceability / Logging</a:t>
            </a:r>
          </a:p>
        </p:txBody>
      </p:sp>
      <p:sp>
        <p:nvSpPr>
          <p:cNvPr id="263" name="Shape 263"/>
          <p:cNvSpPr/>
          <p:nvPr>
            <p:ph type="title" idx="4294967295"/>
          </p:nvPr>
        </p:nvSpPr>
        <p:spPr>
          <a:xfrm>
            <a:off x="552979" y="266171"/>
            <a:ext cx="8410576" cy="529388"/>
          </a:xfrm>
          <a:prstGeom prst="rect">
            <a:avLst/>
          </a:prstGeom>
        </p:spPr>
        <p:txBody>
          <a:bodyPr/>
          <a:lstStyle>
            <a:lvl1pPr>
              <a:lnSpc>
                <a:spcPct val="100000"/>
              </a:lnSpc>
              <a:defRPr sz="3100">
                <a:solidFill>
                  <a:srgbClr val="29756E"/>
                </a:solidFill>
                <a:uFill>
                  <a:solidFill>
                    <a:srgbClr val="2C95DD"/>
                  </a:solidFill>
                </a:uFill>
                <a:latin typeface="+mn-lt"/>
                <a:ea typeface="+mn-ea"/>
                <a:cs typeface="+mn-cs"/>
                <a:sym typeface="Helvetica"/>
              </a:defRPr>
            </a:lvl1pPr>
          </a:lstStyle>
          <a:p>
            <a:pPr lvl="0">
              <a:defRPr sz="1800">
                <a:solidFill>
                  <a:srgbClr val="000000"/>
                </a:solidFill>
                <a:uFillTx/>
              </a:defRPr>
            </a:pPr>
            <a:r>
              <a:rPr sz="3100">
                <a:solidFill>
                  <a:srgbClr val="29756E"/>
                </a:solidFill>
                <a:uFill>
                  <a:solidFill>
                    <a:srgbClr val="2C95DD"/>
                  </a:solidFill>
                </a:uFill>
              </a:rPr>
              <a:t>The limitations of traditional apps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2" presetID="22" grpId="1" fill="hold">
                                  <p:stCondLst>
                                    <p:cond delay="0"/>
                                  </p:stCondLst>
                                  <p:iterate type="el" backwards="0">
                                    <p:tmAbs val="0"/>
                                  </p:iterate>
                                  <p:childTnLst>
                                    <p:set>
                                      <p:cBhvr>
                                        <p:cTn id="6" fill="hold"/>
                                        <p:tgtEl>
                                          <p:spTgt spid="256"/>
                                        </p:tgtEl>
                                        <p:attrNameLst>
                                          <p:attrName>style.visibility</p:attrName>
                                        </p:attrNameLst>
                                      </p:cBhvr>
                                      <p:to>
                                        <p:strVal val="visible"/>
                                      </p:to>
                                    </p:set>
                                    <p:animEffect filter="wipe(right)" transition="in">
                                      <p:cBhvr>
                                        <p:cTn id="7" dur="500"/>
                                        <p:tgtEl>
                                          <p:spTgt spid="256"/>
                                        </p:tgtEl>
                                      </p:cBhvr>
                                    </p:animEffect>
                                  </p:childTnLst>
                                </p:cTn>
                              </p:par>
                            </p:childTnLst>
                          </p:cTn>
                        </p:par>
                        <p:par>
                          <p:cTn id="8" fill="hold">
                            <p:stCondLst>
                              <p:cond delay="500"/>
                            </p:stCondLst>
                            <p:childTnLst>
                              <p:par>
                                <p:cTn id="9" nodeType="afterEffect" presetClass="entr" presetSubtype="32" presetID="23" grpId="2" fill="hold">
                                  <p:stCondLst>
                                    <p:cond delay="0"/>
                                  </p:stCondLst>
                                  <p:iterate type="el" backwards="0">
                                    <p:tmAbs val="0"/>
                                  </p:iterate>
                                  <p:childTnLst>
                                    <p:set>
                                      <p:cBhvr>
                                        <p:cTn id="10" fill="hold"/>
                                        <p:tgtEl>
                                          <p:spTgt spid="257"/>
                                        </p:tgtEl>
                                        <p:attrNameLst>
                                          <p:attrName>style.visibility</p:attrName>
                                        </p:attrNameLst>
                                      </p:cBhvr>
                                      <p:to>
                                        <p:strVal val="visible"/>
                                      </p:to>
                                    </p:set>
                                    <p:anim calcmode="lin" valueType="num">
                                      <p:cBhvr>
                                        <p:cTn id="11" dur="300" fill="hold"/>
                                        <p:tgtEl>
                                          <p:spTgt spid="257"/>
                                        </p:tgtEl>
                                        <p:attrNameLst>
                                          <p:attrName>ppt_w</p:attrName>
                                        </p:attrNameLst>
                                      </p:cBhvr>
                                      <p:tavLst>
                                        <p:tav tm="0">
                                          <p:val>
                                            <p:fltVal val="0"/>
                                          </p:val>
                                        </p:tav>
                                        <p:tav tm="100000">
                                          <p:val>
                                            <p:strVal val="#ppt_w"/>
                                          </p:val>
                                        </p:tav>
                                      </p:tavLst>
                                    </p:anim>
                                    <p:anim calcmode="lin" valueType="num">
                                      <p:cBhvr>
                                        <p:cTn id="12" dur="300" fill="hold"/>
                                        <p:tgtEl>
                                          <p:spTgt spid="257"/>
                                        </p:tgtEl>
                                        <p:attrNameLst>
                                          <p:attrName>ppt_h</p:attrName>
                                        </p:attrNameLst>
                                      </p:cBhvr>
                                      <p:tavLst>
                                        <p:tav tm="0">
                                          <p:val>
                                            <p:fltVal val="0"/>
                                          </p:val>
                                        </p:tav>
                                        <p:tav tm="100000">
                                          <p:val>
                                            <p:strVal val="#ppt_h"/>
                                          </p:val>
                                        </p:tav>
                                      </p:tavLst>
                                    </p:anim>
                                  </p:childTnLst>
                                </p:cTn>
                              </p:par>
                            </p:childTnLst>
                          </p:cTn>
                        </p:par>
                        <p:par>
                          <p:cTn id="13" fill="hold">
                            <p:stCondLst>
                              <p:cond delay="800"/>
                            </p:stCondLst>
                            <p:childTnLst>
                              <p:par>
                                <p:cTn id="14" nodeType="afterEffect" presetClass="entr" presetSubtype="32" presetID="23" grpId="3" fill="hold">
                                  <p:stCondLst>
                                    <p:cond delay="0"/>
                                  </p:stCondLst>
                                  <p:iterate type="el" backwards="0">
                                    <p:tmAbs val="0"/>
                                  </p:iterate>
                                  <p:childTnLst>
                                    <p:set>
                                      <p:cBhvr>
                                        <p:cTn id="15" fill="hold"/>
                                        <p:tgtEl>
                                          <p:spTgt spid="258"/>
                                        </p:tgtEl>
                                        <p:attrNameLst>
                                          <p:attrName>style.visibility</p:attrName>
                                        </p:attrNameLst>
                                      </p:cBhvr>
                                      <p:to>
                                        <p:strVal val="visible"/>
                                      </p:to>
                                    </p:set>
                                    <p:anim calcmode="lin" valueType="num">
                                      <p:cBhvr>
                                        <p:cTn id="16" dur="300" fill="hold"/>
                                        <p:tgtEl>
                                          <p:spTgt spid="258"/>
                                        </p:tgtEl>
                                        <p:attrNameLst>
                                          <p:attrName>ppt_w</p:attrName>
                                        </p:attrNameLst>
                                      </p:cBhvr>
                                      <p:tavLst>
                                        <p:tav tm="0">
                                          <p:val>
                                            <p:fltVal val="0"/>
                                          </p:val>
                                        </p:tav>
                                        <p:tav tm="100000">
                                          <p:val>
                                            <p:strVal val="#ppt_w"/>
                                          </p:val>
                                        </p:tav>
                                      </p:tavLst>
                                    </p:anim>
                                    <p:anim calcmode="lin" valueType="num">
                                      <p:cBhvr>
                                        <p:cTn id="17" dur="300" fill="hold"/>
                                        <p:tgtEl>
                                          <p:spTgt spid="258"/>
                                        </p:tgtEl>
                                        <p:attrNameLst>
                                          <p:attrName>ppt_h</p:attrName>
                                        </p:attrNameLst>
                                      </p:cBhvr>
                                      <p:tavLst>
                                        <p:tav tm="0">
                                          <p:val>
                                            <p:fltVal val="0"/>
                                          </p:val>
                                        </p:tav>
                                        <p:tav tm="100000">
                                          <p:val>
                                            <p:strVal val="#ppt_h"/>
                                          </p:val>
                                        </p:tav>
                                      </p:tavLst>
                                    </p:anim>
                                  </p:childTnLst>
                                </p:cTn>
                              </p:par>
                            </p:childTnLst>
                          </p:cTn>
                        </p:par>
                        <p:par>
                          <p:cTn id="18" fill="hold">
                            <p:stCondLst>
                              <p:cond delay="1100"/>
                            </p:stCondLst>
                            <p:childTnLst>
                              <p:par>
                                <p:cTn id="19" nodeType="afterEffect" presetClass="entr" presetSubtype="32" presetID="23" grpId="4" fill="hold">
                                  <p:stCondLst>
                                    <p:cond delay="0"/>
                                  </p:stCondLst>
                                  <p:iterate type="el" backwards="0">
                                    <p:tmAbs val="0"/>
                                  </p:iterate>
                                  <p:childTnLst>
                                    <p:set>
                                      <p:cBhvr>
                                        <p:cTn id="20" fill="hold"/>
                                        <p:tgtEl>
                                          <p:spTgt spid="259"/>
                                        </p:tgtEl>
                                        <p:attrNameLst>
                                          <p:attrName>style.visibility</p:attrName>
                                        </p:attrNameLst>
                                      </p:cBhvr>
                                      <p:to>
                                        <p:strVal val="visible"/>
                                      </p:to>
                                    </p:set>
                                    <p:anim calcmode="lin" valueType="num">
                                      <p:cBhvr>
                                        <p:cTn id="21" dur="300" fill="hold"/>
                                        <p:tgtEl>
                                          <p:spTgt spid="259"/>
                                        </p:tgtEl>
                                        <p:attrNameLst>
                                          <p:attrName>ppt_w</p:attrName>
                                        </p:attrNameLst>
                                      </p:cBhvr>
                                      <p:tavLst>
                                        <p:tav tm="0">
                                          <p:val>
                                            <p:fltVal val="0"/>
                                          </p:val>
                                        </p:tav>
                                        <p:tav tm="100000">
                                          <p:val>
                                            <p:strVal val="#ppt_w"/>
                                          </p:val>
                                        </p:tav>
                                      </p:tavLst>
                                    </p:anim>
                                    <p:anim calcmode="lin" valueType="num">
                                      <p:cBhvr>
                                        <p:cTn id="22" dur="300" fill="hold"/>
                                        <p:tgtEl>
                                          <p:spTgt spid="259"/>
                                        </p:tgtEl>
                                        <p:attrNameLst>
                                          <p:attrName>ppt_h</p:attrName>
                                        </p:attrNameLst>
                                      </p:cBhvr>
                                      <p:tavLst>
                                        <p:tav tm="0">
                                          <p:val>
                                            <p:fltVal val="0"/>
                                          </p:val>
                                        </p:tav>
                                        <p:tav tm="100000">
                                          <p:val>
                                            <p:strVal val="#ppt_h"/>
                                          </p:val>
                                        </p:tav>
                                      </p:tavLst>
                                    </p:anim>
                                  </p:childTnLst>
                                </p:cTn>
                              </p:par>
                            </p:childTnLst>
                          </p:cTn>
                        </p:par>
                        <p:par>
                          <p:cTn id="23" fill="hold">
                            <p:stCondLst>
                              <p:cond delay="1400"/>
                            </p:stCondLst>
                            <p:childTnLst>
                              <p:par>
                                <p:cTn id="24" nodeType="afterEffect" presetClass="entr" presetSubtype="32" presetID="23" grpId="5" fill="hold">
                                  <p:stCondLst>
                                    <p:cond delay="0"/>
                                  </p:stCondLst>
                                  <p:iterate type="el" backwards="0">
                                    <p:tmAbs val="0"/>
                                  </p:iterate>
                                  <p:childTnLst>
                                    <p:set>
                                      <p:cBhvr>
                                        <p:cTn id="25" fill="hold"/>
                                        <p:tgtEl>
                                          <p:spTgt spid="260"/>
                                        </p:tgtEl>
                                        <p:attrNameLst>
                                          <p:attrName>style.visibility</p:attrName>
                                        </p:attrNameLst>
                                      </p:cBhvr>
                                      <p:to>
                                        <p:strVal val="visible"/>
                                      </p:to>
                                    </p:set>
                                    <p:anim calcmode="lin" valueType="num">
                                      <p:cBhvr>
                                        <p:cTn id="26" dur="300" fill="hold"/>
                                        <p:tgtEl>
                                          <p:spTgt spid="260"/>
                                        </p:tgtEl>
                                        <p:attrNameLst>
                                          <p:attrName>ppt_w</p:attrName>
                                        </p:attrNameLst>
                                      </p:cBhvr>
                                      <p:tavLst>
                                        <p:tav tm="0">
                                          <p:val>
                                            <p:fltVal val="0"/>
                                          </p:val>
                                        </p:tav>
                                        <p:tav tm="100000">
                                          <p:val>
                                            <p:strVal val="#ppt_w"/>
                                          </p:val>
                                        </p:tav>
                                      </p:tavLst>
                                    </p:anim>
                                    <p:anim calcmode="lin" valueType="num">
                                      <p:cBhvr>
                                        <p:cTn id="27" dur="300" fill="hold"/>
                                        <p:tgtEl>
                                          <p:spTgt spid="260"/>
                                        </p:tgtEl>
                                        <p:attrNameLst>
                                          <p:attrName>ppt_h</p:attrName>
                                        </p:attrNameLst>
                                      </p:cBhvr>
                                      <p:tavLst>
                                        <p:tav tm="0">
                                          <p:val>
                                            <p:fltVal val="0"/>
                                          </p:val>
                                        </p:tav>
                                        <p:tav tm="100000">
                                          <p:val>
                                            <p:strVal val="#ppt_h"/>
                                          </p:val>
                                        </p:tav>
                                      </p:tavLst>
                                    </p:anim>
                                  </p:childTnLst>
                                </p:cTn>
                              </p:par>
                            </p:childTnLst>
                          </p:cTn>
                        </p:par>
                        <p:par>
                          <p:cTn id="28" fill="hold">
                            <p:stCondLst>
                              <p:cond delay="1700"/>
                            </p:stCondLst>
                            <p:childTnLst>
                              <p:par>
                                <p:cTn id="29" nodeType="afterEffect" presetClass="entr" presetSubtype="32" presetID="23" grpId="6" fill="hold">
                                  <p:stCondLst>
                                    <p:cond delay="0"/>
                                  </p:stCondLst>
                                  <p:iterate type="el" backwards="0">
                                    <p:tmAbs val="0"/>
                                  </p:iterate>
                                  <p:childTnLst>
                                    <p:set>
                                      <p:cBhvr>
                                        <p:cTn id="30" fill="hold"/>
                                        <p:tgtEl>
                                          <p:spTgt spid="261"/>
                                        </p:tgtEl>
                                        <p:attrNameLst>
                                          <p:attrName>style.visibility</p:attrName>
                                        </p:attrNameLst>
                                      </p:cBhvr>
                                      <p:to>
                                        <p:strVal val="visible"/>
                                      </p:to>
                                    </p:set>
                                    <p:anim calcmode="lin" valueType="num">
                                      <p:cBhvr>
                                        <p:cTn id="31" dur="300" fill="hold"/>
                                        <p:tgtEl>
                                          <p:spTgt spid="261"/>
                                        </p:tgtEl>
                                        <p:attrNameLst>
                                          <p:attrName>ppt_w</p:attrName>
                                        </p:attrNameLst>
                                      </p:cBhvr>
                                      <p:tavLst>
                                        <p:tav tm="0">
                                          <p:val>
                                            <p:fltVal val="0"/>
                                          </p:val>
                                        </p:tav>
                                        <p:tav tm="100000">
                                          <p:val>
                                            <p:strVal val="#ppt_w"/>
                                          </p:val>
                                        </p:tav>
                                      </p:tavLst>
                                    </p:anim>
                                    <p:anim calcmode="lin" valueType="num">
                                      <p:cBhvr>
                                        <p:cTn id="32" dur="300" fill="hold"/>
                                        <p:tgtEl>
                                          <p:spTgt spid="261"/>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nodeType="afterEffect" presetClass="entr" presetSubtype="32" presetID="23" grpId="7" fill="hold">
                                  <p:stCondLst>
                                    <p:cond delay="0"/>
                                  </p:stCondLst>
                                  <p:iterate type="el" backwards="0">
                                    <p:tmAbs val="0"/>
                                  </p:iterate>
                                  <p:childTnLst>
                                    <p:set>
                                      <p:cBhvr>
                                        <p:cTn id="35" fill="hold"/>
                                        <p:tgtEl>
                                          <p:spTgt spid="262"/>
                                        </p:tgtEl>
                                        <p:attrNameLst>
                                          <p:attrName>style.visibility</p:attrName>
                                        </p:attrNameLst>
                                      </p:cBhvr>
                                      <p:to>
                                        <p:strVal val="visible"/>
                                      </p:to>
                                    </p:set>
                                    <p:anim calcmode="lin" valueType="num">
                                      <p:cBhvr>
                                        <p:cTn id="36" dur="300" fill="hold"/>
                                        <p:tgtEl>
                                          <p:spTgt spid="262"/>
                                        </p:tgtEl>
                                        <p:attrNameLst>
                                          <p:attrName>ppt_w</p:attrName>
                                        </p:attrNameLst>
                                      </p:cBhvr>
                                      <p:tavLst>
                                        <p:tav tm="0">
                                          <p:val>
                                            <p:fltVal val="0"/>
                                          </p:val>
                                        </p:tav>
                                        <p:tav tm="100000">
                                          <p:val>
                                            <p:strVal val="#ppt_w"/>
                                          </p:val>
                                        </p:tav>
                                      </p:tavLst>
                                    </p:anim>
                                    <p:anim calcmode="lin" valueType="num">
                                      <p:cBhvr>
                                        <p:cTn id="37" dur="300" fill="hold"/>
                                        <p:tgtEl>
                                          <p:spTgt spid="2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5"/>
      <p:bldP build="whole" bldLvl="1" animBg="1" rev="0" advAuto="0" spid="261" grpId="6"/>
      <p:bldP build="whole" bldLvl="1" animBg="1" rev="0" advAuto="0" spid="258" grpId="3"/>
      <p:bldP build="whole" bldLvl="1" animBg="1" rev="0" advAuto="0" spid="259" grpId="4"/>
      <p:bldP build="whole" bldLvl="1" animBg="1" rev="0" advAuto="0" spid="256" grpId="1"/>
      <p:bldP build="whole" bldLvl="1" animBg="1" rev="0" advAuto="0" spid="257" grpId="2"/>
      <p:bldP build="whole" bldLvl="1" animBg="1" rev="0" advAuto="0" spid="262" grpId="7"/>
    </p:bldLst>
  </p:timing>
</p:sld>
</file>

<file path=ppt/theme/theme1.xml><?xml version="1.0" encoding="utf-8"?>
<a:theme xmlns:a="http://schemas.openxmlformats.org/drawingml/2006/main" xmlns:r="http://schemas.openxmlformats.org/officeDocument/2006/relationships" name="Default">
  <a:themeElements>
    <a:clrScheme name="Default">
      <a:dk1>
        <a:srgbClr val="4D4D4D"/>
      </a:dk1>
      <a:lt1>
        <a:srgbClr val="FFFFFF"/>
      </a:lt1>
      <a:dk2>
        <a:srgbClr val="A7A7A7"/>
      </a:dk2>
      <a:lt2>
        <a:srgbClr val="535353"/>
      </a:lt2>
      <a:accent1>
        <a:srgbClr val="33928A"/>
      </a:accent1>
      <a:accent2>
        <a:srgbClr val="3EA7BC"/>
      </a:accent2>
      <a:accent3>
        <a:srgbClr val="F27C3A"/>
      </a:accent3>
      <a:accent4>
        <a:srgbClr val="AEBF2F"/>
      </a:accent4>
      <a:accent5>
        <a:srgbClr val="007CA2"/>
      </a:accent5>
      <a:accent6>
        <a:srgbClr val="705D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28A"/>
          </a:solidFill>
          <a:prstDash val="solid"/>
          <a:round/>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28A"/>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3928A"/>
      </a:accent1>
      <a:accent2>
        <a:srgbClr val="3EA7BC"/>
      </a:accent2>
      <a:accent3>
        <a:srgbClr val="F27C3A"/>
      </a:accent3>
      <a:accent4>
        <a:srgbClr val="AEBF2F"/>
      </a:accent4>
      <a:accent5>
        <a:srgbClr val="007CA2"/>
      </a:accent5>
      <a:accent6>
        <a:srgbClr val="705D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28A"/>
          </a:solidFill>
          <a:prstDash val="solid"/>
          <a:round/>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28A"/>
          </a:solidFill>
          <a:prstDash val="solid"/>
          <a:round/>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4D4D4D"/>
            </a:solidFill>
            <a:effectLst/>
            <a:uFill>
              <a:solidFill>
                <a:srgbClr val="4D4D4D"/>
              </a:solidFill>
            </a:uFill>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