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9" r:id="rId1"/>
    <p:sldMasterId id="2147483686" r:id="rId2"/>
    <p:sldMasterId id="2147483703" r:id="rId3"/>
    <p:sldMasterId id="2147483720" r:id="rId4"/>
  </p:sldMasterIdLst>
  <p:notesMasterIdLst>
    <p:notesMasterId r:id="rId35"/>
  </p:notesMasterIdLst>
  <p:sldIdLst>
    <p:sldId id="256" r:id="rId5"/>
    <p:sldId id="281" r:id="rId6"/>
    <p:sldId id="280" r:id="rId7"/>
    <p:sldId id="257" r:id="rId8"/>
    <p:sldId id="278" r:id="rId9"/>
    <p:sldId id="279" r:id="rId10"/>
    <p:sldId id="284" r:id="rId11"/>
    <p:sldId id="261" r:id="rId12"/>
    <p:sldId id="262" r:id="rId13"/>
    <p:sldId id="263" r:id="rId14"/>
    <p:sldId id="264" r:id="rId15"/>
    <p:sldId id="265" r:id="rId16"/>
    <p:sldId id="266" r:id="rId17"/>
    <p:sldId id="267" r:id="rId18"/>
    <p:sldId id="268" r:id="rId19"/>
    <p:sldId id="285" r:id="rId20"/>
    <p:sldId id="288" r:id="rId21"/>
    <p:sldId id="287" r:id="rId22"/>
    <p:sldId id="289" r:id="rId23"/>
    <p:sldId id="282" r:id="rId24"/>
    <p:sldId id="269" r:id="rId25"/>
    <p:sldId id="270" r:id="rId26"/>
    <p:sldId id="271" r:id="rId27"/>
    <p:sldId id="272" r:id="rId28"/>
    <p:sldId id="273" r:id="rId29"/>
    <p:sldId id="291" r:id="rId30"/>
    <p:sldId id="290" r:id="rId31"/>
    <p:sldId id="275" r:id="rId32"/>
    <p:sldId id="276" r:id="rId33"/>
    <p:sldId id="277" r:id="rId3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mish Patel" initials="" lastIdx="9" clrIdx="0"/>
  <p:cmAuthor id="1" name="Corporate Use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AC97706-1153-44C3-B531-0891EB22A18D}">
  <a:tblStyle styleId="{9AC97706-1153-44C3-B531-0891EB22A18D}"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65" autoAdjust="0"/>
  </p:normalViewPr>
  <p:slideViewPr>
    <p:cSldViewPr snapToGrid="0" snapToObjects="1">
      <p:cViewPr varScale="1">
        <p:scale>
          <a:sx n="102" d="100"/>
          <a:sy n="102" d="100"/>
        </p:scale>
        <p:origin x="-10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54D24-E474-4049-83A1-C3A219AB40E4}" type="doc">
      <dgm:prSet loTypeId="urn:microsoft.com/office/officeart/2005/8/layout/hProcess9" loCatId="" qsTypeId="urn:microsoft.com/office/officeart/2005/8/quickstyle/simple4" qsCatId="simple" csTypeId="urn:microsoft.com/office/officeart/2005/8/colors/accent1_2" csCatId="accent1" phldr="1"/>
      <dgm:spPr/>
      <dgm:t>
        <a:bodyPr/>
        <a:lstStyle/>
        <a:p>
          <a:endParaRPr lang="en-US"/>
        </a:p>
      </dgm:t>
    </dgm:pt>
    <dgm:pt modelId="{0EE9FDB5-8489-6249-B8D4-1D1C3EB5F1C8}">
      <dgm:prSet/>
      <dgm:spPr/>
      <dgm:t>
        <a:bodyPr/>
        <a:lstStyle/>
        <a:p>
          <a:pPr rtl="0"/>
          <a:r>
            <a:rPr lang="en-US" dirty="0" smtClean="0"/>
            <a:t>Google started Linux container effort “Control Groups”</a:t>
          </a:r>
          <a:endParaRPr lang="en-US" dirty="0"/>
        </a:p>
      </dgm:t>
    </dgm:pt>
    <dgm:pt modelId="{D41C71DC-0F1E-3B43-B435-C32295C94607}" type="parTrans" cxnId="{79C42A09-551F-944E-A358-48C4D0DDEF7D}">
      <dgm:prSet/>
      <dgm:spPr/>
      <dgm:t>
        <a:bodyPr/>
        <a:lstStyle/>
        <a:p>
          <a:endParaRPr lang="en-US"/>
        </a:p>
      </dgm:t>
    </dgm:pt>
    <dgm:pt modelId="{84432922-CA11-314C-9ADF-CACFF3E84BC2}" type="sibTrans" cxnId="{79C42A09-551F-944E-A358-48C4D0DDEF7D}">
      <dgm:prSet/>
      <dgm:spPr/>
      <dgm:t>
        <a:bodyPr/>
        <a:lstStyle/>
        <a:p>
          <a:endParaRPr lang="en-US"/>
        </a:p>
      </dgm:t>
    </dgm:pt>
    <dgm:pt modelId="{E8CB8C9B-6E2E-4049-8EFF-C734F0B8423E}">
      <dgm:prSet/>
      <dgm:spPr/>
      <dgm:t>
        <a:bodyPr/>
        <a:lstStyle/>
        <a:p>
          <a:pPr rtl="0"/>
          <a:r>
            <a:rPr lang="en-US" smtClean="0"/>
            <a:t>Added to the Linux Kernel in 2007</a:t>
          </a:r>
          <a:endParaRPr lang="en-US"/>
        </a:p>
      </dgm:t>
    </dgm:pt>
    <dgm:pt modelId="{41FE63A1-6975-C840-80C3-29299BF411F0}" type="parTrans" cxnId="{AB3AB983-4E5E-1946-A8A7-476EDD7C9645}">
      <dgm:prSet/>
      <dgm:spPr/>
      <dgm:t>
        <a:bodyPr/>
        <a:lstStyle/>
        <a:p>
          <a:endParaRPr lang="en-US"/>
        </a:p>
      </dgm:t>
    </dgm:pt>
    <dgm:pt modelId="{5EBE2509-3C74-4841-9AF7-F17FF0D79D7F}" type="sibTrans" cxnId="{AB3AB983-4E5E-1946-A8A7-476EDD7C9645}">
      <dgm:prSet/>
      <dgm:spPr/>
      <dgm:t>
        <a:bodyPr/>
        <a:lstStyle/>
        <a:p>
          <a:endParaRPr lang="en-US"/>
        </a:p>
      </dgm:t>
    </dgm:pt>
    <dgm:pt modelId="{E0E464A4-8CDC-C84E-9795-E3E229B42DBF}">
      <dgm:prSet/>
      <dgm:spPr/>
      <dgm:t>
        <a:bodyPr/>
        <a:lstStyle/>
        <a:p>
          <a:pPr rtl="0"/>
          <a:r>
            <a:rPr lang="en-US" dirty="0" smtClean="0"/>
            <a:t>Cloud Foundry uses Linux container technology -  “Warden containers”  early 2012 </a:t>
          </a:r>
          <a:endParaRPr lang="en-US" dirty="0"/>
        </a:p>
      </dgm:t>
    </dgm:pt>
    <dgm:pt modelId="{5217B5BD-6CE3-754E-8016-4FD7DF5CDA22}" type="parTrans" cxnId="{EF56EA6A-6EA7-ED47-8506-CC6768E1C27D}">
      <dgm:prSet/>
      <dgm:spPr/>
      <dgm:t>
        <a:bodyPr/>
        <a:lstStyle/>
        <a:p>
          <a:endParaRPr lang="en-US"/>
        </a:p>
      </dgm:t>
    </dgm:pt>
    <dgm:pt modelId="{69CA3972-7068-A746-9F42-74DB8057FB3A}" type="sibTrans" cxnId="{EF56EA6A-6EA7-ED47-8506-CC6768E1C27D}">
      <dgm:prSet/>
      <dgm:spPr/>
      <dgm:t>
        <a:bodyPr/>
        <a:lstStyle/>
        <a:p>
          <a:endParaRPr lang="en-US"/>
        </a:p>
      </dgm:t>
    </dgm:pt>
    <dgm:pt modelId="{1D2313B0-2A40-E246-9443-30F11D61F22A}">
      <dgm:prSet/>
      <dgm:spPr/>
      <dgm:t>
        <a:bodyPr/>
        <a:lstStyle/>
        <a:p>
          <a:pPr rtl="0"/>
          <a:r>
            <a:rPr lang="en-US" dirty="0" err="1" smtClean="0"/>
            <a:t>Docker</a:t>
          </a:r>
          <a:r>
            <a:rPr lang="en-US" dirty="0" smtClean="0"/>
            <a:t> is like </a:t>
          </a:r>
          <a:r>
            <a:rPr lang="en-US" dirty="0" err="1" smtClean="0"/>
            <a:t>github</a:t>
          </a:r>
          <a:r>
            <a:rPr lang="en-US" dirty="0" smtClean="0"/>
            <a:t> for container images</a:t>
          </a:r>
          <a:endParaRPr lang="en-US" dirty="0"/>
        </a:p>
      </dgm:t>
    </dgm:pt>
    <dgm:pt modelId="{0E54F291-3693-024A-8A5E-F266835DD35C}" type="parTrans" cxnId="{77C0DAF3-D9F5-ED4E-896E-E2C986F94C2C}">
      <dgm:prSet/>
      <dgm:spPr/>
      <dgm:t>
        <a:bodyPr/>
        <a:lstStyle/>
        <a:p>
          <a:endParaRPr lang="en-US"/>
        </a:p>
      </dgm:t>
    </dgm:pt>
    <dgm:pt modelId="{38B7F986-4BBB-2349-A627-BEDCCAFB23F4}" type="sibTrans" cxnId="{77C0DAF3-D9F5-ED4E-896E-E2C986F94C2C}">
      <dgm:prSet/>
      <dgm:spPr/>
      <dgm:t>
        <a:bodyPr/>
        <a:lstStyle/>
        <a:p>
          <a:endParaRPr lang="en-US"/>
        </a:p>
      </dgm:t>
    </dgm:pt>
    <dgm:pt modelId="{A800C207-7A4F-D940-8286-E169311C121C}">
      <dgm:prSet/>
      <dgm:spPr/>
      <dgm:t>
        <a:bodyPr/>
        <a:lstStyle/>
        <a:p>
          <a:pPr rtl="0"/>
          <a:r>
            <a:rPr lang="en-US" dirty="0" err="1" smtClean="0"/>
            <a:t>Docker</a:t>
          </a:r>
          <a:r>
            <a:rPr lang="en-US" dirty="0" smtClean="0"/>
            <a:t> joins Cloud Foundry Foundation</a:t>
          </a:r>
          <a:endParaRPr lang="en-US" dirty="0"/>
        </a:p>
      </dgm:t>
    </dgm:pt>
    <dgm:pt modelId="{1C04EBD1-DC22-4C49-8BAC-233414F94127}" type="parTrans" cxnId="{7B2E505A-899E-C242-A0BD-B6C0F1FA023B}">
      <dgm:prSet/>
      <dgm:spPr/>
      <dgm:t>
        <a:bodyPr/>
        <a:lstStyle/>
        <a:p>
          <a:endParaRPr lang="en-US"/>
        </a:p>
      </dgm:t>
    </dgm:pt>
    <dgm:pt modelId="{C6326277-F9CD-D04B-AF2D-49C3B5CD2C35}" type="sibTrans" cxnId="{7B2E505A-899E-C242-A0BD-B6C0F1FA023B}">
      <dgm:prSet/>
      <dgm:spPr/>
      <dgm:t>
        <a:bodyPr/>
        <a:lstStyle/>
        <a:p>
          <a:endParaRPr lang="en-US"/>
        </a:p>
      </dgm:t>
    </dgm:pt>
    <dgm:pt modelId="{680F3929-19FA-3449-B9D5-A544069991DB}">
      <dgm:prSet/>
      <dgm:spPr/>
      <dgm:t>
        <a:bodyPr/>
        <a:lstStyle/>
        <a:p>
          <a:pPr rtl="0"/>
          <a:r>
            <a:rPr lang="en-US" dirty="0" smtClean="0"/>
            <a:t>Google, MSFT, IBM working on orchestration of multiple </a:t>
          </a:r>
          <a:r>
            <a:rPr lang="en-US" dirty="0" err="1" smtClean="0"/>
            <a:t>Docker</a:t>
          </a:r>
          <a:r>
            <a:rPr lang="en-US" dirty="0" smtClean="0"/>
            <a:t> containers </a:t>
          </a:r>
          <a:endParaRPr lang="en-US" dirty="0"/>
        </a:p>
      </dgm:t>
    </dgm:pt>
    <dgm:pt modelId="{A8D9AAE2-C480-8142-8A16-476A69390BFB}" type="parTrans" cxnId="{442B5388-4259-4D4A-B0F7-6F2370E807C1}">
      <dgm:prSet/>
      <dgm:spPr/>
      <dgm:t>
        <a:bodyPr/>
        <a:lstStyle/>
        <a:p>
          <a:endParaRPr lang="en-US"/>
        </a:p>
      </dgm:t>
    </dgm:pt>
    <dgm:pt modelId="{D3385D74-2AAB-CD43-A025-11ECE8096553}" type="sibTrans" cxnId="{442B5388-4259-4D4A-B0F7-6F2370E807C1}">
      <dgm:prSet/>
      <dgm:spPr/>
      <dgm:t>
        <a:bodyPr/>
        <a:lstStyle/>
        <a:p>
          <a:endParaRPr lang="en-US"/>
        </a:p>
      </dgm:t>
    </dgm:pt>
    <dgm:pt modelId="{134EF241-CB4F-144B-A6F7-8A0DE15A9725}" type="pres">
      <dgm:prSet presAssocID="{87454D24-E474-4049-83A1-C3A219AB40E4}" presName="CompostProcess" presStyleCnt="0">
        <dgm:presLayoutVars>
          <dgm:dir/>
          <dgm:resizeHandles val="exact"/>
        </dgm:presLayoutVars>
      </dgm:prSet>
      <dgm:spPr/>
      <dgm:t>
        <a:bodyPr/>
        <a:lstStyle/>
        <a:p>
          <a:endParaRPr lang="en-US"/>
        </a:p>
      </dgm:t>
    </dgm:pt>
    <dgm:pt modelId="{49F68C04-EDFD-6E43-A35F-632C07B47D4A}" type="pres">
      <dgm:prSet presAssocID="{87454D24-E474-4049-83A1-C3A219AB40E4}" presName="arrow" presStyleLbl="bgShp" presStyleIdx="0" presStyleCnt="1"/>
      <dgm:spPr/>
    </dgm:pt>
    <dgm:pt modelId="{F4C6CE97-14F6-0B4E-9A17-A9933A20D410}" type="pres">
      <dgm:prSet presAssocID="{87454D24-E474-4049-83A1-C3A219AB40E4}" presName="linearProcess" presStyleCnt="0"/>
      <dgm:spPr/>
    </dgm:pt>
    <dgm:pt modelId="{4BEADF93-D0F2-5348-84BD-F0F600C6358C}" type="pres">
      <dgm:prSet presAssocID="{0EE9FDB5-8489-6249-B8D4-1D1C3EB5F1C8}" presName="textNode" presStyleLbl="node1" presStyleIdx="0" presStyleCnt="6">
        <dgm:presLayoutVars>
          <dgm:bulletEnabled val="1"/>
        </dgm:presLayoutVars>
      </dgm:prSet>
      <dgm:spPr/>
      <dgm:t>
        <a:bodyPr/>
        <a:lstStyle/>
        <a:p>
          <a:endParaRPr lang="en-US"/>
        </a:p>
      </dgm:t>
    </dgm:pt>
    <dgm:pt modelId="{C67EF070-48D4-D342-BECF-A4CC6A4D2614}" type="pres">
      <dgm:prSet presAssocID="{84432922-CA11-314C-9ADF-CACFF3E84BC2}" presName="sibTrans" presStyleCnt="0"/>
      <dgm:spPr/>
    </dgm:pt>
    <dgm:pt modelId="{F2FF8C42-DC60-B24D-BE8F-42706143C81A}" type="pres">
      <dgm:prSet presAssocID="{E8CB8C9B-6E2E-4049-8EFF-C734F0B8423E}" presName="textNode" presStyleLbl="node1" presStyleIdx="1" presStyleCnt="6">
        <dgm:presLayoutVars>
          <dgm:bulletEnabled val="1"/>
        </dgm:presLayoutVars>
      </dgm:prSet>
      <dgm:spPr/>
      <dgm:t>
        <a:bodyPr/>
        <a:lstStyle/>
        <a:p>
          <a:endParaRPr lang="en-US"/>
        </a:p>
      </dgm:t>
    </dgm:pt>
    <dgm:pt modelId="{507224D5-5D4E-FE42-A502-917AF021B69C}" type="pres">
      <dgm:prSet presAssocID="{5EBE2509-3C74-4841-9AF7-F17FF0D79D7F}" presName="sibTrans" presStyleCnt="0"/>
      <dgm:spPr/>
    </dgm:pt>
    <dgm:pt modelId="{28F5C0B2-BE52-A64E-87B3-94868A6F5E07}" type="pres">
      <dgm:prSet presAssocID="{E0E464A4-8CDC-C84E-9795-E3E229B42DBF}" presName="textNode" presStyleLbl="node1" presStyleIdx="2" presStyleCnt="6">
        <dgm:presLayoutVars>
          <dgm:bulletEnabled val="1"/>
        </dgm:presLayoutVars>
      </dgm:prSet>
      <dgm:spPr/>
      <dgm:t>
        <a:bodyPr/>
        <a:lstStyle/>
        <a:p>
          <a:endParaRPr lang="en-US"/>
        </a:p>
      </dgm:t>
    </dgm:pt>
    <dgm:pt modelId="{535B8EAB-23DA-7E46-9E5E-372114F53119}" type="pres">
      <dgm:prSet presAssocID="{69CA3972-7068-A746-9F42-74DB8057FB3A}" presName="sibTrans" presStyleCnt="0"/>
      <dgm:spPr/>
    </dgm:pt>
    <dgm:pt modelId="{06C54DDC-8389-A741-9921-46B0E13C6CBE}" type="pres">
      <dgm:prSet presAssocID="{1D2313B0-2A40-E246-9443-30F11D61F22A}" presName="textNode" presStyleLbl="node1" presStyleIdx="3" presStyleCnt="6">
        <dgm:presLayoutVars>
          <dgm:bulletEnabled val="1"/>
        </dgm:presLayoutVars>
      </dgm:prSet>
      <dgm:spPr/>
      <dgm:t>
        <a:bodyPr/>
        <a:lstStyle/>
        <a:p>
          <a:endParaRPr lang="en-US"/>
        </a:p>
      </dgm:t>
    </dgm:pt>
    <dgm:pt modelId="{D61B4C69-381E-1443-90C1-6DADB93A7D94}" type="pres">
      <dgm:prSet presAssocID="{38B7F986-4BBB-2349-A627-BEDCCAFB23F4}" presName="sibTrans" presStyleCnt="0"/>
      <dgm:spPr/>
    </dgm:pt>
    <dgm:pt modelId="{68D2E2F7-4DFE-B045-8ACD-D51990EBFAEC}" type="pres">
      <dgm:prSet presAssocID="{A800C207-7A4F-D940-8286-E169311C121C}" presName="textNode" presStyleLbl="node1" presStyleIdx="4" presStyleCnt="6">
        <dgm:presLayoutVars>
          <dgm:bulletEnabled val="1"/>
        </dgm:presLayoutVars>
      </dgm:prSet>
      <dgm:spPr/>
      <dgm:t>
        <a:bodyPr/>
        <a:lstStyle/>
        <a:p>
          <a:endParaRPr lang="en-US"/>
        </a:p>
      </dgm:t>
    </dgm:pt>
    <dgm:pt modelId="{0AD010B1-7EA8-D941-8E22-8F6C5CC3B0B7}" type="pres">
      <dgm:prSet presAssocID="{C6326277-F9CD-D04B-AF2D-49C3B5CD2C35}" presName="sibTrans" presStyleCnt="0"/>
      <dgm:spPr/>
    </dgm:pt>
    <dgm:pt modelId="{EB43CD6D-6322-C841-B3DB-0448F056420C}" type="pres">
      <dgm:prSet presAssocID="{680F3929-19FA-3449-B9D5-A544069991DB}" presName="textNode" presStyleLbl="node1" presStyleIdx="5" presStyleCnt="6">
        <dgm:presLayoutVars>
          <dgm:bulletEnabled val="1"/>
        </dgm:presLayoutVars>
      </dgm:prSet>
      <dgm:spPr/>
      <dgm:t>
        <a:bodyPr/>
        <a:lstStyle/>
        <a:p>
          <a:endParaRPr lang="en-US"/>
        </a:p>
      </dgm:t>
    </dgm:pt>
  </dgm:ptLst>
  <dgm:cxnLst>
    <dgm:cxn modelId="{AB3AB983-4E5E-1946-A8A7-476EDD7C9645}" srcId="{87454D24-E474-4049-83A1-C3A219AB40E4}" destId="{E8CB8C9B-6E2E-4049-8EFF-C734F0B8423E}" srcOrd="1" destOrd="0" parTransId="{41FE63A1-6975-C840-80C3-29299BF411F0}" sibTransId="{5EBE2509-3C74-4841-9AF7-F17FF0D79D7F}"/>
    <dgm:cxn modelId="{290C1395-E1FE-BF40-9A80-DE0CE48A3437}" type="presOf" srcId="{E0E464A4-8CDC-C84E-9795-E3E229B42DBF}" destId="{28F5C0B2-BE52-A64E-87B3-94868A6F5E07}" srcOrd="0" destOrd="0" presId="urn:microsoft.com/office/officeart/2005/8/layout/hProcess9"/>
    <dgm:cxn modelId="{EF56EA6A-6EA7-ED47-8506-CC6768E1C27D}" srcId="{87454D24-E474-4049-83A1-C3A219AB40E4}" destId="{E0E464A4-8CDC-C84E-9795-E3E229B42DBF}" srcOrd="2" destOrd="0" parTransId="{5217B5BD-6CE3-754E-8016-4FD7DF5CDA22}" sibTransId="{69CA3972-7068-A746-9F42-74DB8057FB3A}"/>
    <dgm:cxn modelId="{F8B83BD2-B508-C54D-8509-3756ACBD66DA}" type="presOf" srcId="{680F3929-19FA-3449-B9D5-A544069991DB}" destId="{EB43CD6D-6322-C841-B3DB-0448F056420C}" srcOrd="0" destOrd="0" presId="urn:microsoft.com/office/officeart/2005/8/layout/hProcess9"/>
    <dgm:cxn modelId="{77C0DAF3-D9F5-ED4E-896E-E2C986F94C2C}" srcId="{87454D24-E474-4049-83A1-C3A219AB40E4}" destId="{1D2313B0-2A40-E246-9443-30F11D61F22A}" srcOrd="3" destOrd="0" parTransId="{0E54F291-3693-024A-8A5E-F266835DD35C}" sibTransId="{38B7F986-4BBB-2349-A627-BEDCCAFB23F4}"/>
    <dgm:cxn modelId="{18190723-1352-2B40-8881-947C4595E797}" type="presOf" srcId="{87454D24-E474-4049-83A1-C3A219AB40E4}" destId="{134EF241-CB4F-144B-A6F7-8A0DE15A9725}" srcOrd="0" destOrd="0" presId="urn:microsoft.com/office/officeart/2005/8/layout/hProcess9"/>
    <dgm:cxn modelId="{3651CD1D-F680-6242-BCDB-80E3C2C3D2A0}" type="presOf" srcId="{0EE9FDB5-8489-6249-B8D4-1D1C3EB5F1C8}" destId="{4BEADF93-D0F2-5348-84BD-F0F600C6358C}" srcOrd="0" destOrd="0" presId="urn:microsoft.com/office/officeart/2005/8/layout/hProcess9"/>
    <dgm:cxn modelId="{442B5388-4259-4D4A-B0F7-6F2370E807C1}" srcId="{87454D24-E474-4049-83A1-C3A219AB40E4}" destId="{680F3929-19FA-3449-B9D5-A544069991DB}" srcOrd="5" destOrd="0" parTransId="{A8D9AAE2-C480-8142-8A16-476A69390BFB}" sibTransId="{D3385D74-2AAB-CD43-A025-11ECE8096553}"/>
    <dgm:cxn modelId="{6D51553D-7449-814F-8B1C-17249F69AD0F}" type="presOf" srcId="{A800C207-7A4F-D940-8286-E169311C121C}" destId="{68D2E2F7-4DFE-B045-8ACD-D51990EBFAEC}" srcOrd="0" destOrd="0" presId="urn:microsoft.com/office/officeart/2005/8/layout/hProcess9"/>
    <dgm:cxn modelId="{7B2E505A-899E-C242-A0BD-B6C0F1FA023B}" srcId="{87454D24-E474-4049-83A1-C3A219AB40E4}" destId="{A800C207-7A4F-D940-8286-E169311C121C}" srcOrd="4" destOrd="0" parTransId="{1C04EBD1-DC22-4C49-8BAC-233414F94127}" sibTransId="{C6326277-F9CD-D04B-AF2D-49C3B5CD2C35}"/>
    <dgm:cxn modelId="{3F2D0599-4B30-3040-AFB0-56FE1E3DE9B5}" type="presOf" srcId="{1D2313B0-2A40-E246-9443-30F11D61F22A}" destId="{06C54DDC-8389-A741-9921-46B0E13C6CBE}" srcOrd="0" destOrd="0" presId="urn:microsoft.com/office/officeart/2005/8/layout/hProcess9"/>
    <dgm:cxn modelId="{E3E49E34-1214-9449-B356-A2B3B07C279A}" type="presOf" srcId="{E8CB8C9B-6E2E-4049-8EFF-C734F0B8423E}" destId="{F2FF8C42-DC60-B24D-BE8F-42706143C81A}" srcOrd="0" destOrd="0" presId="urn:microsoft.com/office/officeart/2005/8/layout/hProcess9"/>
    <dgm:cxn modelId="{79C42A09-551F-944E-A358-48C4D0DDEF7D}" srcId="{87454D24-E474-4049-83A1-C3A219AB40E4}" destId="{0EE9FDB5-8489-6249-B8D4-1D1C3EB5F1C8}" srcOrd="0" destOrd="0" parTransId="{D41C71DC-0F1E-3B43-B435-C32295C94607}" sibTransId="{84432922-CA11-314C-9ADF-CACFF3E84BC2}"/>
    <dgm:cxn modelId="{FB43A40D-86B4-E145-B515-9836F364C656}" type="presParOf" srcId="{134EF241-CB4F-144B-A6F7-8A0DE15A9725}" destId="{49F68C04-EDFD-6E43-A35F-632C07B47D4A}" srcOrd="0" destOrd="0" presId="urn:microsoft.com/office/officeart/2005/8/layout/hProcess9"/>
    <dgm:cxn modelId="{6465506D-766D-5D49-B3E7-A4788CC8BDFE}" type="presParOf" srcId="{134EF241-CB4F-144B-A6F7-8A0DE15A9725}" destId="{F4C6CE97-14F6-0B4E-9A17-A9933A20D410}" srcOrd="1" destOrd="0" presId="urn:microsoft.com/office/officeart/2005/8/layout/hProcess9"/>
    <dgm:cxn modelId="{F9C6A3B0-5CC4-2E40-A440-C0CB251F1940}" type="presParOf" srcId="{F4C6CE97-14F6-0B4E-9A17-A9933A20D410}" destId="{4BEADF93-D0F2-5348-84BD-F0F600C6358C}" srcOrd="0" destOrd="0" presId="urn:microsoft.com/office/officeart/2005/8/layout/hProcess9"/>
    <dgm:cxn modelId="{F5DB67DA-5438-3C45-A5F3-92C851C31B49}" type="presParOf" srcId="{F4C6CE97-14F6-0B4E-9A17-A9933A20D410}" destId="{C67EF070-48D4-D342-BECF-A4CC6A4D2614}" srcOrd="1" destOrd="0" presId="urn:microsoft.com/office/officeart/2005/8/layout/hProcess9"/>
    <dgm:cxn modelId="{D96EB145-B5E1-B64B-8E11-05258B7BBAAE}" type="presParOf" srcId="{F4C6CE97-14F6-0B4E-9A17-A9933A20D410}" destId="{F2FF8C42-DC60-B24D-BE8F-42706143C81A}" srcOrd="2" destOrd="0" presId="urn:microsoft.com/office/officeart/2005/8/layout/hProcess9"/>
    <dgm:cxn modelId="{E198629D-DEEB-FE4F-B42C-CFF11C90EC12}" type="presParOf" srcId="{F4C6CE97-14F6-0B4E-9A17-A9933A20D410}" destId="{507224D5-5D4E-FE42-A502-917AF021B69C}" srcOrd="3" destOrd="0" presId="urn:microsoft.com/office/officeart/2005/8/layout/hProcess9"/>
    <dgm:cxn modelId="{73281890-FC1D-3242-AD7B-A8D0E4924004}" type="presParOf" srcId="{F4C6CE97-14F6-0B4E-9A17-A9933A20D410}" destId="{28F5C0B2-BE52-A64E-87B3-94868A6F5E07}" srcOrd="4" destOrd="0" presId="urn:microsoft.com/office/officeart/2005/8/layout/hProcess9"/>
    <dgm:cxn modelId="{33976ED7-866D-0A40-B0A5-4FDAA7A12E53}" type="presParOf" srcId="{F4C6CE97-14F6-0B4E-9A17-A9933A20D410}" destId="{535B8EAB-23DA-7E46-9E5E-372114F53119}" srcOrd="5" destOrd="0" presId="urn:microsoft.com/office/officeart/2005/8/layout/hProcess9"/>
    <dgm:cxn modelId="{1E5993C5-BF79-C942-9997-3F35237184D2}" type="presParOf" srcId="{F4C6CE97-14F6-0B4E-9A17-A9933A20D410}" destId="{06C54DDC-8389-A741-9921-46B0E13C6CBE}" srcOrd="6" destOrd="0" presId="urn:microsoft.com/office/officeart/2005/8/layout/hProcess9"/>
    <dgm:cxn modelId="{4051FD92-E798-DE46-8262-5A221078535D}" type="presParOf" srcId="{F4C6CE97-14F6-0B4E-9A17-A9933A20D410}" destId="{D61B4C69-381E-1443-90C1-6DADB93A7D94}" srcOrd="7" destOrd="0" presId="urn:microsoft.com/office/officeart/2005/8/layout/hProcess9"/>
    <dgm:cxn modelId="{7D3825CA-6D3E-FA4A-84DB-E2972AC65300}" type="presParOf" srcId="{F4C6CE97-14F6-0B4E-9A17-A9933A20D410}" destId="{68D2E2F7-4DFE-B045-8ACD-D51990EBFAEC}" srcOrd="8" destOrd="0" presId="urn:microsoft.com/office/officeart/2005/8/layout/hProcess9"/>
    <dgm:cxn modelId="{A7B74998-8E67-4A40-95FE-6ABD6862B0A3}" type="presParOf" srcId="{F4C6CE97-14F6-0B4E-9A17-A9933A20D410}" destId="{0AD010B1-7EA8-D941-8E22-8F6C5CC3B0B7}" srcOrd="9" destOrd="0" presId="urn:microsoft.com/office/officeart/2005/8/layout/hProcess9"/>
    <dgm:cxn modelId="{DBC70F7E-99B1-BE45-8CC8-ED3C41125DF7}" type="presParOf" srcId="{F4C6CE97-14F6-0B4E-9A17-A9933A20D410}" destId="{EB43CD6D-6322-C841-B3DB-0448F056420C}"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68C04-EDFD-6E43-A35F-632C07B47D4A}">
      <dsp:nvSpPr>
        <dsp:cNvPr id="0" name=""/>
        <dsp:cNvSpPr/>
      </dsp:nvSpPr>
      <dsp:spPr>
        <a:xfrm>
          <a:off x="630793" y="0"/>
          <a:ext cx="7148988" cy="4724399"/>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BEADF93-D0F2-5348-84BD-F0F600C6358C}">
      <dsp:nvSpPr>
        <dsp:cNvPr id="0" name=""/>
        <dsp:cNvSpPr/>
      </dsp:nvSpPr>
      <dsp:spPr>
        <a:xfrm>
          <a:off x="2310"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Google started Linux container effort “Control Groups”</a:t>
          </a:r>
          <a:endParaRPr lang="en-US" sz="1400" kern="1200" dirty="0"/>
        </a:p>
      </dsp:txBody>
      <dsp:txXfrm>
        <a:off x="67965" y="1482974"/>
        <a:ext cx="1213642" cy="1758450"/>
      </dsp:txXfrm>
    </dsp:sp>
    <dsp:sp modelId="{F2FF8C42-DC60-B24D-BE8F-42706143C81A}">
      <dsp:nvSpPr>
        <dsp:cNvPr id="0" name=""/>
        <dsp:cNvSpPr/>
      </dsp:nvSpPr>
      <dsp:spPr>
        <a:xfrm>
          <a:off x="1414510"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Added to the Linux Kernel in 2007</a:t>
          </a:r>
          <a:endParaRPr lang="en-US" sz="1400" kern="1200"/>
        </a:p>
      </dsp:txBody>
      <dsp:txXfrm>
        <a:off x="1480165" y="1482974"/>
        <a:ext cx="1213642" cy="1758450"/>
      </dsp:txXfrm>
    </dsp:sp>
    <dsp:sp modelId="{28F5C0B2-BE52-A64E-87B3-94868A6F5E07}">
      <dsp:nvSpPr>
        <dsp:cNvPr id="0" name=""/>
        <dsp:cNvSpPr/>
      </dsp:nvSpPr>
      <dsp:spPr>
        <a:xfrm>
          <a:off x="2826710"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Cloud Foundry uses Linux container technology -  “Warden containers”  early 2012 </a:t>
          </a:r>
          <a:endParaRPr lang="en-US" sz="1400" kern="1200" dirty="0"/>
        </a:p>
      </dsp:txBody>
      <dsp:txXfrm>
        <a:off x="2892365" y="1482974"/>
        <a:ext cx="1213642" cy="1758450"/>
      </dsp:txXfrm>
    </dsp:sp>
    <dsp:sp modelId="{06C54DDC-8389-A741-9921-46B0E13C6CBE}">
      <dsp:nvSpPr>
        <dsp:cNvPr id="0" name=""/>
        <dsp:cNvSpPr/>
      </dsp:nvSpPr>
      <dsp:spPr>
        <a:xfrm>
          <a:off x="4238911"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err="1" smtClean="0"/>
            <a:t>Docker</a:t>
          </a:r>
          <a:r>
            <a:rPr lang="en-US" sz="1400" kern="1200" dirty="0" smtClean="0"/>
            <a:t> is like </a:t>
          </a:r>
          <a:r>
            <a:rPr lang="en-US" sz="1400" kern="1200" dirty="0" err="1" smtClean="0"/>
            <a:t>github</a:t>
          </a:r>
          <a:r>
            <a:rPr lang="en-US" sz="1400" kern="1200" dirty="0" smtClean="0"/>
            <a:t> for container images</a:t>
          </a:r>
          <a:endParaRPr lang="en-US" sz="1400" kern="1200" dirty="0"/>
        </a:p>
      </dsp:txBody>
      <dsp:txXfrm>
        <a:off x="4304566" y="1482974"/>
        <a:ext cx="1213642" cy="1758450"/>
      </dsp:txXfrm>
    </dsp:sp>
    <dsp:sp modelId="{68D2E2F7-4DFE-B045-8ACD-D51990EBFAEC}">
      <dsp:nvSpPr>
        <dsp:cNvPr id="0" name=""/>
        <dsp:cNvSpPr/>
      </dsp:nvSpPr>
      <dsp:spPr>
        <a:xfrm>
          <a:off x="5651111"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err="1" smtClean="0"/>
            <a:t>Docker</a:t>
          </a:r>
          <a:r>
            <a:rPr lang="en-US" sz="1400" kern="1200" dirty="0" smtClean="0"/>
            <a:t> joins Cloud Foundry Foundation</a:t>
          </a:r>
          <a:endParaRPr lang="en-US" sz="1400" kern="1200" dirty="0"/>
        </a:p>
      </dsp:txBody>
      <dsp:txXfrm>
        <a:off x="5716766" y="1482974"/>
        <a:ext cx="1213642" cy="1758450"/>
      </dsp:txXfrm>
    </dsp:sp>
    <dsp:sp modelId="{EB43CD6D-6322-C841-B3DB-0448F056420C}">
      <dsp:nvSpPr>
        <dsp:cNvPr id="0" name=""/>
        <dsp:cNvSpPr/>
      </dsp:nvSpPr>
      <dsp:spPr>
        <a:xfrm>
          <a:off x="7063312" y="1417319"/>
          <a:ext cx="1344952" cy="1889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Google, MSFT, IBM working on orchestration of multiple </a:t>
          </a:r>
          <a:r>
            <a:rPr lang="en-US" sz="1400" kern="1200" dirty="0" err="1" smtClean="0"/>
            <a:t>Docker</a:t>
          </a:r>
          <a:r>
            <a:rPr lang="en-US" sz="1400" kern="1200" dirty="0" smtClean="0"/>
            <a:t> containers </a:t>
          </a:r>
          <a:endParaRPr lang="en-US" sz="1400" kern="1200" dirty="0"/>
        </a:p>
      </dsp:txBody>
      <dsp:txXfrm>
        <a:off x="7128967" y="1482974"/>
        <a:ext cx="1213642" cy="17584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1561991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blog.docker.com/2014/05/docker-joins-cloud-foundry-founda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kern="1200" dirty="0" smtClean="0">
                <a:solidFill>
                  <a:schemeClr val="tx1"/>
                </a:solidFill>
                <a:latin typeface="+mn-lt"/>
                <a:ea typeface="+mn-ea"/>
                <a:cs typeface="+mn-cs"/>
              </a:rPr>
              <a:t>1 warden server and multiple </a:t>
            </a:r>
            <a:r>
              <a:rPr lang="en-US" sz="1200" kern="1200" dirty="0" err="1" smtClean="0">
                <a:solidFill>
                  <a:schemeClr val="tx1"/>
                </a:solidFill>
                <a:latin typeface="+mn-lt"/>
                <a:ea typeface="+mn-ea"/>
                <a:cs typeface="+mn-cs"/>
              </a:rPr>
              <a:t>wshd</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ps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ef</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grep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wshd</a:t>
            </a:r>
            <a:endParaRPr lang="en-US" sz="1200" kern="1200" dirty="0" smtClean="0">
              <a:solidFill>
                <a:schemeClr val="tx1"/>
              </a:solidFill>
              <a:latin typeface="+mn-lt"/>
              <a:ea typeface="+mn-ea"/>
              <a:cs typeface="+mn-cs"/>
            </a:endParaRPr>
          </a:p>
          <a:p>
            <a:r>
              <a:rPr lang="pl-PL" sz="1200" kern="1200" dirty="0" err="1" smtClean="0">
                <a:solidFill>
                  <a:schemeClr val="tx1"/>
                </a:solidFill>
                <a:latin typeface="+mn-lt"/>
                <a:ea typeface="+mn-ea"/>
                <a:cs typeface="+mn-cs"/>
              </a:rPr>
              <a:t>root</a:t>
            </a:r>
            <a:r>
              <a:rPr lang="pl-PL" sz="1200" kern="1200" dirty="0" smtClean="0">
                <a:solidFill>
                  <a:schemeClr val="tx1"/>
                </a:solidFill>
                <a:latin typeface="+mn-lt"/>
                <a:ea typeface="+mn-ea"/>
                <a:cs typeface="+mn-cs"/>
              </a:rPr>
              <a:t>       799     1  0 Oct15 ?        00:00:00 </a:t>
            </a:r>
            <a:r>
              <a:rPr lang="pl-PL" sz="1200" kern="1200" dirty="0" err="1" smtClean="0">
                <a:solidFill>
                  <a:schemeClr val="tx1"/>
                </a:solidFill>
                <a:latin typeface="+mn-lt"/>
                <a:ea typeface="+mn-ea"/>
                <a:cs typeface="+mn-cs"/>
              </a:rPr>
              <a:t>wshd</a:t>
            </a:r>
            <a:r>
              <a:rPr lang="pl-PL" sz="1200" kern="1200" dirty="0" smtClean="0">
                <a:solidFill>
                  <a:schemeClr val="tx1"/>
                </a:solidFill>
                <a:latin typeface="+mn-lt"/>
                <a:ea typeface="+mn-ea"/>
                <a:cs typeface="+mn-cs"/>
              </a:rPr>
              <a:t>: 185d6755fct    </a:t>
            </a:r>
          </a:p>
          <a:p>
            <a:r>
              <a:rPr lang="pl-PL" sz="1200" kern="1200" dirty="0" err="1" smtClean="0">
                <a:solidFill>
                  <a:schemeClr val="tx1"/>
                </a:solidFill>
                <a:latin typeface="+mn-lt"/>
                <a:ea typeface="+mn-ea"/>
                <a:cs typeface="+mn-cs"/>
              </a:rPr>
              <a:t>root</a:t>
            </a:r>
            <a:r>
              <a:rPr lang="pl-PL" sz="1200" kern="1200" dirty="0" smtClean="0">
                <a:solidFill>
                  <a:schemeClr val="tx1"/>
                </a:solidFill>
                <a:latin typeface="+mn-lt"/>
                <a:ea typeface="+mn-ea"/>
                <a:cs typeface="+mn-cs"/>
              </a:rPr>
              <a:t>       913     1  0 Oct15 ?        00:00:00 </a:t>
            </a:r>
            <a:r>
              <a:rPr lang="pl-PL" sz="1200" kern="1200" dirty="0" err="1" smtClean="0">
                <a:solidFill>
                  <a:schemeClr val="tx1"/>
                </a:solidFill>
                <a:latin typeface="+mn-lt"/>
                <a:ea typeface="+mn-ea"/>
                <a:cs typeface="+mn-cs"/>
              </a:rPr>
              <a:t>wshd</a:t>
            </a:r>
            <a:r>
              <a:rPr lang="pl-PL" sz="1200" kern="1200" dirty="0" smtClean="0">
                <a:solidFill>
                  <a:schemeClr val="tx1"/>
                </a:solidFill>
                <a:latin typeface="+mn-lt"/>
                <a:ea typeface="+mn-ea"/>
                <a:cs typeface="+mn-cs"/>
              </a:rPr>
              <a:t>: 185d6755fcr    </a:t>
            </a:r>
          </a:p>
          <a:p>
            <a:r>
              <a:rPr lang="nl-NL" sz="1200" kern="1200" dirty="0" smtClean="0">
                <a:solidFill>
                  <a:schemeClr val="tx1"/>
                </a:solidFill>
                <a:latin typeface="+mn-lt"/>
                <a:ea typeface="+mn-ea"/>
                <a:cs typeface="+mn-cs"/>
              </a:rPr>
              <a:t>root      1130     1  0 Oct15 ?        00:00:00 </a:t>
            </a:r>
            <a:r>
              <a:rPr lang="nl-NL" sz="1200" kern="1200" dirty="0" err="1" smtClean="0">
                <a:solidFill>
                  <a:schemeClr val="tx1"/>
                </a:solidFill>
                <a:latin typeface="+mn-lt"/>
                <a:ea typeface="+mn-ea"/>
                <a:cs typeface="+mn-cs"/>
              </a:rPr>
              <a:t>wshd</a:t>
            </a:r>
            <a:r>
              <a:rPr lang="nl-NL" sz="1200" kern="1200" dirty="0" smtClean="0">
                <a:solidFill>
                  <a:schemeClr val="tx1"/>
                </a:solidFill>
                <a:latin typeface="+mn-lt"/>
                <a:ea typeface="+mn-ea"/>
                <a:cs typeface="+mn-cs"/>
              </a:rPr>
              <a:t>: 185d6755fd0    </a:t>
            </a:r>
          </a:p>
          <a:p>
            <a:r>
              <a:rPr lang="nl-NL" sz="1200" kern="1200" dirty="0" smtClean="0">
                <a:solidFill>
                  <a:schemeClr val="tx1"/>
                </a:solidFill>
                <a:latin typeface="+mn-lt"/>
                <a:ea typeface="+mn-ea"/>
                <a:cs typeface="+mn-cs"/>
              </a:rPr>
              <a:t>root      2285  1500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/data/warden/depot/185d6755fcr/bin/</a:t>
            </a:r>
            <a:r>
              <a:rPr lang="nl-NL" sz="1200" kern="1200" dirty="0" err="1" smtClean="0">
                <a:solidFill>
                  <a:schemeClr val="tx1"/>
                </a:solidFill>
                <a:latin typeface="+mn-lt"/>
                <a:ea typeface="+mn-ea"/>
                <a:cs typeface="+mn-cs"/>
              </a:rPr>
              <a:t>iomux-spawn</a:t>
            </a:r>
            <a:r>
              <a:rPr lang="nl-NL" sz="1200" kern="1200" dirty="0" smtClean="0">
                <a:solidFill>
                  <a:schemeClr val="tx1"/>
                </a:solidFill>
                <a:latin typeface="+mn-lt"/>
                <a:ea typeface="+mn-ea"/>
                <a:cs typeface="+mn-cs"/>
              </a:rPr>
              <a: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/data/warden/depot/185d6755fcr/jobs/48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root      2286  2285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/data/warden/depot/185d6755fcr/run/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root      2461  1500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/data/warden/depot/185d6755fd0/bin/</a:t>
            </a:r>
            <a:r>
              <a:rPr lang="nl-NL" sz="1200" kern="1200" dirty="0" err="1" smtClean="0">
                <a:solidFill>
                  <a:schemeClr val="tx1"/>
                </a:solidFill>
                <a:latin typeface="+mn-lt"/>
                <a:ea typeface="+mn-ea"/>
                <a:cs typeface="+mn-cs"/>
              </a:rPr>
              <a:t>iomux-spawn</a:t>
            </a:r>
            <a:r>
              <a:rPr lang="nl-NL" sz="1200" kern="1200" dirty="0" smtClean="0">
                <a:solidFill>
                  <a:schemeClr val="tx1"/>
                </a:solidFill>
                <a:latin typeface="+mn-lt"/>
                <a:ea typeface="+mn-ea"/>
                <a:cs typeface="+mn-cs"/>
              </a:rPr>
              <a: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/data/warden/depot/185d6755fd0/jobs/49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root      2463  2461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/data/warden/depot/185d6755fd0/run/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root      2470  1500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/data/warden/depot/185d6755fct/bin/</a:t>
            </a:r>
            <a:r>
              <a:rPr lang="nl-NL" sz="1200" kern="1200" dirty="0" err="1" smtClean="0">
                <a:solidFill>
                  <a:schemeClr val="tx1"/>
                </a:solidFill>
                <a:latin typeface="+mn-lt"/>
                <a:ea typeface="+mn-ea"/>
                <a:cs typeface="+mn-cs"/>
              </a:rPr>
              <a:t>iomux-spawn</a:t>
            </a:r>
            <a:r>
              <a:rPr lang="nl-NL" sz="1200" kern="1200" dirty="0" smtClean="0">
                <a:solidFill>
                  <a:schemeClr val="tx1"/>
                </a:solidFill>
                <a:latin typeface="+mn-lt"/>
                <a:ea typeface="+mn-ea"/>
                <a:cs typeface="+mn-cs"/>
              </a:rPr>
              <a: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/data/warden/depot/185d6755fct/jobs/50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root      2476  2470  0 Oct15 ?        00:00:00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/data/warden/depot/185d6755fct/bin/</a:t>
            </a:r>
            <a:r>
              <a:rPr lang="nl-NL" sz="1200" kern="1200" dirty="0" err="1" smtClean="0">
                <a:solidFill>
                  <a:schemeClr val="tx1"/>
                </a:solidFill>
                <a:latin typeface="+mn-lt"/>
                <a:ea typeface="+mn-ea"/>
                <a:cs typeface="+mn-cs"/>
              </a:rPr>
              <a:t>wsh</a:t>
            </a:r>
            <a:r>
              <a:rPr lang="nl-NL" sz="1200" kern="1200" dirty="0" smtClean="0">
                <a:solidFill>
                  <a:schemeClr val="tx1"/>
                </a:solidFill>
                <a:latin typeface="+mn-lt"/>
                <a:ea typeface="+mn-ea"/>
                <a:cs typeface="+mn-cs"/>
              </a:rPr>
              <a:t> --socket /var/</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/data/warden/depot/185d6755fct/run/</a:t>
            </a:r>
            <a:r>
              <a:rPr lang="nl-NL" sz="1200" kern="1200" dirty="0" err="1" smtClean="0">
                <a:solidFill>
                  <a:schemeClr val="tx1"/>
                </a:solidFill>
                <a:latin typeface="+mn-lt"/>
                <a:ea typeface="+mn-ea"/>
                <a:cs typeface="+mn-cs"/>
              </a:rPr>
              <a:t>wshd.sock</a:t>
            </a:r>
            <a:r>
              <a:rPr lang="nl-NL" sz="1200" kern="1200" dirty="0" smtClean="0">
                <a:solidFill>
                  <a:schemeClr val="tx1"/>
                </a:solidFill>
                <a:latin typeface="+mn-lt"/>
                <a:ea typeface="+mn-ea"/>
                <a:cs typeface="+mn-cs"/>
              </a:rPr>
              <a:t> --user </a:t>
            </a:r>
            <a:r>
              <a:rPr lang="nl-NL" sz="1200" kern="1200" dirty="0" err="1" smtClean="0">
                <a:solidFill>
                  <a:schemeClr val="tx1"/>
                </a:solidFill>
                <a:latin typeface="+mn-lt"/>
                <a:ea typeface="+mn-ea"/>
                <a:cs typeface="+mn-cs"/>
              </a:rPr>
              <a:t>vcap</a:t>
            </a:r>
            <a:r>
              <a:rPr lang="nl-NL" sz="1200" kern="1200" dirty="0" smtClean="0">
                <a:solidFill>
                  <a:schemeClr val="tx1"/>
                </a:solidFill>
                <a:latin typeface="+mn-lt"/>
                <a:ea typeface="+mn-ea"/>
                <a:cs typeface="+mn-cs"/>
              </a:rPr>
              <a:t> /bin/</a:t>
            </a:r>
            <a:r>
              <a:rPr lang="nl-NL" sz="1200" kern="1200" dirty="0" err="1" smtClean="0">
                <a:solidFill>
                  <a:schemeClr val="tx1"/>
                </a:solidFill>
                <a:latin typeface="+mn-lt"/>
                <a:ea typeface="+mn-ea"/>
                <a:cs typeface="+mn-cs"/>
              </a:rPr>
              <a:t>bash</a:t>
            </a:r>
            <a:endParaRPr lang="nl-NL" sz="1200" kern="1200" dirty="0" smtClean="0">
              <a:solidFill>
                <a:schemeClr val="tx1"/>
              </a:solidFill>
              <a:latin typeface="+mn-lt"/>
              <a:ea typeface="+mn-ea"/>
              <a:cs typeface="+mn-cs"/>
            </a:endParaRPr>
          </a:p>
          <a:p>
            <a:pPr>
              <a:spcBef>
                <a:spcPts val="0"/>
              </a:spcBef>
              <a:buNone/>
            </a:pPr>
            <a:endParaRPr lang="en-US" dirty="0" smtClean="0"/>
          </a:p>
          <a:p>
            <a:pPr>
              <a:spcBef>
                <a:spcPts val="0"/>
              </a:spcBef>
              <a:buNone/>
            </a:pPr>
            <a:endParaRPr lang="en-US" dirty="0" smtClean="0"/>
          </a:p>
          <a:p>
            <a:pPr>
              <a:spcBef>
                <a:spcPts val="0"/>
              </a:spcBef>
              <a:buNone/>
            </a:pPr>
            <a:endParaRPr dirty="0"/>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Warden aids fast</a:t>
            </a:r>
            <a:r>
              <a:rPr lang="en-US" baseline="0" dirty="0" smtClean="0"/>
              <a:t> initial deployment</a:t>
            </a:r>
            <a:endParaRPr dirty="0"/>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1" indent="0" algn="l" rtl="0">
              <a:lnSpc>
                <a:spcPct val="100000"/>
              </a:lnSpc>
              <a:spcBef>
                <a:spcPts val="0"/>
              </a:spcBef>
              <a:spcAft>
                <a:spcPts val="0"/>
              </a:spcAft>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Container ID: Hex representation of container IP regardless of network config</a:t>
            </a:r>
          </a:p>
          <a:p>
            <a:pPr marL="0" marR="0" lvl="1"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0" marR="0" lvl="1" indent="0" algn="l" rtl="0">
              <a:lnSpc>
                <a:spcPct val="100000"/>
              </a:lnSpc>
              <a:spcBef>
                <a:spcPts val="0"/>
              </a:spcBef>
              <a:spcAft>
                <a:spcPts val="0"/>
              </a:spcAft>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Once the container is created, it is immediately ready for use. All resources will be allocated, required processes will be started and firewall rules will have been updated.</a:t>
            </a:r>
          </a:p>
          <a:p>
            <a:pPr marL="0" marR="0" lvl="1"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0" marR="0" lvl="1" indent="0" algn="l" rtl="0">
              <a:lnSpc>
                <a:spcPct val="100000"/>
              </a:lnSpc>
              <a:spcBef>
                <a:spcPts val="0"/>
              </a:spcBef>
              <a:spcAft>
                <a:spcPts val="0"/>
              </a:spcAft>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If warden is configured to clean up idle containers, it uses the number of connections as the metric. If that drops to 0, after a pre-configured time container is destroyed. If connections start referencing that container again, timer gets canceled. First the processes running in the container get terminated/killed. Then the root of the container process tree gets killed and once resources have been released, the files of the container get removed.</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2" name="Shape 1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dirty="0"/>
              <a:t>A simple analogy (A box)</a:t>
            </a:r>
          </a:p>
          <a:p>
            <a:pPr rtl="0">
              <a:spcBef>
                <a:spcPts val="0"/>
              </a:spcBef>
              <a:buNone/>
            </a:pPr>
            <a:r>
              <a:rPr lang="en-US" dirty="0"/>
              <a:t>-- You may not put up all the walls to </a:t>
            </a:r>
            <a:r>
              <a:rPr lang="en-US" dirty="0" smtClean="0"/>
              <a:t>complete </a:t>
            </a:r>
            <a:r>
              <a:rPr lang="en-US" dirty="0"/>
              <a:t>it</a:t>
            </a:r>
          </a:p>
          <a:p>
            <a:pPr>
              <a:spcBef>
                <a:spcPts val="0"/>
              </a:spcBef>
              <a:buNone/>
            </a:pPr>
            <a:r>
              <a:rPr lang="en-US" dirty="0"/>
              <a:t>-- However the mechanism you put up walls with in containers is via Control Groups and Namespaces </a:t>
            </a:r>
            <a:endParaRPr lang="en-US" dirty="0" smtClean="0"/>
          </a:p>
          <a:p>
            <a:pPr>
              <a:spcBef>
                <a:spcPts val="0"/>
              </a:spcBef>
              <a:buNone/>
            </a:pPr>
            <a:endParaRPr lang="en-US" dirty="0" smtClean="0"/>
          </a:p>
          <a:p>
            <a:pPr>
              <a:spcBef>
                <a:spcPts val="0"/>
              </a:spcBef>
              <a:buNone/>
            </a:pPr>
            <a:r>
              <a:rPr lang="en-US" dirty="0" smtClean="0"/>
              <a:t>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Docker</a:t>
            </a:r>
            <a:r>
              <a:rPr lang="en-US" dirty="0" smtClean="0"/>
              <a:t> File ex.</a:t>
            </a:r>
            <a:r>
              <a:rPr lang="en-US" baseline="0" dirty="0" smtClean="0"/>
              <a:t> </a:t>
            </a:r>
          </a:p>
          <a:p>
            <a:endParaRPr lang="en-US" baseline="0" dirty="0" smtClean="0"/>
          </a:p>
          <a:p>
            <a:r>
              <a:rPr lang="en-US" baseline="0" dirty="0" smtClean="0"/>
              <a:t>-- Download installable package</a:t>
            </a:r>
          </a:p>
          <a:p>
            <a:r>
              <a:rPr lang="en-US" baseline="0" dirty="0" smtClean="0"/>
              <a:t>-- Install it in a specific path</a:t>
            </a:r>
          </a:p>
          <a:p>
            <a:r>
              <a:rPr lang="en-US" baseline="0" dirty="0" smtClean="0"/>
              <a:t>-- Map specific network ports for traffic</a:t>
            </a:r>
          </a:p>
          <a:p>
            <a:r>
              <a:rPr lang="en-US" baseline="0" dirty="0" smtClean="0"/>
              <a:t>-- start service/process</a:t>
            </a:r>
          </a:p>
          <a:p>
            <a:endParaRPr lang="en-US" dirty="0" smtClean="0"/>
          </a:p>
          <a:p>
            <a:r>
              <a:rPr lang="en-US" dirty="0" err="1" smtClean="0"/>
              <a:t>Docker</a:t>
            </a:r>
            <a:r>
              <a:rPr lang="en-US" dirty="0" smtClean="0"/>
              <a:t> image</a:t>
            </a:r>
          </a:p>
          <a:p>
            <a:endParaRPr lang="en-US" dirty="0" smtClean="0"/>
          </a:p>
          <a:p>
            <a:r>
              <a:rPr lang="en-US" dirty="0" smtClean="0"/>
              <a:t>A running instance</a:t>
            </a:r>
            <a:r>
              <a:rPr lang="en-US" baseline="0" dirty="0" smtClean="0"/>
              <a:t> of a container with the above package running in it</a:t>
            </a:r>
            <a:endParaRPr lang="en-US" dirty="0" smtClean="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308835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Even more exciting is what you can demo today with PCF Operations Manager and </a:t>
            </a:r>
            <a:r>
              <a:rPr lang="en-US" dirty="0" err="1" smtClean="0"/>
              <a:t>Docker</a:t>
            </a:r>
            <a:r>
              <a:rPr lang="en-US" dirty="0" smtClean="0"/>
              <a:t>.  We showed this demo</a:t>
            </a:r>
            <a:r>
              <a:rPr lang="en-US" baseline="0" dirty="0" smtClean="0"/>
              <a:t> at </a:t>
            </a:r>
            <a:r>
              <a:rPr lang="en-US" baseline="0" dirty="0" err="1" smtClean="0"/>
              <a:t>VMWorld</a:t>
            </a:r>
            <a:r>
              <a:rPr lang="en-US" baseline="0" dirty="0" smtClean="0"/>
              <a:t> – thanks to </a:t>
            </a:r>
            <a:r>
              <a:rPr lang="en-US" baseline="0" dirty="0" err="1" smtClean="0"/>
              <a:t>Jemish</a:t>
            </a:r>
            <a:r>
              <a:rPr lang="en-US" baseline="0" dirty="0" smtClean="0"/>
              <a:t> who is on this call who built out this demo. </a:t>
            </a:r>
            <a:r>
              <a:rPr lang="en-US" sz="1100" dirty="0">
                <a:latin typeface="Verdana" pitchFamily="34" charset="0"/>
                <a:cs typeface="Arial" pitchFamily="34" charset="0"/>
              </a:rPr>
              <a:t>This is released experimental support for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containers (so a running instance of a </a:t>
            </a:r>
            <a:r>
              <a:rPr lang="en-US" sz="1100" dirty="0" err="1">
                <a:latin typeface="Verdana" pitchFamily="34" charset="0"/>
                <a:cs typeface="Arial" pitchFamily="34" charset="0"/>
              </a:rPr>
              <a:t>Docker</a:t>
            </a:r>
            <a:r>
              <a:rPr lang="en-US" sz="1100" dirty="0">
                <a:latin typeface="Verdana" pitchFamily="34" charset="0"/>
                <a:cs typeface="Arial" pitchFamily="34" charset="0"/>
              </a:rPr>
              <a:t> image) with Ops Manager to provide the ability to run multiple </a:t>
            </a:r>
            <a:r>
              <a:rPr lang="en-US" sz="1100" dirty="0" err="1">
                <a:latin typeface="Verdana" pitchFamily="34" charset="0"/>
                <a:cs typeface="Arial" pitchFamily="34" charset="0"/>
              </a:rPr>
              <a:t>Docker</a:t>
            </a:r>
            <a:r>
              <a:rPr lang="en-US" sz="1100" dirty="0">
                <a:latin typeface="Verdana" pitchFamily="34" charset="0"/>
                <a:cs typeface="Arial" pitchFamily="34" charset="0"/>
              </a:rPr>
              <a:t> images on a single VM.   </a:t>
            </a:r>
            <a:endParaRPr lang="en-US" baseline="0" dirty="0" smtClean="0"/>
          </a:p>
          <a:p>
            <a:endParaRPr lang="en-US" baseline="0" dirty="0" smtClean="0"/>
          </a:p>
          <a:p>
            <a:r>
              <a:rPr lang="en-US" dirty="0" smtClean="0"/>
              <a:t>You can show</a:t>
            </a:r>
            <a:r>
              <a:rPr lang="en-US" baseline="0" dirty="0" smtClean="0"/>
              <a:t> this video and demonstrate how we work together today, to deploy, manage and scale apps that run multiple </a:t>
            </a:r>
            <a:r>
              <a:rPr lang="en-US" baseline="0" dirty="0" err="1" smtClean="0"/>
              <a:t>Docker</a:t>
            </a:r>
            <a:r>
              <a:rPr lang="en-US" baseline="0" dirty="0" smtClean="0"/>
              <a:t> containers on </a:t>
            </a:r>
            <a:r>
              <a:rPr lang="en-US" baseline="0" dirty="0" err="1" smtClean="0"/>
              <a:t>IaaS</a:t>
            </a:r>
            <a:r>
              <a:rPr lang="en-US" baseline="0" dirty="0" smtClean="0"/>
              <a:t> of choice.</a:t>
            </a:r>
          </a:p>
          <a:p>
            <a:endParaRPr lang="en-US" baseline="0" dirty="0" smtClean="0"/>
          </a:p>
          <a:p>
            <a:r>
              <a:rPr lang="en-US" baseline="0" dirty="0" smtClean="0"/>
              <a:t>This is a service broker approach for now (</a:t>
            </a:r>
            <a:r>
              <a:rPr lang="en-US" baseline="0" dirty="0" err="1" smtClean="0"/>
              <a:t>Jemish</a:t>
            </a:r>
            <a:r>
              <a:rPr lang="en-US" baseline="0" dirty="0" smtClean="0"/>
              <a:t> to chime in): </a:t>
            </a:r>
          </a:p>
          <a:p>
            <a:endParaRPr lang="en-US" baseline="0" dirty="0" smtClean="0"/>
          </a:p>
          <a:p>
            <a:pPr marL="226428" indent="-226428" fontAlgn="base">
              <a:buFont typeface="+mj-lt"/>
              <a:buAutoNum type="arabicPeriod"/>
            </a:pPr>
            <a:r>
              <a:rPr lang="en-US" sz="1100" dirty="0">
                <a:latin typeface="Verdana" pitchFamily="34" charset="0"/>
                <a:cs typeface="Arial" pitchFamily="34" charset="0"/>
              </a:rPr>
              <a:t>Multiple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containers can be orchestrated into multiple virtual machines.</a:t>
            </a:r>
          </a:p>
          <a:p>
            <a:pPr marL="226428" indent="-226428" fontAlgn="base">
              <a:buFont typeface="+mj-lt"/>
              <a:buAutoNum type="arabicPeriod"/>
            </a:pPr>
            <a:r>
              <a:rPr lang="en-US" sz="1100" dirty="0">
                <a:latin typeface="Verdana" pitchFamily="34" charset="0"/>
                <a:cs typeface="Arial" pitchFamily="34" charset="0"/>
              </a:rPr>
              <a:t>Containers can be deployed to a choice of </a:t>
            </a:r>
            <a:r>
              <a:rPr lang="en-US" sz="1100" dirty="0" err="1">
                <a:latin typeface="Verdana" pitchFamily="34" charset="0"/>
                <a:cs typeface="Arial" pitchFamily="34" charset="0"/>
              </a:rPr>
              <a:t>IaaS</a:t>
            </a:r>
            <a:r>
              <a:rPr lang="en-US" sz="1100" dirty="0">
                <a:latin typeface="Verdana" pitchFamily="34" charset="0"/>
                <a:cs typeface="Arial" pitchFamily="34" charset="0"/>
              </a:rPr>
              <a:t> (AWS, </a:t>
            </a:r>
            <a:r>
              <a:rPr lang="en-US" sz="1100" dirty="0" err="1">
                <a:latin typeface="Verdana" pitchFamily="34" charset="0"/>
                <a:cs typeface="Arial" pitchFamily="34" charset="0"/>
              </a:rPr>
              <a:t>OpenStack</a:t>
            </a:r>
            <a:r>
              <a:rPr lang="en-US" sz="1100" dirty="0">
                <a:latin typeface="Verdana" pitchFamily="34" charset="0"/>
                <a:cs typeface="Arial" pitchFamily="34" charset="0"/>
              </a:rPr>
              <a:t>, </a:t>
            </a:r>
            <a:r>
              <a:rPr lang="en-US" sz="1100" dirty="0" err="1">
                <a:latin typeface="Verdana" pitchFamily="34" charset="0"/>
                <a:cs typeface="Arial" pitchFamily="34" charset="0"/>
              </a:rPr>
              <a:t>VSphere</a:t>
            </a:r>
            <a:r>
              <a:rPr lang="en-US" sz="1100" dirty="0">
                <a:latin typeface="Verdana" pitchFamily="34" charset="0"/>
                <a:cs typeface="Arial" pitchFamily="34" charset="0"/>
              </a:rPr>
              <a:t>, VCHS, </a:t>
            </a:r>
            <a:r>
              <a:rPr lang="en-US" sz="1100" dirty="0" err="1">
                <a:latin typeface="Verdana" pitchFamily="34" charset="0"/>
                <a:cs typeface="Arial" pitchFamily="34" charset="0"/>
              </a:rPr>
              <a:t>CloudStack</a:t>
            </a:r>
            <a:r>
              <a:rPr lang="en-US" sz="1100" dirty="0">
                <a:latin typeface="Verdana" pitchFamily="34" charset="0"/>
                <a:cs typeface="Arial" pitchFamily="34" charset="0"/>
              </a:rPr>
              <a:t> or Google Compute Engine).</a:t>
            </a:r>
          </a:p>
          <a:p>
            <a:pPr marL="226428" indent="-226428" fontAlgn="base">
              <a:buFont typeface="+mj-lt"/>
              <a:buAutoNum type="arabicPeriod"/>
            </a:pPr>
            <a:r>
              <a:rPr lang="en-US" sz="1100" dirty="0">
                <a:latin typeface="Verdana" pitchFamily="34" charset="0"/>
                <a:cs typeface="Arial" pitchFamily="34" charset="0"/>
              </a:rPr>
              <a:t>Containers are monitored automatically and restarted in case of failures.</a:t>
            </a:r>
          </a:p>
          <a:p>
            <a:pPr marL="226428" indent="-226428" fontAlgn="base">
              <a:buFont typeface="+mj-lt"/>
              <a:buAutoNum type="arabicPeriod"/>
            </a:pPr>
            <a:r>
              <a:rPr lang="en-US" sz="1100" dirty="0">
                <a:latin typeface="Verdana" pitchFamily="34" charset="0"/>
                <a:cs typeface="Arial" pitchFamily="34" charset="0"/>
              </a:rPr>
              <a:t>If a container fails, when it is restarted then all of the dependent containers will be restarted too.</a:t>
            </a:r>
          </a:p>
          <a:p>
            <a:pPr marL="226428" indent="-226428" fontAlgn="base">
              <a:buFont typeface="+mj-lt"/>
              <a:buAutoNum type="arabicPeriod"/>
            </a:pPr>
            <a:r>
              <a:rPr lang="en-US" sz="1100" dirty="0">
                <a:latin typeface="Verdana" pitchFamily="34" charset="0"/>
                <a:cs typeface="Arial" pitchFamily="34" charset="0"/>
              </a:rPr>
              <a:t>Virtual machines are automatically monitored and recreated in case of a failure.</a:t>
            </a:r>
          </a:p>
          <a:p>
            <a:pPr marL="226428" indent="-226428" fontAlgn="base">
              <a:buFont typeface="+mj-lt"/>
              <a:buAutoNum type="arabicPeriod"/>
            </a:pPr>
            <a:r>
              <a:rPr lang="en-US" sz="1100" dirty="0">
                <a:latin typeface="Verdana" pitchFamily="34" charset="0"/>
                <a:cs typeface="Arial" pitchFamily="34" charset="0"/>
              </a:rPr>
              <a:t>Host volumes can be bound to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containers.</a:t>
            </a:r>
          </a:p>
          <a:p>
            <a:pPr marL="226428" indent="-226428" defTabSz="905713" fontAlgn="base">
              <a:spcBef>
                <a:spcPts val="1189"/>
              </a:spcBef>
              <a:buFont typeface="+mj-lt"/>
              <a:buAutoNum type="arabicPeriod"/>
              <a:defRPr/>
            </a:pPr>
            <a:r>
              <a:rPr lang="en-US" sz="1100" dirty="0">
                <a:latin typeface="Verdana" pitchFamily="34" charset="0"/>
                <a:cs typeface="Arial" pitchFamily="34" charset="0"/>
              </a:rPr>
              <a:t>Data disks attached to a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 can be resized without losing data.</a:t>
            </a:r>
          </a:p>
          <a:p>
            <a:pPr marL="226428" indent="-226428" fontAlgn="base">
              <a:buFont typeface="+mj-lt"/>
              <a:buAutoNum type="arabicPeriod"/>
            </a:pPr>
            <a:endParaRPr lang="en-US" sz="1100" dirty="0">
              <a:latin typeface="Verdana" pitchFamily="34" charset="0"/>
              <a:cs typeface="Arial" pitchFamily="34" charset="0"/>
            </a:endParaRP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2414049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Garden separates the server and protocol buffer handling (in a separate Garden repository) from a Garden Linux backend which maps the protocol requests into Linux operating system primitives. The protocol is sufficiently platform agnostic for a Windows backend to be developed. Garden also supports a REST API closely modeled on the protocol buffer definition. The REST API is particularly useful during experimentation and testing.</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You might have</a:t>
            </a:r>
            <a:r>
              <a:rPr lang="en-US" baseline="0" dirty="0" smtClean="0"/>
              <a:t> heard some of the hype lately. </a:t>
            </a:r>
            <a:r>
              <a:rPr lang="en-US" baseline="0" dirty="0" err="1" smtClean="0"/>
              <a:t>Docker</a:t>
            </a:r>
            <a:r>
              <a:rPr lang="en-US" baseline="0" dirty="0" smtClean="0"/>
              <a:t> has gotten certainly got it’s share of it in the last few months.</a:t>
            </a:r>
          </a:p>
          <a:p>
            <a:endParaRPr lang="en-US" baseline="0" dirty="0" smtClean="0"/>
          </a:p>
          <a:p>
            <a:r>
              <a:rPr lang="en-US" baseline="0" dirty="0" smtClean="0"/>
              <a:t>So we’ll take this training session to discuss how containers are a core component of </a:t>
            </a:r>
            <a:r>
              <a:rPr lang="en-US" baseline="0" dirty="0" err="1" smtClean="0"/>
              <a:t>Pivtoal</a:t>
            </a:r>
            <a:r>
              <a:rPr lang="en-US" baseline="0" dirty="0" smtClean="0"/>
              <a:t> CF and Cloud Foundry.</a:t>
            </a:r>
          </a:p>
          <a:p>
            <a:endParaRPr lang="en-US" baseline="0" dirty="0" smtClean="0"/>
          </a:p>
          <a:p>
            <a:r>
              <a:rPr lang="en-US" baseline="0" dirty="0" smtClean="0"/>
              <a:t>How </a:t>
            </a:r>
            <a:r>
              <a:rPr lang="en-US" baseline="0" dirty="0" err="1" smtClean="0"/>
              <a:t>Docker</a:t>
            </a:r>
            <a:r>
              <a:rPr lang="en-US" baseline="0" dirty="0" smtClean="0"/>
              <a:t> and PCF work together. And importantly if your customer mentions containers, that is a great qualifier for their interest and readiness in </a:t>
            </a:r>
            <a:r>
              <a:rPr lang="en-US" baseline="0" dirty="0" err="1" smtClean="0"/>
              <a:t>PaaS</a:t>
            </a:r>
            <a:r>
              <a:rPr lang="en-US" baseline="0" dirty="0" smtClean="0"/>
              <a:t>.</a:t>
            </a:r>
            <a:endParaRPr lang="en-US" dirty="0"/>
          </a:p>
        </p:txBody>
      </p:sp>
    </p:spTree>
    <p:extLst>
      <p:ext uri="{BB962C8B-B14F-4D97-AF65-F5344CB8AC3E}">
        <p14:creationId xmlns:p14="http://schemas.microsoft.com/office/powerpoint/2010/main" val="758018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Capacity – returns the memory and disk capacity of the host machine</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Create – creates a container and returns its handle (a string which identifies the container)</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Info – returns information about a specified container such as its IP address and a list of processes running in the container</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Run – spawns a process in the container and streams its output back to the client</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Attach – starts streaming the output of a specified process in a specified container back to the client</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List – lists all container handles</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LimitBandwidth, LimitCpu, LimitDisk, LimitMemory – adjusts the limits of a specified container for network bandwidth, CPU shares, disk usage, and memory usage, respectively</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NetIn – maps a port on the host machine to a port in the specified container</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NetOut – whitelists outbound network traffic from the specified container to a specified network and/or port</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StreamIn – copies data into a specified file in the specified container’s file system</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StreamOut – copies data out of a specified file in the specified container’s file system</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Ping – checks that the garden server is running</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Stop – terminates all processes in a specified container but leaves the container around (in stopped state)</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Destroy – destroys the specified container</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24" name="Shape 22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713">
              <a:spcBef>
                <a:spcPts val="1189"/>
              </a:spcBef>
              <a:defRPr/>
            </a:pPr>
            <a:r>
              <a:rPr lang="en-US" sz="1100" dirty="0">
                <a:latin typeface="Verdana" pitchFamily="34" charset="0"/>
                <a:cs typeface="Arial" pitchFamily="34" charset="0"/>
              </a:rPr>
              <a:t>Enter Platform as a Service and Pivotal CF. </a:t>
            </a:r>
            <a:r>
              <a:rPr lang="en-US" sz="1100" dirty="0" err="1">
                <a:latin typeface="Verdana" pitchFamily="34" charset="0"/>
                <a:cs typeface="Arial" pitchFamily="34" charset="0"/>
              </a:rPr>
              <a:t>PaaS</a:t>
            </a:r>
            <a:r>
              <a:rPr lang="en-US" sz="1100" dirty="0">
                <a:latin typeface="Verdana" pitchFamily="34" charset="0"/>
                <a:cs typeface="Arial" pitchFamily="34" charset="0"/>
              </a:rPr>
              <a:t> orchestrates and manages multiple virtual machines and/or containers that depend on each other and run application instances.  </a:t>
            </a:r>
            <a:r>
              <a:rPr lang="en-US" sz="1100" dirty="0" err="1">
                <a:latin typeface="Verdana" pitchFamily="34" charset="0"/>
                <a:cs typeface="Arial" pitchFamily="34" charset="0"/>
              </a:rPr>
              <a:t>PaaS</a:t>
            </a:r>
            <a:r>
              <a:rPr lang="en-US" sz="1100" dirty="0">
                <a:latin typeface="Verdana" pitchFamily="34" charset="0"/>
                <a:cs typeface="Arial" pitchFamily="34" charset="0"/>
              </a:rPr>
              <a:t> monitors and manages the apps that may span multiple VMs, or use multiple containers. And monitor and restart the dependencies.</a:t>
            </a:r>
          </a:p>
          <a:p>
            <a:pPr defTabSz="905713">
              <a:spcBef>
                <a:spcPts val="1189"/>
              </a:spcBef>
              <a:defRPr/>
            </a:pPr>
            <a:r>
              <a:rPr lang="en-US" sz="1100" dirty="0">
                <a:latin typeface="Verdana" pitchFamily="34" charset="0"/>
                <a:cs typeface="Arial" pitchFamily="34" charset="0"/>
              </a:rPr>
              <a:t>.</a:t>
            </a:r>
          </a:p>
          <a:p>
            <a:r>
              <a:rPr lang="en-US" sz="1100" dirty="0">
                <a:latin typeface="Verdana" pitchFamily="34" charset="0"/>
                <a:cs typeface="Arial" pitchFamily="34" charset="0"/>
              </a:rPr>
              <a:t>The value of containers is unlocked for the enterprise when containers get all this goodness of </a:t>
            </a:r>
            <a:r>
              <a:rPr lang="en-US" sz="1100" dirty="0" err="1">
                <a:latin typeface="Verdana" pitchFamily="34" charset="0"/>
                <a:cs typeface="Arial" pitchFamily="34" charset="0"/>
              </a:rPr>
              <a:t>PaaS</a:t>
            </a:r>
            <a:r>
              <a:rPr lang="en-US" sz="1100" dirty="0">
                <a:latin typeface="Verdana" pitchFamily="34" charset="0"/>
                <a:cs typeface="Arial" pitchFamily="34" charset="0"/>
              </a:rPr>
              <a:t> built into each. </a:t>
            </a:r>
          </a:p>
          <a:p>
            <a:endParaRPr lang="en-US" sz="1100" dirty="0">
              <a:latin typeface="Verdana" pitchFamily="34" charset="0"/>
              <a:cs typeface="Arial" pitchFamily="34" charset="0"/>
            </a:endParaRPr>
          </a:p>
          <a:p>
            <a:r>
              <a:rPr lang="en-US" dirty="0" smtClean="0"/>
              <a:t>Pivotal CF adds many enterprise-grade features for </a:t>
            </a:r>
            <a:r>
              <a:rPr lang="en-US" dirty="0" err="1" smtClean="0"/>
              <a:t>Docker</a:t>
            </a:r>
            <a:r>
              <a:rPr lang="en-US" dirty="0" smtClean="0"/>
              <a:t> containers.</a:t>
            </a:r>
            <a:endParaRPr lang="en-US" sz="900" dirty="0"/>
          </a:p>
        </p:txBody>
      </p:sp>
    </p:spTree>
    <p:extLst>
      <p:ext uri="{BB962C8B-B14F-4D97-AF65-F5344CB8AC3E}">
        <p14:creationId xmlns:p14="http://schemas.microsoft.com/office/powerpoint/2010/main" val="3151568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Dev Agility</a:t>
            </a:r>
          </a:p>
          <a:p>
            <a:pPr rtl="0">
              <a:spcBef>
                <a:spcPts val="0"/>
              </a:spcBef>
              <a:buNone/>
            </a:pPr>
            <a:r>
              <a:rPr lang="en-US"/>
              <a:t>-- auto detect frameworks</a:t>
            </a:r>
          </a:p>
          <a:p>
            <a:pPr rtl="0">
              <a:spcBef>
                <a:spcPts val="0"/>
              </a:spcBef>
              <a:buNone/>
            </a:pPr>
            <a:r>
              <a:rPr lang="en-US"/>
              <a:t>-- push</a:t>
            </a:r>
          </a:p>
          <a:p>
            <a:pPr rtl="0">
              <a:spcBef>
                <a:spcPts val="0"/>
              </a:spcBef>
              <a:buNone/>
            </a:pPr>
            <a:r>
              <a:rPr lang="en-US"/>
              <a:t>-- service bindings</a:t>
            </a:r>
          </a:p>
          <a:p>
            <a:pPr rtl="0">
              <a:spcBef>
                <a:spcPts val="0"/>
              </a:spcBef>
              <a:buNone/>
            </a:pPr>
            <a:r>
              <a:rPr lang="en-US"/>
              <a:t>Operator Agility</a:t>
            </a:r>
          </a:p>
          <a:p>
            <a:pPr rtl="0">
              <a:spcBef>
                <a:spcPts val="0"/>
              </a:spcBef>
              <a:buNone/>
            </a:pPr>
            <a:r>
              <a:rPr lang="en-US"/>
              <a:t>-- Log streaming &amp; Aggregation</a:t>
            </a:r>
          </a:p>
          <a:p>
            <a:pPr rtl="0">
              <a:spcBef>
                <a:spcPts val="0"/>
              </a:spcBef>
              <a:buNone/>
            </a:pPr>
            <a:r>
              <a:rPr lang="en-US"/>
              <a:t>-- Dynamic Routing</a:t>
            </a:r>
          </a:p>
          <a:p>
            <a:pPr rtl="0">
              <a:spcBef>
                <a:spcPts val="0"/>
              </a:spcBef>
              <a:buNone/>
            </a:pPr>
            <a:r>
              <a:rPr lang="en-US"/>
              <a:t>-- APM &amp; auto-scale</a:t>
            </a:r>
          </a:p>
          <a:p>
            <a:pPr>
              <a:spcBef>
                <a:spcPts val="0"/>
              </a:spcBef>
              <a:buNone/>
            </a:pPr>
            <a:r>
              <a:rPr lang="en-US"/>
              <a:t>-- 4 levels of HA</a:t>
            </a: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to note, as you talk to customers or they ask about </a:t>
            </a:r>
            <a:r>
              <a:rPr lang="en-US" baseline="0" dirty="0" err="1" smtClean="0"/>
              <a:t>Docker</a:t>
            </a:r>
            <a:r>
              <a:rPr lang="en-US" baseline="0" dirty="0" smtClean="0"/>
              <a:t> is to recall that container technology has been around for years. And in fact, Cloud Foundry has been using container technology since 2012. The timeline could have gone back to BSD Jails and Solaris Zones but we wanted to keep the picture simple.</a:t>
            </a:r>
          </a:p>
          <a:p>
            <a:endParaRPr lang="en-US" baseline="0" dirty="0" smtClean="0"/>
          </a:p>
          <a:p>
            <a:pPr defTabSz="905713">
              <a:spcBef>
                <a:spcPts val="1189"/>
              </a:spcBef>
              <a:defRPr/>
            </a:pPr>
            <a:r>
              <a:rPr lang="en-US" baseline="0" dirty="0" smtClean="0"/>
              <a:t>If you look at this timeline, you can see that the core container capability was added to the Linux Kernel in 2007. </a:t>
            </a:r>
            <a:r>
              <a:rPr lang="en-US" sz="1100" dirty="0">
                <a:latin typeface="Verdana" pitchFamily="34" charset="0"/>
                <a:cs typeface="Arial" pitchFamily="34" charset="0"/>
              </a:rPr>
              <a:t>Since then many features have been added and containers have evolved. Since early 2012, Cloud Foundry has been using Linux container technology known as “Warden Containers” that provides a simple API to manage isolated applications as part of the platform.  </a:t>
            </a:r>
          </a:p>
          <a:p>
            <a:pPr defTabSz="905713">
              <a:spcBef>
                <a:spcPts val="1189"/>
              </a:spcBef>
              <a:defRPr/>
            </a:pPr>
            <a:endParaRPr lang="en-US" sz="1100" dirty="0">
              <a:latin typeface="Verdana" pitchFamily="34" charset="0"/>
              <a:cs typeface="Arial" pitchFamily="34" charset="0"/>
            </a:endParaRPr>
          </a:p>
          <a:p>
            <a:pPr defTabSz="905713">
              <a:spcBef>
                <a:spcPts val="1189"/>
              </a:spcBef>
              <a:defRPr/>
            </a:pPr>
            <a:r>
              <a:rPr lang="en-US" sz="1100" dirty="0">
                <a:latin typeface="Verdana" pitchFamily="34" charset="0"/>
                <a:cs typeface="Arial" pitchFamily="34" charset="0"/>
              </a:rPr>
              <a:t>Significantly, </a:t>
            </a:r>
            <a:r>
              <a:rPr lang="en-US" sz="1100" dirty="0" err="1">
                <a:latin typeface="Verdana" pitchFamily="34" charset="0"/>
                <a:cs typeface="Arial" pitchFamily="34" charset="0"/>
              </a:rPr>
              <a:t>Docker</a:t>
            </a:r>
            <a:r>
              <a:rPr lang="en-US" sz="1100" dirty="0">
                <a:latin typeface="Verdana" pitchFamily="34" charset="0"/>
                <a:cs typeface="Arial" pitchFamily="34" charset="0"/>
              </a:rPr>
              <a:t> recently </a:t>
            </a:r>
            <a:r>
              <a:rPr lang="en-US" sz="1100" u="sng" dirty="0">
                <a:latin typeface="Verdana" pitchFamily="34" charset="0"/>
                <a:cs typeface="Arial" pitchFamily="34" charset="0"/>
                <a:hlinkClick r:id="rId3"/>
              </a:rPr>
              <a:t>Docker joined the Cloud Foundry Foundation</a:t>
            </a:r>
            <a:r>
              <a:rPr lang="en-US" sz="1100" dirty="0">
                <a:latin typeface="Verdana" pitchFamily="34" charset="0"/>
                <a:cs typeface="Arial" pitchFamily="34" charset="0"/>
              </a:rPr>
              <a:t>. Also recently </a:t>
            </a:r>
            <a:r>
              <a:rPr lang="en-US" sz="1100" dirty="0" err="1">
                <a:latin typeface="Verdana" pitchFamily="34" charset="0"/>
                <a:cs typeface="Arial" pitchFamily="34" charset="0"/>
              </a:rPr>
              <a:t>Docker</a:t>
            </a:r>
            <a:r>
              <a:rPr lang="en-US" sz="1100" dirty="0">
                <a:latin typeface="Verdana" pitchFamily="34" charset="0"/>
                <a:cs typeface="Arial" pitchFamily="34" charset="0"/>
              </a:rPr>
              <a:t> bought </a:t>
            </a:r>
            <a:r>
              <a:rPr lang="en-US" dirty="0" smtClean="0"/>
              <a:t>Fig from Orchard</a:t>
            </a:r>
            <a:r>
              <a:rPr lang="en-US" baseline="0" dirty="0" smtClean="0"/>
              <a:t> labs </a:t>
            </a:r>
            <a:r>
              <a:rPr lang="en-US" dirty="0" smtClean="0"/>
              <a:t>to help with orchestration of multiple </a:t>
            </a:r>
            <a:r>
              <a:rPr lang="en-US" dirty="0" err="1" smtClean="0"/>
              <a:t>Docker</a:t>
            </a:r>
            <a:r>
              <a:rPr lang="en-US" dirty="0" smtClean="0"/>
              <a:t> containers. We’ll talk about the need for this in</a:t>
            </a:r>
            <a:r>
              <a:rPr lang="en-US" baseline="0" dirty="0" smtClean="0"/>
              <a:t> just a moment.</a:t>
            </a:r>
          </a:p>
          <a:p>
            <a:endParaRPr lang="en-US" baseline="0" dirty="0" smtClean="0"/>
          </a:p>
          <a:p>
            <a:pPr defTabSz="905713">
              <a:spcBef>
                <a:spcPts val="1189"/>
              </a:spcBef>
              <a:defRPr/>
            </a:pPr>
            <a:r>
              <a:rPr lang="en-US" baseline="0" dirty="0" smtClean="0"/>
              <a:t>An now, throughout the industry, the likes of Google, Microsoft and IBM are contributing and are about orchestration or management of containers. </a:t>
            </a:r>
          </a:p>
          <a:p>
            <a:pPr defTabSz="905713">
              <a:spcBef>
                <a:spcPts val="1189"/>
              </a:spcBef>
              <a:defRPr/>
            </a:pPr>
            <a:endParaRPr lang="en-US" baseline="0" dirty="0" smtClean="0"/>
          </a:p>
          <a:p>
            <a:pPr defTabSz="905713">
              <a:spcBef>
                <a:spcPts val="1189"/>
              </a:spcBef>
              <a:defRPr/>
            </a:pPr>
            <a:r>
              <a:rPr lang="en-US" baseline="0" dirty="0" smtClean="0"/>
              <a:t>This need for orchestration and health management is key to what a Platform as a Service and Pivotal CF adds and is critical for container management. So lets dig a little deeper into that.</a:t>
            </a:r>
          </a:p>
          <a:p>
            <a:endParaRPr lang="en-US" baseline="0" dirty="0" smtClean="0"/>
          </a:p>
          <a:p>
            <a:endParaRPr lang="en-US" dirty="0"/>
          </a:p>
        </p:txBody>
      </p:sp>
    </p:spTree>
    <p:extLst>
      <p:ext uri="{BB962C8B-B14F-4D97-AF65-F5344CB8AC3E}">
        <p14:creationId xmlns:p14="http://schemas.microsoft.com/office/powerpoint/2010/main" val="390374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A simple analogy (A box)</a:t>
            </a:r>
          </a:p>
          <a:p>
            <a:pPr rtl="0">
              <a:spcBef>
                <a:spcPts val="0"/>
              </a:spcBef>
              <a:buNone/>
            </a:pPr>
            <a:r>
              <a:rPr lang="en-US"/>
              <a:t>-- You may not put up all the walls to compelete it</a:t>
            </a:r>
          </a:p>
          <a:p>
            <a:pPr>
              <a:spcBef>
                <a:spcPts val="0"/>
              </a:spcBef>
              <a:buNone/>
            </a:pPr>
            <a:r>
              <a:rPr lang="en-US"/>
              <a:t>-- However the mechanism you put up walls with in containers is via Control Groups and Namespaces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lets start with Container technology basics. </a:t>
            </a:r>
            <a:r>
              <a:rPr lang="en-US" dirty="0" err="1" smtClean="0"/>
              <a:t>Docker</a:t>
            </a:r>
            <a:r>
              <a:rPr lang="en-US" dirty="0" smtClean="0"/>
              <a:t> is container technology. Clou</a:t>
            </a:r>
            <a:r>
              <a:rPr lang="en-US" baseline="0" dirty="0" smtClean="0"/>
              <a:t>d Foundry and Pivotal CF also use container technology as the basic unit of how we run applications. </a:t>
            </a:r>
          </a:p>
          <a:p>
            <a:endParaRPr lang="en-US" baseline="0" dirty="0" smtClean="0"/>
          </a:p>
          <a:p>
            <a:r>
              <a:rPr lang="en-US" baseline="0" dirty="0" smtClean="0"/>
              <a:t>Lets take a look at this more closely. A good way to look at this is how containers contrast with Virtual Machines. VMs, as many of you know, have been the core technology component for running apps.  Well with containers this shifts the unit of the app. Virtualized infrastructure is key to optimizing and managing applications, and containers makes this even more efficient.</a:t>
            </a:r>
          </a:p>
          <a:p>
            <a:endParaRPr lang="en-US" baseline="0" dirty="0" smtClean="0"/>
          </a:p>
          <a:p>
            <a:r>
              <a:rPr lang="en-US" baseline="0" dirty="0" smtClean="0"/>
              <a:t>Because containers, as you can see from this comparison graphic allows multiple app instances to run on a single VM. The benefit being that containers maximize utilization because they don’t require a copy of the OS, like the VM does. </a:t>
            </a:r>
          </a:p>
          <a:p>
            <a:endParaRPr lang="en-US" baseline="0" dirty="0" smtClean="0"/>
          </a:p>
          <a:p>
            <a:r>
              <a:rPr lang="en-US" baseline="0" dirty="0" smtClean="0"/>
              <a:t>We have a good description of this, and how this relates to our app instance pricing unit of measure that you can give to your customers. You can find that on Inside PCF. It has this drawing and a bit more description.</a:t>
            </a:r>
          </a:p>
          <a:p>
            <a:endParaRPr lang="en-US" baseline="0" dirty="0" smtClean="0"/>
          </a:p>
          <a:p>
            <a:r>
              <a:rPr lang="en-US" baseline="0" dirty="0" smtClean="0"/>
              <a:t>Net Net </a:t>
            </a:r>
          </a:p>
          <a:p>
            <a:r>
              <a:rPr lang="en-US" baseline="0" dirty="0" smtClean="0"/>
              <a:t>Spinning up VMs = minutes and has a lot of overhead</a:t>
            </a:r>
          </a:p>
          <a:p>
            <a:r>
              <a:rPr lang="en-US" baseline="0" dirty="0" smtClean="0"/>
              <a:t>Spinning up containers = seconds and a lot less overhead</a:t>
            </a:r>
          </a:p>
          <a:p>
            <a:r>
              <a:rPr lang="en-US" baseline="0" dirty="0" smtClean="0"/>
              <a:t>Gain operational efficiency as we deploy multiple containers/ </a:t>
            </a:r>
            <a:r>
              <a:rPr lang="en-US" baseline="0" dirty="0" err="1" smtClean="0"/>
              <a:t>Ais</a:t>
            </a:r>
            <a:r>
              <a:rPr lang="en-US" baseline="0" dirty="0" smtClean="0"/>
              <a:t> on a single VM</a:t>
            </a:r>
          </a:p>
          <a:p>
            <a:endParaRPr lang="en-US" baseline="0" dirty="0" smtClean="0"/>
          </a:p>
        </p:txBody>
      </p:sp>
    </p:spTree>
    <p:extLst>
      <p:ext uri="{BB962C8B-B14F-4D97-AF65-F5344CB8AC3E}">
        <p14:creationId xmlns:p14="http://schemas.microsoft.com/office/powerpoint/2010/main" val="129746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fontAlgn="base"/>
            <a:r>
              <a:rPr lang="en-US" sz="1100" dirty="0">
                <a:latin typeface="Verdana" pitchFamily="34" charset="0"/>
                <a:cs typeface="Arial" pitchFamily="34" charset="0"/>
              </a:rPr>
              <a:t>So why so interesting to developers and IT Operations managers alike? Containers bring some important benefits to running applications:</a:t>
            </a:r>
          </a:p>
          <a:p>
            <a:pPr marL="169821" indent="-169821" defTabSz="905713" fontAlgn="base">
              <a:spcBef>
                <a:spcPts val="1189"/>
              </a:spcBef>
              <a:buFont typeface="Arial"/>
              <a:buChar char="•"/>
              <a:defRPr/>
            </a:pPr>
            <a:r>
              <a:rPr lang="en-US" sz="1100" dirty="0">
                <a:latin typeface="Verdana" pitchFamily="34" charset="0"/>
                <a:cs typeface="Arial" pitchFamily="34" charset="0"/>
              </a:rPr>
              <a:t>Portability: Containers package any Linux application or service. It’s an image package that is created and tested on a developer’s laptop using any language or framework which can run unmodified on any public cloud, any private cloud or a bare-metal server. This is a similar benefit to the Java “write once, run anywhere” idea but is more robust and is generalized to “build anything once, run anywhere”.  </a:t>
            </a:r>
          </a:p>
          <a:p>
            <a:pPr marL="566071" lvl="1" indent="-169821" defTabSz="905713" fontAlgn="base">
              <a:spcBef>
                <a:spcPts val="1189"/>
              </a:spcBef>
              <a:buFont typeface="Arial"/>
              <a:buChar char="•"/>
              <a:defRPr/>
            </a:pPr>
            <a:r>
              <a:rPr lang="en-US" sz="1100" dirty="0">
                <a:latin typeface="Verdana" pitchFamily="34" charset="0"/>
                <a:cs typeface="Arial" pitchFamily="34" charset="0"/>
              </a:rPr>
              <a:t> An instance of an image is called container. You have an image, which is a set of layers as you described it by yourself. If you start this image, you have a running container of this image. You can have many running containers of the same image. </a:t>
            </a:r>
          </a:p>
          <a:p>
            <a:pPr marL="566071" lvl="1" indent="-169821" defTabSz="905713" fontAlgn="base">
              <a:spcBef>
                <a:spcPts val="1189"/>
              </a:spcBef>
              <a:buFont typeface="Arial"/>
              <a:buChar char="•"/>
              <a:defRPr/>
            </a:pPr>
            <a:endParaRPr lang="en-US" sz="1100" dirty="0">
              <a:latin typeface="Verdana" pitchFamily="34" charset="0"/>
              <a:cs typeface="Arial" pitchFamily="34" charset="0"/>
            </a:endParaRPr>
          </a:p>
          <a:p>
            <a:pPr marL="169821" indent="-169821" fontAlgn="base">
              <a:buFont typeface="Arial"/>
              <a:buChar char="•"/>
            </a:pPr>
            <a:r>
              <a:rPr lang="en-US" sz="1100" dirty="0">
                <a:latin typeface="Verdana" pitchFamily="34" charset="0"/>
                <a:cs typeface="Arial" pitchFamily="34" charset="0"/>
              </a:rPr>
              <a:t>Speed: Start-up time for a container is around a second. As you may know, with Pivotal CF you can see app instances starting up in 30 seconds and this is because it uses container technology.  To contrast, public cloud virtual machines (VMs) take from tens of seconds to several minutes because they boot a full operating system every time, and booting a VM on a laptop can take minutes. </a:t>
            </a:r>
          </a:p>
          <a:p>
            <a:pPr marL="169821" indent="-169821" fontAlgn="base">
              <a:buFont typeface="Arial"/>
              <a:buChar char="•"/>
            </a:pPr>
            <a:endParaRPr lang="en-US" sz="1100" dirty="0">
              <a:latin typeface="Verdana" pitchFamily="34" charset="0"/>
              <a:cs typeface="Arial" pitchFamily="34" charset="0"/>
            </a:endParaRPr>
          </a:p>
          <a:p>
            <a:pPr marL="169821" indent="-169821" fontAlgn="base">
              <a:buFont typeface="Arial"/>
              <a:buChar char="•"/>
            </a:pPr>
            <a:r>
              <a:rPr lang="en-US" sz="1100" dirty="0">
                <a:latin typeface="Verdana" pitchFamily="34" charset="0"/>
                <a:cs typeface="Arial" pitchFamily="34" charset="0"/>
              </a:rPr>
              <a:t>Consistency: The container captures the exact configuration of a version of an application. To upgrade the application in production, the container is usually replaced with a new version, which takes a few seconds. The layers of components that go into the configuration are kept separate and can be inspected and rebuilt easily. This changes configuration management to be largely a build- time activity, so for example a Chef recipe might be used to build a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 but at runtime there is no need to use the Chef services to create many identical copies of a </a:t>
            </a:r>
            <a:r>
              <a:rPr lang="en-US" sz="1100" dirty="0" err="1">
                <a:latin typeface="Verdana" pitchFamily="34" charset="0"/>
                <a:cs typeface="Arial" pitchFamily="34" charset="0"/>
              </a:rPr>
              <a:t>Docker</a:t>
            </a:r>
            <a:r>
              <a:rPr lang="en-US" sz="1100" dirty="0">
                <a:latin typeface="Verdana" pitchFamily="34" charset="0"/>
                <a:cs typeface="Arial" pitchFamily="34" charset="0"/>
              </a:rPr>
              <a:t> container. Used in this way, </a:t>
            </a:r>
            <a:r>
              <a:rPr lang="en-US" sz="1100" dirty="0" err="1">
                <a:latin typeface="Verdana" pitchFamily="34" charset="0"/>
                <a:cs typeface="Arial" pitchFamily="34" charset="0"/>
              </a:rPr>
              <a:t>Docker</a:t>
            </a:r>
            <a:r>
              <a:rPr lang="en-US" sz="1100" dirty="0">
                <a:latin typeface="Verdana" pitchFamily="34" charset="0"/>
                <a:cs typeface="Arial" pitchFamily="34" charset="0"/>
              </a:rPr>
              <a:t> removes much of the need to use tools like Puppet, Chef, </a:t>
            </a:r>
            <a:r>
              <a:rPr lang="en-US" sz="1100" dirty="0" err="1">
                <a:latin typeface="Verdana" pitchFamily="34" charset="0"/>
                <a:cs typeface="Arial" pitchFamily="34" charset="0"/>
              </a:rPr>
              <a:t>Ansible</a:t>
            </a:r>
            <a:r>
              <a:rPr lang="en-US" sz="1100" dirty="0">
                <a:latin typeface="Verdana" pitchFamily="34" charset="0"/>
                <a:cs typeface="Arial" pitchFamily="34" charset="0"/>
              </a:rPr>
              <a:t> or </a:t>
            </a:r>
            <a:r>
              <a:rPr lang="en-US" sz="1100" dirty="0" err="1">
                <a:latin typeface="Verdana" pitchFamily="34" charset="0"/>
                <a:cs typeface="Arial" pitchFamily="34" charset="0"/>
              </a:rPr>
              <a:t>Saltstack</a:t>
            </a:r>
            <a:r>
              <a:rPr lang="en-US" sz="1100" dirty="0">
                <a:latin typeface="Verdana" pitchFamily="34" charset="0"/>
                <a:cs typeface="Arial" pitchFamily="34" charset="0"/>
              </a:rPr>
              <a:t>. And btw we’ll have another training session this month that gives more background on those.</a:t>
            </a:r>
          </a:p>
          <a:p>
            <a:pPr marL="169821" indent="-169821" fontAlgn="base">
              <a:buFont typeface="Arial"/>
              <a:buChar char="•"/>
            </a:pPr>
            <a:endParaRPr lang="en-US" sz="1100" dirty="0">
              <a:latin typeface="Verdana" pitchFamily="34" charset="0"/>
              <a:cs typeface="Arial" pitchFamily="34" charset="0"/>
            </a:endParaRPr>
          </a:p>
          <a:p>
            <a:pPr lvl="0" fontAlgn="base"/>
            <a:endParaRPr lang="en-US" sz="1100" dirty="0">
              <a:latin typeface="Verdana" pitchFamily="34" charset="0"/>
              <a:cs typeface="Arial" pitchFamily="34" charset="0"/>
            </a:endParaRPr>
          </a:p>
          <a:p>
            <a:pPr lvl="0" fontAlgn="base"/>
            <a:endParaRPr lang="en-US" sz="1100" dirty="0">
              <a:latin typeface="Verdana" pitchFamily="34" charset="0"/>
              <a:cs typeface="Arial" pitchFamily="34" charset="0"/>
            </a:endParaRPr>
          </a:p>
          <a:p>
            <a:pPr lvl="0" fontAlgn="base"/>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352284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Each DEA host in a Cloud Foundry deployment runs the Warden service, which manages </a:t>
            </a:r>
            <a:r>
              <a:rPr lang="en-US" sz="1200" b="0" i="0" u="none" strike="noStrike" cap="none" baseline="0" dirty="0" err="1">
                <a:solidFill>
                  <a:schemeClr val="dk1"/>
                </a:solidFill>
                <a:latin typeface="Calibri"/>
                <a:ea typeface="Calibri"/>
                <a:cs typeface="Calibri"/>
                <a:sym typeface="Calibri"/>
              </a:rPr>
              <a:t>cgroups</a:t>
            </a:r>
            <a:r>
              <a:rPr lang="en-US" sz="1200" b="0" i="0" u="none" strike="noStrike" cap="none" baseline="0" dirty="0">
                <a:solidFill>
                  <a:schemeClr val="dk1"/>
                </a:solidFill>
                <a:latin typeface="Calibri"/>
                <a:ea typeface="Calibri"/>
                <a:cs typeface="Calibri"/>
                <a:sym typeface="Calibri"/>
              </a:rPr>
              <a:t>, namespaces, process life cycle, and provides telemetry about the state of the host and each container.  The Warden protocol is defined using Google protocol buffer definitions. Warden creates a root process, called “</a:t>
            </a:r>
            <a:r>
              <a:rPr lang="en-US" sz="1200" b="0" i="0" u="none" strike="noStrike" cap="none" baseline="0" dirty="0" err="1">
                <a:solidFill>
                  <a:schemeClr val="dk1"/>
                </a:solidFill>
                <a:latin typeface="Calibri"/>
                <a:ea typeface="Calibri"/>
                <a:cs typeface="Calibri"/>
                <a:sym typeface="Calibri"/>
              </a:rPr>
              <a:t>wshd</a:t>
            </a:r>
            <a:r>
              <a:rPr lang="en-US" sz="1200" b="0" i="0" u="none" strike="noStrike" cap="none" baseline="0" dirty="0">
                <a:solidFill>
                  <a:schemeClr val="dk1"/>
                </a:solidFill>
                <a:latin typeface="Calibri"/>
                <a:ea typeface="Calibri"/>
                <a:cs typeface="Calibri"/>
                <a:sym typeface="Calibri"/>
              </a:rPr>
              <a:t>” for Warden shell daemon, in each container. This root process is responsible for managing the container, launching application processes, and streaming the standard output and standard error back to the client.</a:t>
            </a:r>
          </a:p>
        </p:txBody>
      </p:sp>
      <p:sp>
        <p:nvSpPr>
          <p:cNvPr id="154" name="Shape 15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Trying to say warden fits in the app execution components of </a:t>
            </a:r>
            <a:r>
              <a:rPr lang="en-US" sz="1200" b="0" i="0" u="none" strike="noStrike" cap="none" baseline="0" dirty="0" err="1">
                <a:solidFill>
                  <a:schemeClr val="dk1"/>
                </a:solidFill>
                <a:latin typeface="Calibri"/>
                <a:ea typeface="Calibri"/>
                <a:cs typeface="Calibri"/>
                <a:sym typeface="Calibri"/>
              </a:rPr>
              <a:t>PivotalCF</a:t>
            </a:r>
            <a:r>
              <a:rPr lang="en-US" sz="1200" b="0" i="0" u="none" strike="noStrike" cap="none" baseline="0" dirty="0">
                <a:solidFill>
                  <a:schemeClr val="dk1"/>
                </a:solidFill>
                <a:latin typeface="Calibri"/>
                <a:ea typeface="Calibri"/>
                <a:cs typeface="Calibri"/>
                <a:sym typeface="Calibri"/>
              </a:rPr>
              <a:t> and highlight its main functionality</a:t>
            </a:r>
            <a:r>
              <a:rPr lang="en-US" sz="1200" b="0" i="0" u="none" strike="noStrike" cap="none" baseline="0" dirty="0" smtClean="0">
                <a:solidFill>
                  <a:schemeClr val="dk1"/>
                </a:solidFill>
                <a:latin typeface="Calibri"/>
                <a:ea typeface="Calibri"/>
                <a:cs typeface="Calibri"/>
                <a:sym typeface="Calibri"/>
              </a:rPr>
              <a:t>.</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latin typeface="+mn-lt"/>
                <a:ea typeface="Arial"/>
                <a:cs typeface="Arial"/>
                <a:sym typeface="Arial"/>
              </a:rPr>
              <a:t>AIs get fair share of resources (</a:t>
            </a:r>
            <a:r>
              <a:rPr lang="en-US" sz="1200" b="0" i="0" u="none" strike="noStrike" cap="none" baseline="0" dirty="0" err="1" smtClean="0">
                <a:latin typeface="+mn-lt"/>
                <a:ea typeface="Arial"/>
                <a:cs typeface="Arial"/>
                <a:sym typeface="Arial"/>
              </a:rPr>
              <a:t>cpu</a:t>
            </a:r>
            <a:r>
              <a:rPr lang="en-US" sz="1200" b="0" i="0" u="none" strike="noStrike" cap="none" baseline="0" dirty="0" smtClean="0">
                <a:latin typeface="+mn-lt"/>
                <a:ea typeface="Arial"/>
                <a:cs typeface="Arial"/>
                <a:sym typeface="Arial"/>
              </a:rPr>
              <a:t>, </a:t>
            </a:r>
            <a:r>
              <a:rPr lang="en-US" sz="1200" b="0" i="0" u="none" strike="noStrike" cap="none" baseline="0" dirty="0" err="1" smtClean="0">
                <a:latin typeface="+mn-lt"/>
                <a:ea typeface="Arial"/>
                <a:cs typeface="Arial"/>
                <a:sym typeface="Arial"/>
              </a:rPr>
              <a:t>mem</a:t>
            </a:r>
            <a:r>
              <a:rPr lang="en-US" sz="1200" b="0" i="0" u="none" strike="noStrike" cap="none" baseline="0" dirty="0" smtClean="0">
                <a:latin typeface="+mn-lt"/>
                <a:ea typeface="Arial"/>
                <a:cs typeface="Arial"/>
                <a:sym typeface="Arial"/>
              </a:rPr>
              <a:t>, </a:t>
            </a:r>
            <a:r>
              <a:rPr lang="en-US" sz="1200" dirty="0" smtClean="0">
                <a:latin typeface="+mn-lt"/>
                <a:ea typeface="Arial"/>
                <a:cs typeface="Arial"/>
                <a:sym typeface="Arial"/>
              </a:rPr>
              <a:t>disk, net)</a:t>
            </a:r>
            <a:endParaRPr lang="en-US" sz="1200" b="0" i="0" u="none" strike="noStrike" cap="none" baseline="0" dirty="0" smtClean="0">
              <a:latin typeface="+mn-lt"/>
              <a:ea typeface="Arial"/>
              <a:cs typeface="Arial"/>
              <a:sym typeface="Arial"/>
            </a:endParaRP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161" name="Shape 1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srgbClr val="FFFFFF"/>
              </a:solidFill>
              <a:latin typeface="Arial"/>
            </a:endParaRPr>
          </a:p>
        </p:txBody>
      </p:sp>
      <p:sp>
        <p:nvSpPr>
          <p:cNvPr id="2" name="Title 1"/>
          <p:cNvSpPr>
            <a:spLocks noGrp="1"/>
          </p:cNvSpPr>
          <p:nvPr>
            <p:ph type="ctrTitle" hasCustomPrompt="1"/>
          </p:nvPr>
        </p:nvSpPr>
        <p:spPr bwMode="gray">
          <a:xfrm>
            <a:off x="890589" y="2086073"/>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4" y="3511179"/>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4946855"/>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6172254"/>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9" name="TextBox 8"/>
          <p:cNvSpPr txBox="1"/>
          <p:nvPr userDrawn="1"/>
        </p:nvSpPr>
        <p:spPr bwMode="gray">
          <a:xfrm flipH="1">
            <a:off x="8553450" y="6695382"/>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1" name="TextBox 10"/>
          <p:cNvSpPr txBox="1"/>
          <p:nvPr userDrawn="1"/>
        </p:nvSpPr>
        <p:spPr bwMode="gray">
          <a:xfrm>
            <a:off x="366730" y="6691346"/>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12" name="Picture 11" descr="Pivotal_Logo_white.png"/>
          <p:cNvPicPr>
            <a:picLocks noChangeAspect="1"/>
          </p:cNvPicPr>
          <p:nvPr userDrawn="1"/>
        </p:nvPicPr>
        <p:blipFill>
          <a:blip r:embed="rId2"/>
          <a:stretch>
            <a:fillRect/>
          </a:stretch>
        </p:blipFill>
        <p:spPr>
          <a:xfrm>
            <a:off x="7941733" y="6285342"/>
            <a:ext cx="957262" cy="292607"/>
          </a:xfrm>
          <a:prstGeom prst="rect">
            <a:avLst/>
          </a:prstGeom>
        </p:spPr>
      </p:pic>
    </p:spTree>
    <p:extLst>
      <p:ext uri="{BB962C8B-B14F-4D97-AF65-F5344CB8AC3E}">
        <p14:creationId xmlns:p14="http://schemas.microsoft.com/office/powerpoint/2010/main" val="1211553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432984"/>
            <a:ext cx="2073275" cy="4510616"/>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432984"/>
            <a:ext cx="6048376"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15490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892303"/>
            <a:ext cx="2073275" cy="4051300"/>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25" y="1047805"/>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892299"/>
            <a:ext cx="6048376"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9008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41"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42"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25978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6722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54"/>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82"/>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46"/>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userDrawn="1"/>
        </p:nvPicPr>
        <p:blipFill>
          <a:blip r:embed="rId2"/>
          <a:stretch>
            <a:fillRect/>
          </a:stretch>
        </p:blipFill>
        <p:spPr>
          <a:xfrm>
            <a:off x="7941733" y="6285342"/>
            <a:ext cx="957262" cy="292607"/>
          </a:xfrm>
          <a:prstGeom prst="rect">
            <a:avLst/>
          </a:prstGeom>
        </p:spPr>
      </p:pic>
    </p:spTree>
    <p:extLst>
      <p:ext uri="{BB962C8B-B14F-4D97-AF65-F5344CB8AC3E}">
        <p14:creationId xmlns:p14="http://schemas.microsoft.com/office/powerpoint/2010/main" val="12596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9" name="TextBox 8"/>
          <p:cNvSpPr txBox="1"/>
          <p:nvPr userDrawn="1"/>
        </p:nvSpPr>
        <p:spPr>
          <a:xfrm>
            <a:off x="1701800" y="4125437"/>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kern="1200" smtClean="0">
                <a:solidFill>
                  <a:srgbClr val="F27C3A"/>
                </a:solidFill>
                <a:cs typeface="Arial" charset="0"/>
              </a:rPr>
              <a:t>A NEW PLATFORM </a:t>
            </a:r>
            <a:r>
              <a:rPr lang="en-US" kern="1200"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a:srcRect r="5548"/>
          <a:stretch>
            <a:fillRect/>
          </a:stretch>
        </p:blipFill>
        <p:spPr bwMode="auto">
          <a:xfrm>
            <a:off x="1973344" y="2211972"/>
            <a:ext cx="5189537" cy="1680633"/>
          </a:xfrm>
          <a:prstGeom prst="rect">
            <a:avLst/>
          </a:prstGeom>
          <a:noFill/>
          <a:ln w="9525">
            <a:noFill/>
            <a:miter lim="800000"/>
            <a:headEnd/>
            <a:tailEnd/>
          </a:ln>
        </p:spPr>
      </p:pic>
    </p:spTree>
    <p:extLst>
      <p:ext uri="{BB962C8B-B14F-4D97-AF65-F5344CB8AC3E}">
        <p14:creationId xmlns:p14="http://schemas.microsoft.com/office/powerpoint/2010/main" val="8885052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ck backgroun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Rectangle 2"/>
          <p:cNvSpPr/>
          <p:nvPr userDrawn="1"/>
        </p:nvSpPr>
        <p:spPr bwMode="gray">
          <a:xfrm>
            <a:off x="0" y="6172254"/>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4" name="TextBox 3"/>
          <p:cNvSpPr txBox="1"/>
          <p:nvPr userDrawn="1"/>
        </p:nvSpPr>
        <p:spPr bwMode="gray">
          <a:xfrm flipH="1">
            <a:off x="8553450" y="6695071"/>
            <a:ext cx="533400" cy="123111"/>
          </a:xfrm>
          <a:prstGeom prst="rect">
            <a:avLst/>
          </a:prstGeom>
          <a:noFill/>
        </p:spPr>
        <p:txBody>
          <a:bodyPr lIns="0" tIns="0" rIns="0" bIns="0">
            <a:prstTxWarp prst="textNoShape">
              <a:avLst/>
            </a:prstTxWarp>
            <a:spAutoFit/>
          </a:bodyPr>
          <a:lstStyle/>
          <a:p>
            <a:pPr algn="r">
              <a:defRPr/>
            </a:pPr>
            <a:fld id="{B05532E1-2981-C64D-9AAC-33C61BD1C596}" type="slidenum">
              <a:rPr lang="en-US" sz="800" kern="1200">
                <a:solidFill>
                  <a:srgbClr val="7F7F7F"/>
                </a:solidFill>
                <a:ea typeface="Arial" charset="0"/>
                <a:cs typeface="Arial" charset="0"/>
              </a:rPr>
              <a:pPr algn="r">
                <a:defRPr/>
              </a:pPr>
              <a:t>‹#›</a:t>
            </a:fld>
            <a:endParaRPr lang="en-US" sz="800" kern="1200">
              <a:solidFill>
                <a:srgbClr val="7F7F7F"/>
              </a:solidFill>
              <a:ea typeface="Arial" charset="0"/>
              <a:cs typeface="Arial" charset="0"/>
            </a:endParaRPr>
          </a:p>
        </p:txBody>
      </p:sp>
      <p:sp>
        <p:nvSpPr>
          <p:cNvPr id="5" name="TextBox 4"/>
          <p:cNvSpPr txBox="1"/>
          <p:nvPr userDrawn="1"/>
        </p:nvSpPr>
        <p:spPr bwMode="gray">
          <a:xfrm>
            <a:off x="366730" y="6690864"/>
            <a:ext cx="2274887" cy="100027"/>
          </a:xfrm>
          <a:prstGeom prst="rect">
            <a:avLst/>
          </a:prstGeom>
          <a:noFill/>
        </p:spPr>
        <p:txBody>
          <a:bodyPr lIns="0" tIns="0" rIns="0" bIns="0">
            <a:spAutoFit/>
          </a:bodyPr>
          <a:lstStyle/>
          <a:p>
            <a:pPr>
              <a:defRPr/>
            </a:pPr>
            <a:r>
              <a:rPr lang="en-US" sz="650" kern="1200" dirty="0">
                <a:solidFill>
                  <a:srgbClr val="FFFFFF">
                    <a:lumMod val="50000"/>
                  </a:srgbClr>
                </a:solidFill>
                <a:ea typeface="+mn-ea"/>
              </a:rPr>
              <a:t>© Copyright 2013 Pivotal. All rights reserved.</a:t>
            </a:r>
          </a:p>
        </p:txBody>
      </p:sp>
      <p:pic>
        <p:nvPicPr>
          <p:cNvPr id="6" name="Picture 13" descr="Pivotal_Logo_white.png"/>
          <p:cNvPicPr>
            <a:picLocks noChangeAspect="1"/>
          </p:cNvPicPr>
          <p:nvPr userDrawn="1"/>
        </p:nvPicPr>
        <p:blipFill>
          <a:blip r:embed="rId2" cstate="print"/>
          <a:srcRect/>
          <a:stretch>
            <a:fillRect/>
          </a:stretch>
        </p:blipFill>
        <p:spPr bwMode="auto">
          <a:xfrm>
            <a:off x="7942263" y="6284384"/>
            <a:ext cx="957262" cy="294216"/>
          </a:xfrm>
          <a:prstGeom prst="rect">
            <a:avLst/>
          </a:prstGeom>
          <a:noFill/>
          <a:ln w="9525">
            <a:noFill/>
            <a:miter lim="800000"/>
            <a:headEnd/>
            <a:tailEnd/>
          </a:ln>
        </p:spPr>
      </p:pic>
    </p:spTree>
    <p:extLst>
      <p:ext uri="{BB962C8B-B14F-4D97-AF65-F5344CB8AC3E}">
        <p14:creationId xmlns:p14="http://schemas.microsoft.com/office/powerpoint/2010/main" val="1727248751"/>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srgbClr val="FFFFFF"/>
              </a:solidFill>
              <a:latin typeface="Arial"/>
            </a:endParaRPr>
          </a:p>
        </p:txBody>
      </p:sp>
      <p:sp>
        <p:nvSpPr>
          <p:cNvPr id="2" name="Title 1"/>
          <p:cNvSpPr>
            <a:spLocks noGrp="1"/>
          </p:cNvSpPr>
          <p:nvPr>
            <p:ph type="ctrTitle" hasCustomPrompt="1"/>
          </p:nvPr>
        </p:nvSpPr>
        <p:spPr bwMode="gray">
          <a:xfrm>
            <a:off x="890589" y="208606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4" y="3511179"/>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4946850"/>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6172249"/>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9" name="TextBox 8"/>
          <p:cNvSpPr txBox="1"/>
          <p:nvPr userDrawn="1"/>
        </p:nvSpPr>
        <p:spPr bwMode="gray">
          <a:xfrm flipH="1">
            <a:off x="8553450" y="6695377"/>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1" name="TextBox 10"/>
          <p:cNvSpPr txBox="1"/>
          <p:nvPr userDrawn="1"/>
        </p:nvSpPr>
        <p:spPr bwMode="gray">
          <a:xfrm>
            <a:off x="366730" y="6691338"/>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12" name="Picture 11" descr="Pivotal_Logo_white.png"/>
          <p:cNvPicPr>
            <a:picLocks noChangeAspect="1"/>
          </p:cNvPicPr>
          <p:nvPr userDrawn="1"/>
        </p:nvPicPr>
        <p:blipFill>
          <a:blip r:embed="rId2"/>
          <a:stretch>
            <a:fillRect/>
          </a:stretch>
        </p:blipFill>
        <p:spPr>
          <a:xfrm>
            <a:off x="7941733" y="6285337"/>
            <a:ext cx="957262" cy="292607"/>
          </a:xfrm>
          <a:prstGeom prst="rect">
            <a:avLst/>
          </a:prstGeom>
        </p:spPr>
      </p:pic>
    </p:spTree>
    <p:extLst>
      <p:ext uri="{BB962C8B-B14F-4D97-AF65-F5344CB8AC3E}">
        <p14:creationId xmlns:p14="http://schemas.microsoft.com/office/powerpoint/2010/main" val="2230030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49"/>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77"/>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38"/>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7" name="Title 1"/>
          <p:cNvSpPr>
            <a:spLocks noGrp="1"/>
          </p:cNvSpPr>
          <p:nvPr>
            <p:ph type="ctrTitle" hasCustomPrompt="1"/>
          </p:nvPr>
        </p:nvSpPr>
        <p:spPr bwMode="gray">
          <a:xfrm>
            <a:off x="1017588" y="252685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83" y="3262840"/>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a:stretch>
            <a:fillRect/>
          </a:stretch>
        </p:blipFill>
        <p:spPr>
          <a:xfrm>
            <a:off x="7941733" y="6285337"/>
            <a:ext cx="957262" cy="292607"/>
          </a:xfrm>
          <a:prstGeom prst="rect">
            <a:avLst/>
          </a:prstGeom>
        </p:spPr>
      </p:pic>
    </p:spTree>
    <p:extLst>
      <p:ext uri="{BB962C8B-B14F-4D97-AF65-F5344CB8AC3E}">
        <p14:creationId xmlns:p14="http://schemas.microsoft.com/office/powerpoint/2010/main" val="4654510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49"/>
            <a:ext cx="9144000" cy="289133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kern="1200">
              <a:solidFill>
                <a:srgbClr val="4D4D4D"/>
              </a:solidFill>
              <a:latin typeface="Arial"/>
            </a:endParaRPr>
          </a:p>
        </p:txBody>
      </p:sp>
      <p:sp>
        <p:nvSpPr>
          <p:cNvPr id="2" name="Title 1"/>
          <p:cNvSpPr>
            <a:spLocks noGrp="1"/>
          </p:cNvSpPr>
          <p:nvPr>
            <p:ph type="ctrTitle" hasCustomPrompt="1"/>
          </p:nvPr>
        </p:nvSpPr>
        <p:spPr bwMode="gray">
          <a:xfrm>
            <a:off x="2728912" y="1737487"/>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23" y="3274484"/>
            <a:ext cx="6048375" cy="2535605"/>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58239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54"/>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82"/>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46"/>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7" name="Title 1"/>
          <p:cNvSpPr>
            <a:spLocks noGrp="1"/>
          </p:cNvSpPr>
          <p:nvPr>
            <p:ph type="ctrTitle" hasCustomPrompt="1"/>
          </p:nvPr>
        </p:nvSpPr>
        <p:spPr bwMode="gray">
          <a:xfrm>
            <a:off x="1017588" y="2526855"/>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83" y="3262840"/>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a:stretch>
            <a:fillRect/>
          </a:stretch>
        </p:blipFill>
        <p:spPr>
          <a:xfrm>
            <a:off x="7941733" y="6285342"/>
            <a:ext cx="957262" cy="292607"/>
          </a:xfrm>
          <a:prstGeom prst="rect">
            <a:avLst/>
          </a:prstGeom>
        </p:spPr>
      </p:pic>
    </p:spTree>
    <p:extLst>
      <p:ext uri="{BB962C8B-B14F-4D97-AF65-F5344CB8AC3E}">
        <p14:creationId xmlns:p14="http://schemas.microsoft.com/office/powerpoint/2010/main" val="12410664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3" name="Rectangle 12"/>
          <p:cNvSpPr/>
          <p:nvPr userDrawn="1"/>
        </p:nvSpPr>
        <p:spPr bwMode="gray">
          <a:xfrm>
            <a:off x="0" y="6172249"/>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4" name="TextBox 13"/>
          <p:cNvSpPr txBox="1"/>
          <p:nvPr userDrawn="1"/>
        </p:nvSpPr>
        <p:spPr bwMode="gray">
          <a:xfrm flipH="1">
            <a:off x="8553450" y="6695377"/>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5" name="TextBox 14"/>
          <p:cNvSpPr txBox="1"/>
          <p:nvPr userDrawn="1"/>
        </p:nvSpPr>
        <p:spPr bwMode="gray">
          <a:xfrm>
            <a:off x="366730" y="6691338"/>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6" name="Title 1"/>
          <p:cNvSpPr>
            <a:spLocks noGrp="1"/>
          </p:cNvSpPr>
          <p:nvPr>
            <p:ph type="ctrTitle" hasCustomPrompt="1"/>
          </p:nvPr>
        </p:nvSpPr>
        <p:spPr bwMode="gray">
          <a:xfrm>
            <a:off x="670455" y="2683857"/>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a:stretch>
            <a:fillRect/>
          </a:stretch>
        </p:blipFill>
        <p:spPr>
          <a:xfrm>
            <a:off x="7941733" y="6285337"/>
            <a:ext cx="957262" cy="292607"/>
          </a:xfrm>
          <a:prstGeom prst="rect">
            <a:avLst/>
          </a:prstGeom>
        </p:spPr>
      </p:pic>
    </p:spTree>
    <p:extLst>
      <p:ext uri="{BB962C8B-B14F-4D97-AF65-F5344CB8AC3E}">
        <p14:creationId xmlns:p14="http://schemas.microsoft.com/office/powerpoint/2010/main" val="32644642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33926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65001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88467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800"/>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123044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800"/>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892299"/>
            <a:ext cx="8410574"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00046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432984"/>
            <a:ext cx="2073275" cy="4510616"/>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432984"/>
            <a:ext cx="6048376"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11021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892303"/>
            <a:ext cx="2073275" cy="4051300"/>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25" y="1047800"/>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892299"/>
            <a:ext cx="6048376"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82445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25" y="43396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41"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42"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43744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8685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54"/>
            <a:ext cx="9144000" cy="289133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kern="1200">
              <a:solidFill>
                <a:srgbClr val="4D4D4D"/>
              </a:solidFill>
              <a:latin typeface="Arial"/>
            </a:endParaRPr>
          </a:p>
        </p:txBody>
      </p:sp>
      <p:sp>
        <p:nvSpPr>
          <p:cNvPr id="2" name="Title 1"/>
          <p:cNvSpPr>
            <a:spLocks noGrp="1"/>
          </p:cNvSpPr>
          <p:nvPr>
            <p:ph type="ctrTitle" hasCustomPrompt="1"/>
          </p:nvPr>
        </p:nvSpPr>
        <p:spPr bwMode="gray">
          <a:xfrm>
            <a:off x="2728912" y="1737487"/>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23" y="3274484"/>
            <a:ext cx="6048375" cy="2535605"/>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342350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49"/>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77"/>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38"/>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userDrawn="1"/>
        </p:nvPicPr>
        <p:blipFill>
          <a:blip r:embed="rId2"/>
          <a:stretch>
            <a:fillRect/>
          </a:stretch>
        </p:blipFill>
        <p:spPr>
          <a:xfrm>
            <a:off x="7941733" y="6285337"/>
            <a:ext cx="957262" cy="292607"/>
          </a:xfrm>
          <a:prstGeom prst="rect">
            <a:avLst/>
          </a:prstGeom>
        </p:spPr>
      </p:pic>
    </p:spTree>
    <p:extLst>
      <p:ext uri="{BB962C8B-B14F-4D97-AF65-F5344CB8AC3E}">
        <p14:creationId xmlns:p14="http://schemas.microsoft.com/office/powerpoint/2010/main" val="19627134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9" name="TextBox 8"/>
          <p:cNvSpPr txBox="1"/>
          <p:nvPr userDrawn="1"/>
        </p:nvSpPr>
        <p:spPr>
          <a:xfrm>
            <a:off x="1701800" y="4125432"/>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kern="1200" smtClean="0">
                <a:solidFill>
                  <a:srgbClr val="F27C3A"/>
                </a:solidFill>
                <a:cs typeface="Arial" charset="0"/>
              </a:rPr>
              <a:t>A NEW PLATFORM </a:t>
            </a:r>
            <a:r>
              <a:rPr lang="en-US" kern="1200"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a:srcRect r="5548"/>
          <a:stretch>
            <a:fillRect/>
          </a:stretch>
        </p:blipFill>
        <p:spPr bwMode="auto">
          <a:xfrm>
            <a:off x="1973336" y="2211966"/>
            <a:ext cx="5189537" cy="1680633"/>
          </a:xfrm>
          <a:prstGeom prst="rect">
            <a:avLst/>
          </a:prstGeom>
          <a:noFill/>
          <a:ln w="9525">
            <a:noFill/>
            <a:miter lim="800000"/>
            <a:headEnd/>
            <a:tailEnd/>
          </a:ln>
        </p:spPr>
      </p:pic>
    </p:spTree>
    <p:extLst>
      <p:ext uri="{BB962C8B-B14F-4D97-AF65-F5344CB8AC3E}">
        <p14:creationId xmlns:p14="http://schemas.microsoft.com/office/powerpoint/2010/main" val="3025511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ck backgroun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Rectangle 2"/>
          <p:cNvSpPr/>
          <p:nvPr userDrawn="1"/>
        </p:nvSpPr>
        <p:spPr bwMode="gray">
          <a:xfrm>
            <a:off x="0" y="6172249"/>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4" name="TextBox 3"/>
          <p:cNvSpPr txBox="1"/>
          <p:nvPr userDrawn="1"/>
        </p:nvSpPr>
        <p:spPr bwMode="gray">
          <a:xfrm flipH="1">
            <a:off x="8553450" y="6695066"/>
            <a:ext cx="533400" cy="123111"/>
          </a:xfrm>
          <a:prstGeom prst="rect">
            <a:avLst/>
          </a:prstGeom>
          <a:noFill/>
        </p:spPr>
        <p:txBody>
          <a:bodyPr lIns="0" tIns="0" rIns="0" bIns="0">
            <a:prstTxWarp prst="textNoShape">
              <a:avLst/>
            </a:prstTxWarp>
            <a:spAutoFit/>
          </a:bodyPr>
          <a:lstStyle/>
          <a:p>
            <a:pPr algn="r">
              <a:defRPr/>
            </a:pPr>
            <a:fld id="{B05532E1-2981-C64D-9AAC-33C61BD1C596}" type="slidenum">
              <a:rPr lang="en-US" sz="800" kern="1200">
                <a:solidFill>
                  <a:srgbClr val="7F7F7F"/>
                </a:solidFill>
                <a:ea typeface="Arial" charset="0"/>
                <a:cs typeface="Arial" charset="0"/>
              </a:rPr>
              <a:pPr algn="r">
                <a:defRPr/>
              </a:pPr>
              <a:t>‹#›</a:t>
            </a:fld>
            <a:endParaRPr lang="en-US" sz="800" kern="1200">
              <a:solidFill>
                <a:srgbClr val="7F7F7F"/>
              </a:solidFill>
              <a:ea typeface="Arial" charset="0"/>
              <a:cs typeface="Arial" charset="0"/>
            </a:endParaRPr>
          </a:p>
        </p:txBody>
      </p:sp>
      <p:sp>
        <p:nvSpPr>
          <p:cNvPr id="5" name="TextBox 4"/>
          <p:cNvSpPr txBox="1"/>
          <p:nvPr userDrawn="1"/>
        </p:nvSpPr>
        <p:spPr bwMode="gray">
          <a:xfrm>
            <a:off x="366730" y="6690856"/>
            <a:ext cx="2274887" cy="100027"/>
          </a:xfrm>
          <a:prstGeom prst="rect">
            <a:avLst/>
          </a:prstGeom>
          <a:noFill/>
        </p:spPr>
        <p:txBody>
          <a:bodyPr lIns="0" tIns="0" rIns="0" bIns="0">
            <a:spAutoFit/>
          </a:bodyPr>
          <a:lstStyle/>
          <a:p>
            <a:pPr>
              <a:defRPr/>
            </a:pPr>
            <a:r>
              <a:rPr lang="en-US" sz="650" kern="1200" dirty="0">
                <a:solidFill>
                  <a:srgbClr val="FFFFFF">
                    <a:lumMod val="50000"/>
                  </a:srgbClr>
                </a:solidFill>
                <a:ea typeface="+mn-ea"/>
              </a:rPr>
              <a:t>© Copyright 2013 Pivotal. All rights reserved.</a:t>
            </a:r>
          </a:p>
        </p:txBody>
      </p:sp>
      <p:pic>
        <p:nvPicPr>
          <p:cNvPr id="6" name="Picture 13" descr="Pivotal_Logo_white.png"/>
          <p:cNvPicPr>
            <a:picLocks noChangeAspect="1"/>
          </p:cNvPicPr>
          <p:nvPr userDrawn="1"/>
        </p:nvPicPr>
        <p:blipFill>
          <a:blip r:embed="rId2" cstate="print"/>
          <a:srcRect/>
          <a:stretch>
            <a:fillRect/>
          </a:stretch>
        </p:blipFill>
        <p:spPr bwMode="auto">
          <a:xfrm>
            <a:off x="7942263" y="6284384"/>
            <a:ext cx="957262" cy="294216"/>
          </a:xfrm>
          <a:prstGeom prst="rect">
            <a:avLst/>
          </a:prstGeom>
          <a:noFill/>
          <a:ln w="9525">
            <a:noFill/>
            <a:miter lim="800000"/>
            <a:headEnd/>
            <a:tailEnd/>
          </a:ln>
        </p:spPr>
      </p:pic>
    </p:spTree>
    <p:extLst>
      <p:ext uri="{BB962C8B-B14F-4D97-AF65-F5344CB8AC3E}">
        <p14:creationId xmlns:p14="http://schemas.microsoft.com/office/powerpoint/2010/main" val="1846288046"/>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457200" y="1600201"/>
            <a:ext cx="8229600" cy="4525963"/>
          </a:xfrm>
          <a:prstGeom prst="rect">
            <a:avLst/>
          </a:prstGeom>
          <a:noFill/>
          <a:ln>
            <a:noFill/>
          </a:ln>
        </p:spPr>
        <p:txBody>
          <a:bodyPr lIns="91425" tIns="91425" rIns="91425" bIns="91425" anchor="t" anchorCtr="0"/>
          <a:lstStyle>
            <a:lvl1pPr rtl="0">
              <a:spcBef>
                <a:spcPts val="0"/>
              </a:spcBef>
              <a:buClr>
                <a:srgbClr val="0096D6"/>
              </a:buClr>
              <a:buFont typeface="Noto Symbol"/>
              <a:buChar char="▪"/>
              <a:defRPr/>
            </a:lvl1pPr>
            <a:lvl2pPr rtl="0">
              <a:spcBef>
                <a:spcPts val="0"/>
              </a:spcBef>
              <a:buClr>
                <a:srgbClr val="0096D6"/>
              </a:buClr>
              <a:buFont typeface="Arial"/>
              <a:buChar char="•"/>
              <a:defRPr/>
            </a:lvl2pPr>
            <a:lvl3pPr rtl="0">
              <a:spcBef>
                <a:spcPts val="0"/>
              </a:spcBef>
              <a:buClr>
                <a:srgbClr val="0096D6"/>
              </a:buClr>
              <a:buFont typeface="Arial"/>
              <a:buChar char="•"/>
              <a:defRPr/>
            </a:lvl3pPr>
            <a:lvl4pPr rtl="0">
              <a:spcBef>
                <a:spcPts val="0"/>
              </a:spcBef>
              <a:buClr>
                <a:srgbClr val="0096D6"/>
              </a:buClr>
              <a:buFont typeface="Arial"/>
              <a:buChar char="•"/>
              <a:defRPr/>
            </a:lvl4pPr>
            <a:lvl5pPr rtl="0">
              <a:spcBef>
                <a:spcPts val="0"/>
              </a:spcBef>
              <a:buClr>
                <a:srgbClr val="0096D6"/>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title"/>
          </p:nvPr>
        </p:nvSpPr>
        <p:spPr>
          <a:xfrm>
            <a:off x="457200" y="71959"/>
            <a:ext cx="8229600" cy="1143000"/>
          </a:xfrm>
          <a:prstGeom prst="rect">
            <a:avLst/>
          </a:prstGeom>
          <a:noFill/>
          <a:ln>
            <a:noFill/>
          </a:ln>
        </p:spPr>
        <p:txBody>
          <a:bodyPr lIns="91425" tIns="91425" rIns="91425" bIns="91425" anchor="ctr" anchorCtr="0"/>
          <a:lstStyle>
            <a:lvl1pPr algn="l" rtl="0">
              <a:spcBef>
                <a:spcPts val="0"/>
              </a:spcBef>
              <a:buClr>
                <a:srgbClr val="2C95DD"/>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srgbClr val="FFFFFF"/>
              </a:solidFill>
              <a:latin typeface="Arial"/>
            </a:endParaRPr>
          </a:p>
        </p:txBody>
      </p:sp>
      <p:sp>
        <p:nvSpPr>
          <p:cNvPr id="2" name="Title 1"/>
          <p:cNvSpPr>
            <a:spLocks noGrp="1"/>
          </p:cNvSpPr>
          <p:nvPr>
            <p:ph type="ctrTitle" hasCustomPrompt="1"/>
          </p:nvPr>
        </p:nvSpPr>
        <p:spPr bwMode="gray">
          <a:xfrm>
            <a:off x="890589" y="2086065"/>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4" y="3511179"/>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4946847"/>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6172246"/>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9" name="TextBox 8"/>
          <p:cNvSpPr txBox="1"/>
          <p:nvPr userDrawn="1"/>
        </p:nvSpPr>
        <p:spPr bwMode="gray">
          <a:xfrm flipH="1">
            <a:off x="8553450" y="6695374"/>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1" name="TextBox 10"/>
          <p:cNvSpPr txBox="1"/>
          <p:nvPr userDrawn="1"/>
        </p:nvSpPr>
        <p:spPr bwMode="gray">
          <a:xfrm>
            <a:off x="366730" y="6691334"/>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12" name="Picture 11" descr="Pivotal_Logo_white.png"/>
          <p:cNvPicPr>
            <a:picLocks noChangeAspect="1"/>
          </p:cNvPicPr>
          <p:nvPr userDrawn="1"/>
        </p:nvPicPr>
        <p:blipFill>
          <a:blip r:embed="rId2"/>
          <a:stretch>
            <a:fillRect/>
          </a:stretch>
        </p:blipFill>
        <p:spPr>
          <a:xfrm>
            <a:off x="7941733" y="6285334"/>
            <a:ext cx="957262" cy="292607"/>
          </a:xfrm>
          <a:prstGeom prst="rect">
            <a:avLst/>
          </a:prstGeom>
        </p:spPr>
      </p:pic>
    </p:spTree>
    <p:extLst>
      <p:ext uri="{BB962C8B-B14F-4D97-AF65-F5344CB8AC3E}">
        <p14:creationId xmlns:p14="http://schemas.microsoft.com/office/powerpoint/2010/main" val="3995377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46"/>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74"/>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34"/>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7" name="Title 1"/>
          <p:cNvSpPr>
            <a:spLocks noGrp="1"/>
          </p:cNvSpPr>
          <p:nvPr>
            <p:ph type="ctrTitle" hasCustomPrompt="1"/>
          </p:nvPr>
        </p:nvSpPr>
        <p:spPr bwMode="gray">
          <a:xfrm>
            <a:off x="1017588" y="2526847"/>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83" y="3262840"/>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a:stretch>
            <a:fillRect/>
          </a:stretch>
        </p:blipFill>
        <p:spPr>
          <a:xfrm>
            <a:off x="7941733" y="6285334"/>
            <a:ext cx="957262" cy="292607"/>
          </a:xfrm>
          <a:prstGeom prst="rect">
            <a:avLst/>
          </a:prstGeom>
        </p:spPr>
      </p:pic>
    </p:spTree>
    <p:extLst>
      <p:ext uri="{BB962C8B-B14F-4D97-AF65-F5344CB8AC3E}">
        <p14:creationId xmlns:p14="http://schemas.microsoft.com/office/powerpoint/2010/main" val="1544587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46"/>
            <a:ext cx="9144000" cy="289133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kern="1200">
              <a:solidFill>
                <a:srgbClr val="4D4D4D"/>
              </a:solidFill>
              <a:latin typeface="Arial"/>
            </a:endParaRPr>
          </a:p>
        </p:txBody>
      </p:sp>
      <p:sp>
        <p:nvSpPr>
          <p:cNvPr id="2" name="Title 1"/>
          <p:cNvSpPr>
            <a:spLocks noGrp="1"/>
          </p:cNvSpPr>
          <p:nvPr>
            <p:ph type="ctrTitle" hasCustomPrompt="1"/>
          </p:nvPr>
        </p:nvSpPr>
        <p:spPr bwMode="gray">
          <a:xfrm>
            <a:off x="2728912" y="1737487"/>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23" y="3274484"/>
            <a:ext cx="6048375" cy="2535605"/>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704123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3" name="Rectangle 12"/>
          <p:cNvSpPr/>
          <p:nvPr userDrawn="1"/>
        </p:nvSpPr>
        <p:spPr bwMode="gray">
          <a:xfrm>
            <a:off x="0" y="6172246"/>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4" name="TextBox 13"/>
          <p:cNvSpPr txBox="1"/>
          <p:nvPr userDrawn="1"/>
        </p:nvSpPr>
        <p:spPr bwMode="gray">
          <a:xfrm flipH="1">
            <a:off x="8553450" y="6695374"/>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5" name="TextBox 14"/>
          <p:cNvSpPr txBox="1"/>
          <p:nvPr userDrawn="1"/>
        </p:nvSpPr>
        <p:spPr bwMode="gray">
          <a:xfrm>
            <a:off x="366730" y="6691334"/>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6" name="Title 1"/>
          <p:cNvSpPr>
            <a:spLocks noGrp="1"/>
          </p:cNvSpPr>
          <p:nvPr>
            <p:ph type="ctrTitle" hasCustomPrompt="1"/>
          </p:nvPr>
        </p:nvSpPr>
        <p:spPr bwMode="gray">
          <a:xfrm>
            <a:off x="670455" y="2683853"/>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a:stretch>
            <a:fillRect/>
          </a:stretch>
        </p:blipFill>
        <p:spPr>
          <a:xfrm>
            <a:off x="7941733" y="6285334"/>
            <a:ext cx="957262" cy="292607"/>
          </a:xfrm>
          <a:prstGeom prst="rect">
            <a:avLst/>
          </a:prstGeom>
        </p:spPr>
      </p:pic>
    </p:spTree>
    <p:extLst>
      <p:ext uri="{BB962C8B-B14F-4D97-AF65-F5344CB8AC3E}">
        <p14:creationId xmlns:p14="http://schemas.microsoft.com/office/powerpoint/2010/main" val="31086295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43228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4061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3" name="Rectangle 12"/>
          <p:cNvSpPr/>
          <p:nvPr userDrawn="1"/>
        </p:nvSpPr>
        <p:spPr bwMode="gray">
          <a:xfrm>
            <a:off x="0" y="6172254"/>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4" name="TextBox 13"/>
          <p:cNvSpPr txBox="1"/>
          <p:nvPr userDrawn="1"/>
        </p:nvSpPr>
        <p:spPr bwMode="gray">
          <a:xfrm flipH="1">
            <a:off x="8553450" y="6695382"/>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5" name="TextBox 14"/>
          <p:cNvSpPr txBox="1"/>
          <p:nvPr userDrawn="1"/>
        </p:nvSpPr>
        <p:spPr bwMode="gray">
          <a:xfrm>
            <a:off x="366730" y="6691346"/>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6" name="Title 1"/>
          <p:cNvSpPr>
            <a:spLocks noGrp="1"/>
          </p:cNvSpPr>
          <p:nvPr>
            <p:ph type="ctrTitle" hasCustomPrompt="1"/>
          </p:nvPr>
        </p:nvSpPr>
        <p:spPr bwMode="gray">
          <a:xfrm>
            <a:off x="670455" y="2683865"/>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a:stretch>
            <a:fillRect/>
          </a:stretch>
        </p:blipFill>
        <p:spPr>
          <a:xfrm>
            <a:off x="7941733" y="6285342"/>
            <a:ext cx="957262" cy="292607"/>
          </a:xfrm>
          <a:prstGeom prst="rect">
            <a:avLst/>
          </a:prstGeom>
        </p:spPr>
      </p:pic>
    </p:spTree>
    <p:extLst>
      <p:ext uri="{BB962C8B-B14F-4D97-AF65-F5344CB8AC3E}">
        <p14:creationId xmlns:p14="http://schemas.microsoft.com/office/powerpoint/2010/main" val="33689859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4427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797"/>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507290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797"/>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892299"/>
            <a:ext cx="8410574"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10505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432984"/>
            <a:ext cx="2073275" cy="4510616"/>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432984"/>
            <a:ext cx="6048376"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3923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892303"/>
            <a:ext cx="2073275" cy="4051300"/>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25" y="1047797"/>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892299"/>
            <a:ext cx="6048376"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774593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25" y="433964"/>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41"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42"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41003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8353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46"/>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74"/>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34"/>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userDrawn="1"/>
        </p:nvPicPr>
        <p:blipFill>
          <a:blip r:embed="rId2"/>
          <a:stretch>
            <a:fillRect/>
          </a:stretch>
        </p:blipFill>
        <p:spPr>
          <a:xfrm>
            <a:off x="7941733" y="6285334"/>
            <a:ext cx="957262" cy="292607"/>
          </a:xfrm>
          <a:prstGeom prst="rect">
            <a:avLst/>
          </a:prstGeom>
        </p:spPr>
      </p:pic>
    </p:spTree>
    <p:extLst>
      <p:ext uri="{BB962C8B-B14F-4D97-AF65-F5344CB8AC3E}">
        <p14:creationId xmlns:p14="http://schemas.microsoft.com/office/powerpoint/2010/main" val="36903246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9" name="TextBox 8"/>
          <p:cNvSpPr txBox="1"/>
          <p:nvPr userDrawn="1"/>
        </p:nvSpPr>
        <p:spPr>
          <a:xfrm>
            <a:off x="1701800" y="4125429"/>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kern="1200" smtClean="0">
                <a:solidFill>
                  <a:srgbClr val="F27C3A"/>
                </a:solidFill>
                <a:cs typeface="Arial" charset="0"/>
              </a:rPr>
              <a:t>A NEW PLATFORM </a:t>
            </a:r>
            <a:r>
              <a:rPr lang="en-US" kern="1200"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a:srcRect r="5548"/>
          <a:stretch>
            <a:fillRect/>
          </a:stretch>
        </p:blipFill>
        <p:spPr bwMode="auto">
          <a:xfrm>
            <a:off x="1973332" y="2211964"/>
            <a:ext cx="5189537" cy="1680633"/>
          </a:xfrm>
          <a:prstGeom prst="rect">
            <a:avLst/>
          </a:prstGeom>
          <a:noFill/>
          <a:ln w="9525">
            <a:noFill/>
            <a:miter lim="800000"/>
            <a:headEnd/>
            <a:tailEnd/>
          </a:ln>
        </p:spPr>
      </p:pic>
    </p:spTree>
    <p:extLst>
      <p:ext uri="{BB962C8B-B14F-4D97-AF65-F5344CB8AC3E}">
        <p14:creationId xmlns:p14="http://schemas.microsoft.com/office/powerpoint/2010/main" val="22747320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black backgroun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Rectangle 2"/>
          <p:cNvSpPr/>
          <p:nvPr userDrawn="1"/>
        </p:nvSpPr>
        <p:spPr bwMode="gray">
          <a:xfrm>
            <a:off x="0" y="6172246"/>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4" name="TextBox 3"/>
          <p:cNvSpPr txBox="1"/>
          <p:nvPr userDrawn="1"/>
        </p:nvSpPr>
        <p:spPr bwMode="gray">
          <a:xfrm flipH="1">
            <a:off x="8553450" y="6695063"/>
            <a:ext cx="533400" cy="123111"/>
          </a:xfrm>
          <a:prstGeom prst="rect">
            <a:avLst/>
          </a:prstGeom>
          <a:noFill/>
        </p:spPr>
        <p:txBody>
          <a:bodyPr lIns="0" tIns="0" rIns="0" bIns="0">
            <a:prstTxWarp prst="textNoShape">
              <a:avLst/>
            </a:prstTxWarp>
            <a:spAutoFit/>
          </a:bodyPr>
          <a:lstStyle/>
          <a:p>
            <a:pPr algn="r">
              <a:defRPr/>
            </a:pPr>
            <a:fld id="{B05532E1-2981-C64D-9AAC-33C61BD1C596}" type="slidenum">
              <a:rPr lang="en-US" sz="800" kern="1200">
                <a:solidFill>
                  <a:srgbClr val="7F7F7F"/>
                </a:solidFill>
                <a:ea typeface="Arial" charset="0"/>
                <a:cs typeface="Arial" charset="0"/>
              </a:rPr>
              <a:pPr algn="r">
                <a:defRPr/>
              </a:pPr>
              <a:t>‹#›</a:t>
            </a:fld>
            <a:endParaRPr lang="en-US" sz="800" kern="1200">
              <a:solidFill>
                <a:srgbClr val="7F7F7F"/>
              </a:solidFill>
              <a:ea typeface="Arial" charset="0"/>
              <a:cs typeface="Arial" charset="0"/>
            </a:endParaRPr>
          </a:p>
        </p:txBody>
      </p:sp>
      <p:sp>
        <p:nvSpPr>
          <p:cNvPr id="5" name="TextBox 4"/>
          <p:cNvSpPr txBox="1"/>
          <p:nvPr userDrawn="1"/>
        </p:nvSpPr>
        <p:spPr bwMode="gray">
          <a:xfrm>
            <a:off x="366730" y="6690852"/>
            <a:ext cx="2274887" cy="100027"/>
          </a:xfrm>
          <a:prstGeom prst="rect">
            <a:avLst/>
          </a:prstGeom>
          <a:noFill/>
        </p:spPr>
        <p:txBody>
          <a:bodyPr lIns="0" tIns="0" rIns="0" bIns="0">
            <a:spAutoFit/>
          </a:bodyPr>
          <a:lstStyle/>
          <a:p>
            <a:pPr>
              <a:defRPr/>
            </a:pPr>
            <a:r>
              <a:rPr lang="en-US" sz="650" kern="1200" dirty="0">
                <a:solidFill>
                  <a:srgbClr val="FFFFFF">
                    <a:lumMod val="50000"/>
                  </a:srgbClr>
                </a:solidFill>
                <a:ea typeface="+mn-ea"/>
              </a:rPr>
              <a:t>© Copyright 2013 Pivotal. All rights reserved.</a:t>
            </a:r>
          </a:p>
        </p:txBody>
      </p:sp>
      <p:pic>
        <p:nvPicPr>
          <p:cNvPr id="6" name="Picture 13" descr="Pivotal_Logo_white.png"/>
          <p:cNvPicPr>
            <a:picLocks noChangeAspect="1"/>
          </p:cNvPicPr>
          <p:nvPr userDrawn="1"/>
        </p:nvPicPr>
        <p:blipFill>
          <a:blip r:embed="rId2" cstate="print"/>
          <a:srcRect/>
          <a:stretch>
            <a:fillRect/>
          </a:stretch>
        </p:blipFill>
        <p:spPr bwMode="auto">
          <a:xfrm>
            <a:off x="7942263" y="6284384"/>
            <a:ext cx="957262" cy="294216"/>
          </a:xfrm>
          <a:prstGeom prst="rect">
            <a:avLst/>
          </a:prstGeom>
          <a:noFill/>
          <a:ln w="9525">
            <a:noFill/>
            <a:miter lim="800000"/>
            <a:headEnd/>
            <a:tailEnd/>
          </a:ln>
        </p:spPr>
      </p:pic>
    </p:spTree>
    <p:extLst>
      <p:ext uri="{BB962C8B-B14F-4D97-AF65-F5344CB8AC3E}">
        <p14:creationId xmlns:p14="http://schemas.microsoft.com/office/powerpoint/2010/main" val="1711889104"/>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45479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srgbClr val="FFFFFF"/>
              </a:solidFill>
              <a:latin typeface="Arial"/>
            </a:endParaRPr>
          </a:p>
        </p:txBody>
      </p:sp>
      <p:sp>
        <p:nvSpPr>
          <p:cNvPr id="2" name="Title 1"/>
          <p:cNvSpPr>
            <a:spLocks noGrp="1"/>
          </p:cNvSpPr>
          <p:nvPr>
            <p:ph type="ctrTitle" hasCustomPrompt="1"/>
          </p:nvPr>
        </p:nvSpPr>
        <p:spPr bwMode="gray">
          <a:xfrm>
            <a:off x="890589" y="208605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4" y="3511179"/>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4946839"/>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6172238"/>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9" name="TextBox 8"/>
          <p:cNvSpPr txBox="1"/>
          <p:nvPr userDrawn="1"/>
        </p:nvSpPr>
        <p:spPr bwMode="gray">
          <a:xfrm flipH="1">
            <a:off x="8553450" y="6695366"/>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1" name="TextBox 10"/>
          <p:cNvSpPr txBox="1"/>
          <p:nvPr userDrawn="1"/>
        </p:nvSpPr>
        <p:spPr bwMode="gray">
          <a:xfrm>
            <a:off x="366730" y="6691322"/>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12" name="Picture 11" descr="Pivotal_Logo_white.png"/>
          <p:cNvPicPr>
            <a:picLocks noChangeAspect="1"/>
          </p:cNvPicPr>
          <p:nvPr userDrawn="1"/>
        </p:nvPicPr>
        <p:blipFill>
          <a:blip r:embed="rId2"/>
          <a:stretch>
            <a:fillRect/>
          </a:stretch>
        </p:blipFill>
        <p:spPr>
          <a:xfrm>
            <a:off x="7941733" y="6285326"/>
            <a:ext cx="957262" cy="292607"/>
          </a:xfrm>
          <a:prstGeom prst="rect">
            <a:avLst/>
          </a:prstGeom>
        </p:spPr>
      </p:pic>
    </p:spTree>
    <p:extLst>
      <p:ext uri="{BB962C8B-B14F-4D97-AF65-F5344CB8AC3E}">
        <p14:creationId xmlns:p14="http://schemas.microsoft.com/office/powerpoint/2010/main" val="3151758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38"/>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66"/>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22"/>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7" name="Title 1"/>
          <p:cNvSpPr>
            <a:spLocks noGrp="1"/>
          </p:cNvSpPr>
          <p:nvPr>
            <p:ph type="ctrTitle" hasCustomPrompt="1"/>
          </p:nvPr>
        </p:nvSpPr>
        <p:spPr bwMode="gray">
          <a:xfrm>
            <a:off x="1017588" y="2526839"/>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83" y="3262840"/>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a:stretch>
            <a:fillRect/>
          </a:stretch>
        </p:blipFill>
        <p:spPr>
          <a:xfrm>
            <a:off x="7941733" y="6285326"/>
            <a:ext cx="957262" cy="292607"/>
          </a:xfrm>
          <a:prstGeom prst="rect">
            <a:avLst/>
          </a:prstGeom>
        </p:spPr>
      </p:pic>
    </p:spTree>
    <p:extLst>
      <p:ext uri="{BB962C8B-B14F-4D97-AF65-F5344CB8AC3E}">
        <p14:creationId xmlns:p14="http://schemas.microsoft.com/office/powerpoint/2010/main" val="593204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38"/>
            <a:ext cx="9144000" cy="289133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kern="1200">
              <a:solidFill>
                <a:srgbClr val="4D4D4D"/>
              </a:solidFill>
              <a:latin typeface="Arial"/>
            </a:endParaRPr>
          </a:p>
        </p:txBody>
      </p:sp>
      <p:sp>
        <p:nvSpPr>
          <p:cNvPr id="2" name="Title 1"/>
          <p:cNvSpPr>
            <a:spLocks noGrp="1"/>
          </p:cNvSpPr>
          <p:nvPr>
            <p:ph type="ctrTitle" hasCustomPrompt="1"/>
          </p:nvPr>
        </p:nvSpPr>
        <p:spPr bwMode="gray">
          <a:xfrm>
            <a:off x="2728912" y="1737487"/>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23" y="3274484"/>
            <a:ext cx="6048375" cy="2535605"/>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209112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3" name="Rectangle 12"/>
          <p:cNvSpPr/>
          <p:nvPr userDrawn="1"/>
        </p:nvSpPr>
        <p:spPr bwMode="gray">
          <a:xfrm>
            <a:off x="0" y="6172238"/>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4" name="TextBox 13"/>
          <p:cNvSpPr txBox="1"/>
          <p:nvPr userDrawn="1"/>
        </p:nvSpPr>
        <p:spPr bwMode="gray">
          <a:xfrm flipH="1">
            <a:off x="8553450" y="6695366"/>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5" name="TextBox 14"/>
          <p:cNvSpPr txBox="1"/>
          <p:nvPr userDrawn="1"/>
        </p:nvSpPr>
        <p:spPr bwMode="gray">
          <a:xfrm>
            <a:off x="366730" y="6691322"/>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sp>
        <p:nvSpPr>
          <p:cNvPr id="16" name="Title 1"/>
          <p:cNvSpPr>
            <a:spLocks noGrp="1"/>
          </p:cNvSpPr>
          <p:nvPr>
            <p:ph type="ctrTitle" hasCustomPrompt="1"/>
          </p:nvPr>
        </p:nvSpPr>
        <p:spPr bwMode="gray">
          <a:xfrm>
            <a:off x="670455" y="2683841"/>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a:stretch>
            <a:fillRect/>
          </a:stretch>
        </p:blipFill>
        <p:spPr>
          <a:xfrm>
            <a:off x="7941733" y="6285326"/>
            <a:ext cx="957262" cy="292607"/>
          </a:xfrm>
          <a:prstGeom prst="rect">
            <a:avLst/>
          </a:prstGeom>
        </p:spPr>
      </p:pic>
    </p:spTree>
    <p:extLst>
      <p:ext uri="{BB962C8B-B14F-4D97-AF65-F5344CB8AC3E}">
        <p14:creationId xmlns:p14="http://schemas.microsoft.com/office/powerpoint/2010/main" val="4247600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03851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62815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82376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789"/>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622398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789"/>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892299"/>
            <a:ext cx="8410574"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84216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432984"/>
            <a:ext cx="2073275" cy="4510616"/>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432984"/>
            <a:ext cx="6048376"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7367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2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66400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892303"/>
            <a:ext cx="2073275" cy="4051300"/>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25" y="1047789"/>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892299"/>
            <a:ext cx="6048376"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01250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25" y="433956"/>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41"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42"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21443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8805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srgbClr val="FFFFFF"/>
              </a:solidFill>
              <a:latin typeface="Arial"/>
            </a:endParaRPr>
          </a:p>
        </p:txBody>
      </p:sp>
      <p:sp>
        <p:nvSpPr>
          <p:cNvPr id="12" name="Rectangle 11"/>
          <p:cNvSpPr/>
          <p:nvPr userDrawn="1"/>
        </p:nvSpPr>
        <p:spPr bwMode="gray">
          <a:xfrm>
            <a:off x="0" y="6172238"/>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3" name="TextBox 12"/>
          <p:cNvSpPr txBox="1"/>
          <p:nvPr userDrawn="1"/>
        </p:nvSpPr>
        <p:spPr bwMode="gray">
          <a:xfrm flipH="1">
            <a:off x="8553450" y="6695366"/>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14" name="TextBox 13"/>
          <p:cNvSpPr txBox="1"/>
          <p:nvPr userDrawn="1"/>
        </p:nvSpPr>
        <p:spPr bwMode="gray">
          <a:xfrm>
            <a:off x="366730" y="6691322"/>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userDrawn="1"/>
        </p:nvPicPr>
        <p:blipFill>
          <a:blip r:embed="rId2"/>
          <a:stretch>
            <a:fillRect/>
          </a:stretch>
        </p:blipFill>
        <p:spPr>
          <a:xfrm>
            <a:off x="7941733" y="6285326"/>
            <a:ext cx="957262" cy="292607"/>
          </a:xfrm>
          <a:prstGeom prst="rect">
            <a:avLst/>
          </a:prstGeom>
        </p:spPr>
      </p:pic>
    </p:spTree>
    <p:extLst>
      <p:ext uri="{BB962C8B-B14F-4D97-AF65-F5344CB8AC3E}">
        <p14:creationId xmlns:p14="http://schemas.microsoft.com/office/powerpoint/2010/main" val="2385881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9" name="TextBox 8"/>
          <p:cNvSpPr txBox="1"/>
          <p:nvPr userDrawn="1"/>
        </p:nvSpPr>
        <p:spPr>
          <a:xfrm>
            <a:off x="1701800" y="4125421"/>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kern="1200" smtClean="0">
                <a:solidFill>
                  <a:srgbClr val="F27C3A"/>
                </a:solidFill>
                <a:cs typeface="Arial" charset="0"/>
              </a:rPr>
              <a:t>A NEW PLATFORM </a:t>
            </a:r>
            <a:r>
              <a:rPr lang="en-US" kern="1200"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a:srcRect r="5548"/>
          <a:stretch>
            <a:fillRect/>
          </a:stretch>
        </p:blipFill>
        <p:spPr bwMode="auto">
          <a:xfrm>
            <a:off x="1973320" y="2211956"/>
            <a:ext cx="5189537" cy="1680633"/>
          </a:xfrm>
          <a:prstGeom prst="rect">
            <a:avLst/>
          </a:prstGeom>
          <a:noFill/>
          <a:ln w="9525">
            <a:noFill/>
            <a:miter lim="800000"/>
            <a:headEnd/>
            <a:tailEnd/>
          </a:ln>
        </p:spPr>
      </p:pic>
    </p:spTree>
    <p:extLst>
      <p:ext uri="{BB962C8B-B14F-4D97-AF65-F5344CB8AC3E}">
        <p14:creationId xmlns:p14="http://schemas.microsoft.com/office/powerpoint/2010/main" val="26208583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black backgroun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Rectangle 2"/>
          <p:cNvSpPr/>
          <p:nvPr userDrawn="1"/>
        </p:nvSpPr>
        <p:spPr bwMode="gray">
          <a:xfrm>
            <a:off x="0" y="6172238"/>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4" name="TextBox 3"/>
          <p:cNvSpPr txBox="1"/>
          <p:nvPr userDrawn="1"/>
        </p:nvSpPr>
        <p:spPr bwMode="gray">
          <a:xfrm flipH="1">
            <a:off x="8553450" y="6695055"/>
            <a:ext cx="533400" cy="123111"/>
          </a:xfrm>
          <a:prstGeom prst="rect">
            <a:avLst/>
          </a:prstGeom>
          <a:noFill/>
        </p:spPr>
        <p:txBody>
          <a:bodyPr lIns="0" tIns="0" rIns="0" bIns="0">
            <a:prstTxWarp prst="textNoShape">
              <a:avLst/>
            </a:prstTxWarp>
            <a:spAutoFit/>
          </a:bodyPr>
          <a:lstStyle/>
          <a:p>
            <a:pPr algn="r">
              <a:defRPr/>
            </a:pPr>
            <a:fld id="{B05532E1-2981-C64D-9AAC-33C61BD1C596}" type="slidenum">
              <a:rPr lang="en-US" sz="800" kern="1200">
                <a:solidFill>
                  <a:srgbClr val="7F7F7F"/>
                </a:solidFill>
                <a:ea typeface="Arial" charset="0"/>
                <a:cs typeface="Arial" charset="0"/>
              </a:rPr>
              <a:pPr algn="r">
                <a:defRPr/>
              </a:pPr>
              <a:t>‹#›</a:t>
            </a:fld>
            <a:endParaRPr lang="en-US" sz="800" kern="1200">
              <a:solidFill>
                <a:srgbClr val="7F7F7F"/>
              </a:solidFill>
              <a:ea typeface="Arial" charset="0"/>
              <a:cs typeface="Arial" charset="0"/>
            </a:endParaRPr>
          </a:p>
        </p:txBody>
      </p:sp>
      <p:sp>
        <p:nvSpPr>
          <p:cNvPr id="5" name="TextBox 4"/>
          <p:cNvSpPr txBox="1"/>
          <p:nvPr userDrawn="1"/>
        </p:nvSpPr>
        <p:spPr bwMode="gray">
          <a:xfrm>
            <a:off x="366730" y="6690840"/>
            <a:ext cx="2274887" cy="100027"/>
          </a:xfrm>
          <a:prstGeom prst="rect">
            <a:avLst/>
          </a:prstGeom>
          <a:noFill/>
        </p:spPr>
        <p:txBody>
          <a:bodyPr lIns="0" tIns="0" rIns="0" bIns="0">
            <a:spAutoFit/>
          </a:bodyPr>
          <a:lstStyle/>
          <a:p>
            <a:pPr>
              <a:defRPr/>
            </a:pPr>
            <a:r>
              <a:rPr lang="en-US" sz="650" kern="1200" dirty="0">
                <a:solidFill>
                  <a:srgbClr val="FFFFFF">
                    <a:lumMod val="50000"/>
                  </a:srgbClr>
                </a:solidFill>
                <a:ea typeface="+mn-ea"/>
              </a:rPr>
              <a:t>© Copyright 2013 Pivotal. All rights reserved.</a:t>
            </a:r>
          </a:p>
        </p:txBody>
      </p:sp>
      <p:pic>
        <p:nvPicPr>
          <p:cNvPr id="6" name="Picture 13" descr="Pivotal_Logo_white.png"/>
          <p:cNvPicPr>
            <a:picLocks noChangeAspect="1"/>
          </p:cNvPicPr>
          <p:nvPr userDrawn="1"/>
        </p:nvPicPr>
        <p:blipFill>
          <a:blip r:embed="rId2" cstate="print"/>
          <a:srcRect/>
          <a:stretch>
            <a:fillRect/>
          </a:stretch>
        </p:blipFill>
        <p:spPr bwMode="auto">
          <a:xfrm>
            <a:off x="7942263" y="6284384"/>
            <a:ext cx="957262" cy="294216"/>
          </a:xfrm>
          <a:prstGeom prst="rect">
            <a:avLst/>
          </a:prstGeom>
          <a:noFill/>
          <a:ln w="9525">
            <a:noFill/>
            <a:miter lim="800000"/>
            <a:headEnd/>
            <a:tailEnd/>
          </a:ln>
        </p:spPr>
      </p:pic>
    </p:spTree>
    <p:extLst>
      <p:ext uri="{BB962C8B-B14F-4D97-AF65-F5344CB8AC3E}">
        <p14:creationId xmlns:p14="http://schemas.microsoft.com/office/powerpoint/2010/main" val="3043884999"/>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20152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805"/>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88541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25" y="1047805"/>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25" y="433972"/>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892299"/>
            <a:ext cx="8410574"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55447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1.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8" Type="http://schemas.openxmlformats.org/officeDocument/2006/relationships/image" Target="../media/image1.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theme" Target="../theme/theme4.xml"/><Relationship Id="rId18" Type="http://schemas.openxmlformats.org/officeDocument/2006/relationships/image" Target="../media/image1.png"/><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54"/>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2" name="TextBox 11"/>
          <p:cNvSpPr txBox="1"/>
          <p:nvPr/>
        </p:nvSpPr>
        <p:spPr bwMode="gray">
          <a:xfrm flipH="1">
            <a:off x="8553450" y="6695382"/>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9" name="TextBox 8"/>
          <p:cNvSpPr txBox="1"/>
          <p:nvPr/>
        </p:nvSpPr>
        <p:spPr bwMode="gray">
          <a:xfrm>
            <a:off x="366730" y="6691346"/>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p:nvPicPr>
        <p:blipFill>
          <a:blip r:embed="rId18"/>
          <a:stretch>
            <a:fillRect/>
          </a:stretch>
        </p:blipFill>
        <p:spPr>
          <a:xfrm>
            <a:off x="7941733" y="6285342"/>
            <a:ext cx="957262" cy="292607"/>
          </a:xfrm>
          <a:prstGeom prst="rect">
            <a:avLst/>
          </a:prstGeom>
        </p:spPr>
      </p:pic>
    </p:spTree>
    <p:extLst>
      <p:ext uri="{BB962C8B-B14F-4D97-AF65-F5344CB8AC3E}">
        <p14:creationId xmlns:p14="http://schemas.microsoft.com/office/powerpoint/2010/main" val="25900087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49"/>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2" name="TextBox 11"/>
          <p:cNvSpPr txBox="1"/>
          <p:nvPr/>
        </p:nvSpPr>
        <p:spPr bwMode="gray">
          <a:xfrm flipH="1">
            <a:off x="8553450" y="6695377"/>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9" name="TextBox 8"/>
          <p:cNvSpPr txBox="1"/>
          <p:nvPr/>
        </p:nvSpPr>
        <p:spPr bwMode="gray">
          <a:xfrm>
            <a:off x="366730" y="6691338"/>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p:nvPicPr>
        <p:blipFill>
          <a:blip r:embed="rId19"/>
          <a:stretch>
            <a:fillRect/>
          </a:stretch>
        </p:blipFill>
        <p:spPr>
          <a:xfrm>
            <a:off x="7941733" y="6285337"/>
            <a:ext cx="957262" cy="292607"/>
          </a:xfrm>
          <a:prstGeom prst="rect">
            <a:avLst/>
          </a:prstGeom>
        </p:spPr>
      </p:pic>
    </p:spTree>
    <p:extLst>
      <p:ext uri="{BB962C8B-B14F-4D97-AF65-F5344CB8AC3E}">
        <p14:creationId xmlns:p14="http://schemas.microsoft.com/office/powerpoint/2010/main" val="85614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37"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46"/>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2" name="TextBox 11"/>
          <p:cNvSpPr txBox="1"/>
          <p:nvPr/>
        </p:nvSpPr>
        <p:spPr bwMode="gray">
          <a:xfrm flipH="1">
            <a:off x="8553450" y="6695374"/>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9" name="TextBox 8"/>
          <p:cNvSpPr txBox="1"/>
          <p:nvPr/>
        </p:nvSpPr>
        <p:spPr bwMode="gray">
          <a:xfrm>
            <a:off x="366730" y="6691334"/>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p:nvPicPr>
        <p:blipFill>
          <a:blip r:embed="rId18"/>
          <a:stretch>
            <a:fillRect/>
          </a:stretch>
        </p:blipFill>
        <p:spPr>
          <a:xfrm>
            <a:off x="7941733" y="6285334"/>
            <a:ext cx="957262" cy="292607"/>
          </a:xfrm>
          <a:prstGeom prst="rect">
            <a:avLst/>
          </a:prstGeom>
        </p:spPr>
      </p:pic>
    </p:spTree>
    <p:extLst>
      <p:ext uri="{BB962C8B-B14F-4D97-AF65-F5344CB8AC3E}">
        <p14:creationId xmlns:p14="http://schemas.microsoft.com/office/powerpoint/2010/main" val="171047591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38"/>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kern="1200" dirty="0">
              <a:solidFill>
                <a:srgbClr val="FFFFFF"/>
              </a:solidFill>
              <a:latin typeface="Arial"/>
            </a:endParaRPr>
          </a:p>
        </p:txBody>
      </p:sp>
      <p:sp>
        <p:nvSpPr>
          <p:cNvPr id="12" name="TextBox 11"/>
          <p:cNvSpPr txBox="1"/>
          <p:nvPr/>
        </p:nvSpPr>
        <p:spPr bwMode="gray">
          <a:xfrm flipH="1">
            <a:off x="8553450" y="6695366"/>
            <a:ext cx="533400" cy="123111"/>
          </a:xfrm>
          <a:prstGeom prst="rect">
            <a:avLst/>
          </a:prstGeom>
          <a:noFill/>
        </p:spPr>
        <p:txBody>
          <a:bodyPr wrap="square" lIns="0" tIns="0" rIns="0" bIns="0" rtlCol="0">
            <a:spAutoFit/>
          </a:bodyPr>
          <a:lstStyle/>
          <a:p>
            <a:pPr algn="r">
              <a:defRPr/>
            </a:pPr>
            <a:fld id="{61F684CE-B7BB-4223-BA2B-B47808B845F1}" type="slidenum">
              <a:rPr lang="en-US" sz="800" kern="1200" smtClean="0">
                <a:solidFill>
                  <a:srgbClr val="FFFFFF">
                    <a:lumMod val="50000"/>
                  </a:srgbClr>
                </a:solidFill>
                <a:ea typeface="+mn-ea"/>
              </a:rPr>
              <a:pPr algn="r">
                <a:defRPr/>
              </a:pPr>
              <a:t>‹#›</a:t>
            </a:fld>
            <a:endParaRPr lang="en-US" sz="800" kern="1200" dirty="0" smtClean="0">
              <a:solidFill>
                <a:srgbClr val="FFFFFF">
                  <a:lumMod val="50000"/>
                </a:srgbClr>
              </a:solidFill>
              <a:ea typeface="+mn-ea"/>
            </a:endParaRPr>
          </a:p>
        </p:txBody>
      </p:sp>
      <p:sp>
        <p:nvSpPr>
          <p:cNvPr id="9" name="TextBox 8"/>
          <p:cNvSpPr txBox="1"/>
          <p:nvPr/>
        </p:nvSpPr>
        <p:spPr bwMode="gray">
          <a:xfrm>
            <a:off x="366730" y="6691322"/>
            <a:ext cx="2274887" cy="100027"/>
          </a:xfrm>
          <a:prstGeom prst="rect">
            <a:avLst/>
          </a:prstGeom>
          <a:noFill/>
        </p:spPr>
        <p:txBody>
          <a:bodyPr wrap="square" lIns="0" tIns="0" rIns="0" bIns="0" rtlCol="0">
            <a:spAutoFit/>
          </a:bodyPr>
          <a:lstStyle/>
          <a:p>
            <a:r>
              <a:rPr lang="en-US" sz="650" kern="1200" dirty="0" smtClean="0">
                <a:solidFill>
                  <a:srgbClr val="FFFFFF">
                    <a:lumMod val="50000"/>
                  </a:srgbClr>
                </a:solidFill>
                <a:ea typeface="+mn-ea"/>
              </a:rPr>
              <a:t>© Copyright 2014 Pivotal. All rights reserved.</a:t>
            </a:r>
            <a:endParaRPr lang="en-US" sz="650" kern="1200" dirty="0">
              <a:solidFill>
                <a:srgbClr val="FFFFFF">
                  <a:lumMod val="50000"/>
                </a:srgbClr>
              </a:solidFill>
              <a:ea typeface="+mn-ea"/>
            </a:endParaRPr>
          </a:p>
        </p:txBody>
      </p:sp>
      <p:pic>
        <p:nvPicPr>
          <p:cNvPr id="6" name="Picture 5" descr="Pivotal_Logo_white.png"/>
          <p:cNvPicPr>
            <a:picLocks noChangeAspect="1"/>
          </p:cNvPicPr>
          <p:nvPr/>
        </p:nvPicPr>
        <p:blipFill>
          <a:blip r:embed="rId18"/>
          <a:stretch>
            <a:fillRect/>
          </a:stretch>
        </p:blipFill>
        <p:spPr>
          <a:xfrm>
            <a:off x="7941733" y="6285326"/>
            <a:ext cx="957262" cy="292607"/>
          </a:xfrm>
          <a:prstGeom prst="rect">
            <a:avLst/>
          </a:prstGeom>
        </p:spPr>
      </p:pic>
    </p:spTree>
    <p:extLst>
      <p:ext uri="{BB962C8B-B14F-4D97-AF65-F5344CB8AC3E}">
        <p14:creationId xmlns:p14="http://schemas.microsoft.com/office/powerpoint/2010/main" val="28939948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atel@pivotal.io" TargetMode="External"/><Relationship Id="rId4" Type="http://schemas.openxmlformats.org/officeDocument/2006/relationships/image" Target="../media/image3.png"/><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hyperlink" Target="https://drive.google.com/a/pivotal.io/file/d/0BzoFwqMR_Vv4OTl4ZklaVnl2QzA/vi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a/pivotal.io/file/d/0BzoFwqMR_Vv4YmRMQUVpSlRuMkU/edit?usp=sharing" TargetMode="External"/><Relationship Id="rId4" Type="http://schemas.openxmlformats.org/officeDocument/2006/relationships/image" Target="../media/image7.png"/><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e76a50ZgzxM" TargetMode="External"/><Relationship Id="rId4" Type="http://schemas.openxmlformats.org/officeDocument/2006/relationships/image" Target="../media/image9.png"/><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hyperlink" Target="http://blog.pivotal.io/cloud-foundry-pivotal/features/cloud-foundry-container-technology-a-garden-overview" TargetMode="External"/><Relationship Id="rId4" Type="http://schemas.openxmlformats.org/officeDocument/2006/relationships/hyperlink" Target="http://www.youtube.com/watch?v=e76a50ZgzxM" TargetMode="External"/><Relationship Id="rId5" Type="http://schemas.openxmlformats.org/officeDocument/2006/relationships/hyperlink" Target="https://drive.google.com/a/pivotal.io/folderview?id=0BzoFwqMR_Vv4OXAxc1hlTk52ejg&amp;usp=sharing" TargetMode="External"/><Relationship Id="rId6" Type="http://schemas.openxmlformats.org/officeDocument/2006/relationships/hyperlink" Target="https://drive.google.com/a/pivotal.io/file/d/0BzoFwqMR_Vv4YmRMQUVpSlRuMkU/edit?usp=sharing" TargetMode="External"/><Relationship Id="rId1" Type="http://schemas.openxmlformats.org/officeDocument/2006/relationships/slideLayout" Target="../slideLayouts/slideLayout3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mailto:jpatel@pivotal.io" TargetMode="External"/><Relationship Id="rId4" Type="http://schemas.openxmlformats.org/officeDocument/2006/relationships/image" Target="../media/image3.png"/><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789011" y="2584670"/>
            <a:ext cx="6580729" cy="507831"/>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baseline="0">
                <a:solidFill>
                  <a:srgbClr val="F16F3B"/>
                </a:solidFill>
                <a:latin typeface="Arial"/>
                <a:ea typeface="Arial"/>
                <a:cs typeface="Arial"/>
                <a:sym typeface="Arial"/>
              </a:rPr>
              <a:t>Pivotal CF</a:t>
            </a:r>
          </a:p>
        </p:txBody>
      </p:sp>
      <p:sp>
        <p:nvSpPr>
          <p:cNvPr id="106" name="Shape 106"/>
          <p:cNvSpPr txBox="1">
            <a:spLocks noGrp="1"/>
          </p:cNvSpPr>
          <p:nvPr>
            <p:ph type="subTitle" idx="1"/>
          </p:nvPr>
        </p:nvSpPr>
        <p:spPr>
          <a:xfrm>
            <a:off x="780518" y="3319314"/>
            <a:ext cx="8431212" cy="43088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800" b="0" i="0" u="none" strike="noStrike" cap="none" baseline="0" dirty="0" smtClean="0">
                <a:solidFill>
                  <a:schemeClr val="accent2"/>
                </a:solidFill>
                <a:latin typeface="Arial"/>
                <a:ea typeface="Arial"/>
                <a:cs typeface="Arial"/>
                <a:sym typeface="Arial"/>
              </a:rPr>
              <a:t>Containers</a:t>
            </a:r>
            <a:r>
              <a:rPr lang="en-US" sz="2800" b="0" i="0" u="none" strike="noStrike" cap="none" dirty="0" smtClean="0">
                <a:solidFill>
                  <a:schemeClr val="accent2"/>
                </a:solidFill>
                <a:latin typeface="Arial"/>
                <a:ea typeface="Arial"/>
                <a:cs typeface="Arial"/>
                <a:sym typeface="Arial"/>
              </a:rPr>
              <a:t> and </a:t>
            </a:r>
            <a:r>
              <a:rPr lang="en-US" sz="2800" b="0" i="0" u="none" strike="noStrike" cap="none" dirty="0" err="1" smtClean="0">
                <a:solidFill>
                  <a:schemeClr val="accent2"/>
                </a:solidFill>
                <a:latin typeface="Arial"/>
                <a:ea typeface="Arial"/>
                <a:cs typeface="Arial"/>
                <a:sym typeface="Arial"/>
              </a:rPr>
              <a:t>PaaS</a:t>
            </a:r>
            <a:endParaRPr lang="en-US" sz="2800" b="0" i="0" u="none" strike="noStrike" cap="none" baseline="0" dirty="0">
              <a:solidFill>
                <a:schemeClr val="accent2"/>
              </a:solidFill>
              <a:latin typeface="Arial"/>
              <a:ea typeface="Arial"/>
              <a:cs typeface="Arial"/>
              <a:sym typeface="Arial"/>
            </a:endParaRPr>
          </a:p>
        </p:txBody>
      </p:sp>
      <p:sp>
        <p:nvSpPr>
          <p:cNvPr id="107" name="Shape 107"/>
          <p:cNvSpPr txBox="1">
            <a:spLocks noGrp="1"/>
          </p:cNvSpPr>
          <p:nvPr>
            <p:ph sz="quarter" idx="11"/>
          </p:nvPr>
        </p:nvSpPr>
        <p:spPr>
          <a:xfrm>
            <a:off x="823930" y="4533639"/>
            <a:ext cx="6628177" cy="1446551"/>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Jemish Patel</a:t>
            </a:r>
          </a:p>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Community Engineer</a:t>
            </a:r>
          </a:p>
          <a:p>
            <a:pPr marL="228600" marR="0" lvl="0" indent="-228600" algn="l" rtl="0">
              <a:spcBef>
                <a:spcPts val="0"/>
              </a:spcBef>
              <a:buClr>
                <a:srgbClr val="2C95DD"/>
              </a:buClr>
              <a:buSzPct val="25000"/>
              <a:buFont typeface="Arial"/>
              <a:buNone/>
            </a:pPr>
            <a:r>
              <a:rPr lang="en-US" sz="1600" b="0" i="0" u="sng" strike="noStrike" cap="none" baseline="0">
                <a:solidFill>
                  <a:schemeClr val="hlink"/>
                </a:solidFill>
                <a:latin typeface="Arial"/>
                <a:ea typeface="Arial"/>
                <a:cs typeface="Arial"/>
                <a:sym typeface="Arial"/>
                <a:hlinkClick r:id="rId3"/>
              </a:rPr>
              <a:t>jpatel@pivotal.io</a:t>
            </a:r>
          </a:p>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@jemish_p</a:t>
            </a:r>
            <a:br>
              <a:rPr lang="en-US" sz="1600" b="0" i="0" u="none" strike="noStrike" cap="none" baseline="0">
                <a:solidFill>
                  <a:srgbClr val="7F7F7F"/>
                </a:solidFill>
                <a:latin typeface="Arial"/>
                <a:ea typeface="Arial"/>
                <a:cs typeface="Arial"/>
                <a:sym typeface="Arial"/>
              </a:rPr>
            </a:br>
            <a:endParaRPr lang="en-US" sz="1600" b="0" i="0" u="none" strike="noStrike" cap="none" baseline="0">
              <a:solidFill>
                <a:srgbClr val="7F7F7F"/>
              </a:solidFill>
              <a:latin typeface="Arial"/>
              <a:ea typeface="Arial"/>
              <a:cs typeface="Arial"/>
              <a:sym typeface="Arial"/>
            </a:endParaRPr>
          </a:p>
          <a:p>
            <a:pPr marL="228600" marR="0" lvl="0" indent="-228600" algn="l" rtl="0">
              <a:spcBef>
                <a:spcPts val="0"/>
              </a:spcBef>
              <a:buClr>
                <a:srgbClr val="2C95DD"/>
              </a:buClr>
              <a:buSzPct val="25000"/>
              <a:buFont typeface="Arial"/>
              <a:buNone/>
            </a:pPr>
            <a:r>
              <a:rPr lang="en-US" sz="1400" b="0" i="0" u="none" strike="noStrike" cap="none" baseline="0">
                <a:solidFill>
                  <a:srgbClr val="7F7F7F"/>
                </a:solidFill>
                <a:latin typeface="Arial"/>
                <a:ea typeface="Arial"/>
                <a:cs typeface="Arial"/>
                <a:sym typeface="Arial"/>
              </a:rPr>
              <a:t>November 2014</a:t>
            </a:r>
          </a:p>
        </p:txBody>
      </p:sp>
      <p:pic>
        <p:nvPicPr>
          <p:cNvPr id="108" name="Shape 108"/>
          <p:cNvPicPr preferRelativeResize="0"/>
          <p:nvPr/>
        </p:nvPicPr>
        <p:blipFill rotWithShape="1">
          <a:blip r:embed="rId4">
            <a:alphaModFix/>
          </a:blip>
          <a:srcRect/>
          <a:stretch/>
        </p:blipFill>
        <p:spPr>
          <a:xfrm>
            <a:off x="7231548" y="498316"/>
            <a:ext cx="1476717" cy="1968957"/>
          </a:xfrm>
          <a:prstGeom prst="rect">
            <a:avLst/>
          </a:prstGeom>
          <a:noFill/>
          <a:ln>
            <a:noFill/>
          </a:ln>
        </p:spPr>
      </p:pic>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457200" y="1030433"/>
            <a:ext cx="8229600" cy="4975883"/>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b="0" i="0" u="none" strike="noStrike" cap="none" baseline="0" dirty="0">
                <a:latin typeface="Arial"/>
                <a:ea typeface="Arial"/>
                <a:cs typeface="Arial"/>
                <a:sym typeface="Arial"/>
              </a:rPr>
              <a:t>Manages environments that AIs run in</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Isolated</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Ephemeral</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Resource controlled (limit CPU, </a:t>
            </a:r>
            <a:r>
              <a:rPr lang="en-US" sz="2200" b="0" i="0" u="none" strike="noStrike" cap="none" baseline="0" dirty="0" err="1">
                <a:latin typeface="Arial"/>
                <a:ea typeface="Arial"/>
                <a:cs typeface="Arial"/>
                <a:sym typeface="Arial"/>
              </a:rPr>
              <a:t>mem</a:t>
            </a:r>
            <a:r>
              <a:rPr lang="en-US" sz="2200" b="0" i="0" u="none" strike="noStrike" cap="none" baseline="0" dirty="0">
                <a:latin typeface="Arial"/>
                <a:ea typeface="Arial"/>
                <a:cs typeface="Arial"/>
                <a:sym typeface="Arial"/>
              </a:rPr>
              <a:t> and disk usage; network access)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Simple API for </a:t>
            </a:r>
            <a:r>
              <a:rPr lang="en-US" sz="2200" b="0" i="0" u="none" strike="noStrike" cap="none" baseline="0" dirty="0" err="1">
                <a:latin typeface="Arial"/>
                <a:ea typeface="Arial"/>
                <a:cs typeface="Arial"/>
                <a:sym typeface="Arial"/>
              </a:rPr>
              <a:t>mgmt</a:t>
            </a:r>
            <a:endParaRPr lang="en-US" sz="2200" b="0" i="0" u="none" strike="noStrike" cap="none" baseline="0" dirty="0">
              <a:latin typeface="Arial"/>
              <a:ea typeface="Arial"/>
              <a:cs typeface="Arial"/>
              <a:sym typeface="Arial"/>
            </a:endParaRP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Core components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Warden: server daemon</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Warden-client: client (Ruby)</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Warden-Protocol: used by server &amp; client</a:t>
            </a:r>
          </a:p>
          <a:p>
            <a:pPr marR="0" lvl="1" algn="l" rtl="0">
              <a:spcBef>
                <a:spcPts val="440"/>
              </a:spcBef>
              <a:buClr>
                <a:schemeClr val="tx2"/>
              </a:buClr>
              <a:buSzPct val="110000"/>
            </a:pPr>
            <a:r>
              <a:rPr lang="en-US" sz="2200" b="0" i="0" u="none" strike="noStrike" cap="none" baseline="0" dirty="0" err="1">
                <a:latin typeface="Arial"/>
                <a:ea typeface="Arial"/>
                <a:cs typeface="Arial"/>
                <a:sym typeface="Arial"/>
              </a:rPr>
              <a:t>Em</a:t>
            </a:r>
            <a:r>
              <a:rPr lang="en-US" sz="2200" b="0" i="0" u="none" strike="noStrike" cap="none" baseline="0" dirty="0">
                <a:latin typeface="Arial"/>
                <a:ea typeface="Arial"/>
                <a:cs typeface="Arial"/>
                <a:sym typeface="Arial"/>
              </a:rPr>
              <a:t>-warden-client: </a:t>
            </a:r>
            <a:r>
              <a:rPr lang="en-US" sz="2200" b="0" i="0" u="none" strike="noStrike" cap="none" baseline="0" dirty="0" err="1">
                <a:latin typeface="Arial"/>
                <a:ea typeface="Arial"/>
                <a:cs typeface="Arial"/>
                <a:sym typeface="Arial"/>
              </a:rPr>
              <a:t>EventMachine</a:t>
            </a:r>
            <a:r>
              <a:rPr lang="en-US" sz="2200" b="0" i="0" u="none" strike="noStrike" cap="none" baseline="0" dirty="0">
                <a:latin typeface="Arial"/>
                <a:ea typeface="Arial"/>
                <a:cs typeface="Arial"/>
                <a:sym typeface="Arial"/>
              </a:rPr>
              <a:t> (Ruby)</a:t>
            </a:r>
          </a:p>
          <a:p>
            <a:pPr marL="742950" marR="0" lvl="1" indent="-146050" algn="l" rtl="0">
              <a:spcBef>
                <a:spcPts val="440"/>
              </a:spcBef>
              <a:buClr>
                <a:srgbClr val="0096D6"/>
              </a:buClr>
              <a:buFont typeface="Arial"/>
              <a:buNone/>
            </a:pPr>
            <a:endParaRPr sz="2200" b="0" i="0" u="none" strike="noStrike" cap="none" baseline="0" dirty="0">
              <a:solidFill>
                <a:schemeClr val="dk1"/>
              </a:solidFill>
              <a:latin typeface="Arial"/>
              <a:ea typeface="Arial"/>
              <a:cs typeface="Arial"/>
              <a:sym typeface="Arial"/>
            </a:endParaRPr>
          </a:p>
          <a:p>
            <a:pPr marL="742950" marR="0" lvl="1" indent="-146050" algn="l" rtl="0">
              <a:spcBef>
                <a:spcPts val="440"/>
              </a:spcBef>
              <a:buClr>
                <a:srgbClr val="0096D6"/>
              </a:buClr>
              <a:buFont typeface="Arial"/>
              <a:buNone/>
            </a:pPr>
            <a:endParaRPr sz="2200" b="0" i="0" u="none" strike="noStrike" cap="none" baseline="0" dirty="0">
              <a:solidFill>
                <a:schemeClr val="dk1"/>
              </a:solidFill>
              <a:latin typeface="Arial"/>
              <a:ea typeface="Arial"/>
              <a:cs typeface="Arial"/>
              <a:sym typeface="Arial"/>
            </a:endParaRPr>
          </a:p>
        </p:txBody>
      </p:sp>
      <p:sp>
        <p:nvSpPr>
          <p:cNvPr id="164" name="Shape 164"/>
          <p:cNvSpPr txBox="1">
            <a:spLocks noGrp="1"/>
          </p:cNvSpPr>
          <p:nvPr>
            <p:ph type="title"/>
          </p:nvPr>
        </p:nvSpPr>
        <p:spPr>
          <a:xfrm>
            <a:off x="457200" y="135968"/>
            <a:ext cx="8229600" cy="90633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Warden</a:t>
            </a:r>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a:picLocks noGrp="1"/>
          </p:cNvPicPr>
          <p:nvPr>
            <p:ph type="body" idx="1"/>
          </p:nvPr>
        </p:nvPicPr>
        <p:blipFill rotWithShape="1">
          <a:blip r:embed="rId3">
            <a:alphaModFix/>
          </a:blip>
          <a:srcRect l="-64" r="-64"/>
          <a:stretch/>
        </p:blipFill>
        <p:spPr>
          <a:xfrm>
            <a:off x="457200" y="1078306"/>
            <a:ext cx="8115300" cy="4804833"/>
          </a:xfrm>
          <a:prstGeom prst="rect">
            <a:avLst/>
          </a:prstGeom>
          <a:noFill/>
          <a:ln>
            <a:noFill/>
          </a:ln>
        </p:spPr>
      </p:pic>
      <p:sp>
        <p:nvSpPr>
          <p:cNvPr id="170" name="Shape 170"/>
          <p:cNvSpPr txBox="1">
            <a:spLocks noGrp="1"/>
          </p:cNvSpPr>
          <p:nvPr>
            <p:ph type="title"/>
          </p:nvPr>
        </p:nvSpPr>
        <p:spPr>
          <a:xfrm>
            <a:off x="457200" y="266008"/>
            <a:ext cx="8229600" cy="690041"/>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2900" b="0" i="0" u="none" strike="noStrike" cap="none" baseline="0" dirty="0">
                <a:solidFill>
                  <a:schemeClr val="tx2"/>
                </a:solidFill>
                <a:latin typeface="Arial"/>
                <a:ea typeface="Arial"/>
                <a:cs typeface="Arial"/>
                <a:sym typeface="Arial"/>
              </a:rPr>
              <a:t>Warden – Architecture</a:t>
            </a:r>
            <a:br>
              <a:rPr lang="en-US" sz="2900" b="0" i="0" u="none" strike="noStrike" cap="none" baseline="0" dirty="0">
                <a:solidFill>
                  <a:schemeClr val="tx2"/>
                </a:solidFill>
                <a:latin typeface="Arial"/>
                <a:ea typeface="Arial"/>
                <a:cs typeface="Arial"/>
                <a:sym typeface="Arial"/>
              </a:rPr>
            </a:br>
            <a:endParaRPr lang="en-US" sz="2900" b="0" i="0" u="none" strike="noStrike" cap="none" baseline="0" dirty="0">
              <a:solidFill>
                <a:schemeClr val="tx2"/>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457200" y="1044579"/>
            <a:ext cx="8229600" cy="5081588"/>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b="0" i="0" u="none" strike="noStrike" cap="none" baseline="0" dirty="0">
                <a:latin typeface="Arial"/>
                <a:ea typeface="Arial"/>
                <a:cs typeface="Arial"/>
                <a:sym typeface="Arial"/>
              </a:rPr>
              <a:t>Control groups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Provide Isolation</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Resource control</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Containers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Network</a:t>
            </a:r>
          </a:p>
          <a:p>
            <a:pPr marR="0" lvl="2" algn="l" rtl="0">
              <a:spcBef>
                <a:spcPts val="400"/>
              </a:spcBef>
              <a:buClr>
                <a:schemeClr val="tx2"/>
              </a:buClr>
              <a:buSzPct val="110000"/>
            </a:pPr>
            <a:r>
              <a:rPr lang="en-US" sz="2000" b="0" i="0" u="none" strike="noStrike" cap="none" baseline="0" dirty="0">
                <a:latin typeface="Arial"/>
                <a:ea typeface="Arial"/>
                <a:cs typeface="Arial"/>
                <a:sym typeface="Arial"/>
              </a:rPr>
              <a:t>NAT</a:t>
            </a:r>
          </a:p>
          <a:p>
            <a:pPr marR="0" lvl="2" algn="l" rtl="0">
              <a:spcBef>
                <a:spcPts val="400"/>
              </a:spcBef>
              <a:buClr>
                <a:schemeClr val="tx2"/>
              </a:buClr>
              <a:buSzPct val="110000"/>
            </a:pPr>
            <a:r>
              <a:rPr lang="en-US" sz="2000" b="0" i="0" u="none" strike="noStrike" cap="none" baseline="0" dirty="0" err="1">
                <a:latin typeface="Arial"/>
                <a:ea typeface="Arial"/>
                <a:cs typeface="Arial"/>
                <a:sym typeface="Arial"/>
              </a:rPr>
              <a:t>Iptables</a:t>
            </a:r>
            <a:r>
              <a:rPr lang="en-US" sz="2000" b="0" i="0" u="none" strike="noStrike" cap="none" baseline="0" dirty="0">
                <a:latin typeface="Arial"/>
                <a:ea typeface="Arial"/>
                <a:cs typeface="Arial"/>
                <a:sym typeface="Arial"/>
              </a:rPr>
              <a:t> (filter network traffic)</a:t>
            </a:r>
          </a:p>
          <a:p>
            <a:pPr marR="0" lvl="1" algn="l" rtl="0">
              <a:spcBef>
                <a:spcPts val="440"/>
              </a:spcBef>
              <a:buClr>
                <a:schemeClr val="tx2"/>
              </a:buClr>
              <a:buSzPct val="110000"/>
            </a:pPr>
            <a:r>
              <a:rPr lang="en-US" sz="2200" b="0" i="0" u="none" strike="noStrike" cap="none" baseline="0" dirty="0" err="1">
                <a:latin typeface="Arial"/>
                <a:ea typeface="Arial"/>
                <a:cs typeface="Arial"/>
                <a:sym typeface="Arial"/>
              </a:rPr>
              <a:t>Filesystem</a:t>
            </a:r>
            <a:endParaRPr lang="en-US" sz="2200" b="0" i="0" u="none" strike="noStrike" cap="none" baseline="0" dirty="0">
              <a:latin typeface="Arial"/>
              <a:ea typeface="Arial"/>
              <a:cs typeface="Arial"/>
              <a:sym typeface="Arial"/>
            </a:endParaRPr>
          </a:p>
          <a:p>
            <a:pPr marR="0" lvl="2" algn="l" rtl="0">
              <a:spcBef>
                <a:spcPts val="400"/>
              </a:spcBef>
              <a:buClr>
                <a:schemeClr val="tx2"/>
              </a:buClr>
              <a:buSzPct val="110000"/>
            </a:pPr>
            <a:r>
              <a:rPr lang="en-US" sz="2000" b="0" i="0" u="none" strike="noStrike" cap="none" baseline="0" dirty="0">
                <a:latin typeface="Arial"/>
                <a:ea typeface="Arial"/>
                <a:cs typeface="Arial"/>
                <a:sym typeface="Arial"/>
              </a:rPr>
              <a:t>Read-only root </a:t>
            </a:r>
            <a:r>
              <a:rPr lang="en-US" sz="2000" b="0" i="0" u="none" strike="noStrike" cap="none" baseline="0" dirty="0" err="1">
                <a:latin typeface="Arial"/>
                <a:ea typeface="Arial"/>
                <a:cs typeface="Arial"/>
                <a:sym typeface="Arial"/>
              </a:rPr>
              <a:t>filesystem</a:t>
            </a:r>
            <a:r>
              <a:rPr lang="en-US" sz="2000" b="0" i="0" u="none" strike="noStrike" cap="none" baseline="0" dirty="0">
                <a:latin typeface="Arial"/>
                <a:ea typeface="Arial"/>
                <a:cs typeface="Arial"/>
                <a:sym typeface="Arial"/>
              </a:rPr>
              <a:t> (OS &amp; warden specific mods)</a:t>
            </a:r>
          </a:p>
          <a:p>
            <a:pPr marR="0" lvl="2" algn="l" rtl="0">
              <a:spcBef>
                <a:spcPts val="400"/>
              </a:spcBef>
              <a:buClr>
                <a:schemeClr val="tx2"/>
              </a:buClr>
              <a:buSzPct val="110000"/>
            </a:pPr>
            <a:r>
              <a:rPr lang="en-US" sz="2000" b="0" i="0" u="none" strike="noStrike" cap="none" baseline="0" dirty="0">
                <a:latin typeface="Arial"/>
                <a:ea typeface="Arial"/>
                <a:cs typeface="Arial"/>
                <a:sym typeface="Arial"/>
              </a:rPr>
              <a:t>Read-Write </a:t>
            </a:r>
            <a:r>
              <a:rPr lang="en-US" sz="2000" b="0" i="0" u="none" strike="noStrike" cap="none" baseline="0" dirty="0" err="1">
                <a:latin typeface="Arial"/>
                <a:ea typeface="Arial"/>
                <a:cs typeface="Arial"/>
                <a:sym typeface="Arial"/>
              </a:rPr>
              <a:t>filesystem</a:t>
            </a:r>
            <a:r>
              <a:rPr lang="en-US" sz="2000" b="0" i="0" u="none" strike="noStrike" cap="none" baseline="0" dirty="0">
                <a:latin typeface="Arial"/>
                <a:ea typeface="Arial"/>
                <a:cs typeface="Arial"/>
                <a:sym typeface="Arial"/>
              </a:rPr>
              <a:t> (override container specific settings when necessary)</a:t>
            </a:r>
          </a:p>
          <a:p>
            <a:pPr marR="0" lvl="3" algn="l" rtl="0">
              <a:spcBef>
                <a:spcPts val="360"/>
              </a:spcBef>
              <a:buClr>
                <a:schemeClr val="tx2"/>
              </a:buClr>
              <a:buSzPct val="110000"/>
            </a:pPr>
            <a:r>
              <a:rPr lang="en-US" sz="1800" b="0" i="0" u="none" strike="noStrike" cap="none" baseline="0" dirty="0">
                <a:latin typeface="Arial"/>
                <a:ea typeface="Arial"/>
                <a:cs typeface="Arial"/>
                <a:sym typeface="Arial"/>
              </a:rPr>
              <a:t>Large sparse file</a:t>
            </a:r>
          </a:p>
          <a:p>
            <a:pPr marR="0" lvl="3" algn="l" rtl="0">
              <a:spcBef>
                <a:spcPts val="360"/>
              </a:spcBef>
              <a:buClr>
                <a:schemeClr val="tx2"/>
              </a:buClr>
              <a:buSzPct val="110000"/>
            </a:pPr>
            <a:r>
              <a:rPr lang="en-US" sz="1800" b="0" i="0" u="none" strike="noStrike" cap="none" baseline="0" dirty="0">
                <a:latin typeface="Arial"/>
                <a:ea typeface="Arial"/>
                <a:cs typeface="Arial"/>
                <a:sym typeface="Arial"/>
              </a:rPr>
              <a:t>Fixed size</a:t>
            </a:r>
          </a:p>
          <a:p>
            <a:pPr marL="1143000" marR="0" lvl="2" indent="-101600" algn="l" rtl="0">
              <a:spcBef>
                <a:spcPts val="400"/>
              </a:spcBef>
              <a:buClr>
                <a:srgbClr val="0096D6"/>
              </a:buClr>
              <a:buFont typeface="Arial"/>
              <a:buNone/>
            </a:pPr>
            <a:endParaRPr sz="2000" b="0" i="0" u="none" strike="noStrike" cap="none" baseline="0" dirty="0">
              <a:solidFill>
                <a:schemeClr val="dk1"/>
              </a:solidFill>
              <a:latin typeface="Arial"/>
              <a:ea typeface="Arial"/>
              <a:cs typeface="Arial"/>
              <a:sym typeface="Arial"/>
            </a:endParaRPr>
          </a:p>
          <a:p>
            <a:pPr marL="742950" marR="0" lvl="1" indent="-146050" algn="l" rtl="0">
              <a:spcBef>
                <a:spcPts val="440"/>
              </a:spcBef>
              <a:buClr>
                <a:srgbClr val="0096D6"/>
              </a:buClr>
              <a:buFont typeface="Arial"/>
              <a:buNone/>
            </a:pPr>
            <a:endParaRPr sz="2200" b="0" i="0" u="none" strike="noStrike" cap="none" baseline="0" dirty="0">
              <a:solidFill>
                <a:schemeClr val="dk1"/>
              </a:solidFill>
              <a:latin typeface="Arial"/>
              <a:ea typeface="Arial"/>
              <a:cs typeface="Arial"/>
              <a:sym typeface="Arial"/>
            </a:endParaRPr>
          </a:p>
          <a:p>
            <a:pPr marL="228600" marR="0" lvl="0" indent="-76200" algn="l" rtl="0">
              <a:spcBef>
                <a:spcPts val="480"/>
              </a:spcBef>
              <a:buClr>
                <a:srgbClr val="0096D6"/>
              </a:buClr>
              <a:buFont typeface="Noto Symbol"/>
              <a:buNone/>
            </a:pPr>
            <a:endParaRPr sz="2400" b="0" i="0" u="none" strike="noStrike" cap="none" baseline="0" dirty="0">
              <a:solidFill>
                <a:schemeClr val="dk1"/>
              </a:solidFill>
              <a:latin typeface="Arial"/>
              <a:ea typeface="Arial"/>
              <a:cs typeface="Arial"/>
              <a:sym typeface="Arial"/>
            </a:endParaRPr>
          </a:p>
        </p:txBody>
      </p:sp>
      <p:sp>
        <p:nvSpPr>
          <p:cNvPr id="176" name="Shape 176"/>
          <p:cNvSpPr txBox="1">
            <a:spLocks noGrp="1"/>
          </p:cNvSpPr>
          <p:nvPr>
            <p:ph type="title"/>
          </p:nvPr>
        </p:nvSpPr>
        <p:spPr>
          <a:xfrm>
            <a:off x="457200" y="191488"/>
            <a:ext cx="8229600" cy="78269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Warden – How does it do it?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457200" y="949615"/>
            <a:ext cx="8229600" cy="5176548"/>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b="0" i="0" u="none" strike="noStrike" cap="none" baseline="0" dirty="0">
                <a:latin typeface="Arial"/>
                <a:ea typeface="Arial"/>
                <a:cs typeface="Arial"/>
                <a:sym typeface="Arial"/>
              </a:rPr>
              <a:t>Isolation and Resource control are common goals</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Use the same kernel primitives</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LXC is tied to Linux</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Warden </a:t>
            </a:r>
            <a:r>
              <a:rPr lang="en-US" sz="2400" b="0" i="0" u="none" strike="noStrike" cap="none" baseline="0" dirty="0" err="1">
                <a:latin typeface="Arial"/>
                <a:ea typeface="Arial"/>
                <a:cs typeface="Arial"/>
                <a:sym typeface="Arial"/>
              </a:rPr>
              <a:t>backends</a:t>
            </a:r>
            <a:r>
              <a:rPr lang="en-US" sz="2400" b="0" i="0" u="none" strike="noStrike" cap="none" baseline="0" dirty="0">
                <a:latin typeface="Arial"/>
                <a:ea typeface="Arial"/>
                <a:cs typeface="Arial"/>
                <a:sym typeface="Arial"/>
              </a:rPr>
              <a:t> can be implemented on any OS </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OS must have a way of isolating environments</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Warden no longer uses LXC (relied on a very small subset of LXC functionality)</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We wrote a tool in under 1K LOC C code</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Preconfigured hooks for container start process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Allows resource configuration without concurrency issues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Makes the start process more </a:t>
            </a:r>
            <a:r>
              <a:rPr lang="en-US" sz="2200" b="0" i="0" u="none" strike="noStrike" cap="none" baseline="0" dirty="0" smtClean="0">
                <a:latin typeface="Arial"/>
                <a:ea typeface="Arial"/>
                <a:cs typeface="Arial"/>
                <a:sym typeface="Arial"/>
              </a:rPr>
              <a:t>transparent</a:t>
            </a:r>
            <a:endParaRPr lang="en-US" sz="2200" b="0" i="0" u="none" strike="noStrike" cap="none" baseline="0" dirty="0">
              <a:latin typeface="Arial"/>
              <a:ea typeface="Arial"/>
              <a:cs typeface="Arial"/>
              <a:sym typeface="Arial"/>
            </a:endParaRPr>
          </a:p>
        </p:txBody>
      </p:sp>
      <p:sp>
        <p:nvSpPr>
          <p:cNvPr id="182" name="Shape 182"/>
          <p:cNvSpPr txBox="1">
            <a:spLocks noGrp="1"/>
          </p:cNvSpPr>
          <p:nvPr>
            <p:ph type="title"/>
          </p:nvPr>
        </p:nvSpPr>
        <p:spPr>
          <a:xfrm>
            <a:off x="457200" y="72012"/>
            <a:ext cx="8229600" cy="877655"/>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Warden – LXC Differences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457200" y="723427"/>
            <a:ext cx="8229600" cy="5402791"/>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b="0" i="0" u="none" strike="noStrike" cap="none" baseline="0" dirty="0">
                <a:latin typeface="Arial"/>
                <a:ea typeface="Arial"/>
                <a:cs typeface="Arial"/>
                <a:sym typeface="Arial"/>
              </a:rPr>
              <a:t>Create container</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Handle/ID: Hex representation of container IP regardless of network </a:t>
            </a:r>
            <a:r>
              <a:rPr lang="en-US" sz="2000" b="0" i="0" u="none" strike="noStrike" cap="none" baseline="0" dirty="0" err="1">
                <a:latin typeface="Arial"/>
                <a:ea typeface="Arial"/>
                <a:cs typeface="Arial"/>
                <a:sym typeface="Arial"/>
              </a:rPr>
              <a:t>config</a:t>
            </a:r>
            <a:endParaRPr lang="en-US" sz="2000" b="0" i="0" u="none" strike="noStrike" cap="none" baseline="0" dirty="0">
              <a:latin typeface="Arial"/>
              <a:ea typeface="Arial"/>
              <a:cs typeface="Arial"/>
              <a:sym typeface="Arial"/>
            </a:endParaRP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Configure container (HASH configuration options)</a:t>
            </a:r>
          </a:p>
          <a:p>
            <a:pPr marR="0" lvl="1" algn="l" rtl="0">
              <a:spcBef>
                <a:spcPts val="400"/>
              </a:spcBef>
              <a:buClr>
                <a:schemeClr val="tx2"/>
              </a:buClr>
              <a:buSzPct val="110000"/>
            </a:pPr>
            <a:r>
              <a:rPr lang="en-US" sz="2000" b="0" i="0" u="none" strike="noStrike" cap="none" baseline="0" dirty="0" err="1">
                <a:latin typeface="Arial"/>
                <a:ea typeface="Arial"/>
                <a:cs typeface="Arial"/>
                <a:sym typeface="Arial"/>
              </a:rPr>
              <a:t>Bind_mounts</a:t>
            </a:r>
            <a:endParaRPr lang="en-US" sz="2000" b="0" i="0" u="none" strike="noStrike" cap="none" baseline="0" dirty="0">
              <a:latin typeface="Arial"/>
              <a:ea typeface="Arial"/>
              <a:cs typeface="Arial"/>
              <a:sym typeface="Arial"/>
            </a:endParaRPr>
          </a:p>
          <a:p>
            <a:pPr marR="0" lvl="1" algn="l" rtl="0">
              <a:spcBef>
                <a:spcPts val="400"/>
              </a:spcBef>
              <a:buClr>
                <a:schemeClr val="tx2"/>
              </a:buClr>
              <a:buSzPct val="110000"/>
            </a:pPr>
            <a:r>
              <a:rPr lang="en-US" sz="2000" b="0" i="0" u="none" strike="noStrike" cap="none" baseline="0" dirty="0" err="1">
                <a:latin typeface="Arial"/>
                <a:ea typeface="Arial"/>
                <a:cs typeface="Arial"/>
                <a:sym typeface="Arial"/>
              </a:rPr>
              <a:t>Grace_time</a:t>
            </a:r>
            <a:endParaRPr lang="en-US" sz="2000" b="0" i="0" u="none" strike="noStrike" cap="none" baseline="0" dirty="0">
              <a:latin typeface="Arial"/>
              <a:ea typeface="Arial"/>
              <a:cs typeface="Arial"/>
              <a:sym typeface="Arial"/>
            </a:endParaRPr>
          </a:p>
          <a:p>
            <a:pPr marR="0" lvl="1" algn="l" rtl="0">
              <a:spcBef>
                <a:spcPts val="400"/>
              </a:spcBef>
              <a:buClr>
                <a:schemeClr val="tx2"/>
              </a:buClr>
              <a:buSzPct val="110000"/>
            </a:pPr>
            <a:r>
              <a:rPr lang="en-US" sz="2000" b="0" i="0" u="none" strike="noStrike" cap="none" baseline="0" dirty="0" err="1">
                <a:latin typeface="Arial"/>
                <a:ea typeface="Arial"/>
                <a:cs typeface="Arial"/>
                <a:sym typeface="Arial"/>
              </a:rPr>
              <a:t>Disk_size_mb</a:t>
            </a:r>
            <a:endParaRPr lang="en-US" sz="2000" b="0" i="0" u="none" strike="noStrike" cap="none" baseline="0" dirty="0">
              <a:latin typeface="Arial"/>
              <a:ea typeface="Arial"/>
              <a:cs typeface="Arial"/>
              <a:sym typeface="Arial"/>
            </a:endParaRP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Use container</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Run scripts</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Copy files in/out</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Modify firewall rules or resource limits</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Destroy container</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User Request</a:t>
            </a:r>
          </a:p>
          <a:p>
            <a:pPr marR="0" lvl="1" algn="l" rtl="0">
              <a:spcBef>
                <a:spcPts val="400"/>
              </a:spcBef>
              <a:buClr>
                <a:schemeClr val="tx2"/>
              </a:buClr>
              <a:buSzPct val="110000"/>
            </a:pPr>
            <a:r>
              <a:rPr lang="en-US" sz="2000" b="0" i="0" u="none" strike="noStrike" cap="none" baseline="0" dirty="0">
                <a:latin typeface="Arial"/>
                <a:ea typeface="Arial"/>
                <a:cs typeface="Arial"/>
                <a:sym typeface="Arial"/>
              </a:rPr>
              <a:t>Automatically after being idle </a:t>
            </a:r>
          </a:p>
        </p:txBody>
      </p:sp>
      <p:sp>
        <p:nvSpPr>
          <p:cNvPr id="188" name="Shape 188"/>
          <p:cNvSpPr txBox="1">
            <a:spLocks noGrp="1"/>
          </p:cNvSpPr>
          <p:nvPr>
            <p:ph type="title"/>
          </p:nvPr>
        </p:nvSpPr>
        <p:spPr>
          <a:xfrm>
            <a:off x="457200" y="71968"/>
            <a:ext cx="8229600" cy="77082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Warden – API</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200" y="1214959"/>
            <a:ext cx="8229600" cy="4911205"/>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dirty="0" smtClean="0">
                <a:solidFill>
                  <a:schemeClr val="dk1"/>
                </a:solidFill>
                <a:latin typeface="Arial"/>
                <a:ea typeface="Arial"/>
                <a:cs typeface="Arial"/>
                <a:sym typeface="Arial"/>
                <a:hlinkClick r:id="rId3"/>
              </a:rPr>
              <a:t>Demo Video</a:t>
            </a:r>
            <a:endParaRPr lang="en-US" sz="2400" dirty="0" smtClean="0">
              <a:solidFill>
                <a:schemeClr val="dk1"/>
              </a:solidFill>
              <a:latin typeface="Arial"/>
              <a:ea typeface="Arial"/>
              <a:cs typeface="Arial"/>
              <a:sym typeface="Arial"/>
            </a:endParaRPr>
          </a:p>
          <a:p>
            <a:pPr marR="0" lvl="0" algn="l" rtl="0">
              <a:spcBef>
                <a:spcPts val="0"/>
              </a:spcBef>
              <a:buClr>
                <a:schemeClr val="tx2"/>
              </a:buClr>
              <a:buSzPct val="110000"/>
              <a:buFont typeface="Arial"/>
              <a:buChar char="•"/>
            </a:pPr>
            <a:endParaRPr lang="en-US" sz="2400" dirty="0">
              <a:solidFill>
                <a:schemeClr val="dk1"/>
              </a:solidFill>
              <a:latin typeface="Arial"/>
              <a:ea typeface="Arial"/>
              <a:cs typeface="Arial"/>
              <a:sym typeface="Arial"/>
            </a:endParaRPr>
          </a:p>
          <a:p>
            <a:pPr marR="0" lvl="0" algn="l" rtl="0">
              <a:spcBef>
                <a:spcPts val="0"/>
              </a:spcBef>
              <a:buClr>
                <a:schemeClr val="tx2"/>
              </a:buClr>
              <a:buSzPct val="110000"/>
              <a:buFont typeface="Arial"/>
              <a:buChar char="•"/>
            </a:pPr>
            <a:r>
              <a:rPr lang="en-US" sz="2400" dirty="0" smtClean="0">
                <a:solidFill>
                  <a:schemeClr val="dk1"/>
                </a:solidFill>
                <a:latin typeface="Arial"/>
                <a:ea typeface="Arial"/>
                <a:cs typeface="Arial"/>
                <a:sym typeface="Arial"/>
              </a:rPr>
              <a:t>Identify the running containers</a:t>
            </a:r>
          </a:p>
          <a:p>
            <a:pPr marR="0" lvl="0" algn="l" rtl="0">
              <a:spcBef>
                <a:spcPts val="0"/>
              </a:spcBef>
              <a:buClr>
                <a:schemeClr val="tx2"/>
              </a:buClr>
              <a:buSzPct val="110000"/>
              <a:buFont typeface="Arial"/>
              <a:buChar char="•"/>
            </a:pPr>
            <a:r>
              <a:rPr lang="en-US" sz="2400" dirty="0" smtClean="0">
                <a:solidFill>
                  <a:schemeClr val="dk1"/>
                </a:solidFill>
                <a:latin typeface="Arial"/>
                <a:ea typeface="Arial"/>
                <a:cs typeface="Arial"/>
                <a:sym typeface="Arial"/>
              </a:rPr>
              <a:t>Logging into a Warden container</a:t>
            </a:r>
          </a:p>
          <a:p>
            <a:pPr marR="0" lvl="0" algn="l" rtl="0">
              <a:spcBef>
                <a:spcPts val="0"/>
              </a:spcBef>
              <a:buClr>
                <a:schemeClr val="tx2"/>
              </a:buClr>
              <a:buSzPct val="110000"/>
              <a:buFont typeface="Arial"/>
              <a:buChar char="•"/>
            </a:pPr>
            <a:r>
              <a:rPr lang="en-US" sz="2400" dirty="0">
                <a:solidFill>
                  <a:schemeClr val="dk1"/>
                </a:solidFill>
                <a:latin typeface="Arial"/>
                <a:ea typeface="Arial"/>
                <a:cs typeface="Arial"/>
                <a:sym typeface="Arial"/>
              </a:rPr>
              <a:t>N</a:t>
            </a:r>
            <a:r>
              <a:rPr lang="en-US" sz="2400" dirty="0" smtClean="0">
                <a:solidFill>
                  <a:schemeClr val="dk1"/>
                </a:solidFill>
                <a:latin typeface="Arial"/>
                <a:ea typeface="Arial"/>
                <a:cs typeface="Arial"/>
                <a:sym typeface="Arial"/>
              </a:rPr>
              <a:t>etwork , </a:t>
            </a:r>
            <a:r>
              <a:rPr lang="en-US" sz="2400" dirty="0" err="1" smtClean="0">
                <a:solidFill>
                  <a:schemeClr val="dk1"/>
                </a:solidFill>
                <a:latin typeface="Arial"/>
                <a:ea typeface="Arial"/>
                <a:cs typeface="Arial"/>
                <a:sym typeface="Arial"/>
              </a:rPr>
              <a:t>FileSystem</a:t>
            </a:r>
            <a:r>
              <a:rPr lang="en-US" sz="2400" dirty="0" smtClean="0">
                <a:solidFill>
                  <a:schemeClr val="dk1"/>
                </a:solidFill>
                <a:latin typeface="Arial"/>
                <a:ea typeface="Arial"/>
                <a:cs typeface="Arial"/>
                <a:sym typeface="Arial"/>
              </a:rPr>
              <a:t>, processes</a:t>
            </a:r>
          </a:p>
          <a:p>
            <a:pPr marL="228600" marR="0" lvl="0" indent="-228600" algn="l" rtl="0">
              <a:spcBef>
                <a:spcPts val="0"/>
              </a:spcBef>
              <a:buClr>
                <a:srgbClr val="0096D6"/>
              </a:buClr>
              <a:buSzPct val="100000"/>
              <a:buFont typeface="Noto Symbol"/>
              <a:buChar char="▪"/>
            </a:pPr>
            <a:endParaRPr lang="en-US" sz="2400" dirty="0" smtClean="0">
              <a:solidFill>
                <a:schemeClr val="dk1"/>
              </a:solidFill>
              <a:latin typeface="Arial"/>
              <a:ea typeface="Arial"/>
              <a:cs typeface="Arial"/>
              <a:sym typeface="Arial"/>
            </a:endParaRPr>
          </a:p>
          <a:p>
            <a:pPr marL="228600" marR="0" lvl="0" indent="-228600" algn="l" rtl="0">
              <a:spcBef>
                <a:spcPts val="0"/>
              </a:spcBef>
              <a:buClr>
                <a:srgbClr val="0096D6"/>
              </a:buClr>
              <a:buSzPct val="100000"/>
              <a:buFont typeface="Noto Symbol"/>
              <a:buChar char="▪"/>
            </a:pPr>
            <a:endParaRPr lang="en-US" sz="2400" dirty="0" smtClean="0">
              <a:solidFill>
                <a:schemeClr val="dk1"/>
              </a:solidFill>
              <a:latin typeface="Arial"/>
              <a:ea typeface="Arial"/>
              <a:cs typeface="Arial"/>
              <a:sym typeface="Arial"/>
            </a:endParaRPr>
          </a:p>
          <a:p>
            <a:pPr marL="228600" marR="0" lvl="0" indent="-228600" algn="l" rtl="0">
              <a:spcBef>
                <a:spcPts val="0"/>
              </a:spcBef>
              <a:buClr>
                <a:srgbClr val="0096D6"/>
              </a:buClr>
              <a:buSzPct val="100000"/>
              <a:buFont typeface="Noto Symbol"/>
              <a:buChar char="▪"/>
            </a:pPr>
            <a:endParaRPr lang="en-US" sz="2400" b="0" i="0" u="none" strike="noStrike" cap="none" baseline="0" dirty="0">
              <a:solidFill>
                <a:schemeClr val="dk1"/>
              </a:solidFill>
              <a:latin typeface="Arial"/>
              <a:ea typeface="Arial"/>
              <a:cs typeface="Arial"/>
              <a:sym typeface="Arial"/>
            </a:endParaRPr>
          </a:p>
        </p:txBody>
      </p:sp>
      <p:sp>
        <p:nvSpPr>
          <p:cNvPr id="195" name="Shape 19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smtClean="0">
                <a:solidFill>
                  <a:schemeClr val="tx2"/>
                </a:solidFill>
                <a:latin typeface="Arial"/>
                <a:ea typeface="Arial"/>
                <a:cs typeface="Arial"/>
                <a:sym typeface="Arial"/>
              </a:rPr>
              <a:t>Demo -- Warden Containers in Action</a:t>
            </a:r>
            <a:endParaRPr lang="en-US" sz="3200" b="0" i="0" u="none" strike="noStrike" cap="none" baseline="0" dirty="0">
              <a:solidFill>
                <a:schemeClr val="tx2"/>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Docker</a:t>
            </a:r>
            <a:endParaRPr lang="en-US" dirty="0"/>
          </a:p>
        </p:txBody>
      </p:sp>
    </p:spTree>
    <p:extLst>
      <p:ext uri="{BB962C8B-B14F-4D97-AF65-F5344CB8AC3E}">
        <p14:creationId xmlns:p14="http://schemas.microsoft.com/office/powerpoint/2010/main" val="30517376"/>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57200" y="3782451"/>
            <a:ext cx="8229600" cy="2343900"/>
          </a:xfrm>
          <a:prstGeom prst="rect">
            <a:avLst/>
          </a:prstGeom>
        </p:spPr>
        <p:txBody>
          <a:bodyPr lIns="91425" tIns="91425" rIns="91425" bIns="91425" anchor="t" anchorCtr="0">
            <a:noAutofit/>
          </a:bodyPr>
          <a:lstStyle/>
          <a:p>
            <a:pPr marL="457200" lvl="0" indent="-355600" rtl="0">
              <a:spcBef>
                <a:spcPts val="0"/>
              </a:spcBef>
              <a:buClr>
                <a:schemeClr val="tx2"/>
              </a:buClr>
              <a:buSzPct val="125000"/>
              <a:buFont typeface="Arial"/>
              <a:buChar char="•"/>
            </a:pPr>
            <a:r>
              <a:rPr lang="en-US" sz="2000" dirty="0">
                <a:solidFill>
                  <a:schemeClr val="dk1"/>
                </a:solidFill>
              </a:rPr>
              <a:t>A simple analogy</a:t>
            </a:r>
          </a:p>
          <a:p>
            <a:pPr marL="914400" lvl="1" indent="-355600" rtl="0">
              <a:spcBef>
                <a:spcPts val="0"/>
              </a:spcBef>
              <a:buClr>
                <a:schemeClr val="tx2"/>
              </a:buClr>
              <a:buSzPct val="125000"/>
            </a:pPr>
            <a:r>
              <a:rPr lang="en-US" sz="2000" dirty="0">
                <a:solidFill>
                  <a:schemeClr val="dk1"/>
                </a:solidFill>
              </a:rPr>
              <a:t>You may not put up all the walls</a:t>
            </a:r>
          </a:p>
          <a:p>
            <a:pPr marL="914400" lvl="1" indent="-355600" rtl="0">
              <a:spcBef>
                <a:spcPts val="0"/>
              </a:spcBef>
              <a:buClr>
                <a:schemeClr val="tx2"/>
              </a:buClr>
              <a:buSzPct val="125000"/>
            </a:pPr>
            <a:r>
              <a:rPr lang="en-US" sz="2000" dirty="0">
                <a:solidFill>
                  <a:schemeClr val="dk1"/>
                </a:solidFill>
              </a:rPr>
              <a:t>The mechanism to put up all the walls is control groups and namespaces</a:t>
            </a:r>
          </a:p>
          <a:p>
            <a:pPr marL="914400" lvl="1" indent="-355600" rtl="0">
              <a:spcBef>
                <a:spcPts val="0"/>
              </a:spcBef>
              <a:buClr>
                <a:schemeClr val="tx2"/>
              </a:buClr>
              <a:buSzPct val="125000"/>
            </a:pPr>
            <a:r>
              <a:rPr lang="en-US" sz="2000" dirty="0">
                <a:solidFill>
                  <a:schemeClr val="dk1"/>
                </a:solidFill>
              </a:rPr>
              <a:t>Comes from the Linux kernel</a:t>
            </a:r>
          </a:p>
          <a:p>
            <a:pPr marL="914400" lvl="1" indent="-355600">
              <a:spcBef>
                <a:spcPts val="0"/>
              </a:spcBef>
              <a:buClr>
                <a:schemeClr val="tx2"/>
              </a:buClr>
              <a:buSzPct val="125000"/>
            </a:pPr>
            <a:r>
              <a:rPr lang="en-US" sz="2000" dirty="0">
                <a:solidFill>
                  <a:schemeClr val="dk1"/>
                </a:solidFill>
              </a:rPr>
              <a:t>It is the same mechanism across all container technology (Warden, Garden, </a:t>
            </a:r>
            <a:r>
              <a:rPr lang="en-US" sz="2000" dirty="0" err="1">
                <a:solidFill>
                  <a:schemeClr val="dk1"/>
                </a:solidFill>
              </a:rPr>
              <a:t>Docker</a:t>
            </a:r>
            <a:r>
              <a:rPr lang="en-US" sz="2000" dirty="0">
                <a:solidFill>
                  <a:schemeClr val="dk1"/>
                </a:solidFill>
              </a:rPr>
              <a:t>) </a:t>
            </a:r>
          </a:p>
        </p:txBody>
      </p:sp>
      <p:sp>
        <p:nvSpPr>
          <p:cNvPr id="114" name="Shape 114"/>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US" sz="3200" dirty="0">
                <a:solidFill>
                  <a:schemeClr val="tx2"/>
                </a:solidFill>
              </a:rPr>
              <a:t>Anatomy of a </a:t>
            </a:r>
            <a:r>
              <a:rPr lang="en-US" sz="3200" dirty="0" smtClean="0">
                <a:solidFill>
                  <a:schemeClr val="tx2"/>
                </a:solidFill>
              </a:rPr>
              <a:t>Container (revisited)</a:t>
            </a:r>
            <a:endParaRPr lang="en-US" sz="3200" dirty="0">
              <a:solidFill>
                <a:schemeClr val="tx2"/>
              </a:solidFill>
            </a:endParaRPr>
          </a:p>
        </p:txBody>
      </p:sp>
      <p:sp>
        <p:nvSpPr>
          <p:cNvPr id="115" name="Shape 115"/>
          <p:cNvSpPr/>
          <p:nvPr/>
        </p:nvSpPr>
        <p:spPr>
          <a:xfrm>
            <a:off x="3233430" y="1600254"/>
            <a:ext cx="2459699" cy="1796999"/>
          </a:xfrm>
          <a:prstGeom prst="cube">
            <a:avLst>
              <a:gd name="adj" fmla="val 25000"/>
            </a:avLst>
          </a:prstGeom>
          <a:solidFill>
            <a:srgbClr val="9FC5E8"/>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16" name="Shape 116"/>
          <p:cNvGrpSpPr/>
          <p:nvPr/>
        </p:nvGrpSpPr>
        <p:grpSpPr>
          <a:xfrm>
            <a:off x="3236055" y="1947025"/>
            <a:ext cx="2457549" cy="1160051"/>
            <a:chOff x="3235975" y="1947024"/>
            <a:chExt cx="2457549" cy="1160050"/>
          </a:xfrm>
        </p:grpSpPr>
        <p:grpSp>
          <p:nvGrpSpPr>
            <p:cNvPr id="117" name="Shape 117"/>
            <p:cNvGrpSpPr/>
            <p:nvPr/>
          </p:nvGrpSpPr>
          <p:grpSpPr>
            <a:xfrm>
              <a:off x="3235975" y="1947024"/>
              <a:ext cx="2443774" cy="389325"/>
              <a:chOff x="3235975" y="1947024"/>
              <a:chExt cx="2443774" cy="389325"/>
            </a:xfrm>
          </p:grpSpPr>
          <p:cxnSp>
            <p:nvCxnSpPr>
              <p:cNvPr id="118" name="Shape 118"/>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19" name="Shape 119"/>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0" name="Shape 120"/>
            <p:cNvGrpSpPr/>
            <p:nvPr/>
          </p:nvGrpSpPr>
          <p:grpSpPr>
            <a:xfrm>
              <a:off x="3241312" y="2206849"/>
              <a:ext cx="2443774" cy="389325"/>
              <a:chOff x="3235975" y="1947024"/>
              <a:chExt cx="2443774" cy="389325"/>
            </a:xfrm>
          </p:grpSpPr>
          <p:cxnSp>
            <p:nvCxnSpPr>
              <p:cNvPr id="121" name="Shape 121"/>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2" name="Shape 122"/>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3" name="Shape 123"/>
            <p:cNvGrpSpPr/>
            <p:nvPr/>
          </p:nvGrpSpPr>
          <p:grpSpPr>
            <a:xfrm>
              <a:off x="3235975" y="2480424"/>
              <a:ext cx="2443774" cy="389325"/>
              <a:chOff x="3235975" y="1947024"/>
              <a:chExt cx="2443774" cy="389325"/>
            </a:xfrm>
          </p:grpSpPr>
          <p:cxnSp>
            <p:nvCxnSpPr>
              <p:cNvPr id="124" name="Shape 124"/>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5" name="Shape 125"/>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6" name="Shape 126"/>
            <p:cNvGrpSpPr/>
            <p:nvPr/>
          </p:nvGrpSpPr>
          <p:grpSpPr>
            <a:xfrm>
              <a:off x="3249750" y="2717749"/>
              <a:ext cx="2443774" cy="389325"/>
              <a:chOff x="3235975" y="1947024"/>
              <a:chExt cx="2443774" cy="389325"/>
            </a:xfrm>
          </p:grpSpPr>
          <p:cxnSp>
            <p:nvCxnSpPr>
              <p:cNvPr id="127" name="Shape 127"/>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8" name="Shape 128"/>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spTree>
    <p:extLst>
      <p:ext uri="{BB962C8B-B14F-4D97-AF65-F5344CB8AC3E}">
        <p14:creationId xmlns:p14="http://schemas.microsoft.com/office/powerpoint/2010/main" val="12112302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par>
                                <p:cTn id="13" presetID="10"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fade">
                                      <p:cBhvr>
                                        <p:cTn id="15"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26197"/>
            <a:ext cx="8229600" cy="4999971"/>
          </a:xfrm>
        </p:spPr>
        <p:txBody>
          <a:bodyPr/>
          <a:lstStyle/>
          <a:p>
            <a:pPr>
              <a:buClr>
                <a:schemeClr val="tx2"/>
              </a:buClr>
              <a:buSzPct val="125000"/>
              <a:buFont typeface="Arial"/>
              <a:buChar char="•"/>
            </a:pPr>
            <a:r>
              <a:rPr lang="en-US" dirty="0" err="1" smtClean="0"/>
              <a:t>Docker</a:t>
            </a:r>
            <a:r>
              <a:rPr lang="en-US" dirty="0" smtClean="0"/>
              <a:t> File (Creation of a container with specifics like process </a:t>
            </a:r>
            <a:r>
              <a:rPr lang="en-US" dirty="0" err="1" smtClean="0"/>
              <a:t>x,y,z</a:t>
            </a:r>
            <a:r>
              <a:rPr lang="en-US" dirty="0" smtClean="0"/>
              <a:t> port a, etc.)</a:t>
            </a:r>
          </a:p>
          <a:p>
            <a:pPr>
              <a:buClr>
                <a:schemeClr val="tx2"/>
              </a:buClr>
              <a:buSzPct val="125000"/>
              <a:buFont typeface="Arial"/>
              <a:buChar char="•"/>
            </a:pPr>
            <a:r>
              <a:rPr lang="en-US" dirty="0" err="1" smtClean="0"/>
              <a:t>Docker</a:t>
            </a:r>
            <a:r>
              <a:rPr lang="en-US" dirty="0" smtClean="0"/>
              <a:t> Image (running app instance in a container)</a:t>
            </a:r>
          </a:p>
          <a:p>
            <a:pPr>
              <a:buClr>
                <a:schemeClr val="tx2"/>
              </a:buClr>
              <a:buSzPct val="125000"/>
              <a:buFont typeface="Arial"/>
              <a:buChar char="•"/>
            </a:pPr>
            <a:r>
              <a:rPr lang="en-US" dirty="0" smtClean="0"/>
              <a:t>Diego is going to leverage the packaging benefits of </a:t>
            </a:r>
            <a:r>
              <a:rPr lang="en-US" dirty="0" err="1" smtClean="0"/>
              <a:t>Docker</a:t>
            </a:r>
            <a:endParaRPr lang="en-US" dirty="0" smtClean="0"/>
          </a:p>
          <a:p>
            <a:pPr>
              <a:buClr>
                <a:schemeClr val="tx2"/>
              </a:buClr>
              <a:buSzPct val="125000"/>
              <a:buFont typeface="Arial"/>
              <a:buChar char="•"/>
            </a:pPr>
            <a:r>
              <a:rPr lang="en-US" dirty="0" smtClean="0"/>
              <a:t>Chose not to leverage </a:t>
            </a:r>
            <a:r>
              <a:rPr lang="en-US" dirty="0" err="1" smtClean="0"/>
              <a:t>libcontainer</a:t>
            </a:r>
            <a:r>
              <a:rPr lang="en-US" dirty="0" smtClean="0"/>
              <a:t> project but only re-use some Go packages like </a:t>
            </a:r>
            <a:r>
              <a:rPr lang="en-US" dirty="0" err="1" smtClean="0"/>
              <a:t>netlink</a:t>
            </a:r>
            <a:r>
              <a:rPr lang="en-US" dirty="0" smtClean="0"/>
              <a:t> </a:t>
            </a:r>
            <a:endParaRPr lang="en-US" dirty="0"/>
          </a:p>
        </p:txBody>
      </p:sp>
      <p:sp>
        <p:nvSpPr>
          <p:cNvPr id="3" name="Title 2"/>
          <p:cNvSpPr>
            <a:spLocks noGrp="1"/>
          </p:cNvSpPr>
          <p:nvPr>
            <p:ph type="title"/>
          </p:nvPr>
        </p:nvSpPr>
        <p:spPr/>
        <p:txBody>
          <a:bodyPr/>
          <a:lstStyle/>
          <a:p>
            <a:r>
              <a:rPr lang="en-US" dirty="0" smtClean="0">
                <a:solidFill>
                  <a:srgbClr val="008881"/>
                </a:solidFill>
              </a:rPr>
              <a:t>Packaging has been improved</a:t>
            </a:r>
            <a:endParaRPr lang="en-US" dirty="0">
              <a:solidFill>
                <a:srgbClr val="008881"/>
              </a:solidFill>
            </a:endParaRPr>
          </a:p>
        </p:txBody>
      </p:sp>
    </p:spTree>
    <p:extLst>
      <p:ext uri="{BB962C8B-B14F-4D97-AF65-F5344CB8AC3E}">
        <p14:creationId xmlns:p14="http://schemas.microsoft.com/office/powerpoint/2010/main" val="425539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r>
              <a:rPr lang="en-US" dirty="0" err="1" smtClean="0"/>
              <a:t>Docker</a:t>
            </a:r>
            <a:r>
              <a:rPr lang="en-US" dirty="0" smtClean="0"/>
              <a:t> Containers + Pivotal CF</a:t>
            </a:r>
          </a:p>
        </p:txBody>
      </p:sp>
      <p:sp>
        <p:nvSpPr>
          <p:cNvPr id="2" name="Content Placeholder 1"/>
          <p:cNvSpPr>
            <a:spLocks noGrp="1"/>
          </p:cNvSpPr>
          <p:nvPr>
            <p:ph sz="quarter" idx="10"/>
          </p:nvPr>
        </p:nvSpPr>
        <p:spPr>
          <a:xfrm>
            <a:off x="366725" y="1613605"/>
            <a:ext cx="5610747" cy="4510616"/>
          </a:xfrm>
        </p:spPr>
        <p:txBody>
          <a:bodyPr/>
          <a:lstStyle/>
          <a:p>
            <a:r>
              <a:rPr lang="en-US" sz="2000" dirty="0"/>
              <a:t>Deploy, manage and scale apps that run multiple </a:t>
            </a:r>
            <a:r>
              <a:rPr lang="en-US" sz="2000" dirty="0" err="1"/>
              <a:t>Docker</a:t>
            </a:r>
            <a:r>
              <a:rPr lang="en-US" sz="2000" dirty="0"/>
              <a:t> </a:t>
            </a:r>
            <a:r>
              <a:rPr lang="en-US" sz="2000" dirty="0" smtClean="0"/>
              <a:t>containers, </a:t>
            </a:r>
            <a:r>
              <a:rPr lang="en-US" sz="2000" dirty="0"/>
              <a:t>on </a:t>
            </a:r>
            <a:r>
              <a:rPr lang="en-US" sz="2000" dirty="0" err="1"/>
              <a:t>IaaS</a:t>
            </a:r>
            <a:r>
              <a:rPr lang="en-US" sz="2000" dirty="0"/>
              <a:t> of </a:t>
            </a:r>
            <a:r>
              <a:rPr lang="en-US" sz="2000" dirty="0" smtClean="0"/>
              <a:t>choice.</a:t>
            </a:r>
          </a:p>
          <a:p>
            <a:r>
              <a:rPr lang="en-US" sz="2000" dirty="0" smtClean="0"/>
              <a:t>Health Management</a:t>
            </a:r>
          </a:p>
          <a:p>
            <a:pPr lvl="1"/>
            <a:r>
              <a:rPr lang="en-US" sz="1600" dirty="0" smtClean="0"/>
              <a:t>VMs automatically recreated in case of failure</a:t>
            </a:r>
          </a:p>
          <a:p>
            <a:pPr lvl="1"/>
            <a:r>
              <a:rPr lang="en-US" sz="1600" dirty="0" smtClean="0"/>
              <a:t>Containers automatically restarted in case of failure</a:t>
            </a:r>
          </a:p>
          <a:p>
            <a:pPr lvl="1"/>
            <a:r>
              <a:rPr lang="en-US" sz="1600" dirty="0" smtClean="0"/>
              <a:t>Container dependencies maintained on restart</a:t>
            </a:r>
          </a:p>
          <a:p>
            <a:r>
              <a:rPr lang="en-US" sz="2000" dirty="0" smtClean="0">
                <a:hlinkClick r:id="rId3"/>
              </a:rPr>
              <a:t>Video highlighting these capabilities </a:t>
            </a:r>
            <a:endParaRPr lang="en-US" sz="2000" dirty="0"/>
          </a:p>
          <a:p>
            <a:endParaRPr lang="en-US" sz="2800" dirty="0" smtClean="0"/>
          </a:p>
        </p:txBody>
      </p:sp>
      <p:pic>
        <p:nvPicPr>
          <p:cNvPr id="6" name="Picture 5" descr="https://lh5.googleusercontent.com/vvkDdc2myqCEr42fVJ6nSycO0tZiNr3cG2ZAP0UxCHsT-nz__5iX2_YMhhmk4x4KF__PYJaM-TgaXjnC3JefvgQMBe65z1uZnpElEymzl-ugGiv9H4gE2oAGEApwjkGkkw"/>
          <p:cNvPicPr/>
          <p:nvPr/>
        </p:nvPicPr>
        <p:blipFill>
          <a:blip r:embed="rId4">
            <a:extLst>
              <a:ext uri="{28A0092B-C50C-407E-A947-70E740481C1C}">
                <a14:useLocalDpi xmlns:a14="http://schemas.microsoft.com/office/drawing/2010/main" val="0"/>
              </a:ext>
            </a:extLst>
          </a:blip>
          <a:srcRect/>
          <a:stretch>
            <a:fillRect/>
          </a:stretch>
        </p:blipFill>
        <p:spPr bwMode="auto">
          <a:xfrm>
            <a:off x="6129867" y="1241779"/>
            <a:ext cx="2692400" cy="4515556"/>
          </a:xfrm>
          <a:prstGeom prst="rect">
            <a:avLst/>
          </a:prstGeom>
          <a:noFill/>
          <a:ln>
            <a:noFill/>
          </a:ln>
        </p:spPr>
      </p:pic>
    </p:spTree>
    <p:extLst>
      <p:ext uri="{BB962C8B-B14F-4D97-AF65-F5344CB8AC3E}">
        <p14:creationId xmlns:p14="http://schemas.microsoft.com/office/powerpoint/2010/main" val="7625309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Containers and </a:t>
            </a:r>
            <a:r>
              <a:rPr lang="en-US" dirty="0" err="1" smtClean="0"/>
              <a:t>PaaS</a:t>
            </a:r>
            <a:r>
              <a:rPr lang="en-US" dirty="0" smtClean="0"/>
              <a:t>: Made for Each </a:t>
            </a:r>
            <a:r>
              <a:rPr lang="en-US" dirty="0"/>
              <a:t>O</a:t>
            </a:r>
            <a:r>
              <a:rPr lang="en-US" dirty="0" smtClean="0"/>
              <a:t>ther</a:t>
            </a:r>
            <a:endParaRPr lang="en-US" dirty="0"/>
          </a:p>
        </p:txBody>
      </p:sp>
      <p:sp>
        <p:nvSpPr>
          <p:cNvPr id="7" name="Content Placeholder 6"/>
          <p:cNvSpPr>
            <a:spLocks noGrp="1"/>
          </p:cNvSpPr>
          <p:nvPr>
            <p:ph sz="quarter" idx="10"/>
          </p:nvPr>
        </p:nvSpPr>
        <p:spPr>
          <a:xfrm>
            <a:off x="400582" y="1512716"/>
            <a:ext cx="5932486" cy="4182533"/>
          </a:xfrm>
        </p:spPr>
        <p:txBody>
          <a:bodyPr/>
          <a:lstStyle/>
          <a:p>
            <a:r>
              <a:rPr lang="en-US" dirty="0" smtClean="0"/>
              <a:t>Why containers matter for the enterprise</a:t>
            </a:r>
          </a:p>
          <a:p>
            <a:r>
              <a:rPr lang="en-US" dirty="0" smtClean="0"/>
              <a:t>Container basics, limitations</a:t>
            </a:r>
          </a:p>
          <a:p>
            <a:r>
              <a:rPr lang="en-US" dirty="0" smtClean="0"/>
              <a:t>Containers are building block of </a:t>
            </a:r>
            <a:r>
              <a:rPr lang="en-US" dirty="0" err="1" smtClean="0"/>
              <a:t>PaaS</a:t>
            </a:r>
            <a:endParaRPr lang="en-US" dirty="0" smtClean="0"/>
          </a:p>
          <a:p>
            <a:r>
              <a:rPr lang="en-US" dirty="0" smtClean="0"/>
              <a:t>Warden containers on Pivotal CF</a:t>
            </a:r>
          </a:p>
          <a:p>
            <a:r>
              <a:rPr lang="en-US" dirty="0" err="1" smtClean="0"/>
              <a:t>Docker</a:t>
            </a:r>
            <a:r>
              <a:rPr lang="en-US" dirty="0" smtClean="0"/>
              <a:t> on Pivotal CF </a:t>
            </a:r>
          </a:p>
          <a:p>
            <a:r>
              <a:rPr lang="en-US" dirty="0" smtClean="0"/>
              <a:t>Garden containers on Pivotal CF</a:t>
            </a:r>
          </a:p>
          <a:p>
            <a:r>
              <a:rPr lang="en-US" dirty="0" smtClean="0"/>
              <a:t>Differences at a glance</a:t>
            </a:r>
          </a:p>
          <a:p>
            <a:endParaRPr lang="en-US" dirty="0" smtClean="0"/>
          </a:p>
          <a:p>
            <a:pPr marL="457200" lvl="1" indent="0">
              <a:buNone/>
            </a:pPr>
            <a:endParaRPr lang="en-US" dirty="0" smtClean="0"/>
          </a:p>
        </p:txBody>
      </p:sp>
      <p:pic>
        <p:nvPicPr>
          <p:cNvPr id="3" name="Picture 2"/>
          <p:cNvPicPr>
            <a:picLocks noChangeAspect="1"/>
          </p:cNvPicPr>
          <p:nvPr/>
        </p:nvPicPr>
        <p:blipFill>
          <a:blip r:embed="rId3"/>
          <a:stretch>
            <a:fillRect/>
          </a:stretch>
        </p:blipFill>
        <p:spPr>
          <a:xfrm>
            <a:off x="5754544" y="2472269"/>
            <a:ext cx="3097365" cy="2573867"/>
          </a:xfrm>
          <a:prstGeom prst="rect">
            <a:avLst/>
          </a:prstGeom>
        </p:spPr>
      </p:pic>
    </p:spTree>
    <p:extLst>
      <p:ext uri="{BB962C8B-B14F-4D97-AF65-F5344CB8AC3E}">
        <p14:creationId xmlns:p14="http://schemas.microsoft.com/office/powerpoint/2010/main" val="3784597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Garden</a:t>
            </a:r>
            <a:endParaRPr lang="en-US" dirty="0"/>
          </a:p>
        </p:txBody>
      </p:sp>
    </p:spTree>
    <p:extLst>
      <p:ext uri="{BB962C8B-B14F-4D97-AF65-F5344CB8AC3E}">
        <p14:creationId xmlns:p14="http://schemas.microsoft.com/office/powerpoint/2010/main" val="3613432159"/>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457200" y="952431"/>
            <a:ext cx="8229600" cy="5173732"/>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Rewrite of the Ruby </a:t>
            </a:r>
            <a:r>
              <a:rPr lang="en-US" sz="2400" b="0" i="0" u="none" strike="noStrike" cap="none" baseline="0" dirty="0" smtClean="0">
                <a:solidFill>
                  <a:schemeClr val="dk1"/>
                </a:solidFill>
                <a:latin typeface="Arial"/>
                <a:ea typeface="Arial"/>
                <a:cs typeface="Arial"/>
                <a:sym typeface="Arial"/>
              </a:rPr>
              <a:t>and Bash portions </a:t>
            </a:r>
            <a:r>
              <a:rPr lang="en-US" sz="2400" b="0" i="0" u="none" strike="noStrike" cap="none" baseline="0" dirty="0">
                <a:solidFill>
                  <a:schemeClr val="dk1"/>
                </a:solidFill>
                <a:latin typeface="Arial"/>
                <a:ea typeface="Arial"/>
                <a:cs typeface="Arial"/>
                <a:sym typeface="Arial"/>
              </a:rPr>
              <a:t>of Warden in </a:t>
            </a:r>
            <a:r>
              <a:rPr lang="en-US" sz="2400" b="0" i="0" u="none" strike="noStrike" cap="none" baseline="0" dirty="0" smtClean="0">
                <a:solidFill>
                  <a:schemeClr val="dk1"/>
                </a:solidFill>
                <a:latin typeface="Arial"/>
                <a:ea typeface="Arial"/>
                <a:cs typeface="Arial"/>
                <a:sym typeface="Arial"/>
              </a:rPr>
              <a:t>Go</a:t>
            </a:r>
          </a:p>
          <a:p>
            <a:pPr marL="857250" lvl="1" indent="-342900">
              <a:buClr>
                <a:schemeClr val="tx2"/>
              </a:buClr>
              <a:buSzPct val="125000"/>
            </a:pPr>
            <a:r>
              <a:rPr lang="en-US" sz="2000" dirty="0" smtClean="0">
                <a:solidFill>
                  <a:schemeClr val="dk1"/>
                </a:solidFill>
                <a:latin typeface="Arial"/>
                <a:ea typeface="Arial"/>
                <a:cs typeface="Arial"/>
                <a:sym typeface="Arial"/>
              </a:rPr>
              <a:t>Better </a:t>
            </a:r>
            <a:r>
              <a:rPr lang="en-US" sz="2000" dirty="0" err="1" smtClean="0">
                <a:solidFill>
                  <a:schemeClr val="dk1"/>
                </a:solidFill>
                <a:latin typeface="Arial"/>
                <a:ea typeface="Arial"/>
                <a:cs typeface="Arial"/>
                <a:sym typeface="Arial"/>
              </a:rPr>
              <a:t>maintainablitity</a:t>
            </a:r>
            <a:endParaRPr lang="en-US" sz="2000" b="0" i="0" u="none" strike="noStrike" cap="none" baseline="0" dirty="0">
              <a:solidFill>
                <a:schemeClr val="dk1"/>
              </a:solidFill>
              <a:latin typeface="Arial"/>
              <a:ea typeface="Arial"/>
              <a:cs typeface="Arial"/>
              <a:sym typeface="Arial"/>
            </a:endParaRP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Provides the container technology for Diego</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Separates out the server from the Backend</a:t>
            </a:r>
          </a:p>
          <a:p>
            <a:pPr marR="0" lvl="1" algn="l" rtl="0">
              <a:spcBef>
                <a:spcPts val="440"/>
              </a:spcBef>
              <a:buClr>
                <a:schemeClr val="tx2"/>
              </a:buClr>
              <a:buSzPct val="125000"/>
            </a:pPr>
            <a:r>
              <a:rPr lang="en-US" sz="2200" b="0" i="0" u="none" strike="noStrike" cap="none" baseline="0" dirty="0">
                <a:solidFill>
                  <a:schemeClr val="dk1"/>
                </a:solidFill>
                <a:latin typeface="Arial"/>
                <a:ea typeface="Arial"/>
                <a:cs typeface="Arial"/>
                <a:sym typeface="Arial"/>
              </a:rPr>
              <a:t>Backend maps protocol requests to OS primitives</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Protocol is platform agnostic (makes it possible for a Windows backend to be developed)</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Supports REST </a:t>
            </a:r>
            <a:r>
              <a:rPr lang="en-US" sz="2400" b="0" i="0" u="none" strike="noStrike" cap="none" baseline="0" dirty="0" smtClean="0">
                <a:solidFill>
                  <a:schemeClr val="dk1"/>
                </a:solidFill>
                <a:latin typeface="Arial"/>
                <a:ea typeface="Arial"/>
                <a:cs typeface="Arial"/>
                <a:sym typeface="Arial"/>
              </a:rPr>
              <a:t>API</a:t>
            </a:r>
          </a:p>
          <a:p>
            <a:pPr marR="0" lvl="0" algn="l" rtl="0">
              <a:spcBef>
                <a:spcPts val="480"/>
              </a:spcBef>
              <a:buClr>
                <a:srgbClr val="0096D6"/>
              </a:buClr>
              <a:buSzPct val="100000"/>
              <a:buNone/>
            </a:pPr>
            <a:endParaRPr lang="en-US" sz="2400" b="0" i="0" u="none" strike="noStrike" cap="none" baseline="0" dirty="0">
              <a:solidFill>
                <a:schemeClr val="dk1"/>
              </a:solidFill>
              <a:latin typeface="Arial"/>
              <a:ea typeface="Arial"/>
              <a:cs typeface="Arial"/>
              <a:sym typeface="Arial"/>
            </a:endParaRPr>
          </a:p>
          <a:p>
            <a:pPr marL="228600" marR="0" lvl="0" indent="-76200" algn="l" rtl="0">
              <a:spcBef>
                <a:spcPts val="480"/>
              </a:spcBef>
              <a:buClr>
                <a:srgbClr val="0096D6"/>
              </a:buClr>
              <a:buFont typeface="Noto Symbol"/>
              <a:buNone/>
            </a:pPr>
            <a:endParaRPr sz="24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rgbClr val="008881"/>
                </a:solidFill>
                <a:latin typeface="Arial"/>
                <a:ea typeface="Arial"/>
                <a:cs typeface="Arial"/>
                <a:sym typeface="Arial"/>
              </a:rPr>
              <a:t>Garden</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p:cNvPicPr preferRelativeResize="0">
            <a:picLocks noGrp="1"/>
          </p:cNvPicPr>
          <p:nvPr>
            <p:ph type="body" idx="1"/>
          </p:nvPr>
        </p:nvPicPr>
        <p:blipFill rotWithShape="1">
          <a:blip r:embed="rId3">
            <a:alphaModFix/>
          </a:blip>
          <a:srcRect l="1324" t="-113" b="79"/>
          <a:stretch/>
        </p:blipFill>
        <p:spPr>
          <a:xfrm>
            <a:off x="804334" y="1195952"/>
            <a:ext cx="7882465" cy="4688415"/>
          </a:xfrm>
          <a:prstGeom prst="rect">
            <a:avLst/>
          </a:prstGeom>
          <a:noFill/>
          <a:ln>
            <a:noFill/>
          </a:ln>
        </p:spPr>
      </p:pic>
      <p:sp>
        <p:nvSpPr>
          <p:cNvPr id="208" name="Shape 208"/>
          <p:cNvSpPr txBox="1">
            <a:spLocks noGrp="1"/>
          </p:cNvSpPr>
          <p:nvPr>
            <p:ph type="title"/>
          </p:nvPr>
        </p:nvSpPr>
        <p:spPr>
          <a:xfrm>
            <a:off x="457200" y="71961"/>
            <a:ext cx="8229600" cy="785291"/>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rgbClr val="008881"/>
                </a:solidFill>
                <a:latin typeface="Arial"/>
                <a:ea typeface="Arial"/>
                <a:cs typeface="Arial"/>
                <a:sym typeface="Arial"/>
              </a:rPr>
              <a:t>Garden Architecture</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457200" y="804376"/>
            <a:ext cx="8229600" cy="5321831"/>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25000"/>
              <a:buFont typeface="Arial"/>
              <a:buChar char="•"/>
            </a:pPr>
            <a:r>
              <a:rPr lang="en-US" sz="2000" b="0" i="0" u="none" strike="noStrike" cap="none" baseline="0" dirty="0">
                <a:solidFill>
                  <a:schemeClr val="dk1"/>
                </a:solidFill>
                <a:latin typeface="Arial"/>
                <a:ea typeface="Arial"/>
                <a:cs typeface="Arial"/>
                <a:sym typeface="Arial"/>
              </a:rPr>
              <a:t>Namespace</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Provide isolation (ex. Network, FS mount </a:t>
            </a:r>
            <a:r>
              <a:rPr lang="en-US" sz="1800" b="0" i="0" u="none" strike="noStrike" cap="none" baseline="0" dirty="0" err="1">
                <a:solidFill>
                  <a:schemeClr val="dk1"/>
                </a:solidFill>
                <a:latin typeface="Arial"/>
                <a:ea typeface="Arial"/>
                <a:cs typeface="Arial"/>
                <a:sym typeface="Arial"/>
              </a:rPr>
              <a:t>points,etc</a:t>
            </a:r>
            <a:r>
              <a:rPr lang="en-US" sz="1800" b="0" i="0" u="none" strike="noStrike" cap="none" baseline="0" dirty="0">
                <a:solidFill>
                  <a:schemeClr val="dk1"/>
                </a:solidFill>
                <a:latin typeface="Arial"/>
                <a:ea typeface="Arial"/>
                <a:cs typeface="Arial"/>
                <a:sym typeface="Arial"/>
              </a:rPr>
              <a:t>)</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Does not use User Namespace as yet</a:t>
            </a:r>
          </a:p>
          <a:p>
            <a:pPr marR="0" lvl="0" algn="l" rtl="0">
              <a:spcBef>
                <a:spcPts val="400"/>
              </a:spcBef>
              <a:buClr>
                <a:schemeClr val="tx2"/>
              </a:buClr>
              <a:buSzPct val="125000"/>
              <a:buFont typeface="Arial"/>
              <a:buChar char="•"/>
            </a:pPr>
            <a:r>
              <a:rPr lang="en-US" sz="2000" b="0" i="0" u="none" strike="noStrike" cap="none" baseline="0" dirty="0">
                <a:solidFill>
                  <a:schemeClr val="dk1"/>
                </a:solidFill>
                <a:latin typeface="Arial"/>
                <a:ea typeface="Arial"/>
                <a:cs typeface="Arial"/>
                <a:sym typeface="Arial"/>
              </a:rPr>
              <a:t>Resource Control</a:t>
            </a:r>
          </a:p>
          <a:p>
            <a:pPr marR="0" lvl="1" algn="l" rtl="0">
              <a:spcBef>
                <a:spcPts val="360"/>
              </a:spcBef>
              <a:buClr>
                <a:schemeClr val="tx2"/>
              </a:buClr>
              <a:buSzPct val="125000"/>
            </a:pPr>
            <a:r>
              <a:rPr lang="en-US" sz="1800" b="0" i="0" u="none" strike="noStrike" cap="none" baseline="0" dirty="0" err="1">
                <a:solidFill>
                  <a:schemeClr val="dk1"/>
                </a:solidFill>
                <a:latin typeface="Arial"/>
                <a:ea typeface="Arial"/>
                <a:cs typeface="Arial"/>
                <a:sym typeface="Arial"/>
              </a:rPr>
              <a:t>cpuset</a:t>
            </a:r>
            <a:r>
              <a:rPr lang="en-US" sz="1800" b="0" i="0" u="none" strike="noStrike" cap="none" baseline="0" dirty="0">
                <a:solidFill>
                  <a:schemeClr val="dk1"/>
                </a:solidFill>
                <a:latin typeface="Arial"/>
                <a:ea typeface="Arial"/>
                <a:cs typeface="Arial"/>
                <a:sym typeface="Arial"/>
              </a:rPr>
              <a:t>, </a:t>
            </a:r>
            <a:r>
              <a:rPr lang="en-US" sz="1800" b="0" i="0" u="none" strike="noStrike" cap="none" baseline="0" dirty="0" err="1">
                <a:solidFill>
                  <a:schemeClr val="dk1"/>
                </a:solidFill>
                <a:latin typeface="Arial"/>
                <a:ea typeface="Arial"/>
                <a:cs typeface="Arial"/>
                <a:sym typeface="Arial"/>
              </a:rPr>
              <a:t>cpu</a:t>
            </a:r>
            <a:r>
              <a:rPr lang="en-US" sz="1800" b="0" i="0" u="none" strike="noStrike" cap="none" baseline="0" dirty="0">
                <a:solidFill>
                  <a:schemeClr val="dk1"/>
                </a:solidFill>
                <a:latin typeface="Arial"/>
                <a:ea typeface="Arial"/>
                <a:cs typeface="Arial"/>
                <a:sym typeface="Arial"/>
              </a:rPr>
              <a:t>, </a:t>
            </a:r>
            <a:r>
              <a:rPr lang="en-US" sz="1800" b="0" i="0" u="none" strike="noStrike" cap="none" baseline="0" dirty="0" err="1">
                <a:solidFill>
                  <a:schemeClr val="dk1"/>
                </a:solidFill>
                <a:latin typeface="Arial"/>
                <a:ea typeface="Arial"/>
                <a:cs typeface="Arial"/>
                <a:sym typeface="Arial"/>
              </a:rPr>
              <a:t>cpuacct,devices</a:t>
            </a:r>
            <a:r>
              <a:rPr lang="en-US" sz="1800" b="0" i="0" u="none" strike="noStrike" cap="none" baseline="0" dirty="0">
                <a:solidFill>
                  <a:schemeClr val="dk1"/>
                </a:solidFill>
                <a:latin typeface="Arial"/>
                <a:ea typeface="Arial"/>
                <a:cs typeface="Arial"/>
                <a:sym typeface="Arial"/>
              </a:rPr>
              <a:t> and memory in a </a:t>
            </a:r>
            <a:r>
              <a:rPr lang="en-US" sz="1800" b="0" i="0" u="none" strike="noStrike" cap="none" baseline="0" dirty="0" err="1">
                <a:solidFill>
                  <a:schemeClr val="dk1"/>
                </a:solidFill>
                <a:latin typeface="Arial"/>
                <a:ea typeface="Arial"/>
                <a:cs typeface="Arial"/>
                <a:sym typeface="Arial"/>
              </a:rPr>
              <a:t>cgroup</a:t>
            </a:r>
            <a:r>
              <a:rPr lang="en-US" sz="1800" b="0" i="0" u="none" strike="noStrike" cap="none" baseline="0" dirty="0">
                <a:solidFill>
                  <a:schemeClr val="dk1"/>
                </a:solidFill>
                <a:latin typeface="Arial"/>
                <a:ea typeface="Arial"/>
                <a:cs typeface="Arial"/>
                <a:sym typeface="Arial"/>
              </a:rPr>
              <a:t> for each container</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Resources constraints are imposed on process in containers </a:t>
            </a:r>
          </a:p>
          <a:p>
            <a:pPr marR="0" lvl="0" algn="l" rtl="0">
              <a:spcBef>
                <a:spcPts val="400"/>
              </a:spcBef>
              <a:buClr>
                <a:schemeClr val="tx2"/>
              </a:buClr>
              <a:buSzPct val="125000"/>
              <a:buFont typeface="Arial"/>
              <a:buChar char="•"/>
            </a:pPr>
            <a:r>
              <a:rPr lang="en-US" sz="2000" b="0" i="0" u="none" strike="noStrike" cap="none" baseline="0" dirty="0">
                <a:solidFill>
                  <a:schemeClr val="dk1"/>
                </a:solidFill>
                <a:latin typeface="Arial"/>
                <a:ea typeface="Arial"/>
                <a:cs typeface="Arial"/>
                <a:sym typeface="Arial"/>
              </a:rPr>
              <a:t>Networking</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Creates a pair of Ethernet devices and assigns one to the container’s network namespace</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Routing and firewall for a container</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Packet filtering/shaping</a:t>
            </a:r>
          </a:p>
          <a:p>
            <a:pPr marL="342900" marR="0" lvl="1" indent="-342900" algn="l" rtl="0">
              <a:spcBef>
                <a:spcPts val="400"/>
              </a:spcBef>
              <a:buClr>
                <a:schemeClr val="tx2"/>
              </a:buClr>
              <a:buSzPct val="125000"/>
            </a:pPr>
            <a:r>
              <a:rPr lang="en-US" sz="2000" b="0" i="0" u="none" strike="noStrike" cap="none" baseline="0" dirty="0">
                <a:solidFill>
                  <a:schemeClr val="dk1"/>
                </a:solidFill>
                <a:latin typeface="Arial"/>
                <a:ea typeface="Arial"/>
                <a:cs typeface="Arial"/>
                <a:sym typeface="Arial"/>
              </a:rPr>
              <a:t>Root </a:t>
            </a:r>
            <a:r>
              <a:rPr lang="en-US" sz="2000" b="0" i="0" u="none" strike="noStrike" cap="none" baseline="0" dirty="0" err="1">
                <a:solidFill>
                  <a:schemeClr val="dk1"/>
                </a:solidFill>
                <a:latin typeface="Arial"/>
                <a:ea typeface="Arial"/>
                <a:cs typeface="Arial"/>
                <a:sym typeface="Arial"/>
              </a:rPr>
              <a:t>FileSystem</a:t>
            </a:r>
            <a:r>
              <a:rPr lang="en-US" sz="2000" b="0" i="0" u="none" strike="noStrike" cap="none" baseline="0" dirty="0">
                <a:solidFill>
                  <a:schemeClr val="dk1"/>
                </a:solidFill>
                <a:latin typeface="Arial"/>
                <a:ea typeface="Arial"/>
                <a:cs typeface="Arial"/>
                <a:sym typeface="Arial"/>
              </a:rPr>
              <a:t> (</a:t>
            </a:r>
            <a:r>
              <a:rPr lang="en-US" sz="1800" b="0" i="0" u="none" strike="noStrike" cap="none" baseline="0" dirty="0">
                <a:solidFill>
                  <a:schemeClr val="dk1"/>
                </a:solidFill>
                <a:latin typeface="Arial"/>
                <a:ea typeface="Arial"/>
                <a:cs typeface="Arial"/>
                <a:sym typeface="Arial"/>
              </a:rPr>
              <a:t>Extends Warden’s behavior)</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Allows containers to use configured root FS or root FS can be built from </a:t>
            </a:r>
            <a:r>
              <a:rPr lang="en-US" sz="1800" b="0" i="0" u="none" strike="noStrike" cap="none" baseline="0" dirty="0" err="1">
                <a:solidFill>
                  <a:schemeClr val="dk1"/>
                </a:solidFill>
                <a:latin typeface="Arial"/>
                <a:ea typeface="Arial"/>
                <a:cs typeface="Arial"/>
                <a:sym typeface="Arial"/>
              </a:rPr>
              <a:t>Docker</a:t>
            </a:r>
            <a:r>
              <a:rPr lang="en-US" sz="1800" b="0" i="0" u="none" strike="noStrike" cap="none" baseline="0" dirty="0">
                <a:solidFill>
                  <a:schemeClr val="dk1"/>
                </a:solidFill>
                <a:latin typeface="Arial"/>
                <a:ea typeface="Arial"/>
                <a:cs typeface="Arial"/>
                <a:sym typeface="Arial"/>
              </a:rPr>
              <a:t> Image</a:t>
            </a:r>
          </a:p>
          <a:p>
            <a:pPr marR="0" lvl="1" algn="l" rtl="0">
              <a:spcBef>
                <a:spcPts val="360"/>
              </a:spcBef>
              <a:buClr>
                <a:schemeClr val="tx2"/>
              </a:buClr>
              <a:buSzPct val="125000"/>
            </a:pPr>
            <a:r>
              <a:rPr lang="en-US" sz="1800" b="0" i="0" u="none" strike="noStrike" cap="none" baseline="0" dirty="0">
                <a:solidFill>
                  <a:schemeClr val="dk1"/>
                </a:solidFill>
                <a:latin typeface="Arial"/>
                <a:ea typeface="Arial"/>
                <a:cs typeface="Arial"/>
                <a:sym typeface="Arial"/>
              </a:rPr>
              <a:t>R/W layer is added so container can update root FS</a:t>
            </a:r>
          </a:p>
        </p:txBody>
      </p:sp>
      <p:sp>
        <p:nvSpPr>
          <p:cNvPr id="214" name="Shape 214"/>
          <p:cNvSpPr txBox="1">
            <a:spLocks noGrp="1"/>
          </p:cNvSpPr>
          <p:nvPr>
            <p:ph type="title"/>
          </p:nvPr>
        </p:nvSpPr>
        <p:spPr>
          <a:xfrm>
            <a:off x="457200" y="71960"/>
            <a:ext cx="8229600" cy="73237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rgbClr val="008881"/>
                </a:solidFill>
                <a:latin typeface="Arial"/>
                <a:ea typeface="Arial"/>
                <a:cs typeface="Arial"/>
                <a:sym typeface="Arial"/>
              </a:rPr>
              <a:t>Garden – How does it do it?</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992116"/>
            <a:ext cx="8229600" cy="5134048"/>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25000"/>
              <a:buFont typeface="Arial"/>
              <a:buChar char="•"/>
            </a:pPr>
            <a:r>
              <a:rPr lang="en-US" sz="1500" b="0" i="0" u="none" strike="noStrike" cap="none" baseline="0" dirty="0">
                <a:latin typeface="Arial"/>
                <a:ea typeface="Arial"/>
                <a:cs typeface="Arial"/>
                <a:sym typeface="Arial"/>
              </a:rPr>
              <a:t>Capacity – returns the memory and disk capacity of the host machine</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Create – creates a container and returns its handle (a string which identifies the container)</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Info – returns information about a specified container such as its IP address and a list of processes running in the container</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Run – spawns a process in the container and streams its output back to the client</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Attach – starts streaming the output of a specified process in a specified container back to the client</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List – lists all container handles</a:t>
            </a:r>
          </a:p>
          <a:p>
            <a:pPr marR="0" lvl="0" algn="l" rtl="0">
              <a:spcBef>
                <a:spcPts val="400"/>
              </a:spcBef>
              <a:buClr>
                <a:schemeClr val="tx2"/>
              </a:buClr>
              <a:buSzPct val="125000"/>
              <a:buFont typeface="Arial"/>
              <a:buChar char="•"/>
            </a:pPr>
            <a:r>
              <a:rPr lang="en-US" sz="1500" b="0" i="0" u="none" strike="noStrike" cap="none" baseline="0" dirty="0" err="1">
                <a:latin typeface="Arial"/>
                <a:ea typeface="Arial"/>
                <a:cs typeface="Arial"/>
                <a:sym typeface="Arial"/>
              </a:rPr>
              <a:t>LimitBandwidth</a:t>
            </a:r>
            <a:r>
              <a:rPr lang="en-US" sz="1500" b="0" i="0" u="none" strike="noStrike" cap="none" baseline="0" dirty="0">
                <a:latin typeface="Arial"/>
                <a:ea typeface="Arial"/>
                <a:cs typeface="Arial"/>
                <a:sym typeface="Arial"/>
              </a:rPr>
              <a:t>, </a:t>
            </a:r>
            <a:r>
              <a:rPr lang="en-US" sz="1500" b="0" i="0" u="none" strike="noStrike" cap="none" baseline="0" dirty="0" err="1">
                <a:latin typeface="Arial"/>
                <a:ea typeface="Arial"/>
                <a:cs typeface="Arial"/>
                <a:sym typeface="Arial"/>
              </a:rPr>
              <a:t>LimitCpu</a:t>
            </a:r>
            <a:r>
              <a:rPr lang="en-US" sz="1500" b="0" i="0" u="none" strike="noStrike" cap="none" baseline="0" dirty="0">
                <a:latin typeface="Arial"/>
                <a:ea typeface="Arial"/>
                <a:cs typeface="Arial"/>
                <a:sym typeface="Arial"/>
              </a:rPr>
              <a:t>, </a:t>
            </a:r>
            <a:r>
              <a:rPr lang="en-US" sz="1500" b="0" i="0" u="none" strike="noStrike" cap="none" baseline="0" dirty="0" err="1">
                <a:latin typeface="Arial"/>
                <a:ea typeface="Arial"/>
                <a:cs typeface="Arial"/>
                <a:sym typeface="Arial"/>
              </a:rPr>
              <a:t>LimitDisk</a:t>
            </a:r>
            <a:r>
              <a:rPr lang="en-US" sz="1500" b="0" i="0" u="none" strike="noStrike" cap="none" baseline="0" dirty="0">
                <a:latin typeface="Arial"/>
                <a:ea typeface="Arial"/>
                <a:cs typeface="Arial"/>
                <a:sym typeface="Arial"/>
              </a:rPr>
              <a:t>, </a:t>
            </a:r>
            <a:r>
              <a:rPr lang="en-US" sz="1500" b="0" i="0" u="none" strike="noStrike" cap="none" baseline="0" dirty="0" err="1">
                <a:latin typeface="Arial"/>
                <a:ea typeface="Arial"/>
                <a:cs typeface="Arial"/>
                <a:sym typeface="Arial"/>
              </a:rPr>
              <a:t>LimitMemory</a:t>
            </a:r>
            <a:r>
              <a:rPr lang="en-US" sz="1500" b="0" i="0" u="none" strike="noStrike" cap="none" baseline="0" dirty="0">
                <a:latin typeface="Arial"/>
                <a:ea typeface="Arial"/>
                <a:cs typeface="Arial"/>
                <a:sym typeface="Arial"/>
              </a:rPr>
              <a:t> – adjusts the limits of a specified container for network bandwidth, CPU shares, disk usage, and memory usage, respectively</a:t>
            </a:r>
          </a:p>
          <a:p>
            <a:pPr marR="0" lvl="0" algn="l" rtl="0">
              <a:spcBef>
                <a:spcPts val="400"/>
              </a:spcBef>
              <a:buClr>
                <a:schemeClr val="tx2"/>
              </a:buClr>
              <a:buSzPct val="125000"/>
              <a:buFont typeface="Arial"/>
              <a:buChar char="•"/>
            </a:pPr>
            <a:r>
              <a:rPr lang="en-US" sz="1500" b="0" i="0" u="none" strike="noStrike" cap="none" baseline="0" dirty="0" err="1">
                <a:latin typeface="Arial"/>
                <a:ea typeface="Arial"/>
                <a:cs typeface="Arial"/>
                <a:sym typeface="Arial"/>
              </a:rPr>
              <a:t>NetIn</a:t>
            </a:r>
            <a:r>
              <a:rPr lang="en-US" sz="1500" b="0" i="0" u="none" strike="noStrike" cap="none" baseline="0" dirty="0">
                <a:latin typeface="Arial"/>
                <a:ea typeface="Arial"/>
                <a:cs typeface="Arial"/>
                <a:sym typeface="Arial"/>
              </a:rPr>
              <a:t> – maps a port on the host machine to a port in the specified container</a:t>
            </a:r>
          </a:p>
          <a:p>
            <a:pPr marR="0" lvl="0" algn="l" rtl="0">
              <a:spcBef>
                <a:spcPts val="400"/>
              </a:spcBef>
              <a:buClr>
                <a:schemeClr val="tx2"/>
              </a:buClr>
              <a:buSzPct val="125000"/>
              <a:buFont typeface="Arial"/>
              <a:buChar char="•"/>
            </a:pPr>
            <a:r>
              <a:rPr lang="en-US" sz="1500" b="0" i="0" u="none" strike="noStrike" cap="none" baseline="0" dirty="0" err="1">
                <a:latin typeface="Arial"/>
                <a:ea typeface="Arial"/>
                <a:cs typeface="Arial"/>
                <a:sym typeface="Arial"/>
              </a:rPr>
              <a:t>NetOut</a:t>
            </a:r>
            <a:r>
              <a:rPr lang="en-US" sz="1500" b="0" i="0" u="none" strike="noStrike" cap="none" baseline="0" dirty="0">
                <a:latin typeface="Arial"/>
                <a:ea typeface="Arial"/>
                <a:cs typeface="Arial"/>
                <a:sym typeface="Arial"/>
              </a:rPr>
              <a:t> – whitelists outbound network traffic from the specified container to a specified network and/or port</a:t>
            </a:r>
          </a:p>
          <a:p>
            <a:pPr marR="0" lvl="0" algn="l" rtl="0">
              <a:spcBef>
                <a:spcPts val="400"/>
              </a:spcBef>
              <a:buClr>
                <a:schemeClr val="tx2"/>
              </a:buClr>
              <a:buSzPct val="125000"/>
              <a:buFont typeface="Arial"/>
              <a:buChar char="•"/>
            </a:pPr>
            <a:r>
              <a:rPr lang="en-US" sz="1500" b="0" i="0" u="none" strike="noStrike" cap="none" baseline="0" dirty="0" err="1">
                <a:latin typeface="Arial"/>
                <a:ea typeface="Arial"/>
                <a:cs typeface="Arial"/>
                <a:sym typeface="Arial"/>
              </a:rPr>
              <a:t>StreamIn</a:t>
            </a:r>
            <a:r>
              <a:rPr lang="en-US" sz="1500" b="0" i="0" u="none" strike="noStrike" cap="none" baseline="0" dirty="0">
                <a:latin typeface="Arial"/>
                <a:ea typeface="Arial"/>
                <a:cs typeface="Arial"/>
                <a:sym typeface="Arial"/>
              </a:rPr>
              <a:t> – copies data into a specified file in the specified container’s file system</a:t>
            </a:r>
          </a:p>
          <a:p>
            <a:pPr marR="0" lvl="0" algn="l" rtl="0">
              <a:spcBef>
                <a:spcPts val="400"/>
              </a:spcBef>
              <a:buClr>
                <a:schemeClr val="tx2"/>
              </a:buClr>
              <a:buSzPct val="125000"/>
              <a:buFont typeface="Arial"/>
              <a:buChar char="•"/>
            </a:pPr>
            <a:r>
              <a:rPr lang="en-US" sz="1500" b="0" i="0" u="none" strike="noStrike" cap="none" baseline="0" dirty="0" err="1">
                <a:latin typeface="Arial"/>
                <a:ea typeface="Arial"/>
                <a:cs typeface="Arial"/>
                <a:sym typeface="Arial"/>
              </a:rPr>
              <a:t>StreamOut</a:t>
            </a:r>
            <a:r>
              <a:rPr lang="en-US" sz="1500" b="0" i="0" u="none" strike="noStrike" cap="none" baseline="0" dirty="0">
                <a:latin typeface="Arial"/>
                <a:ea typeface="Arial"/>
                <a:cs typeface="Arial"/>
                <a:sym typeface="Arial"/>
              </a:rPr>
              <a:t> – copies data out of a specified file in the specified container’s file system</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Ping – checks that the garden server is running</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Stop – terminates all processes in a specified container but leaves the container around (in stopped state)</a:t>
            </a:r>
          </a:p>
          <a:p>
            <a:pPr marR="0" lvl="0" algn="l" rtl="0">
              <a:spcBef>
                <a:spcPts val="400"/>
              </a:spcBef>
              <a:buClr>
                <a:schemeClr val="tx2"/>
              </a:buClr>
              <a:buSzPct val="125000"/>
              <a:buFont typeface="Arial"/>
              <a:buChar char="•"/>
            </a:pPr>
            <a:r>
              <a:rPr lang="en-US" sz="1500" b="0" i="0" u="none" strike="noStrike" cap="none" baseline="0" dirty="0">
                <a:latin typeface="Arial"/>
                <a:ea typeface="Arial"/>
                <a:cs typeface="Arial"/>
                <a:sym typeface="Arial"/>
              </a:rPr>
              <a:t>Destroy – destroys the specified container</a:t>
            </a:r>
          </a:p>
        </p:txBody>
      </p:sp>
      <p:sp>
        <p:nvSpPr>
          <p:cNvPr id="220" name="Shape 22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rgbClr val="008881"/>
                </a:solidFill>
                <a:latin typeface="Arial"/>
                <a:ea typeface="Arial"/>
                <a:cs typeface="Arial"/>
                <a:sym typeface="Arial"/>
              </a:rPr>
              <a:t>Garden - API</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457200" y="920802"/>
            <a:ext cx="8229600" cy="5205415"/>
          </a:xfrm>
          <a:prstGeom prst="rect">
            <a:avLst/>
          </a:prstGeom>
          <a:noFill/>
          <a:ln>
            <a:noFill/>
          </a:ln>
        </p:spPr>
        <p:txBody>
          <a:bodyPr lIns="91425" tIns="45700" rIns="91425" bIns="45700" anchor="t" anchorCtr="0">
            <a:noAutofit/>
          </a:bodyPr>
          <a:lstStyle/>
          <a:p>
            <a:pPr marL="0" marR="0" lvl="0" indent="0" algn="l" rtl="0">
              <a:spcBef>
                <a:spcPts val="480"/>
              </a:spcBef>
              <a:buClr>
                <a:srgbClr val="0096D6"/>
              </a:buClr>
              <a:buSzPct val="25000"/>
              <a:buFont typeface="Noto Symbol"/>
              <a:buNone/>
            </a:pPr>
            <a:r>
              <a:rPr lang="en-US" sz="2400" b="0" i="0" u="none" strike="noStrike" cap="none" baseline="0" dirty="0" smtClean="0">
                <a:solidFill>
                  <a:schemeClr val="dk1"/>
                </a:solidFill>
                <a:latin typeface="Arial"/>
                <a:ea typeface="Arial"/>
                <a:cs typeface="Arial"/>
                <a:sym typeface="Arial"/>
              </a:rPr>
              <a:t>The </a:t>
            </a:r>
            <a:r>
              <a:rPr lang="en-US" sz="2400" b="0" i="0" u="none" strike="noStrike" cap="none" baseline="0" dirty="0">
                <a:solidFill>
                  <a:schemeClr val="dk1"/>
                </a:solidFill>
                <a:latin typeface="Arial"/>
                <a:ea typeface="Arial"/>
                <a:cs typeface="Arial"/>
                <a:sym typeface="Arial"/>
                <a:hlinkClick r:id="rId3"/>
              </a:rPr>
              <a:t>demo</a:t>
            </a:r>
            <a:r>
              <a:rPr lang="en-US" sz="2400" b="0" i="0" u="none" strike="noStrike" cap="none" baseline="0" dirty="0">
                <a:solidFill>
                  <a:schemeClr val="dk1"/>
                </a:solidFill>
                <a:latin typeface="Arial"/>
                <a:ea typeface="Arial"/>
                <a:cs typeface="Arial"/>
                <a:sym typeface="Arial"/>
              </a:rPr>
              <a:t> covers:</a:t>
            </a:r>
          </a:p>
          <a:p>
            <a:pPr marL="0" marR="0" lvl="0" indent="0" algn="l" rtl="0">
              <a:spcBef>
                <a:spcPts val="480"/>
              </a:spcBef>
              <a:buClr>
                <a:srgbClr val="0096D6"/>
              </a:buClr>
              <a:buFont typeface="Noto Symbol"/>
              <a:buNone/>
            </a:pPr>
            <a:endParaRPr lang="en-US" sz="2400" b="0" i="0" u="none" strike="noStrike" cap="none" baseline="0" dirty="0" smtClean="0">
              <a:solidFill>
                <a:schemeClr val="dk1"/>
              </a:solidFill>
              <a:latin typeface="Arial"/>
              <a:ea typeface="Arial"/>
              <a:cs typeface="Arial"/>
              <a:sym typeface="Arial"/>
            </a:endParaRPr>
          </a:p>
          <a:p>
            <a:pPr marL="0" marR="0" lvl="0" indent="0" algn="l" rtl="0">
              <a:spcBef>
                <a:spcPts val="480"/>
              </a:spcBef>
              <a:buClr>
                <a:srgbClr val="0096D6"/>
              </a:buClr>
              <a:buFont typeface="Noto Symbol"/>
              <a:buNone/>
            </a:pPr>
            <a:endParaRPr sz="2400" b="0" i="0" u="none" strike="noStrike" cap="none" baseline="0" dirty="0">
              <a:solidFill>
                <a:schemeClr val="dk1"/>
              </a:solidFill>
              <a:latin typeface="Arial"/>
              <a:ea typeface="Arial"/>
              <a:cs typeface="Arial"/>
              <a:sym typeface="Arial"/>
            </a:endParaRP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Deploying </a:t>
            </a:r>
            <a:r>
              <a:rPr lang="en-US" sz="2400" b="0" i="0" u="none" strike="noStrike" cap="none" baseline="0" dirty="0" err="1">
                <a:solidFill>
                  <a:schemeClr val="dk1"/>
                </a:solidFill>
                <a:latin typeface="Arial"/>
                <a:ea typeface="Arial"/>
                <a:cs typeface="Arial"/>
                <a:sym typeface="Arial"/>
              </a:rPr>
              <a:t>Docker</a:t>
            </a:r>
            <a:endParaRPr lang="en-US" sz="2400" b="0" i="0" u="none" strike="noStrike" cap="none" baseline="0" dirty="0">
              <a:solidFill>
                <a:schemeClr val="dk1"/>
              </a:solidFill>
              <a:latin typeface="Arial"/>
              <a:ea typeface="Arial"/>
              <a:cs typeface="Arial"/>
              <a:sym typeface="Arial"/>
            </a:endParaRP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Scaling from 1 to 300 instances in less than a minute</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Balanced placement with distributed auction</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Log aggregation</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Health checks</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Zero bad requests when 20% of the infrastructure disappears</a:t>
            </a:r>
          </a:p>
          <a:p>
            <a:pPr marR="0" lvl="0" algn="l" rtl="0">
              <a:spcBef>
                <a:spcPts val="48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Respawning the missing instances</a:t>
            </a:r>
          </a:p>
          <a:p>
            <a:pPr marL="0" marR="0" lvl="0" indent="0" algn="l" rtl="0">
              <a:spcBef>
                <a:spcPts val="480"/>
              </a:spcBef>
              <a:buClr>
                <a:srgbClr val="0096D6"/>
              </a:buClr>
              <a:buFont typeface="Noto Symbol"/>
              <a:buNone/>
            </a:pPr>
            <a:endParaRPr sz="2400" b="0" i="0" u="none" strike="noStrike" cap="none" baseline="0" dirty="0">
              <a:solidFill>
                <a:schemeClr val="dk1"/>
              </a:solidFill>
              <a:latin typeface="Arial"/>
              <a:ea typeface="Arial"/>
              <a:cs typeface="Arial"/>
              <a:sym typeface="Arial"/>
            </a:endParaRPr>
          </a:p>
        </p:txBody>
      </p:sp>
      <p:sp>
        <p:nvSpPr>
          <p:cNvPr id="227" name="Shape 227"/>
          <p:cNvSpPr txBox="1">
            <a:spLocks noGrp="1"/>
          </p:cNvSpPr>
          <p:nvPr>
            <p:ph type="title"/>
          </p:nvPr>
        </p:nvSpPr>
        <p:spPr>
          <a:xfrm>
            <a:off x="457200" y="71959"/>
            <a:ext cx="8229600" cy="647708"/>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smtClean="0">
                <a:solidFill>
                  <a:schemeClr val="tx2"/>
                </a:solidFill>
                <a:latin typeface="Arial"/>
                <a:ea typeface="Arial"/>
                <a:cs typeface="Arial"/>
                <a:sym typeface="Arial"/>
              </a:rPr>
              <a:t>Garden + Diego in Action</a:t>
            </a:r>
            <a:endParaRPr lang="en-US" sz="3200" b="0" i="0" u="none" strike="noStrike" cap="none" baseline="0" dirty="0">
              <a:solidFill>
                <a:schemeClr val="tx2"/>
              </a:solidFill>
              <a:latin typeface="Arial"/>
              <a:ea typeface="Arial"/>
              <a:cs typeface="Arial"/>
              <a:sym typeface="Arial"/>
            </a:endParaRPr>
          </a:p>
        </p:txBody>
      </p:sp>
      <p:pic>
        <p:nvPicPr>
          <p:cNvPr id="4" name="Picture 3"/>
          <p:cNvPicPr>
            <a:picLocks noChangeAspect="1"/>
          </p:cNvPicPr>
          <p:nvPr/>
        </p:nvPicPr>
        <p:blipFill>
          <a:blip r:embed="rId4"/>
          <a:stretch>
            <a:fillRect/>
          </a:stretch>
        </p:blipFill>
        <p:spPr>
          <a:xfrm>
            <a:off x="5461000" y="719667"/>
            <a:ext cx="2998342" cy="1727200"/>
          </a:xfrm>
          <a:prstGeom prst="rect">
            <a:avLst/>
          </a:prstGeom>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 Alone Aren’t Enough… enter </a:t>
            </a:r>
            <a:r>
              <a:rPr lang="en-US" dirty="0" err="1" smtClean="0"/>
              <a:t>PaaS</a:t>
            </a:r>
            <a:endParaRPr lang="en-US" dirty="0"/>
          </a:p>
        </p:txBody>
      </p:sp>
      <p:sp>
        <p:nvSpPr>
          <p:cNvPr id="4" name="Content Placeholder 3"/>
          <p:cNvSpPr>
            <a:spLocks noGrp="1"/>
          </p:cNvSpPr>
          <p:nvPr>
            <p:ph sz="quarter" idx="10"/>
          </p:nvPr>
        </p:nvSpPr>
        <p:spPr>
          <a:xfrm>
            <a:off x="3386667" y="1432984"/>
            <a:ext cx="5757333" cy="4510616"/>
          </a:xfrm>
        </p:spPr>
        <p:txBody>
          <a:bodyPr/>
          <a:lstStyle/>
          <a:p>
            <a:r>
              <a:rPr lang="en-US" sz="2000" dirty="0"/>
              <a:t>Orchestration &amp; Management of Application Instances</a:t>
            </a:r>
          </a:p>
          <a:p>
            <a:pPr lvl="1"/>
            <a:r>
              <a:rPr lang="en-US" sz="1600" dirty="0"/>
              <a:t>Apps span multiple VMs</a:t>
            </a:r>
          </a:p>
          <a:p>
            <a:pPr lvl="1"/>
            <a:r>
              <a:rPr lang="en-US" sz="1600" dirty="0"/>
              <a:t>Apps use multiple containers</a:t>
            </a:r>
          </a:p>
          <a:p>
            <a:pPr lvl="1"/>
            <a:r>
              <a:rPr lang="en-US" sz="1600" dirty="0"/>
              <a:t>Dependencies with each other </a:t>
            </a:r>
            <a:r>
              <a:rPr lang="en-US" sz="1600" dirty="0" smtClean="0"/>
              <a:t>fail</a:t>
            </a:r>
          </a:p>
          <a:p>
            <a:pPr lvl="1"/>
            <a:endParaRPr lang="en-US" sz="2000" dirty="0" smtClean="0"/>
          </a:p>
          <a:p>
            <a:r>
              <a:rPr lang="en-US" sz="2000" dirty="0" smtClean="0"/>
              <a:t>Enterprise management </a:t>
            </a:r>
          </a:p>
          <a:p>
            <a:pPr lvl="1"/>
            <a:r>
              <a:rPr lang="en-US" sz="1800" dirty="0" smtClean="0"/>
              <a:t>Value is unlocked when standard common services are built into each managed container</a:t>
            </a:r>
          </a:p>
          <a:p>
            <a:pPr lvl="1"/>
            <a:endParaRPr lang="en-US" sz="1600" dirty="0"/>
          </a:p>
          <a:p>
            <a:pPr marL="342900" lvl="2" indent="-114300"/>
            <a:endParaRPr lang="en-US" sz="1200" dirty="0"/>
          </a:p>
          <a:p>
            <a:endParaRPr lang="en-US" sz="2000" dirty="0" smtClean="0"/>
          </a:p>
          <a:p>
            <a:endParaRPr lang="en-US" sz="2000" dirty="0"/>
          </a:p>
        </p:txBody>
      </p:sp>
      <p:pic>
        <p:nvPicPr>
          <p:cNvPr id="5" name="Picture Placeholder 4"/>
          <p:cNvPicPr>
            <a:picLocks noGrp="1" noChangeAspect="1"/>
          </p:cNvPicPr>
          <p:nvPr>
            <p:ph type="pic" idx="4294967295"/>
          </p:nvPr>
        </p:nvPicPr>
        <p:blipFill rotWithShape="1">
          <a:blip r:embed="rId3"/>
          <a:srcRect l="27018" r="191"/>
          <a:stretch/>
        </p:blipFill>
        <p:spPr>
          <a:xfrm>
            <a:off x="0" y="1432984"/>
            <a:ext cx="3282950" cy="4510616"/>
          </a:xfrm>
          <a:prstGeom prst="rect">
            <a:avLst/>
          </a:prstGeom>
        </p:spPr>
      </p:pic>
    </p:spTree>
    <p:extLst>
      <p:ext uri="{BB962C8B-B14F-4D97-AF65-F5344CB8AC3E}">
        <p14:creationId xmlns:p14="http://schemas.microsoft.com/office/powerpoint/2010/main" val="9729173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390500" y="1392400"/>
            <a:ext cx="8229600" cy="594600"/>
          </a:xfrm>
          <a:prstGeom prst="rect">
            <a:avLst/>
          </a:prstGeom>
          <a:noFill/>
          <a:ln>
            <a:noFill/>
          </a:ln>
        </p:spPr>
        <p:txBody>
          <a:bodyPr lIns="91425" tIns="45700" rIns="91425" bIns="45700" anchor="t" anchorCtr="0">
            <a:noAutofit/>
          </a:bodyPr>
          <a:lstStyle/>
          <a:p>
            <a:pPr marR="0" lvl="0" algn="l" rtl="0">
              <a:spcBef>
                <a:spcPts val="0"/>
              </a:spcBef>
              <a:buNone/>
            </a:pPr>
            <a:r>
              <a:rPr lang="en-US" sz="2400" b="0" i="0" u="none" strike="noStrike" cap="none" baseline="0" dirty="0">
                <a:latin typeface="Arial"/>
                <a:ea typeface="Arial"/>
                <a:cs typeface="Arial"/>
                <a:sym typeface="Arial"/>
              </a:rPr>
              <a:t>Container technology alone is not enough for enterprises</a:t>
            </a:r>
          </a:p>
          <a:p>
            <a:pPr marL="228600" marR="0" lvl="0" indent="-76200" algn="l" rtl="0">
              <a:spcBef>
                <a:spcPts val="480"/>
              </a:spcBef>
              <a:buClr>
                <a:srgbClr val="0096D6"/>
              </a:buClr>
              <a:buFont typeface="Noto Symbol"/>
              <a:buNone/>
            </a:pPr>
            <a:endParaRPr sz="2400" b="0" i="0" u="none" strike="noStrike" cap="none" baseline="0" dirty="0">
              <a:latin typeface="Arial"/>
              <a:ea typeface="Arial"/>
              <a:cs typeface="Arial"/>
              <a:sym typeface="Arial"/>
            </a:endParaRPr>
          </a:p>
          <a:p>
            <a:pPr marL="228600" marR="0" lvl="0" indent="-76200" algn="l" rtl="0">
              <a:spcBef>
                <a:spcPts val="480"/>
              </a:spcBef>
              <a:buClr>
                <a:srgbClr val="0096D6"/>
              </a:buClr>
              <a:buFont typeface="Noto Symbol"/>
              <a:buNone/>
            </a:pPr>
            <a:endParaRPr sz="2400" b="0" i="0" u="none" strike="noStrike" cap="none" baseline="0" dirty="0">
              <a:latin typeface="Arial"/>
              <a:ea typeface="Arial"/>
              <a:cs typeface="Arial"/>
              <a:sym typeface="Arial"/>
            </a:endParaRPr>
          </a:p>
        </p:txBody>
      </p:sp>
      <p:sp>
        <p:nvSpPr>
          <p:cNvPr id="233" name="Shape 233"/>
          <p:cNvSpPr txBox="1">
            <a:spLocks noGrp="1"/>
          </p:cNvSpPr>
          <p:nvPr>
            <p:ph type="title"/>
          </p:nvPr>
        </p:nvSpPr>
        <p:spPr>
          <a:xfrm>
            <a:off x="457200" y="71953"/>
            <a:ext cx="8229600" cy="664499"/>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dirty="0">
                <a:solidFill>
                  <a:srgbClr val="008881"/>
                </a:solidFill>
              </a:rPr>
              <a:t>Differences -- At a Glance</a:t>
            </a:r>
          </a:p>
        </p:txBody>
      </p:sp>
      <p:graphicFrame>
        <p:nvGraphicFramePr>
          <p:cNvPr id="234" name="Shape 234"/>
          <p:cNvGraphicFramePr/>
          <p:nvPr>
            <p:extLst>
              <p:ext uri="{D42A27DB-BD31-4B8C-83A1-F6EECF244321}">
                <p14:modId xmlns:p14="http://schemas.microsoft.com/office/powerpoint/2010/main" val="3515220306"/>
              </p:ext>
            </p:extLst>
          </p:nvPr>
        </p:nvGraphicFramePr>
        <p:xfrm>
          <a:off x="524969" y="2117295"/>
          <a:ext cx="8096250" cy="3229230"/>
        </p:xfrm>
        <a:graphic>
          <a:graphicData uri="http://schemas.openxmlformats.org/drawingml/2006/table">
            <a:tbl>
              <a:tblPr>
                <a:noFill/>
                <a:tableStyleId>{9AC97706-1153-44C3-B531-0891EB22A18D}</a:tableStyleId>
              </a:tblPr>
              <a:tblGrid>
                <a:gridCol w="1619250"/>
                <a:gridCol w="1619250"/>
                <a:gridCol w="1619250"/>
                <a:gridCol w="1619250"/>
                <a:gridCol w="1619250"/>
              </a:tblGrid>
              <a:tr h="640051">
                <a:tc>
                  <a:txBody>
                    <a:bodyPr/>
                    <a:lstStyle/>
                    <a:p>
                      <a:pPr algn="ctr">
                        <a:spcBef>
                          <a:spcPts val="0"/>
                        </a:spcBef>
                        <a:buNone/>
                      </a:pPr>
                      <a:r>
                        <a:rPr lang="en-US" sz="1500" b="1" dirty="0">
                          <a:solidFill>
                            <a:schemeClr val="tx1"/>
                          </a:solidFill>
                        </a:rPr>
                        <a:t>Feature</a:t>
                      </a:r>
                    </a:p>
                  </a:txBody>
                  <a:tcPr marL="91425" marR="91425" marT="91425" marB="91425" anchor="ctr"/>
                </a:tc>
                <a:tc>
                  <a:txBody>
                    <a:bodyPr/>
                    <a:lstStyle/>
                    <a:p>
                      <a:pPr algn="ctr">
                        <a:spcBef>
                          <a:spcPts val="0"/>
                        </a:spcBef>
                        <a:buNone/>
                      </a:pPr>
                      <a:r>
                        <a:rPr lang="en-US" sz="1500" b="1" dirty="0">
                          <a:solidFill>
                            <a:schemeClr val="tx1"/>
                          </a:solidFill>
                        </a:rPr>
                        <a:t>Warden</a:t>
                      </a:r>
                    </a:p>
                  </a:txBody>
                  <a:tcPr marL="91425" marR="91425" marT="91425" marB="91425" anchor="ctr"/>
                </a:tc>
                <a:tc>
                  <a:txBody>
                    <a:bodyPr/>
                    <a:lstStyle/>
                    <a:p>
                      <a:pPr algn="ctr">
                        <a:spcBef>
                          <a:spcPts val="0"/>
                        </a:spcBef>
                        <a:buNone/>
                      </a:pPr>
                      <a:r>
                        <a:rPr lang="en-US" sz="1500" b="1">
                          <a:solidFill>
                            <a:schemeClr val="tx1"/>
                          </a:solidFill>
                        </a:rPr>
                        <a:t>Docker</a:t>
                      </a:r>
                    </a:p>
                  </a:txBody>
                  <a:tcPr marL="91425" marR="91425" marT="91425" marB="91425" anchor="ctr"/>
                </a:tc>
                <a:tc>
                  <a:txBody>
                    <a:bodyPr/>
                    <a:lstStyle/>
                    <a:p>
                      <a:pPr algn="ctr">
                        <a:spcBef>
                          <a:spcPts val="0"/>
                        </a:spcBef>
                        <a:buNone/>
                      </a:pPr>
                      <a:r>
                        <a:rPr lang="en-US" sz="1500" b="1">
                          <a:solidFill>
                            <a:schemeClr val="tx1"/>
                          </a:solidFill>
                        </a:rPr>
                        <a:t>Garden</a:t>
                      </a:r>
                    </a:p>
                  </a:txBody>
                  <a:tcPr marL="91425" marR="91425" marT="91425" marB="91425" anchor="ctr"/>
                </a:tc>
                <a:tc>
                  <a:txBody>
                    <a:bodyPr/>
                    <a:lstStyle/>
                    <a:p>
                      <a:pPr algn="ctr" rtl="0">
                        <a:spcBef>
                          <a:spcPts val="0"/>
                        </a:spcBef>
                        <a:buNone/>
                      </a:pPr>
                      <a:r>
                        <a:rPr lang="en-US" sz="1500" b="1">
                          <a:solidFill>
                            <a:schemeClr val="tx1"/>
                          </a:solidFill>
                        </a:rPr>
                        <a:t>PivotalCF (PaaS)</a:t>
                      </a:r>
                    </a:p>
                  </a:txBody>
                  <a:tcPr marL="91425" marR="91425" marT="91425" marB="91425" anchor="ctr"/>
                </a:tc>
              </a:tr>
              <a:tr h="640051">
                <a:tc>
                  <a:txBody>
                    <a:bodyPr/>
                    <a:lstStyle/>
                    <a:p>
                      <a:pPr algn="ctr">
                        <a:spcBef>
                          <a:spcPts val="0"/>
                        </a:spcBef>
                        <a:buNone/>
                      </a:pPr>
                      <a:r>
                        <a:rPr lang="en-US" sz="1500" dirty="0" err="1">
                          <a:solidFill>
                            <a:schemeClr val="tx1"/>
                          </a:solidFill>
                        </a:rPr>
                        <a:t>Dev</a:t>
                      </a:r>
                      <a:r>
                        <a:rPr lang="en-US" sz="1500" dirty="0">
                          <a:solidFill>
                            <a:schemeClr val="tx1"/>
                          </a:solidFill>
                        </a:rPr>
                        <a:t> Agility (</a:t>
                      </a:r>
                      <a:r>
                        <a:rPr lang="en-US" sz="1500" dirty="0" err="1">
                          <a:solidFill>
                            <a:schemeClr val="tx1"/>
                          </a:solidFill>
                        </a:rPr>
                        <a:t>Buildpacks</a:t>
                      </a:r>
                      <a:r>
                        <a:rPr lang="en-US" sz="1500" dirty="0">
                          <a:solidFill>
                            <a:schemeClr val="tx1"/>
                          </a:solidFill>
                        </a:rPr>
                        <a:t>)</a:t>
                      </a: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r>
              <a:tr h="669027">
                <a:tc>
                  <a:txBody>
                    <a:bodyPr/>
                    <a:lstStyle/>
                    <a:p>
                      <a:pPr algn="ctr">
                        <a:spcBef>
                          <a:spcPts val="0"/>
                        </a:spcBef>
                        <a:buNone/>
                      </a:pPr>
                      <a:r>
                        <a:rPr lang="en-US" sz="1500">
                          <a:solidFill>
                            <a:schemeClr val="tx1"/>
                          </a:solidFill>
                        </a:rPr>
                        <a:t>Operator Agility</a:t>
                      </a: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r>
              <a:tr h="625108">
                <a:tc>
                  <a:txBody>
                    <a:bodyPr/>
                    <a:lstStyle/>
                    <a:p>
                      <a:pPr algn="ctr">
                        <a:spcBef>
                          <a:spcPts val="0"/>
                        </a:spcBef>
                        <a:buNone/>
                      </a:pPr>
                      <a:r>
                        <a:rPr lang="en-US" sz="1500" smtClean="0">
                          <a:solidFill>
                            <a:schemeClr val="tx1"/>
                          </a:solidFill>
                        </a:rPr>
                        <a:t>Multiple Levels of HA</a:t>
                      </a:r>
                      <a:endParaRPr lang="en-US"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r>
              <a:tr h="640051">
                <a:tc>
                  <a:txBody>
                    <a:bodyPr/>
                    <a:lstStyle/>
                    <a:p>
                      <a:pPr algn="ctr" rtl="0">
                        <a:spcBef>
                          <a:spcPts val="0"/>
                        </a:spcBef>
                        <a:buNone/>
                      </a:pPr>
                      <a:r>
                        <a:rPr lang="en-US" sz="1500">
                          <a:solidFill>
                            <a:schemeClr val="tx1"/>
                          </a:solidFill>
                        </a:rPr>
                        <a:t>Eco-System (Service Broker)</a:t>
                      </a: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c>
                  <a:txBody>
                    <a:bodyPr/>
                    <a:lstStyle/>
                    <a:p>
                      <a:pPr algn="ctr">
                        <a:spcBef>
                          <a:spcPts val="0"/>
                        </a:spcBef>
                        <a:buNone/>
                      </a:pPr>
                      <a:endParaRPr sz="1500" dirty="0">
                        <a:solidFill>
                          <a:schemeClr val="tx1"/>
                        </a:solidFill>
                      </a:endParaRPr>
                    </a:p>
                  </a:txBody>
                  <a:tcPr marL="91425" marR="91425" marT="91425" marB="91425" anchor="ctr"/>
                </a:tc>
              </a:tr>
            </a:tbl>
          </a:graphicData>
        </a:graphic>
      </p:graphicFrame>
      <p:pic>
        <p:nvPicPr>
          <p:cNvPr id="2" name="Picture 1" descr="te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706" y="198466"/>
            <a:ext cx="1760596" cy="1320447"/>
          </a:xfrm>
          <a:prstGeom prst="rect">
            <a:avLst/>
          </a:prstGeom>
        </p:spPr>
      </p:pic>
      <p:pic>
        <p:nvPicPr>
          <p:cNvPr id="4" name="Picture 3"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648" y="2794001"/>
            <a:ext cx="627529" cy="627529"/>
          </a:xfrm>
          <a:prstGeom prst="rect">
            <a:avLst/>
          </a:prstGeom>
        </p:spPr>
      </p:pic>
      <p:pic>
        <p:nvPicPr>
          <p:cNvPr id="8" name="Picture 7"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648" y="3421530"/>
            <a:ext cx="627529" cy="627529"/>
          </a:xfrm>
          <a:prstGeom prst="rect">
            <a:avLst/>
          </a:prstGeom>
        </p:spPr>
      </p:pic>
      <p:pic>
        <p:nvPicPr>
          <p:cNvPr id="9" name="Picture 8"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648" y="4064001"/>
            <a:ext cx="627529" cy="627529"/>
          </a:xfrm>
          <a:prstGeom prst="rect">
            <a:avLst/>
          </a:prstGeom>
        </p:spPr>
      </p:pic>
      <p:pic>
        <p:nvPicPr>
          <p:cNvPr id="10" name="Picture 9"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648" y="4706473"/>
            <a:ext cx="627529" cy="627529"/>
          </a:xfrm>
          <a:prstGeom prst="rect">
            <a:avLst/>
          </a:prstGeom>
        </p:spPr>
      </p:pic>
      <p:pic>
        <p:nvPicPr>
          <p:cNvPr id="11" name="Picture 10"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225" y="2794001"/>
            <a:ext cx="627529" cy="627529"/>
          </a:xfrm>
          <a:prstGeom prst="rect">
            <a:avLst/>
          </a:prstGeom>
        </p:spPr>
      </p:pic>
      <p:pic>
        <p:nvPicPr>
          <p:cNvPr id="12" name="Picture 11"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684" y="2794001"/>
            <a:ext cx="627529" cy="627529"/>
          </a:xfrm>
          <a:prstGeom prst="rect">
            <a:avLst/>
          </a:prstGeom>
        </p:spPr>
      </p:pic>
      <p:pic>
        <p:nvPicPr>
          <p:cNvPr id="13" name="Picture 12"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225" y="3421530"/>
            <a:ext cx="627529" cy="627529"/>
          </a:xfrm>
          <a:prstGeom prst="rect">
            <a:avLst/>
          </a:prstGeom>
        </p:spPr>
      </p:pic>
      <p:pic>
        <p:nvPicPr>
          <p:cNvPr id="14" name="Picture 13"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684" y="3421530"/>
            <a:ext cx="627529" cy="627529"/>
          </a:xfrm>
          <a:prstGeom prst="rect">
            <a:avLst/>
          </a:prstGeom>
        </p:spPr>
      </p:pic>
      <p:pic>
        <p:nvPicPr>
          <p:cNvPr id="15" name="Picture 14"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225" y="4078945"/>
            <a:ext cx="627529" cy="627529"/>
          </a:xfrm>
          <a:prstGeom prst="rect">
            <a:avLst/>
          </a:prstGeom>
        </p:spPr>
      </p:pic>
      <p:pic>
        <p:nvPicPr>
          <p:cNvPr id="16" name="Picture 15"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684" y="4081934"/>
            <a:ext cx="627529" cy="627529"/>
          </a:xfrm>
          <a:prstGeom prst="rect">
            <a:avLst/>
          </a:prstGeom>
        </p:spPr>
      </p:pic>
      <p:pic>
        <p:nvPicPr>
          <p:cNvPr id="17" name="Picture 16"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225" y="4709464"/>
            <a:ext cx="627529" cy="627529"/>
          </a:xfrm>
          <a:prstGeom prst="rect">
            <a:avLst/>
          </a:prstGeom>
        </p:spPr>
      </p:pic>
      <p:pic>
        <p:nvPicPr>
          <p:cNvPr id="18" name="Picture 17" descr="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684" y="4691529"/>
            <a:ext cx="627529" cy="627529"/>
          </a:xfrm>
          <a:prstGeom prst="rect">
            <a:avLst/>
          </a:prstGeom>
        </p:spPr>
      </p:pic>
      <p:pic>
        <p:nvPicPr>
          <p:cNvPr id="5" name="Picture 4" descr="che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6449" y="2883653"/>
            <a:ext cx="627529" cy="403411"/>
          </a:xfrm>
          <a:prstGeom prst="rect">
            <a:avLst/>
          </a:prstGeom>
        </p:spPr>
      </p:pic>
      <p:pic>
        <p:nvPicPr>
          <p:cNvPr id="20" name="Picture 19" descr="che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6449" y="3529115"/>
            <a:ext cx="627529" cy="403411"/>
          </a:xfrm>
          <a:prstGeom prst="rect">
            <a:avLst/>
          </a:prstGeom>
        </p:spPr>
      </p:pic>
      <p:pic>
        <p:nvPicPr>
          <p:cNvPr id="21" name="Picture 20" descr="che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7484" y="4168589"/>
            <a:ext cx="627529" cy="403411"/>
          </a:xfrm>
          <a:prstGeom prst="rect">
            <a:avLst/>
          </a:prstGeom>
        </p:spPr>
      </p:pic>
      <p:pic>
        <p:nvPicPr>
          <p:cNvPr id="22" name="Picture 21" descr="che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390" y="4799112"/>
            <a:ext cx="627529" cy="403411"/>
          </a:xfrm>
          <a:prstGeom prst="rect">
            <a:avLst/>
          </a:prstGeom>
        </p:spPr>
      </p:pic>
    </p:spTree>
    <p:extLst>
      <p:ext uri="{BB962C8B-B14F-4D97-AF65-F5344CB8AC3E}">
        <p14:creationId xmlns:p14="http://schemas.microsoft.com/office/powerpoint/2010/main" val="4043941023"/>
      </p:ext>
    </p:extLst>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Shape 240"/>
          <p:cNvSpPr txBox="1">
            <a:spLocks noGrp="1"/>
          </p:cNvSpPr>
          <p:nvPr>
            <p:ph type="body" idx="1"/>
          </p:nvPr>
        </p:nvSpPr>
        <p:spPr>
          <a:xfrm>
            <a:off x="390500" y="855751"/>
            <a:ext cx="8229600" cy="2912100"/>
          </a:xfrm>
          <a:prstGeom prst="rect">
            <a:avLst/>
          </a:prstGeom>
          <a:noFill/>
          <a:ln>
            <a:noFill/>
          </a:ln>
        </p:spPr>
        <p:txBody>
          <a:bodyPr lIns="91425" tIns="45700" rIns="91425" bIns="45700" anchor="t" anchorCtr="0">
            <a:noAutofit/>
          </a:bodyPr>
          <a:lstStyle/>
          <a:p>
            <a:pPr marL="457200" marR="0" lvl="0" indent="-381000" algn="l" rtl="0">
              <a:spcBef>
                <a:spcPts val="0"/>
              </a:spcBef>
              <a:buClr>
                <a:schemeClr val="tx2"/>
              </a:buClr>
              <a:buSzPct val="125000"/>
              <a:buFont typeface="Arial"/>
              <a:buChar char="•"/>
            </a:pPr>
            <a:r>
              <a:rPr lang="en-US" sz="2400" b="0" i="0" u="none" strike="noStrike" cap="none" baseline="0" dirty="0">
                <a:solidFill>
                  <a:schemeClr val="dk1"/>
                </a:solidFill>
                <a:latin typeface="Arial"/>
                <a:ea typeface="Arial"/>
                <a:cs typeface="Arial"/>
                <a:sym typeface="Arial"/>
              </a:rPr>
              <a:t>Container technology alone is not enough for enterprises</a:t>
            </a:r>
          </a:p>
          <a:p>
            <a:pPr marL="457200" marR="0" lvl="0" indent="-381000" algn="l" rtl="0">
              <a:spcBef>
                <a:spcPts val="0"/>
              </a:spcBef>
              <a:buClr>
                <a:schemeClr val="tx2"/>
              </a:buClr>
              <a:buSzPct val="125000"/>
              <a:buFont typeface="Arial"/>
              <a:buChar char="•"/>
            </a:pPr>
            <a:r>
              <a:rPr lang="en-US" sz="2400" dirty="0">
                <a:solidFill>
                  <a:schemeClr val="dk1"/>
                </a:solidFill>
              </a:rPr>
              <a:t>You can take pieces and stitch them together (DIY)</a:t>
            </a:r>
          </a:p>
          <a:p>
            <a:pPr marL="914400" marR="0" lvl="1" indent="-381000" algn="l" rtl="0">
              <a:spcBef>
                <a:spcPts val="0"/>
              </a:spcBef>
              <a:buClr>
                <a:schemeClr val="tx2"/>
              </a:buClr>
              <a:buSzPct val="125000"/>
            </a:pPr>
            <a:r>
              <a:rPr lang="en-US" sz="2400" dirty="0">
                <a:solidFill>
                  <a:schemeClr val="dk1"/>
                </a:solidFill>
              </a:rPr>
              <a:t>Will need time, $$ &amp; FTE resources</a:t>
            </a:r>
          </a:p>
          <a:p>
            <a:pPr marL="914400" marR="0" lvl="1" indent="-381000" algn="l" rtl="0">
              <a:spcBef>
                <a:spcPts val="0"/>
              </a:spcBef>
              <a:buClr>
                <a:schemeClr val="tx2"/>
              </a:buClr>
              <a:buSzPct val="125000"/>
            </a:pPr>
            <a:r>
              <a:rPr lang="en-US" sz="2400" dirty="0">
                <a:solidFill>
                  <a:schemeClr val="dk1"/>
                </a:solidFill>
              </a:rPr>
              <a:t>It takes time to get it right</a:t>
            </a:r>
          </a:p>
          <a:p>
            <a:pPr marL="457200" marR="0" lvl="0" indent="-381000" algn="l" rtl="0">
              <a:spcBef>
                <a:spcPts val="0"/>
              </a:spcBef>
              <a:buClr>
                <a:schemeClr val="tx2"/>
              </a:buClr>
              <a:buSzPct val="125000"/>
              <a:buFont typeface="Arial"/>
              <a:buChar char="•"/>
            </a:pPr>
            <a:r>
              <a:rPr lang="en-US" sz="2400" dirty="0">
                <a:solidFill>
                  <a:schemeClr val="dk1"/>
                </a:solidFill>
              </a:rPr>
              <a:t>Pivotal is not only paving the path but will be contributing back to the Open Source Community</a:t>
            </a:r>
          </a:p>
          <a:p>
            <a:pPr marR="0" lvl="0" algn="l" rtl="0">
              <a:lnSpc>
                <a:spcPct val="100000"/>
              </a:lnSpc>
              <a:spcBef>
                <a:spcPts val="0"/>
              </a:spcBef>
              <a:spcAft>
                <a:spcPts val="0"/>
              </a:spcAft>
              <a:buNone/>
            </a:pPr>
            <a:endParaRPr sz="2400" dirty="0">
              <a:solidFill>
                <a:schemeClr val="dk1"/>
              </a:solidFill>
            </a:endParaRPr>
          </a:p>
          <a:p>
            <a:pPr marL="228600" marR="0" lvl="0" indent="-76200" algn="l" rtl="0">
              <a:spcBef>
                <a:spcPts val="480"/>
              </a:spcBef>
              <a:buClr>
                <a:srgbClr val="0096D6"/>
              </a:buClr>
              <a:buFont typeface="Noto Symbol"/>
              <a:buNone/>
            </a:pPr>
            <a:endParaRPr sz="2400" b="0" i="0" u="none" strike="noStrike" cap="none" baseline="0" dirty="0">
              <a:solidFill>
                <a:schemeClr val="dk1"/>
              </a:solidFill>
              <a:latin typeface="Arial"/>
              <a:ea typeface="Arial"/>
              <a:cs typeface="Arial"/>
              <a:sym typeface="Arial"/>
            </a:endParaRPr>
          </a:p>
        </p:txBody>
      </p:sp>
      <p:sp>
        <p:nvSpPr>
          <p:cNvPr id="239" name="Shape 239"/>
          <p:cNvSpPr txBox="1">
            <a:spLocks noGrp="1"/>
          </p:cNvSpPr>
          <p:nvPr>
            <p:ph type="title"/>
          </p:nvPr>
        </p:nvSpPr>
        <p:spPr>
          <a:xfrm>
            <a:off x="457200" y="311062"/>
            <a:ext cx="8229600" cy="645207"/>
          </a:xfrm>
          <a:prstGeom prst="rect">
            <a:avLst/>
          </a:prstGeom>
        </p:spPr>
        <p:txBody>
          <a:bodyPr lIns="91425" tIns="91425" rIns="91425" bIns="91425" anchor="ctr" anchorCtr="0">
            <a:noAutofit/>
          </a:bodyPr>
          <a:lstStyle/>
          <a:p>
            <a:pPr lvl="0" rtl="0">
              <a:spcBef>
                <a:spcPts val="0"/>
              </a:spcBef>
              <a:buClr>
                <a:srgbClr val="2C95DD"/>
              </a:buClr>
              <a:buSzPct val="25000"/>
              <a:buFont typeface="Arial"/>
              <a:buNone/>
            </a:pPr>
            <a:r>
              <a:rPr lang="en-US" sz="3200" dirty="0">
                <a:solidFill>
                  <a:schemeClr val="tx2"/>
                </a:solidFill>
              </a:rPr>
              <a:t>Conclusion</a:t>
            </a:r>
          </a:p>
          <a:p>
            <a:pPr>
              <a:spcBef>
                <a:spcPts val="0"/>
              </a:spcBef>
              <a:buNone/>
            </a:pPr>
            <a:endParaRPr dirty="0">
              <a:solidFill>
                <a:schemeClr val="tx2"/>
              </a:solidFill>
            </a:endParaRPr>
          </a:p>
        </p:txBody>
      </p:sp>
      <p:sp>
        <p:nvSpPr>
          <p:cNvPr id="241" name="Shape 241"/>
          <p:cNvSpPr txBox="1"/>
          <p:nvPr/>
        </p:nvSpPr>
        <p:spPr>
          <a:xfrm>
            <a:off x="174525" y="3630744"/>
            <a:ext cx="8445600" cy="2436545"/>
          </a:xfrm>
          <a:prstGeom prst="rect">
            <a:avLst/>
          </a:prstGeom>
          <a:noFill/>
          <a:ln>
            <a:noFill/>
          </a:ln>
        </p:spPr>
        <p:txBody>
          <a:bodyPr lIns="91425" tIns="91425" rIns="91425" bIns="91425" anchor="t" anchorCtr="0">
            <a:noAutofit/>
          </a:bodyPr>
          <a:lstStyle/>
          <a:p>
            <a:pPr marL="457200" lvl="0" indent="-381000" rtl="0">
              <a:spcBef>
                <a:spcPts val="0"/>
              </a:spcBef>
              <a:buClr>
                <a:schemeClr val="tx2"/>
              </a:buClr>
              <a:buSzPct val="125000"/>
              <a:buFont typeface="Arial"/>
              <a:buChar char="•"/>
            </a:pPr>
            <a:r>
              <a:rPr lang="en-US" sz="2400" dirty="0">
                <a:solidFill>
                  <a:schemeClr val="tx1"/>
                </a:solidFill>
              </a:rPr>
              <a:t>Garden + Diego will allow you to:</a:t>
            </a:r>
          </a:p>
          <a:p>
            <a:pPr marL="914400" lvl="1" indent="-381000" rtl="0">
              <a:spcBef>
                <a:spcPts val="0"/>
              </a:spcBef>
              <a:buClr>
                <a:schemeClr val="tx2"/>
              </a:buClr>
              <a:buSzPct val="125000"/>
              <a:buFont typeface="Arial"/>
              <a:buChar char="•"/>
            </a:pPr>
            <a:r>
              <a:rPr lang="en-US" sz="2400" dirty="0" smtClean="0">
                <a:solidFill>
                  <a:schemeClr val="tx1"/>
                </a:solidFill>
              </a:rPr>
              <a:t>Run </a:t>
            </a:r>
            <a:r>
              <a:rPr lang="en-US" sz="2400" dirty="0" err="1" smtClean="0">
                <a:solidFill>
                  <a:schemeClr val="tx1"/>
                </a:solidFill>
              </a:rPr>
              <a:t>Docker</a:t>
            </a:r>
            <a:r>
              <a:rPr lang="en-US" sz="2400" dirty="0" smtClean="0">
                <a:solidFill>
                  <a:schemeClr val="tx1"/>
                </a:solidFill>
              </a:rPr>
              <a:t> Images </a:t>
            </a:r>
            <a:r>
              <a:rPr lang="en-US" sz="2400" smtClean="0">
                <a:solidFill>
                  <a:schemeClr val="tx1"/>
                </a:solidFill>
              </a:rPr>
              <a:t>in </a:t>
            </a:r>
            <a:r>
              <a:rPr lang="en-US" sz="2400" smtClean="0">
                <a:solidFill>
                  <a:schemeClr val="tx1"/>
                </a:solidFill>
              </a:rPr>
              <a:t>Garden </a:t>
            </a:r>
            <a:r>
              <a:rPr lang="en-US" sz="2400" dirty="0" smtClean="0">
                <a:solidFill>
                  <a:schemeClr val="tx1"/>
                </a:solidFill>
              </a:rPr>
              <a:t>containers</a:t>
            </a:r>
            <a:endParaRPr lang="en-US" sz="2400" dirty="0">
              <a:solidFill>
                <a:schemeClr val="tx1"/>
              </a:solidFill>
            </a:endParaRPr>
          </a:p>
          <a:p>
            <a:pPr marL="914400" lvl="1" indent="-381000" rtl="0">
              <a:spcBef>
                <a:spcPts val="0"/>
              </a:spcBef>
              <a:buClr>
                <a:schemeClr val="tx2"/>
              </a:buClr>
              <a:buSzPct val="125000"/>
              <a:buFont typeface="Arial"/>
              <a:buChar char="•"/>
            </a:pPr>
            <a:r>
              <a:rPr lang="en-US" sz="2400" dirty="0" smtClean="0">
                <a:solidFill>
                  <a:schemeClr val="tx1"/>
                </a:solidFill>
              </a:rPr>
              <a:t>Simplified Management</a:t>
            </a:r>
            <a:endParaRPr lang="en-US" sz="2400" dirty="0">
              <a:solidFill>
                <a:schemeClr val="tx1"/>
              </a:solidFill>
            </a:endParaRPr>
          </a:p>
          <a:p>
            <a:pPr marL="914400" lvl="1" indent="-381000" rtl="0">
              <a:spcBef>
                <a:spcPts val="0"/>
              </a:spcBef>
              <a:buClr>
                <a:schemeClr val="tx2"/>
              </a:buClr>
              <a:buSzPct val="125000"/>
              <a:buFont typeface="Arial"/>
              <a:buChar char="•"/>
            </a:pPr>
            <a:r>
              <a:rPr lang="en-US" sz="2400" dirty="0" smtClean="0">
                <a:solidFill>
                  <a:schemeClr val="tx1"/>
                </a:solidFill>
              </a:rPr>
              <a:t>Streamlined Orchestration</a:t>
            </a:r>
            <a:endParaRPr lang="en-US" sz="2400" dirty="0">
              <a:solidFill>
                <a:schemeClr val="tx1"/>
              </a:solidFill>
            </a:endParaRPr>
          </a:p>
          <a:p>
            <a:pPr marL="914400" lvl="1" indent="-381000" rtl="0">
              <a:spcBef>
                <a:spcPts val="0"/>
              </a:spcBef>
              <a:buClr>
                <a:schemeClr val="tx2"/>
              </a:buClr>
              <a:buSzPct val="125000"/>
              <a:buFont typeface="Arial"/>
              <a:buChar char="•"/>
            </a:pPr>
            <a:r>
              <a:rPr lang="en-US" sz="2400" dirty="0">
                <a:solidFill>
                  <a:schemeClr val="tx1"/>
                </a:solidFill>
              </a:rPr>
              <a:t>Right out of the Box in </a:t>
            </a:r>
            <a:r>
              <a:rPr lang="en-US" sz="2400" dirty="0" err="1">
                <a:solidFill>
                  <a:schemeClr val="tx1"/>
                </a:solidFill>
              </a:rPr>
              <a:t>PivotalCF</a:t>
            </a:r>
            <a:r>
              <a:rPr lang="en-US" sz="2400" dirty="0">
                <a:solidFill>
                  <a:schemeClr val="tx1"/>
                </a:solidFill>
              </a:rPr>
              <a:t> 1.4!</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1000"/>
                                        <p:tgtEl>
                                          <p:spTgt spid="2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457200" y="878417"/>
            <a:ext cx="8229600" cy="5247747"/>
          </a:xfrm>
          <a:prstGeom prst="rect">
            <a:avLst/>
          </a:prstGeom>
          <a:noFill/>
          <a:ln>
            <a:noFill/>
          </a:ln>
        </p:spPr>
        <p:txBody>
          <a:bodyPr lIns="91425" tIns="45700" rIns="91425" bIns="45700" anchor="t" anchorCtr="0">
            <a:noAutofit/>
          </a:bodyPr>
          <a:lstStyle/>
          <a:p>
            <a:pPr marL="228600" marR="0" lvl="0" indent="-228600" algn="l" rtl="0">
              <a:spcBef>
                <a:spcPts val="0"/>
              </a:spcBef>
              <a:buClr>
                <a:srgbClr val="0096D6"/>
              </a:buClr>
              <a:buSzPct val="100000"/>
              <a:buFont typeface="Noto Symbol"/>
              <a:buChar char="▪"/>
            </a:pPr>
            <a:r>
              <a:rPr lang="en-US" sz="2400" b="0" i="0" u="sng" strike="noStrike" cap="none" baseline="0" dirty="0">
                <a:solidFill>
                  <a:schemeClr val="hlink"/>
                </a:solidFill>
                <a:latin typeface="Arial"/>
                <a:ea typeface="Arial"/>
                <a:cs typeface="Arial"/>
                <a:sym typeface="Arial"/>
                <a:hlinkClick r:id="rId3"/>
              </a:rPr>
              <a:t>Garden Overview Blog</a:t>
            </a:r>
          </a:p>
          <a:p>
            <a:pPr marL="228600" marR="0" lvl="0" indent="-228600" algn="l" rtl="0">
              <a:spcBef>
                <a:spcPts val="480"/>
              </a:spcBef>
              <a:buClr>
                <a:srgbClr val="0096D6"/>
              </a:buClr>
              <a:buSzPct val="100000"/>
              <a:buFont typeface="Noto Symbol"/>
              <a:buChar char="▪"/>
            </a:pPr>
            <a:r>
              <a:rPr lang="en-US" sz="2400" u="sng" dirty="0">
                <a:solidFill>
                  <a:schemeClr val="hlink"/>
                </a:solidFill>
                <a:latin typeface="Arial"/>
                <a:ea typeface="Arial"/>
                <a:cs typeface="Arial"/>
                <a:sym typeface="Arial"/>
                <a:hlinkClick r:id="rId4"/>
              </a:rPr>
              <a:t>G</a:t>
            </a:r>
            <a:r>
              <a:rPr lang="en-US" sz="2400" b="0" i="0" u="sng" strike="noStrike" cap="none" baseline="0" dirty="0" smtClean="0">
                <a:solidFill>
                  <a:schemeClr val="hlink"/>
                </a:solidFill>
                <a:latin typeface="Arial"/>
                <a:ea typeface="Arial"/>
                <a:cs typeface="Arial"/>
                <a:sym typeface="Arial"/>
                <a:hlinkClick r:id="rId4"/>
              </a:rPr>
              <a:t>arden </a:t>
            </a:r>
            <a:r>
              <a:rPr lang="en-US" sz="2400" b="0" i="0" u="sng" strike="noStrike" cap="none" baseline="0" dirty="0">
                <a:solidFill>
                  <a:schemeClr val="hlink"/>
                </a:solidFill>
                <a:latin typeface="Arial"/>
                <a:ea typeface="Arial"/>
                <a:cs typeface="Arial"/>
                <a:sym typeface="Arial"/>
                <a:hlinkClick r:id="rId4"/>
              </a:rPr>
              <a:t>+ Diego in Action</a:t>
            </a:r>
          </a:p>
          <a:p>
            <a:pPr marL="228600" marR="0" lvl="0" indent="-228600" algn="l" rtl="0">
              <a:spcBef>
                <a:spcPts val="480"/>
              </a:spcBef>
              <a:buClr>
                <a:srgbClr val="0096D6"/>
              </a:buClr>
              <a:buSzPct val="100000"/>
              <a:buFont typeface="Noto Symbol"/>
              <a:buChar char="▪"/>
            </a:pPr>
            <a:r>
              <a:rPr lang="en-US" sz="2400" b="0" i="0" u="sng" strike="noStrike" cap="none" baseline="0" dirty="0">
                <a:solidFill>
                  <a:schemeClr val="hlink"/>
                </a:solidFill>
                <a:latin typeface="Arial"/>
                <a:ea typeface="Arial"/>
                <a:cs typeface="Arial"/>
                <a:sym typeface="Arial"/>
                <a:hlinkClick r:id="rId5"/>
              </a:rPr>
              <a:t>Docker_Spotlight</a:t>
            </a:r>
          </a:p>
          <a:p>
            <a:pPr marL="228600" marR="0" lvl="0" indent="-228600" algn="l" rtl="0">
              <a:spcBef>
                <a:spcPts val="480"/>
              </a:spcBef>
              <a:buClr>
                <a:srgbClr val="0096D6"/>
              </a:buClr>
              <a:buSzPct val="100000"/>
              <a:buFont typeface="Noto Symbol"/>
              <a:buChar char="▪"/>
            </a:pPr>
            <a:r>
              <a:rPr lang="en-US" sz="2400" b="0" i="0" u="sng" strike="noStrike" cap="none" baseline="0" dirty="0">
                <a:solidFill>
                  <a:schemeClr val="hlink"/>
                </a:solidFill>
                <a:latin typeface="Arial"/>
                <a:ea typeface="Arial"/>
                <a:cs typeface="Arial"/>
                <a:sym typeface="Arial"/>
                <a:hlinkClick r:id="rId6"/>
              </a:rPr>
              <a:t>Experimantal Docker Support in Ops Manager</a:t>
            </a:r>
          </a:p>
        </p:txBody>
      </p:sp>
      <p:sp>
        <p:nvSpPr>
          <p:cNvPr id="247" name="Shape 247"/>
          <p:cNvSpPr txBox="1">
            <a:spLocks noGrp="1"/>
          </p:cNvSpPr>
          <p:nvPr>
            <p:ph type="title"/>
          </p:nvPr>
        </p:nvSpPr>
        <p:spPr>
          <a:xfrm>
            <a:off x="457200" y="72013"/>
            <a:ext cx="8229600" cy="690041"/>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Helpful Resources</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dirty="0" smtClean="0"/>
              <a:t>Containers Pre-date the </a:t>
            </a:r>
            <a:r>
              <a:rPr lang="en-US" dirty="0" err="1" smtClean="0"/>
              <a:t>Docker</a:t>
            </a:r>
            <a:r>
              <a:rPr lang="en-US" dirty="0" smtClean="0"/>
              <a:t> Hype</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2751251005"/>
              </p:ext>
            </p:extLst>
          </p:nvPr>
        </p:nvGraphicFramePr>
        <p:xfrm>
          <a:off x="163585" y="1222021"/>
          <a:ext cx="8410575"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1761067"/>
            <a:ext cx="1320800" cy="400110"/>
          </a:xfrm>
          <a:prstGeom prst="rect">
            <a:avLst/>
          </a:prstGeom>
          <a:noFill/>
        </p:spPr>
        <p:txBody>
          <a:bodyPr wrap="square" rtlCol="0">
            <a:spAutoFit/>
          </a:bodyPr>
          <a:lstStyle/>
          <a:p>
            <a:pPr algn="ctr"/>
            <a:r>
              <a:rPr lang="en-US" sz="2000" kern="1200" dirty="0" smtClean="0">
                <a:ea typeface="+mn-ea"/>
                <a:cs typeface="+mn-cs"/>
              </a:rPr>
              <a:t>2006</a:t>
            </a:r>
          </a:p>
        </p:txBody>
      </p:sp>
      <p:sp>
        <p:nvSpPr>
          <p:cNvPr id="7" name="TextBox 6"/>
          <p:cNvSpPr txBox="1"/>
          <p:nvPr/>
        </p:nvSpPr>
        <p:spPr>
          <a:xfrm>
            <a:off x="7603067" y="1873955"/>
            <a:ext cx="1320800" cy="400110"/>
          </a:xfrm>
          <a:prstGeom prst="rect">
            <a:avLst/>
          </a:prstGeom>
          <a:noFill/>
        </p:spPr>
        <p:txBody>
          <a:bodyPr wrap="square" rtlCol="0">
            <a:spAutoFit/>
          </a:bodyPr>
          <a:lstStyle/>
          <a:p>
            <a:pPr algn="ctr"/>
            <a:r>
              <a:rPr lang="en-US" sz="2000" kern="1200" dirty="0" smtClean="0">
                <a:ea typeface="+mn-ea"/>
                <a:cs typeface="+mn-cs"/>
              </a:rPr>
              <a:t>2014</a:t>
            </a:r>
          </a:p>
        </p:txBody>
      </p:sp>
      <p:sp>
        <p:nvSpPr>
          <p:cNvPr id="5" name="Rectangle 4"/>
          <p:cNvSpPr/>
          <p:nvPr/>
        </p:nvSpPr>
        <p:spPr>
          <a:xfrm>
            <a:off x="440267" y="4933111"/>
            <a:ext cx="5672666" cy="675057"/>
          </a:xfrm>
          <a:prstGeom prst="rect">
            <a:avLst/>
          </a:prstGeom>
        </p:spPr>
        <p:txBody>
          <a:bodyPr wrap="square">
            <a:spAutoFit/>
          </a:bodyPr>
          <a:lstStyle/>
          <a:p>
            <a:pPr marL="457200" lvl="1" algn="ctr">
              <a:lnSpc>
                <a:spcPct val="120000"/>
              </a:lnSpc>
            </a:pPr>
            <a:r>
              <a:rPr lang="en-US" sz="1600" b="1" i="1" kern="1200" dirty="0">
                <a:solidFill>
                  <a:srgbClr val="4D4D4D"/>
                </a:solidFill>
                <a:ea typeface="+mn-ea"/>
                <a:cs typeface="+mn-cs"/>
              </a:rPr>
              <a:t>Cloud Foundry has been using container </a:t>
            </a:r>
            <a:r>
              <a:rPr lang="en-US" sz="1600" b="1" i="1" kern="1200" dirty="0" smtClean="0">
                <a:solidFill>
                  <a:srgbClr val="4D4D4D"/>
                </a:solidFill>
                <a:ea typeface="+mn-ea"/>
                <a:cs typeface="+mn-cs"/>
              </a:rPr>
              <a:t>technology</a:t>
            </a:r>
            <a:r>
              <a:rPr lang="en-US" sz="1600" b="1" i="1" kern="1200" dirty="0">
                <a:solidFill>
                  <a:srgbClr val="4D4D4D"/>
                </a:solidFill>
                <a:ea typeface="+mn-ea"/>
                <a:cs typeface="+mn-cs"/>
              </a:rPr>
              <a:t> </a:t>
            </a:r>
            <a:r>
              <a:rPr lang="en-US" sz="1600" b="1" i="1" kern="1200" dirty="0" smtClean="0">
                <a:solidFill>
                  <a:srgbClr val="4D4D4D"/>
                </a:solidFill>
                <a:ea typeface="+mn-ea"/>
                <a:cs typeface="+mn-cs"/>
              </a:rPr>
              <a:t>pre-</a:t>
            </a:r>
            <a:r>
              <a:rPr lang="en-US" sz="1600" b="1" i="1" kern="1200" dirty="0" err="1" smtClean="0">
                <a:solidFill>
                  <a:srgbClr val="4D4D4D"/>
                </a:solidFill>
                <a:ea typeface="+mn-ea"/>
                <a:cs typeface="+mn-cs"/>
              </a:rPr>
              <a:t>Docker</a:t>
            </a:r>
            <a:endParaRPr lang="en-US" sz="1600" b="1" i="1" kern="1200" dirty="0">
              <a:solidFill>
                <a:srgbClr val="4D4D4D"/>
              </a:solidFill>
              <a:ea typeface="+mn-ea"/>
              <a:cs typeface="+mn-cs"/>
            </a:endParaRPr>
          </a:p>
        </p:txBody>
      </p:sp>
      <p:sp>
        <p:nvSpPr>
          <p:cNvPr id="8" name="TextBox 7"/>
          <p:cNvSpPr txBox="1"/>
          <p:nvPr/>
        </p:nvSpPr>
        <p:spPr>
          <a:xfrm>
            <a:off x="2946400" y="1761067"/>
            <a:ext cx="1320800" cy="400110"/>
          </a:xfrm>
          <a:prstGeom prst="rect">
            <a:avLst/>
          </a:prstGeom>
          <a:noFill/>
        </p:spPr>
        <p:txBody>
          <a:bodyPr wrap="square" rtlCol="0">
            <a:spAutoFit/>
          </a:bodyPr>
          <a:lstStyle/>
          <a:p>
            <a:pPr algn="ctr"/>
            <a:r>
              <a:rPr lang="en-US" sz="2000" kern="1200" dirty="0" smtClean="0">
                <a:ea typeface="+mn-ea"/>
                <a:cs typeface="+mn-cs"/>
              </a:rPr>
              <a:t>2012</a:t>
            </a:r>
          </a:p>
        </p:txBody>
      </p:sp>
    </p:spTree>
    <p:extLst>
      <p:ext uri="{BB962C8B-B14F-4D97-AF65-F5344CB8AC3E}">
        <p14:creationId xmlns:p14="http://schemas.microsoft.com/office/powerpoint/2010/main" val="2471864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ctrTitle"/>
          </p:nvPr>
        </p:nvSpPr>
        <p:spPr>
          <a:xfrm>
            <a:off x="789011" y="2246117"/>
            <a:ext cx="6580729" cy="846385"/>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6000" b="1" i="0" u="none" strike="noStrike" cap="none" baseline="0">
                <a:solidFill>
                  <a:srgbClr val="F16F3B"/>
                </a:solidFill>
                <a:latin typeface="Arial"/>
                <a:ea typeface="Arial"/>
                <a:cs typeface="Arial"/>
                <a:sym typeface="Arial"/>
              </a:rPr>
              <a:t>Thank You</a:t>
            </a:r>
          </a:p>
        </p:txBody>
      </p:sp>
      <p:sp>
        <p:nvSpPr>
          <p:cNvPr id="253" name="Shape 253"/>
          <p:cNvSpPr txBox="1">
            <a:spLocks noGrp="1"/>
          </p:cNvSpPr>
          <p:nvPr>
            <p:ph type="subTitle" idx="1"/>
          </p:nvPr>
        </p:nvSpPr>
        <p:spPr>
          <a:xfrm>
            <a:off x="823930" y="4533639"/>
            <a:ext cx="6628177" cy="1446551"/>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Jemish Patel</a:t>
            </a:r>
          </a:p>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Community Engineer</a:t>
            </a:r>
          </a:p>
          <a:p>
            <a:pPr marL="228600" marR="0" lvl="0" indent="-228600" algn="l" rtl="0">
              <a:spcBef>
                <a:spcPts val="0"/>
              </a:spcBef>
              <a:buClr>
                <a:srgbClr val="2C95DD"/>
              </a:buClr>
              <a:buSzPct val="25000"/>
              <a:buFont typeface="Arial"/>
              <a:buNone/>
            </a:pPr>
            <a:r>
              <a:rPr lang="en-US" sz="1600" b="0" i="0" u="sng" strike="noStrike" cap="none" baseline="0">
                <a:solidFill>
                  <a:schemeClr val="hlink"/>
                </a:solidFill>
                <a:latin typeface="Arial"/>
                <a:ea typeface="Arial"/>
                <a:cs typeface="Arial"/>
                <a:sym typeface="Arial"/>
                <a:hlinkClick r:id="rId3"/>
              </a:rPr>
              <a:t>jpatel@pivotal.io</a:t>
            </a:r>
          </a:p>
          <a:p>
            <a:pPr marL="228600" marR="0" lvl="0" indent="-228600" algn="l" rtl="0">
              <a:spcBef>
                <a:spcPts val="0"/>
              </a:spcBef>
              <a:buClr>
                <a:srgbClr val="2C95DD"/>
              </a:buClr>
              <a:buSzPct val="25000"/>
              <a:buFont typeface="Arial"/>
              <a:buNone/>
            </a:pPr>
            <a:r>
              <a:rPr lang="en-US" sz="1600" b="0" i="0" u="none" strike="noStrike" cap="none" baseline="0">
                <a:solidFill>
                  <a:srgbClr val="7F7F7F"/>
                </a:solidFill>
                <a:latin typeface="Arial"/>
                <a:ea typeface="Arial"/>
                <a:cs typeface="Arial"/>
                <a:sym typeface="Arial"/>
              </a:rPr>
              <a:t>@jemish_p</a:t>
            </a:r>
            <a:br>
              <a:rPr lang="en-US" sz="1600" b="0" i="0" u="none" strike="noStrike" cap="none" baseline="0">
                <a:solidFill>
                  <a:srgbClr val="7F7F7F"/>
                </a:solidFill>
                <a:latin typeface="Arial"/>
                <a:ea typeface="Arial"/>
                <a:cs typeface="Arial"/>
                <a:sym typeface="Arial"/>
              </a:rPr>
            </a:br>
            <a:endParaRPr lang="en-US" sz="1600" b="0" i="0" u="none" strike="noStrike" cap="none" baseline="0">
              <a:solidFill>
                <a:srgbClr val="7F7F7F"/>
              </a:solidFill>
              <a:latin typeface="Arial"/>
              <a:ea typeface="Arial"/>
              <a:cs typeface="Arial"/>
              <a:sym typeface="Arial"/>
            </a:endParaRPr>
          </a:p>
          <a:p>
            <a:pPr marL="228600" marR="0" lvl="0" indent="-228600" algn="l" rtl="0">
              <a:spcBef>
                <a:spcPts val="0"/>
              </a:spcBef>
              <a:buClr>
                <a:srgbClr val="2C95DD"/>
              </a:buClr>
              <a:buSzPct val="25000"/>
              <a:buFont typeface="Arial"/>
              <a:buNone/>
            </a:pPr>
            <a:r>
              <a:rPr lang="en-US" sz="1400" b="0" i="0" u="none" strike="noStrike" cap="none" baseline="0">
                <a:solidFill>
                  <a:srgbClr val="7F7F7F"/>
                </a:solidFill>
                <a:latin typeface="Arial"/>
                <a:ea typeface="Arial"/>
                <a:cs typeface="Arial"/>
                <a:sym typeface="Arial"/>
              </a:rPr>
              <a:t>October 2014</a:t>
            </a:r>
          </a:p>
        </p:txBody>
      </p:sp>
      <p:pic>
        <p:nvPicPr>
          <p:cNvPr id="254" name="Shape 254"/>
          <p:cNvPicPr preferRelativeResize="0"/>
          <p:nvPr/>
        </p:nvPicPr>
        <p:blipFill rotWithShape="1">
          <a:blip r:embed="rId4">
            <a:alphaModFix/>
          </a:blip>
          <a:srcRect/>
          <a:stretch/>
        </p:blipFill>
        <p:spPr>
          <a:xfrm>
            <a:off x="7231548" y="498316"/>
            <a:ext cx="1476717" cy="1968957"/>
          </a:xfrm>
          <a:prstGeom prst="rect">
            <a:avLst/>
          </a:prstGeom>
          <a:noFill/>
          <a:ln>
            <a:noFill/>
          </a:ln>
        </p:spPr>
      </p:pic>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57200" y="3782451"/>
            <a:ext cx="8229600" cy="2343900"/>
          </a:xfrm>
          <a:prstGeom prst="rect">
            <a:avLst/>
          </a:prstGeom>
        </p:spPr>
        <p:txBody>
          <a:bodyPr lIns="91425" tIns="91425" rIns="91425" bIns="91425" anchor="t" anchorCtr="0">
            <a:noAutofit/>
          </a:bodyPr>
          <a:lstStyle/>
          <a:p>
            <a:pPr marL="444500" indent="-342900">
              <a:buClr>
                <a:schemeClr val="dk1"/>
              </a:buClr>
              <a:buSzPct val="100000"/>
            </a:pPr>
            <a:r>
              <a:rPr lang="en-US" sz="2000" dirty="0"/>
              <a:t>A simple analogy</a:t>
            </a:r>
          </a:p>
          <a:p>
            <a:pPr marL="901700" lvl="1" indent="-342900">
              <a:buClr>
                <a:schemeClr val="dk1"/>
              </a:buClr>
              <a:buSzPct val="100000"/>
            </a:pPr>
            <a:r>
              <a:rPr lang="en-US" sz="2000" dirty="0"/>
              <a:t>You may not put up all the walls</a:t>
            </a:r>
          </a:p>
          <a:p>
            <a:pPr marL="901700" lvl="1" indent="-342900">
              <a:buClr>
                <a:schemeClr val="dk1"/>
              </a:buClr>
              <a:buSzPct val="100000"/>
            </a:pPr>
            <a:r>
              <a:rPr lang="en-US" sz="2000" dirty="0"/>
              <a:t>The mechanism to put up all the walls is control groups and namespaces</a:t>
            </a:r>
          </a:p>
          <a:p>
            <a:pPr marL="901700" lvl="1" indent="-342900">
              <a:buClr>
                <a:schemeClr val="dk1"/>
              </a:buClr>
              <a:buSzPct val="100000"/>
            </a:pPr>
            <a:r>
              <a:rPr lang="en-US" sz="2000" dirty="0"/>
              <a:t>Comes from the Linux kernel</a:t>
            </a:r>
          </a:p>
          <a:p>
            <a:pPr marL="901700" lvl="1" indent="-342900">
              <a:buClr>
                <a:schemeClr val="dk1"/>
              </a:buClr>
              <a:buSzPct val="100000"/>
            </a:pPr>
            <a:r>
              <a:rPr lang="en-US" sz="2000" dirty="0"/>
              <a:t>It is the same mechanism across all container technology (Warden, Garden, </a:t>
            </a:r>
            <a:r>
              <a:rPr lang="en-US" sz="2000" dirty="0" err="1"/>
              <a:t>Docker</a:t>
            </a:r>
            <a:r>
              <a:rPr lang="en-US" sz="2000" dirty="0"/>
              <a:t>) </a:t>
            </a:r>
          </a:p>
        </p:txBody>
      </p:sp>
      <p:sp>
        <p:nvSpPr>
          <p:cNvPr id="114" name="Shape 114"/>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US" sz="3200" dirty="0">
                <a:solidFill>
                  <a:schemeClr val="tx2"/>
                </a:solidFill>
              </a:rPr>
              <a:t>Anatomy of a Container</a:t>
            </a:r>
          </a:p>
        </p:txBody>
      </p:sp>
      <p:sp>
        <p:nvSpPr>
          <p:cNvPr id="115" name="Shape 115"/>
          <p:cNvSpPr/>
          <p:nvPr/>
        </p:nvSpPr>
        <p:spPr>
          <a:xfrm>
            <a:off x="3233430" y="1600254"/>
            <a:ext cx="2459699" cy="1796999"/>
          </a:xfrm>
          <a:prstGeom prst="cube">
            <a:avLst>
              <a:gd name="adj" fmla="val 25000"/>
            </a:avLst>
          </a:prstGeom>
          <a:solidFill>
            <a:srgbClr val="9FC5E8"/>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16" name="Shape 116"/>
          <p:cNvGrpSpPr/>
          <p:nvPr/>
        </p:nvGrpSpPr>
        <p:grpSpPr>
          <a:xfrm>
            <a:off x="3236055" y="1947025"/>
            <a:ext cx="2457549" cy="1160051"/>
            <a:chOff x="3235975" y="1947024"/>
            <a:chExt cx="2457549" cy="1160050"/>
          </a:xfrm>
        </p:grpSpPr>
        <p:grpSp>
          <p:nvGrpSpPr>
            <p:cNvPr id="117" name="Shape 117"/>
            <p:cNvGrpSpPr/>
            <p:nvPr/>
          </p:nvGrpSpPr>
          <p:grpSpPr>
            <a:xfrm>
              <a:off x="3235975" y="1947024"/>
              <a:ext cx="2443774" cy="389325"/>
              <a:chOff x="3235975" y="1947024"/>
              <a:chExt cx="2443774" cy="389325"/>
            </a:xfrm>
          </p:grpSpPr>
          <p:cxnSp>
            <p:nvCxnSpPr>
              <p:cNvPr id="118" name="Shape 118"/>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19" name="Shape 119"/>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0" name="Shape 120"/>
            <p:cNvGrpSpPr/>
            <p:nvPr/>
          </p:nvGrpSpPr>
          <p:grpSpPr>
            <a:xfrm>
              <a:off x="3241312" y="2206849"/>
              <a:ext cx="2443774" cy="389325"/>
              <a:chOff x="3235975" y="1947024"/>
              <a:chExt cx="2443774" cy="389325"/>
            </a:xfrm>
          </p:grpSpPr>
          <p:cxnSp>
            <p:nvCxnSpPr>
              <p:cNvPr id="121" name="Shape 121"/>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2" name="Shape 122"/>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3" name="Shape 123"/>
            <p:cNvGrpSpPr/>
            <p:nvPr/>
          </p:nvGrpSpPr>
          <p:grpSpPr>
            <a:xfrm>
              <a:off x="3235975" y="2480424"/>
              <a:ext cx="2443774" cy="389325"/>
              <a:chOff x="3235975" y="1947024"/>
              <a:chExt cx="2443774" cy="389325"/>
            </a:xfrm>
          </p:grpSpPr>
          <p:cxnSp>
            <p:nvCxnSpPr>
              <p:cNvPr id="124" name="Shape 124"/>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5" name="Shape 125"/>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nvGrpSpPr>
            <p:cNvPr id="126" name="Shape 126"/>
            <p:cNvGrpSpPr/>
            <p:nvPr/>
          </p:nvGrpSpPr>
          <p:grpSpPr>
            <a:xfrm>
              <a:off x="3249750" y="2717749"/>
              <a:ext cx="2443774" cy="389325"/>
              <a:chOff x="3235975" y="1947024"/>
              <a:chExt cx="2443774" cy="389325"/>
            </a:xfrm>
          </p:grpSpPr>
          <p:cxnSp>
            <p:nvCxnSpPr>
              <p:cNvPr id="127" name="Shape 127"/>
              <p:cNvCxnSpPr/>
              <p:nvPr/>
            </p:nvCxnSpPr>
            <p:spPr>
              <a:xfrm rot="10800000" flipH="1">
                <a:off x="3235975" y="2336050"/>
                <a:ext cx="1987200" cy="299"/>
              </a:xfrm>
              <a:prstGeom prst="straightConnector1">
                <a:avLst/>
              </a:prstGeom>
              <a:noFill/>
              <a:ln w="19050" cap="flat">
                <a:solidFill>
                  <a:schemeClr val="tx1"/>
                </a:solidFill>
                <a:prstDash val="solid"/>
                <a:round/>
                <a:headEnd type="none" w="lg" len="lg"/>
                <a:tailEnd type="none" w="lg" len="lg"/>
              </a:ln>
            </p:spPr>
          </p:cxnSp>
          <p:cxnSp>
            <p:nvCxnSpPr>
              <p:cNvPr id="128" name="Shape 128"/>
              <p:cNvCxnSpPr/>
              <p:nvPr/>
            </p:nvCxnSpPr>
            <p:spPr>
              <a:xfrm rot="10800000" flipH="1">
                <a:off x="5236650" y="1947024"/>
                <a:ext cx="443099" cy="375900"/>
              </a:xfrm>
              <a:prstGeom prst="straightConnector1">
                <a:avLst/>
              </a:prstGeom>
              <a:noFill/>
              <a:ln w="19050" cap="flat">
                <a:solidFill>
                  <a:schemeClr val="tx1"/>
                </a:solidFill>
                <a:prstDash val="solid"/>
                <a:round/>
                <a:headEnd type="none" w="lg" len="lg"/>
                <a:tailEnd type="none" w="lg" len="lg"/>
              </a:ln>
            </p:spPr>
          </p:cxnSp>
        </p:gr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par>
                                <p:cTn id="13" presetID="10"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fade">
                                      <p:cBhvr>
                                        <p:cTn id="15"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Containers Isolate and Abstract Resources</a:t>
            </a:r>
            <a:endParaRPr lang="en-US" dirty="0"/>
          </a:p>
        </p:txBody>
      </p:sp>
      <p:sp>
        <p:nvSpPr>
          <p:cNvPr id="8" name="Content Placeholder 7"/>
          <p:cNvSpPr>
            <a:spLocks noGrp="1"/>
          </p:cNvSpPr>
          <p:nvPr>
            <p:ph sz="quarter" idx="10"/>
          </p:nvPr>
        </p:nvSpPr>
        <p:spPr>
          <a:xfrm>
            <a:off x="400582" y="1377244"/>
            <a:ext cx="2986086" cy="4588933"/>
          </a:xfrm>
        </p:spPr>
        <p:txBody>
          <a:bodyPr/>
          <a:lstStyle/>
          <a:p>
            <a:r>
              <a:rPr lang="en-US" dirty="0" smtClean="0"/>
              <a:t>App Instances (AI’s) run in a container</a:t>
            </a:r>
          </a:p>
          <a:p>
            <a:r>
              <a:rPr lang="en-US" dirty="0" smtClean="0"/>
              <a:t>Containers allow multiple AI’s to run on a single VM</a:t>
            </a:r>
          </a:p>
          <a:p>
            <a:r>
              <a:rPr lang="en-US" dirty="0" smtClean="0"/>
              <a:t>Maximizes utilization without OS overhead</a:t>
            </a:r>
            <a:endParaRPr lang="en-US" dirty="0"/>
          </a:p>
        </p:txBody>
      </p:sp>
      <p:pic>
        <p:nvPicPr>
          <p:cNvPr id="7" name="Picture 6"/>
          <p:cNvPicPr>
            <a:picLocks noChangeAspect="1"/>
          </p:cNvPicPr>
          <p:nvPr/>
        </p:nvPicPr>
        <p:blipFill>
          <a:blip r:embed="rId3"/>
          <a:stretch>
            <a:fillRect/>
          </a:stretch>
        </p:blipFill>
        <p:spPr>
          <a:xfrm>
            <a:off x="3619501" y="1285209"/>
            <a:ext cx="5524501" cy="4805147"/>
          </a:xfrm>
          <a:prstGeom prst="rect">
            <a:avLst/>
          </a:prstGeom>
        </p:spPr>
      </p:pic>
    </p:spTree>
    <p:extLst>
      <p:ext uri="{BB962C8B-B14F-4D97-AF65-F5344CB8AC3E}">
        <p14:creationId xmlns:p14="http://schemas.microsoft.com/office/powerpoint/2010/main" val="12886202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Are Essential for Speed</a:t>
            </a:r>
            <a:endParaRPr lang="en-US" dirty="0"/>
          </a:p>
        </p:txBody>
      </p:sp>
      <p:sp>
        <p:nvSpPr>
          <p:cNvPr id="3" name="Content Placeholder 2"/>
          <p:cNvSpPr>
            <a:spLocks noGrp="1"/>
          </p:cNvSpPr>
          <p:nvPr>
            <p:ph sz="quarter" idx="10"/>
          </p:nvPr>
        </p:nvSpPr>
        <p:spPr>
          <a:xfrm>
            <a:off x="299056" y="1116896"/>
            <a:ext cx="8410575" cy="4510616"/>
          </a:xfrm>
        </p:spPr>
        <p:txBody>
          <a:bodyPr/>
          <a:lstStyle/>
          <a:p>
            <a:r>
              <a:rPr lang="en-US" dirty="0" smtClean="0"/>
              <a:t>Portability </a:t>
            </a:r>
          </a:p>
          <a:p>
            <a:pPr lvl="1"/>
            <a:r>
              <a:rPr lang="en-US" dirty="0"/>
              <a:t>P</a:t>
            </a:r>
            <a:r>
              <a:rPr lang="en-US" dirty="0" smtClean="0"/>
              <a:t>ackages any Linux application or service that can run across clouds</a:t>
            </a:r>
          </a:p>
          <a:p>
            <a:pPr lvl="1"/>
            <a:r>
              <a:rPr lang="en-US" dirty="0" smtClean="0"/>
              <a:t>CF Push an application artifact (.WAR, </a:t>
            </a:r>
            <a:r>
              <a:rPr lang="en-US" dirty="0" err="1" smtClean="0"/>
              <a:t>Docker</a:t>
            </a:r>
            <a:r>
              <a:rPr lang="en-US" dirty="0" smtClean="0"/>
              <a:t> image, etc.)</a:t>
            </a:r>
          </a:p>
          <a:p>
            <a:r>
              <a:rPr lang="en-US" dirty="0" smtClean="0"/>
              <a:t>Speed </a:t>
            </a:r>
          </a:p>
          <a:p>
            <a:pPr lvl="1"/>
            <a:r>
              <a:rPr lang="en-US" dirty="0" smtClean="0"/>
              <a:t>Start up time in seconds vs. VM minutes</a:t>
            </a:r>
          </a:p>
          <a:p>
            <a:pPr lvl="1"/>
            <a:r>
              <a:rPr lang="en-US" dirty="0" smtClean="0"/>
              <a:t>Seconds to deploy, scale, network </a:t>
            </a:r>
            <a:r>
              <a:rPr lang="en-US" dirty="0" err="1" smtClean="0"/>
              <a:t>config</a:t>
            </a:r>
            <a:r>
              <a:rPr lang="en-US" dirty="0" smtClean="0"/>
              <a:t>, health</a:t>
            </a:r>
          </a:p>
          <a:p>
            <a:pPr>
              <a:buFont typeface="Wingdings" charset="2"/>
              <a:buChar char=""/>
            </a:pPr>
            <a:r>
              <a:rPr lang="en-US" dirty="0" smtClean="0"/>
              <a:t>Consistency </a:t>
            </a:r>
          </a:p>
          <a:p>
            <a:pPr lvl="1"/>
            <a:r>
              <a:rPr lang="en-US" dirty="0" smtClean="0"/>
              <a:t>Captures exact configuration of an application</a:t>
            </a:r>
          </a:p>
          <a:p>
            <a:pPr lvl="1"/>
            <a:r>
              <a:rPr lang="en-US" dirty="0" smtClean="0"/>
              <a:t>Layers are kept separate and can be rebuilt</a:t>
            </a:r>
          </a:p>
          <a:p>
            <a:pPr marL="0" indent="0">
              <a:buNone/>
            </a:pPr>
            <a:endParaRPr lang="en-US" sz="2000" dirty="0"/>
          </a:p>
        </p:txBody>
      </p:sp>
    </p:spTree>
    <p:extLst>
      <p:ext uri="{BB962C8B-B14F-4D97-AF65-F5344CB8AC3E}">
        <p14:creationId xmlns:p14="http://schemas.microsoft.com/office/powerpoint/2010/main" val="20395469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Warden</a:t>
            </a:r>
            <a:endParaRPr lang="en-US" dirty="0"/>
          </a:p>
        </p:txBody>
      </p:sp>
    </p:spTree>
    <p:extLst>
      <p:ext uri="{BB962C8B-B14F-4D97-AF65-F5344CB8AC3E}">
        <p14:creationId xmlns:p14="http://schemas.microsoft.com/office/powerpoint/2010/main" val="2404147365"/>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457200" y="1030433"/>
            <a:ext cx="8229600" cy="4975883"/>
          </a:xfrm>
          <a:prstGeom prst="rect">
            <a:avLst/>
          </a:prstGeom>
          <a:noFill/>
          <a:ln>
            <a:noFill/>
          </a:ln>
        </p:spPr>
        <p:txBody>
          <a:bodyPr lIns="91425" tIns="45700" rIns="91425" bIns="45700" anchor="t" anchorCtr="0">
            <a:noAutofit/>
          </a:bodyPr>
          <a:lstStyle/>
          <a:p>
            <a:pPr>
              <a:buClr>
                <a:schemeClr val="tx2"/>
              </a:buClr>
              <a:buSzPct val="110000"/>
              <a:buFont typeface="Arial"/>
              <a:buChar char="•"/>
            </a:pPr>
            <a:r>
              <a:rPr lang="en-US" b="0" i="0" u="none" strike="noStrike" cap="none" baseline="0" dirty="0" err="1" smtClean="0">
                <a:latin typeface="Arial"/>
                <a:ea typeface="Arial"/>
                <a:cs typeface="Arial"/>
                <a:sym typeface="Arial"/>
              </a:rPr>
              <a:t>PivotalCF’s</a:t>
            </a:r>
            <a:r>
              <a:rPr lang="en-US" b="0" i="0" u="none" strike="noStrike" cap="none" baseline="0" dirty="0" smtClean="0">
                <a:latin typeface="Arial"/>
                <a:ea typeface="Arial"/>
                <a:cs typeface="Arial"/>
                <a:sym typeface="Arial"/>
              </a:rPr>
              <a:t> </a:t>
            </a:r>
            <a:r>
              <a:rPr lang="en-US" b="0" i="0" u="none" strike="noStrike" cap="none" baseline="0" dirty="0">
                <a:latin typeface="Arial"/>
                <a:ea typeface="Arial"/>
                <a:cs typeface="Arial"/>
                <a:sym typeface="Arial"/>
              </a:rPr>
              <a:t>container technology </a:t>
            </a:r>
          </a:p>
          <a:p>
            <a:pPr>
              <a:spcBef>
                <a:spcPts val="480"/>
              </a:spcBef>
              <a:buClr>
                <a:schemeClr val="tx2"/>
              </a:buClr>
              <a:buSzPct val="110000"/>
              <a:buFont typeface="Arial"/>
              <a:buChar char="•"/>
            </a:pPr>
            <a:r>
              <a:rPr lang="en-US" b="0" i="0" u="none" strike="noStrike" cap="none" baseline="0" dirty="0">
                <a:latin typeface="Arial"/>
                <a:ea typeface="Arial"/>
                <a:cs typeface="Arial"/>
                <a:sym typeface="Arial"/>
              </a:rPr>
              <a:t>Service for managing a collection of containers</a:t>
            </a:r>
          </a:p>
          <a:p>
            <a:pPr>
              <a:spcBef>
                <a:spcPts val="480"/>
              </a:spcBef>
              <a:buClr>
                <a:schemeClr val="tx2"/>
              </a:buClr>
              <a:buSzPct val="110000"/>
              <a:buFont typeface="Arial"/>
              <a:buChar char="•"/>
            </a:pPr>
            <a:r>
              <a:rPr lang="en-US" b="0" i="0" u="none" strike="noStrike" cap="none" baseline="0" dirty="0">
                <a:latin typeface="Arial"/>
                <a:ea typeface="Arial"/>
                <a:cs typeface="Arial"/>
                <a:sym typeface="Arial"/>
              </a:rPr>
              <a:t>Protocol for clients to send/receive messages from the server</a:t>
            </a:r>
          </a:p>
          <a:p>
            <a:pPr>
              <a:spcBef>
                <a:spcPts val="480"/>
              </a:spcBef>
              <a:buClr>
                <a:schemeClr val="tx2"/>
              </a:buClr>
              <a:buSzPct val="110000"/>
              <a:buFont typeface="Arial"/>
              <a:buChar char="•"/>
            </a:pPr>
            <a:r>
              <a:rPr lang="en-US" b="0" i="0" u="none" strike="noStrike" cap="none" baseline="0" dirty="0">
                <a:latin typeface="Arial"/>
                <a:ea typeface="Arial"/>
                <a:cs typeface="Arial"/>
                <a:sym typeface="Arial"/>
              </a:rPr>
              <a:t>Each DEA host runs the Warden </a:t>
            </a:r>
            <a:r>
              <a:rPr lang="en-US" b="0" i="0" u="none" strike="noStrike" cap="none" baseline="0" dirty="0" smtClean="0">
                <a:latin typeface="Arial"/>
                <a:ea typeface="Arial"/>
                <a:cs typeface="Arial"/>
                <a:sym typeface="Arial"/>
              </a:rPr>
              <a:t>service</a:t>
            </a:r>
          </a:p>
          <a:p>
            <a:pPr marL="0" marR="0" lvl="0" indent="0" algn="l" rtl="0">
              <a:spcBef>
                <a:spcPts val="480"/>
              </a:spcBef>
              <a:buClr>
                <a:srgbClr val="0096D6"/>
              </a:buClr>
              <a:buSzPct val="100000"/>
              <a:buNone/>
            </a:pPr>
            <a:endParaRPr lang="en-US" sz="2400" b="0" i="0" u="none" strike="noStrike" cap="none" baseline="0" dirty="0">
              <a:latin typeface="Arial"/>
              <a:ea typeface="Arial"/>
              <a:cs typeface="Arial"/>
              <a:sym typeface="Arial"/>
            </a:endParaRPr>
          </a:p>
        </p:txBody>
      </p:sp>
      <p:sp>
        <p:nvSpPr>
          <p:cNvPr id="150" name="Shape 150"/>
          <p:cNvSpPr txBox="1">
            <a:spLocks noGrp="1"/>
          </p:cNvSpPr>
          <p:nvPr>
            <p:ph type="title"/>
          </p:nvPr>
        </p:nvSpPr>
        <p:spPr>
          <a:xfrm>
            <a:off x="457200" y="135968"/>
            <a:ext cx="8229600" cy="90633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What is Warden?</a:t>
            </a:r>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457200" y="1030433"/>
            <a:ext cx="8229600" cy="4975883"/>
          </a:xfrm>
          <a:prstGeom prst="rect">
            <a:avLst/>
          </a:prstGeom>
          <a:noFill/>
          <a:ln>
            <a:noFill/>
          </a:ln>
        </p:spPr>
        <p:txBody>
          <a:bodyPr lIns="91425" tIns="45700" rIns="91425" bIns="45700" anchor="t" anchorCtr="0">
            <a:noAutofit/>
          </a:bodyPr>
          <a:lstStyle/>
          <a:p>
            <a:pPr marR="0" lvl="0" algn="l" rtl="0">
              <a:spcBef>
                <a:spcPts val="0"/>
              </a:spcBef>
              <a:buClr>
                <a:schemeClr val="tx2"/>
              </a:buClr>
              <a:buSzPct val="110000"/>
              <a:buFont typeface="Arial"/>
              <a:buChar char="•"/>
            </a:pPr>
            <a:r>
              <a:rPr lang="en-US" sz="2400" b="0" i="0" u="none" strike="noStrike" cap="none" baseline="0" dirty="0">
                <a:latin typeface="Arial"/>
                <a:ea typeface="Arial"/>
                <a:cs typeface="Arial"/>
                <a:sym typeface="Arial"/>
              </a:rPr>
              <a:t>Droplet Execution Agent (Review)</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Manage app instances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Track app state</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Broadcast app state messages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Should have &gt; 1 DEAs for redundancy</a:t>
            </a:r>
          </a:p>
          <a:p>
            <a:pPr marR="0" lvl="0" algn="l" rtl="0">
              <a:spcBef>
                <a:spcPts val="480"/>
              </a:spcBef>
              <a:buClr>
                <a:schemeClr val="tx2"/>
              </a:buClr>
              <a:buSzPct val="110000"/>
              <a:buFont typeface="Arial"/>
              <a:buChar char="•"/>
            </a:pPr>
            <a:r>
              <a:rPr lang="en-US" sz="2400" b="0" i="0" u="none" strike="noStrike" cap="none" baseline="0" dirty="0">
                <a:latin typeface="Arial"/>
                <a:ea typeface="Arial"/>
                <a:cs typeface="Arial"/>
                <a:sym typeface="Arial"/>
              </a:rPr>
              <a:t>Warden</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Pivotal CF’s container technology</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App Instances (AI) live inside Warden containers</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AIs run in isolation</a:t>
            </a:r>
          </a:p>
          <a:p>
            <a:pPr marR="0" lvl="1" algn="l" rtl="0">
              <a:spcBef>
                <a:spcPts val="440"/>
              </a:spcBef>
              <a:buClr>
                <a:schemeClr val="tx2"/>
              </a:buClr>
              <a:buSzPct val="110000"/>
            </a:pPr>
            <a:r>
              <a:rPr lang="en-US" sz="2200" b="0" i="0" u="none" strike="noStrike" cap="none" baseline="0" dirty="0">
                <a:latin typeface="Arial"/>
                <a:ea typeface="Arial"/>
                <a:cs typeface="Arial"/>
                <a:sym typeface="Arial"/>
              </a:rPr>
              <a:t>AIs get fair share of </a:t>
            </a:r>
            <a:r>
              <a:rPr lang="en-US" sz="2200" b="0" i="0" u="none" strike="noStrike" cap="none" baseline="0" dirty="0" smtClean="0">
                <a:latin typeface="Arial"/>
                <a:ea typeface="Arial"/>
                <a:cs typeface="Arial"/>
                <a:sym typeface="Arial"/>
              </a:rPr>
              <a:t>resources</a:t>
            </a:r>
          </a:p>
          <a:p>
            <a:pPr marR="0" lvl="1" algn="l" rtl="0">
              <a:spcBef>
                <a:spcPts val="440"/>
              </a:spcBef>
              <a:buClr>
                <a:schemeClr val="tx2"/>
              </a:buClr>
              <a:buSzPct val="110000"/>
            </a:pPr>
            <a:r>
              <a:rPr lang="en-US" sz="2200" b="0" i="0" u="none" strike="noStrike" cap="none" baseline="0" dirty="0" smtClean="0">
                <a:latin typeface="Arial"/>
                <a:ea typeface="Arial"/>
                <a:cs typeface="Arial"/>
                <a:sym typeface="Arial"/>
              </a:rPr>
              <a:t>AIs get protection from noisy neighbors</a:t>
            </a:r>
            <a:endParaRPr lang="en-US" sz="2200" b="0" i="0" u="none" strike="noStrike" cap="none" baseline="0" dirty="0">
              <a:latin typeface="Arial"/>
              <a:ea typeface="Arial"/>
              <a:cs typeface="Arial"/>
              <a:sym typeface="Arial"/>
            </a:endParaRPr>
          </a:p>
        </p:txBody>
      </p:sp>
      <p:sp>
        <p:nvSpPr>
          <p:cNvPr id="157" name="Shape 157"/>
          <p:cNvSpPr txBox="1">
            <a:spLocks noGrp="1"/>
          </p:cNvSpPr>
          <p:nvPr>
            <p:ph type="title"/>
          </p:nvPr>
        </p:nvSpPr>
        <p:spPr>
          <a:xfrm>
            <a:off x="457200" y="135968"/>
            <a:ext cx="8229600" cy="906333"/>
          </a:xfrm>
          <a:prstGeom prst="rect">
            <a:avLst/>
          </a:prstGeom>
          <a:noFill/>
          <a:ln>
            <a:noFill/>
          </a:ln>
        </p:spPr>
        <p:txBody>
          <a:bodyPr lIns="91425" tIns="45700" rIns="91425" bIns="45700" anchor="ctr" anchorCtr="0">
            <a:noAutofit/>
          </a:bodyPr>
          <a:lstStyle/>
          <a:p>
            <a:pPr marL="0" marR="0" lvl="0" indent="0" algn="l" rtl="0">
              <a:spcBef>
                <a:spcPts val="0"/>
              </a:spcBef>
              <a:buClr>
                <a:srgbClr val="2C95DD"/>
              </a:buClr>
              <a:buSzPct val="25000"/>
              <a:buFont typeface="Arial"/>
              <a:buNone/>
            </a:pPr>
            <a:r>
              <a:rPr lang="en-US" sz="3200" b="0" i="0" u="none" strike="noStrike" cap="none" baseline="0" dirty="0">
                <a:solidFill>
                  <a:schemeClr val="tx2"/>
                </a:solidFill>
                <a:latin typeface="Arial"/>
                <a:ea typeface="Arial"/>
                <a:cs typeface="Arial"/>
                <a:sym typeface="Arial"/>
              </a:rPr>
              <a:t>Warden is part of Application Execution</a:t>
            </a:r>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Pivotal_PPT_Template_16x9_ex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1_Pivotal_PPT_Template_16x9_ex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2_Pivotal_PPT_Template_16x9_ex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4.xml><?xml version="1.0" encoding="utf-8"?>
<a:theme xmlns:a="http://schemas.openxmlformats.org/drawingml/2006/main" name="3_Pivotal_PPT_Template_16x9_ex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3956</TotalTime>
  <Words>3595</Words>
  <Application>Microsoft Macintosh PowerPoint</Application>
  <PresentationFormat>On-screen Show (4:3)</PresentationFormat>
  <Paragraphs>358</Paragraphs>
  <Slides>30</Slides>
  <Notes>27</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Pivotal_PPT_Template_16x9_external_02_2014</vt:lpstr>
      <vt:lpstr>1_Pivotal_PPT_Template_16x9_external_02_2014</vt:lpstr>
      <vt:lpstr>2_Pivotal_PPT_Template_16x9_external_02_2014</vt:lpstr>
      <vt:lpstr>3_Pivotal_PPT_Template_16x9_external_02_2014</vt:lpstr>
      <vt:lpstr>Pivotal CF</vt:lpstr>
      <vt:lpstr>Containers and PaaS: Made for Each Other</vt:lpstr>
      <vt:lpstr>Containers Pre-date the Docker Hype</vt:lpstr>
      <vt:lpstr>Anatomy of a Container</vt:lpstr>
      <vt:lpstr>Containers Isolate and Abstract Resources</vt:lpstr>
      <vt:lpstr>Containers Are Essential for Speed</vt:lpstr>
      <vt:lpstr>Warden</vt:lpstr>
      <vt:lpstr>What is Warden?</vt:lpstr>
      <vt:lpstr>Warden is part of Application Execution</vt:lpstr>
      <vt:lpstr>Warden</vt:lpstr>
      <vt:lpstr>Warden – Architecture </vt:lpstr>
      <vt:lpstr>Warden – How does it do it?</vt:lpstr>
      <vt:lpstr>Warden – LXC Differences</vt:lpstr>
      <vt:lpstr>Warden – API</vt:lpstr>
      <vt:lpstr>Demo -- Warden Containers in Action</vt:lpstr>
      <vt:lpstr>Docker</vt:lpstr>
      <vt:lpstr>Anatomy of a Container (revisited)</vt:lpstr>
      <vt:lpstr>Packaging has been improved</vt:lpstr>
      <vt:lpstr>Docker Containers + Pivotal CF</vt:lpstr>
      <vt:lpstr>Garden</vt:lpstr>
      <vt:lpstr>Garden</vt:lpstr>
      <vt:lpstr>Garden Architecture</vt:lpstr>
      <vt:lpstr>Garden – How does it do it?</vt:lpstr>
      <vt:lpstr>Garden - API</vt:lpstr>
      <vt:lpstr>Garden + Diego in Action</vt:lpstr>
      <vt:lpstr>Containers Alone Aren’t Enough… enter PaaS</vt:lpstr>
      <vt:lpstr>Differences -- At a Glance</vt:lpstr>
      <vt:lpstr>Conclusion </vt:lpstr>
      <vt:lpstr>Helpful Resources</vt:lpstr>
      <vt:lpstr>Thank You</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CF</dc:title>
  <dc:subject/>
  <dc:creator/>
  <cp:keywords/>
  <dc:description/>
  <cp:lastModifiedBy>Corporate User</cp:lastModifiedBy>
  <cp:revision>49</cp:revision>
  <dcterms:modified xsi:type="dcterms:W3CDTF">2014-12-04T18:45:12Z</dcterms:modified>
  <cp:category/>
</cp:coreProperties>
</file>