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5" r:id="rId3"/>
    <p:sldId id="259" r:id="rId4"/>
    <p:sldId id="260" r:id="rId5"/>
    <p:sldId id="285" r:id="rId6"/>
    <p:sldId id="287" r:id="rId7"/>
    <p:sldId id="288" r:id="rId8"/>
    <p:sldId id="286" r:id="rId9"/>
    <p:sldId id="283" r:id="rId10"/>
    <p:sldId id="308" r:id="rId11"/>
    <p:sldId id="282" r:id="rId12"/>
    <p:sldId id="291" r:id="rId13"/>
    <p:sldId id="289" r:id="rId14"/>
    <p:sldId id="290" r:id="rId15"/>
    <p:sldId id="263" r:id="rId16"/>
    <p:sldId id="276" r:id="rId17"/>
    <p:sldId id="293" r:id="rId18"/>
    <p:sldId id="295" r:id="rId19"/>
    <p:sldId id="296" r:id="rId20"/>
    <p:sldId id="294" r:id="rId21"/>
    <p:sldId id="278" r:id="rId22"/>
    <p:sldId id="302" r:id="rId23"/>
    <p:sldId id="303" r:id="rId24"/>
    <p:sldId id="279" r:id="rId25"/>
    <p:sldId id="267" r:id="rId26"/>
    <p:sldId id="275" r:id="rId27"/>
    <p:sldId id="297" r:id="rId28"/>
    <p:sldId id="299" r:id="rId29"/>
    <p:sldId id="301" r:id="rId30"/>
    <p:sldId id="298" r:id="rId31"/>
    <p:sldId id="306" r:id="rId32"/>
    <p:sldId id="281" r:id="rId33"/>
    <p:sldId id="307" r:id="rId34"/>
    <p:sldId id="305" r:id="rId35"/>
    <p:sldId id="272" r:id="rId36"/>
    <p:sldId id="28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67" autoAdjust="0"/>
  </p:normalViewPr>
  <p:slideViewPr>
    <p:cSldViewPr snapToGrid="0" snapToObjects="1">
      <p:cViewPr varScale="1">
        <p:scale>
          <a:sx n="50" d="100"/>
          <a:sy n="50" d="100"/>
        </p:scale>
        <p:origin x="-1992" y="-104"/>
      </p:cViewPr>
      <p:guideLst>
        <p:guide orient="horz" pos="216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CBD88-31B2-0A43-94D7-6B434EF42995}" type="datetimeFigureOut">
              <a:rPr lang="en-US" smtClean="0"/>
              <a:t>7/18/16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0D0AF-70C0-4B47-B121-68C95D14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5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Ajug</a:t>
            </a:r>
            <a:endParaRPr lang="en-US" dirty="0" smtClean="0"/>
          </a:p>
          <a:p>
            <a:r>
              <a:rPr lang="en-US" dirty="0" err="1" smtClean="0"/>
              <a:t>DevNexus</a:t>
            </a:r>
            <a:r>
              <a:rPr lang="en-US" dirty="0" smtClean="0"/>
              <a:t> Papers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5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 Codebase</a:t>
            </a:r>
          </a:p>
          <a:p>
            <a:r>
              <a:rPr lang="en-US" dirty="0" smtClean="0"/>
              <a:t>One codebase tracked in revision control, many deploys</a:t>
            </a:r>
          </a:p>
          <a:p>
            <a:r>
              <a:rPr lang="en-US" dirty="0" smtClean="0"/>
              <a:t>II. Dependencies</a:t>
            </a:r>
          </a:p>
          <a:p>
            <a:r>
              <a:rPr lang="en-US" dirty="0" smtClean="0"/>
              <a:t>Explicitly declare and isolate dependencies</a:t>
            </a:r>
          </a:p>
          <a:p>
            <a:r>
              <a:rPr lang="en-US" dirty="0" smtClean="0"/>
              <a:t>III.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Store </a:t>
            </a:r>
            <a:r>
              <a:rPr lang="en-US" dirty="0" err="1" smtClean="0"/>
              <a:t>config</a:t>
            </a:r>
            <a:r>
              <a:rPr lang="en-US" dirty="0" smtClean="0"/>
              <a:t> in the environment</a:t>
            </a:r>
          </a:p>
          <a:p>
            <a:r>
              <a:rPr lang="en-US" dirty="0" smtClean="0"/>
              <a:t>IV. Backing services</a:t>
            </a:r>
          </a:p>
          <a:p>
            <a:r>
              <a:rPr lang="en-US" dirty="0" smtClean="0"/>
              <a:t>Treat backing services as attached resources</a:t>
            </a:r>
          </a:p>
          <a:p>
            <a:r>
              <a:rPr lang="en-US" dirty="0" smtClean="0"/>
              <a:t>V. Build, release, run</a:t>
            </a:r>
          </a:p>
          <a:p>
            <a:r>
              <a:rPr lang="en-US" dirty="0" smtClean="0"/>
              <a:t>Strictly separate build and run stages</a:t>
            </a:r>
          </a:p>
          <a:p>
            <a:r>
              <a:rPr lang="en-US" dirty="0" smtClean="0"/>
              <a:t>VI. Processes</a:t>
            </a:r>
          </a:p>
          <a:p>
            <a:r>
              <a:rPr lang="en-US" dirty="0" smtClean="0"/>
              <a:t>Execute the app as one or more stateless processes</a:t>
            </a:r>
          </a:p>
          <a:p>
            <a:r>
              <a:rPr lang="en-US" dirty="0" smtClean="0"/>
              <a:t>VII. Port binding</a:t>
            </a:r>
          </a:p>
          <a:p>
            <a:r>
              <a:rPr lang="en-US" dirty="0" smtClean="0"/>
              <a:t>Export services via port binding</a:t>
            </a:r>
          </a:p>
          <a:p>
            <a:r>
              <a:rPr lang="en-US" dirty="0" smtClean="0"/>
              <a:t>VIII. Concurrency</a:t>
            </a:r>
          </a:p>
          <a:p>
            <a:r>
              <a:rPr lang="en-US" dirty="0" smtClean="0"/>
              <a:t>Scale out via the process model</a:t>
            </a:r>
          </a:p>
          <a:p>
            <a:r>
              <a:rPr lang="en-US" dirty="0" smtClean="0"/>
              <a:t>IX. Disposability</a:t>
            </a:r>
          </a:p>
          <a:p>
            <a:r>
              <a:rPr lang="en-US" dirty="0" smtClean="0"/>
              <a:t>Maximize robustness with fast startup and graceful shutdown</a:t>
            </a:r>
          </a:p>
          <a:p>
            <a:r>
              <a:rPr lang="en-US" dirty="0" smtClean="0"/>
              <a:t>X. </a:t>
            </a:r>
            <a:r>
              <a:rPr lang="en-US" dirty="0" err="1" smtClean="0"/>
              <a:t>Dev</a:t>
            </a:r>
            <a:r>
              <a:rPr lang="en-US" dirty="0" smtClean="0"/>
              <a:t>/prod parity</a:t>
            </a:r>
          </a:p>
          <a:p>
            <a:r>
              <a:rPr lang="en-US" dirty="0" smtClean="0"/>
              <a:t>Keep development, staging, and production as similar as possible</a:t>
            </a:r>
          </a:p>
          <a:p>
            <a:r>
              <a:rPr lang="en-US" dirty="0" smtClean="0"/>
              <a:t>XI. Logs</a:t>
            </a:r>
          </a:p>
          <a:p>
            <a:r>
              <a:rPr lang="en-US" dirty="0" smtClean="0"/>
              <a:t>Treat logs as event streams</a:t>
            </a:r>
          </a:p>
          <a:p>
            <a:r>
              <a:rPr lang="en-US" dirty="0" smtClean="0"/>
              <a:t>XII. Admin processes</a:t>
            </a:r>
          </a:p>
          <a:p>
            <a:r>
              <a:rPr lang="en-US" dirty="0" smtClean="0"/>
              <a:t>Run admin/management tasks as one-off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9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6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15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3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7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2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7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100000">
              <a:srgbClr val="FFFF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303E-D771-7147-B0E0-2D46590E3D3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oud.spring.io/spring-cloud-task/" TargetMode="Externa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stream/" TargetMode="External"/><Relationship Id="rId4" Type="http://schemas.openxmlformats.org/officeDocument/2006/relationships/hyperlink" Target="http://cloud.spring.io/spring-cloud-task/" TargetMode="External"/><Relationship Id="rId5" Type="http://schemas.openxmlformats.org/officeDocument/2006/relationships/hyperlink" Target="https://github.com/spring-cloud/spring-cloud-task-app-starters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oud.spring.io/spring-cloud-dataflow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079" y="12957"/>
            <a:ext cx="3078925" cy="3078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Cloud Dataflow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Glenn Renfro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Twitter: @</a:t>
            </a:r>
            <a:r>
              <a:rPr lang="en-US" dirty="0" err="1" smtClean="0">
                <a:solidFill>
                  <a:schemeClr val="tx1"/>
                </a:solidFill>
              </a:rPr>
              <a:t>cppwfs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Picture 6" descr="spring-by-pivot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210536"/>
            <a:ext cx="5191753" cy="16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6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Cloud Data Flow uses the Spring Cloud </a:t>
            </a:r>
            <a:r>
              <a:rPr lang="en-US" dirty="0" smtClean="0"/>
              <a:t>Task project </a:t>
            </a:r>
            <a:r>
              <a:rPr lang="en-US" dirty="0"/>
              <a:t>to construct its </a:t>
            </a:r>
            <a:r>
              <a:rPr lang="en-US" dirty="0" smtClean="0"/>
              <a:t>tasks.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http://cloud.spring.io/spring-cloud</a:t>
            </a:r>
            <a:r>
              <a:rPr lang="en-US" dirty="0" smtClean="0">
                <a:hlinkClick r:id="rId2"/>
              </a:rPr>
              <a:t>-task/</a:t>
            </a:r>
            <a:endParaRPr lang="en-US" dirty="0" smtClean="0"/>
          </a:p>
          <a:p>
            <a:pPr lvl="1"/>
            <a:r>
              <a:rPr lang="en-US" dirty="0"/>
              <a:t>Spring Cloud </a:t>
            </a:r>
            <a:r>
              <a:rPr lang="en-US" dirty="0" smtClean="0"/>
              <a:t>Task is </a:t>
            </a:r>
            <a:r>
              <a:rPr lang="en-US" dirty="0"/>
              <a:t>a framework for building </a:t>
            </a:r>
            <a:r>
              <a:rPr lang="en-US" dirty="0" smtClean="0"/>
              <a:t>short lived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Tasks are a boot application</a:t>
            </a:r>
          </a:p>
          <a:p>
            <a:pPr lvl="2"/>
            <a:r>
              <a:rPr lang="en-US" dirty="0" smtClean="0"/>
              <a:t>Which can be a Spring Batch Job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Spark-client</a:t>
            </a:r>
          </a:p>
          <a:p>
            <a:r>
              <a:rPr lang="en-US" dirty="0" smtClean="0"/>
              <a:t>Spark-cluster</a:t>
            </a:r>
          </a:p>
          <a:p>
            <a:r>
              <a:rPr lang="en-US" dirty="0" smtClean="0"/>
              <a:t>Spark-Yarn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-Tool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-Job</a:t>
            </a:r>
          </a:p>
          <a:p>
            <a:r>
              <a:rPr lang="en-US" dirty="0" err="1" smtClean="0"/>
              <a:t>Jdbc-hdfs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Hdfs-jdbc</a:t>
            </a:r>
            <a:r>
              <a:rPr lang="en-US" dirty="0" smtClean="0"/>
              <a:t>*</a:t>
            </a:r>
          </a:p>
          <a:p>
            <a:r>
              <a:rPr lang="en-US" dirty="0" smtClean="0"/>
              <a:t>Among others 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157" y="6373269"/>
            <a:ext cx="158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Coming Soon</a:t>
            </a:r>
            <a:endParaRPr lang="en-US" dirty="0"/>
          </a:p>
        </p:txBody>
      </p:sp>
      <p:pic>
        <p:nvPicPr>
          <p:cNvPr id="6" name="Picture 5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pic>
        <p:nvPicPr>
          <p:cNvPr id="5" name="Picture 4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2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as a Source</a:t>
            </a:r>
            <a:endParaRPr lang="en-US" dirty="0"/>
          </a:p>
        </p:txBody>
      </p:sp>
      <p:pic>
        <p:nvPicPr>
          <p:cNvPr id="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4826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05"/>
          <p:cNvSpPr/>
          <p:nvPr/>
        </p:nvSpPr>
        <p:spPr>
          <a:xfrm>
            <a:off x="1310630" y="2965128"/>
            <a:ext cx="1013901" cy="115949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000000"/>
                </a:solidFill>
              </a:rPr>
              <a:t>Nightly Job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hape 106"/>
          <p:cNvSpPr/>
          <p:nvPr/>
        </p:nvSpPr>
        <p:spPr>
          <a:xfrm>
            <a:off x="6487130" y="2963876"/>
            <a:ext cx="1229721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Notification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Shape 107"/>
          <p:cNvSpPr/>
          <p:nvPr/>
        </p:nvSpPr>
        <p:spPr>
          <a:xfrm>
            <a:off x="3817726" y="2963876"/>
            <a:ext cx="1013900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7230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0"/>
          <p:cNvSpPr/>
          <p:nvPr/>
        </p:nvSpPr>
        <p:spPr>
          <a:xfrm>
            <a:off x="488051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" name="Shape 111"/>
          <p:cNvSpPr/>
          <p:nvPr/>
        </p:nvSpPr>
        <p:spPr>
          <a:xfrm>
            <a:off x="2381872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" name="Shape 112"/>
          <p:cNvSpPr/>
          <p:nvPr/>
        </p:nvSpPr>
        <p:spPr>
          <a:xfrm>
            <a:off x="357616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" name="Shape 113"/>
          <p:cNvSpPr/>
          <p:nvPr/>
        </p:nvSpPr>
        <p:spPr>
          <a:xfrm>
            <a:off x="6114318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hape 115"/>
          <p:cNvSpPr/>
          <p:nvPr/>
        </p:nvSpPr>
        <p:spPr>
          <a:xfrm>
            <a:off x="762211" y="4690310"/>
            <a:ext cx="1651001" cy="812801"/>
          </a:xfrm>
          <a:prstGeom prst="wedgeEllipseCallout">
            <a:avLst>
              <a:gd name="adj1" fmla="val -133"/>
              <a:gd name="adj2" fmla="val -157533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Task</a:t>
            </a:r>
            <a:endParaRPr dirty="0"/>
          </a:p>
        </p:txBody>
      </p:sp>
      <p:sp>
        <p:nvSpPr>
          <p:cNvPr id="16" name="Shape 116"/>
          <p:cNvSpPr/>
          <p:nvPr/>
        </p:nvSpPr>
        <p:spPr>
          <a:xfrm>
            <a:off x="6566111" y="4690310"/>
            <a:ext cx="1651001" cy="812801"/>
          </a:xfrm>
          <a:prstGeom prst="wedgeEllipseCallout">
            <a:avLst>
              <a:gd name="adj1" fmla="val -34996"/>
              <a:gd name="adj2" fmla="val -156527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Sink</a:t>
            </a:r>
          </a:p>
        </p:txBody>
      </p:sp>
      <p:sp>
        <p:nvSpPr>
          <p:cNvPr id="17" name="Shape 117"/>
          <p:cNvSpPr/>
          <p:nvPr/>
        </p:nvSpPr>
        <p:spPr>
          <a:xfrm>
            <a:off x="3886411" y="4508993"/>
            <a:ext cx="1724203" cy="812801"/>
          </a:xfrm>
          <a:prstGeom prst="wedgeEllipseCallout">
            <a:avLst>
              <a:gd name="adj1" fmla="val -2820"/>
              <a:gd name="adj2" fmla="val -132081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Processor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089" y="3554676"/>
            <a:ext cx="431800" cy="419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401" y="3554676"/>
            <a:ext cx="4318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763" y="3554676"/>
            <a:ext cx="431800" cy="4191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976559" y="56012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24" descr="Gear-001-300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  <p:pic>
        <p:nvPicPr>
          <p:cNvPr id="26" name="Picture 25" descr="Binary-Data-Stream-2-3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51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1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as a Sink</a:t>
            </a:r>
            <a:endParaRPr lang="en-US" dirty="0"/>
          </a:p>
        </p:txBody>
      </p:sp>
      <p:pic>
        <p:nvPicPr>
          <p:cNvPr id="22" name="Picture 21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  <p:pic>
        <p:nvPicPr>
          <p:cNvPr id="23" name="Picture 22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51" y="6053944"/>
            <a:ext cx="900545" cy="838849"/>
          </a:xfrm>
          <a:prstGeom prst="rect">
            <a:avLst/>
          </a:prstGeom>
        </p:spPr>
      </p:pic>
      <p:pic>
        <p:nvPicPr>
          <p:cNvPr id="24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44826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105"/>
          <p:cNvSpPr/>
          <p:nvPr/>
        </p:nvSpPr>
        <p:spPr>
          <a:xfrm>
            <a:off x="1310630" y="2965128"/>
            <a:ext cx="1013901" cy="115949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000000"/>
                </a:solidFill>
              </a:rPr>
              <a:t>Time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6" name="Shape 106"/>
          <p:cNvSpPr/>
          <p:nvPr/>
        </p:nvSpPr>
        <p:spPr>
          <a:xfrm>
            <a:off x="6487130" y="2963876"/>
            <a:ext cx="1229721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Task Sink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" name="Shape 107"/>
          <p:cNvSpPr/>
          <p:nvPr/>
        </p:nvSpPr>
        <p:spPr>
          <a:xfrm>
            <a:off x="3817726" y="2963876"/>
            <a:ext cx="1013900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8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77230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110"/>
          <p:cNvSpPr/>
          <p:nvPr/>
        </p:nvSpPr>
        <p:spPr>
          <a:xfrm>
            <a:off x="488051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" name="Shape 111"/>
          <p:cNvSpPr/>
          <p:nvPr/>
        </p:nvSpPr>
        <p:spPr>
          <a:xfrm>
            <a:off x="2381872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" name="Shape 112"/>
          <p:cNvSpPr/>
          <p:nvPr/>
        </p:nvSpPr>
        <p:spPr>
          <a:xfrm>
            <a:off x="357616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" name="Shape 113"/>
          <p:cNvSpPr/>
          <p:nvPr/>
        </p:nvSpPr>
        <p:spPr>
          <a:xfrm>
            <a:off x="6114318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" name="Shape 115"/>
          <p:cNvSpPr/>
          <p:nvPr/>
        </p:nvSpPr>
        <p:spPr>
          <a:xfrm>
            <a:off x="762211" y="4690310"/>
            <a:ext cx="1651001" cy="812801"/>
          </a:xfrm>
          <a:prstGeom prst="wedgeEllipseCallout">
            <a:avLst>
              <a:gd name="adj1" fmla="val -133"/>
              <a:gd name="adj2" fmla="val -157533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source</a:t>
            </a:r>
            <a:endParaRPr dirty="0"/>
          </a:p>
        </p:txBody>
      </p:sp>
      <p:sp>
        <p:nvSpPr>
          <p:cNvPr id="34" name="Shape 116"/>
          <p:cNvSpPr/>
          <p:nvPr/>
        </p:nvSpPr>
        <p:spPr>
          <a:xfrm>
            <a:off x="6566111" y="4690310"/>
            <a:ext cx="1651001" cy="812801"/>
          </a:xfrm>
          <a:prstGeom prst="wedgeEllipseCallout">
            <a:avLst>
              <a:gd name="adj1" fmla="val -34996"/>
              <a:gd name="adj2" fmla="val -156527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Sink</a:t>
            </a:r>
          </a:p>
        </p:txBody>
      </p:sp>
      <p:sp>
        <p:nvSpPr>
          <p:cNvPr id="35" name="Shape 117"/>
          <p:cNvSpPr/>
          <p:nvPr/>
        </p:nvSpPr>
        <p:spPr>
          <a:xfrm>
            <a:off x="3886411" y="4508993"/>
            <a:ext cx="1724203" cy="812801"/>
          </a:xfrm>
          <a:prstGeom prst="wedgeEllipseCallout">
            <a:avLst>
              <a:gd name="adj1" fmla="val -2820"/>
              <a:gd name="adj2" fmla="val -132081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Processor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089" y="3554676"/>
            <a:ext cx="431800" cy="4191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401" y="3554676"/>
            <a:ext cx="431800" cy="4191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763" y="3554676"/>
            <a:ext cx="431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3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Cloud Data Flow puts powerful integration, batch and stream processing in the hands of the Java </a:t>
            </a:r>
            <a:r>
              <a:rPr lang="en-US" dirty="0" err="1" smtClean="0"/>
              <a:t>microservice</a:t>
            </a:r>
            <a:r>
              <a:rPr lang="en-US" dirty="0" smtClean="0"/>
              <a:t> developer</a:t>
            </a:r>
          </a:p>
          <a:p>
            <a:pPr lvl="1"/>
            <a:r>
              <a:rPr lang="en-US" dirty="0" smtClean="0"/>
              <a:t>Ingest, transform, store &amp; analyze in real time with a single programming model</a:t>
            </a:r>
          </a:p>
          <a:p>
            <a:pPr lvl="1"/>
            <a:r>
              <a:rPr lang="en-US" dirty="0" smtClean="0"/>
              <a:t>Streaming data and batch jobs</a:t>
            </a:r>
            <a:endParaRPr lang="en-US" dirty="0"/>
          </a:p>
        </p:txBody>
      </p:sp>
      <p:pic>
        <p:nvPicPr>
          <p:cNvPr id="5" name="Picture 4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6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how are the stream </a:t>
            </a:r>
            <a:r>
              <a:rPr lang="en-US" dirty="0" err="1" smtClean="0"/>
              <a:t>microservices</a:t>
            </a:r>
            <a:r>
              <a:rPr lang="en-US" dirty="0" smtClean="0"/>
              <a:t> created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0636" y="2906666"/>
            <a:ext cx="169995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SCDF Shell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10544" y="2170225"/>
            <a:ext cx="1699958" cy="23872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SCDF Server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2000594" y="3363864"/>
            <a:ext cx="1809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299966" y="1952785"/>
            <a:ext cx="1699958" cy="28221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Foundry</a:t>
            </a:r>
          </a:p>
          <a:p>
            <a:pPr algn="ctr"/>
            <a:r>
              <a:rPr lang="en-US" dirty="0" smtClean="0"/>
              <a:t>Yarn</a:t>
            </a:r>
          </a:p>
          <a:p>
            <a:pPr algn="ctr"/>
            <a:r>
              <a:rPr lang="en-US" dirty="0" err="1" smtClean="0"/>
              <a:t>Mesos</a:t>
            </a:r>
            <a:endParaRPr lang="en-US" dirty="0" smtClean="0"/>
          </a:p>
          <a:p>
            <a:pPr algn="ctr"/>
            <a:r>
              <a:rPr lang="en-US" dirty="0" err="1" smtClean="0"/>
              <a:t>Kubernetes</a:t>
            </a:r>
            <a:endParaRPr lang="en-US" dirty="0" smtClean="0"/>
          </a:p>
          <a:p>
            <a:pPr algn="ctr"/>
            <a:r>
              <a:rPr lang="en-US" dirty="0" smtClean="0"/>
              <a:t>local</a:t>
            </a:r>
          </a:p>
        </p:txBody>
      </p:sp>
      <p:cxnSp>
        <p:nvCxnSpPr>
          <p:cNvPr id="22" name="Straight Arrow Connector 21"/>
          <p:cNvCxnSpPr>
            <a:stCxn id="9" idx="3"/>
            <a:endCxn id="20" idx="1"/>
          </p:cNvCxnSpPr>
          <p:nvPr/>
        </p:nvCxnSpPr>
        <p:spPr>
          <a:xfrm>
            <a:off x="5510502" y="3363864"/>
            <a:ext cx="1789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75457" y="2715322"/>
            <a:ext cx="1741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Restful Request</a:t>
            </a:r>
          </a:p>
          <a:p>
            <a:r>
              <a:rPr lang="en-US" dirty="0" smtClean="0"/>
              <a:t>to create stream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23935" y="3482017"/>
            <a:ext cx="17760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SCDF </a:t>
            </a:r>
            <a:r>
              <a:rPr lang="en-US" dirty="0" err="1" smtClean="0"/>
              <a:t>Deployer</a:t>
            </a:r>
            <a:endParaRPr lang="en-US" dirty="0" smtClean="0"/>
          </a:p>
          <a:p>
            <a:r>
              <a:rPr lang="en-US" dirty="0" smtClean="0"/>
              <a:t>Creates and links </a:t>
            </a:r>
          </a:p>
          <a:p>
            <a:r>
              <a:rPr lang="en-US" dirty="0" smtClean="0"/>
              <a:t>Apps together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299966" y="4170514"/>
            <a:ext cx="477838" cy="4696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878016" y="4170514"/>
            <a:ext cx="477838" cy="4696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447881" y="4170514"/>
            <a:ext cx="477838" cy="4696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>
            <a:off x="7777804" y="4405347"/>
            <a:ext cx="100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8355858" y="4405347"/>
            <a:ext cx="920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00636" y="1800921"/>
            <a:ext cx="169995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340707" y="4100302"/>
            <a:ext cx="169995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3"/>
          </p:cNvCxnSpPr>
          <p:nvPr/>
        </p:nvCxnSpPr>
        <p:spPr>
          <a:xfrm>
            <a:off x="2000594" y="2258118"/>
            <a:ext cx="1809950" cy="457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3"/>
          </p:cNvCxnSpPr>
          <p:nvPr/>
        </p:nvCxnSpPr>
        <p:spPr>
          <a:xfrm flipV="1">
            <a:off x="2040665" y="3821064"/>
            <a:ext cx="1769879" cy="736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29" name="Picture 28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"name=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mystream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definition=time | filter expression=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('2')  | log"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http://localhost:9393/streams/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definitions?deploy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=true</a:t>
            </a: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7" name="Picture 6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"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name=</a:t>
            </a:r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mystream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definition=time | filter expression=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('2')  | log"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http://localhost:9393/streams/definitions?deploy=false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3136" y="2296149"/>
            <a:ext cx="3931594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17" name="Picture 16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"name=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mystream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definition=time | filter expression=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('2')  | log"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http://localhost:9393/streams/definitions?deploy=false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866" y="2922369"/>
            <a:ext cx="9116137" cy="1687320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11" name="Picture 10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9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talk contains the following words:</a:t>
            </a:r>
          </a:p>
          <a:p>
            <a:pPr lvl="1"/>
            <a:r>
              <a:rPr lang="en-US" sz="3200" dirty="0" err="1" smtClean="0"/>
              <a:t>Microservices</a:t>
            </a:r>
            <a:r>
              <a:rPr lang="en-US" sz="3200" dirty="0"/>
              <a:t> </a:t>
            </a:r>
            <a:endParaRPr lang="en-US" sz="3200" dirty="0" smtClean="0"/>
          </a:p>
          <a:p>
            <a:pPr lvl="2"/>
            <a:r>
              <a:rPr lang="en-US" dirty="0" smtClean="0"/>
              <a:t>(no we won’t be bashing monoliths)</a:t>
            </a:r>
          </a:p>
          <a:p>
            <a:pPr lvl="1"/>
            <a:r>
              <a:rPr lang="en-US" sz="3200" dirty="0" smtClean="0"/>
              <a:t>Streams (Spring Cloud Stream)</a:t>
            </a:r>
          </a:p>
          <a:p>
            <a:pPr lvl="1"/>
            <a:r>
              <a:rPr lang="en-US" sz="3200" dirty="0" smtClean="0"/>
              <a:t>Tasks (Spring Cloud Task)</a:t>
            </a:r>
          </a:p>
          <a:p>
            <a:pPr lvl="1"/>
            <a:r>
              <a:rPr lang="en-US" sz="3200" dirty="0"/>
              <a:t>Spring Cloud </a:t>
            </a:r>
            <a:r>
              <a:rPr lang="en-US" sz="3200" dirty="0" smtClean="0"/>
              <a:t>Dataflow</a:t>
            </a:r>
          </a:p>
          <a:p>
            <a:pPr lvl="1"/>
            <a:r>
              <a:rPr lang="en-US" sz="3200" dirty="0" smtClean="0"/>
              <a:t>And too many buzzwords</a:t>
            </a:r>
          </a:p>
        </p:txBody>
      </p:sp>
      <p:pic>
        <p:nvPicPr>
          <p:cNvPr id="4" name="Picture 3" descr="Warning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55" y="413800"/>
            <a:ext cx="1008993" cy="935000"/>
          </a:xfrm>
          <a:prstGeom prst="rect">
            <a:avLst/>
          </a:prstGeom>
        </p:spPr>
      </p:pic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15" y="4502751"/>
            <a:ext cx="611397" cy="6113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 descr="Binary-Data-Stream-2-3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49" y="3157320"/>
            <a:ext cx="1223570" cy="614799"/>
          </a:xfrm>
          <a:prstGeom prst="rect">
            <a:avLst/>
          </a:prstGeom>
        </p:spPr>
      </p:pic>
      <p:pic>
        <p:nvPicPr>
          <p:cNvPr id="8" name="Picture 7" descr="Gear-001-300p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55" y="3928674"/>
            <a:ext cx="504495" cy="504495"/>
          </a:xfrm>
          <a:prstGeom prst="rect">
            <a:avLst/>
          </a:prstGeom>
        </p:spPr>
      </p:pic>
      <p:pic>
        <p:nvPicPr>
          <p:cNvPr id="10" name="Picture 9" descr="icon-spring-cloud-data-flow-right-gree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"name=</a:t>
            </a:r>
            <a:r>
              <a:rPr lang="en-US" sz="3600" dirty="0" err="1" smtClean="0">
                <a:solidFill>
                  <a:srgbClr val="A6A6A6"/>
                </a:solidFill>
                <a:latin typeface="Courier New"/>
                <a:cs typeface="Courier New"/>
              </a:rPr>
              <a:t>mystream&amp;definition</a:t>
            </a: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=time | filter expression=</a:t>
            </a:r>
            <a:r>
              <a:rPr lang="en-US" sz="3600" dirty="0" err="1" smtClean="0">
                <a:solidFill>
                  <a:srgbClr val="A6A6A6"/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('2')  | log"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http://localhost:9393/streams/</a:t>
            </a:r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definitions?deploy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=true</a:t>
            </a: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SCDF’s Shell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04611"/>
            <a:ext cx="9171863" cy="362692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500" dirty="0">
                <a:solidFill>
                  <a:srgbClr val="FAC090"/>
                </a:solidFill>
                <a:latin typeface="Courier New"/>
                <a:cs typeface="Courier New"/>
              </a:rPr>
              <a:t>s</a:t>
            </a:r>
            <a:r>
              <a:rPr lang="en-US" sz="3500" dirty="0" smtClean="0">
                <a:solidFill>
                  <a:srgbClr val="FAC090"/>
                </a:solidFill>
                <a:latin typeface="Courier New"/>
                <a:cs typeface="Courier New"/>
              </a:rPr>
              <a:t>tream create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--name=</a:t>
            </a:r>
            <a:r>
              <a:rPr lang="en-US" sz="35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mystream</a:t>
            </a: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--definition “http | 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filter expression</a:t>
            </a: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lang="en-US" sz="3500" dirty="0" err="1">
                <a:solidFill>
                  <a:srgbClr val="A6A6A6"/>
                </a:solidFill>
                <a:latin typeface="Courier New"/>
                <a:cs typeface="Courier New"/>
              </a:rPr>
              <a:t>payload.contains</a:t>
            </a: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('2') </a:t>
            </a: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| file” --deploy</a:t>
            </a: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SCDF’s Shell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04611"/>
            <a:ext cx="9171863" cy="362692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tream create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FAC090"/>
                </a:solidFill>
                <a:latin typeface="Courier New"/>
                <a:cs typeface="Courier New"/>
              </a:rPr>
              <a:t>--name=</a:t>
            </a:r>
            <a:r>
              <a:rPr lang="en-US" sz="35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mystream</a:t>
            </a:r>
            <a:r>
              <a:rPr lang="en-US" sz="3500" dirty="0" smtClean="0">
                <a:solidFill>
                  <a:srgbClr val="FAC090"/>
                </a:solidFill>
                <a:latin typeface="Courier New"/>
                <a:cs typeface="Courier New"/>
              </a:rPr>
              <a:t> 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--definition “http | filter </a:t>
            </a: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expression=</a:t>
            </a:r>
            <a:r>
              <a:rPr lang="en-US" sz="3500" dirty="0" err="1">
                <a:solidFill>
                  <a:srgbClr val="A6A6A6"/>
                </a:solidFill>
                <a:latin typeface="Courier New"/>
                <a:cs typeface="Courier New"/>
              </a:rPr>
              <a:t>payload.contains</a:t>
            </a: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('2')  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| file” --deploy</a:t>
            </a: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SCDF’s Shell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504611"/>
            <a:ext cx="9171863" cy="362692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tream create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--name=</a:t>
            </a:r>
            <a:r>
              <a:rPr lang="en-US" sz="3500" dirty="0" err="1" smtClean="0">
                <a:solidFill>
                  <a:srgbClr val="A6A6A6"/>
                </a:solidFill>
                <a:latin typeface="Courier New"/>
                <a:cs typeface="Courier New"/>
              </a:rPr>
              <a:t>mystream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 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FAC090"/>
                </a:solidFill>
                <a:latin typeface="Courier New"/>
                <a:cs typeface="Courier New"/>
              </a:rPr>
              <a:t>--definition “http | filter </a:t>
            </a:r>
            <a:r>
              <a:rPr lang="en-US" sz="3500" dirty="0">
                <a:solidFill>
                  <a:srgbClr val="FAC090"/>
                </a:solidFill>
                <a:latin typeface="Courier New"/>
                <a:cs typeface="Courier New"/>
              </a:rPr>
              <a:t>expression=</a:t>
            </a:r>
            <a:r>
              <a:rPr lang="en-US" sz="3500" dirty="0" err="1">
                <a:solidFill>
                  <a:srgbClr val="FAC090"/>
                </a:solidFill>
                <a:latin typeface="Courier New"/>
                <a:cs typeface="Courier New"/>
              </a:rPr>
              <a:t>payload.contains</a:t>
            </a:r>
            <a:r>
              <a:rPr lang="en-US" sz="3500" dirty="0">
                <a:solidFill>
                  <a:srgbClr val="FAC090"/>
                </a:solidFill>
                <a:latin typeface="Courier New"/>
                <a:cs typeface="Courier New"/>
              </a:rPr>
              <a:t>('2') </a:t>
            </a:r>
            <a:r>
              <a:rPr lang="en-US" sz="3500" dirty="0" smtClean="0">
                <a:solidFill>
                  <a:srgbClr val="FAC090"/>
                </a:solidFill>
                <a:latin typeface="Courier New"/>
                <a:cs typeface="Courier New"/>
              </a:rPr>
              <a:t> | file” --deploy</a:t>
            </a: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Flo*</a:t>
            </a:r>
            <a:endParaRPr lang="en-US" dirty="0"/>
          </a:p>
        </p:txBody>
      </p:sp>
      <p:pic>
        <p:nvPicPr>
          <p:cNvPr id="3" name="Picture 2" descr="Screen Shot 2016-05-04 at 2.24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6599"/>
            <a:ext cx="9144000" cy="3971410"/>
          </a:xfrm>
          <a:prstGeom prst="rect">
            <a:avLst/>
          </a:prstGeom>
        </p:spPr>
      </p:pic>
      <p:pic>
        <p:nvPicPr>
          <p:cNvPr id="8" name="Picture 7" descr="icon-spring-cloud-data-flow-right-gree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9" name="Picture 8" descr="Binary-Data-Stream-2-300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Time!</a:t>
            </a:r>
            <a:br>
              <a:rPr lang="en-US" dirty="0" smtClean="0"/>
            </a:br>
            <a:r>
              <a:rPr lang="en-US" dirty="0" smtClean="0"/>
              <a:t>Let’s put some streams together</a:t>
            </a:r>
            <a:endParaRPr lang="en-US" dirty="0"/>
          </a:p>
        </p:txBody>
      </p:sp>
      <p:pic>
        <p:nvPicPr>
          <p:cNvPr id="8" name="Picture 7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9" name="Picture 8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0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463685"/>
          </a:xfrm>
        </p:spPr>
        <p:txBody>
          <a:bodyPr/>
          <a:lstStyle/>
          <a:p>
            <a:r>
              <a:rPr lang="en-US" dirty="0" smtClean="0"/>
              <a:t>Source</a:t>
            </a:r>
          </a:p>
          <a:p>
            <a:r>
              <a:rPr lang="en-US" dirty="0" smtClean="0"/>
              <a:t>Processor </a:t>
            </a:r>
          </a:p>
          <a:p>
            <a:r>
              <a:rPr lang="en-US" dirty="0" smtClean="0"/>
              <a:t>Sink</a:t>
            </a:r>
          </a:p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3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App register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--name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--type sink 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app register 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--name 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--type sink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rgbClr val="BFBFBF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app register --name 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--type sink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rgbClr val="BFBFBF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5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In short, the </a:t>
            </a:r>
            <a:r>
              <a:rPr lang="en-US" dirty="0" err="1" smtClean="0"/>
              <a:t>microservice</a:t>
            </a:r>
            <a:r>
              <a:rPr lang="en-US" dirty="0" smtClean="0"/>
              <a:t> architectural style is an approach to developing a single application as a suite of small services, each running in its own process and communicating with lightweight mechanisms</a:t>
            </a:r>
            <a:r>
              <a:rPr lang="is-IS" dirty="0" smtClean="0"/>
              <a:t>…</a:t>
            </a:r>
          </a:p>
          <a:p>
            <a:pPr marL="0" indent="0" algn="ctr">
              <a:buNone/>
            </a:pPr>
            <a:endParaRPr lang="is-IS" dirty="0"/>
          </a:p>
          <a:p>
            <a:pPr marL="0" indent="0" algn="ctr">
              <a:buNone/>
            </a:pPr>
            <a:endParaRPr lang="is-IS" dirty="0" smtClean="0"/>
          </a:p>
          <a:p>
            <a:pPr marL="0" indent="0" algn="r">
              <a:buNone/>
            </a:pPr>
            <a:r>
              <a:rPr lang="en-US" dirty="0" smtClean="0"/>
              <a:t>--Martin Fowler &amp; James Lewis</a:t>
            </a:r>
          </a:p>
          <a:p>
            <a:pPr marL="0" indent="0" algn="r">
              <a:buNone/>
            </a:pPr>
            <a:r>
              <a:rPr lang="en-US" dirty="0" err="1" smtClean="0"/>
              <a:t>Thoughtworks</a:t>
            </a:r>
            <a:endParaRPr lang="is-IS" dirty="0"/>
          </a:p>
        </p:txBody>
      </p:sp>
      <p:pic>
        <p:nvPicPr>
          <p:cNvPr id="5" name="Picture 4" descr="icon-spring-cloud-data-flow-right-gree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app register --name 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--type sink </a:t>
            </a:r>
          </a:p>
          <a:p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rgbClr val="FAC090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ask create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-–definition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task launch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63" y="6053945"/>
            <a:ext cx="804057" cy="8040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136" y="1669929"/>
            <a:ext cx="3931594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4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AC090"/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ask create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-–definition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task launch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63" y="6053945"/>
            <a:ext cx="804057" cy="8040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3136" y="2296149"/>
            <a:ext cx="3931594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AC090"/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ask create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-–definition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task launch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63" y="6053945"/>
            <a:ext cx="804057" cy="8040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139" y="2800606"/>
            <a:ext cx="6140941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4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ask create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-–definition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task launch </a:t>
            </a:r>
            <a:r>
              <a:rPr lang="en-US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rgbClr val="FAC090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63" y="6053945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2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Let’s run some tasks</a:t>
            </a:r>
            <a:endParaRPr lang="en-US" dirty="0"/>
          </a:p>
        </p:txBody>
      </p:sp>
      <p:pic>
        <p:nvPicPr>
          <p:cNvPr id="5" name="Picture 4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8" name="Picture 7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912" y="6053945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7146"/>
            <a:ext cx="8229600" cy="39115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http://cloud.spring.io/spring-cloud-dataflow/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http://cloud.spring.io/spring-cloud-stream/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http://cloud.spring.io/spring-cloud-task/</a:t>
            </a:r>
            <a:endParaRPr lang="en-US" dirty="0" smtClean="0"/>
          </a:p>
          <a:p>
            <a:r>
              <a:rPr lang="en-US" u="sng" dirty="0">
                <a:solidFill>
                  <a:srgbClr val="0000FF"/>
                </a:solidFill>
              </a:rPr>
              <a:t>https://</a:t>
            </a:r>
            <a:r>
              <a:rPr lang="en-US" u="sng" dirty="0" err="1">
                <a:solidFill>
                  <a:srgbClr val="0000FF"/>
                </a:solidFill>
              </a:rPr>
              <a:t>github.com</a:t>
            </a:r>
            <a:r>
              <a:rPr lang="en-US" u="sng" dirty="0">
                <a:solidFill>
                  <a:srgbClr val="0000FF"/>
                </a:solidFill>
              </a:rPr>
              <a:t>/spring-cloud/spring-cloud-stream-app-</a:t>
            </a:r>
            <a:r>
              <a:rPr lang="en-US" u="sng" dirty="0" smtClean="0">
                <a:solidFill>
                  <a:srgbClr val="0000FF"/>
                </a:solidFill>
              </a:rPr>
              <a:t>starters</a:t>
            </a:r>
            <a:endParaRPr lang="en-US" u="sng" dirty="0" smtClean="0">
              <a:solidFill>
                <a:srgbClr val="0000FF"/>
              </a:solidFill>
              <a:hlinkClick r:id="rId5"/>
            </a:endParaRP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://github.com/spring-cloud/spring-cloud-task-app-</a:t>
            </a:r>
            <a:r>
              <a:rPr lang="en-US" dirty="0" smtClean="0">
                <a:hlinkClick r:id="rId5"/>
              </a:rPr>
              <a:t>starters</a:t>
            </a:r>
            <a:endParaRPr lang="en-US" dirty="0" smtClean="0"/>
          </a:p>
          <a:p>
            <a:r>
              <a:rPr lang="en-US" u="sng" dirty="0" smtClean="0">
                <a:solidFill>
                  <a:srgbClr val="0000FF"/>
                </a:solidFill>
              </a:rPr>
              <a:t>https</a:t>
            </a:r>
            <a:r>
              <a:rPr lang="en-US" u="sng" dirty="0">
                <a:solidFill>
                  <a:srgbClr val="0000FF"/>
                </a:solidFill>
              </a:rPr>
              <a:t>://</a:t>
            </a:r>
            <a:r>
              <a:rPr lang="en-US" u="sng" dirty="0" err="1">
                <a:solidFill>
                  <a:srgbClr val="0000FF"/>
                </a:solidFill>
              </a:rPr>
              <a:t>github.com</a:t>
            </a:r>
            <a:r>
              <a:rPr lang="en-US" u="sng" dirty="0">
                <a:solidFill>
                  <a:srgbClr val="0000FF"/>
                </a:solidFill>
              </a:rPr>
              <a:t>/</a:t>
            </a:r>
            <a:r>
              <a:rPr lang="en-US" u="sng" dirty="0" err="1">
                <a:solidFill>
                  <a:srgbClr val="0000FF"/>
                </a:solidFill>
              </a:rPr>
              <a:t>cppwfs</a:t>
            </a:r>
            <a:r>
              <a:rPr lang="en-US" u="sng" dirty="0">
                <a:solidFill>
                  <a:srgbClr val="0000FF"/>
                </a:solidFill>
              </a:rPr>
              <a:t>/</a:t>
            </a:r>
            <a:r>
              <a:rPr lang="en-US" u="sng" dirty="0" err="1">
                <a:solidFill>
                  <a:srgbClr val="0000FF"/>
                </a:solidFill>
              </a:rPr>
              <a:t>dataflowprimer</a:t>
            </a:r>
            <a:endParaRPr lang="en-US" u="sng" dirty="0" smtClean="0">
              <a:solidFill>
                <a:srgbClr val="0000FF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question-300p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75" y="3"/>
            <a:ext cx="2162629" cy="2177143"/>
          </a:xfrm>
          <a:prstGeom prst="rect">
            <a:avLst/>
          </a:prstGeom>
        </p:spPr>
      </p:pic>
      <p:pic>
        <p:nvPicPr>
          <p:cNvPr id="11" name="Picture 10" descr="icon-spring-cloud-data-flow-right-green.sv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12" name="Picture 11" descr="Binary-Data-Stream-2-300px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  <p:pic>
        <p:nvPicPr>
          <p:cNvPr id="13" name="Picture 12" descr="Gear-001-300px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12" y="6088736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7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1345958"/>
          </a:xfrm>
        </p:spPr>
        <p:txBody>
          <a:bodyPr>
            <a:normAutofit/>
          </a:bodyPr>
          <a:lstStyle/>
          <a:p>
            <a:r>
              <a:rPr lang="en-US" b="1" dirty="0" smtClean="0"/>
              <a:t>Streams</a:t>
            </a:r>
            <a:r>
              <a:rPr lang="en-US" dirty="0" smtClean="0"/>
              <a:t> ingest or process data as it is received</a:t>
            </a:r>
          </a:p>
          <a:p>
            <a:r>
              <a:rPr lang="en-US" dirty="0" smtClean="0"/>
              <a:t>Streams as </a:t>
            </a:r>
            <a:r>
              <a:rPr lang="en-US" dirty="0" err="1" smtClean="0"/>
              <a:t>microservices</a:t>
            </a:r>
            <a:endParaRPr lang="en-US" dirty="0" smtClean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4522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05"/>
          <p:cNvSpPr/>
          <p:nvPr/>
        </p:nvSpPr>
        <p:spPr>
          <a:xfrm>
            <a:off x="1780322" y="2965128"/>
            <a:ext cx="1013901" cy="115949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rgbClr val="000000"/>
                </a:solidFill>
              </a:rPr>
              <a:t>Http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8" name="Shape 106"/>
          <p:cNvSpPr/>
          <p:nvPr/>
        </p:nvSpPr>
        <p:spPr>
          <a:xfrm>
            <a:off x="6956823" y="2963876"/>
            <a:ext cx="1229721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Shape 107"/>
          <p:cNvSpPr/>
          <p:nvPr/>
        </p:nvSpPr>
        <p:spPr>
          <a:xfrm>
            <a:off x="4287418" y="2963876"/>
            <a:ext cx="1013900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6921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09"/>
          <p:cNvSpPr/>
          <p:nvPr/>
        </p:nvSpPr>
        <p:spPr>
          <a:xfrm>
            <a:off x="1441111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" name="Shape 110"/>
          <p:cNvSpPr/>
          <p:nvPr/>
        </p:nvSpPr>
        <p:spPr>
          <a:xfrm>
            <a:off x="5350211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" name="Shape 111"/>
          <p:cNvSpPr/>
          <p:nvPr/>
        </p:nvSpPr>
        <p:spPr>
          <a:xfrm>
            <a:off x="2851564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" name="Shape 112"/>
          <p:cNvSpPr/>
          <p:nvPr/>
        </p:nvSpPr>
        <p:spPr>
          <a:xfrm>
            <a:off x="4045861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hape 113"/>
          <p:cNvSpPr/>
          <p:nvPr/>
        </p:nvSpPr>
        <p:spPr>
          <a:xfrm>
            <a:off x="6584010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" name="Shape 115"/>
          <p:cNvSpPr/>
          <p:nvPr/>
        </p:nvSpPr>
        <p:spPr>
          <a:xfrm>
            <a:off x="1231903" y="4690310"/>
            <a:ext cx="1651001" cy="812801"/>
          </a:xfrm>
          <a:prstGeom prst="wedgeEllipseCallout">
            <a:avLst>
              <a:gd name="adj1" fmla="val 13565"/>
              <a:gd name="adj2" fmla="val -112590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Source</a:t>
            </a:r>
          </a:p>
        </p:txBody>
      </p:sp>
      <p:sp>
        <p:nvSpPr>
          <p:cNvPr id="18" name="Shape 116"/>
          <p:cNvSpPr/>
          <p:nvPr/>
        </p:nvSpPr>
        <p:spPr>
          <a:xfrm>
            <a:off x="7035803" y="4690310"/>
            <a:ext cx="1651001" cy="812801"/>
          </a:xfrm>
          <a:prstGeom prst="wedgeEllipseCallout">
            <a:avLst>
              <a:gd name="adj1" fmla="val -24459"/>
              <a:gd name="adj2" fmla="val -113724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Sink</a:t>
            </a:r>
          </a:p>
        </p:txBody>
      </p:sp>
      <p:sp>
        <p:nvSpPr>
          <p:cNvPr id="19" name="Shape 117"/>
          <p:cNvSpPr/>
          <p:nvPr/>
        </p:nvSpPr>
        <p:spPr>
          <a:xfrm>
            <a:off x="3782021" y="4915393"/>
            <a:ext cx="2156271" cy="812801"/>
          </a:xfrm>
          <a:prstGeom prst="wedgeEllipseCallout">
            <a:avLst>
              <a:gd name="adj1" fmla="val -2820"/>
              <a:gd name="adj2" fmla="val -132081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Processor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781" y="3554676"/>
            <a:ext cx="431800" cy="419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093" y="3554676"/>
            <a:ext cx="431800" cy="419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455" y="3554676"/>
            <a:ext cx="431800" cy="419100"/>
          </a:xfrm>
          <a:prstGeom prst="rect">
            <a:avLst/>
          </a:prstGeom>
        </p:spPr>
      </p:pic>
      <p:pic>
        <p:nvPicPr>
          <p:cNvPr id="26" name="Picture 25" descr="1448654230_city-car-3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" y="3108501"/>
            <a:ext cx="1266196" cy="589550"/>
          </a:xfrm>
          <a:prstGeom prst="rect">
            <a:avLst/>
          </a:prstGeom>
        </p:spPr>
      </p:pic>
      <p:pic>
        <p:nvPicPr>
          <p:cNvPr id="24" name="Picture 23" descr="Binary-Data-Stream-2-300p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6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Spring Cloud Data Flow uses the Spring Cloud Stream project to construct its streams.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cloud.spring.io</a:t>
            </a:r>
            <a:r>
              <a:rPr lang="en-US" dirty="0" smtClean="0"/>
              <a:t>/spring-cloud-stream/</a:t>
            </a:r>
          </a:p>
          <a:p>
            <a:r>
              <a:rPr lang="en-US" dirty="0" smtClean="0"/>
              <a:t>Spring Cloud Stream is a framework for building message-driven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Spring Cloud Stream builds upon</a:t>
            </a:r>
          </a:p>
          <a:p>
            <a:pPr lvl="1"/>
            <a:r>
              <a:rPr lang="en-US" dirty="0" smtClean="0"/>
              <a:t>Spring Boot to create </a:t>
            </a:r>
            <a:r>
              <a:rPr lang="en-US" dirty="0" err="1" smtClean="0"/>
              <a:t>DevOps</a:t>
            </a:r>
            <a:r>
              <a:rPr lang="en-US" dirty="0" smtClean="0"/>
              <a:t> friendly </a:t>
            </a:r>
            <a:r>
              <a:rPr lang="en-US" dirty="0" err="1" smtClean="0"/>
              <a:t>microservice</a:t>
            </a:r>
            <a:r>
              <a:rPr lang="en-US" dirty="0" smtClean="0"/>
              <a:t> applications </a:t>
            </a:r>
          </a:p>
          <a:p>
            <a:pPr lvl="1"/>
            <a:r>
              <a:rPr lang="en-US" dirty="0" smtClean="0"/>
              <a:t>Spring Integration to provide connectivity to message brokers</a:t>
            </a:r>
          </a:p>
          <a:p>
            <a:pPr lvl="1"/>
            <a:endParaRPr lang="en-US" dirty="0"/>
          </a:p>
        </p:txBody>
      </p:sp>
      <p:pic>
        <p:nvPicPr>
          <p:cNvPr id="5" name="Picture 4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6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7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Apps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97" y="968732"/>
            <a:ext cx="9169844" cy="5678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50" dirty="0">
                <a:latin typeface="Courier New"/>
                <a:cs typeface="Courier New"/>
              </a:rPr>
              <a:t>╔══════════════╤════════════════════╤═══════════════════╤═════════════╗</a:t>
            </a:r>
          </a:p>
          <a:p>
            <a:r>
              <a:rPr lang="de-DE" sz="1650" dirty="0">
                <a:latin typeface="Courier New"/>
                <a:cs typeface="Courier New"/>
              </a:rPr>
              <a:t>║    </a:t>
            </a:r>
            <a:r>
              <a:rPr lang="de-DE" sz="1650" dirty="0" err="1">
                <a:latin typeface="Courier New"/>
                <a:cs typeface="Courier New"/>
              </a:rPr>
              <a:t>source</a:t>
            </a:r>
            <a:r>
              <a:rPr lang="de-DE" sz="1650" dirty="0">
                <a:latin typeface="Courier New"/>
                <a:cs typeface="Courier New"/>
              </a:rPr>
              <a:t>    │     </a:t>
            </a:r>
            <a:r>
              <a:rPr lang="de-DE" sz="1650" dirty="0" err="1">
                <a:latin typeface="Courier New"/>
                <a:cs typeface="Courier New"/>
              </a:rPr>
              <a:t>processor</a:t>
            </a:r>
            <a:r>
              <a:rPr lang="de-DE" sz="1650" dirty="0">
                <a:latin typeface="Courier New"/>
                <a:cs typeface="Courier New"/>
              </a:rPr>
              <a:t>      │       sink        │    </a:t>
            </a:r>
            <a:r>
              <a:rPr lang="de-DE" sz="1650" dirty="0" err="1">
                <a:latin typeface="Courier New"/>
                <a:cs typeface="Courier New"/>
              </a:rPr>
              <a:t>task</a:t>
            </a:r>
            <a:r>
              <a:rPr lang="de-DE" sz="1650" dirty="0">
                <a:latin typeface="Courier New"/>
                <a:cs typeface="Courier New"/>
              </a:rPr>
              <a:t>     ║</a:t>
            </a:r>
          </a:p>
          <a:p>
            <a:r>
              <a:rPr lang="de-DE" sz="1650" dirty="0">
                <a:latin typeface="Courier New"/>
                <a:cs typeface="Courier New"/>
              </a:rPr>
              <a:t>╠══════════════╪════════════════════╪═══════════════════╪═════════════╣</a:t>
            </a:r>
          </a:p>
          <a:p>
            <a:r>
              <a:rPr lang="de-DE" sz="1650" dirty="0">
                <a:latin typeface="Courier New"/>
                <a:cs typeface="Courier New"/>
              </a:rPr>
              <a:t>║</a:t>
            </a:r>
            <a:r>
              <a:rPr lang="de-DE" sz="1650" dirty="0" err="1">
                <a:latin typeface="Courier New"/>
                <a:cs typeface="Courier New"/>
              </a:rPr>
              <a:t>file</a:t>
            </a:r>
            <a:r>
              <a:rPr lang="de-DE" sz="1650" dirty="0">
                <a:latin typeface="Courier New"/>
                <a:cs typeface="Courier New"/>
              </a:rPr>
              <a:t>          │</a:t>
            </a:r>
            <a:r>
              <a:rPr lang="de-DE" sz="1650" dirty="0" err="1">
                <a:latin typeface="Courier New"/>
                <a:cs typeface="Courier New"/>
              </a:rPr>
              <a:t>bridge</a:t>
            </a:r>
            <a:r>
              <a:rPr lang="de-DE" sz="1650" dirty="0">
                <a:latin typeface="Courier New"/>
                <a:cs typeface="Courier New"/>
              </a:rPr>
              <a:t>              │</a:t>
            </a:r>
            <a:r>
              <a:rPr lang="de-DE" sz="1650" dirty="0" err="1">
                <a:latin typeface="Courier New"/>
                <a:cs typeface="Courier New"/>
              </a:rPr>
              <a:t>aggregate</a:t>
            </a:r>
            <a:r>
              <a:rPr lang="de-DE" sz="1650" dirty="0">
                <a:latin typeface="Courier New"/>
                <a:cs typeface="Courier New"/>
              </a:rPr>
              <a:t>-counter  │</a:t>
            </a:r>
            <a:r>
              <a:rPr lang="de-DE" sz="1650" dirty="0" err="1">
                <a:latin typeface="Courier New"/>
                <a:cs typeface="Courier New"/>
              </a:rPr>
              <a:t>spark</a:t>
            </a:r>
            <a:r>
              <a:rPr lang="de-DE" sz="1650" dirty="0">
                <a:latin typeface="Courier New"/>
                <a:cs typeface="Courier New"/>
              </a:rPr>
              <a:t>-client ║</a:t>
            </a:r>
          </a:p>
          <a:p>
            <a:r>
              <a:rPr lang="de-DE" sz="1650" dirty="0">
                <a:latin typeface="Courier New"/>
                <a:cs typeface="Courier New"/>
              </a:rPr>
              <a:t>║ftp           │</a:t>
            </a:r>
            <a:r>
              <a:rPr lang="de-DE" sz="1650" dirty="0" err="1">
                <a:latin typeface="Courier New"/>
                <a:cs typeface="Courier New"/>
              </a:rPr>
              <a:t>filter</a:t>
            </a:r>
            <a:r>
              <a:rPr lang="de-DE" sz="1650" dirty="0">
                <a:latin typeface="Courier New"/>
                <a:cs typeface="Courier New"/>
              </a:rPr>
              <a:t>              │</a:t>
            </a:r>
            <a:r>
              <a:rPr lang="de-DE" sz="1650" dirty="0" err="1">
                <a:latin typeface="Courier New"/>
                <a:cs typeface="Courier New"/>
              </a:rPr>
              <a:t>cassandra</a:t>
            </a:r>
            <a:r>
              <a:rPr lang="de-DE" sz="1650" dirty="0">
                <a:latin typeface="Courier New"/>
                <a:cs typeface="Courier New"/>
              </a:rPr>
              <a:t>          │</a:t>
            </a:r>
            <a:r>
              <a:rPr lang="de-DE" sz="1650" dirty="0" err="1">
                <a:latin typeface="Courier New"/>
                <a:cs typeface="Courier New"/>
              </a:rPr>
              <a:t>spark</a:t>
            </a:r>
            <a:r>
              <a:rPr lang="de-DE" sz="1650" dirty="0">
                <a:latin typeface="Courier New"/>
                <a:cs typeface="Courier New"/>
              </a:rPr>
              <a:t>-cluster║</a:t>
            </a:r>
          </a:p>
          <a:p>
            <a:r>
              <a:rPr lang="de-DE" sz="1650" dirty="0">
                <a:latin typeface="Courier New"/>
                <a:cs typeface="Courier New"/>
              </a:rPr>
              <a:t>║http          │groovy-filter       │</a:t>
            </a:r>
            <a:r>
              <a:rPr lang="de-DE" sz="1650" dirty="0" err="1">
                <a:latin typeface="Courier New"/>
                <a:cs typeface="Courier New"/>
              </a:rPr>
              <a:t>counter</a:t>
            </a:r>
            <a:r>
              <a:rPr lang="de-DE" sz="1650" dirty="0">
                <a:latin typeface="Courier New"/>
                <a:cs typeface="Courier New"/>
              </a:rPr>
              <a:t>            │</a:t>
            </a:r>
            <a:r>
              <a:rPr lang="de-DE" sz="1650" dirty="0" err="1">
                <a:latin typeface="Courier New"/>
                <a:cs typeface="Courier New"/>
              </a:rPr>
              <a:t>spark-yarn</a:t>
            </a:r>
            <a:r>
              <a:rPr lang="de-DE" sz="1650" dirty="0">
                <a:latin typeface="Courier New"/>
                <a:cs typeface="Courier New"/>
              </a:rPr>
              <a:t>   ║</a:t>
            </a:r>
          </a:p>
          <a:p>
            <a:r>
              <a:rPr lang="de-DE" sz="1650" dirty="0">
                <a:latin typeface="Courier New"/>
                <a:cs typeface="Courier New"/>
              </a:rPr>
              <a:t>║</a:t>
            </a:r>
            <a:r>
              <a:rPr lang="de-DE" sz="1650" dirty="0" err="1">
                <a:latin typeface="Courier New"/>
                <a:cs typeface="Courier New"/>
              </a:rPr>
              <a:t>jdbc</a:t>
            </a:r>
            <a:r>
              <a:rPr lang="de-DE" sz="1650" dirty="0">
                <a:latin typeface="Courier New"/>
                <a:cs typeface="Courier New"/>
              </a:rPr>
              <a:t>          │groovy-</a:t>
            </a:r>
            <a:r>
              <a:rPr lang="de-DE" sz="1650" dirty="0" err="1">
                <a:latin typeface="Courier New"/>
                <a:cs typeface="Courier New"/>
              </a:rPr>
              <a:t>transform</a:t>
            </a:r>
            <a:r>
              <a:rPr lang="de-DE" sz="1650" dirty="0">
                <a:latin typeface="Courier New"/>
                <a:cs typeface="Courier New"/>
              </a:rPr>
              <a:t>    │</a:t>
            </a:r>
            <a:r>
              <a:rPr lang="de-DE" sz="1650" dirty="0" err="1">
                <a:latin typeface="Courier New"/>
                <a:cs typeface="Courier New"/>
              </a:rPr>
              <a:t>field-value-counter│sqoop-job</a:t>
            </a:r>
            <a:r>
              <a:rPr lang="de-DE" sz="1650" dirty="0">
                <a:latin typeface="Courier New"/>
                <a:cs typeface="Courier New"/>
              </a:rPr>
              <a:t>    ║</a:t>
            </a:r>
          </a:p>
          <a:p>
            <a:r>
              <a:rPr lang="de-DE" sz="1650" dirty="0">
                <a:latin typeface="Courier New"/>
                <a:cs typeface="Courier New"/>
              </a:rPr>
              <a:t>║</a:t>
            </a:r>
            <a:r>
              <a:rPr lang="de-DE" sz="1650" dirty="0" err="1">
                <a:latin typeface="Courier New"/>
                <a:cs typeface="Courier New"/>
              </a:rPr>
              <a:t>jms</a:t>
            </a:r>
            <a:r>
              <a:rPr lang="de-DE" sz="1650" dirty="0">
                <a:latin typeface="Courier New"/>
                <a:cs typeface="Courier New"/>
              </a:rPr>
              <a:t>           │</a:t>
            </a:r>
            <a:r>
              <a:rPr lang="de-DE" sz="1650" dirty="0" err="1">
                <a:latin typeface="Courier New"/>
                <a:cs typeface="Courier New"/>
              </a:rPr>
              <a:t>httpclient</a:t>
            </a:r>
            <a:r>
              <a:rPr lang="de-DE" sz="1650" dirty="0">
                <a:latin typeface="Courier New"/>
                <a:cs typeface="Courier New"/>
              </a:rPr>
              <a:t>          │</a:t>
            </a:r>
            <a:r>
              <a:rPr lang="de-DE" sz="1650" dirty="0" err="1">
                <a:latin typeface="Courier New"/>
                <a:cs typeface="Courier New"/>
              </a:rPr>
              <a:t>file</a:t>
            </a:r>
            <a:r>
              <a:rPr lang="de-DE" sz="1650" dirty="0">
                <a:latin typeface="Courier New"/>
                <a:cs typeface="Courier New"/>
              </a:rPr>
              <a:t>               │</a:t>
            </a:r>
            <a:r>
              <a:rPr lang="de-DE" sz="1650" dirty="0" err="1">
                <a:latin typeface="Courier New"/>
                <a:cs typeface="Courier New"/>
              </a:rPr>
              <a:t>sqoop</a:t>
            </a:r>
            <a:r>
              <a:rPr lang="de-DE" sz="1650" dirty="0">
                <a:latin typeface="Courier New"/>
                <a:cs typeface="Courier New"/>
              </a:rPr>
              <a:t>-tool   ║</a:t>
            </a:r>
          </a:p>
          <a:p>
            <a:r>
              <a:rPr lang="de-DE" sz="1650" dirty="0">
                <a:latin typeface="Courier New"/>
                <a:cs typeface="Courier New"/>
              </a:rPr>
              <a:t>║</a:t>
            </a:r>
            <a:r>
              <a:rPr lang="de-DE" sz="1650" dirty="0" err="1">
                <a:latin typeface="Courier New"/>
                <a:cs typeface="Courier New"/>
              </a:rPr>
              <a:t>load-generator│pmml</a:t>
            </a:r>
            <a:r>
              <a:rPr lang="de-DE" sz="1650" dirty="0">
                <a:latin typeface="Courier New"/>
                <a:cs typeface="Courier New"/>
              </a:rPr>
              <a:t>                │ftp                │</a:t>
            </a:r>
            <a:r>
              <a:rPr lang="de-DE" sz="1650" dirty="0" err="1">
                <a:latin typeface="Courier New"/>
                <a:cs typeface="Courier New"/>
              </a:rPr>
              <a:t>timestamp</a:t>
            </a:r>
            <a:r>
              <a:rPr lang="de-DE" sz="1650" dirty="0">
                <a:latin typeface="Courier New"/>
                <a:cs typeface="Courier New"/>
              </a:rPr>
              <a:t>    ║</a:t>
            </a:r>
          </a:p>
          <a:p>
            <a:r>
              <a:rPr lang="de-DE" sz="1650" dirty="0">
                <a:latin typeface="Courier New"/>
                <a:cs typeface="Courier New"/>
              </a:rPr>
              <a:t>║</a:t>
            </a:r>
            <a:r>
              <a:rPr lang="de-DE" sz="1650" dirty="0" err="1">
                <a:latin typeface="Courier New"/>
                <a:cs typeface="Courier New"/>
              </a:rPr>
              <a:t>rabbit</a:t>
            </a:r>
            <a:r>
              <a:rPr lang="de-DE" sz="1650" dirty="0">
                <a:latin typeface="Courier New"/>
                <a:cs typeface="Courier New"/>
              </a:rPr>
              <a:t>        │</a:t>
            </a:r>
            <a:r>
              <a:rPr lang="de-DE" sz="1650" dirty="0" err="1">
                <a:latin typeface="Courier New"/>
                <a:cs typeface="Courier New"/>
              </a:rPr>
              <a:t>scriptable-transform│gemfire</a:t>
            </a:r>
            <a:r>
              <a:rPr lang="de-DE" sz="1650" dirty="0">
                <a:latin typeface="Courier New"/>
                <a:cs typeface="Courier New"/>
              </a:rPr>
              <a:t>            │             ║</a:t>
            </a:r>
          </a:p>
          <a:p>
            <a:r>
              <a:rPr lang="de-DE" sz="1650" dirty="0" smtClean="0">
                <a:latin typeface="Courier New"/>
                <a:cs typeface="Courier New"/>
              </a:rPr>
              <a:t>║</a:t>
            </a:r>
            <a:r>
              <a:rPr lang="de-DE" sz="1650" dirty="0" err="1">
                <a:latin typeface="Courier New"/>
                <a:cs typeface="Courier New"/>
              </a:rPr>
              <a:t>sftp</a:t>
            </a:r>
            <a:r>
              <a:rPr lang="de-DE" sz="1650" dirty="0">
                <a:latin typeface="Courier New"/>
                <a:cs typeface="Courier New"/>
              </a:rPr>
              <a:t> </a:t>
            </a:r>
            <a:r>
              <a:rPr lang="de-DE" sz="1650" dirty="0" smtClean="0">
                <a:latin typeface="Courier New"/>
                <a:cs typeface="Courier New"/>
              </a:rPr>
              <a:t>         │</a:t>
            </a:r>
            <a:r>
              <a:rPr lang="de-DE" sz="1650" dirty="0" err="1">
                <a:latin typeface="Courier New"/>
                <a:cs typeface="Courier New"/>
              </a:rPr>
              <a:t>splitter</a:t>
            </a:r>
            <a:r>
              <a:rPr lang="de-DE" sz="1650" dirty="0">
                <a:latin typeface="Courier New"/>
                <a:cs typeface="Courier New"/>
              </a:rPr>
              <a:t>            │</a:t>
            </a:r>
            <a:r>
              <a:rPr lang="de-DE" sz="1650" dirty="0" err="1">
                <a:latin typeface="Courier New"/>
                <a:cs typeface="Courier New"/>
              </a:rPr>
              <a:t>gpfdist</a:t>
            </a:r>
            <a:r>
              <a:rPr lang="de-DE" sz="1650" dirty="0">
                <a:latin typeface="Courier New"/>
                <a:cs typeface="Courier New"/>
              </a:rPr>
              <a:t>            │             ║</a:t>
            </a:r>
          </a:p>
          <a:p>
            <a:r>
              <a:rPr lang="de-DE" sz="1650" dirty="0" smtClean="0">
                <a:latin typeface="Courier New"/>
                <a:cs typeface="Courier New"/>
              </a:rPr>
              <a:t>║</a:t>
            </a:r>
            <a:r>
              <a:rPr lang="de-DE" sz="1650" dirty="0" err="1" smtClean="0">
                <a:latin typeface="Courier New"/>
                <a:cs typeface="Courier New"/>
              </a:rPr>
              <a:t>tcp</a:t>
            </a:r>
            <a:r>
              <a:rPr lang="de-DE" sz="1650" dirty="0" smtClean="0">
                <a:latin typeface="Courier New"/>
                <a:cs typeface="Courier New"/>
              </a:rPr>
              <a:t>           │</a:t>
            </a:r>
            <a:r>
              <a:rPr lang="de-DE" sz="1650" dirty="0" err="1">
                <a:latin typeface="Courier New"/>
                <a:cs typeface="Courier New"/>
              </a:rPr>
              <a:t>transform</a:t>
            </a:r>
            <a:r>
              <a:rPr lang="de-DE" sz="1650" dirty="0">
                <a:latin typeface="Courier New"/>
                <a:cs typeface="Courier New"/>
              </a:rPr>
              <a:t>           │</a:t>
            </a:r>
            <a:r>
              <a:rPr lang="de-DE" sz="1650" dirty="0" err="1">
                <a:latin typeface="Courier New"/>
                <a:cs typeface="Courier New"/>
              </a:rPr>
              <a:t>hdfs</a:t>
            </a:r>
            <a:r>
              <a:rPr lang="de-DE" sz="1650" dirty="0">
                <a:latin typeface="Courier New"/>
                <a:cs typeface="Courier New"/>
              </a:rPr>
              <a:t>               │             ║</a:t>
            </a:r>
          </a:p>
          <a:p>
            <a:r>
              <a:rPr lang="de-DE" sz="1650" dirty="0" smtClean="0">
                <a:latin typeface="Courier New"/>
                <a:cs typeface="Courier New"/>
              </a:rPr>
              <a:t>║time          │                    </a:t>
            </a:r>
            <a:r>
              <a:rPr lang="de-DE" sz="1650" dirty="0">
                <a:latin typeface="Courier New"/>
                <a:cs typeface="Courier New"/>
              </a:rPr>
              <a:t>│</a:t>
            </a:r>
            <a:r>
              <a:rPr lang="de-DE" sz="1650" dirty="0" err="1">
                <a:latin typeface="Courier New"/>
                <a:cs typeface="Courier New"/>
              </a:rPr>
              <a:t>jdbc</a:t>
            </a:r>
            <a:r>
              <a:rPr lang="de-DE" sz="1650" dirty="0">
                <a:latin typeface="Courier New"/>
                <a:cs typeface="Courier New"/>
              </a:rPr>
              <a:t>               │             ║</a:t>
            </a:r>
          </a:p>
          <a:p>
            <a:r>
              <a:rPr lang="de-DE" sz="1650" dirty="0" smtClean="0">
                <a:latin typeface="Courier New"/>
                <a:cs typeface="Courier New"/>
              </a:rPr>
              <a:t>║</a:t>
            </a:r>
            <a:r>
              <a:rPr lang="de-DE" sz="1650" dirty="0" err="1" smtClean="0">
                <a:latin typeface="Courier New"/>
                <a:cs typeface="Courier New"/>
              </a:rPr>
              <a:t>trigger</a:t>
            </a:r>
            <a:r>
              <a:rPr lang="de-DE" sz="1650" dirty="0" smtClean="0">
                <a:latin typeface="Courier New"/>
                <a:cs typeface="Courier New"/>
              </a:rPr>
              <a:t>       │                    </a:t>
            </a:r>
            <a:r>
              <a:rPr lang="de-DE" sz="1650" dirty="0">
                <a:latin typeface="Courier New"/>
                <a:cs typeface="Courier New"/>
              </a:rPr>
              <a:t>│log                │             ║</a:t>
            </a:r>
          </a:p>
          <a:p>
            <a:r>
              <a:rPr lang="de-DE" sz="1650" dirty="0" smtClean="0">
                <a:latin typeface="Courier New"/>
                <a:cs typeface="Courier New"/>
              </a:rPr>
              <a:t>║</a:t>
            </a:r>
            <a:r>
              <a:rPr lang="de-DE" sz="1650" dirty="0" err="1" smtClean="0">
                <a:latin typeface="Courier New"/>
                <a:cs typeface="Courier New"/>
              </a:rPr>
              <a:t>twitterstream</a:t>
            </a:r>
            <a:r>
              <a:rPr lang="de-DE" sz="1650" dirty="0" smtClean="0">
                <a:latin typeface="Courier New"/>
                <a:cs typeface="Courier New"/>
              </a:rPr>
              <a:t> │                    </a:t>
            </a:r>
            <a:r>
              <a:rPr lang="de-DE" sz="1650" dirty="0">
                <a:latin typeface="Courier New"/>
                <a:cs typeface="Courier New"/>
              </a:rPr>
              <a:t>│</a:t>
            </a:r>
            <a:r>
              <a:rPr lang="de-DE" sz="1650" dirty="0" err="1">
                <a:latin typeface="Courier New"/>
                <a:cs typeface="Courier New"/>
              </a:rPr>
              <a:t>rabbit</a:t>
            </a:r>
            <a:r>
              <a:rPr lang="de-DE" sz="1650" dirty="0">
                <a:latin typeface="Courier New"/>
                <a:cs typeface="Courier New"/>
              </a:rPr>
              <a:t>             │             ║</a:t>
            </a:r>
          </a:p>
          <a:p>
            <a:r>
              <a:rPr lang="de-DE" sz="1650" dirty="0">
                <a:latin typeface="Courier New"/>
                <a:cs typeface="Courier New"/>
              </a:rPr>
              <a:t>║</a:t>
            </a:r>
            <a:r>
              <a:rPr lang="de-DE" sz="1650" dirty="0" err="1">
                <a:latin typeface="Courier New"/>
                <a:cs typeface="Courier New"/>
              </a:rPr>
              <a:t>twitterstream</a:t>
            </a:r>
            <a:r>
              <a:rPr lang="de-DE" sz="1650" dirty="0">
                <a:latin typeface="Courier New"/>
                <a:cs typeface="Courier New"/>
              </a:rPr>
              <a:t> │                    │</a:t>
            </a:r>
            <a:r>
              <a:rPr lang="de-DE" sz="1650" dirty="0" err="1">
                <a:latin typeface="Courier New"/>
                <a:cs typeface="Courier New"/>
              </a:rPr>
              <a:t>redis</a:t>
            </a:r>
            <a:r>
              <a:rPr lang="de-DE" sz="1650" dirty="0">
                <a:latin typeface="Courier New"/>
                <a:cs typeface="Courier New"/>
              </a:rPr>
              <a:t>              │             ║</a:t>
            </a:r>
          </a:p>
          <a:p>
            <a:r>
              <a:rPr lang="de-DE" sz="1650" dirty="0">
                <a:latin typeface="Courier New"/>
                <a:cs typeface="Courier New"/>
              </a:rPr>
              <a:t>║              │                    │</a:t>
            </a:r>
            <a:r>
              <a:rPr lang="de-DE" sz="1650" dirty="0" err="1">
                <a:latin typeface="Courier New"/>
                <a:cs typeface="Courier New"/>
              </a:rPr>
              <a:t>router</a:t>
            </a:r>
            <a:r>
              <a:rPr lang="de-DE" sz="1650" dirty="0">
                <a:latin typeface="Courier New"/>
                <a:cs typeface="Courier New"/>
              </a:rPr>
              <a:t>             │             ║</a:t>
            </a:r>
          </a:p>
          <a:p>
            <a:r>
              <a:rPr lang="de-DE" sz="1650" dirty="0">
                <a:latin typeface="Courier New"/>
                <a:cs typeface="Courier New"/>
              </a:rPr>
              <a:t>║              │                    </a:t>
            </a:r>
            <a:r>
              <a:rPr lang="de-DE" sz="1650" dirty="0" smtClean="0">
                <a:latin typeface="Courier New"/>
                <a:cs typeface="Courier New"/>
              </a:rPr>
              <a:t>│</a:t>
            </a:r>
            <a:r>
              <a:rPr lang="de-DE" sz="1650" dirty="0" err="1" smtClean="0">
                <a:latin typeface="Courier New"/>
                <a:cs typeface="Courier New"/>
              </a:rPr>
              <a:t>tcp</a:t>
            </a:r>
            <a:r>
              <a:rPr lang="de-DE" sz="1650" dirty="0" smtClean="0">
                <a:latin typeface="Courier New"/>
                <a:cs typeface="Courier New"/>
              </a:rPr>
              <a:t>                │             </a:t>
            </a:r>
            <a:r>
              <a:rPr lang="de-DE" sz="1650" dirty="0">
                <a:latin typeface="Courier New"/>
                <a:cs typeface="Courier New"/>
              </a:rPr>
              <a:t>║</a:t>
            </a:r>
          </a:p>
          <a:p>
            <a:r>
              <a:rPr lang="de-DE" sz="1650" dirty="0">
                <a:latin typeface="Courier New"/>
                <a:cs typeface="Courier New"/>
              </a:rPr>
              <a:t>║              │                    </a:t>
            </a:r>
            <a:r>
              <a:rPr lang="de-DE" sz="1650" dirty="0" smtClean="0">
                <a:latin typeface="Courier New"/>
                <a:cs typeface="Courier New"/>
              </a:rPr>
              <a:t>│</a:t>
            </a:r>
            <a:r>
              <a:rPr lang="de-DE" sz="1650" dirty="0" err="1" smtClean="0">
                <a:latin typeface="Courier New"/>
                <a:cs typeface="Courier New"/>
              </a:rPr>
              <a:t>trhoughput</a:t>
            </a:r>
            <a:r>
              <a:rPr lang="de-DE" sz="1650" dirty="0" smtClean="0">
                <a:latin typeface="Courier New"/>
                <a:cs typeface="Courier New"/>
              </a:rPr>
              <a:t>         │             </a:t>
            </a:r>
            <a:r>
              <a:rPr lang="de-DE" sz="1650" dirty="0">
                <a:latin typeface="Courier New"/>
                <a:cs typeface="Courier New"/>
              </a:rPr>
              <a:t>║</a:t>
            </a:r>
          </a:p>
          <a:p>
            <a:r>
              <a:rPr lang="de-DE" sz="1650" dirty="0">
                <a:latin typeface="Courier New"/>
                <a:cs typeface="Courier New"/>
              </a:rPr>
              <a:t>║              │                    </a:t>
            </a:r>
            <a:r>
              <a:rPr lang="de-DE" sz="1650" dirty="0" smtClean="0">
                <a:latin typeface="Courier New"/>
                <a:cs typeface="Courier New"/>
              </a:rPr>
              <a:t>│websocket          │             </a:t>
            </a:r>
            <a:r>
              <a:rPr lang="de-DE" sz="1650" dirty="0">
                <a:latin typeface="Courier New"/>
                <a:cs typeface="Courier New"/>
              </a:rPr>
              <a:t>║</a:t>
            </a:r>
          </a:p>
          <a:p>
            <a:r>
              <a:rPr lang="de-DE" sz="1650" dirty="0">
                <a:latin typeface="Courier New"/>
                <a:cs typeface="Courier New"/>
              </a:rPr>
              <a:t>║              │                    </a:t>
            </a:r>
            <a:r>
              <a:rPr lang="de-DE" sz="1650" dirty="0" smtClean="0">
                <a:latin typeface="Courier New"/>
                <a:cs typeface="Courier New"/>
              </a:rPr>
              <a:t>│                   │             </a:t>
            </a:r>
            <a:r>
              <a:rPr lang="de-DE" sz="1650" dirty="0">
                <a:latin typeface="Courier New"/>
                <a:cs typeface="Courier New"/>
              </a:rPr>
              <a:t>║</a:t>
            </a:r>
          </a:p>
          <a:p>
            <a:r>
              <a:rPr lang="de-DE" sz="1650" dirty="0">
                <a:latin typeface="Courier New"/>
                <a:cs typeface="Courier New"/>
              </a:rPr>
              <a:t>╚══════════════╧════════════════════╧═══════════════════╧═════════════╝</a:t>
            </a:r>
            <a:endParaRPr lang="en-US" sz="1650" dirty="0">
              <a:latin typeface="Courier New"/>
              <a:cs typeface="Courier New"/>
            </a:endParaRPr>
          </a:p>
        </p:txBody>
      </p:sp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6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351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pic>
        <p:nvPicPr>
          <p:cNvPr id="5" name="Picture 4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6" y="6053944"/>
            <a:ext cx="900545" cy="838849"/>
          </a:xfrm>
          <a:prstGeom prst="rect">
            <a:avLst/>
          </a:prstGeom>
        </p:spPr>
      </p:pic>
      <p:sp>
        <p:nvSpPr>
          <p:cNvPr id="22" name="Shape 105"/>
          <p:cNvSpPr/>
          <p:nvPr/>
        </p:nvSpPr>
        <p:spPr>
          <a:xfrm>
            <a:off x="2635154" y="2662327"/>
            <a:ext cx="1013901" cy="115949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dirty="0" err="1" smtClean="0">
                <a:solidFill>
                  <a:srgbClr val="000000"/>
                </a:solidFill>
              </a:rPr>
              <a:t>Poller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23" name="Shape 106"/>
          <p:cNvSpPr/>
          <p:nvPr/>
        </p:nvSpPr>
        <p:spPr>
          <a:xfrm>
            <a:off x="5652655" y="2671504"/>
            <a:ext cx="1229721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Console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28" name="Shape 111"/>
          <p:cNvSpPr/>
          <p:nvPr/>
        </p:nvSpPr>
        <p:spPr>
          <a:xfrm>
            <a:off x="3706395" y="3100474"/>
            <a:ext cx="447757" cy="2489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" name="Shape 112"/>
          <p:cNvSpPr/>
          <p:nvPr/>
        </p:nvSpPr>
        <p:spPr>
          <a:xfrm>
            <a:off x="4900693" y="3100474"/>
            <a:ext cx="751962" cy="2489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" name="Shape 115"/>
          <p:cNvSpPr/>
          <p:nvPr/>
        </p:nvSpPr>
        <p:spPr>
          <a:xfrm>
            <a:off x="2086735" y="4387509"/>
            <a:ext cx="1651001" cy="812801"/>
          </a:xfrm>
          <a:prstGeom prst="wedgeEllipseCallout">
            <a:avLst>
              <a:gd name="adj1" fmla="val 13565"/>
              <a:gd name="adj2" fmla="val -112590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Source</a:t>
            </a:r>
          </a:p>
        </p:txBody>
      </p:sp>
      <p:sp>
        <p:nvSpPr>
          <p:cNvPr id="32" name="Shape 116"/>
          <p:cNvSpPr/>
          <p:nvPr/>
        </p:nvSpPr>
        <p:spPr>
          <a:xfrm>
            <a:off x="5709751" y="4429619"/>
            <a:ext cx="1651001" cy="812801"/>
          </a:xfrm>
          <a:prstGeom prst="wedgeEllipseCallout">
            <a:avLst>
              <a:gd name="adj1" fmla="val -24459"/>
              <a:gd name="adj2" fmla="val -113724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Sink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613" y="3251875"/>
            <a:ext cx="431800" cy="4191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687" y="3264251"/>
            <a:ext cx="431800" cy="419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2466" y="2452744"/>
            <a:ext cx="1478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TestTock</a:t>
            </a:r>
            <a:endParaRPr lang="en-US" sz="2800" dirty="0"/>
          </a:p>
        </p:txBody>
      </p:sp>
      <p:pic>
        <p:nvPicPr>
          <p:cNvPr id="25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54153" y="2949076"/>
            <a:ext cx="914801" cy="302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174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Binders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8307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ime </a:t>
            </a:r>
            <a:r>
              <a:rPr lang="en-US" b="1" dirty="0" smtClean="0">
                <a:latin typeface="Courier New"/>
                <a:cs typeface="Courier New"/>
              </a:rPr>
              <a:t>| </a:t>
            </a:r>
            <a:r>
              <a:rPr lang="en-US" dirty="0" smtClean="0">
                <a:latin typeface="Courier New"/>
                <a:cs typeface="Courier New"/>
              </a:rPr>
              <a:t>filter </a:t>
            </a:r>
            <a:r>
              <a:rPr lang="en-US" b="1" dirty="0" smtClean="0">
                <a:latin typeface="Courier New"/>
                <a:cs typeface="Courier New"/>
              </a:rPr>
              <a:t>|</a:t>
            </a:r>
            <a:r>
              <a:rPr lang="en-US" dirty="0" smtClean="0">
                <a:latin typeface="Courier New"/>
                <a:cs typeface="Courier New"/>
              </a:rPr>
              <a:t> log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Shape 115"/>
          <p:cNvSpPr/>
          <p:nvPr/>
        </p:nvSpPr>
        <p:spPr>
          <a:xfrm>
            <a:off x="3006343" y="5589146"/>
            <a:ext cx="1651001" cy="812801"/>
          </a:xfrm>
          <a:prstGeom prst="wedgeEllipseCallout">
            <a:avLst>
              <a:gd name="adj1" fmla="val -35959"/>
              <a:gd name="adj2" fmla="val -151112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binder</a:t>
            </a:r>
            <a:endParaRPr dirty="0"/>
          </a:p>
        </p:txBody>
      </p:sp>
      <p:sp>
        <p:nvSpPr>
          <p:cNvPr id="11" name="Shape 115"/>
          <p:cNvSpPr/>
          <p:nvPr/>
        </p:nvSpPr>
        <p:spPr>
          <a:xfrm>
            <a:off x="4709532" y="5589146"/>
            <a:ext cx="1651001" cy="812801"/>
          </a:xfrm>
          <a:prstGeom prst="wedgeEllipseCallout">
            <a:avLst>
              <a:gd name="adj1" fmla="val 42015"/>
              <a:gd name="adj2" fmla="val -161813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binder</a:t>
            </a:r>
            <a:endParaRPr dirty="0"/>
          </a:p>
        </p:txBody>
      </p:sp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6" y="6053944"/>
            <a:ext cx="900545" cy="838849"/>
          </a:xfrm>
          <a:prstGeom prst="rect">
            <a:avLst/>
          </a:prstGeom>
        </p:spPr>
      </p:pic>
      <p:pic>
        <p:nvPicPr>
          <p:cNvPr id="3" name="Picture 2" descr="bind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9" y="984409"/>
            <a:ext cx="8735568" cy="29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is a short lived </a:t>
            </a:r>
            <a:r>
              <a:rPr lang="en-US" dirty="0" err="1" smtClean="0"/>
              <a:t>microservice</a:t>
            </a:r>
            <a:r>
              <a:rPr lang="en-US" dirty="0" smtClean="0"/>
              <a:t> that perform a function or functions and then terminates</a:t>
            </a:r>
          </a:p>
          <a:p>
            <a:pPr lvl="1"/>
            <a:r>
              <a:rPr lang="en-US" dirty="0" smtClean="0"/>
              <a:t>Records its state upon completion</a:t>
            </a:r>
          </a:p>
          <a:p>
            <a:pPr lvl="1"/>
            <a:r>
              <a:rPr lang="en-US" dirty="0" smtClean="0"/>
              <a:t>Notifies other apps of its status</a:t>
            </a:r>
          </a:p>
          <a:p>
            <a:pPr lvl="1"/>
            <a:r>
              <a:rPr lang="en-US" dirty="0" smtClean="0"/>
              <a:t>Remote Partitioning</a:t>
            </a:r>
          </a:p>
          <a:p>
            <a:pPr lvl="1"/>
            <a:r>
              <a:rPr lang="en-US" dirty="0" smtClean="0"/>
              <a:t>Before /after processing</a:t>
            </a:r>
          </a:p>
        </p:txBody>
      </p:sp>
      <p:pic>
        <p:nvPicPr>
          <p:cNvPr id="5" name="Picture 4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  <p:sp>
        <p:nvSpPr>
          <p:cNvPr id="6" name="Shape 105"/>
          <p:cNvSpPr/>
          <p:nvPr/>
        </p:nvSpPr>
        <p:spPr>
          <a:xfrm>
            <a:off x="6044499" y="3760875"/>
            <a:ext cx="2642305" cy="201154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000000"/>
                </a:solidFill>
              </a:rPr>
              <a:t>Billing Task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14" y="4253245"/>
            <a:ext cx="1206772" cy="1171279"/>
          </a:xfrm>
          <a:prstGeom prst="rect">
            <a:avLst/>
          </a:prstGeom>
        </p:spPr>
      </p:pic>
      <p:sp>
        <p:nvSpPr>
          <p:cNvPr id="8" name="Magnetic Disk 7"/>
          <p:cNvSpPr/>
          <p:nvPr/>
        </p:nvSpPr>
        <p:spPr>
          <a:xfrm>
            <a:off x="6756414" y="6066087"/>
            <a:ext cx="1165300" cy="679045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7339064" y="5804204"/>
            <a:ext cx="0" cy="261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5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18606</TotalTime>
  <Words>1541</Words>
  <Application>Microsoft Macintosh PowerPoint</Application>
  <PresentationFormat>On-screen Show (4:3)</PresentationFormat>
  <Paragraphs>244</Paragraphs>
  <Slides>36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Spring Cloud Dataflow</vt:lpstr>
      <vt:lpstr>Warning</vt:lpstr>
      <vt:lpstr>Microservices</vt:lpstr>
      <vt:lpstr>Streams</vt:lpstr>
      <vt:lpstr>Streams</vt:lpstr>
      <vt:lpstr>Stream Apps</vt:lpstr>
      <vt:lpstr>Demo Time!</vt:lpstr>
      <vt:lpstr>Binders</vt:lpstr>
      <vt:lpstr>Tasks</vt:lpstr>
      <vt:lpstr>Tasks</vt:lpstr>
      <vt:lpstr>Tasks Available</vt:lpstr>
      <vt:lpstr>Demo Time!</vt:lpstr>
      <vt:lpstr>Task as a Source</vt:lpstr>
      <vt:lpstr>Task as a Sink</vt:lpstr>
      <vt:lpstr>Spring Cloud Dataflow</vt:lpstr>
      <vt:lpstr>So how are the stream microservices created</vt:lpstr>
      <vt:lpstr>Creating a Stream  via REST</vt:lpstr>
      <vt:lpstr>Creating a Stream  via REST</vt:lpstr>
      <vt:lpstr>Creating a Stream  via REST</vt:lpstr>
      <vt:lpstr>Creating a Stream  via REST</vt:lpstr>
      <vt:lpstr>Creating a Stream via SCDF’s Shell DSL</vt:lpstr>
      <vt:lpstr>Creating a Stream via SCDF’s Shell DSL</vt:lpstr>
      <vt:lpstr>Creating a Stream via SCDF’s Shell DSL</vt:lpstr>
      <vt:lpstr>Creating a Stream via Flo*</vt:lpstr>
      <vt:lpstr>Demo Time! Let’s put some streams together</vt:lpstr>
      <vt:lpstr>But what if I want to have my own: </vt:lpstr>
      <vt:lpstr>But what if I want to have my own: </vt:lpstr>
      <vt:lpstr>But what if I want to have my own: </vt:lpstr>
      <vt:lpstr>But what if I want to have my own: </vt:lpstr>
      <vt:lpstr>But what if I want to have my own: </vt:lpstr>
      <vt:lpstr>Create &amp; Launch a Task</vt:lpstr>
      <vt:lpstr>Create &amp; Launch a Task</vt:lpstr>
      <vt:lpstr>Create &amp; Launch a Task</vt:lpstr>
      <vt:lpstr>Create &amp; Launch a Task</vt:lpstr>
      <vt:lpstr>Let’s run some tasks</vt:lpstr>
      <vt:lpstr>Questions?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Dataflow</dc:title>
  <dc:creator>Glenn Renfro</dc:creator>
  <cp:lastModifiedBy>Glenn Renfro</cp:lastModifiedBy>
  <cp:revision>86</cp:revision>
  <dcterms:created xsi:type="dcterms:W3CDTF">2016-04-29T18:37:38Z</dcterms:created>
  <dcterms:modified xsi:type="dcterms:W3CDTF">2016-07-18T21:53:32Z</dcterms:modified>
</cp:coreProperties>
</file>