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8" r:id="rId10"/>
    <p:sldId id="269" r:id="rId11"/>
    <p:sldId id="270" r:id="rId12"/>
    <p:sldId id="275" r:id="rId13"/>
    <p:sldId id="276" r:id="rId14"/>
    <p:sldId id="277" r:id="rId15"/>
    <p:sldId id="278" r:id="rId16"/>
    <p:sldId id="279" r:id="rId17"/>
    <p:sldId id="282" r:id="rId18"/>
    <p:sldId id="28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1" d="100"/>
          <a:sy n="141" d="100"/>
        </p:scale>
        <p:origin x="-120" y="-23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1101027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osh.io/docs/pre-start.html" TargetMode="External"/><Relationship Id="rId4" Type="http://schemas.openxmlformats.org/officeDocument/2006/relationships/hyperlink" Target="https://bosh.io/docs/manifest-v2.html%23update" TargetMode="External"/><Relationship Id="rId5" Type="http://schemas.openxmlformats.org/officeDocument/2006/relationships/hyperlink" Target="https://bosh.io/docs/post-start.html" TargetMode="External"/><Relationship Id="rId6" Type="http://schemas.openxmlformats.org/officeDocument/2006/relationships/hyperlink" Target="https://bosh.io/docs/post-deploy.html" TargetMode="External"/><Relationship Id="rId7" Type="http://schemas.openxmlformats.org/officeDocument/2006/relationships/hyperlink" Target="https://bosh.io/docs/drain.htm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en.wikipedia.org/wiki/Release_engineer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When a start is issued:</a:t>
            </a:r>
          </a:p>
          <a:p>
            <a:pPr marL="457200" marR="0" lvl="0" indent="-330200" algn="l" rtl="0">
              <a:lnSpc>
                <a:spcPct val="115000"/>
              </a:lnSpc>
              <a:spcBef>
                <a:spcPts val="1100"/>
              </a:spcBef>
              <a:spcAft>
                <a:spcPts val="0"/>
              </a:spcAft>
              <a:buClr>
                <a:srgbClr val="333333"/>
              </a:buClr>
              <a:buSzPct val="100000"/>
              <a:buFont typeface="Arial"/>
              <a:buAutoNum type="arabicPeriod"/>
            </a:pPr>
            <a:r>
              <a:rPr lang="en" sz="1500" b="0" i="0" u="none" strike="noStrike" cap="none">
                <a:solidFill>
                  <a:srgbClr val="333333"/>
                </a:solidFill>
                <a:highlight>
                  <a:srgbClr val="FFFCFD"/>
                </a:highlight>
              </a:rPr>
              <a:t>Persistent disks are mounted on the VM if configured, and not already mounted</a:t>
            </a:r>
          </a:p>
          <a:p>
            <a:pPr marL="457200" marR="0" lvl="0" indent="-330200" algn="l" rtl="0">
              <a:lnSpc>
                <a:spcPct val="115000"/>
              </a:lnSpc>
              <a:spcBef>
                <a:spcPts val="3000"/>
              </a:spcBef>
              <a:spcAft>
                <a:spcPts val="0"/>
              </a:spcAft>
              <a:buClr>
                <a:srgbClr val="333333"/>
              </a:buClr>
              <a:buSzPct val="100000"/>
              <a:buFont typeface="Arial"/>
              <a:buAutoNum type="arabicPeriod"/>
            </a:pPr>
            <a:r>
              <a:rPr lang="en" sz="1500" b="0" i="0" u="none" strike="noStrike" cap="none">
                <a:solidFill>
                  <a:srgbClr val="333333"/>
                </a:solidFill>
                <a:highlight>
                  <a:srgbClr val="FFFCFD"/>
                </a:highlight>
              </a:rPr>
              <a:t>All jobs and their dependent packages are downloaded and placed onto a machine</a:t>
            </a:r>
          </a:p>
          <a:p>
            <a:pPr marL="457200" marR="0" lvl="0" indent="-330200" algn="l" rtl="0">
              <a:lnSpc>
                <a:spcPct val="115000"/>
              </a:lnSpc>
              <a:spcBef>
                <a:spcPts val="3000"/>
              </a:spcBef>
              <a:spcAft>
                <a:spcPts val="0"/>
              </a:spcAft>
              <a:buClr>
                <a:srgbClr val="333333"/>
              </a:buClr>
              <a:buSzPct val="100000"/>
              <a:buFont typeface="Arial"/>
              <a:buAutoNum type="arabicPeriod"/>
            </a:pPr>
            <a:r>
              <a:rPr lang="en" sz="1500" b="0" i="0" u="sng" strike="noStrike" cap="none">
                <a:solidFill>
                  <a:schemeClr val="hlink"/>
                </a:solidFill>
                <a:highlight>
                  <a:srgbClr val="FFFCFD"/>
                </a:highlight>
                <a:hlinkClick r:id="rId3"/>
              </a:rPr>
              <a:t>pre-start scripts</a:t>
            </a:r>
            <a:r>
              <a:rPr lang="en" sz="1500" b="0" i="0" u="none" strike="noStrike" cap="none">
                <a:solidFill>
                  <a:srgbClr val="333333"/>
                </a:solidFill>
                <a:highlight>
                  <a:srgbClr val="FFFCFD"/>
                </a:highlight>
              </a:rPr>
              <a:t> run for all jobs on the VM in parallel</a:t>
            </a:r>
          </a:p>
          <a:p>
            <a:pPr marL="914400" marR="0" lvl="1" indent="-330200" algn="l" rtl="0">
              <a:lnSpc>
                <a:spcPct val="115000"/>
              </a:lnSpc>
              <a:spcBef>
                <a:spcPts val="4100"/>
              </a:spcBef>
              <a:spcAft>
                <a:spcPts val="0"/>
              </a:spcAft>
              <a:buSzPct val="25000"/>
              <a:buNone/>
            </a:pPr>
            <a:r>
              <a:rPr lang="en" sz="1500" b="0" i="0" u="none" strike="noStrike" cap="none">
                <a:solidFill>
                  <a:srgbClr val="333333"/>
                </a:solidFill>
                <a:highlight>
                  <a:srgbClr val="FFFCFD"/>
                </a:highlight>
              </a:rPr>
              <a:t>(waits for all pre-start scripts to finish)</a:t>
            </a:r>
          </a:p>
          <a:p>
            <a:pPr marL="914400" marR="0" lvl="1" indent="-330200" algn="l" rtl="0">
              <a:lnSpc>
                <a:spcPct val="115000"/>
              </a:lnSpc>
              <a:spcBef>
                <a:spcPts val="4400"/>
              </a:spcBef>
              <a:spcAft>
                <a:spcPts val="0"/>
              </a:spcAft>
              <a:buSzPct val="25000"/>
              <a:buNone/>
            </a:pPr>
            <a:r>
              <a:rPr lang="en" sz="1500" b="0" i="0" u="none" strike="noStrike" cap="none">
                <a:solidFill>
                  <a:srgbClr val="333333"/>
                </a:solidFill>
                <a:highlight>
                  <a:srgbClr val="FFFCFD"/>
                </a:highlight>
              </a:rPr>
              <a:t>does not time out</a:t>
            </a:r>
          </a:p>
          <a:p>
            <a:pPr marL="457200" marR="0" lvl="0" indent="-330200" algn="l" rtl="0">
              <a:lnSpc>
                <a:spcPct val="115000"/>
              </a:lnSpc>
              <a:spcBef>
                <a:spcPts val="3300"/>
              </a:spcBef>
              <a:spcAft>
                <a:spcPts val="0"/>
              </a:spcAft>
              <a:buClr>
                <a:srgbClr val="333333"/>
              </a:buClr>
              <a:buSzPct val="156250"/>
              <a:buFont typeface="Consolas"/>
              <a:buAutoNum type="arabicPeriod"/>
            </a:pPr>
            <a:r>
              <a:rPr lang="en" sz="1200" b="0" i="0" u="none" strike="noStrike" cap="none">
                <a:solidFill>
                  <a:srgbClr val="C7254E"/>
                </a:solidFill>
                <a:highlight>
                  <a:srgbClr val="F9F2F4"/>
                </a:highlight>
                <a:latin typeface="Consolas"/>
                <a:ea typeface="Consolas"/>
                <a:cs typeface="Consolas"/>
                <a:sym typeface="Consolas"/>
              </a:rPr>
              <a:t>monit start</a:t>
            </a:r>
            <a:r>
              <a:rPr lang="en" sz="1500" b="0" i="0" u="none" strike="noStrike" cap="none">
                <a:solidFill>
                  <a:srgbClr val="333333"/>
                </a:solidFill>
                <a:highlight>
                  <a:srgbClr val="FFFCFD"/>
                </a:highlight>
              </a:rPr>
              <a:t> is called for each process in no particular order</a:t>
            </a:r>
          </a:p>
          <a:p>
            <a:pPr marL="914400" marR="0" lvl="1" indent="-330200" algn="l" rtl="0">
              <a:lnSpc>
                <a:spcPct val="115000"/>
              </a:lnSpc>
              <a:spcBef>
                <a:spcPts val="4100"/>
              </a:spcBef>
              <a:spcAft>
                <a:spcPts val="0"/>
              </a:spcAft>
              <a:buSzPct val="25000"/>
              <a:buNone/>
            </a:pPr>
            <a:r>
              <a:rPr lang="en" sz="1500" b="0" i="0" u="none" strike="noStrike" cap="none">
                <a:solidFill>
                  <a:srgbClr val="333333"/>
                </a:solidFill>
                <a:highlight>
                  <a:srgbClr val="FFFCFD"/>
                </a:highlight>
              </a:rPr>
              <a:t>each job can specify zero or more processes</a:t>
            </a:r>
          </a:p>
          <a:p>
            <a:pPr marL="914400" marR="0" lvl="1" indent="-330200" algn="l" rtl="0">
              <a:lnSpc>
                <a:spcPct val="115000"/>
              </a:lnSpc>
              <a:spcBef>
                <a:spcPts val="4400"/>
              </a:spcBef>
              <a:spcAft>
                <a:spcPts val="0"/>
              </a:spcAft>
              <a:buSzPct val="25000"/>
              <a:buNone/>
            </a:pPr>
            <a:r>
              <a:rPr lang="en" sz="1500" b="0" i="0" u="none" strike="noStrike" cap="none">
                <a:solidFill>
                  <a:srgbClr val="333333"/>
                </a:solidFill>
                <a:highlight>
                  <a:srgbClr val="FFFCFD"/>
                </a:highlight>
              </a:rPr>
              <a:t>times out based on </a:t>
            </a:r>
            <a:r>
              <a:rPr lang="en" sz="1500" b="0" i="0" u="sng" strike="noStrike" cap="none">
                <a:solidFill>
                  <a:schemeClr val="hlink"/>
                </a:solidFill>
                <a:highlight>
                  <a:srgbClr val="FFFCFD"/>
                </a:highlight>
                <a:hlinkClick r:id="rId4"/>
              </a:rPr>
              <a:t>canary</a:t>
            </a:r>
            <a:r>
              <a:rPr lang="en" sz="1500" b="0" i="1" u="sng" strike="noStrike" cap="none">
                <a:solidFill>
                  <a:schemeClr val="hlink"/>
                </a:solidFill>
                <a:highlight>
                  <a:srgbClr val="FFFCFD"/>
                </a:highlight>
                <a:hlinkClick r:id="rId4"/>
              </a:rPr>
              <a:t>watch</a:t>
            </a:r>
            <a:r>
              <a:rPr lang="en" sz="1500" b="0" i="0" u="sng" strike="noStrike" cap="none">
                <a:solidFill>
                  <a:schemeClr val="hlink"/>
                </a:solidFill>
                <a:highlight>
                  <a:srgbClr val="FFFCFD"/>
                </a:highlight>
                <a:hlinkClick r:id="rId4"/>
              </a:rPr>
              <a:t>time/update</a:t>
            </a:r>
            <a:r>
              <a:rPr lang="en" sz="1500" b="0" i="1" u="sng" strike="noStrike" cap="none">
                <a:solidFill>
                  <a:schemeClr val="hlink"/>
                </a:solidFill>
                <a:highlight>
                  <a:srgbClr val="FFFCFD"/>
                </a:highlight>
                <a:hlinkClick r:id="rId4"/>
              </a:rPr>
              <a:t>watch</a:t>
            </a:r>
            <a:r>
              <a:rPr lang="en" sz="1500" b="0" i="0" u="sng" strike="noStrike" cap="none">
                <a:solidFill>
                  <a:schemeClr val="hlink"/>
                </a:solidFill>
                <a:highlight>
                  <a:srgbClr val="FFFCFD"/>
                </a:highlight>
                <a:hlinkClick r:id="rId4"/>
              </a:rPr>
              <a:t>time settings</a:t>
            </a:r>
          </a:p>
          <a:p>
            <a:pPr marL="457200" marR="0" lvl="0" indent="-330200" algn="l" rtl="0">
              <a:lnSpc>
                <a:spcPct val="115000"/>
              </a:lnSpc>
              <a:spcBef>
                <a:spcPts val="3300"/>
              </a:spcBef>
              <a:spcAft>
                <a:spcPts val="0"/>
              </a:spcAft>
              <a:buClr>
                <a:srgbClr val="333333"/>
              </a:buClr>
              <a:buSzPct val="100000"/>
              <a:buFont typeface="Arial"/>
              <a:buAutoNum type="arabicPeriod"/>
            </a:pPr>
            <a:r>
              <a:rPr lang="en" sz="1500" b="0" i="0" u="sng" strike="noStrike" cap="none">
                <a:solidFill>
                  <a:schemeClr val="hlink"/>
                </a:solidFill>
                <a:highlight>
                  <a:srgbClr val="FFFCFD"/>
                </a:highlight>
                <a:hlinkClick r:id="rId5"/>
              </a:rPr>
              <a:t>post-start scripts</a:t>
            </a:r>
            <a:r>
              <a:rPr lang="en" sz="1500" b="0" i="0" u="none" strike="noStrike" cap="none">
                <a:solidFill>
                  <a:srgbClr val="333333"/>
                </a:solidFill>
                <a:highlight>
                  <a:srgbClr val="FFFCFD"/>
                </a:highlight>
              </a:rPr>
              <a:t> run for all jobs on the VM in parallel</a:t>
            </a:r>
          </a:p>
          <a:p>
            <a:pPr marL="914400" marR="0" lvl="1" indent="-330200" algn="l" rtl="0">
              <a:lnSpc>
                <a:spcPct val="115000"/>
              </a:lnSpc>
              <a:spcBef>
                <a:spcPts val="4100"/>
              </a:spcBef>
              <a:spcAft>
                <a:spcPts val="0"/>
              </a:spcAft>
              <a:buSzPct val="25000"/>
              <a:buNone/>
            </a:pPr>
            <a:r>
              <a:rPr lang="en" sz="1500" b="0" i="0" u="none" strike="noStrike" cap="none">
                <a:solidFill>
                  <a:srgbClr val="333333"/>
                </a:solidFill>
                <a:highlight>
                  <a:srgbClr val="FFFCFD"/>
                </a:highlight>
              </a:rPr>
              <a:t>(waits for all post-start scripts to finish)</a:t>
            </a:r>
          </a:p>
          <a:p>
            <a:pPr marL="914400" marR="0" lvl="1" indent="-330200" algn="l" rtl="0">
              <a:lnSpc>
                <a:spcPct val="115000"/>
              </a:lnSpc>
              <a:spcBef>
                <a:spcPts val="4400"/>
              </a:spcBef>
              <a:spcAft>
                <a:spcPts val="0"/>
              </a:spcAft>
              <a:buSzPct val="25000"/>
              <a:buNone/>
            </a:pPr>
            <a:r>
              <a:rPr lang="en" sz="1500" b="0" i="0" u="none" strike="noStrike" cap="none">
                <a:solidFill>
                  <a:srgbClr val="333333"/>
                </a:solidFill>
                <a:highlight>
                  <a:srgbClr val="FFFCFD"/>
                </a:highlight>
              </a:rPr>
              <a:t>does not time out</a:t>
            </a:r>
          </a:p>
          <a:p>
            <a:pPr marL="457200" marR="0" lvl="0" indent="-330200" algn="l" rtl="0">
              <a:lnSpc>
                <a:spcPct val="115000"/>
              </a:lnSpc>
              <a:spcBef>
                <a:spcPts val="3300"/>
              </a:spcBef>
              <a:spcAft>
                <a:spcPts val="0"/>
              </a:spcAft>
              <a:buClr>
                <a:srgbClr val="333333"/>
              </a:buClr>
              <a:buSzPct val="100000"/>
              <a:buFont typeface="Arial"/>
              <a:buAutoNum type="arabicPeriod"/>
            </a:pPr>
            <a:r>
              <a:rPr lang="en" sz="1500" b="0" i="0" u="sng" strike="noStrike" cap="none">
                <a:solidFill>
                  <a:schemeClr val="hlink"/>
                </a:solidFill>
                <a:highlight>
                  <a:srgbClr val="FFFCFD"/>
                </a:highlight>
                <a:hlinkClick r:id="rId6"/>
              </a:rPr>
              <a:t>post-deploy scripts</a:t>
            </a:r>
            <a:r>
              <a:rPr lang="en" sz="1500" b="0" i="0" u="none" strike="noStrike" cap="none">
                <a:solidFill>
                  <a:srgbClr val="333333"/>
                </a:solidFill>
                <a:highlight>
                  <a:srgbClr val="FFFCFD"/>
                </a:highlight>
              </a:rPr>
              <a:t> run for all jobs on </a:t>
            </a:r>
            <a:r>
              <a:rPr lang="en" sz="1500" b="0" i="1" u="none" strike="noStrike" cap="none">
                <a:solidFill>
                  <a:srgbClr val="333333"/>
                </a:solidFill>
                <a:highlight>
                  <a:srgbClr val="FFFCFD"/>
                </a:highlight>
              </a:rPr>
              <a:t>all</a:t>
            </a:r>
            <a:r>
              <a:rPr lang="en" sz="1500" b="0" i="0" u="none" strike="noStrike" cap="none">
                <a:solidFill>
                  <a:srgbClr val="333333"/>
                </a:solidFill>
                <a:highlight>
                  <a:srgbClr val="FFFCFD"/>
                </a:highlight>
              </a:rPr>
              <a:t> VMs in parallel</a:t>
            </a:r>
          </a:p>
          <a:p>
            <a:pPr marL="914400" marR="0" lvl="1" indent="-330200" algn="l" rtl="0">
              <a:lnSpc>
                <a:spcPct val="115000"/>
              </a:lnSpc>
              <a:spcBef>
                <a:spcPts val="4100"/>
              </a:spcBef>
              <a:spcAft>
                <a:spcPts val="0"/>
              </a:spcAft>
              <a:buSzPct val="25000"/>
              <a:buNone/>
            </a:pPr>
            <a:r>
              <a:rPr lang="en" sz="1500" b="0" i="0" u="none" strike="noStrike" cap="none">
                <a:solidFill>
                  <a:srgbClr val="333333"/>
                </a:solidFill>
                <a:highlight>
                  <a:srgbClr val="FFFCFD"/>
                </a:highlight>
              </a:rPr>
              <a:t>(waits for all post-deploy scripts to finish)</a:t>
            </a:r>
          </a:p>
          <a:p>
            <a:pPr marL="914400" marR="0" lvl="1" indent="-330200" algn="l" rtl="0">
              <a:lnSpc>
                <a:spcPct val="115000"/>
              </a:lnSpc>
              <a:spcBef>
                <a:spcPts val="4400"/>
              </a:spcBef>
              <a:spcAft>
                <a:spcPts val="0"/>
              </a:spcAft>
              <a:buSzPct val="25000"/>
              <a:buNone/>
            </a:pPr>
            <a:r>
              <a:rPr lang="en" sz="1500" b="0" i="0" u="none" strike="noStrike" cap="none">
                <a:solidFill>
                  <a:srgbClr val="333333"/>
                </a:solidFill>
                <a:highlight>
                  <a:srgbClr val="FFFCFD"/>
                </a:highlight>
              </a:rPr>
              <a:t>does not time out</a:t>
            </a:r>
          </a:p>
          <a:p>
            <a:pPr marL="0" marR="0" lvl="0" indent="0" algn="l" rtl="0">
              <a:lnSpc>
                <a:spcPct val="115000"/>
              </a:lnSpc>
              <a:spcBef>
                <a:spcPts val="2200"/>
              </a:spcBef>
              <a:spcAft>
                <a:spcPts val="0"/>
              </a:spcAft>
              <a:buClr>
                <a:schemeClr val="dk1"/>
              </a:buClr>
              <a:buSzPct val="25000"/>
              <a:buFont typeface="Arial"/>
              <a:buNone/>
            </a:pPr>
            <a:r>
              <a:rPr lang="en" sz="1500" b="0" i="0" u="none" strike="noStrike" cap="none">
                <a:solidFill>
                  <a:srgbClr val="333333"/>
                </a:solidFill>
                <a:highlight>
                  <a:srgbClr val="FFFCFD"/>
                </a:highlight>
              </a:rPr>
              <a:t>Note that scripts should not rely on the order they are run. Agent may decide to run them serially or in parallel.</a:t>
            </a:r>
          </a:p>
          <a:p>
            <a:pPr marL="0" marR="0" lvl="0" indent="0" algn="l" rtl="0">
              <a:spcBef>
                <a:spcPts val="80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When Processes are running:</a:t>
            </a:r>
          </a:p>
          <a:p>
            <a:pPr marL="0" marR="0" lvl="0" indent="0" algn="l" rtl="0">
              <a:spcBef>
                <a:spcPts val="0"/>
              </a:spcBef>
              <a:spcAft>
                <a:spcPts val="0"/>
              </a:spcAft>
              <a:buClr>
                <a:schemeClr val="dk1"/>
              </a:buClr>
              <a:buSzPct val="25000"/>
              <a:buFont typeface="Arial"/>
              <a:buNone/>
            </a:pPr>
            <a:r>
              <a:rPr lang="en" sz="1500" b="0" i="0" u="none" strike="noStrike" cap="none">
                <a:solidFill>
                  <a:srgbClr val="333333"/>
                </a:solidFill>
                <a:highlight>
                  <a:srgbClr val="FFFCFD"/>
                </a:highlight>
              </a:rPr>
              <a:t>Monit will automatically restart processes that failed their associated checks</a:t>
            </a:r>
          </a:p>
          <a:p>
            <a:pPr marL="457200" marR="0" lvl="0" indent="-330200" algn="l" rtl="0">
              <a:lnSpc>
                <a:spcPct val="115000"/>
              </a:lnSpc>
              <a:spcBef>
                <a:spcPts val="1100"/>
              </a:spcBef>
              <a:spcAft>
                <a:spcPts val="0"/>
              </a:spcAft>
              <a:buSzPct val="25000"/>
              <a:buNone/>
            </a:pPr>
            <a:r>
              <a:rPr lang="en" sz="1500" b="0" i="0" u="none" strike="noStrike" cap="none">
                <a:solidFill>
                  <a:srgbClr val="333333"/>
                </a:solidFill>
                <a:highlight>
                  <a:srgbClr val="FFFCFD"/>
                </a:highlight>
              </a:rPr>
              <a:t>a common pattern used is a PID check</a:t>
            </a:r>
          </a:p>
          <a:p>
            <a:pPr marL="0" marR="0" lvl="0" indent="0" algn="l" rtl="0">
              <a:spcBef>
                <a:spcPts val="110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When a stop is issued:</a:t>
            </a:r>
          </a:p>
          <a:p>
            <a:pPr marL="0" marR="0" lvl="0" indent="0" algn="l" rtl="0">
              <a:spcBef>
                <a:spcPts val="0"/>
              </a:spcBef>
              <a:spcAft>
                <a:spcPts val="0"/>
              </a:spcAft>
              <a:buSzPct val="25000"/>
              <a:buFont typeface="Arial"/>
              <a:buNone/>
            </a:pPr>
            <a:endParaRPr sz="1100" b="0" i="0" u="none" strike="noStrike" cap="none"/>
          </a:p>
          <a:p>
            <a:pPr marL="457200" marR="0" lvl="0" indent="-330200" algn="l" rtl="0">
              <a:lnSpc>
                <a:spcPct val="115000"/>
              </a:lnSpc>
              <a:spcBef>
                <a:spcPts val="1100"/>
              </a:spcBef>
              <a:spcAft>
                <a:spcPts val="0"/>
              </a:spcAft>
              <a:buClr>
                <a:srgbClr val="333333"/>
              </a:buClr>
              <a:buSzPct val="156250"/>
              <a:buFont typeface="Consolas"/>
              <a:buAutoNum type="arabicPeriod"/>
            </a:pPr>
            <a:r>
              <a:rPr lang="en" sz="1200" b="0" i="0" u="none" strike="noStrike" cap="none">
                <a:solidFill>
                  <a:srgbClr val="C7254E"/>
                </a:solidFill>
                <a:highlight>
                  <a:srgbClr val="F9F2F4"/>
                </a:highlight>
                <a:latin typeface="Consolas"/>
                <a:ea typeface="Consolas"/>
                <a:cs typeface="Consolas"/>
                <a:sym typeface="Consolas"/>
              </a:rPr>
              <a:t>monit unmonitor</a:t>
            </a:r>
            <a:r>
              <a:rPr lang="en" sz="1500" b="0" i="0" u="none" strike="noStrike" cap="none">
                <a:solidFill>
                  <a:srgbClr val="333333"/>
                </a:solidFill>
                <a:highlight>
                  <a:srgbClr val="FFFCFD"/>
                </a:highlight>
              </a:rPr>
              <a:t> is called for each process</a:t>
            </a:r>
          </a:p>
          <a:p>
            <a:pPr marL="457200" marR="0" lvl="0" indent="-330200" algn="l" rtl="0">
              <a:lnSpc>
                <a:spcPct val="115000"/>
              </a:lnSpc>
              <a:spcBef>
                <a:spcPts val="3000"/>
              </a:spcBef>
              <a:spcAft>
                <a:spcPts val="0"/>
              </a:spcAft>
              <a:buClr>
                <a:srgbClr val="333333"/>
              </a:buClr>
              <a:buSzPct val="100000"/>
              <a:buFont typeface="Arial"/>
              <a:buAutoNum type="arabicPeriod"/>
            </a:pPr>
            <a:r>
              <a:rPr lang="en" sz="1500" b="0" i="0" u="sng" strike="noStrike" cap="none">
                <a:solidFill>
                  <a:schemeClr val="hlink"/>
                </a:solidFill>
                <a:highlight>
                  <a:srgbClr val="FFFCFD"/>
                </a:highlight>
                <a:hlinkClick r:id="rId7"/>
              </a:rPr>
              <a:t>drain scripts</a:t>
            </a:r>
            <a:r>
              <a:rPr lang="en" sz="1500" b="0" i="0" u="none" strike="noStrike" cap="none">
                <a:solidFill>
                  <a:srgbClr val="333333"/>
                </a:solidFill>
                <a:highlight>
                  <a:srgbClr val="FFFCFD"/>
                </a:highlight>
              </a:rPr>
              <a:t> run for all jobs on the VM in parallel</a:t>
            </a:r>
          </a:p>
          <a:p>
            <a:pPr marL="914400" marR="0" lvl="1" indent="-330200" algn="l" rtl="0">
              <a:lnSpc>
                <a:spcPct val="115000"/>
              </a:lnSpc>
              <a:spcBef>
                <a:spcPts val="4100"/>
              </a:spcBef>
              <a:spcAft>
                <a:spcPts val="0"/>
              </a:spcAft>
              <a:buSzPct val="25000"/>
              <a:buNone/>
            </a:pPr>
            <a:r>
              <a:rPr lang="en" sz="1500" b="0" i="0" u="none" strike="noStrike" cap="none">
                <a:solidFill>
                  <a:srgbClr val="333333"/>
                </a:solidFill>
                <a:highlight>
                  <a:srgbClr val="FFFCFD"/>
                </a:highlight>
              </a:rPr>
              <a:t>(waits for all drain scripts to finish)</a:t>
            </a:r>
          </a:p>
          <a:p>
            <a:pPr marL="914400" marR="0" lvl="1" indent="-330200" algn="l" rtl="0">
              <a:lnSpc>
                <a:spcPct val="115000"/>
              </a:lnSpc>
              <a:spcBef>
                <a:spcPts val="4400"/>
              </a:spcBef>
              <a:spcAft>
                <a:spcPts val="0"/>
              </a:spcAft>
              <a:buSzPct val="25000"/>
              <a:buNone/>
            </a:pPr>
            <a:r>
              <a:rPr lang="en" sz="1500" b="0" i="0" u="none" strike="noStrike" cap="none">
                <a:solidFill>
                  <a:srgbClr val="333333"/>
                </a:solidFill>
                <a:highlight>
                  <a:srgbClr val="FFFCFD"/>
                </a:highlight>
              </a:rPr>
              <a:t>does not time out</a:t>
            </a:r>
          </a:p>
          <a:p>
            <a:pPr marL="457200" marR="0" lvl="0" indent="-330200" algn="l" rtl="0">
              <a:lnSpc>
                <a:spcPct val="115000"/>
              </a:lnSpc>
              <a:spcBef>
                <a:spcPts val="3300"/>
              </a:spcBef>
              <a:spcAft>
                <a:spcPts val="0"/>
              </a:spcAft>
              <a:buClr>
                <a:srgbClr val="333333"/>
              </a:buClr>
              <a:buSzPct val="156250"/>
              <a:buFont typeface="Consolas"/>
              <a:buAutoNum type="arabicPeriod"/>
            </a:pPr>
            <a:r>
              <a:rPr lang="en" sz="1200" b="0" i="0" u="none" strike="noStrike" cap="none">
                <a:solidFill>
                  <a:srgbClr val="C7254E"/>
                </a:solidFill>
                <a:highlight>
                  <a:srgbClr val="F9F2F4"/>
                </a:highlight>
                <a:latin typeface="Consolas"/>
                <a:ea typeface="Consolas"/>
                <a:cs typeface="Consolas"/>
                <a:sym typeface="Consolas"/>
              </a:rPr>
              <a:t>monit stop</a:t>
            </a:r>
            <a:r>
              <a:rPr lang="en" sz="1500" b="0" i="0" u="none" strike="noStrike" cap="none">
                <a:solidFill>
                  <a:srgbClr val="333333"/>
                </a:solidFill>
                <a:highlight>
                  <a:srgbClr val="FFFCFD"/>
                </a:highlight>
              </a:rPr>
              <a:t> is called for each process</a:t>
            </a:r>
          </a:p>
          <a:p>
            <a:pPr marL="914400" marR="0" lvl="1" indent="-330200" algn="l" rtl="0">
              <a:lnSpc>
                <a:spcPct val="115000"/>
              </a:lnSpc>
              <a:spcBef>
                <a:spcPts val="4100"/>
              </a:spcBef>
              <a:spcAft>
                <a:spcPts val="0"/>
              </a:spcAft>
              <a:buSzPct val="25000"/>
              <a:buNone/>
            </a:pPr>
            <a:r>
              <a:rPr lang="en" sz="1500" b="0" i="0" u="none" strike="noStrike" cap="none">
                <a:solidFill>
                  <a:srgbClr val="333333"/>
                </a:solidFill>
                <a:highlight>
                  <a:srgbClr val="FFFCFD"/>
                </a:highlight>
              </a:rPr>
              <a:t>times out after 5 minutes as of bosh v258+ on 3302+ stemcells</a:t>
            </a:r>
          </a:p>
          <a:p>
            <a:pPr marL="457200" marR="0" lvl="0" indent="-330200" algn="l" rtl="0">
              <a:lnSpc>
                <a:spcPct val="115000"/>
              </a:lnSpc>
              <a:spcBef>
                <a:spcPts val="3300"/>
              </a:spcBef>
              <a:spcAft>
                <a:spcPts val="0"/>
              </a:spcAft>
              <a:buClr>
                <a:srgbClr val="333333"/>
              </a:buClr>
              <a:buSzPct val="100000"/>
              <a:buFont typeface="Arial"/>
              <a:buAutoNum type="arabicPeriod"/>
            </a:pPr>
            <a:r>
              <a:rPr lang="en" sz="1500" b="0" i="0" u="none" strike="noStrike" cap="none">
                <a:solidFill>
                  <a:srgbClr val="333333"/>
                </a:solidFill>
                <a:highlight>
                  <a:srgbClr val="FFFCFD"/>
                </a:highlight>
              </a:rPr>
              <a:t>Persistent disks are unmounted on the VM if configured</a:t>
            </a:r>
          </a:p>
          <a:p>
            <a:pPr marL="0" marR="0" lvl="0" indent="0" algn="l" rtl="0">
              <a:spcBef>
                <a:spcPts val="1900"/>
              </a:spcBef>
              <a:buSzPct val="25000"/>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 sz="1200" b="0" i="0" u="none" strike="noStrike" cap="none">
                <a:solidFill>
                  <a:srgbClr val="24292E"/>
                </a:solidFill>
              </a:rPr>
              <a:t>Note: The start script is executed as root. Do not assume you can only break your own process.</a:t>
            </a:r>
          </a:p>
          <a:p>
            <a:pPr marL="0" marR="0" lvl="0" indent="0" algn="l" rtl="0">
              <a:lnSpc>
                <a:spcPct val="115000"/>
              </a:lnSpc>
              <a:spcBef>
                <a:spcPts val="1200"/>
              </a:spcBef>
              <a:spcAft>
                <a:spcPts val="0"/>
              </a:spcAft>
              <a:buClr>
                <a:schemeClr val="dk1"/>
              </a:buClr>
              <a:buSzPct val="25000"/>
              <a:buFont typeface="Arial"/>
              <a:buNone/>
            </a:pPr>
            <a:r>
              <a:rPr lang="en" sz="1200" b="0" i="0" u="none" strike="noStrike" cap="none">
                <a:solidFill>
                  <a:srgbClr val="24292E"/>
                </a:solidFill>
              </a:rPr>
              <a:t>Note: If your process cannot start quickly, consider moving long-running tasks to pre-start or post-start.</a:t>
            </a:r>
          </a:p>
          <a:p>
            <a:pPr marL="0" marR="0" lvl="0" indent="0" algn="l" rtl="0">
              <a:spcBef>
                <a:spcPts val="1200"/>
              </a:spcBef>
              <a:spcAft>
                <a:spcPts val="0"/>
              </a:spcAft>
              <a:buClr>
                <a:srgbClr val="24292E"/>
              </a:buClr>
              <a:buSzPct val="25000"/>
              <a:buFont typeface="Arial"/>
              <a:buNone/>
            </a:pPr>
            <a:r>
              <a:rPr lang="en" sz="1200" b="0" i="0" u="none" strike="noStrike" cap="none">
                <a:solidFill>
                  <a:srgbClr val="24292E"/>
                </a:solidFill>
                <a:highlight>
                  <a:srgbClr val="FFFFFF"/>
                </a:highlight>
              </a:rPr>
              <a:t>Start:</a:t>
            </a:r>
          </a:p>
          <a:p>
            <a:pPr marL="0" marR="0" lvl="0" indent="0" algn="l" rtl="0">
              <a:spcBef>
                <a:spcPts val="0"/>
              </a:spcBef>
              <a:spcAft>
                <a:spcPts val="0"/>
              </a:spcAft>
              <a:buClr>
                <a:srgbClr val="24292E"/>
              </a:buClr>
              <a:buSzPct val="25000"/>
              <a:buFont typeface="Arial"/>
              <a:buNone/>
            </a:pPr>
            <a:r>
              <a:rPr lang="en" sz="1200" b="0" i="0" u="none" strike="noStrike" cap="none">
                <a:solidFill>
                  <a:srgbClr val="24292E"/>
                </a:solidFill>
                <a:highlight>
                  <a:srgbClr val="FFFFFF"/>
                </a:highlight>
              </a:rPr>
              <a:t>Note for Windows Releases: The Windows BOSH Agent does not use monit and manages starting the script directly. If your pre-start and post-start scripts have been written following the guidance in this document, the Agent will be able to start your process correctly.</a:t>
            </a:r>
          </a:p>
          <a:p>
            <a:pPr marL="0" marR="0" lvl="0" indent="0" algn="l" rtl="0">
              <a:spcBef>
                <a:spcPts val="0"/>
              </a:spcBef>
              <a:spcAft>
                <a:spcPts val="0"/>
              </a:spcAft>
              <a:buSzPct val="25000"/>
              <a:buFont typeface="Arial"/>
              <a:buNone/>
            </a:pPr>
            <a:endParaRPr sz="1200" b="0" i="0" u="none" strike="noStrike" cap="none">
              <a:solidFill>
                <a:srgbClr val="24292E"/>
              </a:solidFill>
              <a:highlight>
                <a:srgbClr val="FFFFFF"/>
              </a:highlight>
            </a:endParaRPr>
          </a:p>
          <a:p>
            <a:pPr marL="0" marR="0" lvl="0" indent="0" algn="l" rtl="0">
              <a:spcBef>
                <a:spcPts val="0"/>
              </a:spcBef>
              <a:spcAft>
                <a:spcPts val="0"/>
              </a:spcAft>
              <a:buClr>
                <a:srgbClr val="24292E"/>
              </a:buClr>
              <a:buSzPct val="25000"/>
              <a:buFont typeface="Arial"/>
              <a:buNone/>
            </a:pPr>
            <a:r>
              <a:rPr lang="en" sz="1200" b="0" i="0" u="none" strike="noStrike" cap="none">
                <a:solidFill>
                  <a:srgbClr val="24292E"/>
                </a:solidFill>
                <a:highlight>
                  <a:srgbClr val="FFFFFF"/>
                </a:highlight>
              </a:rPr>
              <a:t>Stop:</a:t>
            </a:r>
          </a:p>
          <a:p>
            <a:pPr marL="0" marR="0" lvl="0" indent="0" algn="l" rtl="0">
              <a:spcBef>
                <a:spcPts val="0"/>
              </a:spcBef>
              <a:buClr>
                <a:srgbClr val="24292E"/>
              </a:buClr>
              <a:buSzPct val="25000"/>
              <a:buFont typeface="Arial"/>
              <a:buNone/>
            </a:pPr>
            <a:r>
              <a:rPr lang="en" sz="1200" b="0" i="0" u="none" strike="noStrike" cap="none">
                <a:solidFill>
                  <a:srgbClr val="24292E"/>
                </a:solidFill>
                <a:highlight>
                  <a:srgbClr val="FFFFFF"/>
                </a:highlight>
              </a:rPr>
              <a:t>Note for Windows Releases: The Windows BOSH Agent does not use monit and manages starting the script directly. If your pre-start and post-start scripts have been written following the guidance in this document, the Agent will be able to stop your process correctly.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350">
                <a:solidFill>
                  <a:srgbClr val="666666"/>
                </a:solidFill>
                <a:highlight>
                  <a:srgbClr val="FFFFFF"/>
                </a:highlight>
              </a:rPr>
              <a:t>BOSH is a self referencing acronym. BOSH stands for the BOSH Outer shell, which in itself is BOSH. Now you know that it doesn’t actually stand for anything in particular. I’m sure you could come up with some ideas though if you like as well.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lvl="0" rtl="0">
              <a:lnSpc>
                <a:spcPct val="115000"/>
              </a:lnSpc>
              <a:spcBef>
                <a:spcPts val="0"/>
              </a:spcBef>
              <a:spcAft>
                <a:spcPts val="800"/>
              </a:spcAft>
              <a:buSzPct val="73333"/>
              <a:buFont typeface="Arial"/>
              <a:buNone/>
            </a:pPr>
            <a:r>
              <a:rPr lang="en" sz="1500">
                <a:solidFill>
                  <a:srgbClr val="333333"/>
                </a:solidFill>
                <a:highlight>
                  <a:srgbClr val="FFFCFD"/>
                </a:highlight>
              </a:rPr>
              <a:t>BOSH was purposefully constructed to address the four principles of modern </a:t>
            </a:r>
            <a:r>
              <a:rPr lang="en" sz="1500" u="sng">
                <a:solidFill>
                  <a:srgbClr val="333333"/>
                </a:solidFill>
                <a:highlight>
                  <a:srgbClr val="FFFCFD"/>
                </a:highlight>
                <a:hlinkClick r:id="rId3"/>
              </a:rPr>
              <a:t>Release Engineering</a:t>
            </a:r>
            <a:r>
              <a:rPr lang="en" sz="1500">
                <a:solidFill>
                  <a:srgbClr val="333333"/>
                </a:solidFill>
                <a:highlight>
                  <a:srgbClr val="FFFCFD"/>
                </a:highlight>
              </a:rPr>
              <a:t> in the following ways:</a:t>
            </a:r>
          </a:p>
          <a:p>
            <a:pPr lvl="0" rtl="0">
              <a:lnSpc>
                <a:spcPct val="115000"/>
              </a:lnSpc>
              <a:spcBef>
                <a:spcPts val="0"/>
              </a:spcBef>
              <a:spcAft>
                <a:spcPts val="800"/>
              </a:spcAft>
              <a:buSzPct val="73333"/>
              <a:buFont typeface="Arial"/>
              <a:buNone/>
            </a:pPr>
            <a:endParaRPr sz="1500">
              <a:solidFill>
                <a:srgbClr val="333333"/>
              </a:solidFill>
              <a:highlight>
                <a:srgbClr val="FFFCFD"/>
              </a:highlight>
            </a:endParaRPr>
          </a:p>
          <a:p>
            <a:pPr marL="0" marR="0" lvl="0" indent="0" algn="l" rtl="0">
              <a:spcBef>
                <a:spcPts val="0"/>
              </a:spcBef>
              <a:buSzPct val="250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46" name="Shape 46"/>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15" name="Shape 1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19" name="Shape 19"/>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20" name="Shape 20"/>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24" name="Shape 2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 name="Shape 2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30" name="Shape 3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38" name="Shape 38"/>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000" b="0" i="0" u="none" strike="noStrike" cap="none">
                <a:solidFill>
                  <a:schemeClr val="dk2"/>
                </a:solidFill>
                <a:latin typeface="Arial"/>
                <a:ea typeface="Arial"/>
                <a:cs typeface="Arial"/>
                <a:sym typeface="Arial"/>
              </a:rPr>
              <a:t>‹#›</a:t>
            </a:fld>
            <a:endParaRPr lang="en"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2150850"/>
            <a:ext cx="8520600" cy="8418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5200" b="0" i="0" u="none" strike="noStrike" cap="none">
                <a:solidFill>
                  <a:schemeClr val="dk1"/>
                </a:solidFill>
                <a:latin typeface="Arial"/>
                <a:ea typeface="Arial"/>
                <a:cs typeface="Arial"/>
                <a:sym typeface="Arial"/>
              </a:rPr>
              <a:t>BOSH 101</a:t>
            </a:r>
          </a:p>
        </p:txBody>
      </p:sp>
      <p:sp>
        <p:nvSpPr>
          <p:cNvPr id="55" name="Shape 55"/>
          <p:cNvSpPr txBox="1">
            <a:spLocks noGrp="1"/>
          </p:cNvSpPr>
          <p:nvPr>
            <p:ph type="subTitle" idx="4294967295"/>
          </p:nvPr>
        </p:nvSpPr>
        <p:spPr>
          <a:xfrm>
            <a:off x="311700" y="2834125"/>
            <a:ext cx="8520599" cy="792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 sz="2800" b="0" i="0" u="none" strike="noStrike" cap="none">
                <a:solidFill>
                  <a:schemeClr val="dk2"/>
                </a:solidFill>
                <a:latin typeface="Arial"/>
                <a:ea typeface="Arial"/>
                <a:cs typeface="Arial"/>
                <a:sym typeface="Arial"/>
              </a:rPr>
              <a:t>How to create a BOSH Release</a:t>
            </a:r>
          </a:p>
        </p:txBody>
      </p:sp>
      <p:sp>
        <p:nvSpPr>
          <p:cNvPr id="56" name="Shape 5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dirty="0">
                <a:solidFill>
                  <a:schemeClr val="dk1"/>
                </a:solidFill>
                <a:latin typeface="Arial"/>
                <a:ea typeface="Arial"/>
                <a:cs typeface="Arial"/>
                <a:sym typeface="Arial"/>
              </a:rPr>
              <a:t>BOSH Jobs						</a:t>
            </a:r>
            <a:r>
              <a:rPr lang="en-US" sz="2800" b="0" i="0" u="none" strike="noStrike" cap="none" dirty="0" smtClean="0">
                <a:solidFill>
                  <a:schemeClr val="dk1"/>
                </a:solidFill>
                <a:latin typeface="Arial"/>
                <a:ea typeface="Arial"/>
                <a:cs typeface="Arial"/>
                <a:sym typeface="Arial"/>
              </a:rPr>
              <a:t/>
            </a:r>
            <a:br>
              <a:rPr lang="en-US" sz="2800" b="0" i="0" u="none" strike="noStrike" cap="none" dirty="0" smtClean="0">
                <a:solidFill>
                  <a:schemeClr val="dk1"/>
                </a:solidFill>
                <a:latin typeface="Arial"/>
                <a:ea typeface="Arial"/>
                <a:cs typeface="Arial"/>
                <a:sym typeface="Arial"/>
              </a:rPr>
            </a:br>
            <a:r>
              <a:rPr lang="en" sz="2800" b="0" i="0" u="none" strike="noStrike" cap="none" dirty="0" smtClean="0">
                <a:solidFill>
                  <a:schemeClr val="dk1"/>
                </a:solidFill>
                <a:latin typeface="Arial"/>
                <a:ea typeface="Arial"/>
                <a:cs typeface="Arial"/>
                <a:sym typeface="Arial"/>
              </a:rPr>
              <a:t>Stages </a:t>
            </a:r>
            <a:r>
              <a:rPr lang="en" sz="2800" b="0" i="0" u="none" strike="noStrike" cap="none" dirty="0">
                <a:solidFill>
                  <a:schemeClr val="dk1"/>
                </a:solidFill>
                <a:latin typeface="Arial"/>
                <a:ea typeface="Arial"/>
                <a:cs typeface="Arial"/>
                <a:sym typeface="Arial"/>
              </a:rPr>
              <a:t>of a Job</a:t>
            </a:r>
          </a:p>
        </p:txBody>
      </p:sp>
      <p:sp>
        <p:nvSpPr>
          <p:cNvPr id="153" name="Shape 153"/>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A “job” represents a specific chunk of work that is performed by the BOSH release.</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It is common and recommended that a release have multiple jobs, loosely coupled.</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The primary goal of a BOSH job is threefold:</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-Maximize availability</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-Eliminate the need for manual intervention</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-Contribute to faster deployments</a:t>
            </a:r>
          </a:p>
        </p:txBody>
      </p:sp>
      <p:sp>
        <p:nvSpPr>
          <p:cNvPr id="154" name="Shape 154"/>
          <p:cNvSpPr txBox="1">
            <a:spLocks noGrp="1"/>
          </p:cNvSpPr>
          <p:nvPr>
            <p:ph type="body" idx="2"/>
          </p:nvPr>
        </p:nvSpPr>
        <p:spPr>
          <a:xfrm>
            <a:off x="4832400" y="1152475"/>
            <a:ext cx="3999900" cy="36036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-When a ‘Start’ is issued</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-When processes are running</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-When a ‘Stop’ is issued</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Pre-start scripts run for all the jobs on the VM in parallel</a:t>
            </a:r>
          </a:p>
          <a:p>
            <a:pPr marL="0" marR="0" lvl="0" indent="0" algn="l" rtl="0">
              <a:lnSpc>
                <a:spcPct val="115000"/>
              </a:lnSpc>
              <a:spcBef>
                <a:spcPts val="1600"/>
              </a:spcBef>
              <a:spcAft>
                <a:spcPts val="0"/>
              </a:spcAft>
              <a:buClr>
                <a:schemeClr val="dk2"/>
              </a:buClr>
              <a:buSzPct val="25000"/>
              <a:buFont typeface="Arial"/>
              <a:buNone/>
            </a:pPr>
            <a:endParaRPr sz="1400" b="0" i="1"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ct val="25000"/>
              <a:buFont typeface="Arial"/>
              <a:buNone/>
            </a:pPr>
            <a:r>
              <a:rPr lang="en" sz="1400" b="1" i="1" u="none" strike="noStrike" cap="none">
                <a:solidFill>
                  <a:srgbClr val="6AA84F"/>
                </a:solidFill>
                <a:latin typeface="Arial"/>
                <a:ea typeface="Arial"/>
                <a:cs typeface="Arial"/>
                <a:sym typeface="Arial"/>
              </a:rPr>
              <a:t>Job Implementation Best Practices: Scripts must </a:t>
            </a:r>
            <a:r>
              <a:rPr lang="en" sz="1400" b="1" i="1" u="sng" strike="noStrike" cap="none">
                <a:solidFill>
                  <a:srgbClr val="6AA84F"/>
                </a:solidFill>
                <a:latin typeface="Arial"/>
                <a:ea typeface="Arial"/>
                <a:cs typeface="Arial"/>
                <a:sym typeface="Arial"/>
              </a:rPr>
              <a:t>not</a:t>
            </a:r>
            <a:r>
              <a:rPr lang="en" sz="1400" b="1" i="1" u="none" strike="noStrike" cap="none">
                <a:solidFill>
                  <a:srgbClr val="6AA84F"/>
                </a:solidFill>
                <a:latin typeface="Arial"/>
                <a:ea typeface="Arial"/>
                <a:cs typeface="Arial"/>
                <a:sym typeface="Arial"/>
              </a:rPr>
              <a:t> rely on the order they are run. The agent can decides to run them serially or in parallel.</a:t>
            </a:r>
          </a:p>
        </p:txBody>
      </p:sp>
      <p:sp>
        <p:nvSpPr>
          <p:cNvPr id="155" name="Shape 15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66825" y="59150"/>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Anatomy of a BOSH Job</a:t>
            </a:r>
          </a:p>
        </p:txBody>
      </p:sp>
      <p:sp>
        <p:nvSpPr>
          <p:cNvPr id="161" name="Shape 161"/>
          <p:cNvSpPr txBox="1">
            <a:spLocks noGrp="1"/>
          </p:cNvSpPr>
          <p:nvPr>
            <p:ph type="body" idx="1"/>
          </p:nvPr>
        </p:nvSpPr>
        <p:spPr>
          <a:xfrm>
            <a:off x="311700" y="556325"/>
            <a:ext cx="4083545" cy="4300500"/>
          </a:xfrm>
          <a:prstGeom prst="rect">
            <a:avLst/>
          </a:prstGeom>
          <a:noFill/>
          <a:ln>
            <a:noFill/>
          </a:ln>
        </p:spPr>
        <p:txBody>
          <a:bodyPr lIns="91425" tIns="91425" rIns="91425" bIns="91425" anchor="t" anchorCtr="0">
            <a:noAutofit/>
          </a:bodyPr>
          <a:lstStyle/>
          <a:p>
            <a:pPr marL="457200" marR="0" lvl="0" indent="-228600" rtl="0">
              <a:lnSpc>
                <a:spcPct val="115000"/>
              </a:lnSpc>
              <a:spcBef>
                <a:spcPts val="1600"/>
              </a:spcBef>
              <a:spcAft>
                <a:spcPts val="0"/>
              </a:spcAft>
              <a:buChar char="●"/>
            </a:pPr>
            <a:r>
              <a:rPr lang="en" dirty="0"/>
              <a:t>Pre-start : </a:t>
            </a:r>
          </a:p>
          <a:p>
            <a:pPr marL="914400" marR="0" lvl="1" indent="-228600" rtl="0">
              <a:lnSpc>
                <a:spcPct val="115000"/>
              </a:lnSpc>
              <a:spcBef>
                <a:spcPts val="1600"/>
              </a:spcBef>
              <a:spcAft>
                <a:spcPts val="0"/>
              </a:spcAft>
              <a:buChar char="○"/>
            </a:pPr>
            <a:r>
              <a:rPr lang="en" dirty="0"/>
              <a:t>Runs before BOSH hands off control to monit</a:t>
            </a:r>
          </a:p>
          <a:p>
            <a:pPr marL="457200" marR="0" lvl="0" indent="-228600" rtl="0">
              <a:lnSpc>
                <a:spcPct val="115000"/>
              </a:lnSpc>
              <a:spcBef>
                <a:spcPts val="1600"/>
              </a:spcBef>
              <a:spcAft>
                <a:spcPts val="0"/>
              </a:spcAft>
              <a:buChar char="●"/>
            </a:pPr>
            <a:r>
              <a:rPr lang="en" dirty="0"/>
              <a:t>Monit Start : </a:t>
            </a:r>
          </a:p>
          <a:p>
            <a:pPr marL="914400" marR="0" lvl="1" indent="-228600" rtl="0">
              <a:lnSpc>
                <a:spcPct val="115000"/>
              </a:lnSpc>
              <a:spcBef>
                <a:spcPts val="1600"/>
              </a:spcBef>
              <a:spcAft>
                <a:spcPts val="0"/>
              </a:spcAft>
              <a:buChar char="○"/>
            </a:pPr>
            <a:r>
              <a:rPr lang="en" dirty="0"/>
              <a:t>Start the main process</a:t>
            </a:r>
          </a:p>
          <a:p>
            <a:pPr marL="914400" marR="0" lvl="1" indent="-228600" rtl="0">
              <a:lnSpc>
                <a:spcPct val="115000"/>
              </a:lnSpc>
              <a:spcBef>
                <a:spcPts val="1600"/>
              </a:spcBef>
              <a:spcAft>
                <a:spcPts val="0"/>
              </a:spcAft>
              <a:buChar char="○"/>
            </a:pPr>
            <a:r>
              <a:rPr lang="en" dirty="0"/>
              <a:t>Write the process PID to a pidfile</a:t>
            </a:r>
          </a:p>
          <a:p>
            <a:pPr marL="914400" marR="0" lvl="1" indent="-228600" rtl="0">
              <a:lnSpc>
                <a:spcPct val="115000"/>
              </a:lnSpc>
              <a:spcBef>
                <a:spcPts val="1600"/>
              </a:spcBef>
              <a:spcAft>
                <a:spcPts val="0"/>
              </a:spcAft>
              <a:buChar char="○"/>
            </a:pPr>
            <a:r>
              <a:rPr lang="en" dirty="0"/>
              <a:t>Executed as root</a:t>
            </a:r>
          </a:p>
          <a:p>
            <a:pPr marL="457200" marR="0" lvl="0" indent="-228600" rtl="0">
              <a:lnSpc>
                <a:spcPct val="115000"/>
              </a:lnSpc>
              <a:spcBef>
                <a:spcPts val="1600"/>
              </a:spcBef>
              <a:spcAft>
                <a:spcPts val="0"/>
              </a:spcAft>
              <a:buChar char="●"/>
            </a:pPr>
            <a:r>
              <a:rPr lang="en" dirty="0"/>
              <a:t>Post-Start (Optional)</a:t>
            </a:r>
          </a:p>
          <a:p>
            <a:pPr marL="914400" marR="0" lvl="1" indent="-228600" rtl="0">
              <a:lnSpc>
                <a:spcPct val="115000"/>
              </a:lnSpc>
              <a:spcBef>
                <a:spcPts val="1600"/>
              </a:spcBef>
              <a:spcAft>
                <a:spcPts val="0"/>
              </a:spcAft>
              <a:buChar char="○"/>
            </a:pPr>
            <a:r>
              <a:rPr lang="en" dirty="0"/>
              <a:t>Custom health checks</a:t>
            </a:r>
          </a:p>
          <a:p>
            <a:pPr marL="457200" marR="0" lvl="0" indent="-228600" rtl="0">
              <a:lnSpc>
                <a:spcPct val="115000"/>
              </a:lnSpc>
              <a:spcBef>
                <a:spcPts val="1600"/>
              </a:spcBef>
              <a:spcAft>
                <a:spcPts val="0"/>
              </a:spcAft>
              <a:buChar char="●"/>
            </a:pPr>
            <a:r>
              <a:rPr lang="en" dirty="0"/>
              <a:t>Post-Deploy (Optional)</a:t>
            </a:r>
          </a:p>
          <a:p>
            <a:pPr marL="914400" marR="0" lvl="1" indent="-228600" rtl="0">
              <a:lnSpc>
                <a:spcPct val="115000"/>
              </a:lnSpc>
              <a:spcBef>
                <a:spcPts val="1600"/>
              </a:spcBef>
              <a:spcAft>
                <a:spcPts val="0"/>
              </a:spcAft>
              <a:buChar char="○"/>
            </a:pPr>
            <a:r>
              <a:rPr lang="en" dirty="0"/>
              <a:t>Check the health of a </a:t>
            </a:r>
            <a:r>
              <a:rPr lang="en" dirty="0" smtClean="0"/>
              <a:t>deployment</a:t>
            </a:r>
          </a:p>
        </p:txBody>
      </p:sp>
      <p:sp>
        <p:nvSpPr>
          <p:cNvPr id="162" name="Shape 16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11</a:t>
            </a:fld>
            <a:endParaRPr lang="en" sz="1400" b="0" i="0" u="none" strike="noStrike" cap="none">
              <a:solidFill>
                <a:srgbClr val="000000"/>
              </a:solidFill>
              <a:latin typeface="Arial"/>
              <a:ea typeface="Arial"/>
              <a:cs typeface="Arial"/>
              <a:sym typeface="Arial"/>
            </a:endParaRPr>
          </a:p>
        </p:txBody>
      </p:sp>
      <p:sp>
        <p:nvSpPr>
          <p:cNvPr id="163" name="Shape 163"/>
          <p:cNvSpPr txBox="1"/>
          <p:nvPr/>
        </p:nvSpPr>
        <p:spPr>
          <a:xfrm>
            <a:off x="5197216" y="4322400"/>
            <a:ext cx="3511500" cy="1642200"/>
          </a:xfrm>
          <a:prstGeom prst="rect">
            <a:avLst/>
          </a:prstGeom>
          <a:noFill/>
          <a:ln>
            <a:noFill/>
          </a:ln>
        </p:spPr>
        <p:txBody>
          <a:bodyPr lIns="91425" tIns="91425" rIns="91425" bIns="91425" anchor="t" anchorCtr="0">
            <a:noAutofit/>
          </a:bodyPr>
          <a:lstStyle/>
          <a:p>
            <a:pPr lvl="0">
              <a:spcBef>
                <a:spcPts val="0"/>
              </a:spcBef>
              <a:buNone/>
            </a:pPr>
            <a:r>
              <a:rPr lang="en" b="1" i="1" dirty="0">
                <a:solidFill>
                  <a:srgbClr val="6AA84F"/>
                </a:solidFill>
              </a:rPr>
              <a:t>Best Practice Recommendation:</a:t>
            </a:r>
          </a:p>
          <a:p>
            <a:pPr lvl="0">
              <a:spcBef>
                <a:spcPts val="0"/>
              </a:spcBef>
              <a:buNone/>
            </a:pPr>
            <a:r>
              <a:rPr lang="en" b="1" i="1" dirty="0">
                <a:solidFill>
                  <a:srgbClr val="6AA84F"/>
                </a:solidFill>
              </a:rPr>
              <a:t>It is recommended that all BOSH jobs be broken up within these guidelines</a:t>
            </a:r>
          </a:p>
        </p:txBody>
      </p:sp>
      <p:sp>
        <p:nvSpPr>
          <p:cNvPr id="6" name="Shape 161"/>
          <p:cNvSpPr txBox="1">
            <a:spLocks noGrp="1"/>
          </p:cNvSpPr>
          <p:nvPr>
            <p:ph type="body" idx="1"/>
          </p:nvPr>
        </p:nvSpPr>
        <p:spPr>
          <a:xfrm>
            <a:off x="4625171" y="631850"/>
            <a:ext cx="4083545" cy="4300500"/>
          </a:xfrm>
          <a:prstGeom prst="rect">
            <a:avLst/>
          </a:prstGeom>
          <a:noFill/>
          <a:ln>
            <a:noFill/>
          </a:ln>
        </p:spPr>
        <p:txBody>
          <a:bodyPr lIns="91425" tIns="91425" rIns="91425" bIns="91425" anchor="t" anchorCtr="0">
            <a:noAutofit/>
          </a:bodyPr>
          <a:lstStyle/>
          <a:p>
            <a:pPr marL="457200" marR="0" lvl="0" indent="-228600" rtl="0">
              <a:lnSpc>
                <a:spcPct val="115000"/>
              </a:lnSpc>
              <a:spcBef>
                <a:spcPts val="1600"/>
              </a:spcBef>
              <a:spcAft>
                <a:spcPts val="0"/>
              </a:spcAft>
              <a:buChar char="●"/>
            </a:pPr>
            <a:r>
              <a:rPr lang="en" dirty="0" smtClean="0"/>
              <a:t>Monit Stop</a:t>
            </a:r>
          </a:p>
          <a:p>
            <a:pPr marL="914400" marR="0" lvl="1" indent="-228600" rtl="0">
              <a:lnSpc>
                <a:spcPct val="115000"/>
              </a:lnSpc>
              <a:spcBef>
                <a:spcPts val="1600"/>
              </a:spcBef>
              <a:spcAft>
                <a:spcPts val="0"/>
              </a:spcAft>
              <a:buChar char="○"/>
            </a:pPr>
            <a:r>
              <a:rPr lang="en" dirty="0" smtClean="0"/>
              <a:t>Stop the process</a:t>
            </a:r>
          </a:p>
          <a:p>
            <a:pPr marL="914400" marR="0" lvl="1" indent="-228600" rtl="0">
              <a:lnSpc>
                <a:spcPct val="115000"/>
              </a:lnSpc>
              <a:spcBef>
                <a:spcPts val="1600"/>
              </a:spcBef>
              <a:spcAft>
                <a:spcPts val="0"/>
              </a:spcAft>
              <a:buChar char="○"/>
            </a:pPr>
            <a:r>
              <a:rPr lang="en" dirty="0" smtClean="0"/>
              <a:t>Default 30 second timeout</a:t>
            </a:r>
          </a:p>
          <a:p>
            <a:pPr marL="457200" marR="0" lvl="0" indent="-228600" rtl="0">
              <a:lnSpc>
                <a:spcPct val="115000"/>
              </a:lnSpc>
              <a:spcBef>
                <a:spcPts val="1600"/>
              </a:spcBef>
              <a:spcAft>
                <a:spcPts val="0"/>
              </a:spcAft>
              <a:buChar char="●"/>
            </a:pPr>
            <a:r>
              <a:rPr lang="en" dirty="0" smtClean="0"/>
              <a:t>Drain (Optional)</a:t>
            </a:r>
          </a:p>
          <a:p>
            <a:pPr marL="914400" marR="0" lvl="1" indent="-228600" rtl="0">
              <a:lnSpc>
                <a:spcPct val="115000"/>
              </a:lnSpc>
              <a:spcBef>
                <a:spcPts val="1600"/>
              </a:spcBef>
              <a:spcAft>
                <a:spcPts val="0"/>
              </a:spcAft>
              <a:buChar char="○"/>
            </a:pPr>
            <a:r>
              <a:rPr lang="en" dirty="0" smtClean="0"/>
              <a:t>Optional hooks that are run before the job is stopped via monit</a:t>
            </a:r>
          </a:p>
          <a:p>
            <a:pPr marL="914400" marR="0" lvl="1" indent="-228600" rtl="0">
              <a:lnSpc>
                <a:spcPct val="115000"/>
              </a:lnSpc>
              <a:spcBef>
                <a:spcPts val="1600"/>
              </a:spcBef>
              <a:spcAft>
                <a:spcPts val="0"/>
              </a:spcAft>
              <a:buChar char="○"/>
            </a:pPr>
            <a:r>
              <a:rPr lang="en" dirty="0" smtClean="0"/>
              <a:t>If your service must perform some work before being shut down, it is typically performed here</a:t>
            </a:r>
          </a:p>
          <a:p>
            <a:pPr marL="914400" marR="0" lvl="1" indent="-228600" rtl="0">
              <a:lnSpc>
                <a:spcPct val="115000"/>
              </a:lnSpc>
              <a:spcBef>
                <a:spcPts val="1600"/>
              </a:spcBef>
              <a:spcAft>
                <a:spcPts val="0"/>
              </a:spcAft>
              <a:buChar char="○"/>
            </a:pPr>
            <a:r>
              <a:rPr lang="en" dirty="0" smtClean="0"/>
              <a:t>No default timeout</a:t>
            </a:r>
            <a:br>
              <a:rPr lang="en" dirty="0" smtClean="0"/>
            </a:br>
            <a:r>
              <a:rPr lang="en" dirty="0" smtClean="0"/>
              <a:t/>
            </a:r>
            <a:br>
              <a:rPr lang="en" dirty="0" smtClean="0"/>
            </a:br>
            <a:r>
              <a:rPr lang="en" dirty="0" smtClean="0"/>
              <a:t/>
            </a:r>
            <a:br>
              <a:rPr lang="en" dirty="0" smtClean="0"/>
            </a:br>
            <a:endParaRPr lang="e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dirty="0" smtClean="0">
                <a:solidFill>
                  <a:schemeClr val="dk1"/>
                </a:solidFill>
                <a:latin typeface="Arial"/>
                <a:ea typeface="Arial"/>
                <a:cs typeface="Arial"/>
                <a:sym typeface="Arial"/>
              </a:rPr>
              <a:t>Review</a:t>
            </a:r>
            <a:endParaRPr lang="en" sz="2800" b="0" i="0" u="none" strike="noStrike" cap="none" dirty="0">
              <a:solidFill>
                <a:schemeClr val="dk1"/>
              </a:solidFill>
              <a:latin typeface="Arial"/>
              <a:ea typeface="Arial"/>
              <a:cs typeface="Arial"/>
              <a:sym typeface="Arial"/>
            </a:endParaRPr>
          </a:p>
        </p:txBody>
      </p:sp>
      <p:sp>
        <p:nvSpPr>
          <p:cNvPr id="200" name="Shape 200"/>
          <p:cNvSpPr txBox="1">
            <a:spLocks noGrp="1"/>
          </p:cNvSpPr>
          <p:nvPr>
            <p:ph type="body" idx="2"/>
          </p:nvPr>
        </p:nvSpPr>
        <p:spPr>
          <a:xfrm>
            <a:off x="410136" y="1178965"/>
            <a:ext cx="5669352" cy="3416400"/>
          </a:xfrm>
          <a:prstGeom prst="rect">
            <a:avLst/>
          </a:prstGeom>
          <a:noFill/>
          <a:ln>
            <a:noFill/>
          </a:ln>
        </p:spPr>
        <p:txBody>
          <a:bodyPr lIns="91425" tIns="91425" rIns="91425" bIns="91425" anchor="t" anchorCtr="0">
            <a:noAutofit/>
          </a:bodyPr>
          <a:lstStyle/>
          <a:p>
            <a:pPr marL="457200" marR="0" lvl="0" indent="-304800" algn="l" rtl="0">
              <a:lnSpc>
                <a:spcPct val="115000"/>
              </a:lnSpc>
              <a:spcBef>
                <a:spcPts val="0"/>
              </a:spcBef>
              <a:spcAft>
                <a:spcPts val="0"/>
              </a:spcAft>
              <a:buClr>
                <a:srgbClr val="243641"/>
              </a:buClr>
              <a:buSzPct val="25000"/>
              <a:buFont typeface="Arial"/>
              <a:buNone/>
            </a:pPr>
            <a:r>
              <a:rPr lang="en" sz="1200" b="0" i="0" u="none" strike="noStrike" cap="none" dirty="0">
                <a:solidFill>
                  <a:srgbClr val="243641"/>
                </a:solidFill>
                <a:latin typeface="Arial"/>
                <a:ea typeface="Arial"/>
                <a:cs typeface="Arial"/>
                <a:sym typeface="Arial"/>
              </a:rPr>
              <a:t>What are the major components of a Job?</a:t>
            </a:r>
          </a:p>
          <a:p>
            <a:pPr marL="457200" marR="0" lvl="0" indent="-304800" algn="l" rtl="0">
              <a:lnSpc>
                <a:spcPct val="115000"/>
              </a:lnSpc>
              <a:spcBef>
                <a:spcPts val="900"/>
              </a:spcBef>
              <a:spcAft>
                <a:spcPts val="0"/>
              </a:spcAft>
              <a:buClr>
                <a:srgbClr val="243641"/>
              </a:buClr>
              <a:buSzPct val="25000"/>
              <a:buFont typeface="Arial"/>
              <a:buNone/>
            </a:pPr>
            <a:r>
              <a:rPr lang="en" sz="1200" b="0" i="0" u="none" strike="noStrike" cap="none" dirty="0">
                <a:solidFill>
                  <a:srgbClr val="243641"/>
                </a:solidFill>
                <a:latin typeface="Arial"/>
                <a:ea typeface="Arial"/>
                <a:cs typeface="Arial"/>
                <a:sym typeface="Arial"/>
              </a:rPr>
              <a:t>Where are properties defined?</a:t>
            </a:r>
          </a:p>
          <a:p>
            <a:pPr marL="457200" marR="0" lvl="0" indent="-304800" algn="l" rtl="0">
              <a:lnSpc>
                <a:spcPct val="115000"/>
              </a:lnSpc>
              <a:spcBef>
                <a:spcPts val="900"/>
              </a:spcBef>
              <a:spcAft>
                <a:spcPts val="0"/>
              </a:spcAft>
              <a:buClr>
                <a:srgbClr val="243641"/>
              </a:buClr>
              <a:buSzPct val="25000"/>
              <a:buFont typeface="Arial"/>
              <a:buNone/>
            </a:pPr>
            <a:r>
              <a:rPr lang="en" sz="1200" b="0" i="0" u="none" strike="noStrike" cap="none" dirty="0">
                <a:solidFill>
                  <a:srgbClr val="243641"/>
                </a:solidFill>
                <a:latin typeface="Arial"/>
                <a:ea typeface="Arial"/>
                <a:cs typeface="Arial"/>
                <a:sym typeface="Arial"/>
              </a:rPr>
              <a:t>There is usually at least one ERB template. What is it?</a:t>
            </a:r>
          </a:p>
          <a:p>
            <a:pPr marL="457200" marR="0" lvl="0" indent="-304800" algn="l" rtl="0">
              <a:lnSpc>
                <a:spcPct val="115000"/>
              </a:lnSpc>
              <a:spcBef>
                <a:spcPts val="900"/>
              </a:spcBef>
              <a:spcAft>
                <a:spcPts val="0"/>
              </a:spcAft>
              <a:buClr>
                <a:srgbClr val="243641"/>
              </a:buClr>
              <a:buSzPct val="25000"/>
              <a:buFont typeface="Arial"/>
              <a:buNone/>
            </a:pPr>
            <a:r>
              <a:rPr lang="en" sz="1200" b="0" i="0" u="none" strike="noStrike" cap="none" dirty="0">
                <a:solidFill>
                  <a:srgbClr val="243641"/>
                </a:solidFill>
                <a:latin typeface="Arial"/>
                <a:ea typeface="Arial"/>
                <a:cs typeface="Arial"/>
                <a:sym typeface="Arial"/>
              </a:rPr>
              <a:t>Name a reason why ERB templates are needed.</a:t>
            </a:r>
          </a:p>
          <a:p>
            <a:pPr marL="0" marR="0" lvl="0" indent="0" algn="l" rtl="0">
              <a:lnSpc>
                <a:spcPct val="115000"/>
              </a:lnSpc>
              <a:spcBef>
                <a:spcPts val="900"/>
              </a:spcBef>
              <a:spcAft>
                <a:spcPts val="0"/>
              </a:spcAft>
              <a:buClr>
                <a:schemeClr val="dk2"/>
              </a:buClr>
              <a:buSzPct val="25000"/>
              <a:buFont typeface="Arial"/>
              <a:buNone/>
            </a:pPr>
            <a:endParaRPr sz="1400" b="0" i="0" u="none" strike="noStrike" cap="none" dirty="0">
              <a:solidFill>
                <a:schemeClr val="dk2"/>
              </a:solidFill>
              <a:latin typeface="Arial"/>
              <a:ea typeface="Arial"/>
              <a:cs typeface="Arial"/>
              <a:sym typeface="Arial"/>
            </a:endParaRPr>
          </a:p>
        </p:txBody>
      </p:sp>
      <p:sp>
        <p:nvSpPr>
          <p:cNvPr id="201" name="Shape 20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12</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Make a Dependency Graph</a:t>
            </a:r>
          </a:p>
        </p:txBody>
      </p:sp>
      <p:sp>
        <p:nvSpPr>
          <p:cNvPr id="207" name="Shape 207"/>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There are 2 kinds of dependencies in a BOSH Release:</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Runtime dependency</a:t>
            </a:r>
          </a:p>
          <a:p>
            <a:pPr marL="914400" marR="0" lvl="1" indent="-228600" algn="l" rtl="0">
              <a:lnSpc>
                <a:spcPct val="115000"/>
              </a:lnSpc>
              <a:spcBef>
                <a:spcPts val="1600"/>
              </a:spcBef>
              <a:spcAft>
                <a:spcPts val="0"/>
              </a:spcAft>
              <a:buClr>
                <a:schemeClr val="dk2"/>
              </a:buClr>
              <a:buSzPct val="100000"/>
              <a:buFont typeface="Arial"/>
              <a:buChar char="-"/>
            </a:pPr>
            <a:r>
              <a:rPr lang="en" sz="1200" b="0" i="0" u="none" strike="noStrike" cap="none">
                <a:solidFill>
                  <a:schemeClr val="dk2"/>
                </a:solidFill>
                <a:latin typeface="Arial"/>
                <a:ea typeface="Arial"/>
                <a:cs typeface="Arial"/>
                <a:sym typeface="Arial"/>
              </a:rPr>
              <a:t>Where a job depends on a package at runtime</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Compile-time dependency</a:t>
            </a:r>
          </a:p>
          <a:p>
            <a:pPr marL="914400" marR="0" lvl="1" indent="-228600" algn="l" rtl="0">
              <a:lnSpc>
                <a:spcPct val="115000"/>
              </a:lnSpc>
              <a:spcBef>
                <a:spcPts val="1600"/>
              </a:spcBef>
              <a:spcAft>
                <a:spcPts val="0"/>
              </a:spcAft>
              <a:buClr>
                <a:schemeClr val="dk2"/>
              </a:buClr>
              <a:buSzPct val="100000"/>
              <a:buFont typeface="Arial"/>
              <a:buChar char="-"/>
            </a:pPr>
            <a:r>
              <a:rPr lang="en" sz="1200" b="0" i="0" u="none" strike="noStrike" cap="none">
                <a:solidFill>
                  <a:schemeClr val="dk2"/>
                </a:solidFill>
                <a:latin typeface="Arial"/>
                <a:ea typeface="Arial"/>
                <a:cs typeface="Arial"/>
                <a:sym typeface="Arial"/>
              </a:rPr>
              <a:t>Where a job depends on a package at compile-time</a:t>
            </a:r>
          </a:p>
        </p:txBody>
      </p:sp>
      <p:sp>
        <p:nvSpPr>
          <p:cNvPr id="208" name="Shape 208"/>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Rules for dependencies:</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Jobs can never depend on other jobs</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Jobs can depend on packages</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Packages may depend on other packages</a:t>
            </a:r>
          </a:p>
        </p:txBody>
      </p:sp>
      <p:sp>
        <p:nvSpPr>
          <p:cNvPr id="209" name="Shape 20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13</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220700"/>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Exercise: </a:t>
            </a:r>
            <a:r>
              <a:rPr lang="en"/>
              <a:t>Sample Dependency</a:t>
            </a:r>
            <a:r>
              <a:rPr lang="en" sz="2800" b="0" i="0" u="none" strike="noStrike" cap="none">
                <a:solidFill>
                  <a:schemeClr val="dk1"/>
                </a:solidFill>
                <a:latin typeface="Arial"/>
                <a:ea typeface="Arial"/>
                <a:cs typeface="Arial"/>
                <a:sym typeface="Arial"/>
              </a:rPr>
              <a:t> Graph</a:t>
            </a:r>
          </a:p>
        </p:txBody>
      </p:sp>
      <p:sp>
        <p:nvSpPr>
          <p:cNvPr id="215" name="Shape 21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lang="en" sz="1400" b="0" i="0" u="none" strike="noStrike" cap="none">
              <a:solidFill>
                <a:srgbClr val="000000"/>
              </a:solidFill>
              <a:latin typeface="Arial"/>
              <a:ea typeface="Arial"/>
              <a:cs typeface="Arial"/>
              <a:sym typeface="Arial"/>
            </a:endParaRPr>
          </a:p>
        </p:txBody>
      </p:sp>
      <p:pic>
        <p:nvPicPr>
          <p:cNvPr id="216" name="Shape 216"/>
          <p:cNvPicPr preferRelativeResize="0"/>
          <p:nvPr/>
        </p:nvPicPr>
        <p:blipFill>
          <a:blip r:embed="rId3">
            <a:alphaModFix/>
          </a:blip>
          <a:stretch>
            <a:fillRect/>
          </a:stretch>
        </p:blipFill>
        <p:spPr>
          <a:xfrm>
            <a:off x="152400" y="945800"/>
            <a:ext cx="5063599" cy="4045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220700"/>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Exercise: Dependency Graph for PostGreSQL</a:t>
            </a:r>
          </a:p>
        </p:txBody>
      </p:sp>
      <p:sp>
        <p:nvSpPr>
          <p:cNvPr id="222" name="Shape 222"/>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lang="en" sz="1400" b="0" i="0" u="none" strike="noStrike" cap="none">
              <a:solidFill>
                <a:srgbClr val="000000"/>
              </a:solidFill>
              <a:latin typeface="Arial"/>
              <a:ea typeface="Arial"/>
              <a:cs typeface="Arial"/>
              <a:sym typeface="Arial"/>
            </a:endParaRPr>
          </a:p>
        </p:txBody>
      </p:sp>
      <p:sp>
        <p:nvSpPr>
          <p:cNvPr id="223" name="Shape 223"/>
          <p:cNvSpPr/>
          <p:nvPr/>
        </p:nvSpPr>
        <p:spPr>
          <a:xfrm>
            <a:off x="3033050" y="1238350"/>
            <a:ext cx="2249100" cy="4758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my_pg_server</a:t>
            </a:r>
          </a:p>
        </p:txBody>
      </p:sp>
      <p:sp>
        <p:nvSpPr>
          <p:cNvPr id="224" name="Shape 224"/>
          <p:cNvSpPr/>
          <p:nvPr/>
        </p:nvSpPr>
        <p:spPr>
          <a:xfrm>
            <a:off x="3442375" y="4090525"/>
            <a:ext cx="15939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my_pg_package</a:t>
            </a:r>
          </a:p>
        </p:txBody>
      </p:sp>
      <p:sp>
        <p:nvSpPr>
          <p:cNvPr id="225" name="Shape 225"/>
          <p:cNvSpPr/>
          <p:nvPr/>
        </p:nvSpPr>
        <p:spPr>
          <a:xfrm>
            <a:off x="3513950" y="1900325"/>
            <a:ext cx="1287300" cy="393600"/>
          </a:xfrm>
          <a:prstGeom prst="flowChartAlternateProcess">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depends on</a:t>
            </a:r>
          </a:p>
        </p:txBody>
      </p:sp>
      <p:sp>
        <p:nvSpPr>
          <p:cNvPr id="226" name="Shape 226"/>
          <p:cNvSpPr txBox="1"/>
          <p:nvPr/>
        </p:nvSpPr>
        <p:spPr>
          <a:xfrm>
            <a:off x="1021675" y="919500"/>
            <a:ext cx="5884800" cy="1593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Jobs</a:t>
            </a:r>
          </a:p>
        </p:txBody>
      </p:sp>
      <p:sp>
        <p:nvSpPr>
          <p:cNvPr id="227" name="Shape 227"/>
          <p:cNvSpPr txBox="1"/>
          <p:nvPr/>
        </p:nvSpPr>
        <p:spPr>
          <a:xfrm>
            <a:off x="1021675" y="3166325"/>
            <a:ext cx="5884800" cy="1593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Packages</a:t>
            </a:r>
          </a:p>
        </p:txBody>
      </p:sp>
      <p:cxnSp>
        <p:nvCxnSpPr>
          <p:cNvPr id="228" name="Shape 228"/>
          <p:cNvCxnSpPr/>
          <p:nvPr/>
        </p:nvCxnSpPr>
        <p:spPr>
          <a:xfrm>
            <a:off x="4158225" y="2278325"/>
            <a:ext cx="30600" cy="1828800"/>
          </a:xfrm>
          <a:prstGeom prst="straightConnector1">
            <a:avLst/>
          </a:prstGeom>
          <a:noFill/>
          <a:ln w="19050" cap="flat" cmpd="sng">
            <a:solidFill>
              <a:schemeClr val="dk2"/>
            </a:solidFill>
            <a:prstDash val="dot"/>
            <a:round/>
            <a:headEnd type="none" w="lg" len="lg"/>
            <a:tailEnd type="triangle"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BOSH Packages</a:t>
            </a:r>
          </a:p>
        </p:txBody>
      </p:sp>
      <p:sp>
        <p:nvSpPr>
          <p:cNvPr id="234" name="Shape 234"/>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Packages give BOSH the information needed to prepare the binaries and dependencies for the job</a:t>
            </a:r>
          </a:p>
          <a:p>
            <a:pPr marL="0" marR="0" lvl="0" indent="0" algn="l" rtl="0">
              <a:lnSpc>
                <a:spcPct val="115000"/>
              </a:lnSpc>
              <a:spcBef>
                <a:spcPts val="1600"/>
              </a:spcBef>
              <a:spcAft>
                <a:spcPts val="0"/>
              </a:spcAft>
              <a:buClr>
                <a:schemeClr val="dk2"/>
              </a:buClr>
              <a:buSzPct val="25000"/>
              <a:buFont typeface="Arial"/>
              <a:buNone/>
            </a:pPr>
            <a:r>
              <a:rPr lang="en" sz="1400" b="1" i="1" u="none" strike="noStrike" cap="none">
                <a:solidFill>
                  <a:srgbClr val="6AA84F"/>
                </a:solidFill>
                <a:latin typeface="Arial"/>
                <a:ea typeface="Arial"/>
                <a:cs typeface="Arial"/>
                <a:sym typeface="Arial"/>
              </a:rPr>
              <a:t>Best Practice:</a:t>
            </a:r>
            <a:r>
              <a:rPr lang="en" sz="1400" b="0" i="0" u="none" strike="noStrike" cap="none">
                <a:solidFill>
                  <a:srgbClr val="6AA84F"/>
                </a:solidFill>
                <a:latin typeface="Arial"/>
                <a:ea typeface="Arial"/>
                <a:cs typeface="Arial"/>
                <a:sym typeface="Arial"/>
              </a:rPr>
              <a:t> </a:t>
            </a:r>
            <a:r>
              <a:rPr lang="en" sz="1400" b="0" i="1" u="none" strike="noStrike" cap="none">
                <a:solidFill>
                  <a:srgbClr val="6AA84F"/>
                </a:solidFill>
                <a:latin typeface="Arial"/>
                <a:ea typeface="Arial"/>
                <a:cs typeface="Arial"/>
                <a:sym typeface="Arial"/>
              </a:rPr>
              <a:t>Put each dependency in a separate package for maximum reusability, along with a clear, modular structure </a:t>
            </a:r>
          </a:p>
        </p:txBody>
      </p:sp>
      <p:sp>
        <p:nvSpPr>
          <p:cNvPr id="235" name="Shape 23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16</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Optional: BOSH Blobs</a:t>
            </a:r>
          </a:p>
        </p:txBody>
      </p:sp>
      <p:sp>
        <p:nvSpPr>
          <p:cNvPr id="257" name="Shape 25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25000"/>
              <a:buFont typeface="Arial"/>
              <a:buNone/>
            </a:pPr>
            <a:r>
              <a:rPr lang="en" sz="1800" b="0" i="0" u="none" strike="noStrike" cap="none" dirty="0">
                <a:solidFill>
                  <a:schemeClr val="dk2"/>
                </a:solidFill>
                <a:latin typeface="Arial"/>
                <a:ea typeface="Arial"/>
                <a:cs typeface="Arial"/>
                <a:sym typeface="Arial"/>
              </a:rPr>
              <a:t>Depending on your release, you will likely use a source code repository </a:t>
            </a:r>
          </a:p>
          <a:p>
            <a:pPr marL="457200" marR="0" lvl="0" indent="-228600" algn="l" rtl="0">
              <a:lnSpc>
                <a:spcPct val="115000"/>
              </a:lnSpc>
              <a:spcBef>
                <a:spcPts val="1600"/>
              </a:spcBef>
              <a:spcAft>
                <a:spcPts val="0"/>
              </a:spcAft>
              <a:buClr>
                <a:schemeClr val="dk2"/>
              </a:buClr>
              <a:buSzPct val="25000"/>
              <a:buFont typeface="Arial"/>
              <a:buNone/>
            </a:pPr>
            <a:r>
              <a:rPr lang="en" sz="1800" b="0" i="0" u="none" strike="noStrike" cap="none" dirty="0">
                <a:solidFill>
                  <a:schemeClr val="dk2"/>
                </a:solidFill>
                <a:latin typeface="Arial"/>
                <a:ea typeface="Arial"/>
                <a:cs typeface="Arial"/>
                <a:sym typeface="Arial"/>
              </a:rPr>
              <a:t>Bosh releases often use tar files and binaries, also known as blobs</a:t>
            </a:r>
          </a:p>
          <a:p>
            <a:pPr marL="457200" marR="0" lvl="0" indent="-228600" algn="l" rtl="0">
              <a:lnSpc>
                <a:spcPct val="115000"/>
              </a:lnSpc>
              <a:spcBef>
                <a:spcPts val="1600"/>
              </a:spcBef>
              <a:spcAft>
                <a:spcPts val="0"/>
              </a:spcAft>
              <a:buClr>
                <a:schemeClr val="dk2"/>
              </a:buClr>
              <a:buSzPct val="25000"/>
              <a:buFont typeface="Arial"/>
              <a:buNone/>
            </a:pPr>
            <a:r>
              <a:rPr lang="en" sz="1800" b="0" i="0" u="none" strike="noStrike" cap="none" dirty="0">
                <a:solidFill>
                  <a:schemeClr val="dk2"/>
                </a:solidFill>
                <a:latin typeface="Arial"/>
                <a:ea typeface="Arial"/>
                <a:cs typeface="Arial"/>
                <a:sym typeface="Arial"/>
              </a:rPr>
              <a:t>Checking blobs into source control is not recommended, especially if the binaries are large</a:t>
            </a:r>
          </a:p>
          <a:p>
            <a:pPr marL="457200" marR="0" lvl="0" indent="-228600" algn="l" rtl="0">
              <a:lnSpc>
                <a:spcPct val="115000"/>
              </a:lnSpc>
              <a:spcBef>
                <a:spcPts val="1600"/>
              </a:spcBef>
              <a:spcAft>
                <a:spcPts val="0"/>
              </a:spcAft>
              <a:buClr>
                <a:schemeClr val="dk2"/>
              </a:buClr>
              <a:buSzPct val="25000"/>
              <a:buFont typeface="Arial"/>
              <a:buNone/>
            </a:pPr>
            <a:r>
              <a:rPr lang="en" sz="1800" b="0" i="0" u="none" strike="noStrike" cap="none" dirty="0">
                <a:solidFill>
                  <a:schemeClr val="dk2"/>
                </a:solidFill>
                <a:latin typeface="Arial"/>
                <a:ea typeface="Arial"/>
                <a:cs typeface="Arial"/>
                <a:sym typeface="Arial"/>
              </a:rPr>
              <a:t>The BOSH blobs serves precisely this purpose</a:t>
            </a:r>
          </a:p>
          <a:p>
            <a:pPr marL="457200" marR="0" lvl="0" indent="-228600" algn="l" rtl="0">
              <a:lnSpc>
                <a:spcPct val="115000"/>
              </a:lnSpc>
              <a:spcBef>
                <a:spcPts val="1600"/>
              </a:spcBef>
              <a:spcAft>
                <a:spcPts val="0"/>
              </a:spcAft>
              <a:buClr>
                <a:schemeClr val="dk2"/>
              </a:buClr>
              <a:buSzPct val="25000"/>
              <a:buFont typeface="Arial"/>
              <a:buNone/>
            </a:pPr>
            <a:r>
              <a:rPr lang="en" sz="1800" b="0" i="0" u="none" strike="noStrike" cap="none" dirty="0">
                <a:solidFill>
                  <a:schemeClr val="dk2"/>
                </a:solidFill>
                <a:latin typeface="Arial"/>
                <a:ea typeface="Arial"/>
                <a:cs typeface="Arial"/>
                <a:sym typeface="Arial"/>
              </a:rPr>
              <a:t>BOSH lets you avoid checking blobs into a repository by using local copies of blobs for dev releases, and blobs from the blobstore for final releases</a:t>
            </a:r>
          </a:p>
        </p:txBody>
      </p:sp>
      <p:sp>
        <p:nvSpPr>
          <p:cNvPr id="258" name="Shape 25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17</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158675"/>
            <a:ext cx="8520600" cy="572700"/>
          </a:xfrm>
          <a:prstGeom prst="rect">
            <a:avLst/>
          </a:prstGeom>
        </p:spPr>
        <p:txBody>
          <a:bodyPr lIns="91425" tIns="91425" rIns="91425" bIns="91425" anchor="t" anchorCtr="0">
            <a:noAutofit/>
          </a:bodyPr>
          <a:lstStyle/>
          <a:p>
            <a:pPr lvl="0">
              <a:spcBef>
                <a:spcPts val="0"/>
              </a:spcBef>
              <a:buNone/>
            </a:pPr>
            <a:r>
              <a:rPr lang="en" dirty="0" smtClean="0"/>
              <a:t>Let’s </a:t>
            </a:r>
            <a:r>
              <a:rPr lang="en" dirty="0"/>
              <a:t>review</a:t>
            </a:r>
          </a:p>
        </p:txBody>
      </p:sp>
      <p:sp>
        <p:nvSpPr>
          <p:cNvPr id="311" name="Shape 31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Clr>
                <a:srgbClr val="000000"/>
              </a:buClr>
              <a:buSzPct val="25000"/>
              <a:buFont typeface="Arial"/>
              <a:buNone/>
            </a:pPr>
            <a:fld id="{00000000-1234-1234-1234-123412341234}" type="slidenum">
              <a:rPr lang="en"/>
              <a:t>18</a:t>
            </a:fld>
            <a:endParaRPr lang="en"/>
          </a:p>
        </p:txBody>
      </p:sp>
      <p:sp>
        <p:nvSpPr>
          <p:cNvPr id="312" name="Shape 312"/>
          <p:cNvSpPr txBox="1">
            <a:spLocks noGrp="1"/>
          </p:cNvSpPr>
          <p:nvPr>
            <p:ph type="body" idx="1"/>
          </p:nvPr>
        </p:nvSpPr>
        <p:spPr>
          <a:xfrm>
            <a:off x="311700" y="873231"/>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dirty="0"/>
              <a:t>What is BOSH?</a:t>
            </a:r>
          </a:p>
          <a:p>
            <a:pPr marL="457200" lvl="0" indent="-228600" rtl="0">
              <a:spcBef>
                <a:spcPts val="0"/>
              </a:spcBef>
              <a:buChar char="-"/>
            </a:pPr>
            <a:r>
              <a:rPr lang="en" dirty="0"/>
              <a:t>Why BOSH?</a:t>
            </a:r>
          </a:p>
          <a:p>
            <a:pPr marL="457200" lvl="0" indent="-228600" rtl="0">
              <a:spcBef>
                <a:spcPts val="0"/>
              </a:spcBef>
              <a:buChar char="-"/>
            </a:pPr>
            <a:r>
              <a:rPr lang="en" dirty="0"/>
              <a:t>What is the anatomy of a BOSH release?</a:t>
            </a:r>
          </a:p>
          <a:p>
            <a:pPr marL="457200" lvl="0" indent="-228600" rtl="0">
              <a:spcBef>
                <a:spcPts val="0"/>
              </a:spcBef>
              <a:buChar char="-"/>
            </a:pPr>
            <a:r>
              <a:rPr lang="en" dirty="0"/>
              <a:t>How to create a BOSH release?</a:t>
            </a:r>
          </a:p>
          <a:p>
            <a:pPr marL="457200" lvl="0" indent="-228600" rtl="0">
              <a:spcBef>
                <a:spcPts val="0"/>
              </a:spcBef>
              <a:buChar char="-"/>
            </a:pPr>
            <a:r>
              <a:rPr lang="en" dirty="0"/>
              <a:t>Hand-On Lab to create a PostGreSQL Bosh release</a:t>
            </a:r>
          </a:p>
          <a:p>
            <a:pPr marL="457200" lvl="0" indent="-228600" rtl="0">
              <a:spcBef>
                <a:spcPts val="0"/>
              </a:spcBef>
              <a:buChar char="-"/>
            </a:pPr>
            <a:r>
              <a:rPr lang="en" dirty="0"/>
              <a:t>BOSH release dependency graph creation</a:t>
            </a:r>
          </a:p>
          <a:p>
            <a:pPr marL="457200" lvl="0" indent="-228600" rtl="0">
              <a:spcBef>
                <a:spcPts val="0"/>
              </a:spcBef>
              <a:buChar char="-"/>
            </a:pPr>
            <a:r>
              <a:rPr lang="en" dirty="0"/>
              <a:t>Best Practice guidelines</a:t>
            </a:r>
          </a:p>
          <a:p>
            <a:pPr marL="457200" lvl="0" indent="-228600" rtl="0">
              <a:spcBef>
                <a:spcPts val="0"/>
              </a:spcBef>
              <a:buChar char="-"/>
            </a:pPr>
            <a:r>
              <a:rPr lang="en" dirty="0"/>
              <a:t>Deploy and interact with the release</a:t>
            </a:r>
          </a:p>
          <a:p>
            <a:pPr lvl="0" rtl="0">
              <a:spcBef>
                <a:spcPts val="0"/>
              </a:spcBef>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What is BOSH	</a:t>
            </a:r>
          </a:p>
        </p:txBody>
      </p:sp>
      <p:sp>
        <p:nvSpPr>
          <p:cNvPr id="62" name="Shape 6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800" b="0" i="0" u="none" strike="noStrike" cap="none">
                <a:solidFill>
                  <a:schemeClr val="dk2"/>
                </a:solidFill>
                <a:latin typeface="Arial"/>
                <a:ea typeface="Arial"/>
                <a:cs typeface="Arial"/>
                <a:sym typeface="Arial"/>
              </a:rPr>
              <a:t>Bosh unifies:</a:t>
            </a:r>
          </a:p>
          <a:p>
            <a:pPr marL="0" marR="0" lvl="0" indent="0" algn="l" rtl="0">
              <a:lnSpc>
                <a:spcPct val="115000"/>
              </a:lnSpc>
              <a:spcBef>
                <a:spcPts val="1600"/>
              </a:spcBef>
              <a:spcAft>
                <a:spcPts val="0"/>
              </a:spcAft>
              <a:buClr>
                <a:schemeClr val="dk2"/>
              </a:buClr>
              <a:buSzPct val="25000"/>
              <a:buFont typeface="Arial"/>
              <a:buNone/>
            </a:pPr>
            <a:r>
              <a:rPr lang="en" sz="1800" b="0" i="0" u="none" strike="noStrike" cap="none">
                <a:solidFill>
                  <a:schemeClr val="dk2"/>
                </a:solidFill>
                <a:latin typeface="Arial"/>
                <a:ea typeface="Arial"/>
                <a:cs typeface="Arial"/>
                <a:sym typeface="Arial"/>
              </a:rPr>
              <a:t>Release engineering</a:t>
            </a:r>
          </a:p>
          <a:p>
            <a:pPr marL="0" marR="0" lvl="0" indent="0" algn="l" rtl="0">
              <a:lnSpc>
                <a:spcPct val="115000"/>
              </a:lnSpc>
              <a:spcBef>
                <a:spcPts val="1600"/>
              </a:spcBef>
              <a:spcAft>
                <a:spcPts val="0"/>
              </a:spcAft>
              <a:buClr>
                <a:schemeClr val="dk2"/>
              </a:buClr>
              <a:buSzPct val="25000"/>
              <a:buFont typeface="Arial"/>
              <a:buNone/>
            </a:pPr>
            <a:r>
              <a:rPr lang="en" sz="1800" b="0" i="0" u="none" strike="noStrike" cap="none">
                <a:solidFill>
                  <a:schemeClr val="dk2"/>
                </a:solidFill>
                <a:latin typeface="Arial"/>
                <a:ea typeface="Arial"/>
                <a:cs typeface="Arial"/>
                <a:sym typeface="Arial"/>
              </a:rPr>
              <a:t>Deployment</a:t>
            </a:r>
          </a:p>
          <a:p>
            <a:pPr marL="0" marR="0" lvl="0" indent="0" algn="l" rtl="0">
              <a:lnSpc>
                <a:spcPct val="115000"/>
              </a:lnSpc>
              <a:spcBef>
                <a:spcPts val="1600"/>
              </a:spcBef>
              <a:spcAft>
                <a:spcPts val="0"/>
              </a:spcAft>
              <a:buClr>
                <a:schemeClr val="dk2"/>
              </a:buClr>
              <a:buSzPct val="25000"/>
              <a:buFont typeface="Arial"/>
              <a:buNone/>
            </a:pPr>
            <a:r>
              <a:rPr lang="en" sz="1800" b="0" i="0" u="none" strike="noStrike" cap="none">
                <a:solidFill>
                  <a:schemeClr val="dk2"/>
                </a:solidFill>
                <a:latin typeface="Arial"/>
                <a:ea typeface="Arial"/>
                <a:cs typeface="Arial"/>
                <a:sym typeface="Arial"/>
              </a:rPr>
              <a:t>Lifecycle Management</a:t>
            </a:r>
          </a:p>
          <a:p>
            <a:pPr marL="457200" marR="0" lvl="0" indent="-228600" algn="l" rtl="0">
              <a:lnSpc>
                <a:spcPct val="115000"/>
              </a:lnSpc>
              <a:spcBef>
                <a:spcPts val="1600"/>
              </a:spcBef>
              <a:spcAft>
                <a:spcPts val="0"/>
              </a:spcAft>
              <a:buClr>
                <a:schemeClr val="dk2"/>
              </a:buClr>
              <a:buSzPct val="100000"/>
              <a:buFont typeface="Arial"/>
              <a:buChar char="-"/>
            </a:pPr>
            <a:r>
              <a:rPr lang="en" sz="1800" b="0" i="0" u="none" strike="noStrike" cap="none">
                <a:solidFill>
                  <a:schemeClr val="dk2"/>
                </a:solidFill>
                <a:latin typeface="Arial"/>
                <a:ea typeface="Arial"/>
                <a:cs typeface="Arial"/>
                <a:sym typeface="Arial"/>
              </a:rPr>
              <a:t>Of small and large scale cloud software</a:t>
            </a:r>
          </a:p>
          <a:p>
            <a:pPr marL="0" marR="0" lvl="0" indent="0" algn="l" rtl="0">
              <a:lnSpc>
                <a:spcPct val="115000"/>
              </a:lnSpc>
              <a:spcBef>
                <a:spcPts val="160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p:txBody>
      </p:sp>
      <p:sp>
        <p:nvSpPr>
          <p:cNvPr id="63" name="Shape 6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Why should we use BOSH?</a:t>
            </a:r>
          </a:p>
          <a:p>
            <a:pPr marL="0" marR="0" lvl="0" indent="0" algn="l" rtl="0">
              <a:lnSpc>
                <a:spcPct val="100000"/>
              </a:lnSpc>
              <a:spcBef>
                <a:spcPts val="0"/>
              </a:spcBef>
              <a:spcAft>
                <a:spcPts val="0"/>
              </a:spcAft>
              <a:buClr>
                <a:schemeClr val="dk1"/>
              </a:buClr>
              <a:buSzPct val="25000"/>
              <a:buFont typeface="Arial"/>
              <a:buNone/>
            </a:pPr>
            <a:endParaRPr sz="2800" b="0" i="0" u="none" strike="noStrike" cap="none">
              <a:solidFill>
                <a:schemeClr val="dk1"/>
              </a:solidFill>
              <a:latin typeface="Arial"/>
              <a:ea typeface="Arial"/>
              <a:cs typeface="Arial"/>
              <a:sym typeface="Arial"/>
            </a:endParaRPr>
          </a:p>
        </p:txBody>
      </p:sp>
      <p:sp>
        <p:nvSpPr>
          <p:cNvPr id="69" name="Shape 69"/>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 sz="1800" b="0" i="0" u="none" strike="noStrike" cap="none">
                <a:solidFill>
                  <a:schemeClr val="dk2"/>
                </a:solidFill>
                <a:latin typeface="Arial"/>
                <a:ea typeface="Arial"/>
                <a:cs typeface="Arial"/>
                <a:sym typeface="Arial"/>
              </a:rPr>
              <a:t>Bosh can provision and deploy software over 100s of VMs reliably, with repeatability and auto-resurrection of failed VM’s to last known state.</a:t>
            </a:r>
          </a:p>
        </p:txBody>
      </p:sp>
      <p:sp>
        <p:nvSpPr>
          <p:cNvPr id="70" name="Shape 70"/>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400" b="0" i="0" u="none" strike="noStrike" cap="none">
                <a:solidFill>
                  <a:schemeClr val="dk2"/>
                </a:solidFill>
                <a:latin typeface="Arial"/>
                <a:ea typeface="Arial"/>
                <a:cs typeface="Arial"/>
                <a:sym typeface="Arial"/>
              </a:rPr>
              <a:t>It also:</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Performs monitoring</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Failure recovery</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Software updates</a:t>
            </a:r>
          </a:p>
          <a:p>
            <a:pPr marL="457200" marR="0" lvl="0" indent="-228600" algn="l" rtl="0">
              <a:lnSpc>
                <a:spcPct val="115000"/>
              </a:lnSpc>
              <a:spcBef>
                <a:spcPts val="1600"/>
              </a:spcBef>
              <a:spcAft>
                <a:spcPts val="0"/>
              </a:spcAft>
              <a:buClr>
                <a:schemeClr val="dk2"/>
              </a:buClr>
              <a:buSzPct val="100000"/>
              <a:buFont typeface="Arial"/>
              <a:buChar char="-"/>
            </a:pPr>
            <a:r>
              <a:rPr lang="en" sz="1400" b="0" i="0" u="none" strike="noStrike" cap="none">
                <a:solidFill>
                  <a:schemeClr val="dk2"/>
                </a:solidFill>
                <a:latin typeface="Arial"/>
                <a:ea typeface="Arial"/>
                <a:cs typeface="Arial"/>
                <a:sym typeface="Arial"/>
              </a:rPr>
              <a:t>With zero to minimal downtime</a:t>
            </a:r>
          </a:p>
        </p:txBody>
      </p:sp>
      <p:sp>
        <p:nvSpPr>
          <p:cNvPr id="71" name="Shape 7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What problems is BOSH solving for me?</a:t>
            </a:r>
          </a:p>
        </p:txBody>
      </p:sp>
      <p:sp>
        <p:nvSpPr>
          <p:cNvPr id="77" name="Shape 77"/>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endParaRPr/>
          </a:p>
          <a:p>
            <a:pPr marL="0" marR="0" lvl="0" indent="0" algn="l" rtl="0">
              <a:lnSpc>
                <a:spcPct val="115000"/>
              </a:lnSpc>
              <a:spcBef>
                <a:spcPts val="0"/>
              </a:spcBef>
              <a:spcAft>
                <a:spcPts val="0"/>
              </a:spcAft>
              <a:buClr>
                <a:schemeClr val="dk2"/>
              </a:buClr>
              <a:buSzPct val="25000"/>
              <a:buFont typeface="Arial"/>
              <a:buNone/>
            </a:pPr>
            <a:endParaRPr/>
          </a:p>
          <a:p>
            <a:pPr marL="0" marR="0" lvl="0" indent="0" algn="l" rtl="0">
              <a:lnSpc>
                <a:spcPct val="115000"/>
              </a:lnSpc>
              <a:spcBef>
                <a:spcPts val="0"/>
              </a:spcBef>
              <a:spcAft>
                <a:spcPts val="0"/>
              </a:spcAft>
              <a:buClr>
                <a:schemeClr val="dk2"/>
              </a:buClr>
              <a:buSzPct val="25000"/>
              <a:buFont typeface="Arial"/>
              <a:buNone/>
            </a:pPr>
            <a:r>
              <a:rPr lang="en"/>
              <a:t>BOSH addresses all parts of </a:t>
            </a:r>
            <a:r>
              <a:rPr lang="en" b="1"/>
              <a:t>versioning</a:t>
            </a:r>
            <a:r>
              <a:rPr lang="en"/>
              <a:t>, </a:t>
            </a:r>
            <a:r>
              <a:rPr lang="en" b="1"/>
              <a:t>packaging</a:t>
            </a:r>
            <a:r>
              <a:rPr lang="en"/>
              <a:t>, and </a:t>
            </a:r>
            <a:r>
              <a:rPr lang="en" b="1"/>
              <a:t>deploying</a:t>
            </a:r>
            <a:r>
              <a:rPr lang="en"/>
              <a:t> the software in a reproducible manner, normally achieved using a combination of tools</a:t>
            </a:r>
          </a:p>
          <a:p>
            <a:pPr marL="0" marR="0" lvl="0" indent="0" algn="l" rtl="0">
              <a:lnSpc>
                <a:spcPct val="115000"/>
              </a:lnSpc>
              <a:spcBef>
                <a:spcPts val="0"/>
              </a:spcBef>
              <a:spcAft>
                <a:spcPts val="0"/>
              </a:spcAft>
              <a:buClr>
                <a:schemeClr val="dk2"/>
              </a:buClr>
              <a:buSzPct val="25000"/>
              <a:buFont typeface="Arial"/>
              <a:buNone/>
            </a:pPr>
            <a:endParaRPr/>
          </a:p>
          <a:p>
            <a:pPr marL="0" marR="0" lvl="0" indent="0" algn="l" rtl="0">
              <a:lnSpc>
                <a:spcPct val="115000"/>
              </a:lnSpc>
              <a:spcBef>
                <a:spcPts val="0"/>
              </a:spcBef>
              <a:spcAft>
                <a:spcPts val="0"/>
              </a:spcAft>
              <a:buClr>
                <a:schemeClr val="dk2"/>
              </a:buClr>
              <a:buSzPct val="25000"/>
              <a:buFont typeface="Arial"/>
              <a:buNone/>
            </a:pPr>
            <a:r>
              <a:rPr lang="en"/>
              <a:t>Specifically, BOSH addresses the 4 principles of modern Release Engineering ==&gt; </a:t>
            </a:r>
          </a:p>
        </p:txBody>
      </p:sp>
      <p:sp>
        <p:nvSpPr>
          <p:cNvPr id="78" name="Shape 78"/>
          <p:cNvSpPr txBox="1">
            <a:spLocks noGrp="1"/>
          </p:cNvSpPr>
          <p:nvPr>
            <p:ph type="body" idx="2"/>
          </p:nvPr>
        </p:nvSpPr>
        <p:spPr>
          <a:xfrm>
            <a:off x="4832400" y="1152475"/>
            <a:ext cx="3999900" cy="38100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AutoNum type="arabicPeriod"/>
            </a:pPr>
            <a:r>
              <a:rPr lang="en"/>
              <a:t>Identifiability</a:t>
            </a:r>
          </a:p>
          <a:p>
            <a:pPr marR="0" lvl="0" algn="l" rtl="0">
              <a:lnSpc>
                <a:spcPct val="115000"/>
              </a:lnSpc>
              <a:spcBef>
                <a:spcPts val="0"/>
              </a:spcBef>
              <a:spcAft>
                <a:spcPts val="0"/>
              </a:spcAft>
              <a:buNone/>
            </a:pPr>
            <a:endParaRPr/>
          </a:p>
          <a:p>
            <a:pPr marL="457200" marR="0" lvl="0" indent="-228600" algn="l" rtl="0">
              <a:lnSpc>
                <a:spcPct val="115000"/>
              </a:lnSpc>
              <a:spcBef>
                <a:spcPts val="0"/>
              </a:spcBef>
              <a:spcAft>
                <a:spcPts val="0"/>
              </a:spcAft>
              <a:buAutoNum type="arabicPeriod"/>
            </a:pPr>
            <a:r>
              <a:rPr lang="en"/>
              <a:t>Reproducibility</a:t>
            </a:r>
          </a:p>
          <a:p>
            <a:pPr marR="0" lvl="0" algn="l" rtl="0">
              <a:lnSpc>
                <a:spcPct val="115000"/>
              </a:lnSpc>
              <a:spcBef>
                <a:spcPts val="0"/>
              </a:spcBef>
              <a:spcAft>
                <a:spcPts val="0"/>
              </a:spcAft>
              <a:buNone/>
            </a:pPr>
            <a:endParaRPr/>
          </a:p>
          <a:p>
            <a:pPr marL="457200" marR="0" lvl="0" indent="-228600" algn="l" rtl="0">
              <a:lnSpc>
                <a:spcPct val="115000"/>
              </a:lnSpc>
              <a:spcBef>
                <a:spcPts val="0"/>
              </a:spcBef>
              <a:spcAft>
                <a:spcPts val="0"/>
              </a:spcAft>
              <a:buAutoNum type="arabicPeriod"/>
            </a:pPr>
            <a:r>
              <a:rPr lang="en"/>
              <a:t>Consistency</a:t>
            </a:r>
          </a:p>
          <a:p>
            <a:pPr marR="0" lvl="0" algn="l" rtl="0">
              <a:lnSpc>
                <a:spcPct val="115000"/>
              </a:lnSpc>
              <a:spcBef>
                <a:spcPts val="0"/>
              </a:spcBef>
              <a:spcAft>
                <a:spcPts val="0"/>
              </a:spcAft>
              <a:buNone/>
            </a:pPr>
            <a:endParaRPr/>
          </a:p>
          <a:p>
            <a:pPr marL="457200" marR="0" lvl="0" indent="-228600" algn="l" rtl="0">
              <a:lnSpc>
                <a:spcPct val="115000"/>
              </a:lnSpc>
              <a:spcBef>
                <a:spcPts val="0"/>
              </a:spcBef>
              <a:spcAft>
                <a:spcPts val="0"/>
              </a:spcAft>
              <a:buAutoNum type="arabicPeriod"/>
            </a:pPr>
            <a:r>
              <a:rPr lang="en"/>
              <a:t>Agility</a:t>
            </a:r>
          </a:p>
          <a:p>
            <a:pPr marR="0" lvl="0" algn="l" rtl="0">
              <a:lnSpc>
                <a:spcPct val="115000"/>
              </a:lnSpc>
              <a:spcBef>
                <a:spcPts val="0"/>
              </a:spcBef>
              <a:spcAft>
                <a:spcPts val="0"/>
              </a:spcAft>
              <a:buNone/>
            </a:pPr>
            <a:endParaRPr/>
          </a:p>
        </p:txBody>
      </p:sp>
      <p:sp>
        <p:nvSpPr>
          <p:cNvPr id="79" name="Shape 7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What problems is BOSH solving for me? (contd.)</a:t>
            </a:r>
          </a:p>
        </p:txBody>
      </p:sp>
      <p:sp>
        <p:nvSpPr>
          <p:cNvPr id="85" name="Shape 85"/>
          <p:cNvSpPr txBox="1">
            <a:spLocks noGrp="1"/>
          </p:cNvSpPr>
          <p:nvPr>
            <p:ph type="body" idx="1"/>
          </p:nvPr>
        </p:nvSpPr>
        <p:spPr>
          <a:xfrm>
            <a:off x="311700" y="1152475"/>
            <a:ext cx="3999900" cy="3416400"/>
          </a:xfrm>
          <a:prstGeom prst="rect">
            <a:avLst/>
          </a:prstGeom>
          <a:noFill/>
          <a:ln>
            <a:noFill/>
          </a:ln>
        </p:spPr>
        <p:txBody>
          <a:bodyPr lIns="91425" tIns="91425" rIns="91425" bIns="91425" anchor="t" anchorCtr="0">
            <a:noAutofit/>
          </a:bodyPr>
          <a:lstStyle/>
          <a:p>
            <a:pPr lvl="0" rtl="0">
              <a:spcBef>
                <a:spcPts val="0"/>
              </a:spcBef>
              <a:spcAft>
                <a:spcPts val="0"/>
              </a:spcAft>
              <a:buNone/>
            </a:pPr>
            <a:r>
              <a:rPr lang="en" b="1"/>
              <a:t>Identifiability</a:t>
            </a:r>
          </a:p>
          <a:p>
            <a:pPr lvl="0" rtl="0">
              <a:spcBef>
                <a:spcPts val="0"/>
              </a:spcBef>
              <a:spcAft>
                <a:spcPts val="0"/>
              </a:spcAft>
              <a:buNone/>
            </a:pPr>
            <a:endParaRPr/>
          </a:p>
          <a:p>
            <a:pPr lvl="0" rtl="0">
              <a:spcBef>
                <a:spcPts val="0"/>
              </a:spcBef>
              <a:spcAft>
                <a:spcPts val="0"/>
              </a:spcAft>
              <a:buNone/>
            </a:pPr>
            <a:r>
              <a:rPr lang="en"/>
              <a:t>Identify all the source, tools, environment and the other components that make up a particular release</a:t>
            </a:r>
          </a:p>
        </p:txBody>
      </p:sp>
      <p:sp>
        <p:nvSpPr>
          <p:cNvPr id="86" name="Shape 86"/>
          <p:cNvSpPr txBox="1">
            <a:spLocks noGrp="1"/>
          </p:cNvSpPr>
          <p:nvPr>
            <p:ph type="body" idx="2"/>
          </p:nvPr>
        </p:nvSpPr>
        <p:spPr>
          <a:xfrm>
            <a:off x="4832400" y="1152475"/>
            <a:ext cx="3999900" cy="3810000"/>
          </a:xfrm>
          <a:prstGeom prst="rect">
            <a:avLst/>
          </a:prstGeom>
          <a:noFill/>
          <a:ln>
            <a:noFill/>
          </a:ln>
        </p:spPr>
        <p:txBody>
          <a:bodyPr lIns="91425" tIns="91425" rIns="91425" bIns="91425" anchor="t" anchorCtr="0">
            <a:noAutofit/>
          </a:bodyPr>
          <a:lstStyle/>
          <a:p>
            <a:pPr marL="457200" lvl="0" indent="-228600" rtl="0">
              <a:spcBef>
                <a:spcPts val="0"/>
              </a:spcBef>
              <a:spcAft>
                <a:spcPts val="800"/>
              </a:spcAft>
              <a:buAutoNum type="arabicPeriod"/>
            </a:pPr>
            <a:r>
              <a:rPr lang="en" sz="1500">
                <a:solidFill>
                  <a:srgbClr val="333333"/>
                </a:solidFill>
                <a:highlight>
                  <a:srgbClr val="FFFCFD"/>
                </a:highlight>
              </a:rPr>
              <a:t>BOSH has a concept of a software release which packages up all related </a:t>
            </a:r>
          </a:p>
          <a:p>
            <a:pPr marL="914400" lvl="1" indent="-228600" rtl="0">
              <a:spcBef>
                <a:spcPts val="0"/>
              </a:spcBef>
              <a:spcAft>
                <a:spcPts val="800"/>
              </a:spcAft>
              <a:buAutoNum type="alphaLcPeriod"/>
            </a:pPr>
            <a:r>
              <a:rPr lang="en" sz="1500">
                <a:solidFill>
                  <a:srgbClr val="333333"/>
                </a:solidFill>
                <a:highlight>
                  <a:srgbClr val="FFFCFD"/>
                </a:highlight>
              </a:rPr>
              <a:t>source code</a:t>
            </a:r>
          </a:p>
          <a:p>
            <a:pPr marL="914400" lvl="1" indent="-228600" rtl="0">
              <a:spcBef>
                <a:spcPts val="0"/>
              </a:spcBef>
              <a:spcAft>
                <a:spcPts val="800"/>
              </a:spcAft>
              <a:buAutoNum type="alphaLcPeriod"/>
            </a:pPr>
            <a:r>
              <a:rPr lang="en" sz="1500">
                <a:solidFill>
                  <a:srgbClr val="333333"/>
                </a:solidFill>
                <a:highlight>
                  <a:srgbClr val="FFFCFD"/>
                </a:highlight>
              </a:rPr>
              <a:t>binary assets</a:t>
            </a:r>
          </a:p>
          <a:p>
            <a:pPr marL="914400" lvl="1" indent="-228600" rtl="0">
              <a:spcBef>
                <a:spcPts val="0"/>
              </a:spcBef>
              <a:spcAft>
                <a:spcPts val="800"/>
              </a:spcAft>
              <a:buAutoNum type="alphaLcPeriod"/>
            </a:pPr>
            <a:r>
              <a:rPr lang="en" sz="1500">
                <a:solidFill>
                  <a:srgbClr val="333333"/>
                </a:solidFill>
                <a:highlight>
                  <a:srgbClr val="FFFCFD"/>
                </a:highlight>
              </a:rPr>
              <a:t>configuration etc. </a:t>
            </a:r>
          </a:p>
          <a:p>
            <a:pPr marL="457200" lvl="0" indent="-228600" rtl="0">
              <a:spcBef>
                <a:spcPts val="0"/>
              </a:spcBef>
              <a:spcAft>
                <a:spcPts val="800"/>
              </a:spcAft>
              <a:buAutoNum type="arabicPeriod"/>
            </a:pPr>
            <a:r>
              <a:rPr lang="en" sz="1500">
                <a:solidFill>
                  <a:srgbClr val="333333"/>
                </a:solidFill>
                <a:highlight>
                  <a:srgbClr val="FFFCFD"/>
                </a:highlight>
              </a:rPr>
              <a:t>This allows users to </a:t>
            </a:r>
          </a:p>
          <a:p>
            <a:pPr marL="914400" lvl="1" indent="-228600" rtl="0">
              <a:spcBef>
                <a:spcPts val="0"/>
              </a:spcBef>
              <a:spcAft>
                <a:spcPts val="800"/>
              </a:spcAft>
              <a:buAutoNum type="alphaLcPeriod"/>
            </a:pPr>
            <a:r>
              <a:rPr lang="en" sz="1500">
                <a:solidFill>
                  <a:srgbClr val="333333"/>
                </a:solidFill>
                <a:highlight>
                  <a:srgbClr val="FFFCFD"/>
                </a:highlight>
              </a:rPr>
              <a:t>easily track contents of a particular release. </a:t>
            </a:r>
          </a:p>
          <a:p>
            <a:pPr marL="457200" lvl="0" indent="-228600" rtl="0">
              <a:spcBef>
                <a:spcPts val="0"/>
              </a:spcBef>
              <a:spcAft>
                <a:spcPts val="800"/>
              </a:spcAft>
              <a:buAutoNum type="arabicPeriod"/>
            </a:pPr>
            <a:r>
              <a:rPr lang="en" sz="1500">
                <a:solidFill>
                  <a:srgbClr val="333333"/>
                </a:solidFill>
                <a:highlight>
                  <a:srgbClr val="FFFCFD"/>
                </a:highlight>
              </a:rPr>
              <a:t>BOSH provides a way to capture all Operating System dependencies as one image.</a:t>
            </a:r>
          </a:p>
        </p:txBody>
      </p:sp>
      <p:sp>
        <p:nvSpPr>
          <p:cNvPr id="87" name="Shape 87"/>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What problems is BOSH solving for me? (contd.)</a:t>
            </a:r>
          </a:p>
        </p:txBody>
      </p:sp>
      <p:sp>
        <p:nvSpPr>
          <p:cNvPr id="93" name="Shape 93"/>
          <p:cNvSpPr txBox="1">
            <a:spLocks noGrp="1"/>
          </p:cNvSpPr>
          <p:nvPr>
            <p:ph type="body" idx="1"/>
          </p:nvPr>
        </p:nvSpPr>
        <p:spPr>
          <a:xfrm>
            <a:off x="311700" y="1152475"/>
            <a:ext cx="3999900" cy="3416400"/>
          </a:xfrm>
          <a:prstGeom prst="rect">
            <a:avLst/>
          </a:prstGeom>
          <a:noFill/>
          <a:ln>
            <a:noFill/>
          </a:ln>
        </p:spPr>
        <p:txBody>
          <a:bodyPr lIns="91425" tIns="91425" rIns="91425" bIns="91425" anchor="t" anchorCtr="0">
            <a:noAutofit/>
          </a:bodyPr>
          <a:lstStyle/>
          <a:p>
            <a:pPr lvl="0" rtl="0">
              <a:spcBef>
                <a:spcPts val="0"/>
              </a:spcBef>
              <a:spcAft>
                <a:spcPts val="1500"/>
              </a:spcAft>
              <a:buNone/>
            </a:pPr>
            <a:r>
              <a:rPr lang="en" sz="1300" b="1">
                <a:solidFill>
                  <a:srgbClr val="333333"/>
                </a:solidFill>
                <a:highlight>
                  <a:srgbClr val="FFFCFD"/>
                </a:highlight>
              </a:rPr>
              <a:t>Reproducibility</a:t>
            </a:r>
          </a:p>
          <a:p>
            <a:pPr lvl="0" rtl="0">
              <a:spcBef>
                <a:spcPts val="0"/>
              </a:spcBef>
              <a:spcAft>
                <a:spcPts val="1500"/>
              </a:spcAft>
              <a:buNone/>
            </a:pPr>
            <a:r>
              <a:rPr lang="en" sz="1300">
                <a:solidFill>
                  <a:srgbClr val="333333"/>
                </a:solidFill>
                <a:highlight>
                  <a:srgbClr val="FFFCFD"/>
                </a:highlight>
              </a:rPr>
              <a:t>The ability to integrate source, third party components, data, and deployment externals of a software system in order to guarantee operational stability</a:t>
            </a:r>
          </a:p>
        </p:txBody>
      </p:sp>
      <p:sp>
        <p:nvSpPr>
          <p:cNvPr id="94" name="Shape 94"/>
          <p:cNvSpPr txBox="1">
            <a:spLocks noGrp="1"/>
          </p:cNvSpPr>
          <p:nvPr>
            <p:ph type="body" idx="2"/>
          </p:nvPr>
        </p:nvSpPr>
        <p:spPr>
          <a:xfrm>
            <a:off x="4832400" y="1152475"/>
            <a:ext cx="3999900" cy="3810000"/>
          </a:xfrm>
          <a:prstGeom prst="rect">
            <a:avLst/>
          </a:prstGeom>
          <a:noFill/>
          <a:ln>
            <a:noFill/>
          </a:ln>
        </p:spPr>
        <p:txBody>
          <a:bodyPr lIns="91425" tIns="91425" rIns="91425" bIns="91425" anchor="t" anchorCtr="0">
            <a:noAutofit/>
          </a:bodyPr>
          <a:lstStyle/>
          <a:p>
            <a:pPr lvl="0" rtl="0">
              <a:spcBef>
                <a:spcPts val="0"/>
              </a:spcBef>
              <a:spcAft>
                <a:spcPts val="800"/>
              </a:spcAft>
              <a:buNone/>
            </a:pPr>
            <a:endParaRPr sz="1300">
              <a:solidFill>
                <a:srgbClr val="333333"/>
              </a:solidFill>
              <a:highlight>
                <a:srgbClr val="FFFCFD"/>
              </a:highlight>
            </a:endParaRPr>
          </a:p>
          <a:p>
            <a:pPr marL="457200" lvl="0" indent="-228600" rtl="0">
              <a:spcBef>
                <a:spcPts val="0"/>
              </a:spcBef>
              <a:spcAft>
                <a:spcPts val="800"/>
              </a:spcAft>
              <a:buAutoNum type="arabicPeriod"/>
            </a:pPr>
            <a:r>
              <a:rPr lang="en" sz="1500">
                <a:solidFill>
                  <a:srgbClr val="333333"/>
                </a:solidFill>
                <a:highlight>
                  <a:srgbClr val="FFFCFD"/>
                </a:highlight>
              </a:rPr>
              <a:t>BOSH tool chain provides </a:t>
            </a:r>
          </a:p>
          <a:p>
            <a:pPr marL="914400" lvl="1" indent="-228600" rtl="0">
              <a:spcBef>
                <a:spcPts val="0"/>
              </a:spcBef>
              <a:spcAft>
                <a:spcPts val="800"/>
              </a:spcAft>
              <a:buAutoNum type="alphaLcPeriod"/>
            </a:pPr>
            <a:r>
              <a:rPr lang="en" sz="1500">
                <a:solidFill>
                  <a:srgbClr val="333333"/>
                </a:solidFill>
                <a:highlight>
                  <a:srgbClr val="FFFCFD"/>
                </a:highlight>
              </a:rPr>
              <a:t>a centralized server that manages software releases</a:t>
            </a:r>
          </a:p>
          <a:p>
            <a:pPr marL="914400" lvl="1" indent="-228600" rtl="0">
              <a:spcBef>
                <a:spcPts val="0"/>
              </a:spcBef>
              <a:spcAft>
                <a:spcPts val="800"/>
              </a:spcAft>
              <a:buAutoNum type="alphaLcPeriod"/>
            </a:pPr>
            <a:r>
              <a:rPr lang="en" sz="1500">
                <a:solidFill>
                  <a:srgbClr val="333333"/>
                </a:solidFill>
                <a:highlight>
                  <a:srgbClr val="FFFCFD"/>
                </a:highlight>
              </a:rPr>
              <a:t>Operating System images</a:t>
            </a:r>
          </a:p>
          <a:p>
            <a:pPr marL="914400" lvl="1" indent="-228600" rtl="0">
              <a:spcBef>
                <a:spcPts val="0"/>
              </a:spcBef>
              <a:spcAft>
                <a:spcPts val="800"/>
              </a:spcAft>
              <a:buAutoNum type="alphaLcPeriod"/>
            </a:pPr>
            <a:r>
              <a:rPr lang="en" sz="1500">
                <a:solidFill>
                  <a:srgbClr val="333333"/>
                </a:solidFill>
                <a:highlight>
                  <a:srgbClr val="FFFCFD"/>
                </a:highlight>
              </a:rPr>
              <a:t>persistent data</a:t>
            </a:r>
          </a:p>
          <a:p>
            <a:pPr marL="914400" lvl="1" indent="-228600" rtl="0">
              <a:spcBef>
                <a:spcPts val="0"/>
              </a:spcBef>
              <a:spcAft>
                <a:spcPts val="800"/>
              </a:spcAft>
              <a:buAutoNum type="alphaLcPeriod"/>
            </a:pPr>
            <a:r>
              <a:rPr lang="en" sz="1500">
                <a:solidFill>
                  <a:srgbClr val="333333"/>
                </a:solidFill>
                <a:highlight>
                  <a:srgbClr val="FFFCFD"/>
                </a:highlight>
              </a:rPr>
              <a:t>and system configuration</a:t>
            </a:r>
          </a:p>
          <a:p>
            <a:pPr lvl="0" rtl="0">
              <a:spcBef>
                <a:spcPts val="0"/>
              </a:spcBef>
              <a:spcAft>
                <a:spcPts val="800"/>
              </a:spcAft>
              <a:buNone/>
            </a:pPr>
            <a:endParaRPr sz="1500">
              <a:solidFill>
                <a:srgbClr val="333333"/>
              </a:solidFill>
              <a:highlight>
                <a:srgbClr val="FFFCFD"/>
              </a:highlight>
            </a:endParaRPr>
          </a:p>
          <a:p>
            <a:pPr lvl="0" rtl="0">
              <a:spcBef>
                <a:spcPts val="0"/>
              </a:spcBef>
              <a:spcAft>
                <a:spcPts val="800"/>
              </a:spcAft>
              <a:buNone/>
            </a:pPr>
            <a:r>
              <a:rPr lang="en" sz="1500">
                <a:solidFill>
                  <a:srgbClr val="333333"/>
                </a:solidFill>
                <a:highlight>
                  <a:srgbClr val="FFFCFD"/>
                </a:highlight>
              </a:rPr>
              <a:t>...giving you a clear and simple way of operating a deployed system.</a:t>
            </a:r>
          </a:p>
        </p:txBody>
      </p:sp>
      <p:sp>
        <p:nvSpPr>
          <p:cNvPr id="95" name="Shape 95"/>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What problems is BOSH solving for me? (contd.)</a:t>
            </a:r>
          </a:p>
        </p:txBody>
      </p:sp>
      <p:sp>
        <p:nvSpPr>
          <p:cNvPr id="101" name="Shape 101"/>
          <p:cNvSpPr txBox="1">
            <a:spLocks noGrp="1"/>
          </p:cNvSpPr>
          <p:nvPr>
            <p:ph type="body" idx="1"/>
          </p:nvPr>
        </p:nvSpPr>
        <p:spPr>
          <a:xfrm>
            <a:off x="311700" y="1152475"/>
            <a:ext cx="3999900" cy="3416400"/>
          </a:xfrm>
          <a:prstGeom prst="rect">
            <a:avLst/>
          </a:prstGeom>
          <a:noFill/>
          <a:ln>
            <a:noFill/>
          </a:ln>
        </p:spPr>
        <p:txBody>
          <a:bodyPr lIns="91425" tIns="91425" rIns="91425" bIns="91425" anchor="t" anchorCtr="0">
            <a:noAutofit/>
          </a:bodyPr>
          <a:lstStyle/>
          <a:p>
            <a:pPr lvl="0" rtl="0">
              <a:spcBef>
                <a:spcPts val="0"/>
              </a:spcBef>
              <a:spcAft>
                <a:spcPts val="1500"/>
              </a:spcAft>
              <a:buClr>
                <a:schemeClr val="dk1"/>
              </a:buClr>
              <a:buSzPct val="84615"/>
              <a:buFont typeface="Arial"/>
              <a:buNone/>
            </a:pPr>
            <a:r>
              <a:rPr lang="en" sz="1300" b="1">
                <a:solidFill>
                  <a:srgbClr val="333333"/>
                </a:solidFill>
                <a:highlight>
                  <a:srgbClr val="FFFCFD"/>
                </a:highlight>
              </a:rPr>
              <a:t>Consistency</a:t>
            </a:r>
          </a:p>
          <a:p>
            <a:pPr lvl="0" rtl="0">
              <a:spcBef>
                <a:spcPts val="0"/>
              </a:spcBef>
              <a:spcAft>
                <a:spcPts val="1500"/>
              </a:spcAft>
              <a:buNone/>
            </a:pPr>
            <a:r>
              <a:rPr lang="en" sz="1300">
                <a:solidFill>
                  <a:srgbClr val="333333"/>
                </a:solidFill>
                <a:highlight>
                  <a:srgbClr val="FFFCFD"/>
                </a:highlight>
              </a:rPr>
              <a:t>The mission to provide a stable framework for development, deployment, audit, and accountability for software components</a:t>
            </a:r>
          </a:p>
        </p:txBody>
      </p:sp>
      <p:sp>
        <p:nvSpPr>
          <p:cNvPr id="102" name="Shape 102"/>
          <p:cNvSpPr txBox="1">
            <a:spLocks noGrp="1"/>
          </p:cNvSpPr>
          <p:nvPr>
            <p:ph type="body" idx="2"/>
          </p:nvPr>
        </p:nvSpPr>
        <p:spPr>
          <a:xfrm>
            <a:off x="4832400" y="1152475"/>
            <a:ext cx="3999900" cy="3810000"/>
          </a:xfrm>
          <a:prstGeom prst="rect">
            <a:avLst/>
          </a:prstGeom>
          <a:noFill/>
          <a:ln>
            <a:noFill/>
          </a:ln>
        </p:spPr>
        <p:txBody>
          <a:bodyPr lIns="91425" tIns="91425" rIns="91425" bIns="91425" anchor="t" anchorCtr="0">
            <a:noAutofit/>
          </a:bodyPr>
          <a:lstStyle/>
          <a:p>
            <a:pPr marL="457200" lvl="0" indent="-323850" rtl="0">
              <a:spcBef>
                <a:spcPts val="0"/>
              </a:spcBef>
              <a:spcAft>
                <a:spcPts val="800"/>
              </a:spcAft>
              <a:buClr>
                <a:srgbClr val="333333"/>
              </a:buClr>
              <a:buSzPct val="100000"/>
              <a:buAutoNum type="arabicPeriod"/>
            </a:pPr>
            <a:r>
              <a:rPr lang="en" sz="1500">
                <a:solidFill>
                  <a:srgbClr val="333333"/>
                </a:solidFill>
                <a:highlight>
                  <a:srgbClr val="FFFCFD"/>
                </a:highlight>
              </a:rPr>
              <a:t>BOSH software releases workflows are used </a:t>
            </a:r>
          </a:p>
          <a:p>
            <a:pPr marL="914400" lvl="1" indent="-323850" rtl="0">
              <a:spcBef>
                <a:spcPts val="0"/>
              </a:spcBef>
              <a:spcAft>
                <a:spcPts val="800"/>
              </a:spcAft>
              <a:buClr>
                <a:srgbClr val="333333"/>
              </a:buClr>
              <a:buSzPct val="100000"/>
              <a:buAutoNum type="alphaLcPeriod"/>
            </a:pPr>
            <a:r>
              <a:rPr lang="en" sz="1500">
                <a:solidFill>
                  <a:srgbClr val="333333"/>
                </a:solidFill>
                <a:highlight>
                  <a:srgbClr val="FFFCFD"/>
                </a:highlight>
              </a:rPr>
              <a:t>throughout the development of the software and </a:t>
            </a:r>
          </a:p>
          <a:p>
            <a:pPr marL="914400" lvl="1" indent="-323850" rtl="0">
              <a:spcBef>
                <a:spcPts val="0"/>
              </a:spcBef>
              <a:spcAft>
                <a:spcPts val="800"/>
              </a:spcAft>
              <a:buClr>
                <a:srgbClr val="333333"/>
              </a:buClr>
              <a:buSzPct val="100000"/>
              <a:buAutoNum type="alphaLcPeriod"/>
            </a:pPr>
            <a:r>
              <a:rPr lang="en" sz="1500">
                <a:solidFill>
                  <a:srgbClr val="333333"/>
                </a:solidFill>
                <a:highlight>
                  <a:srgbClr val="FFFCFD"/>
                </a:highlight>
              </a:rPr>
              <a:t>when the system needs to be deployed.</a:t>
            </a:r>
          </a:p>
          <a:p>
            <a:pPr lvl="0" rtl="0">
              <a:spcBef>
                <a:spcPts val="0"/>
              </a:spcBef>
              <a:spcAft>
                <a:spcPts val="800"/>
              </a:spcAft>
              <a:buNone/>
            </a:pPr>
            <a:endParaRPr sz="1500">
              <a:solidFill>
                <a:srgbClr val="333333"/>
              </a:solidFill>
              <a:highlight>
                <a:srgbClr val="FFFCFD"/>
              </a:highlight>
            </a:endParaRPr>
          </a:p>
          <a:p>
            <a:pPr marL="457200" lvl="0" indent="-323850" rtl="0">
              <a:spcBef>
                <a:spcPts val="0"/>
              </a:spcBef>
              <a:spcAft>
                <a:spcPts val="800"/>
              </a:spcAft>
              <a:buClr>
                <a:srgbClr val="333333"/>
              </a:buClr>
              <a:buSzPct val="100000"/>
              <a:buAutoNum type="arabicPeriod"/>
            </a:pPr>
            <a:r>
              <a:rPr lang="en" sz="1500">
                <a:solidFill>
                  <a:srgbClr val="333333"/>
                </a:solidFill>
                <a:highlight>
                  <a:srgbClr val="FFFCFD"/>
                </a:highlight>
              </a:rPr>
              <a:t>BOSH centralized server allows users to </a:t>
            </a:r>
          </a:p>
          <a:p>
            <a:pPr marL="914400" lvl="1" indent="-323850" rtl="0">
              <a:spcBef>
                <a:spcPts val="0"/>
              </a:spcBef>
              <a:spcAft>
                <a:spcPts val="800"/>
              </a:spcAft>
              <a:buClr>
                <a:srgbClr val="333333"/>
              </a:buClr>
              <a:buSzPct val="100000"/>
              <a:buAutoNum type="alphaLcPeriod"/>
            </a:pPr>
            <a:r>
              <a:rPr lang="en" sz="1500">
                <a:solidFill>
                  <a:srgbClr val="333333"/>
                </a:solidFill>
                <a:highlight>
                  <a:srgbClr val="FFFCFD"/>
                </a:highlight>
              </a:rPr>
              <a:t>see and </a:t>
            </a:r>
          </a:p>
          <a:p>
            <a:pPr marL="914400" lvl="1" indent="-323850" rtl="0">
              <a:spcBef>
                <a:spcPts val="0"/>
              </a:spcBef>
              <a:spcAft>
                <a:spcPts val="800"/>
              </a:spcAft>
              <a:buClr>
                <a:srgbClr val="333333"/>
              </a:buClr>
              <a:buSzPct val="100000"/>
              <a:buAutoNum type="alphaLcPeriod"/>
            </a:pPr>
            <a:r>
              <a:rPr lang="en" sz="1500">
                <a:solidFill>
                  <a:srgbClr val="333333"/>
                </a:solidFill>
                <a:highlight>
                  <a:srgbClr val="FFFCFD"/>
                </a:highlight>
              </a:rPr>
              <a:t>track changes made to the deployed system.</a:t>
            </a:r>
          </a:p>
          <a:p>
            <a:pPr lvl="0" rtl="0">
              <a:spcBef>
                <a:spcPts val="0"/>
              </a:spcBef>
              <a:spcAft>
                <a:spcPts val="800"/>
              </a:spcAft>
              <a:buNone/>
            </a:pPr>
            <a:endParaRPr sz="1300">
              <a:solidFill>
                <a:srgbClr val="333333"/>
              </a:solidFill>
              <a:highlight>
                <a:srgbClr val="FFFCFD"/>
              </a:highlight>
            </a:endParaRPr>
          </a:p>
        </p:txBody>
      </p:sp>
      <p:sp>
        <p:nvSpPr>
          <p:cNvPr id="103" name="Shape 103"/>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What problems is BOSH solving for me? (contd.)</a:t>
            </a:r>
          </a:p>
        </p:txBody>
      </p:sp>
      <p:sp>
        <p:nvSpPr>
          <p:cNvPr id="109" name="Shape 109"/>
          <p:cNvSpPr txBox="1">
            <a:spLocks noGrp="1"/>
          </p:cNvSpPr>
          <p:nvPr>
            <p:ph type="body" idx="1"/>
          </p:nvPr>
        </p:nvSpPr>
        <p:spPr>
          <a:xfrm>
            <a:off x="311700" y="1152475"/>
            <a:ext cx="3999900" cy="3416400"/>
          </a:xfrm>
          <a:prstGeom prst="rect">
            <a:avLst/>
          </a:prstGeom>
          <a:noFill/>
          <a:ln>
            <a:noFill/>
          </a:ln>
        </p:spPr>
        <p:txBody>
          <a:bodyPr lIns="91425" tIns="91425" rIns="91425" bIns="91425" anchor="t" anchorCtr="0">
            <a:noAutofit/>
          </a:bodyPr>
          <a:lstStyle/>
          <a:p>
            <a:pPr lvl="0" rtl="0">
              <a:spcBef>
                <a:spcPts val="0"/>
              </a:spcBef>
              <a:spcAft>
                <a:spcPts val="1500"/>
              </a:spcAft>
              <a:buNone/>
            </a:pPr>
            <a:r>
              <a:rPr lang="en" sz="1300" b="1">
                <a:solidFill>
                  <a:srgbClr val="333333"/>
                </a:solidFill>
                <a:highlight>
                  <a:srgbClr val="FFFCFD"/>
                </a:highlight>
              </a:rPr>
              <a:t>Agility</a:t>
            </a:r>
          </a:p>
          <a:p>
            <a:pPr lvl="0" rtl="0">
              <a:spcBef>
                <a:spcPts val="0"/>
              </a:spcBef>
              <a:spcAft>
                <a:spcPts val="1500"/>
              </a:spcAft>
              <a:buClr>
                <a:schemeClr val="dk1"/>
              </a:buClr>
              <a:buSzPct val="84615"/>
              <a:buFont typeface="Arial"/>
              <a:buNone/>
            </a:pPr>
            <a:r>
              <a:rPr lang="en" sz="1300">
                <a:solidFill>
                  <a:srgbClr val="333333"/>
                </a:solidFill>
                <a:highlight>
                  <a:srgbClr val="FFFCFD"/>
                </a:highlight>
              </a:rPr>
              <a:t>The ongoing research into what are the repercussions of modern software engineering practices on the productivity in the software cycle, i.e. continuous integration</a:t>
            </a:r>
          </a:p>
        </p:txBody>
      </p:sp>
      <p:sp>
        <p:nvSpPr>
          <p:cNvPr id="110" name="Shape 110"/>
          <p:cNvSpPr txBox="1">
            <a:spLocks noGrp="1"/>
          </p:cNvSpPr>
          <p:nvPr>
            <p:ph type="body" idx="2"/>
          </p:nvPr>
        </p:nvSpPr>
        <p:spPr>
          <a:xfrm>
            <a:off x="4832400" y="1152475"/>
            <a:ext cx="3999900" cy="3810000"/>
          </a:xfrm>
          <a:prstGeom prst="rect">
            <a:avLst/>
          </a:prstGeom>
          <a:noFill/>
          <a:ln>
            <a:noFill/>
          </a:ln>
        </p:spPr>
        <p:txBody>
          <a:bodyPr lIns="91425" tIns="91425" rIns="91425" bIns="91425" anchor="t" anchorCtr="0">
            <a:noAutofit/>
          </a:bodyPr>
          <a:lstStyle/>
          <a:p>
            <a:pPr lvl="0" rtl="0">
              <a:spcBef>
                <a:spcPts val="0"/>
              </a:spcBef>
              <a:spcAft>
                <a:spcPts val="800"/>
              </a:spcAft>
              <a:buClr>
                <a:schemeClr val="dk1"/>
              </a:buClr>
              <a:buSzPct val="73333"/>
              <a:buFont typeface="Arial"/>
              <a:buNone/>
            </a:pPr>
            <a:endParaRPr sz="1500">
              <a:solidFill>
                <a:srgbClr val="333333"/>
              </a:solidFill>
              <a:highlight>
                <a:srgbClr val="FFFCFD"/>
              </a:highlight>
            </a:endParaRPr>
          </a:p>
          <a:p>
            <a:pPr lvl="0" rtl="0">
              <a:spcBef>
                <a:spcPts val="0"/>
              </a:spcBef>
              <a:spcAft>
                <a:spcPts val="800"/>
              </a:spcAft>
              <a:buNone/>
            </a:pPr>
            <a:r>
              <a:rPr lang="en" sz="1500">
                <a:solidFill>
                  <a:srgbClr val="333333"/>
                </a:solidFill>
                <a:highlight>
                  <a:srgbClr val="FFFCFD"/>
                </a:highlight>
              </a:rPr>
              <a:t>BOSH tool chain integrates well with current best practices of software engineering</a:t>
            </a:r>
          </a:p>
          <a:p>
            <a:pPr lvl="0" indent="457200" rtl="0">
              <a:spcBef>
                <a:spcPts val="0"/>
              </a:spcBef>
              <a:spcAft>
                <a:spcPts val="800"/>
              </a:spcAft>
              <a:buNone/>
            </a:pPr>
            <a:r>
              <a:rPr lang="en" sz="1500" b="1">
                <a:solidFill>
                  <a:srgbClr val="333333"/>
                </a:solidFill>
                <a:highlight>
                  <a:srgbClr val="FFFCFD"/>
                </a:highlight>
              </a:rPr>
              <a:t> like Continuous Delivery</a:t>
            </a:r>
          </a:p>
          <a:p>
            <a:pPr marL="0" lvl="0" indent="0" rtl="0">
              <a:spcBef>
                <a:spcPts val="0"/>
              </a:spcBef>
              <a:spcAft>
                <a:spcPts val="800"/>
              </a:spcAft>
              <a:buNone/>
            </a:pPr>
            <a:r>
              <a:rPr lang="en" sz="1500">
                <a:solidFill>
                  <a:srgbClr val="333333"/>
                </a:solidFill>
                <a:highlight>
                  <a:srgbClr val="FFFCFD"/>
                </a:highlight>
              </a:rPr>
              <a:t> by providing ways to easily </a:t>
            </a:r>
          </a:p>
          <a:p>
            <a:pPr marL="0" lvl="0" indent="457200" rtl="0">
              <a:spcBef>
                <a:spcPts val="0"/>
              </a:spcBef>
              <a:spcAft>
                <a:spcPts val="800"/>
              </a:spcAft>
              <a:buNone/>
            </a:pPr>
            <a:r>
              <a:rPr lang="en" sz="1500">
                <a:solidFill>
                  <a:srgbClr val="333333"/>
                </a:solidFill>
                <a:highlight>
                  <a:srgbClr val="FFFCFD"/>
                </a:highlight>
              </a:rPr>
              <a:t>create software releases in an automated way and </a:t>
            </a:r>
          </a:p>
          <a:p>
            <a:pPr marL="0" lvl="0" indent="387350" rtl="0">
              <a:spcBef>
                <a:spcPts val="0"/>
              </a:spcBef>
              <a:spcAft>
                <a:spcPts val="800"/>
              </a:spcAft>
              <a:buClr>
                <a:schemeClr val="dk1"/>
              </a:buClr>
              <a:buSzPct val="73333"/>
              <a:buFont typeface="Arial"/>
              <a:buNone/>
            </a:pPr>
            <a:r>
              <a:rPr lang="en" sz="1500">
                <a:solidFill>
                  <a:srgbClr val="333333"/>
                </a:solidFill>
                <a:highlight>
                  <a:srgbClr val="FFFCFD"/>
                </a:highlight>
              </a:rPr>
              <a:t>to update complex deployed systems with simple commands.</a:t>
            </a:r>
          </a:p>
          <a:p>
            <a:pPr lvl="0" rtl="0">
              <a:lnSpc>
                <a:spcPct val="100000"/>
              </a:lnSpc>
              <a:spcBef>
                <a:spcPts val="0"/>
              </a:spcBef>
              <a:spcAft>
                <a:spcPts val="0"/>
              </a:spcAft>
              <a:buClr>
                <a:schemeClr val="dk1"/>
              </a:buClr>
              <a:buSzPct val="25000"/>
              <a:buFont typeface="Arial"/>
              <a:buNone/>
            </a:pPr>
            <a:endParaRPr sz="1100">
              <a:solidFill>
                <a:schemeClr val="dk1"/>
              </a:solidFill>
            </a:endParaRPr>
          </a:p>
          <a:p>
            <a:pPr lvl="0" rtl="0">
              <a:spcBef>
                <a:spcPts val="0"/>
              </a:spcBef>
              <a:spcAft>
                <a:spcPts val="800"/>
              </a:spcAft>
              <a:buNone/>
            </a:pPr>
            <a:endParaRPr sz="1500">
              <a:solidFill>
                <a:srgbClr val="333333"/>
              </a:solidFill>
              <a:highlight>
                <a:srgbClr val="FFFCFD"/>
              </a:highlight>
            </a:endParaRPr>
          </a:p>
        </p:txBody>
      </p:sp>
      <p:sp>
        <p:nvSpPr>
          <p:cNvPr id="111" name="Shape 111"/>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dirty="0">
                <a:solidFill>
                  <a:schemeClr val="dk1"/>
                </a:solidFill>
                <a:latin typeface="Arial"/>
                <a:ea typeface="Arial"/>
                <a:cs typeface="Arial"/>
                <a:sym typeface="Arial"/>
              </a:rPr>
              <a:t>Initialization of a BOSH release </a:t>
            </a:r>
          </a:p>
        </p:txBody>
      </p:sp>
      <p:sp>
        <p:nvSpPr>
          <p:cNvPr id="145" name="Shape 145"/>
          <p:cNvSpPr txBox="1">
            <a:spLocks noGrp="1"/>
          </p:cNvSpPr>
          <p:nvPr>
            <p:ph type="body" idx="1"/>
          </p:nvPr>
        </p:nvSpPr>
        <p:spPr>
          <a:xfrm>
            <a:off x="311700" y="1152475"/>
            <a:ext cx="3999899" cy="3664200"/>
          </a:xfrm>
          <a:prstGeom prst="rect">
            <a:avLst/>
          </a:prstGeom>
          <a:noFill/>
          <a:ln w="9525" cap="flat" cmpd="sng">
            <a:solidFill>
              <a:srgbClr val="6AA84F">
                <a:alpha val="0"/>
              </a:srgbClr>
            </a:solidFill>
            <a:prstDash val="solid"/>
            <a:round/>
            <a:headEnd type="none" w="med" len="med"/>
            <a:tailEnd type="none" w="med" len="med"/>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While release deployment, BOSH will place code and resources needed (more on this later)</a:t>
            </a:r>
          </a:p>
          <a:p>
            <a:pPr marL="0" marR="0" lvl="0" indent="0" algn="l" rtl="0">
              <a:lnSpc>
                <a:spcPct val="115000"/>
              </a:lnSpc>
              <a:spcBef>
                <a:spcPts val="1600"/>
              </a:spcBef>
              <a:spcAft>
                <a:spcPts val="0"/>
              </a:spcAft>
              <a:buClr>
                <a:schemeClr val="dk2"/>
              </a:buClr>
              <a:buSzPct val="25000"/>
              <a:buFont typeface="Arial"/>
              <a:buNone/>
            </a:pPr>
            <a:r>
              <a:rPr lang="en" sz="1400" b="0" i="0" u="none" strike="noStrike" cap="none" dirty="0">
                <a:solidFill>
                  <a:schemeClr val="dk2"/>
                </a:solidFill>
                <a:latin typeface="Arial"/>
                <a:ea typeface="Arial"/>
                <a:cs typeface="Arial"/>
                <a:sym typeface="Arial"/>
              </a:rPr>
              <a:t>At </a:t>
            </a:r>
            <a:r>
              <a:rPr lang="en" sz="1400" b="1" i="0" u="none" strike="noStrike" cap="none" dirty="0">
                <a:solidFill>
                  <a:schemeClr val="dk2"/>
                </a:solidFill>
                <a:latin typeface="Arial"/>
                <a:ea typeface="Arial"/>
                <a:cs typeface="Arial"/>
                <a:sym typeface="Arial"/>
              </a:rPr>
              <a:t>/var/vcap</a:t>
            </a:r>
          </a:p>
          <a:p>
            <a:pPr marL="0" marR="0" lvl="0" indent="0" algn="l" rtl="0">
              <a:lnSpc>
                <a:spcPct val="115000"/>
              </a:lnSpc>
              <a:spcBef>
                <a:spcPts val="1600"/>
              </a:spcBef>
              <a:spcAft>
                <a:spcPts val="0"/>
              </a:spcAft>
              <a:buClr>
                <a:schemeClr val="dk2"/>
              </a:buClr>
              <a:buSzPct val="25000"/>
              <a:buFont typeface="Arial"/>
              <a:buNone/>
            </a:pPr>
            <a:r>
              <a:rPr lang="en" sz="1400" b="1" i="0" u="none" strike="noStrike" cap="none" dirty="0">
                <a:solidFill>
                  <a:schemeClr val="dk2"/>
                </a:solidFill>
                <a:latin typeface="Arial"/>
                <a:ea typeface="Arial"/>
                <a:cs typeface="Arial"/>
                <a:sym typeface="Arial"/>
              </a:rPr>
              <a:t>This dir structure is created by BOSH on each  of the job VMs</a:t>
            </a:r>
          </a:p>
          <a:p>
            <a:pPr marL="0" marR="0" lvl="0" indent="0" algn="l" rtl="0">
              <a:lnSpc>
                <a:spcPct val="115000"/>
              </a:lnSpc>
              <a:spcBef>
                <a:spcPts val="1600"/>
              </a:spcBef>
              <a:spcAft>
                <a:spcPts val="0"/>
              </a:spcAft>
              <a:buClr>
                <a:schemeClr val="dk2"/>
              </a:buClr>
              <a:buSzPct val="25000"/>
              <a:buFont typeface="Arial"/>
              <a:buNone/>
            </a:pPr>
            <a:endParaRPr sz="1400" b="1"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25000"/>
              <a:buFont typeface="Arial"/>
              <a:buNone/>
            </a:pPr>
            <a:r>
              <a:rPr lang="en" sz="1400" b="1" i="1" u="none" strike="noStrike" cap="none" dirty="0">
                <a:solidFill>
                  <a:srgbClr val="6AA84F"/>
                </a:solidFill>
                <a:latin typeface="Arial"/>
                <a:ea typeface="Arial"/>
                <a:cs typeface="Arial"/>
                <a:sym typeface="Arial"/>
              </a:rPr>
              <a:t>Trivia:</a:t>
            </a:r>
          </a:p>
          <a:p>
            <a:pPr marL="0" marR="0" lvl="0" indent="0" algn="l" rtl="0">
              <a:lnSpc>
                <a:spcPct val="115000"/>
              </a:lnSpc>
              <a:spcBef>
                <a:spcPts val="1600"/>
              </a:spcBef>
              <a:spcAft>
                <a:spcPts val="0"/>
              </a:spcAft>
              <a:buClr>
                <a:schemeClr val="dk1"/>
              </a:buClr>
              <a:buSzPct val="25000"/>
              <a:buFont typeface="Arial"/>
              <a:buNone/>
            </a:pPr>
            <a:r>
              <a:rPr lang="en" sz="1400" b="1" i="1" u="none" strike="noStrike" cap="none" dirty="0">
                <a:solidFill>
                  <a:srgbClr val="6AA84F"/>
                </a:solidFill>
                <a:latin typeface="Arial"/>
                <a:ea typeface="Arial"/>
                <a:cs typeface="Arial"/>
                <a:sym typeface="Arial"/>
              </a:rPr>
              <a:t>Vcap : A remnant of VMWare days, it stands for VMWare Cloud Application Platform</a:t>
            </a:r>
          </a:p>
        </p:txBody>
      </p:sp>
      <p:sp>
        <p:nvSpPr>
          <p:cNvPr id="146" name="Shape 146"/>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 sz="1400" b="1" i="0" u="none" strike="noStrike" cap="none" dirty="0">
                <a:solidFill>
                  <a:schemeClr val="dk2"/>
                </a:solidFill>
                <a:latin typeface="Arial"/>
                <a:ea typeface="Arial"/>
                <a:cs typeface="Arial"/>
                <a:sym typeface="Arial"/>
              </a:rPr>
              <a:t>So: we will soon see:</a:t>
            </a:r>
          </a:p>
          <a:p>
            <a:pPr marL="0" marR="0" lvl="0" indent="0" algn="l" rtl="0">
              <a:lnSpc>
                <a:spcPct val="115000"/>
              </a:lnSpc>
              <a:spcBef>
                <a:spcPts val="1600"/>
              </a:spcBef>
              <a:spcAft>
                <a:spcPts val="0"/>
              </a:spcAft>
              <a:buClr>
                <a:schemeClr val="dk1"/>
              </a:buClr>
              <a:buSzPct val="25000"/>
              <a:buFont typeface="Arial"/>
              <a:buNone/>
            </a:pPr>
            <a:r>
              <a:rPr lang="en" sz="1400" b="1" i="0" u="none" strike="noStrike" cap="none" dirty="0">
                <a:solidFill>
                  <a:schemeClr val="dk2"/>
                </a:solidFill>
                <a:latin typeface="Arial"/>
                <a:ea typeface="Arial"/>
                <a:cs typeface="Arial"/>
                <a:sym typeface="Arial"/>
              </a:rPr>
              <a:t>/var/vcap/jobs</a:t>
            </a:r>
          </a:p>
          <a:p>
            <a:pPr marL="0" marR="0" lvl="0" indent="0" algn="l" rtl="0">
              <a:lnSpc>
                <a:spcPct val="115000"/>
              </a:lnSpc>
              <a:spcBef>
                <a:spcPts val="1600"/>
              </a:spcBef>
              <a:spcAft>
                <a:spcPts val="0"/>
              </a:spcAft>
              <a:buClr>
                <a:schemeClr val="dk1"/>
              </a:buClr>
              <a:buSzPct val="25000"/>
              <a:buFont typeface="Arial"/>
              <a:buNone/>
            </a:pPr>
            <a:r>
              <a:rPr lang="en" sz="1400" b="1" i="0" u="none" strike="noStrike" cap="none" dirty="0">
                <a:solidFill>
                  <a:schemeClr val="dk2"/>
                </a:solidFill>
                <a:latin typeface="Arial"/>
                <a:ea typeface="Arial"/>
                <a:cs typeface="Arial"/>
                <a:sym typeface="Arial"/>
              </a:rPr>
              <a:t>/var/vcap/packages</a:t>
            </a:r>
          </a:p>
          <a:p>
            <a:pPr marL="0" marR="0" lvl="0" indent="0" algn="l" rtl="0">
              <a:lnSpc>
                <a:spcPct val="115000"/>
              </a:lnSpc>
              <a:spcBef>
                <a:spcPts val="1600"/>
              </a:spcBef>
              <a:spcAft>
                <a:spcPts val="0"/>
              </a:spcAft>
              <a:buClr>
                <a:schemeClr val="dk2"/>
              </a:buClr>
              <a:buSzPct val="25000"/>
              <a:buFont typeface="Arial"/>
              <a:buNone/>
            </a:pPr>
            <a:r>
              <a:rPr lang="en" sz="1400" b="1" i="0" u="none" strike="noStrike" cap="none" dirty="0">
                <a:solidFill>
                  <a:schemeClr val="dk2"/>
                </a:solidFill>
                <a:latin typeface="Arial"/>
                <a:ea typeface="Arial"/>
                <a:cs typeface="Arial"/>
                <a:sym typeface="Arial"/>
              </a:rPr>
              <a:t>/var/vcap/src</a:t>
            </a:r>
          </a:p>
          <a:p>
            <a:pPr marL="0" marR="0" lvl="0" indent="0" algn="l" rtl="0">
              <a:lnSpc>
                <a:spcPct val="115000"/>
              </a:lnSpc>
              <a:spcBef>
                <a:spcPts val="1600"/>
              </a:spcBef>
              <a:spcAft>
                <a:spcPts val="0"/>
              </a:spcAft>
              <a:buClr>
                <a:schemeClr val="dk2"/>
              </a:buClr>
              <a:buSzPct val="25000"/>
              <a:buFont typeface="Arial"/>
              <a:buNone/>
            </a:pPr>
            <a:r>
              <a:rPr lang="en" sz="1400" b="1" i="0" u="none" strike="noStrike" cap="none" dirty="0">
                <a:solidFill>
                  <a:schemeClr val="dk2"/>
                </a:solidFill>
                <a:latin typeface="Arial"/>
                <a:ea typeface="Arial"/>
                <a:cs typeface="Arial"/>
                <a:sym typeface="Arial"/>
              </a:rPr>
              <a:t>And </a:t>
            </a:r>
          </a:p>
          <a:p>
            <a:pPr marL="0" marR="0" lvl="0" indent="0" algn="l" rtl="0">
              <a:lnSpc>
                <a:spcPct val="115000"/>
              </a:lnSpc>
              <a:spcBef>
                <a:spcPts val="1600"/>
              </a:spcBef>
              <a:spcAft>
                <a:spcPts val="0"/>
              </a:spcAft>
              <a:buClr>
                <a:schemeClr val="dk2"/>
              </a:buClr>
              <a:buSzPct val="25000"/>
              <a:buFont typeface="Arial"/>
              <a:buNone/>
            </a:pPr>
            <a:r>
              <a:rPr lang="en" sz="1400" b="1" i="0" u="none" strike="noStrike" cap="none" dirty="0">
                <a:solidFill>
                  <a:schemeClr val="dk2"/>
                </a:solidFill>
                <a:latin typeface="Arial"/>
                <a:ea typeface="Arial"/>
                <a:cs typeface="Arial"/>
                <a:sym typeface="Arial"/>
              </a:rPr>
              <a:t>/var/vcap/blobs</a:t>
            </a:r>
          </a:p>
          <a:p>
            <a:pPr marL="0" marR="0" lvl="0" indent="0" algn="l" rtl="0">
              <a:lnSpc>
                <a:spcPct val="115000"/>
              </a:lnSpc>
              <a:spcBef>
                <a:spcPts val="1600"/>
              </a:spcBef>
              <a:spcAft>
                <a:spcPts val="0"/>
              </a:spcAft>
              <a:buClr>
                <a:schemeClr val="dk2"/>
              </a:buClr>
              <a:buSzPct val="250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ct val="250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ct val="250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ct val="250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ct val="25000"/>
              <a:buFont typeface="Arial"/>
              <a:buNone/>
            </a:pPr>
            <a:endParaRPr sz="1400" b="0" i="0" u="none" strike="noStrike" cap="none" dirty="0">
              <a:solidFill>
                <a:schemeClr val="dk2"/>
              </a:solidFill>
              <a:latin typeface="Arial"/>
              <a:ea typeface="Arial"/>
              <a:cs typeface="Arial"/>
              <a:sym typeface="Arial"/>
            </a:endParaRPr>
          </a:p>
        </p:txBody>
      </p:sp>
      <p:sp>
        <p:nvSpPr>
          <p:cNvPr id="147" name="Shape 14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1456</Words>
  <Application>Microsoft Macintosh PowerPoint</Application>
  <PresentationFormat>On-screen Show (16:9)</PresentationFormat>
  <Paragraphs>215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simple-light-2</vt:lpstr>
      <vt:lpstr>BOSH 101</vt:lpstr>
      <vt:lpstr>What is BOSH </vt:lpstr>
      <vt:lpstr>Why should we use BOSH? </vt:lpstr>
      <vt:lpstr>What problems is BOSH solving for me?</vt:lpstr>
      <vt:lpstr>What problems is BOSH solving for me? (contd.)</vt:lpstr>
      <vt:lpstr>What problems is BOSH solving for me? (contd.)</vt:lpstr>
      <vt:lpstr>What problems is BOSH solving for me? (contd.)</vt:lpstr>
      <vt:lpstr>What problems is BOSH solving for me? (contd.)</vt:lpstr>
      <vt:lpstr>Initialization of a BOSH release </vt:lpstr>
      <vt:lpstr>BOSH Jobs       Stages of a Job</vt:lpstr>
      <vt:lpstr>Anatomy of a BOSH Job</vt:lpstr>
      <vt:lpstr>Review</vt:lpstr>
      <vt:lpstr>Make a Dependency Graph</vt:lpstr>
      <vt:lpstr>Exercise: Sample Dependency Graph</vt:lpstr>
      <vt:lpstr>Exercise: Dependency Graph for PostGreSQL</vt:lpstr>
      <vt:lpstr>BOSH Packages</vt:lpstr>
      <vt:lpstr>Optional: BOSH Blobs</vt:lpstr>
      <vt:lpstr>Let’s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BOSH 101</dc:title>
  <cp:lastModifiedBy>Mallika Iyer</cp:lastModifiedBy>
  <cp:revision>7</cp:revision>
  <dcterms:modified xsi:type="dcterms:W3CDTF">2017-06-26T14:26:24Z</dcterms:modified>
</cp:coreProperties>
</file>