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3"/>
  </p:notesMasterIdLst>
  <p:sldIdLst>
    <p:sldId id="256" r:id="rId2"/>
    <p:sldId id="476" r:id="rId3"/>
    <p:sldId id="477" r:id="rId4"/>
    <p:sldId id="478" r:id="rId5"/>
    <p:sldId id="496"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256"/>
            <p14:sldId id="476"/>
            <p14:sldId id="477"/>
            <p14:sldId id="478"/>
            <p14:sldId id="496"/>
            <p14:sldId id="480"/>
            <p14:sldId id="481"/>
            <p14:sldId id="482"/>
            <p14:sldId id="483"/>
            <p14:sldId id="484"/>
            <p14:sldId id="485"/>
            <p14:sldId id="486"/>
            <p14:sldId id="487"/>
            <p14:sldId id="488"/>
            <p14:sldId id="489"/>
            <p14:sldId id="490"/>
            <p14:sldId id="491"/>
            <p14:sldId id="492"/>
            <p14:sldId id="493"/>
            <p14:sldId id="494"/>
            <p14:sldId id="49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131" d="100"/>
          <a:sy n="131" d="100"/>
        </p:scale>
        <p:origin x="-992" y="-104"/>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a:t>DEA,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a:t>
            </a:r>
            <a:r>
              <a:rPr lang="en-US" dirty="0"/>
              <a:t>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63" r:id="rId9"/>
    <p:sldLayoutId id="2147483683" r:id="rId10"/>
    <p:sldLayoutId id="2147483684" r:id="rId11"/>
    <p:sldLayoutId id="2147483685"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5.jpeg"/></Relationships>
</file>

<file path=ppt/slides/_rels/slide9.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1" Type="http://schemas.openxmlformats.org/officeDocument/2006/relationships/slideLayout" Target="../slideLayouts/slideLayout10.xml"/><Relationship Id="rId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85800" y="1583342"/>
            <a:ext cx="7772400" cy="1159856"/>
          </a:xfrm>
          <a:prstGeom prst="rect">
            <a:avLst/>
          </a:prstGeom>
        </p:spPr>
        <p:txBody>
          <a:bodyPr lIns="91425" tIns="91425" rIns="91425" bIns="91425" anchor="ctr" anchorCtr="0">
            <a:noAutofit/>
          </a:bodyPr>
          <a:lstStyle/>
          <a:p>
            <a:pPr>
              <a:spcBef>
                <a:spcPts val="0"/>
              </a:spcBef>
              <a:buNone/>
            </a:pPr>
            <a:r>
              <a:rPr lang="en-US" dirty="0" smtClean="0">
                <a:solidFill>
                  <a:srgbClr val="2C95DD"/>
                </a:solidFill>
              </a:rPr>
              <a:t>Pivotal Cloud Foundry</a:t>
            </a:r>
            <a:endParaRPr lang="en" dirty="0">
              <a:solidFill>
                <a:srgbClr val="2C95DD"/>
              </a:solidFill>
            </a:endParaRPr>
          </a:p>
        </p:txBody>
      </p:sp>
      <p:sp>
        <p:nvSpPr>
          <p:cNvPr id="4" name="Shape 152"/>
          <p:cNvSpPr txBox="1">
            <a:spLocks/>
          </p:cNvSpPr>
          <p:nvPr/>
        </p:nvSpPr>
        <p:spPr>
          <a:xfrm>
            <a:off x="618066" y="2917310"/>
            <a:ext cx="7772400" cy="78473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None/>
              <a:defRPr sz="14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r>
              <a:rPr lang="en-US" sz="2800" dirty="0" smtClean="0"/>
              <a:t>Services</a:t>
            </a:r>
            <a:endParaRPr lang="en-US" sz="2800" dirty="0" smtClean="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endParaRPr lang="en-US" sz="2800" dirty="0">
              <a:solidFill>
                <a:srgbClr val="2C95DD"/>
              </a:solidFill>
            </a:endParaRP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endParaRPr lang="en-US" dirty="0" smtClean="0">
              <a:solidFill>
                <a:schemeClr val="bg2"/>
              </a:solidFill>
            </a:endParaRP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a:t>
            </a:r>
            <a:r>
              <a:rPr lang="en-US" dirty="0" smtClean="0">
                <a:solidFill>
                  <a:schemeClr val="bg2"/>
                </a:solidFill>
              </a:rPr>
              <a:t>XD</a:t>
            </a:r>
            <a:endParaRPr lang="en-US" dirty="0" smtClean="0">
              <a:solidFill>
                <a:schemeClr val="bg2"/>
              </a:solidFill>
            </a:endParaRP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a:t>
            </a:r>
            <a:r>
              <a:rPr lang="en-US" sz="2800" dirty="0">
                <a:solidFill>
                  <a:srgbClr val="2C95DD"/>
                </a:solidFill>
              </a:rPr>
              <a:t>Cloud Foundry</a:t>
            </a:r>
            <a:endParaRPr lang="en-US" sz="2800" dirty="0">
              <a:solidFill>
                <a:srgbClr val="2C95DD"/>
              </a:solidFill>
            </a:endParaRP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a:t>
            </a:r>
            <a:r>
              <a:rPr lang="en-US" sz="2800" dirty="0">
                <a:solidFill>
                  <a:srgbClr val="2C95DD"/>
                </a:solidFill>
              </a:rPr>
              <a:t>Pivotal </a:t>
            </a:r>
            <a:r>
              <a:rPr lang="en-US" sz="2800" dirty="0">
                <a:solidFill>
                  <a:srgbClr val="2C95DD"/>
                </a:solidFill>
              </a:rPr>
              <a:t>Cloud Foundry </a:t>
            </a:r>
            <a:endParaRPr lang="en-US" sz="2800" dirty="0">
              <a:solidFill>
                <a:srgbClr val="2C95DD"/>
              </a:solidFill>
            </a:endParaRP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a:t>
            </a:r>
            <a:r>
              <a:rPr lang="en-US" sz="2000" dirty="0">
                <a:solidFill>
                  <a:srgbClr val="FFFFFF"/>
                </a:solidFill>
              </a:rPr>
              <a:t>pool</a:t>
            </a:r>
            <a:r>
              <a:rPr lang="en-US" sz="2000" dirty="0">
                <a:solidFill>
                  <a:srgbClr val="FFFFFF"/>
                </a:solidFill>
              </a:rPr>
              <a:t>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a:t>
            </a:r>
            <a:r>
              <a:rPr lang="en-US" sz="2800" dirty="0">
                <a:solidFill>
                  <a:srgbClr val="2C95DD"/>
                </a:solidFill>
              </a:rPr>
              <a:t>Pivotal </a:t>
            </a:r>
            <a:r>
              <a:rPr lang="en-US" sz="2800" dirty="0">
                <a:solidFill>
                  <a:srgbClr val="2C95DD"/>
                </a:solidFill>
              </a:rPr>
              <a:t>Cloud Foundry</a:t>
            </a:r>
            <a:endParaRPr lang="en-US" sz="2800" dirty="0">
              <a:solidFill>
                <a:srgbClr val="2C95DD"/>
              </a:solidFill>
            </a:endParaRP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endParaRPr lang="en-US" sz="2800" dirty="0">
              <a:solidFill>
                <a:srgbClr val="2C95DD"/>
              </a:solidFill>
            </a:endParaRP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Built on Pivotal CF for simplified </a:t>
            </a:r>
            <a:r>
              <a:rPr lang="en-US" sz="2000" dirty="0" smtClean="0">
                <a:solidFill>
                  <a:srgbClr val="FFFFFF"/>
                </a:solidFill>
              </a:rPr>
              <a:t>deployment </a:t>
            </a:r>
            <a:r>
              <a:rPr lang="en-US" sz="2000" dirty="0">
                <a:solidFill>
                  <a:srgbClr val="FFFFFF"/>
                </a:solidFill>
              </a:rPr>
              <a:t>and operation </a:t>
            </a:r>
            <a:r>
              <a:rPr lang="en-US" sz="2000" dirty="0" smtClean="0">
                <a:solidFill>
                  <a:srgbClr val="FFFFFF"/>
                </a:solidFill>
              </a:rPr>
              <a:t>in private cloud</a:t>
            </a:r>
            <a:endParaRPr lang="en-US" sz="2000" dirty="0">
              <a:solidFill>
                <a:srgbClr val="FFFFFF"/>
              </a:solidFill>
            </a:endParaRPr>
          </a:p>
          <a:p>
            <a:pPr lvl="0">
              <a:spcBef>
                <a:spcPts val="0"/>
              </a:spcBef>
              <a:spcAft>
                <a:spcPts val="600"/>
              </a:spcAft>
            </a:pPr>
            <a:r>
              <a:rPr lang="en-US" sz="2000" dirty="0">
                <a:solidFill>
                  <a:srgbClr val="FFFFFF"/>
                </a:solidFill>
              </a:rPr>
              <a:t>Enables businesses to apply the power of </a:t>
            </a:r>
            <a:r>
              <a:rPr lang="en-US" sz="2000" dirty="0" err="1">
                <a:solidFill>
                  <a:srgbClr val="FFFFFF"/>
                </a:solidFill>
              </a:rPr>
              <a:t>Pivotal’s</a:t>
            </a:r>
            <a:r>
              <a:rPr lang="en-US" sz="2000" dirty="0">
                <a:solidFill>
                  <a:srgbClr val="FFFFFF"/>
                </a:solidFill>
              </a:rPr>
              <a:t> Big Data Suite to mobile solutions </a:t>
            </a: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endParaRPr lang="en-US" sz="2800" dirty="0">
              <a:solidFill>
                <a:srgbClr val="2C95DD"/>
              </a:solidFill>
            </a:endParaRP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a:t>
            </a:r>
            <a:r>
              <a:rPr lang="en-US" sz="1800" dirty="0" smtClean="0">
                <a:solidFill>
                  <a:srgbClr val="FFFFFF"/>
                </a:solidFill>
              </a:rPr>
              <a:t>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Data</a:t>
            </a:r>
            <a:r>
              <a:rPr lang="en-US" dirty="0" smtClean="0"/>
              <a:t> </a:t>
            </a:r>
            <a:r>
              <a:rPr lang="en-US" sz="2800" dirty="0">
                <a:solidFill>
                  <a:srgbClr val="2C95DD"/>
                </a:solidFill>
              </a:rPr>
              <a:t>Sync</a:t>
            </a:r>
            <a:endParaRPr lang="en-US" sz="2800" dirty="0">
              <a:solidFill>
                <a:srgbClr val="2C95DD"/>
              </a:solidFill>
            </a:endParaRPr>
          </a:p>
        </p:txBody>
      </p:sp>
      <p:sp>
        <p:nvSpPr>
          <p:cNvPr id="3" name="Content Placeholder 2"/>
          <p:cNvSpPr>
            <a:spLocks noGrp="1"/>
          </p:cNvSpPr>
          <p:nvPr>
            <p:ph sz="quarter" idx="4294967295"/>
          </p:nvPr>
        </p:nvSpPr>
        <p:spPr>
          <a:xfrm>
            <a:off x="366716" y="898980"/>
            <a:ext cx="6457960"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a:solidFill>
                  <a:srgbClr val="FFFFFF"/>
                </a:solidFill>
              </a:rPr>
              <a:t>Apps</a:t>
            </a:r>
            <a:r>
              <a:rPr lang="en-US" sz="1800" dirty="0" smtClean="0">
                <a:solidFill>
                  <a:srgbClr val="FFFFFF"/>
                </a:solidFill>
              </a:rPr>
              <a:t> </a:t>
            </a:r>
            <a:r>
              <a:rPr lang="en-US" sz="1800" dirty="0">
                <a:solidFill>
                  <a:srgbClr val="FFFFFF"/>
                </a:solidFill>
              </a:rPr>
              <a:t>need to store mobile-specific data, but the existing backend cannot accommodate </a:t>
            </a:r>
          </a:p>
          <a:p>
            <a:pPr marL="285750" lvl="1" indent="-285750">
              <a:buFont typeface="Arial"/>
              <a:buChar char="•"/>
            </a:pPr>
            <a:r>
              <a:rPr lang="en-US" sz="1800" dirty="0" smtClean="0">
                <a:solidFill>
                  <a:srgbClr val="FFFFFF"/>
                </a:solidFill>
              </a:rPr>
              <a:t>Data sync / store is difficult for an app developer to set up</a:t>
            </a:r>
          </a:p>
          <a:p>
            <a:pPr marL="285750" lvl="1" indent="-285750">
              <a:buFont typeface="Arial"/>
              <a:buChar char="•"/>
            </a:pPr>
            <a:r>
              <a:rPr lang="en-US" sz="1800" dirty="0" smtClean="0">
                <a:solidFill>
                  <a:srgbClr val="FFFFFF"/>
                </a:solidFill>
              </a:rPr>
              <a:t>Existing services provide public cloud “black box” </a:t>
            </a:r>
            <a:r>
              <a:rPr lang="en-US" sz="1800" dirty="0" smtClean="0">
                <a:solidFill>
                  <a:srgbClr val="FFFFFF"/>
                </a:solidFill>
              </a:rPr>
              <a:t>storage</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Mobile-optimized API for access to multiple types of storage </a:t>
            </a:r>
          </a:p>
          <a:p>
            <a:pPr marL="285750" lvl="1" indent="-285750">
              <a:buFont typeface="Arial"/>
              <a:buChar char="•"/>
            </a:pPr>
            <a:r>
              <a:rPr lang="en-US" sz="1800" dirty="0">
                <a:solidFill>
                  <a:srgbClr val="FFFFFF"/>
                </a:solidFill>
              </a:rPr>
              <a:t>Simple for developers, yet enterprise-grade and highly scalable</a:t>
            </a:r>
          </a:p>
          <a:p>
            <a:endParaRPr lang="en-US" sz="2200" dirty="0" smtClean="0">
              <a:solidFill>
                <a:srgbClr val="FFFFFF"/>
              </a:solidFill>
            </a:endParaRPr>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2503070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a:t>
            </a:r>
            <a:r>
              <a:rPr lang="en-US" sz="2800" dirty="0" smtClean="0">
                <a:solidFill>
                  <a:srgbClr val="2C95DD"/>
                </a:solidFill>
              </a:rPr>
              <a:t>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API </a:t>
            </a:r>
            <a:r>
              <a:rPr lang="en-US" sz="2800" dirty="0">
                <a:solidFill>
                  <a:srgbClr val="2C95DD"/>
                </a:solidFill>
              </a:rPr>
              <a:t>G</a:t>
            </a:r>
            <a:r>
              <a:rPr lang="en-US" sz="2800" dirty="0">
                <a:solidFill>
                  <a:srgbClr val="2C95DD"/>
                </a:solidFill>
              </a:rPr>
              <a:t>ateway</a:t>
            </a:r>
            <a:endParaRPr lang="en-US" sz="2800" dirty="0">
              <a:solidFill>
                <a:srgbClr val="2C95DD"/>
              </a:solidFill>
            </a:endParaRPr>
          </a:p>
        </p:txBody>
      </p:sp>
      <p:sp>
        <p:nvSpPr>
          <p:cNvPr id="3" name="Content Placeholder 2"/>
          <p:cNvSpPr>
            <a:spLocks noGrp="1"/>
          </p:cNvSpPr>
          <p:nvPr>
            <p:ph sz="quarter" idx="4294967295"/>
          </p:nvPr>
        </p:nvSpPr>
        <p:spPr>
          <a:xfrm>
            <a:off x="381000" y="884464"/>
            <a:ext cx="6589089" cy="2362200"/>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Legacy APIs are not optimized for mobile</a:t>
            </a:r>
          </a:p>
          <a:p>
            <a:pPr marL="285750" lvl="1" indent="-285750">
              <a:buFont typeface="Arial"/>
              <a:buChar char="•"/>
            </a:pPr>
            <a:r>
              <a:rPr lang="en-US" sz="1800" dirty="0" smtClean="0">
                <a:solidFill>
                  <a:srgbClr val="FFFFFF"/>
                </a:solidFill>
              </a:rPr>
              <a:t>Too much unnecessary content delivered to devices</a:t>
            </a:r>
          </a:p>
          <a:p>
            <a:pPr marL="285750" lvl="1" indent="-285750">
              <a:buFont typeface="Arial"/>
              <a:buChar char="•"/>
            </a:pPr>
            <a:r>
              <a:rPr lang="en-US" sz="1800" dirty="0">
                <a:solidFill>
                  <a:srgbClr val="FFFFFF"/>
                </a:solidFill>
              </a:rPr>
              <a:t>Mobile very sensitive to latency (often weak or no signal)</a:t>
            </a:r>
          </a:p>
          <a:p>
            <a:pPr marL="285750" lvl="1" indent="-285750">
              <a:buFont typeface="Arial"/>
              <a:buChar char="•"/>
            </a:pPr>
            <a:r>
              <a:rPr lang="en-US" sz="1800" dirty="0" smtClean="0">
                <a:solidFill>
                  <a:srgbClr val="FFFFFF"/>
                </a:solidFill>
              </a:rPr>
              <a:t>Mobile apps often require several API calls to display a single page of </a:t>
            </a:r>
            <a:r>
              <a:rPr lang="en-US" sz="1800" dirty="0" smtClean="0">
                <a:solidFill>
                  <a:srgbClr val="FFFFFF"/>
                </a:solidFill>
              </a:rPr>
              <a:t>content</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Allows mobile developers to easily transform APIs</a:t>
            </a:r>
          </a:p>
          <a:p>
            <a:pPr marL="285750" lvl="2" indent="-285750">
              <a:buFont typeface="Arial"/>
              <a:buChar char="•"/>
            </a:pPr>
            <a:r>
              <a:rPr lang="en-US" sz="1800" dirty="0">
                <a:solidFill>
                  <a:srgbClr val="FFFFFF"/>
                </a:solidFill>
              </a:rPr>
              <a:t>Deliver mobile-optimized, device specific content </a:t>
            </a:r>
          </a:p>
          <a:p>
            <a:pPr marL="285750" lvl="1" indent="-285750">
              <a:buFont typeface="Arial"/>
              <a:buChar char="•"/>
            </a:pPr>
            <a:r>
              <a:rPr lang="en-US" sz="1800" dirty="0">
                <a:solidFill>
                  <a:srgbClr val="FFFFFF"/>
                </a:solidFill>
                <a:sym typeface="Wingdings"/>
              </a:rPr>
              <a:t>Results in improved performance and user experience</a:t>
            </a:r>
            <a:endParaRPr lang="en-US" sz="1800" dirty="0">
              <a:solidFill>
                <a:srgbClr val="FFFFFF"/>
              </a:solidFill>
            </a:endParaRPr>
          </a:p>
          <a:p>
            <a:endParaRPr lang="en-US" sz="2200" dirty="0" smtClean="0">
              <a:solidFill>
                <a:srgbClr val="FFFFFF"/>
              </a:solidFill>
            </a:endParaRPr>
          </a:p>
        </p:txBody>
      </p:sp>
    </p:spTree>
    <p:extLst>
      <p:ext uri="{BB962C8B-B14F-4D97-AF65-F5344CB8AC3E}">
        <p14:creationId xmlns:p14="http://schemas.microsoft.com/office/powerpoint/2010/main" val="3694444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endParaRPr lang="en-US" sz="2800" dirty="0">
              <a:solidFill>
                <a:srgbClr val="2C95DD"/>
              </a:solidFill>
            </a:endParaRP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a:t>
            </a:r>
            <a:r>
              <a:rPr lang="en-US" sz="1800" dirty="0" smtClean="0">
                <a:solidFill>
                  <a:srgbClr val="FFFFFF"/>
                </a:solidFill>
              </a:rPr>
              <a:t>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1137540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a:t>
            </a:r>
            <a:r>
              <a:rPr lang="en-US" sz="1800" dirty="0">
                <a:solidFill>
                  <a:srgbClr val="FFFFFF"/>
                </a:solidFill>
              </a:rPr>
              <a:t>resources to be easily provisioned on-</a:t>
            </a:r>
            <a:r>
              <a:rPr lang="en-US" sz="1800" dirty="0">
                <a:solidFill>
                  <a:srgbClr val="FFFFFF"/>
                </a:solidFill>
              </a:rPr>
              <a:t>demand</a:t>
            </a:r>
          </a:p>
          <a:p>
            <a:pPr marL="342900" indent="-342900">
              <a:spcAft>
                <a:spcPts val="600"/>
              </a:spcAft>
              <a:buClr>
                <a:schemeClr val="bg2"/>
              </a:buClr>
              <a:buFont typeface="Arial"/>
              <a:buChar char="•"/>
            </a:pPr>
            <a:r>
              <a:rPr lang="en-US" sz="1800" dirty="0">
                <a:solidFill>
                  <a:srgbClr val="FFFFFF"/>
                </a:solidFill>
              </a:rPr>
              <a:t>Typically </a:t>
            </a:r>
            <a:r>
              <a:rPr lang="en-US" sz="1800" dirty="0">
                <a:solidFill>
                  <a:srgbClr val="FFFFFF"/>
                </a:solidFill>
              </a:rPr>
              <a:t>middleware, frameworks, and other “components” </a:t>
            </a:r>
            <a:r>
              <a:rPr lang="en-US" sz="1800" dirty="0">
                <a:solidFill>
                  <a:srgbClr val="FFFFFF"/>
                </a:solidFill>
              </a:rPr>
              <a:t>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endParaRPr lang="en-US" sz="1800" dirty="0">
              <a:solidFill>
                <a:srgbClr val="FFFFFF"/>
              </a:solidFill>
            </a:endParaRP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endParaRPr lang="en-US" sz="2800" dirty="0">
              <a:solidFill>
                <a:srgbClr val="2C95DD"/>
              </a:solidFill>
            </a:endParaRP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2"/>
                </a:solidFill>
              </a:rPr>
              <a:t>Mobile</a:t>
            </a:r>
            <a:endParaRPr lang="en-US" dirty="0" smtClean="0">
              <a:solidFill>
                <a:schemeClr val="tx2"/>
              </a:solidFill>
            </a:endParaRPr>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Spring Cloud</a:t>
            </a:r>
          </a:p>
          <a:p>
            <a:pPr algn="ctr"/>
            <a:endParaRPr lang="en-US" dirty="0"/>
          </a:p>
        </p:txBody>
      </p:sp>
      <p:pic>
        <p:nvPicPr>
          <p:cNvPr id="18" name="Picture 17" descr="icon_apigateway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80" y="1625600"/>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1" name="Picture 20" descr="icon_datasync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0" y="3097828"/>
            <a:ext cx="640080" cy="640080"/>
          </a:xfrm>
          <a:prstGeom prst="rect">
            <a:avLst/>
          </a:prstGeom>
        </p:spPr>
      </p:pic>
      <p:pic>
        <p:nvPicPr>
          <p:cNvPr id="22" name="Picture 21" descr="icon_gemfire_cf@2x.png"/>
          <p:cNvPicPr>
            <a:picLocks noChangeAspect="1"/>
          </p:cNvPicPr>
          <p:nvPr/>
        </p:nvPicPr>
        <p:blipFill>
          <a:blip r:embed="rId7"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6" name="Picture 25" descr="icon_springxd_cf@2x.png"/>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88640"/>
            <a:ext cx="640080" cy="640080"/>
          </a:xfrm>
          <a:prstGeom prst="rect">
            <a:avLst/>
          </a:prstGeom>
        </p:spPr>
      </p:pic>
      <p:pic>
        <p:nvPicPr>
          <p:cNvPr id="27" name="Picture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5280" y="3835400"/>
            <a:ext cx="635000" cy="635000"/>
          </a:xfrm>
          <a:prstGeom prst="rect">
            <a:avLst/>
          </a:prstGeom>
        </p:spPr>
      </p:pic>
      <p:pic>
        <p:nvPicPr>
          <p:cNvPr id="28" name="Picture 2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4" cstate="screen">
            <a:alphaModFix/>
            <a:extLst>
              <a:ext uri="{28A0092B-C50C-407E-A947-70E740481C1C}">
                <a14:useLocalDpi xmlns:a14="http://schemas.microsoft.com/office/drawing/2010/main"/>
              </a:ext>
            </a:extLst>
          </a:blip>
          <a:stretch>
            <a:fillRect/>
          </a:stretch>
        </p:blipFill>
        <p:spPr>
          <a:xfrm>
            <a:off x="5384800" y="3830320"/>
            <a:ext cx="635000" cy="635000"/>
          </a:xfrm>
          <a:prstGeom prst="rect">
            <a:avLst/>
          </a:prstGeom>
        </p:spPr>
      </p:pic>
      <p:pic>
        <p:nvPicPr>
          <p:cNvPr id="31" name="Picture 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8"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9"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20"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11" name="TextBox 10"/>
          <p:cNvSpPr txBox="1"/>
          <p:nvPr/>
        </p:nvSpPr>
        <p:spPr>
          <a:xfrm>
            <a:off x="985519" y="16256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API Gateway</a:t>
            </a:r>
          </a:p>
        </p:txBody>
      </p:sp>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39" name="TextBox 38"/>
          <p:cNvSpPr txBox="1"/>
          <p:nvPr/>
        </p:nvSpPr>
        <p:spPr>
          <a:xfrm>
            <a:off x="985519" y="310896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Sync</a:t>
            </a:r>
          </a:p>
        </p:txBody>
      </p:sp>
      <p:sp>
        <p:nvSpPr>
          <p:cNvPr id="40" name="TextBox 39"/>
          <p:cNvSpPr txBox="1"/>
          <p:nvPr/>
        </p:nvSpPr>
        <p:spPr>
          <a:xfrm>
            <a:off x="98551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6055359" y="3256012"/>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Spring XD</a:t>
            </a:r>
          </a:p>
        </p:txBody>
      </p:sp>
      <p:sp>
        <p:nvSpPr>
          <p:cNvPr id="44" name="TextBox 43"/>
          <p:cNvSpPr txBox="1"/>
          <p:nvPr/>
        </p:nvSpPr>
        <p:spPr>
          <a:xfrm>
            <a:off x="605535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40232113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endParaRPr lang="en-US" sz="2800" dirty="0">
              <a:solidFill>
                <a:srgbClr val="2C95DD"/>
              </a:solidFill>
            </a:endParaRP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DEA</a:t>
              </a: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endParaRPr lang="en-US" sz="2800" dirty="0">
              <a:solidFill>
                <a:srgbClr val="2C95DD"/>
              </a:solidFill>
            </a:endParaRP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endParaRPr lang="en-US" sz="2800" dirty="0">
              <a:solidFill>
                <a:srgbClr val="2C95DD"/>
              </a:solidFill>
            </a:endParaRP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a:t>
            </a:r>
            <a:r>
              <a:rPr lang="en-US" sz="2400" dirty="0" smtClean="0">
                <a:solidFill>
                  <a:srgbClr val="FFFFFF"/>
                </a:solidFill>
              </a:rPr>
              <a:t>Ecosystem</a:t>
            </a:r>
            <a:endParaRPr lang="en-US" sz="2400" dirty="0" smtClean="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Easy </a:t>
            </a:r>
            <a:r>
              <a:rPr lang="en-US" sz="2400" dirty="0" smtClean="0">
                <a:solidFill>
                  <a:srgbClr val="FFFFFF"/>
                </a:solidFill>
              </a:rPr>
              <a:t>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79643</TotalTime>
  <Words>1337</Words>
  <Application>Microsoft Macintosh PowerPoint</Application>
  <PresentationFormat>On-screen Show (16:9)</PresentationFormat>
  <Paragraphs>223</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Pivotal_interim_040113_template_</vt:lpstr>
      <vt:lpstr>Pivotal Cloud Foundry</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Vinod D'Souza</cp:lastModifiedBy>
  <cp:revision>378</cp:revision>
  <dcterms:modified xsi:type="dcterms:W3CDTF">2015-09-14T16:15:36Z</dcterms:modified>
</cp:coreProperties>
</file>