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e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5143500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 b="def" i="def"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 b="def" i="def"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 b="def" i="def"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def" i="def">
        <a:font>
          <a:latin typeface="Arial"/>
          <a:ea typeface="Arial"/>
          <a:cs typeface="Arial"/>
        </a:font>
        <a:srgbClr val="606060"/>
      </a:tcTxStyle>
      <a:tcStyle>
        <a:tcBdr>
          <a:left>
            <a:ln w="9525" cap="flat">
              <a:noFill/>
              <a:round/>
            </a:ln>
          </a:left>
          <a:right>
            <a:ln w="9525" cap="flat">
              <a:noFill/>
              <a:round/>
            </a:ln>
          </a:right>
          <a:top>
            <a:ln w="9525" cap="flat">
              <a:noFill/>
              <a:round/>
            </a:ln>
          </a:top>
          <a:bottom>
            <a:ln w="9525" cap="flat">
              <a:noFill/>
              <a:round/>
            </a:ln>
          </a:bottom>
          <a:insideH>
            <a:ln w="9525" cap="flat">
              <a:noFill/>
              <a:round/>
            </a:ln>
          </a:insideH>
          <a:insideV>
            <a:ln w="9525" cap="flat">
              <a:noFill/>
              <a:round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de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round/>
            </a:ln>
          </a:left>
          <a:right>
            <a:ln w="25400" cap="flat">
              <a:solidFill>
                <a:srgbClr val="606060"/>
              </a:solidFill>
              <a:prstDash val="solid"/>
              <a:round/>
            </a:ln>
          </a:right>
          <a:top>
            <a:ln w="9525" cap="flat">
              <a:noFill/>
              <a:round/>
            </a:ln>
          </a:top>
          <a:bottom>
            <a:ln w="9525" cap="flat">
              <a:noFill/>
              <a:round/>
            </a:ln>
          </a:bottom>
          <a:insideH>
            <a:ln w="9525" cap="flat">
              <a:noFill/>
              <a:round/>
            </a:ln>
          </a:insideH>
          <a:insideV>
            <a:ln w="9525" cap="flat">
              <a:noFill/>
              <a:round/>
            </a:ln>
          </a:insideV>
        </a:tcBdr>
        <a:fill>
          <a:solidFill>
            <a:srgbClr val="3DA29C"/>
          </a:solidFill>
        </a:fill>
      </a:tcStyle>
    </a:firstCol>
    <a:lastRow>
      <a:tcTxStyle b="on" i="def">
        <a:font>
          <a:latin typeface="Arial"/>
          <a:ea typeface="Arial"/>
          <a:cs typeface="Arial"/>
        </a:font>
        <a:srgbClr val="606060"/>
      </a:tcTxStyle>
      <a:tcStyle>
        <a:tcBdr>
          <a:left>
            <a:ln w="9525" cap="flat">
              <a:noFill/>
              <a:round/>
            </a:ln>
          </a:left>
          <a:right>
            <a:ln w="9525" cap="flat">
              <a:noFill/>
              <a:round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9525" cap="flat">
              <a:noFill/>
              <a:round/>
            </a:ln>
          </a:insideH>
          <a:insideV>
            <a:ln w="9525" cap="flat">
              <a:noFill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>
              <a:noFill/>
              <a:round/>
            </a:ln>
          </a:left>
          <a:right>
            <a:ln w="9525" cap="flat">
              <a:noFill/>
              <a:round/>
            </a:ln>
          </a:right>
          <a:top>
            <a:ln w="254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9525" cap="flat">
              <a:noFill/>
              <a:round/>
            </a:ln>
          </a:insideH>
          <a:insideV>
            <a:ln w="9525" cap="flat">
              <a:noFill/>
              <a:round/>
            </a:ln>
          </a:insideV>
        </a:tcBdr>
        <a:fill>
          <a:solidFill>
            <a:srgbClr val="3DA29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Git != GitHub - use any public Git provider or local Git repositories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Git repository must be visible on the network that CF is running on - public CF requires public Git repo, private CF can use private or public Git repo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0" name="Shape 3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Detection is typically based on file existence and content of files. 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Zero Effort Spring - Tue 12:45-2:15 - Dave Syer and Phil Webb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This list is likely to grow to support other containers like Spring XD.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Detection is typically based on file existence and content of files. 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Can also be done based on services bound to an app.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1" name="Shape 3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The buildpack-installed locations are decisions made by the Java buildpack - other buildpacks will put things in other places.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Awesome documentation is in the github repo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version and repository_root are common to all components that download artifacts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other options are specific to the component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1. consult &lt;component-name&gt;.yml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2. read repository_root/index.yml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3. look up the specified version in the index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4. download the matching artifact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2" name="Shape 3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One class is sufficient for most extensions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Existing support classes serve as good examples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if detect returns nil, compile and release will not be called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only one container support class can return non-nil from detect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8" name="Shape 3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The buildpack will iterate over all components, applying them as necessary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The buildpack will iterate over all components, applying them as necessary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7" name="Shape 4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Be sure to explain that even legacy and existing services can also be exposed via a Managed Service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Example: multiple applications connect to the same legacy oracle database and therefore just need connection info and credentials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Not tested or endorsed by Pivotal, all community-contributed and maintained. 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Existing buildpacks are a great place to start when creating a new buildpack from scratch.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4" name="Shape 4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In both ‘service instance creation’ and ‘service binding creation’, org/space/plan identifiers are provided to the ‘service broker’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This allows the broker flexibility what to do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Explain ORG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Explain SPACE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Explain PLAN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0" name="Shape 5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In both ‘service instance creation’ and ‘service binding creation’, org/space/plan identifiers are provided to the ‘service broker’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defRPr sz="1800"/>
            </a:pPr>
            <a:r>
              <a:rPr sz="1100">
                <a:latin typeface="Verdana"/>
                <a:ea typeface="Verdana"/>
                <a:cs typeface="Verdana"/>
                <a:sym typeface="Verdana"/>
              </a:rPr>
              <a:t>This allows the broker flexibility what to do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4" name="Shape 5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1100"/>
              <a:t>No strong semantics dictated regarding a ‘service instance’</a:t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1625600">
              <a:lnSpc>
                <a:spcPct val="100000"/>
              </a:lnSpc>
              <a:spcBef>
                <a:spcPts val="1000"/>
              </a:spcBef>
              <a:buClr>
                <a:srgbClr val="6C6C6C"/>
              </a:buClr>
              <a:defRPr sz="1800"/>
            </a:pPr>
            <a:r>
              <a:rPr sz="1400">
                <a:solidFill>
                  <a:srgbClr val="6C6C6C"/>
                </a:solidFill>
                <a:uFill>
                  <a:solidFill>
                    <a:srgbClr val="6C6C6C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Written in bash shell scripts or Ruby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Java intentionally left off this list because the CF Java buildpack has more complex detection criteria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This is where most of the buildpack work is done.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More package manager examples - Python PIP, Perl CPAN</a:t>
            </a: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endParaRPr sz="11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Verdana"/>
              <a:ea typeface="Verdana"/>
              <a:cs typeface="Verdana"/>
              <a:sym typeface="Verdana"/>
            </a:endParaRPr>
          </a:p>
          <a:p>
            <a:pPr lvl="0"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800"/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rPr>
              <a:t>Installing the app may mean copying or moving the app files from the location DEA put them in, or symlinking them to a different location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External source can include custom packages in S3 buckets or public mirrors for public CF, or internal download locations for private CF.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If creating a buildpack for compatibility, consult documentation for other platforms to see how addons and config_vars might be used.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Frameworks - loose definition, basically anything that is orthogonal to the container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def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Zero Effort Spring - Tue 12:45-2:15 - Dave Syer and Phil Webb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cop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  <a:endParaRPr sz="24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3" name="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ent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5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52" name="Shape 52"/>
          <p:cNvSpPr/>
          <p:nvPr>
            <p:ph type="title"/>
          </p:nvPr>
        </p:nvSpPr>
        <p:spPr>
          <a:xfrm>
            <a:off x="366712" y="2219053"/>
            <a:ext cx="8410576" cy="705394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5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56" name="Shape 56"/>
          <p:cNvSpPr/>
          <p:nvPr>
            <p:ph type="body" idx="1"/>
          </p:nvPr>
        </p:nvSpPr>
        <p:spPr>
          <a:xfrm>
            <a:off x="409575" y="785813"/>
            <a:ext cx="8410575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6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xfrm>
            <a:off x="366713" y="325438"/>
            <a:ext cx="8410576" cy="5517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6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s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366713" y="3254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0" name="Shape 7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366712" y="325437"/>
            <a:ext cx="8410576" cy="749302"/>
          </a:xfrm>
          <a:prstGeom prst="rect">
            <a:avLst/>
          </a:prstGeom>
          <a:ln>
            <a:round/>
          </a:ln>
        </p:spPr>
        <p:txBody>
          <a:bodyPr/>
          <a:lstStyle>
            <a:lvl1pPr>
              <a:defRPr>
                <a:uFill>
                  <a:solidFill>
                    <a:srgbClr val="009893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Title Text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08080"/>
                </a:solidFill>
              </a:rPr>
              <a:t>‹#›</a:t>
            </a:r>
          </a:p>
        </p:txBody>
      </p:sp>
      <p:sp>
        <p:nvSpPr>
          <p:cNvPr id="80" name="Shape 8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808080"/>
                </a:solidFill>
              </a:rPr>
              <a:t>© Copyright 2013 Pivotal. All rights reserved.</a:t>
            </a:r>
          </a:p>
        </p:txBody>
      </p:sp>
      <p:pic>
        <p:nvPicPr>
          <p:cNvPr id="81" name="image1.png" descr="Pivotal_Logo_wh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>
            <p:ph type="title"/>
          </p:nvPr>
        </p:nvSpPr>
        <p:spPr>
          <a:xfrm>
            <a:off x="366713" y="325438"/>
            <a:ext cx="8410576" cy="74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88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8881"/>
                </a:solidFill>
              </a:rP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366714" y="1074737"/>
            <a:ext cx="8410576" cy="4068764"/>
          </a:xfrm>
          <a:prstGeom prst="rect">
            <a:avLst/>
          </a:prstGeom>
        </p:spPr>
        <p:txBody>
          <a:bodyPr/>
          <a:lstStyle>
            <a:lvl1pPr>
              <a:buClr>
                <a:srgbClr val="33928A"/>
              </a:buClr>
              <a:defRPr>
                <a:solidFill>
                  <a:srgbClr val="4D4D4D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>
              <a:buClr>
                <a:srgbClr val="33928A"/>
              </a:buClr>
              <a:defRPr>
                <a:solidFill>
                  <a:srgbClr val="4D4D4D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>
              <a:buClr>
                <a:srgbClr val="33928A"/>
              </a:buClr>
              <a:defRPr>
                <a:solidFill>
                  <a:srgbClr val="4D4D4D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indent="-574676">
              <a:buClr>
                <a:srgbClr val="33928A"/>
              </a:buClr>
              <a:defRPr>
                <a:solidFill>
                  <a:srgbClr val="4D4D4D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>
              <a:buClr>
                <a:srgbClr val="33928A"/>
              </a:buClr>
              <a:defRPr>
                <a:solidFill>
                  <a:srgbClr val="4D4D4D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D4D4D"/>
                </a:solidFill>
              </a:rPr>
              <a:t>Body Level One</a:t>
            </a:r>
            <a:endParaRPr sz="2400">
              <a:solidFill>
                <a:srgbClr val="4D4D4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D4D4D"/>
                </a:solidFill>
              </a:rPr>
              <a:t>Body Level Two</a:t>
            </a:r>
            <a:endParaRPr sz="2400">
              <a:solidFill>
                <a:srgbClr val="4D4D4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D4D4D"/>
                </a:solidFill>
              </a:rPr>
              <a:t>Body Level Three</a:t>
            </a:r>
            <a:endParaRPr sz="2400">
              <a:solidFill>
                <a:srgbClr val="4D4D4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D4D4D"/>
                </a:solidFill>
              </a:rPr>
              <a:t>Body Level Four</a:t>
            </a:r>
            <a:endParaRPr sz="2400">
              <a:solidFill>
                <a:srgbClr val="4D4D4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D4D4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8" name="Shape 88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1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9A737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9A737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  <a:endParaRPr sz="28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  <a:endParaRPr sz="28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  <a:endParaRPr sz="28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  <a:endParaRPr sz="2800">
              <a:solidFill>
                <a:srgbClr val="1BA8DC"/>
              </a:solidFill>
              <a:uFill>
                <a:solidFill>
                  <a:srgbClr val="3EA7B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Placehold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2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28" name="Shape 28"/>
          <p:cNvSpPr/>
          <p:nvPr>
            <p:ph type="title"/>
          </p:nvPr>
        </p:nvSpPr>
        <p:spPr>
          <a:xfrm>
            <a:off x="366713" y="325438"/>
            <a:ext cx="8410576" cy="5517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66713" y="3254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and Left Im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3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35" name="Shape 35"/>
          <p:cNvSpPr/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, Content and Left Im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3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1BA8D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000">
              <a:solidFill>
                <a:srgbClr val="1BA8DC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BA8DC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lumn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1" cy="5143501"/>
          </a:xfrm>
          <a:prstGeom prst="rect">
            <a:avLst/>
          </a:prstGeom>
          <a:gradFill>
            <a:gsLst>
              <a:gs pos="0">
                <a:srgbClr val="00A2E1"/>
              </a:gs>
              <a:gs pos="50259">
                <a:srgbClr val="1A466F"/>
              </a:gs>
              <a:gs pos="100000">
                <a:srgbClr val="1E4E7B"/>
              </a:gs>
            </a:gsLst>
            <a:lin ang="13680000"/>
          </a:gradFill>
          <a:ln w="3175">
            <a:miter lim="400000"/>
          </a:ln>
        </p:spPr>
        <p:txBody>
          <a:bodyPr lIns="19050" tIns="19050" rIns="19050" bIns="19050" anchor="ctr"/>
          <a:lstStyle/>
          <a:p>
            <a:pPr lvl="0" algn="ctr" defTabSz="546100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pic>
        <p:nvPicPr>
          <p:cNvPr id="4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12398"/>
            <a:ext cx="9144001" cy="4318704"/>
          </a:xfrm>
          <a:prstGeom prst="rect">
            <a:avLst/>
          </a:prstGeom>
          <a:ln w="3175">
            <a:miter lim="400000"/>
          </a:ln>
        </p:spPr>
      </p:pic>
      <p:sp>
        <p:nvSpPr>
          <p:cNvPr id="45" name="Shape 45"/>
          <p:cNvSpPr/>
          <p:nvPr>
            <p:ph type="title"/>
          </p:nvPr>
        </p:nvSpPr>
        <p:spPr>
          <a:xfrm>
            <a:off x="366713" y="325438"/>
            <a:ext cx="8410576" cy="5436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A73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9A737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oter Bar Onl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66713" y="325438"/>
            <a:ext cx="8410576" cy="62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" name="Shape 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med" advClick="1"/>
  <p:txStyles>
    <p:titleStyle>
      <a:lvl1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1pPr>
      <a:lvl2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2pPr>
      <a:lvl3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3pPr>
      <a:lvl4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4pPr>
      <a:lvl5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5pPr>
      <a:lvl6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6pPr>
      <a:lvl7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7pPr>
      <a:lvl8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8pPr>
      <a:lvl9pPr>
        <a:lnSpc>
          <a:spcPct val="90000"/>
        </a:lnSpc>
        <a:defRPr sz="3200">
          <a:solidFill>
            <a:srgbClr val="0F786E"/>
          </a:solidFill>
          <a:uFill>
            <a:solidFill>
              <a:srgbClr val="008881"/>
            </a:solidFill>
          </a:uFill>
          <a:latin typeface="Avenir Next Medium"/>
          <a:ea typeface="Avenir Next Medium"/>
          <a:cs typeface="Avenir Next Medium"/>
          <a:sym typeface="Avenir Next Medium"/>
        </a:defRPr>
      </a:lvl9pPr>
    </p:titleStyle>
    <p:bodyStyle>
      <a:lvl1pPr marL="228600" indent="-228600">
        <a:spcBef>
          <a:spcPts val="1200"/>
        </a:spcBef>
        <a:buClr>
          <a:srgbClr val="0F786E"/>
        </a:buClr>
        <a:buSzPct val="100000"/>
        <a:buFont typeface="Wingdings"/>
        <a:buChar char="•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1pPr>
      <a:lvl2pPr marL="800100" indent="-342900">
        <a:spcBef>
          <a:spcPts val="1200"/>
        </a:spcBef>
        <a:buClr>
          <a:srgbClr val="0F786E"/>
        </a:buClr>
        <a:buSzPct val="100000"/>
        <a:buFont typeface="Wingdings"/>
        <a:buChar char="–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2pPr>
      <a:lvl3pPr marL="1257300" indent="-342900">
        <a:spcBef>
          <a:spcPts val="1200"/>
        </a:spcBef>
        <a:buClr>
          <a:srgbClr val="0F786E"/>
        </a:buClr>
        <a:buSzPct val="100000"/>
        <a:buFont typeface="Wingdings"/>
        <a:buChar char="▪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3pPr>
      <a:lvl4pPr marL="1946276" indent="-574676">
        <a:spcBef>
          <a:spcPts val="1200"/>
        </a:spcBef>
        <a:buClr>
          <a:srgbClr val="0F786E"/>
        </a:buClr>
        <a:buSzPct val="100000"/>
        <a:buFont typeface="Wingdings"/>
        <a:buChar char="—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4pPr>
      <a:lvl5pPr marL="2327563" indent="-498763">
        <a:spcBef>
          <a:spcPts val="1200"/>
        </a:spcBef>
        <a:buClr>
          <a:srgbClr val="0F786E"/>
        </a:buClr>
        <a:buSzPct val="100000"/>
        <a:buFont typeface="Wingdings"/>
        <a:buChar char="»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5pPr>
      <a:lvl6pPr marL="2560320" indent="-274320">
        <a:spcBef>
          <a:spcPts val="1200"/>
        </a:spcBef>
        <a:buClr>
          <a:srgbClr val="0F786E"/>
        </a:buClr>
        <a:buSzPct val="100000"/>
        <a:buFont typeface="Wingdings"/>
        <a:buChar char="•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6pPr>
      <a:lvl7pPr marL="3017520" indent="-274320">
        <a:spcBef>
          <a:spcPts val="1200"/>
        </a:spcBef>
        <a:buClr>
          <a:srgbClr val="0F786E"/>
        </a:buClr>
        <a:buSzPct val="100000"/>
        <a:buFont typeface="Wingdings"/>
        <a:buChar char="•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7pPr>
      <a:lvl8pPr marL="3474720" indent="-274320">
        <a:spcBef>
          <a:spcPts val="1200"/>
        </a:spcBef>
        <a:buClr>
          <a:srgbClr val="0F786E"/>
        </a:buClr>
        <a:buSzPct val="100000"/>
        <a:buFont typeface="Wingdings"/>
        <a:buChar char="•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8pPr>
      <a:lvl9pPr marL="3931920" indent="-274320">
        <a:spcBef>
          <a:spcPts val="1200"/>
        </a:spcBef>
        <a:buClr>
          <a:srgbClr val="0F786E"/>
        </a:buClr>
        <a:buSzPct val="100000"/>
        <a:buFont typeface="Wingdings"/>
        <a:buChar char="•"/>
        <a:defRPr sz="2400">
          <a:solidFill>
            <a:srgbClr val="5E5E5E"/>
          </a:solidFill>
          <a:uFill>
            <a:solidFill>
              <a:srgbClr val="4D4D4D"/>
            </a:solidFill>
          </a:uFill>
          <a:latin typeface="Avenir Next"/>
          <a:ea typeface="Avenir Next"/>
          <a:cs typeface="Avenir Next"/>
          <a:sym typeface="Avenir Next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4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3" Type="http://schemas.openxmlformats.org/officeDocument/2006/relationships/image" Target="../media/image29.png"/><Relationship Id="rId4" Type="http://schemas.openxmlformats.org/officeDocument/2006/relationships/hyperlink" Target="http://web.xml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hyperlink" Target="http://download.pivotal.io.s3.amazonaws.com/openjdk/lucid/x86_64/openjdk-1.8.0_M7.tar.gz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2.jpeg"/><Relationship Id="rId1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Pivotal Cloud Platform Deep Dive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A8B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1A8BB"/>
                </a:solidFill>
                <a:uFill>
                  <a:solidFill>
                    <a:srgbClr val="3EA7BC"/>
                  </a:solidFill>
                </a:uFill>
              </a:rPr>
              <a:t>Part 3: Custom Buildpacks and Data Services</a:t>
            </a:r>
          </a:p>
        </p:txBody>
      </p:sp>
      <p:sp>
        <p:nvSpPr>
          <p:cNvPr id="96" name="Shape 96"/>
          <p:cNvSpPr/>
          <p:nvPr/>
        </p:nvSpPr>
        <p:spPr>
          <a:xfrm>
            <a:off x="890586" y="3234482"/>
            <a:ext cx="76200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3EA7BC"/>
                  </a:solidFill>
                </a:uFill>
              </a:rPr>
              <a:t>Pivotal CF Team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366712" y="173037"/>
            <a:ext cx="8410576" cy="7493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Buildpack API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366714" y="833438"/>
            <a:ext cx="8410576" cy="37667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 defTabSz="777240">
              <a:spcBef>
                <a:spcPts val="10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/bin/detect</a:t>
            </a: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 app_directory</a:t>
            </a:r>
            <a:endParaRPr sz="204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0" indent="388620" defTabSz="777240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Inspect app bits to determine buildpack applicability</a:t>
            </a:r>
            <a:endParaRPr sz="204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defTabSz="777240">
              <a:spcBef>
                <a:spcPts val="10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/bin/compile</a:t>
            </a: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 app_directory cache_directory </a:t>
            </a:r>
            <a:endParaRPr sz="204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0" indent="388620" defTabSz="777240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Download and install runtime, container, packages, libraries; install app bits as necessary</a:t>
            </a:r>
            <a:endParaRPr sz="204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defTabSz="777240">
              <a:spcBef>
                <a:spcPts val="10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/bin/release</a:t>
            </a:r>
            <a:r>
              <a:rPr sz="204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 app_directory</a:t>
            </a:r>
            <a:endParaRPr sz="204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0" indent="388620" defTabSz="777240">
              <a:spcBef>
                <a:spcPts val="10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7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Build app start command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242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0608" y="3673215"/>
            <a:ext cx="728663" cy="72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3762" y="3448420"/>
            <a:ext cx="664369" cy="750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366714" y="871829"/>
            <a:ext cx="8410576" cy="42519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Inspect the app bits to determine if the buildpack knows how to handle the application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680033" y="1753204"/>
            <a:ext cx="5442622" cy="1597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/bin/detect</a:t>
            </a:r>
          </a:p>
        </p:txBody>
      </p:sp>
      <p:graphicFrame>
        <p:nvGraphicFramePr>
          <p:cNvPr id="251" name="Table 251"/>
          <p:cNvGraphicFramePr/>
          <p:nvPr/>
        </p:nvGraphicFramePr>
        <p:xfrm>
          <a:off x="1785937" y="1865312"/>
          <a:ext cx="5243513" cy="1371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054365"/>
                <a:gridCol w="3176447"/>
              </a:tblGrid>
              <a:tr h="452966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defRPr>
                      </a:pPr>
                    </a:p>
                  </a:txBody>
                  <a:tcPr marL="152400" marR="152400" marT="152400" marB="152400" anchor="ctr" anchorCtr="0" horzOverflow="overflow">
                    <a:lnL w="12700">
                      <a:solidFill>
                        <a:srgbClr val="6C6C6C"/>
                      </a:solidFill>
                      <a:round/>
                    </a:lnL>
                    <a:lnR w="12700">
                      <a:solidFill>
                        <a:srgbClr val="6C6C6C"/>
                      </a:solidFill>
                      <a:round/>
                    </a:lnR>
                    <a:lnT w="12700">
                      <a:solidFill>
                        <a:srgbClr val="6C6C6C"/>
                      </a:solidFill>
                      <a:round/>
                    </a:lnT>
                    <a:lnB w="12700">
                      <a:solidFill>
                        <a:srgbClr val="6C6C6C"/>
                      </a:solidFill>
                      <a:round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812800">
                        <a:lnSpc>
                          <a:spcPts val="39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Gemfile exists</a:t>
                      </a:r>
                    </a:p>
                  </a:txBody>
                  <a:tcPr marL="152400" marR="152400" marT="152400" marB="152400" anchor="ctr" anchorCtr="0" horzOverflow="overflow">
                    <a:lnL w="12700">
                      <a:solidFill>
                        <a:srgbClr val="6C6C6C"/>
                      </a:solidFill>
                      <a:round/>
                    </a:lnL>
                    <a:lnR w="12700">
                      <a:solidFill>
                        <a:srgbClr val="6C6C6C"/>
                      </a:solidFill>
                      <a:round/>
                    </a:lnR>
                    <a:lnT w="12700">
                      <a:solidFill>
                        <a:srgbClr val="6C6C6C"/>
                      </a:solidFill>
                      <a:round/>
                    </a:lnT>
                    <a:lnB w="12700">
                      <a:solidFill>
                        <a:srgbClr val="6C6C6C"/>
                      </a:solidFill>
                      <a:round/>
                    </a:lnB>
                  </a:tcPr>
                </a:tc>
              </a:tr>
              <a:tr h="452966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defRPr>
                      </a:pPr>
                    </a:p>
                  </a:txBody>
                  <a:tcPr marL="152400" marR="152400" marT="152400" marB="152400" anchor="ctr" anchorCtr="0" horzOverflow="overflow">
                    <a:lnL w="12700">
                      <a:solidFill>
                        <a:srgbClr val="6C6C6C"/>
                      </a:solidFill>
                      <a:round/>
                    </a:lnL>
                    <a:lnR w="12700">
                      <a:solidFill>
                        <a:srgbClr val="6C6C6C"/>
                      </a:solidFill>
                      <a:round/>
                    </a:lnR>
                    <a:lnT w="12700">
                      <a:solidFill>
                        <a:srgbClr val="6C6C6C"/>
                      </a:solidFill>
                      <a:round/>
                    </a:lnT>
                    <a:lnB w="12700">
                      <a:solidFill>
                        <a:srgbClr val="6C6C6C"/>
                      </a:solidFill>
                      <a:round/>
                    </a:lnB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package.json</a:t>
                      </a: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exists</a:t>
                      </a:r>
                    </a:p>
                  </a:txBody>
                  <a:tcPr marL="152400" marR="152400" marT="152400" marB="152400" anchor="ctr" anchorCtr="0" horzOverflow="overflow">
                    <a:lnL w="12700">
                      <a:solidFill>
                        <a:srgbClr val="6C6C6C"/>
                      </a:solidFill>
                      <a:round/>
                    </a:lnL>
                    <a:lnR w="12700">
                      <a:solidFill>
                        <a:srgbClr val="6C6C6C"/>
                      </a:solidFill>
                      <a:round/>
                    </a:lnR>
                    <a:lnT w="12700">
                      <a:solidFill>
                        <a:srgbClr val="6C6C6C"/>
                      </a:solidFill>
                      <a:round/>
                    </a:lnT>
                    <a:lnB w="12700">
                      <a:solidFill>
                        <a:srgbClr val="6C6C6C"/>
                      </a:solidFill>
                      <a:round/>
                    </a:lnB>
                  </a:tcPr>
                </a:tc>
              </a:tr>
              <a:tr h="452966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defRPr>
                      </a:pPr>
                    </a:p>
                  </a:txBody>
                  <a:tcPr marL="152400" marR="152400" marT="152400" marB="152400" anchor="ctr" anchorCtr="0" horzOverflow="overflow">
                    <a:lnL w="12700">
                      <a:solidFill>
                        <a:srgbClr val="6C6C6C"/>
                      </a:solidFill>
                      <a:round/>
                    </a:lnL>
                    <a:lnR w="12700">
                      <a:solidFill>
                        <a:srgbClr val="6C6C6C"/>
                      </a:solidFill>
                      <a:round/>
                    </a:lnR>
                    <a:lnT w="12700">
                      <a:solidFill>
                        <a:srgbClr val="6C6C6C"/>
                      </a:solidFill>
                      <a:round/>
                    </a:lnT>
                    <a:lnB w="12700">
                      <a:solidFill>
                        <a:srgbClr val="6C6C6C"/>
                      </a:solidFill>
                      <a:round/>
                    </a:lnB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812800">
                        <a:lnSpc>
                          <a:spcPts val="39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setup.py</a:t>
                      </a:r>
                      <a:r>
                        <a:rPr>
                          <a:solidFill>
                            <a:srgbClr val="6C6C6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>
                          <a:solidFill>
                            <a:srgbClr val="6C6C6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exists</a:t>
                      </a:r>
                    </a:p>
                  </a:txBody>
                  <a:tcPr marL="152400" marR="152400" marT="152400" marB="152400" anchor="ctr" anchorCtr="0" horzOverflow="overflow">
                    <a:lnL w="12700">
                      <a:solidFill>
                        <a:srgbClr val="6C6C6C"/>
                      </a:solidFill>
                      <a:round/>
                    </a:lnL>
                    <a:lnR w="12700">
                      <a:solidFill>
                        <a:srgbClr val="6C6C6C"/>
                      </a:solidFill>
                      <a:round/>
                    </a:lnR>
                    <a:lnT w="12700">
                      <a:solidFill>
                        <a:srgbClr val="6C6C6C"/>
                      </a:solidFill>
                      <a:round/>
                    </a:lnT>
                    <a:lnB w="12700">
                      <a:solidFill>
                        <a:srgbClr val="6C6C6C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x="1667333" y="3454400"/>
            <a:ext cx="7298257" cy="117475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0" algn="r" defTabSz="676655">
              <a:spcBef>
                <a:spcPts val="7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28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On match, return exit code 0 and </a:t>
            </a:r>
            <a:endParaRPr sz="1628"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r" defTabSz="676655">
              <a:spcBef>
                <a:spcPts val="7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28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write to STDOUT a string identifying the buildpack</a:t>
            </a:r>
            <a:endParaRPr sz="1628"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3" indent="676655" algn="r" defTabSz="676655">
              <a:spcBef>
                <a:spcPts val="7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28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(often just the name of the language supported)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/bin/detect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366714" y="1074738"/>
            <a:ext cx="4061611" cy="3344068"/>
          </a:xfrm>
          <a:prstGeom prst="rect">
            <a:avLst/>
          </a:prstGeom>
          <a:solidFill>
            <a:srgbClr val="41A8BB"/>
          </a:solidFill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push</a:t>
            </a: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endParaRPr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DEA iterates over admin and system buildpacks calling </a:t>
            </a:r>
            <a:endParaRPr sz="22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/bin/detect</a:t>
            </a:r>
            <a:r>
              <a:rPr sz="2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scripts</a:t>
            </a:r>
            <a:r>
              <a:rPr sz="2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rgbClr val="FFFFFF"/>
              </a:solidFill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until one of them returns exit code 0</a:t>
            </a:r>
          </a:p>
        </p:txBody>
      </p:sp>
      <p:sp>
        <p:nvSpPr>
          <p:cNvPr id="258" name="Shape 2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sp>
        <p:nvSpPr>
          <p:cNvPr id="259" name="Shape 259"/>
          <p:cNvSpPr/>
          <p:nvPr/>
        </p:nvSpPr>
        <p:spPr>
          <a:xfrm>
            <a:off x="4864893" y="1100137"/>
            <a:ext cx="3857626" cy="3293270"/>
          </a:xfrm>
          <a:prstGeom prst="rect">
            <a:avLst/>
          </a:prstGeom>
          <a:solidFill>
            <a:srgbClr val="41A8B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push -b &lt;url|name&gt;</a:t>
            </a:r>
            <a:endParaRPr b="1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endParaRPr sz="2200">
              <a:solidFill>
                <a:srgbClr val="FFFFFF"/>
              </a:solidFill>
              <a:uFill>
                <a:solidFill>
                  <a:srgbClr val="6C6C6C"/>
                </a:solidFill>
              </a:uFill>
            </a:endParaRPr>
          </a:p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/bin/detect</a:t>
            </a:r>
            <a:r>
              <a:rPr sz="22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 </a:t>
            </a:r>
            <a:r>
              <a:rPr sz="22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is </a:t>
            </a:r>
            <a:endParaRPr sz="22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not called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/bin/compile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 defTabSz="850391">
              <a:spcBef>
                <a:spcPts val="11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Download and install any necessary</a:t>
            </a:r>
            <a:endParaRPr sz="2232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0" indent="637794" defTabSz="850391">
              <a:spcBef>
                <a:spcPts val="13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runtime (Java VM, Ruby interpreter, JavaScript interpreter)</a:t>
            </a:r>
            <a:endParaRPr sz="2232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0" indent="637794" defTabSz="850391">
              <a:spcBef>
                <a:spcPts val="13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container (web server)</a:t>
            </a:r>
            <a:endParaRPr sz="2232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0" indent="637794" defTabSz="850391">
              <a:spcBef>
                <a:spcPts val="13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support libraries, packages, modules (Ruby gems, NPM packages)</a:t>
            </a:r>
            <a:endParaRPr sz="2232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defTabSz="850391">
              <a:spcBef>
                <a:spcPts val="11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… and then installing the app bits into the runtime or container</a:t>
            </a:r>
          </a:p>
        </p:txBody>
      </p:sp>
      <p:sp>
        <p:nvSpPr>
          <p:cNvPr id="263" name="Shape 2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/bin/compile </a:t>
            </a: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Caching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Runtime, container, and support packages are downloaded from sources external to Cloud Foundry 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DEA provides a location for storing downloaded artifacts to speed subsequent staging operations</a:t>
            </a: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/bin/release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Build a YAML-formatted hash with three possible keys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sp>
        <p:nvSpPr>
          <p:cNvPr id="276" name="Shape 276"/>
          <p:cNvSpPr/>
          <p:nvPr/>
        </p:nvSpPr>
        <p:spPr>
          <a:xfrm>
            <a:off x="2345928" y="1713821"/>
            <a:ext cx="4464844" cy="1524001"/>
          </a:xfrm>
          <a:prstGeom prst="rect">
            <a:avLst/>
          </a:prstGeom>
          <a:solidFill>
            <a:srgbClr val="0228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addons: []</a:t>
            </a:r>
            <a:endParaRPr sz="2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config_vars: {}</a:t>
            </a:r>
            <a:endParaRPr sz="2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default_process_types:</a:t>
            </a:r>
            <a:endParaRPr sz="2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1" sz="2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web: &lt;start command&gt;</a:t>
            </a:r>
          </a:p>
        </p:txBody>
      </p:sp>
      <p:sp>
        <p:nvSpPr>
          <p:cNvPr id="277" name="Shape 277"/>
          <p:cNvSpPr/>
          <p:nvPr/>
        </p:nvSpPr>
        <p:spPr>
          <a:xfrm>
            <a:off x="1700212" y="3450431"/>
            <a:ext cx="6908007" cy="111442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spcBef>
                <a:spcPts val="1000"/>
              </a:spcBef>
              <a:buClr>
                <a:srgbClr val="6C6C6C"/>
              </a:buClr>
              <a:defRPr sz="2200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</a:rPr>
              <a:t>On Cloud Foundry, currently only the web: value is used to get the start command for the app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366713" y="460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Buildpacks and Services</a:t>
            </a:r>
          </a:p>
        </p:txBody>
      </p:sp>
      <p:sp>
        <p:nvSpPr>
          <p:cNvPr id="282" name="Shape 282"/>
          <p:cNvSpPr/>
          <p:nvPr/>
        </p:nvSpPr>
        <p:spPr>
          <a:xfrm>
            <a:off x="366713" y="723900"/>
            <a:ext cx="8410575" cy="212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Buildpacks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 Buildpack Deep Dive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User-Provided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Managed Services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284" name="Shape 284"/>
          <p:cNvSpPr/>
          <p:nvPr/>
        </p:nvSpPr>
        <p:spPr>
          <a:xfrm>
            <a:off x="620813" y="976720"/>
            <a:ext cx="1502140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366711" y="76200"/>
            <a:ext cx="8410576" cy="749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Java Buildpack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xfrm>
            <a:off x="366713" y="825500"/>
            <a:ext cx="8410576" cy="3429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Supports a variety of JVM languages, containers, and frameworks with a modular, configurable, and extensible design</a:t>
            </a:r>
          </a:p>
        </p:txBody>
      </p:sp>
      <p:sp>
        <p:nvSpPr>
          <p:cNvPr id="288" name="Shape 2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289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770" y="1599212"/>
            <a:ext cx="901701" cy="969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2224" y="2825854"/>
            <a:ext cx="1778794" cy="88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0267" y="3903342"/>
            <a:ext cx="2044701" cy="575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5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4844" y="1844300"/>
            <a:ext cx="1664495" cy="956424"/>
          </a:xfrm>
          <a:prstGeom prst="rect">
            <a:avLst/>
          </a:prstGeom>
          <a:ln>
            <a:round/>
          </a:ln>
        </p:spPr>
      </p:pic>
      <p:pic>
        <p:nvPicPr>
          <p:cNvPr id="293" name="dropped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37830" y="2947193"/>
            <a:ext cx="2314576" cy="641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dropped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95117" y="3903982"/>
            <a:ext cx="148844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53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62811" y="2383367"/>
            <a:ext cx="1181101" cy="884976"/>
          </a:xfrm>
          <a:prstGeom prst="rect">
            <a:avLst/>
          </a:prstGeom>
          <a:ln>
            <a:round/>
          </a:ln>
        </p:spPr>
      </p:pic>
    </p:spTree>
  </p:cSld>
  <p:clrMapOvr>
    <a:masterClrMapping/>
  </p:clrMapOvr>
  <p:transition spd="slow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792956" y="3214687"/>
            <a:ext cx="7543801" cy="1021557"/>
          </a:xfrm>
          <a:prstGeom prst="roundRect">
            <a:avLst>
              <a:gd name="adj" fmla="val 4973"/>
            </a:avLst>
          </a:prstGeom>
          <a:solidFill>
            <a:srgbClr val="E498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5129212" y="1243012"/>
            <a:ext cx="3214688" cy="1921670"/>
          </a:xfrm>
          <a:prstGeom prst="roundRect">
            <a:avLst>
              <a:gd name="adj" fmla="val 2644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814387" y="1243012"/>
            <a:ext cx="4250532" cy="1921670"/>
          </a:xfrm>
          <a:prstGeom prst="roundRect">
            <a:avLst>
              <a:gd name="adj" fmla="val 2644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Java Buildpack Concepts</a:t>
            </a:r>
          </a:p>
        </p:txBody>
      </p:sp>
      <p:sp>
        <p:nvSpPr>
          <p:cNvPr id="301" name="Shape 3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302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/>
        </p:nvSpPr>
        <p:spPr>
          <a:xfrm>
            <a:off x="1568624" y="1662906"/>
            <a:ext cx="27420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Containers</a:t>
            </a: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How an application is run</a:t>
            </a:r>
          </a:p>
        </p:txBody>
      </p:sp>
      <p:sp>
        <p:nvSpPr>
          <p:cNvPr id="304" name="Shape 304"/>
          <p:cNvSpPr/>
          <p:nvPr/>
        </p:nvSpPr>
        <p:spPr>
          <a:xfrm>
            <a:off x="5463228" y="1504156"/>
            <a:ext cx="253929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Frameworks</a:t>
            </a: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Additional application </a:t>
            </a: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transformations</a:t>
            </a:r>
          </a:p>
        </p:txBody>
      </p:sp>
      <p:sp>
        <p:nvSpPr>
          <p:cNvPr id="305" name="Shape 305"/>
          <p:cNvSpPr/>
          <p:nvPr/>
        </p:nvSpPr>
        <p:spPr>
          <a:xfrm>
            <a:off x="3777449" y="3357165"/>
            <a:ext cx="16018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JREs</a:t>
            </a: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0" algn="ctr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 Runtimes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792956" y="3214687"/>
            <a:ext cx="7543801" cy="1021557"/>
          </a:xfrm>
          <a:prstGeom prst="roundRect">
            <a:avLst>
              <a:gd name="adj" fmla="val 4973"/>
            </a:avLst>
          </a:prstGeom>
          <a:solidFill>
            <a:srgbClr val="E498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5129212" y="1243012"/>
            <a:ext cx="3214688" cy="1921670"/>
          </a:xfrm>
          <a:prstGeom prst="roundRect">
            <a:avLst>
              <a:gd name="adj" fmla="val 2644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814387" y="1243012"/>
            <a:ext cx="4250532" cy="1921670"/>
          </a:xfrm>
          <a:prstGeom prst="roundRect">
            <a:avLst>
              <a:gd name="adj" fmla="val 2644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Java Buildpack Concepts</a:t>
            </a:r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314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2311231" y="1215368"/>
            <a:ext cx="125684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Containers</a:t>
            </a:r>
          </a:p>
        </p:txBody>
      </p:sp>
      <p:sp>
        <p:nvSpPr>
          <p:cNvPr id="316" name="Shape 316"/>
          <p:cNvSpPr/>
          <p:nvPr/>
        </p:nvSpPr>
        <p:spPr>
          <a:xfrm>
            <a:off x="6033039" y="1181628"/>
            <a:ext cx="140703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Frameworks</a:t>
            </a:r>
          </a:p>
        </p:txBody>
      </p:sp>
      <p:sp>
        <p:nvSpPr>
          <p:cNvPr id="317" name="Shape 317"/>
          <p:cNvSpPr/>
          <p:nvPr/>
        </p:nvSpPr>
        <p:spPr>
          <a:xfrm>
            <a:off x="4271911" y="3172602"/>
            <a:ext cx="6128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JREs</a:t>
            </a:r>
          </a:p>
        </p:txBody>
      </p:sp>
      <p:sp>
        <p:nvSpPr>
          <p:cNvPr id="318" name="Shape 318"/>
          <p:cNvSpPr/>
          <p:nvPr/>
        </p:nvSpPr>
        <p:spPr>
          <a:xfrm>
            <a:off x="3991641" y="3690540"/>
            <a:ext cx="114643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OpenJDK</a:t>
            </a:r>
          </a:p>
        </p:txBody>
      </p:sp>
      <p:sp>
        <p:nvSpPr>
          <p:cNvPr id="319" name="Shape 319"/>
          <p:cNvSpPr/>
          <p:nvPr/>
        </p:nvSpPr>
        <p:spPr>
          <a:xfrm>
            <a:off x="2100262" y="1669449"/>
            <a:ext cx="1678782" cy="147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</a:t>
            </a: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 </a:t>
            </a: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Tomcat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Groovy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Spring Boot CLI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Play</a:t>
            </a:r>
          </a:p>
        </p:txBody>
      </p:sp>
      <p:sp>
        <p:nvSpPr>
          <p:cNvPr id="320" name="Shape 320"/>
          <p:cNvSpPr/>
          <p:nvPr/>
        </p:nvSpPr>
        <p:spPr>
          <a:xfrm>
            <a:off x="5643959" y="1592535"/>
            <a:ext cx="2286001" cy="1468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Spring config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Play config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Play JPA config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New Relic agent</a:t>
            </a:r>
            <a:endParaRPr sz="16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lnSpc>
                <a:spcPct val="70000"/>
              </a:lnSpc>
              <a:spcBef>
                <a:spcPts val="6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AppDynamics agent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366713" y="460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Buildpacks and Services</a:t>
            </a:r>
          </a:p>
        </p:txBody>
      </p:sp>
      <p:sp>
        <p:nvSpPr>
          <p:cNvPr id="100" name="Shape 100"/>
          <p:cNvSpPr/>
          <p:nvPr/>
        </p:nvSpPr>
        <p:spPr>
          <a:xfrm>
            <a:off x="366713" y="723900"/>
            <a:ext cx="8410575" cy="212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Buildpacks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 Buildpack Deep Dive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User-Provided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Managed Services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Container Detection Criteria</a:t>
            </a:r>
          </a:p>
        </p:txBody>
      </p:sp>
      <p:sp>
        <p:nvSpPr>
          <p:cNvPr id="325" name="Shape 3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graphicFrame>
        <p:nvGraphicFramePr>
          <p:cNvPr id="326" name="Table 326"/>
          <p:cNvGraphicFramePr/>
          <p:nvPr/>
        </p:nvGraphicFramePr>
        <p:xfrm>
          <a:off x="479425" y="1021297"/>
          <a:ext cx="7997131" cy="32279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924829"/>
                <a:gridCol w="5046901"/>
              </a:tblGrid>
              <a:tr h="42123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Java </a:t>
                      </a: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812800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solidFill>
                            <a:srgbClr val="6C6C6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META-INF/MANIFEST.MF </a:t>
                      </a:r>
                      <a:r>
                        <a:rPr sz="1400">
                          <a:solidFill>
                            <a:srgbClr val="6C6C6C"/>
                          </a:solidFill>
                        </a:rPr>
                        <a:t>exists with </a:t>
                      </a:r>
                      <a:r>
                        <a:rPr sz="1200">
                          <a:solidFill>
                            <a:srgbClr val="6C6C6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Main-class</a:t>
                      </a:r>
                      <a:r>
                        <a:rPr sz="1400">
                          <a:solidFill>
                            <a:srgbClr val="6C6C6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sz="1400">
                          <a:solidFill>
                            <a:srgbClr val="6C6C6C"/>
                          </a:solidFill>
                        </a:rPr>
                        <a:t>attribute 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73429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Tomcat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WEB-INF</a:t>
                      </a:r>
                      <a:r>
                        <a:rPr sz="12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</a:t>
                      </a:r>
                      <a:r>
                        <a:rPr sz="14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directory exists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516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Groovy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.groovy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file with a 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main()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method, or</a:t>
                      </a:r>
                      <a:endParaRPr sz="1200">
                        <a:solidFill>
                          <a:srgbClr val="606060"/>
                        </a:solidFill>
                        <a:uFill>
                          <a:solidFill>
                            <a:srgbClr val="606060"/>
                          </a:solidFill>
                        </a:uFill>
                      </a:endParaRPr>
                    </a:p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.groovy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file with no classes, or</a:t>
                      </a:r>
                      <a:endParaRPr sz="1200">
                        <a:solidFill>
                          <a:srgbClr val="606060"/>
                        </a:solidFill>
                        <a:uFill>
                          <a:solidFill>
                            <a:srgbClr val="606060"/>
                          </a:solidFill>
                        </a:uFill>
                      </a:endParaRPr>
                    </a:p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.groovy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file with a shebang (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#!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) declaration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7403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Spring Boot CLI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one or more POGO 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.groovy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</a:t>
                      </a: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files with no 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main()</a:t>
                      </a: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method, and no 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WEB-INF</a:t>
                      </a:r>
                      <a:r>
                        <a:rPr sz="12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</a:t>
                      </a: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directory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11757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Spring Boot Embedded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script and 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lib/spring-boot-*.jar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exist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11757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Play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script and 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lib/play.play_*.jar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exist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11757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Ratpack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script and 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ratpack-core-*.jar</a:t>
                      </a:r>
                      <a:r>
                        <a:rPr sz="1500"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 exist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27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/>
          <p:nvPr/>
        </p:nvSpPr>
        <p:spPr>
          <a:xfrm>
            <a:off x="3480066" y="4656931"/>
            <a:ext cx="218386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13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Choose zero or one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Framework Detection Criteria</a:t>
            </a:r>
          </a:p>
        </p:txBody>
      </p:sp>
      <p:sp>
        <p:nvSpPr>
          <p:cNvPr id="333" name="Shape 3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graphicFrame>
        <p:nvGraphicFramePr>
          <p:cNvPr id="334" name="Table 334"/>
          <p:cNvGraphicFramePr/>
          <p:nvPr/>
        </p:nvGraphicFramePr>
        <p:xfrm>
          <a:off x="885825" y="1132274"/>
          <a:ext cx="7351673" cy="29932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3393554"/>
                <a:gridCol w="3945418"/>
              </a:tblGrid>
              <a:tr h="49675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Spring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812800">
                        <a:lnSpc>
                          <a:spcPts val="3500"/>
                        </a:lnSpc>
                        <a:tabLst>
                          <a:tab pos="254000" algn="l"/>
                          <a:tab pos="812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spring-core*.jar</a:t>
                      </a:r>
                      <a:r>
                        <a:rPr>
                          <a:solidFill>
                            <a:srgbClr val="6C6C6C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exists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9675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Play config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Play application detected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9675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Play JPA config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play-java-jpa plugin exists in app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9675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Spring Insight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Insight service bound to app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9675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New Relic agent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New Relic service bound to app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9675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AppDynamics agent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6C6C6C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AppDynamics service bound to app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35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3380778" y="4640495"/>
            <a:ext cx="23490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14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Choose all that apply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373062" y="333904"/>
            <a:ext cx="8410576" cy="749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/bin/compile</a:t>
            </a: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 Output Example</a:t>
            </a:r>
          </a:p>
        </p:txBody>
      </p:sp>
      <p:pic>
        <p:nvPicPr>
          <p:cNvPr id="341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7189241" y="768330"/>
            <a:ext cx="1907095" cy="341471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DEA</a:t>
            </a:r>
            <a:endParaRPr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Buildpack</a:t>
            </a:r>
            <a:endParaRPr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5E5E5E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DEA</a:t>
            </a:r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366714" y="1074738"/>
            <a:ext cx="6954650" cy="2994024"/>
          </a:xfrm>
          <a:prstGeom prst="rect">
            <a:avLst/>
          </a:prstGeom>
          <a:solidFill>
            <a:srgbClr val="022831"/>
          </a:solidFill>
        </p:spPr>
        <p:txBody>
          <a:bodyPr>
            <a:normAutofit fontScale="100000" lnSpcReduction="0"/>
          </a:bodyPr>
          <a:lstStyle/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-----&gt; Downloaded app package (18M)</a:t>
            </a:r>
            <a:endParaRPr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-----&gt; Downloading OpenJDK 1.7.0_21 JRE (17.5s)</a:t>
            </a:r>
            <a:endParaRPr b="1"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Expanding JRE to .java (1.4s)</a:t>
            </a:r>
            <a:endParaRPr b="1"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-----&gt; Downloading Auto Reconfiguration 0.7.1 (1.4s)</a:t>
            </a:r>
            <a:endParaRPr b="1"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Modifying /WEB-INF/</a:t>
            </a: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  <a:hlinkClick r:id="rId4" invalidUrl="" action="" tgtFrame="" tooltip="" history="1" highlightClick="0" endSnd="0"/>
              </a:rPr>
              <a:t>web.xml</a:t>
            </a: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for Auto Reconfig</a:t>
            </a:r>
            <a:endParaRPr b="1"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-----&gt; Downloading Tomcat 7.0.42 (3.5s)</a:t>
            </a:r>
            <a:endParaRPr b="1"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Expanding Tomcat to .tomcat (0.2s)</a:t>
            </a:r>
            <a:endParaRPr b="1"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Downloading Buildpack Tomcat Support 1.1.1 (0.0s)</a:t>
            </a:r>
            <a:endParaRPr b="1" sz="1488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850391"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488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-----&gt; Uploading droplet (55M)</a:t>
            </a:r>
          </a:p>
        </p:txBody>
      </p:sp>
      <p:sp>
        <p:nvSpPr>
          <p:cNvPr id="344" name="Shape 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366712" y="160337"/>
            <a:ext cx="8410576" cy="7493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See What’s Going On 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366714" y="909638"/>
            <a:ext cx="8410576" cy="3576009"/>
          </a:xfrm>
          <a:prstGeom prst="rect">
            <a:avLst/>
          </a:prstGeom>
          <a:solidFill>
            <a:srgbClr val="DDDDDD"/>
          </a:solidFill>
        </p:spPr>
        <p:txBody>
          <a:bodyPr/>
          <a:lstStyle/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files &lt;app-name&gt; app</a:t>
            </a:r>
            <a:endParaRPr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buildpack-diagnostics/</a:t>
            </a:r>
            <a:endParaRPr b="1"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.java/</a:t>
            </a:r>
            <a:endParaRPr b="1"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.lib/</a:t>
            </a:r>
            <a:endParaRPr b="1"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.tomcat/</a:t>
            </a:r>
            <a:endParaRPr b="1"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META-INF/</a:t>
            </a:r>
            <a:endParaRPr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WEB-INF/</a:t>
            </a:r>
            <a:endParaRPr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assets/</a:t>
            </a: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sp>
        <p:nvSpPr>
          <p:cNvPr id="349" name="Shape 349"/>
          <p:cNvSpPr/>
          <p:nvPr/>
        </p:nvSpPr>
        <p:spPr>
          <a:xfrm>
            <a:off x="2407443" y="1885192"/>
            <a:ext cx="5400676" cy="241893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C6C6C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Buildpack-installed runtime</a:t>
            </a:r>
            <a:endParaRPr>
              <a:solidFill>
                <a:srgbClr val="6C6C6C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C6C6C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Buildpack-installed support libraries</a:t>
            </a:r>
            <a:endParaRPr>
              <a:solidFill>
                <a:srgbClr val="6C6C6C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C6C6C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Buildpack-installed container</a:t>
            </a:r>
            <a:endParaRPr>
              <a:solidFill>
                <a:srgbClr val="6C6C6C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6C6C6C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spcBef>
                <a:spcPts val="1000"/>
              </a:spcBef>
              <a:buSzPct val="100000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C6C6C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DEA-downloaded application files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See What’s Going On 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366714" y="1074738"/>
            <a:ext cx="8410576" cy="3478843"/>
          </a:xfrm>
          <a:prstGeom prst="rect">
            <a:avLst/>
          </a:prstGeom>
          <a:solidFill>
            <a:srgbClr val="022831"/>
          </a:solidFill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files &lt;app-name&gt; staging_info.yml</a:t>
            </a:r>
            <a:endParaRPr sz="1600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A9A9A9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detected_buildpack:</a:t>
            </a: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openjdk=1.7.0_45 tomcat=7.0.47</a:t>
            </a:r>
            <a:b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spring-auto-reconfiguration=0.7.2 </a:t>
            </a:r>
            <a:b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tomcat-buildpack-support=1.1.1</a:t>
            </a:r>
            <a:endParaRPr sz="1600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start_command:</a:t>
            </a: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600">
                <a:solidFill>
                  <a:srgbClr val="941100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JAVA_HOME</a:t>
            </a: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=.java </a:t>
            </a:r>
            <a:endParaRPr sz="1600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941100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JAVA_OPTS</a:t>
            </a: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="-Dhttp.port=$PORT </a:t>
            </a:r>
            <a:endParaRPr sz="1600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-Djava.io.tmpdir=$TMPDIR -XX:MaxPermSize=52428K </a:t>
            </a:r>
            <a:endParaRPr sz="1600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-XX:OnOutOfMemoryError=./.buildpack-diagnostics/killjava </a:t>
            </a:r>
            <a:endParaRPr sz="1600">
              <a:solidFill>
                <a:srgbClr val="A9A9A9"/>
              </a:solidFill>
              <a:uFill>
                <a:solidFill>
                  <a:srgbClr val="4D4D4D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9A9A9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-Xmx384M -Xss1M" </a:t>
            </a:r>
            <a:r>
              <a:rPr b="1" sz="1600">
                <a:solidFill>
                  <a:srgbClr val="941100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.tomcat/bin/catalina.sh run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188514" y="1074738"/>
            <a:ext cx="8779672" cy="35254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 defTabSz="850391">
              <a:lnSpc>
                <a:spcPct val="80000"/>
              </a:lnSpc>
              <a:spcBef>
                <a:spcPts val="11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4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Two ways to customize the Java buildpack</a:t>
            </a:r>
            <a:endParaRPr sz="2046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defTabSz="850391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2046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0" indent="318897" defTabSz="850391">
              <a:lnSpc>
                <a:spcPct val="80000"/>
              </a:lnSpc>
              <a:spcBef>
                <a:spcPts val="1100"/>
              </a:spcBef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Configure</a:t>
            </a: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 artifacts used by standard JREs, Containers, and Frameworks</a:t>
            </a:r>
            <a:endParaRPr sz="2232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0" indent="318897" defTabSz="850391">
              <a:lnSpc>
                <a:spcPct val="80000"/>
              </a:lnSpc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2232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0" indent="318897" defTabSz="850391">
              <a:lnSpc>
                <a:spcPct val="80000"/>
              </a:lnSpc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Extend</a:t>
            </a:r>
            <a:r>
              <a:rPr sz="2232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 the buildpack with your own JREs, Containers, and Frameworks</a:t>
            </a:r>
            <a:endParaRPr sz="2232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3" marL="0" indent="1275588" defTabSz="850391">
              <a:lnSpc>
                <a:spcPct val="80000"/>
              </a:lnSpc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2046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defTabSz="850391">
              <a:lnSpc>
                <a:spcPct val="80000"/>
              </a:lnSpc>
              <a:spcBef>
                <a:spcPts val="1100"/>
              </a:spcBef>
              <a:buClrTx/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4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Customization is done by forking the buildpack </a:t>
            </a:r>
          </a:p>
        </p:txBody>
      </p:sp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Customization</a:t>
            </a:r>
          </a:p>
        </p:txBody>
      </p:sp>
      <p:pic>
        <p:nvPicPr>
          <p:cNvPr id="360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5350" y="3680618"/>
            <a:ext cx="1478757" cy="507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Customization by Configuration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xfrm>
            <a:off x="137254" y="884861"/>
            <a:ext cx="8882192" cy="4267106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Configuration files in</a:t>
            </a: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java-buildpack/config</a:t>
            </a: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determine the behavior of a JRE, Container, or Framework</a:t>
            </a:r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368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181814" y="3030410"/>
            <a:ext cx="6587869" cy="1507146"/>
          </a:xfrm>
          <a:prstGeom prst="rect">
            <a:avLst/>
          </a:prstGeom>
          <a:solidFill>
            <a:srgbClr val="0228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# cloudfoundry/java-buildpack/config/openjdk.yml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---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 defTabSz="457200">
              <a:lnSpc>
                <a:spcPts val="2200"/>
              </a:lnSpc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rPr>
              <a:t>version: </a:t>
            </a:r>
            <a:r>
              <a:rPr b="1" sz="10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1.7.0_+</a:t>
            </a:r>
            <a:endParaRPr sz="1000">
              <a:solidFill>
                <a:srgbClr val="A9A9A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repository_root: </a:t>
            </a:r>
            <a:r>
              <a:rPr b="1" sz="1000">
                <a:solidFill>
                  <a:srgbClr val="FF2600"/>
                </a:solidFill>
                <a:uFill>
                  <a:solidFill/>
                </a:uFill>
              </a:rPr>
              <a:t>"http://download.pivotal.io.s3.amazonaws.com/openjdk/{platform}/{architecture}"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memory_sizes: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memory_heuristics: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  heap: 0.75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  permgen: 0.1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  stack: 0.05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  native: 0.1</a:t>
            </a:r>
          </a:p>
        </p:txBody>
      </p:sp>
      <p:sp>
        <p:nvSpPr>
          <p:cNvPr id="370" name="Shape 370"/>
          <p:cNvSpPr/>
          <p:nvPr/>
        </p:nvSpPr>
        <p:spPr>
          <a:xfrm>
            <a:off x="2836067" y="1556239"/>
            <a:ext cx="5993608" cy="1215047"/>
          </a:xfrm>
          <a:prstGeom prst="rect">
            <a:avLst/>
          </a:prstGeom>
          <a:solidFill>
            <a:srgbClr val="0228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# http://download.pivotal.io.s3.amazonaws.com/openjdk/lucid/x86_64/</a:t>
            </a:r>
            <a:r>
              <a:rPr b="1" sz="1000">
                <a:solidFill>
                  <a:srgbClr val="FF2600"/>
                </a:solidFill>
                <a:uFill>
                  <a:solidFill/>
                </a:uFill>
              </a:rPr>
              <a:t>index.yml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---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1.6.0_27: http://download.pivotal.io.s3.amazonaws.com/openjdk/lucid/x86_64/openjdk-1.6.0_27.tar.gz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1.7.0_21: http://download.pivotal.io.s3.amazonaws.com/openjdk/lucid/x86_64/openjdk-1.7.0_21.tar.gz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000">
                <a:solidFill>
                  <a:srgbClr val="FF2600"/>
                </a:solidFill>
                <a:uFill>
                  <a:solidFill/>
                </a:uFill>
              </a:rPr>
              <a:t>1.7.0_25</a:t>
            </a: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: http://download.pivotal.io.s3.amazonaws.com/openjdk/lucid/x86_64/openjdk-1.7.0_25.tar.gz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1.8.0_M6: http://download.pivotal.io.s3.amazonaws.com/openjdk/lucid/x86_64/openjdk-1.8.0_M6.tar.gz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9A9A9"/>
                </a:solidFill>
                <a:uFill>
                  <a:solidFill/>
                </a:uFill>
              </a:rPr>
              <a:t>1.8.0_M7: </a:t>
            </a:r>
            <a:r>
              <a:rPr sz="1000" u="sng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  <a:hlinkClick r:id="rId4" invalidUrl="" action="" tgtFrame="" tooltip="" history="1" highlightClick="0" endSnd="0"/>
              </a:rPr>
              <a:t>http://download.pivotal.io.s3.amazonaws.com/openjdk/lucid/x86_64/openjdk-1.8.0_M7.tar.gz</a:t>
            </a:r>
            <a:endParaRPr sz="1000">
              <a:solidFill>
                <a:srgbClr val="A9A9A9"/>
              </a:solidFill>
              <a:uFill>
                <a:solidFill/>
              </a:uFill>
            </a:endParaRPr>
          </a:p>
        </p:txBody>
      </p:sp>
      <p:sp>
        <p:nvSpPr>
          <p:cNvPr id="371" name="Shape 371"/>
          <p:cNvSpPr/>
          <p:nvPr/>
        </p:nvSpPr>
        <p:spPr>
          <a:xfrm flipH="1">
            <a:off x="4727895" y="1792196"/>
            <a:ext cx="2352516" cy="1661047"/>
          </a:xfrm>
          <a:prstGeom prst="line">
            <a:avLst/>
          </a:prstGeom>
          <a:ln w="25400">
            <a:solidFill>
              <a:srgbClr val="E49837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 flipH="1">
            <a:off x="1572585" y="2245495"/>
            <a:ext cx="1281344" cy="1208314"/>
          </a:xfrm>
          <a:prstGeom prst="line">
            <a:avLst/>
          </a:prstGeom>
          <a:ln w="25400">
            <a:solidFill>
              <a:srgbClr val="E49837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Customization by Extension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xfrm>
            <a:off x="366714" y="1074737"/>
            <a:ext cx="8410576" cy="3958135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Implement a JRE, Container, or Framework support class as one Ruby file in the appropriate directory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1085850" indent="-171450"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3" marL="1543050" indent="-171450"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Font typeface="Zapf Dingbat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(with additional support classes as necessary)</a:t>
            </a:r>
          </a:p>
        </p:txBody>
      </p:sp>
      <p:sp>
        <p:nvSpPr>
          <p:cNvPr id="378" name="Shape 3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379" name="droppedImage.tif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/>
        </p:nvSpPr>
        <p:spPr>
          <a:xfrm>
            <a:off x="1035843" y="1850389"/>
            <a:ext cx="7072314" cy="1442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C6C6C"/>
                </a:solidFill>
                <a:uFill>
                  <a:solidFill>
                    <a:srgbClr val="6C6C6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cloudfoundry/java-buildpack/lib/java_buildpack</a:t>
            </a:r>
            <a:endParaRPr>
              <a:solidFill>
                <a:srgbClr val="6C6C6C"/>
              </a:solidFill>
              <a:uFill>
                <a:solidFill>
                  <a:srgbClr val="6C6C6C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042987" indent="-128587">
              <a:spcBef>
                <a:spcPts val="800"/>
              </a:spcBef>
              <a:buClr>
                <a:srgbClr val="000000"/>
              </a:buClr>
              <a:buSzPct val="100000"/>
              <a:buFont typeface="Zapf Dingbats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jre</a:t>
            </a:r>
            <a:endParaRPr b="1">
              <a:solidFill>
                <a:srgbClr val="990000"/>
              </a:solidFill>
              <a:uFill>
                <a:solidFill>
                  <a:srgbClr val="9900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042987" indent="-128587">
              <a:spcBef>
                <a:spcPts val="800"/>
              </a:spcBef>
              <a:buClr>
                <a:srgbClr val="000000"/>
              </a:buClr>
              <a:buSzPct val="100000"/>
              <a:buFont typeface="Zapf Dingbats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endParaRPr b="1">
              <a:solidFill>
                <a:srgbClr val="990000"/>
              </a:solidFill>
              <a:uFill>
                <a:solidFill>
                  <a:srgbClr val="9900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042987" indent="-128587">
              <a:spcBef>
                <a:spcPts val="800"/>
              </a:spcBef>
              <a:buClr>
                <a:srgbClr val="000000"/>
              </a:buClr>
              <a:buSzPct val="100000"/>
              <a:buFont typeface="Zapf Dingbats"/>
              <a:buBlip>
                <a:blip r:embed="rId3"/>
              </a:buBlip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framework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Customization by Extension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295142" y="928447"/>
            <a:ext cx="8410576" cy="9654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SzTx/>
              <a:buNone/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Support class types have similar interfaces, following the buildpack scripts naming conventions</a:t>
            </a:r>
          </a:p>
        </p:txBody>
      </p:sp>
      <p:sp>
        <p:nvSpPr>
          <p:cNvPr id="386" name="Shape 3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387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/>
        </p:nvSpPr>
        <p:spPr>
          <a:xfrm>
            <a:off x="161394" y="1645280"/>
            <a:ext cx="8821211" cy="2946401"/>
          </a:xfrm>
          <a:prstGeom prst="rect">
            <a:avLst/>
          </a:prstGeom>
          <a:solidFill>
            <a:srgbClr val="0228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initialize the support class with platform information provided in context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context includes app_dir, lib_dir, environment, java_home, java_opts, 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vcap_application, vcap_services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sz="12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(context)</a:t>
            </a:r>
            <a:endParaRPr b="1"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return a String or an Array&lt;String&gt; that uniquely identifies the container/framework/jre, 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or nil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sz="12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detect</a:t>
            </a:r>
            <a:endParaRPr b="1"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download and unpack the container/framework/jre, and transform the application as necessary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lnSpc>
                <a:spcPts val="25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sz="120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endParaRPr b="1" sz="1200">
              <a:solidFill>
                <a:srgbClr val="A9A9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lnSpc>
                <a:spcPts val="2500"/>
              </a:lnSpc>
              <a:defRPr>
                <a:solidFill>
                  <a:srgbClr val="000000"/>
                </a:solidFill>
                <a:uFillTx/>
              </a:defRPr>
            </a:pPr>
            <a:endParaRPr b="1" sz="1200">
              <a:solidFill>
                <a:srgbClr val="A9A9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create and return the command to run the application with (containers) or add 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options to context[:java_opts] (frameworks)</a:t>
            </a:r>
            <a:endParaRPr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sz="12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release</a:t>
            </a:r>
            <a:endParaRPr b="1" sz="12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xfrm>
            <a:off x="366712" y="46037"/>
            <a:ext cx="8410576" cy="7493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Customization by Extension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366712" y="640580"/>
            <a:ext cx="8410576" cy="4068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Add new support class to config/components.yml</a:t>
            </a:r>
          </a:p>
        </p:txBody>
      </p:sp>
      <p:sp>
        <p:nvSpPr>
          <p:cNvPr id="394" name="Shape 3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395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hape 396"/>
          <p:cNvSpPr/>
          <p:nvPr/>
        </p:nvSpPr>
        <p:spPr>
          <a:xfrm>
            <a:off x="1687777" y="1125561"/>
            <a:ext cx="6000751" cy="3378201"/>
          </a:xfrm>
          <a:prstGeom prst="rect">
            <a:avLst/>
          </a:prstGeom>
          <a:solidFill>
            <a:srgbClr val="0228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"JavaBuildpack::Container::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Groovy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"JavaBuildpack::Container::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JavaMain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"JavaBuildpack::Container::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SpringBootCLI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"JavaBuildpack::Container::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Tomcat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"JavaBuildpack::Container::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PlayFramework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jres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"JavaBuildpack::Jre::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OpenJdk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frameworks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"JavaBuildpack::Framework::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AppDynamicsAgent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"JavaBuildpack::Framework::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JavaOpts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"JavaBuildpack::Framework::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NewRelicAgent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"JavaBuildpack::Framework::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PlayAutoReconfiguration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"JavaBuildpack::Framework::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PlayJpaPlugin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A9A9A9"/>
              </a:solidFill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  - "JavaBuildpack::Framework::</a:t>
            </a:r>
            <a:r>
              <a:rPr b="1" sz="1300">
                <a:solidFill>
                  <a:srgbClr val="FF26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SpringAutoReconfiguration</a:t>
            </a:r>
            <a:r>
              <a:rPr sz="1300">
                <a:solidFill>
                  <a:srgbClr val="A9A9A9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459867" y="813981"/>
            <a:ext cx="5556986" cy="3720844"/>
          </a:xfrm>
          <a:prstGeom prst="roundRect">
            <a:avLst>
              <a:gd name="adj" fmla="val 1365"/>
            </a:avLst>
          </a:prstGeom>
          <a:solidFill>
            <a:srgbClr val="EBEBEB"/>
          </a:solidFill>
          <a:ln w="25400">
            <a:solidFill>
              <a:srgbClr val="0F78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4" name="Shape 104"/>
          <p:cNvSpPr/>
          <p:nvPr>
            <p:ph type="title"/>
          </p:nvPr>
        </p:nvSpPr>
        <p:spPr>
          <a:xfrm>
            <a:off x="366713" y="46038"/>
            <a:ext cx="8410576" cy="5541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85800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REVIEW: Deploying Applications to Cloud Foundry Runtime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grpSp>
        <p:nvGrpSpPr>
          <p:cNvPr id="108" name="Group 108"/>
          <p:cNvGrpSpPr/>
          <p:nvPr/>
        </p:nvGrpSpPr>
        <p:grpSpPr>
          <a:xfrm>
            <a:off x="3592874" y="909804"/>
            <a:ext cx="367762" cy="3529198"/>
            <a:chOff x="0" y="0"/>
            <a:chExt cx="367761" cy="3529197"/>
          </a:xfrm>
        </p:grpSpPr>
        <p:sp>
          <p:nvSpPr>
            <p:cNvPr id="106" name="Shape 106"/>
            <p:cNvSpPr/>
            <p:nvPr/>
          </p:nvSpPr>
          <p:spPr>
            <a:xfrm rot="16200000">
              <a:off x="-1580718" y="1580718"/>
              <a:ext cx="3529198" cy="367762"/>
            </a:xfrm>
            <a:prstGeom prst="roundRect">
              <a:avLst>
                <a:gd name="adj" fmla="val 13079"/>
              </a:avLst>
            </a:prstGeom>
            <a:solidFill>
              <a:srgbClr val="5E5E5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Router</a:t>
              </a:r>
            </a:p>
          </p:txBody>
        </p:sp>
        <p:pic>
          <p:nvPicPr>
            <p:cNvPr id="107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74044" y="3210348"/>
              <a:ext cx="228477" cy="2284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9" name="Shape 109"/>
          <p:cNvSpPr/>
          <p:nvPr/>
        </p:nvSpPr>
        <p:spPr>
          <a:xfrm>
            <a:off x="4091858" y="1676575"/>
            <a:ext cx="2361553" cy="774350"/>
          </a:xfrm>
          <a:prstGeom prst="roundRect">
            <a:avLst>
              <a:gd name="adj" fmla="val 6519"/>
            </a:avLst>
          </a:prstGeom>
          <a:solidFill>
            <a:srgbClr val="E4983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Cloud Controller</a:t>
            </a:r>
          </a:p>
        </p:txBody>
      </p:sp>
      <p:pic>
        <p:nvPicPr>
          <p:cNvPr id="11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9100" y="1949627"/>
            <a:ext cx="213188" cy="274100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13" name="Group 113"/>
          <p:cNvGrpSpPr/>
          <p:nvPr/>
        </p:nvGrpSpPr>
        <p:grpSpPr>
          <a:xfrm>
            <a:off x="6843713" y="1676575"/>
            <a:ext cx="2061528" cy="774350"/>
            <a:chOff x="0" y="0"/>
            <a:chExt cx="2061526" cy="774348"/>
          </a:xfrm>
        </p:grpSpPr>
        <p:sp>
          <p:nvSpPr>
            <p:cNvPr id="111" name="Shape 111"/>
            <p:cNvSpPr/>
            <p:nvPr/>
          </p:nvSpPr>
          <p:spPr>
            <a:xfrm>
              <a:off x="0" y="0"/>
              <a:ext cx="2061527" cy="774349"/>
            </a:xfrm>
            <a:prstGeom prst="roundRect">
              <a:avLst>
                <a:gd name="adj" fmla="val 6560"/>
              </a:avLst>
            </a:prstGeom>
            <a:solidFill>
              <a:srgbClr val="E49837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  Service Broker</a:t>
              </a:r>
              <a:endPara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endParaRPr>
            </a:p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  <a:latin typeface="Avenir Next"/>
                  <a:ea typeface="Avenir Next"/>
                  <a:cs typeface="Avenir Next"/>
                  <a:sym typeface="Avenir Next"/>
                </a:rPr>
                <a:t>        Node(s)</a:t>
              </a:r>
            </a:p>
          </p:txBody>
        </p:sp>
        <p:pic>
          <p:nvPicPr>
            <p:cNvPr id="112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8424" y="122839"/>
              <a:ext cx="253869" cy="23893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16" name="Group 116"/>
          <p:cNvGrpSpPr/>
          <p:nvPr/>
        </p:nvGrpSpPr>
        <p:grpSpPr>
          <a:xfrm>
            <a:off x="4442287" y="3508553"/>
            <a:ext cx="1140868" cy="917754"/>
            <a:chOff x="0" y="0"/>
            <a:chExt cx="1140866" cy="917752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1140867" cy="917753"/>
            </a:xfrm>
            <a:prstGeom prst="roundRect">
              <a:avLst>
                <a:gd name="adj" fmla="val 5535"/>
              </a:avLst>
            </a:prstGeom>
            <a:solidFill>
              <a:srgbClr val="E49837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101600" dist="25400" dir="540000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DEA</a:t>
              </a:r>
            </a:p>
          </p:txBody>
        </p:sp>
        <p:pic>
          <p:nvPicPr>
            <p:cNvPr id="115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592" y="38100"/>
              <a:ext cx="241301" cy="2286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19" name="Group 119"/>
          <p:cNvGrpSpPr/>
          <p:nvPr/>
        </p:nvGrpSpPr>
        <p:grpSpPr>
          <a:xfrm>
            <a:off x="4624392" y="3289397"/>
            <a:ext cx="1140867" cy="917754"/>
            <a:chOff x="0" y="0"/>
            <a:chExt cx="1140866" cy="917752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140867" cy="917753"/>
            </a:xfrm>
            <a:prstGeom prst="roundRect">
              <a:avLst>
                <a:gd name="adj" fmla="val 5535"/>
              </a:avLst>
            </a:prstGeom>
            <a:solidFill>
              <a:srgbClr val="E49837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101600" dist="25400" dir="540000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DEA</a:t>
              </a:r>
            </a:p>
          </p:txBody>
        </p:sp>
        <p:pic>
          <p:nvPicPr>
            <p:cNvPr id="118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592" y="38100"/>
              <a:ext cx="241301" cy="2286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22" name="Group 122"/>
          <p:cNvGrpSpPr/>
          <p:nvPr/>
        </p:nvGrpSpPr>
        <p:grpSpPr>
          <a:xfrm>
            <a:off x="4837580" y="3049676"/>
            <a:ext cx="1140868" cy="917754"/>
            <a:chOff x="0" y="0"/>
            <a:chExt cx="1140866" cy="917752"/>
          </a:xfrm>
        </p:grpSpPr>
        <p:sp>
          <p:nvSpPr>
            <p:cNvPr id="120" name="Shape 120"/>
            <p:cNvSpPr/>
            <p:nvPr/>
          </p:nvSpPr>
          <p:spPr>
            <a:xfrm>
              <a:off x="0" y="0"/>
              <a:ext cx="1140867" cy="917753"/>
            </a:xfrm>
            <a:prstGeom prst="roundRect">
              <a:avLst>
                <a:gd name="adj" fmla="val 5535"/>
              </a:avLst>
            </a:prstGeom>
            <a:solidFill>
              <a:srgbClr val="E49837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101600" dist="25400" dir="540000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DEA</a:t>
              </a:r>
            </a:p>
          </p:txBody>
        </p:sp>
        <p:pic>
          <p:nvPicPr>
            <p:cNvPr id="121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592" y="38100"/>
              <a:ext cx="241301" cy="2286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25" name="Group 125"/>
          <p:cNvGrpSpPr/>
          <p:nvPr/>
        </p:nvGrpSpPr>
        <p:grpSpPr>
          <a:xfrm>
            <a:off x="5097493" y="2830521"/>
            <a:ext cx="1140867" cy="917754"/>
            <a:chOff x="0" y="0"/>
            <a:chExt cx="1140866" cy="917752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1140867" cy="917753"/>
            </a:xfrm>
            <a:prstGeom prst="roundRect">
              <a:avLst>
                <a:gd name="adj" fmla="val 5535"/>
              </a:avLst>
            </a:prstGeom>
            <a:solidFill>
              <a:srgbClr val="E49837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101600" dist="25400" dir="540000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DEA</a:t>
              </a:r>
            </a:p>
          </p:txBody>
        </p:sp>
        <p:pic>
          <p:nvPicPr>
            <p:cNvPr id="124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592" y="38100"/>
              <a:ext cx="241301" cy="2286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28" name="Group 128"/>
          <p:cNvGrpSpPr/>
          <p:nvPr/>
        </p:nvGrpSpPr>
        <p:grpSpPr>
          <a:xfrm>
            <a:off x="4094867" y="909804"/>
            <a:ext cx="2361553" cy="387175"/>
            <a:chOff x="0" y="0"/>
            <a:chExt cx="2361551" cy="387174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2361552" cy="387175"/>
            </a:xfrm>
            <a:prstGeom prst="roundRect">
              <a:avLst>
                <a:gd name="adj" fmla="val 13038"/>
              </a:avLst>
            </a:prstGeom>
            <a:solidFill>
              <a:srgbClr val="545454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Blobstore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140591" y="85728"/>
              <a:ext cx="206830" cy="21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28"/>
                  </a:moveTo>
                  <a:cubicBezTo>
                    <a:pt x="0" y="13862"/>
                    <a:pt x="4835" y="15186"/>
                    <a:pt x="10800" y="15186"/>
                  </a:cubicBezTo>
                  <a:cubicBezTo>
                    <a:pt x="16765" y="15186"/>
                    <a:pt x="21600" y="13862"/>
                    <a:pt x="21600" y="12228"/>
                  </a:cubicBezTo>
                  <a:lnTo>
                    <a:pt x="21600" y="18660"/>
                  </a:lnTo>
                  <a:lnTo>
                    <a:pt x="21593" y="18660"/>
                  </a:lnTo>
                  <a:cubicBezTo>
                    <a:pt x="21563" y="20285"/>
                    <a:pt x="16742" y="21600"/>
                    <a:pt x="10800" y="21600"/>
                  </a:cubicBezTo>
                  <a:cubicBezTo>
                    <a:pt x="4858" y="21600"/>
                    <a:pt x="37" y="20285"/>
                    <a:pt x="7" y="18660"/>
                  </a:cubicBezTo>
                  <a:lnTo>
                    <a:pt x="0" y="18660"/>
                  </a:lnTo>
                  <a:lnTo>
                    <a:pt x="0" y="18641"/>
                  </a:lnTo>
                  <a:close/>
                  <a:moveTo>
                    <a:pt x="0" y="4106"/>
                  </a:moveTo>
                  <a:cubicBezTo>
                    <a:pt x="0" y="5740"/>
                    <a:pt x="4835" y="7065"/>
                    <a:pt x="10800" y="7065"/>
                  </a:cubicBezTo>
                  <a:cubicBezTo>
                    <a:pt x="16765" y="7065"/>
                    <a:pt x="21600" y="5740"/>
                    <a:pt x="21600" y="4106"/>
                  </a:cubicBezTo>
                  <a:lnTo>
                    <a:pt x="21600" y="10538"/>
                  </a:lnTo>
                  <a:lnTo>
                    <a:pt x="21593" y="10538"/>
                  </a:lnTo>
                  <a:cubicBezTo>
                    <a:pt x="21563" y="12164"/>
                    <a:pt x="16742" y="13478"/>
                    <a:pt x="10800" y="13478"/>
                  </a:cubicBezTo>
                  <a:cubicBezTo>
                    <a:pt x="4858" y="13478"/>
                    <a:pt x="37" y="12164"/>
                    <a:pt x="7" y="10538"/>
                  </a:cubicBezTo>
                  <a:lnTo>
                    <a:pt x="0" y="10538"/>
                  </a:lnTo>
                  <a:lnTo>
                    <a:pt x="0" y="10520"/>
                  </a:lnTo>
                  <a:close/>
                  <a:moveTo>
                    <a:pt x="10800" y="0"/>
                  </a:moveTo>
                  <a:cubicBezTo>
                    <a:pt x="16437" y="0"/>
                    <a:pt x="21006" y="1252"/>
                    <a:pt x="21006" y="2796"/>
                  </a:cubicBezTo>
                  <a:cubicBezTo>
                    <a:pt x="21006" y="4340"/>
                    <a:pt x="16437" y="5592"/>
                    <a:pt x="10800" y="5592"/>
                  </a:cubicBezTo>
                  <a:cubicBezTo>
                    <a:pt x="5163" y="5592"/>
                    <a:pt x="594" y="4340"/>
                    <a:pt x="594" y="2796"/>
                  </a:cubicBezTo>
                  <a:cubicBezTo>
                    <a:pt x="594" y="1252"/>
                    <a:pt x="516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6843713" y="909804"/>
            <a:ext cx="2061528" cy="387175"/>
            <a:chOff x="0" y="0"/>
            <a:chExt cx="2061526" cy="387174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2061527" cy="387175"/>
            </a:xfrm>
            <a:prstGeom prst="roundRect">
              <a:avLst>
                <a:gd name="adj" fmla="val 13038"/>
              </a:avLst>
            </a:prstGeom>
            <a:solidFill>
              <a:srgbClr val="545454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DB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139793" y="85728"/>
              <a:ext cx="206830" cy="21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28"/>
                  </a:moveTo>
                  <a:cubicBezTo>
                    <a:pt x="0" y="13862"/>
                    <a:pt x="4835" y="15186"/>
                    <a:pt x="10800" y="15186"/>
                  </a:cubicBezTo>
                  <a:cubicBezTo>
                    <a:pt x="16765" y="15186"/>
                    <a:pt x="21600" y="13862"/>
                    <a:pt x="21600" y="12228"/>
                  </a:cubicBezTo>
                  <a:lnTo>
                    <a:pt x="21600" y="18660"/>
                  </a:lnTo>
                  <a:lnTo>
                    <a:pt x="21593" y="18660"/>
                  </a:lnTo>
                  <a:cubicBezTo>
                    <a:pt x="21563" y="20285"/>
                    <a:pt x="16742" y="21600"/>
                    <a:pt x="10800" y="21600"/>
                  </a:cubicBezTo>
                  <a:cubicBezTo>
                    <a:pt x="4858" y="21600"/>
                    <a:pt x="37" y="20285"/>
                    <a:pt x="7" y="18660"/>
                  </a:cubicBezTo>
                  <a:lnTo>
                    <a:pt x="0" y="18660"/>
                  </a:lnTo>
                  <a:lnTo>
                    <a:pt x="0" y="18641"/>
                  </a:lnTo>
                  <a:close/>
                  <a:moveTo>
                    <a:pt x="0" y="4106"/>
                  </a:moveTo>
                  <a:cubicBezTo>
                    <a:pt x="0" y="5740"/>
                    <a:pt x="4835" y="7065"/>
                    <a:pt x="10800" y="7065"/>
                  </a:cubicBezTo>
                  <a:cubicBezTo>
                    <a:pt x="16765" y="7065"/>
                    <a:pt x="21600" y="5740"/>
                    <a:pt x="21600" y="4106"/>
                  </a:cubicBezTo>
                  <a:lnTo>
                    <a:pt x="21600" y="10538"/>
                  </a:lnTo>
                  <a:lnTo>
                    <a:pt x="21593" y="10538"/>
                  </a:lnTo>
                  <a:cubicBezTo>
                    <a:pt x="21563" y="12164"/>
                    <a:pt x="16742" y="13478"/>
                    <a:pt x="10800" y="13478"/>
                  </a:cubicBezTo>
                  <a:cubicBezTo>
                    <a:pt x="4858" y="13478"/>
                    <a:pt x="37" y="12164"/>
                    <a:pt x="7" y="10538"/>
                  </a:cubicBezTo>
                  <a:lnTo>
                    <a:pt x="0" y="10538"/>
                  </a:lnTo>
                  <a:lnTo>
                    <a:pt x="0" y="10520"/>
                  </a:lnTo>
                  <a:close/>
                  <a:moveTo>
                    <a:pt x="10800" y="0"/>
                  </a:moveTo>
                  <a:cubicBezTo>
                    <a:pt x="16437" y="0"/>
                    <a:pt x="21006" y="1252"/>
                    <a:pt x="21006" y="2796"/>
                  </a:cubicBezTo>
                  <a:cubicBezTo>
                    <a:pt x="21006" y="4340"/>
                    <a:pt x="16437" y="5592"/>
                    <a:pt x="10800" y="5592"/>
                  </a:cubicBezTo>
                  <a:cubicBezTo>
                    <a:pt x="5163" y="5592"/>
                    <a:pt x="594" y="4340"/>
                    <a:pt x="594" y="2796"/>
                  </a:cubicBezTo>
                  <a:cubicBezTo>
                    <a:pt x="594" y="1252"/>
                    <a:pt x="516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pic>
        <p:nvPicPr>
          <p:cNvPr id="132" name="droppedImage.png"/>
          <p:cNvPicPr/>
          <p:nvPr/>
        </p:nvPicPr>
        <p:blipFill>
          <a:blip r:embed="rId6">
            <a:extLst/>
          </a:blip>
          <a:srcRect l="3267" t="13725" r="13071" b="40958"/>
          <a:stretch>
            <a:fillRect/>
          </a:stretch>
        </p:blipFill>
        <p:spPr>
          <a:xfrm>
            <a:off x="7469742" y="3429672"/>
            <a:ext cx="1435528" cy="777578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133" name="Shape 133"/>
          <p:cNvSpPr/>
          <p:nvPr/>
        </p:nvSpPr>
        <p:spPr>
          <a:xfrm>
            <a:off x="7811097" y="4138584"/>
            <a:ext cx="9661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E5E5E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Runtime</a:t>
            </a:r>
          </a:p>
        </p:txBody>
      </p:sp>
      <p:sp>
        <p:nvSpPr>
          <p:cNvPr id="134" name="Shape 134"/>
          <p:cNvSpPr/>
          <p:nvPr/>
        </p:nvSpPr>
        <p:spPr>
          <a:xfrm>
            <a:off x="366713" y="2674403"/>
            <a:ext cx="2725040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228600" indent="-228600">
              <a:spcBef>
                <a:spcPts val="1200"/>
              </a:spcBef>
              <a:buSzPct val="100000"/>
              <a:buAutoNum type="arabicPeriod" startAt="1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Upload bits/metadata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SzPct val="100000"/>
              <a:buAutoNum type="arabicPeriod" startAt="1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Create/bind services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SzPct val="100000"/>
              <a:buAutoNum type="arabicPeriod" startAt="1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Stage app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SzPct val="100000"/>
              <a:buAutoNum type="arabicPeriod" startAt="1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 Deploy app</a:t>
            </a:r>
          </a:p>
        </p:txBody>
      </p:sp>
      <p:sp>
        <p:nvSpPr>
          <p:cNvPr id="135" name="Shape 135"/>
          <p:cNvSpPr/>
          <p:nvPr/>
        </p:nvSpPr>
        <p:spPr>
          <a:xfrm>
            <a:off x="2125981" y="1262159"/>
            <a:ext cx="1303646" cy="776288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0F786E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136" name="image13.png" descr="ICON_Person_Q308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99677" y="1262159"/>
            <a:ext cx="438151" cy="77628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2260600" y="1359649"/>
            <a:ext cx="8681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push app</a:t>
            </a:r>
          </a:p>
        </p:txBody>
      </p:sp>
      <p:sp>
        <p:nvSpPr>
          <p:cNvPr id="138" name="Shape 138"/>
          <p:cNvSpPr/>
          <p:nvPr/>
        </p:nvSpPr>
        <p:spPr>
          <a:xfrm>
            <a:off x="2418883" y="1619027"/>
            <a:ext cx="80716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2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+ app MD</a:t>
            </a:r>
          </a:p>
        </p:txBody>
      </p:sp>
      <p:sp>
        <p:nvSpPr>
          <p:cNvPr id="139" name="Shape 139"/>
          <p:cNvSpPr/>
          <p:nvPr/>
        </p:nvSpPr>
        <p:spPr>
          <a:xfrm>
            <a:off x="2261393" y="1671733"/>
            <a:ext cx="170215" cy="192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086"/>
                </a:moveTo>
                <a:lnTo>
                  <a:pt x="10153" y="11233"/>
                </a:lnTo>
                <a:lnTo>
                  <a:pt x="10204" y="21600"/>
                </a:lnTo>
                <a:lnTo>
                  <a:pt x="51" y="16453"/>
                </a:lnTo>
                <a:close/>
                <a:moveTo>
                  <a:pt x="21600" y="5937"/>
                </a:moveTo>
                <a:lnTo>
                  <a:pt x="21549" y="16303"/>
                </a:lnTo>
                <a:lnTo>
                  <a:pt x="11396" y="21450"/>
                </a:lnTo>
                <a:lnTo>
                  <a:pt x="11447" y="11084"/>
                </a:lnTo>
                <a:close/>
                <a:moveTo>
                  <a:pt x="10777" y="0"/>
                </a:moveTo>
                <a:lnTo>
                  <a:pt x="20907" y="5182"/>
                </a:lnTo>
                <a:lnTo>
                  <a:pt x="10777" y="10364"/>
                </a:lnTo>
                <a:lnTo>
                  <a:pt x="647" y="518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6454764" y="1852144"/>
            <a:ext cx="387596" cy="202204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0F786E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1" name="Shape 141"/>
          <p:cNvSpPr/>
          <p:nvPr/>
        </p:nvSpPr>
        <p:spPr>
          <a:xfrm rot="10800000">
            <a:off x="6456117" y="2122625"/>
            <a:ext cx="387596" cy="202204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0F786E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8605418" y="962264"/>
            <a:ext cx="29982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SC</a:t>
            </a:r>
          </a:p>
        </p:txBody>
      </p:sp>
      <p:sp>
        <p:nvSpPr>
          <p:cNvPr id="143" name="Shape 143"/>
          <p:cNvSpPr/>
          <p:nvPr/>
        </p:nvSpPr>
        <p:spPr>
          <a:xfrm>
            <a:off x="5808233" y="1013565"/>
            <a:ext cx="170215" cy="192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086"/>
                </a:moveTo>
                <a:lnTo>
                  <a:pt x="10153" y="11233"/>
                </a:lnTo>
                <a:lnTo>
                  <a:pt x="10204" y="21600"/>
                </a:lnTo>
                <a:lnTo>
                  <a:pt x="51" y="16453"/>
                </a:lnTo>
                <a:close/>
                <a:moveTo>
                  <a:pt x="21600" y="5937"/>
                </a:moveTo>
                <a:lnTo>
                  <a:pt x="21549" y="16303"/>
                </a:lnTo>
                <a:lnTo>
                  <a:pt x="11396" y="21450"/>
                </a:lnTo>
                <a:lnTo>
                  <a:pt x="11447" y="11084"/>
                </a:lnTo>
                <a:close/>
                <a:moveTo>
                  <a:pt x="10777" y="0"/>
                </a:moveTo>
                <a:lnTo>
                  <a:pt x="20907" y="5182"/>
                </a:lnTo>
                <a:lnTo>
                  <a:pt x="10777" y="10364"/>
                </a:lnTo>
                <a:lnTo>
                  <a:pt x="647" y="518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47" name="Group 147"/>
          <p:cNvGrpSpPr/>
          <p:nvPr/>
        </p:nvGrpSpPr>
        <p:grpSpPr>
          <a:xfrm>
            <a:off x="5379483" y="3364141"/>
            <a:ext cx="598965" cy="288824"/>
            <a:chOff x="0" y="0"/>
            <a:chExt cx="598963" cy="288823"/>
          </a:xfrm>
        </p:grpSpPr>
        <p:sp>
          <p:nvSpPr>
            <p:cNvPr id="144" name="Shape 144"/>
            <p:cNvSpPr/>
            <p:nvPr/>
          </p:nvSpPr>
          <p:spPr>
            <a:xfrm>
              <a:off x="195882" y="9729"/>
              <a:ext cx="201274" cy="24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1" fill="norm" stroke="1" extrusionOk="0">
                  <a:moveTo>
                    <a:pt x="11767" y="12451"/>
                  </a:moveTo>
                  <a:lnTo>
                    <a:pt x="19835" y="12451"/>
                  </a:lnTo>
                  <a:lnTo>
                    <a:pt x="19835" y="20151"/>
                  </a:lnTo>
                  <a:lnTo>
                    <a:pt x="11767" y="20151"/>
                  </a:lnTo>
                  <a:close/>
                  <a:moveTo>
                    <a:pt x="1597" y="12451"/>
                  </a:moveTo>
                  <a:lnTo>
                    <a:pt x="9665" y="12451"/>
                  </a:lnTo>
                  <a:lnTo>
                    <a:pt x="9665" y="20151"/>
                  </a:lnTo>
                  <a:lnTo>
                    <a:pt x="1597" y="20151"/>
                  </a:lnTo>
                  <a:close/>
                  <a:moveTo>
                    <a:pt x="6050" y="1492"/>
                  </a:moveTo>
                  <a:cubicBezTo>
                    <a:pt x="5497" y="1441"/>
                    <a:pt x="4954" y="1610"/>
                    <a:pt x="4485" y="2087"/>
                  </a:cubicBezTo>
                  <a:cubicBezTo>
                    <a:pt x="2908" y="3794"/>
                    <a:pt x="5499" y="5196"/>
                    <a:pt x="8367" y="5424"/>
                  </a:cubicBezTo>
                  <a:cubicBezTo>
                    <a:pt x="8777" y="5456"/>
                    <a:pt x="9192" y="5465"/>
                    <a:pt x="9602" y="5447"/>
                  </a:cubicBezTo>
                  <a:cubicBezTo>
                    <a:pt x="9464" y="3766"/>
                    <a:pt x="7710" y="1644"/>
                    <a:pt x="6050" y="1492"/>
                  </a:cubicBezTo>
                  <a:close/>
                  <a:moveTo>
                    <a:pt x="15550" y="1492"/>
                  </a:moveTo>
                  <a:cubicBezTo>
                    <a:pt x="13890" y="1644"/>
                    <a:pt x="12136" y="3766"/>
                    <a:pt x="11998" y="5447"/>
                  </a:cubicBezTo>
                  <a:cubicBezTo>
                    <a:pt x="12408" y="5465"/>
                    <a:pt x="12823" y="5456"/>
                    <a:pt x="13233" y="5424"/>
                  </a:cubicBezTo>
                  <a:cubicBezTo>
                    <a:pt x="16101" y="5196"/>
                    <a:pt x="18692" y="3794"/>
                    <a:pt x="17115" y="2087"/>
                  </a:cubicBezTo>
                  <a:cubicBezTo>
                    <a:pt x="16646" y="1610"/>
                    <a:pt x="16103" y="1441"/>
                    <a:pt x="15550" y="1492"/>
                  </a:cubicBezTo>
                  <a:close/>
                  <a:moveTo>
                    <a:pt x="15832" y="14"/>
                  </a:moveTo>
                  <a:cubicBezTo>
                    <a:pt x="16793" y="-73"/>
                    <a:pt x="17736" y="225"/>
                    <a:pt x="18552" y="1064"/>
                  </a:cubicBezTo>
                  <a:cubicBezTo>
                    <a:pt x="21241" y="4013"/>
                    <a:pt x="16979" y="6431"/>
                    <a:pt x="12118" y="6868"/>
                  </a:cubicBezTo>
                  <a:lnTo>
                    <a:pt x="20505" y="6868"/>
                  </a:lnTo>
                  <a:cubicBezTo>
                    <a:pt x="21110" y="6868"/>
                    <a:pt x="21600" y="7400"/>
                    <a:pt x="21600" y="8056"/>
                  </a:cubicBezTo>
                  <a:lnTo>
                    <a:pt x="21600" y="10882"/>
                  </a:lnTo>
                  <a:lnTo>
                    <a:pt x="11935" y="10882"/>
                  </a:lnTo>
                  <a:lnTo>
                    <a:pt x="11935" y="6902"/>
                  </a:lnTo>
                  <a:lnTo>
                    <a:pt x="11907" y="6907"/>
                  </a:lnTo>
                  <a:lnTo>
                    <a:pt x="11919" y="6960"/>
                  </a:lnTo>
                  <a:cubicBezTo>
                    <a:pt x="11547" y="6977"/>
                    <a:pt x="11173" y="6981"/>
                    <a:pt x="10799" y="6940"/>
                  </a:cubicBezTo>
                  <a:cubicBezTo>
                    <a:pt x="10426" y="6981"/>
                    <a:pt x="10052" y="6977"/>
                    <a:pt x="9681" y="6960"/>
                  </a:cubicBezTo>
                  <a:lnTo>
                    <a:pt x="9696" y="6908"/>
                  </a:lnTo>
                  <a:lnTo>
                    <a:pt x="9665" y="6902"/>
                  </a:lnTo>
                  <a:lnTo>
                    <a:pt x="9665" y="10882"/>
                  </a:lnTo>
                  <a:lnTo>
                    <a:pt x="0" y="10882"/>
                  </a:lnTo>
                  <a:lnTo>
                    <a:pt x="0" y="8056"/>
                  </a:lnTo>
                  <a:cubicBezTo>
                    <a:pt x="0" y="7400"/>
                    <a:pt x="490" y="6868"/>
                    <a:pt x="1095" y="6868"/>
                  </a:cubicBezTo>
                  <a:lnTo>
                    <a:pt x="9482" y="6868"/>
                  </a:lnTo>
                  <a:cubicBezTo>
                    <a:pt x="4621" y="6431"/>
                    <a:pt x="359" y="4013"/>
                    <a:pt x="3048" y="1064"/>
                  </a:cubicBezTo>
                  <a:cubicBezTo>
                    <a:pt x="5491" y="-1449"/>
                    <a:pt x="9070" y="893"/>
                    <a:pt x="10846" y="3883"/>
                  </a:cubicBezTo>
                  <a:cubicBezTo>
                    <a:pt x="11958" y="1873"/>
                    <a:pt x="13929" y="187"/>
                    <a:pt x="15832" y="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-1" y="0"/>
              <a:ext cx="2079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uFillTx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390990" y="0"/>
              <a:ext cx="2079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uFillTx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=</a:t>
              </a:r>
            </a:p>
          </p:txBody>
        </p:sp>
      </p:grpSp>
      <p:sp>
        <p:nvSpPr>
          <p:cNvPr id="148" name="Shape 148"/>
          <p:cNvSpPr/>
          <p:nvPr/>
        </p:nvSpPr>
        <p:spPr>
          <a:xfrm rot="18900000">
            <a:off x="5959481" y="3403688"/>
            <a:ext cx="190952" cy="190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45"/>
                </a:moveTo>
                <a:cubicBezTo>
                  <a:pt x="0" y="8165"/>
                  <a:pt x="3875" y="4290"/>
                  <a:pt x="8655" y="4290"/>
                </a:cubicBezTo>
                <a:cubicBezTo>
                  <a:pt x="12970" y="4290"/>
                  <a:pt x="17285" y="2860"/>
                  <a:pt x="21600" y="0"/>
                </a:cubicBezTo>
                <a:cubicBezTo>
                  <a:pt x="18740" y="4315"/>
                  <a:pt x="17310" y="8630"/>
                  <a:pt x="17310" y="12945"/>
                </a:cubicBezTo>
                <a:cubicBezTo>
                  <a:pt x="17310" y="17725"/>
                  <a:pt x="13435" y="21600"/>
                  <a:pt x="8655" y="21600"/>
                </a:cubicBezTo>
                <a:cubicBezTo>
                  <a:pt x="3875" y="21600"/>
                  <a:pt x="0" y="17725"/>
                  <a:pt x="0" y="129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9" name="Shape 149"/>
          <p:cNvSpPr/>
          <p:nvPr/>
        </p:nvSpPr>
        <p:spPr>
          <a:xfrm rot="18900000">
            <a:off x="6099803" y="1004555"/>
            <a:ext cx="190952" cy="190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45"/>
                </a:moveTo>
                <a:cubicBezTo>
                  <a:pt x="0" y="8165"/>
                  <a:pt x="3875" y="4290"/>
                  <a:pt x="8655" y="4290"/>
                </a:cubicBezTo>
                <a:cubicBezTo>
                  <a:pt x="12970" y="4290"/>
                  <a:pt x="17285" y="2860"/>
                  <a:pt x="21600" y="0"/>
                </a:cubicBezTo>
                <a:cubicBezTo>
                  <a:pt x="18740" y="4315"/>
                  <a:pt x="17310" y="8630"/>
                  <a:pt x="17310" y="12945"/>
                </a:cubicBezTo>
                <a:cubicBezTo>
                  <a:pt x="17310" y="17725"/>
                  <a:pt x="13435" y="21600"/>
                  <a:pt x="8655" y="21600"/>
                </a:cubicBezTo>
                <a:cubicBezTo>
                  <a:pt x="3875" y="21600"/>
                  <a:pt x="0" y="17725"/>
                  <a:pt x="0" y="129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2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nodeType="after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nodeType="afterEffect" presetClass="entr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nodeType="afterEffect" presetClass="entr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7"/>
      <p:bldP build="whole" bldLvl="1" animBg="1" rev="0" advAuto="0" spid="135" grpId="1"/>
      <p:bldP build="whole" bldLvl="1" animBg="1" rev="0" advAuto="0" spid="143" grpId="9"/>
      <p:bldP build="whole" bldLvl="1" animBg="1" rev="0" advAuto="0" spid="139" grpId="2"/>
      <p:bldP build="whole" bldLvl="1" animBg="1" rev="0" advAuto="0" spid="140" grpId="6"/>
      <p:bldP build="whole" bldLvl="1" animBg="1" rev="0" advAuto="0" spid="137" grpId="3"/>
      <p:bldP build="whole" bldLvl="1" animBg="1" rev="0" advAuto="0" spid="148" grpId="11"/>
      <p:bldP build="whole" bldLvl="1" animBg="1" rev="0" advAuto="0" spid="142" grpId="8"/>
      <p:bldP build="p" bldLvl="5" animBg="1" rev="0" advAuto="0" spid="134" grpId="5"/>
      <p:bldP build="whole" bldLvl="1" animBg="1" rev="0" advAuto="0" spid="138" grpId="4"/>
      <p:bldP build="whole" bldLvl="1" animBg="1" rev="0" advAuto="0" spid="149" grpId="12"/>
      <p:bldP build="whole" bldLvl="1" animBg="1" rev="0" advAuto="0" spid="147" grpId="1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Customization</a:t>
            </a:r>
          </a:p>
        </p:txBody>
      </p:sp>
      <p:sp>
        <p:nvSpPr>
          <p:cNvPr id="401" name="Shape 4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Much more information and documentation included in the GitHub repository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https://github.com/cloudfoundry/java-buildpack</a:t>
            </a:r>
          </a:p>
        </p:txBody>
      </p:sp>
      <p:sp>
        <p:nvSpPr>
          <p:cNvPr id="402" name="Shape 4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403" name="droppedImag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862" y="78581"/>
            <a:ext cx="617935" cy="664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xfrm>
            <a:off x="366713" y="460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Buildpacks and Services</a:t>
            </a:r>
          </a:p>
        </p:txBody>
      </p:sp>
      <p:sp>
        <p:nvSpPr>
          <p:cNvPr id="408" name="Shape 408"/>
          <p:cNvSpPr/>
          <p:nvPr/>
        </p:nvSpPr>
        <p:spPr>
          <a:xfrm>
            <a:off x="366713" y="723900"/>
            <a:ext cx="8410575" cy="212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Buildpacks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 Buildpack Deep Dive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User-Provided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Managed Services</a:t>
            </a:r>
          </a:p>
        </p:txBody>
      </p:sp>
      <p:sp>
        <p:nvSpPr>
          <p:cNvPr id="409" name="Shape 4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410" name="Shape 410"/>
          <p:cNvSpPr/>
          <p:nvPr/>
        </p:nvSpPr>
        <p:spPr>
          <a:xfrm>
            <a:off x="620813" y="976720"/>
            <a:ext cx="1502140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620813" y="1530440"/>
            <a:ext cx="3546988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F786E"/>
                </a:solidFill>
              </a:rPr>
              <a:t>Use Cases: User Provided Service Instances</a:t>
            </a:r>
          </a:p>
        </p:txBody>
      </p:sp>
      <p:sp>
        <p:nvSpPr>
          <p:cNvPr id="414" name="Shape 4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90500" indent="-19050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Typically legacy or </a:t>
            </a:r>
            <a:r>
              <a:rPr b="1"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rPr>
              <a:t>existing instances of a service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(databases, queues, mail, etc) where applications connect to the </a:t>
            </a:r>
            <a:r>
              <a:rPr b="1"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rPr>
              <a:t>same instance </a:t>
            </a:r>
            <a:endParaRPr b="1" sz="2000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190500" indent="-190500">
              <a:defRPr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rPr>
              <a:t>Credential passing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when you need to inject the same credential set into an application</a:t>
            </a:r>
          </a:p>
        </p:txBody>
      </p:sp>
      <p:sp>
        <p:nvSpPr>
          <p:cNvPr id="415" name="Shape 4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420" name="Shape 420"/>
          <p:cNvSpPr/>
          <p:nvPr/>
        </p:nvSpPr>
        <p:spPr>
          <a:xfrm>
            <a:off x="38640" y="36830"/>
            <a:ext cx="9066720" cy="5069841"/>
          </a:xfrm>
          <a:prstGeom prst="rect">
            <a:avLst/>
          </a:prstGeom>
          <a:solidFill>
            <a:srgbClr val="0228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$ cf cups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Incorrect Usage.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create-user-provided-service - Make a user-provided service instance available to cf apps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ALIAS: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cups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USAGE: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cf create-user-provided-service SERVICE_INSTANCE [-p PARAMETERS] [-l SYSLOG-DRAIN-URL]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Pass comma separated parameter names to enable interactive mode: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cf create-user-provided-service SERVICE_INSTANCE -p "comma, separated, parameter, names"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Pass parameters as JSON to create a service non-interactively: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cf create-user-provided-service SERVICE_INSTANCE -p '{"name":"value","name":"value"}'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cf create-user-provided-service oracle-db-mine -p "host, port, dbname, username, password"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cf create-user-provided-service oracle-db-mine -p '{"username":"admin","password":"pa55woRD"}'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cf create-user-provided-service my-drain-service -l syslog://example.com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OPTIONS: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-p   Parameters</a:t>
            </a:r>
            <a:endParaRPr sz="1200">
              <a:solidFill>
                <a:srgbClr val="95A5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95A5A7"/>
                </a:solidFill>
                <a:latin typeface="Courier New"/>
                <a:ea typeface="Courier New"/>
                <a:cs typeface="Courier New"/>
                <a:sym typeface="Courier New"/>
              </a:rPr>
              <a:t>   -l   Syslog Drain Url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366713" y="460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Buildpacks and Services</a:t>
            </a:r>
          </a:p>
        </p:txBody>
      </p:sp>
      <p:sp>
        <p:nvSpPr>
          <p:cNvPr id="423" name="Shape 423"/>
          <p:cNvSpPr/>
          <p:nvPr/>
        </p:nvSpPr>
        <p:spPr>
          <a:xfrm>
            <a:off x="366713" y="723900"/>
            <a:ext cx="8410575" cy="376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Buildpacks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 Buildpack Deep Dive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User-Provided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Managed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Choose Your Own Lab: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1" marL="6858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Customize Java Buildpack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1" marL="6858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Deploy and Test HaaSh (HashMap as a Service) </a:t>
            </a:r>
          </a:p>
        </p:txBody>
      </p:sp>
      <p:sp>
        <p:nvSpPr>
          <p:cNvPr id="424" name="Shape 4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425" name="Shape 425"/>
          <p:cNvSpPr/>
          <p:nvPr/>
        </p:nvSpPr>
        <p:spPr>
          <a:xfrm>
            <a:off x="620813" y="976720"/>
            <a:ext cx="1502140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620813" y="1530440"/>
            <a:ext cx="3546988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646213" y="2076540"/>
            <a:ext cx="3099353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Managed Services</a:t>
            </a:r>
          </a:p>
        </p:txBody>
      </p:sp>
      <p:sp>
        <p:nvSpPr>
          <p:cNvPr id="430" name="Shape 4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Managed Services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are integrated with Cloud Foundry by implementing a documented API for which the cloud controller is the client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Service Broker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is a component which implements the required API.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90500" indent="-19050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Service brokers advertise a catalog of service offerings and service plans to Cloud Foundry, and receive calls from the Cloud Controller for five functions: fetch catalog, create, bind, unbind, and delete.</a:t>
            </a:r>
          </a:p>
        </p:txBody>
      </p:sp>
      <p:sp>
        <p:nvSpPr>
          <p:cNvPr id="431" name="Shape 4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2038258" y="709057"/>
            <a:ext cx="3258782" cy="3720844"/>
          </a:xfrm>
          <a:prstGeom prst="roundRect">
            <a:avLst>
              <a:gd name="adj" fmla="val 1559"/>
            </a:avLst>
          </a:prstGeom>
          <a:solidFill>
            <a:srgbClr val="EBEBEB"/>
          </a:solidFill>
          <a:ln w="25400">
            <a:solidFill>
              <a:srgbClr val="0F78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436" name="Group 436"/>
          <p:cNvGrpSpPr/>
          <p:nvPr/>
        </p:nvGrpSpPr>
        <p:grpSpPr>
          <a:xfrm>
            <a:off x="2894409" y="1263650"/>
            <a:ext cx="2061528" cy="387175"/>
            <a:chOff x="0" y="0"/>
            <a:chExt cx="2061526" cy="387174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2061527" cy="387175"/>
            </a:xfrm>
            <a:prstGeom prst="roundRect">
              <a:avLst>
                <a:gd name="adj" fmla="val 13038"/>
              </a:avLst>
            </a:prstGeom>
            <a:solidFill>
              <a:srgbClr val="545454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DB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139793" y="85728"/>
              <a:ext cx="206830" cy="21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28"/>
                  </a:moveTo>
                  <a:cubicBezTo>
                    <a:pt x="0" y="13862"/>
                    <a:pt x="4835" y="15186"/>
                    <a:pt x="10800" y="15186"/>
                  </a:cubicBezTo>
                  <a:cubicBezTo>
                    <a:pt x="16765" y="15186"/>
                    <a:pt x="21600" y="13862"/>
                    <a:pt x="21600" y="12228"/>
                  </a:cubicBezTo>
                  <a:lnTo>
                    <a:pt x="21600" y="18660"/>
                  </a:lnTo>
                  <a:lnTo>
                    <a:pt x="21593" y="18660"/>
                  </a:lnTo>
                  <a:cubicBezTo>
                    <a:pt x="21563" y="20285"/>
                    <a:pt x="16742" y="21600"/>
                    <a:pt x="10800" y="21600"/>
                  </a:cubicBezTo>
                  <a:cubicBezTo>
                    <a:pt x="4858" y="21600"/>
                    <a:pt x="37" y="20285"/>
                    <a:pt x="7" y="18660"/>
                  </a:cubicBezTo>
                  <a:lnTo>
                    <a:pt x="0" y="18660"/>
                  </a:lnTo>
                  <a:lnTo>
                    <a:pt x="0" y="18641"/>
                  </a:lnTo>
                  <a:close/>
                  <a:moveTo>
                    <a:pt x="0" y="4106"/>
                  </a:moveTo>
                  <a:cubicBezTo>
                    <a:pt x="0" y="5740"/>
                    <a:pt x="4835" y="7065"/>
                    <a:pt x="10800" y="7065"/>
                  </a:cubicBezTo>
                  <a:cubicBezTo>
                    <a:pt x="16765" y="7065"/>
                    <a:pt x="21600" y="5740"/>
                    <a:pt x="21600" y="4106"/>
                  </a:cubicBezTo>
                  <a:lnTo>
                    <a:pt x="21600" y="10538"/>
                  </a:lnTo>
                  <a:lnTo>
                    <a:pt x="21593" y="10538"/>
                  </a:lnTo>
                  <a:cubicBezTo>
                    <a:pt x="21563" y="12164"/>
                    <a:pt x="16742" y="13478"/>
                    <a:pt x="10800" y="13478"/>
                  </a:cubicBezTo>
                  <a:cubicBezTo>
                    <a:pt x="4858" y="13478"/>
                    <a:pt x="37" y="12164"/>
                    <a:pt x="7" y="10538"/>
                  </a:cubicBezTo>
                  <a:lnTo>
                    <a:pt x="0" y="10538"/>
                  </a:lnTo>
                  <a:lnTo>
                    <a:pt x="0" y="10520"/>
                  </a:lnTo>
                  <a:close/>
                  <a:moveTo>
                    <a:pt x="10800" y="0"/>
                  </a:moveTo>
                  <a:cubicBezTo>
                    <a:pt x="16437" y="0"/>
                    <a:pt x="21006" y="1252"/>
                    <a:pt x="21006" y="2796"/>
                  </a:cubicBezTo>
                  <a:cubicBezTo>
                    <a:pt x="21006" y="4340"/>
                    <a:pt x="16437" y="5592"/>
                    <a:pt x="10800" y="5592"/>
                  </a:cubicBezTo>
                  <a:cubicBezTo>
                    <a:pt x="5163" y="5592"/>
                    <a:pt x="594" y="4340"/>
                    <a:pt x="594" y="2796"/>
                  </a:cubicBezTo>
                  <a:cubicBezTo>
                    <a:pt x="594" y="1252"/>
                    <a:pt x="516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439" name="Group 439"/>
          <p:cNvGrpSpPr/>
          <p:nvPr/>
        </p:nvGrpSpPr>
        <p:grpSpPr>
          <a:xfrm>
            <a:off x="2120089" y="804880"/>
            <a:ext cx="367762" cy="3529198"/>
            <a:chOff x="0" y="0"/>
            <a:chExt cx="367761" cy="3529197"/>
          </a:xfrm>
        </p:grpSpPr>
        <p:sp>
          <p:nvSpPr>
            <p:cNvPr id="437" name="Shape 437"/>
            <p:cNvSpPr/>
            <p:nvPr/>
          </p:nvSpPr>
          <p:spPr>
            <a:xfrm rot="16200000">
              <a:off x="-1580718" y="1580718"/>
              <a:ext cx="3529198" cy="367762"/>
            </a:xfrm>
            <a:prstGeom prst="roundRect">
              <a:avLst>
                <a:gd name="adj" fmla="val 13079"/>
              </a:avLst>
            </a:prstGeom>
            <a:solidFill>
              <a:srgbClr val="5E5E5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Router</a:t>
              </a:r>
            </a:p>
          </p:txBody>
        </p:sp>
        <p:pic>
          <p:nvPicPr>
            <p:cNvPr id="438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74044" y="3210348"/>
              <a:ext cx="228477" cy="2284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440" name="Shape 440"/>
          <p:cNvSpPr/>
          <p:nvPr>
            <p:ph type="title"/>
          </p:nvPr>
        </p:nvSpPr>
        <p:spPr>
          <a:xfrm>
            <a:off x="366713" y="1095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REVIEW: Create and Bind Services</a:t>
            </a:r>
          </a:p>
        </p:txBody>
      </p:sp>
      <p:sp>
        <p:nvSpPr>
          <p:cNvPr id="441" name="Shape 4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442" name="Shape 442"/>
          <p:cNvSpPr/>
          <p:nvPr/>
        </p:nvSpPr>
        <p:spPr>
          <a:xfrm>
            <a:off x="4114800" y="1263650"/>
            <a:ext cx="67575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rPr>
              <a:t>Service</a:t>
            </a:r>
            <a:endParaRPr sz="900">
              <a:solidFill>
                <a:srgbClr val="FFFFFF"/>
              </a:solidFill>
              <a:latin typeface="Avenir Next"/>
              <a:ea typeface="Avenir Next"/>
              <a:cs typeface="Avenir Next"/>
              <a:sym typeface="Avenir Next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rPr>
              <a:t>credentials</a:t>
            </a:r>
          </a:p>
        </p:txBody>
      </p:sp>
      <p:sp>
        <p:nvSpPr>
          <p:cNvPr id="443" name="Shape 443"/>
          <p:cNvSpPr/>
          <p:nvPr/>
        </p:nvSpPr>
        <p:spPr>
          <a:xfrm rot="10800000">
            <a:off x="6271376" y="2280845"/>
            <a:ext cx="1614775" cy="304801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0F786E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44" name="Shape 444"/>
          <p:cNvSpPr/>
          <p:nvPr/>
        </p:nvSpPr>
        <p:spPr>
          <a:xfrm rot="10800000">
            <a:off x="6271376" y="2906497"/>
            <a:ext cx="1614775" cy="304801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0F786E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47" name="Group 447"/>
          <p:cNvGrpSpPr/>
          <p:nvPr/>
        </p:nvGrpSpPr>
        <p:grpSpPr>
          <a:xfrm>
            <a:off x="6271376" y="1968019"/>
            <a:ext cx="1614775" cy="304801"/>
            <a:chOff x="0" y="0"/>
            <a:chExt cx="1614774" cy="304800"/>
          </a:xfrm>
        </p:grpSpPr>
        <p:sp>
          <p:nvSpPr>
            <p:cNvPr id="445" name="Shape 445"/>
            <p:cNvSpPr/>
            <p:nvPr/>
          </p:nvSpPr>
          <p:spPr>
            <a:xfrm>
              <a:off x="0" y="0"/>
              <a:ext cx="1614775" cy="304800"/>
            </a:xfrm>
            <a:prstGeom prst="rightArrow">
              <a:avLst>
                <a:gd name="adj1" fmla="val 65968"/>
                <a:gd name="adj2" fmla="val 85375"/>
              </a:avLst>
            </a:prstGeom>
            <a:solidFill>
              <a:srgbClr val="0F786E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0" y="63500"/>
              <a:ext cx="144311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reserve resources</a:t>
              </a:r>
            </a:p>
          </p:txBody>
        </p:sp>
      </p:grpSp>
      <p:grpSp>
        <p:nvGrpSpPr>
          <p:cNvPr id="450" name="Group 450"/>
          <p:cNvGrpSpPr/>
          <p:nvPr/>
        </p:nvGrpSpPr>
        <p:grpSpPr>
          <a:xfrm>
            <a:off x="6271376" y="2606194"/>
            <a:ext cx="1614775" cy="304801"/>
            <a:chOff x="0" y="0"/>
            <a:chExt cx="1614774" cy="304800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1614775" cy="304800"/>
            </a:xfrm>
            <a:prstGeom prst="rightArrow">
              <a:avLst>
                <a:gd name="adj1" fmla="val 65968"/>
                <a:gd name="adj2" fmla="val 85375"/>
              </a:avLst>
            </a:prstGeom>
            <a:solidFill>
              <a:srgbClr val="0F786E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>
              <a:off x="0" y="63500"/>
              <a:ext cx="144311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obtain connection data</a:t>
              </a:r>
            </a:p>
          </p:txBody>
        </p:sp>
      </p:grpSp>
      <p:grpSp>
        <p:nvGrpSpPr>
          <p:cNvPr id="453" name="Group 453"/>
          <p:cNvGrpSpPr/>
          <p:nvPr/>
        </p:nvGrpSpPr>
        <p:grpSpPr>
          <a:xfrm>
            <a:off x="304800" y="1974850"/>
            <a:ext cx="914400" cy="1217217"/>
            <a:chOff x="0" y="0"/>
            <a:chExt cx="914400" cy="1217216"/>
          </a:xfrm>
        </p:grpSpPr>
        <p:sp>
          <p:nvSpPr>
            <p:cNvPr id="451" name="Shape 451"/>
            <p:cNvSpPr/>
            <p:nvPr/>
          </p:nvSpPr>
          <p:spPr>
            <a:xfrm>
              <a:off x="0" y="0"/>
              <a:ext cx="914400" cy="1217217"/>
            </a:xfrm>
            <a:prstGeom prst="roundRect">
              <a:avLst>
                <a:gd name="adj" fmla="val 4579"/>
              </a:avLst>
            </a:prstGeom>
            <a:solidFill>
              <a:srgbClr val="E498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2263" y="12263"/>
              <a:ext cx="889874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CLI</a:t>
              </a:r>
            </a:p>
          </p:txBody>
        </p:sp>
      </p:grpSp>
      <p:grpSp>
        <p:nvGrpSpPr>
          <p:cNvPr id="456" name="Group 456"/>
          <p:cNvGrpSpPr/>
          <p:nvPr/>
        </p:nvGrpSpPr>
        <p:grpSpPr>
          <a:xfrm>
            <a:off x="2831917" y="1974850"/>
            <a:ext cx="914401" cy="1217217"/>
            <a:chOff x="0" y="0"/>
            <a:chExt cx="914400" cy="1217216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914400" cy="1217217"/>
            </a:xfrm>
            <a:prstGeom prst="roundRect">
              <a:avLst>
                <a:gd name="adj" fmla="val 4579"/>
              </a:avLst>
            </a:prstGeom>
            <a:solidFill>
              <a:srgbClr val="E498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2263" y="12263"/>
              <a:ext cx="88987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Cloud Controller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5359034" y="1974850"/>
            <a:ext cx="914401" cy="1217217"/>
            <a:chOff x="0" y="0"/>
            <a:chExt cx="914400" cy="1217216"/>
          </a:xfrm>
        </p:grpSpPr>
        <p:sp>
          <p:nvSpPr>
            <p:cNvPr id="457" name="Shape 457"/>
            <p:cNvSpPr/>
            <p:nvPr/>
          </p:nvSpPr>
          <p:spPr>
            <a:xfrm>
              <a:off x="0" y="0"/>
              <a:ext cx="914400" cy="1217217"/>
            </a:xfrm>
            <a:prstGeom prst="roundRect">
              <a:avLst>
                <a:gd name="adj" fmla="val 4579"/>
              </a:avLst>
            </a:prstGeom>
            <a:solidFill>
              <a:srgbClr val="E498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2263" y="12263"/>
              <a:ext cx="88987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Service</a:t>
              </a:r>
              <a:endPara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endParaRPr>
            </a:p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Broker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7886151" y="1974850"/>
            <a:ext cx="914401" cy="1217217"/>
            <a:chOff x="0" y="0"/>
            <a:chExt cx="914400" cy="1217216"/>
          </a:xfrm>
        </p:grpSpPr>
        <p:sp>
          <p:nvSpPr>
            <p:cNvPr id="460" name="Shape 460"/>
            <p:cNvSpPr/>
            <p:nvPr/>
          </p:nvSpPr>
          <p:spPr>
            <a:xfrm>
              <a:off x="0" y="0"/>
              <a:ext cx="914400" cy="1217217"/>
            </a:xfrm>
            <a:prstGeom prst="roundRect">
              <a:avLst>
                <a:gd name="adj" fmla="val 4579"/>
              </a:avLst>
            </a:prstGeom>
            <a:solidFill>
              <a:srgbClr val="E4983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80808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b="1" sz="12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2263" y="12263"/>
              <a:ext cx="88987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Data</a:t>
              </a:r>
              <a:endParaRPr sz="1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endParaRPr>
            </a:p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Service</a:t>
              </a:r>
            </a:p>
          </p:txBody>
        </p:sp>
      </p:grpSp>
      <p:sp>
        <p:nvSpPr>
          <p:cNvPr id="463" name="Shape 463"/>
          <p:cNvSpPr/>
          <p:nvPr/>
        </p:nvSpPr>
        <p:spPr>
          <a:xfrm>
            <a:off x="3189576" y="2569479"/>
            <a:ext cx="199083" cy="265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6618"/>
                </a:moveTo>
                <a:lnTo>
                  <a:pt x="6946" y="18824"/>
                </a:lnTo>
                <a:cubicBezTo>
                  <a:pt x="7990" y="19479"/>
                  <a:pt x="9343" y="19815"/>
                  <a:pt x="10800" y="19815"/>
                </a:cubicBezTo>
                <a:cubicBezTo>
                  <a:pt x="12257" y="19815"/>
                  <a:pt x="13610" y="19479"/>
                  <a:pt x="14654" y="18825"/>
                </a:cubicBezTo>
                <a:close/>
                <a:moveTo>
                  <a:pt x="4280" y="12886"/>
                </a:moveTo>
                <a:cubicBezTo>
                  <a:pt x="3997" y="13421"/>
                  <a:pt x="3858" y="14005"/>
                  <a:pt x="3858" y="14613"/>
                </a:cubicBezTo>
                <a:cubicBezTo>
                  <a:pt x="3858" y="16342"/>
                  <a:pt x="4983" y="17873"/>
                  <a:pt x="6787" y="18744"/>
                </a:cubicBezTo>
                <a:lnTo>
                  <a:pt x="8263" y="15166"/>
                </a:lnTo>
                <a:close/>
                <a:moveTo>
                  <a:pt x="17320" y="12886"/>
                </a:moveTo>
                <a:lnTo>
                  <a:pt x="13337" y="15166"/>
                </a:lnTo>
                <a:lnTo>
                  <a:pt x="14813" y="18744"/>
                </a:lnTo>
                <a:cubicBezTo>
                  <a:pt x="16617" y="17873"/>
                  <a:pt x="17742" y="16342"/>
                  <a:pt x="17742" y="14613"/>
                </a:cubicBezTo>
                <a:cubicBezTo>
                  <a:pt x="17742" y="14005"/>
                  <a:pt x="17603" y="13421"/>
                  <a:pt x="17320" y="12886"/>
                </a:cubicBezTo>
                <a:close/>
                <a:moveTo>
                  <a:pt x="10970" y="9424"/>
                </a:moveTo>
                <a:lnTo>
                  <a:pt x="12368" y="12816"/>
                </a:lnTo>
                <a:lnTo>
                  <a:pt x="17290" y="12816"/>
                </a:lnTo>
                <a:cubicBezTo>
                  <a:pt x="16353" y="10863"/>
                  <a:pt x="13884" y="9465"/>
                  <a:pt x="10970" y="9424"/>
                </a:cubicBezTo>
                <a:close/>
                <a:moveTo>
                  <a:pt x="10630" y="9424"/>
                </a:moveTo>
                <a:cubicBezTo>
                  <a:pt x="7716" y="9465"/>
                  <a:pt x="5247" y="10863"/>
                  <a:pt x="4310" y="12816"/>
                </a:cubicBezTo>
                <a:lnTo>
                  <a:pt x="9232" y="12816"/>
                </a:lnTo>
                <a:close/>
                <a:moveTo>
                  <a:pt x="12665" y="2637"/>
                </a:moveTo>
                <a:lnTo>
                  <a:pt x="20124" y="2637"/>
                </a:lnTo>
                <a:lnTo>
                  <a:pt x="20124" y="5249"/>
                </a:lnTo>
                <a:lnTo>
                  <a:pt x="15871" y="8762"/>
                </a:lnTo>
                <a:cubicBezTo>
                  <a:pt x="18434" y="9999"/>
                  <a:pt x="20124" y="12158"/>
                  <a:pt x="20124" y="14613"/>
                </a:cubicBezTo>
                <a:cubicBezTo>
                  <a:pt x="20124" y="18472"/>
                  <a:pt x="15949" y="21600"/>
                  <a:pt x="10800" y="21600"/>
                </a:cubicBezTo>
                <a:cubicBezTo>
                  <a:pt x="5651" y="21600"/>
                  <a:pt x="1476" y="18472"/>
                  <a:pt x="1476" y="14613"/>
                </a:cubicBezTo>
                <a:cubicBezTo>
                  <a:pt x="1476" y="12161"/>
                  <a:pt x="3162" y="10004"/>
                  <a:pt x="5719" y="8766"/>
                </a:cubicBezTo>
                <a:lnTo>
                  <a:pt x="1476" y="5261"/>
                </a:lnTo>
                <a:lnTo>
                  <a:pt x="1476" y="2649"/>
                </a:lnTo>
                <a:lnTo>
                  <a:pt x="8935" y="2649"/>
                </a:lnTo>
                <a:lnTo>
                  <a:pt x="8935" y="7767"/>
                </a:lnTo>
                <a:cubicBezTo>
                  <a:pt x="9538" y="7675"/>
                  <a:pt x="10161" y="7626"/>
                  <a:pt x="10800" y="7626"/>
                </a:cubicBezTo>
                <a:lnTo>
                  <a:pt x="12665" y="7767"/>
                </a:lnTo>
                <a:lnTo>
                  <a:pt x="12665" y="5249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1688"/>
                </a:lnTo>
                <a:lnTo>
                  <a:pt x="0" y="168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5702458" y="2569479"/>
            <a:ext cx="227550" cy="227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19" y="15178"/>
                </a:moveTo>
                <a:cubicBezTo>
                  <a:pt x="3556" y="15178"/>
                  <a:pt x="2695" y="16040"/>
                  <a:pt x="2695" y="17103"/>
                </a:cubicBezTo>
                <a:lnTo>
                  <a:pt x="2694" y="17103"/>
                </a:lnTo>
                <a:cubicBezTo>
                  <a:pt x="2694" y="18166"/>
                  <a:pt x="3556" y="19027"/>
                  <a:pt x="4619" y="19027"/>
                </a:cubicBezTo>
                <a:cubicBezTo>
                  <a:pt x="5682" y="19027"/>
                  <a:pt x="6544" y="18166"/>
                  <a:pt x="6544" y="17103"/>
                </a:cubicBezTo>
                <a:lnTo>
                  <a:pt x="6544" y="15178"/>
                </a:lnTo>
                <a:close/>
                <a:moveTo>
                  <a:pt x="15177" y="15049"/>
                </a:moveTo>
                <a:lnTo>
                  <a:pt x="15177" y="16974"/>
                </a:lnTo>
                <a:cubicBezTo>
                  <a:pt x="15177" y="18037"/>
                  <a:pt x="16039" y="18899"/>
                  <a:pt x="17102" y="18899"/>
                </a:cubicBezTo>
                <a:lnTo>
                  <a:pt x="17102" y="18899"/>
                </a:lnTo>
                <a:cubicBezTo>
                  <a:pt x="18165" y="18899"/>
                  <a:pt x="19026" y="18037"/>
                  <a:pt x="19026" y="16974"/>
                </a:cubicBezTo>
                <a:cubicBezTo>
                  <a:pt x="19026" y="15911"/>
                  <a:pt x="18165" y="15049"/>
                  <a:pt x="17102" y="15049"/>
                </a:cubicBezTo>
                <a:close/>
                <a:moveTo>
                  <a:pt x="8952" y="8913"/>
                </a:moveTo>
                <a:lnTo>
                  <a:pt x="8952" y="8936"/>
                </a:lnTo>
                <a:lnTo>
                  <a:pt x="8933" y="8936"/>
                </a:lnTo>
                <a:lnTo>
                  <a:pt x="8933" y="12667"/>
                </a:lnTo>
                <a:lnTo>
                  <a:pt x="12666" y="12667"/>
                </a:lnTo>
                <a:lnTo>
                  <a:pt x="12666" y="12660"/>
                </a:lnTo>
                <a:lnTo>
                  <a:pt x="12687" y="12660"/>
                </a:lnTo>
                <a:lnTo>
                  <a:pt x="12687" y="8933"/>
                </a:lnTo>
                <a:lnTo>
                  <a:pt x="12667" y="8933"/>
                </a:lnTo>
                <a:lnTo>
                  <a:pt x="12667" y="8913"/>
                </a:lnTo>
                <a:close/>
                <a:moveTo>
                  <a:pt x="4517" y="2698"/>
                </a:moveTo>
                <a:cubicBezTo>
                  <a:pt x="3454" y="2698"/>
                  <a:pt x="2592" y="3559"/>
                  <a:pt x="2592" y="4622"/>
                </a:cubicBezTo>
                <a:cubicBezTo>
                  <a:pt x="2592" y="5685"/>
                  <a:pt x="3454" y="6547"/>
                  <a:pt x="4517" y="6547"/>
                </a:cubicBezTo>
                <a:lnTo>
                  <a:pt x="6441" y="6547"/>
                </a:lnTo>
                <a:lnTo>
                  <a:pt x="6441" y="4622"/>
                </a:lnTo>
                <a:cubicBezTo>
                  <a:pt x="6441" y="3559"/>
                  <a:pt x="5580" y="2698"/>
                  <a:pt x="4517" y="2698"/>
                </a:cubicBezTo>
                <a:close/>
                <a:moveTo>
                  <a:pt x="16981" y="2573"/>
                </a:moveTo>
                <a:cubicBezTo>
                  <a:pt x="15918" y="2573"/>
                  <a:pt x="15056" y="3434"/>
                  <a:pt x="15056" y="4497"/>
                </a:cubicBezTo>
                <a:lnTo>
                  <a:pt x="15056" y="6422"/>
                </a:lnTo>
                <a:lnTo>
                  <a:pt x="16981" y="6422"/>
                </a:lnTo>
                <a:cubicBezTo>
                  <a:pt x="18044" y="6422"/>
                  <a:pt x="18905" y="5560"/>
                  <a:pt x="18905" y="4497"/>
                </a:cubicBezTo>
                <a:lnTo>
                  <a:pt x="18906" y="4497"/>
                </a:lnTo>
                <a:cubicBezTo>
                  <a:pt x="18906" y="3434"/>
                  <a:pt x="18044" y="2573"/>
                  <a:pt x="16981" y="2573"/>
                </a:cubicBezTo>
                <a:close/>
                <a:moveTo>
                  <a:pt x="17134" y="0"/>
                </a:moveTo>
                <a:cubicBezTo>
                  <a:pt x="19600" y="0"/>
                  <a:pt x="21600" y="2000"/>
                  <a:pt x="21600" y="4466"/>
                </a:cubicBezTo>
                <a:lnTo>
                  <a:pt x="21600" y="4466"/>
                </a:lnTo>
                <a:cubicBezTo>
                  <a:pt x="21600" y="6933"/>
                  <a:pt x="19600" y="8933"/>
                  <a:pt x="17134" y="8933"/>
                </a:cubicBezTo>
                <a:lnTo>
                  <a:pt x="15058" y="8933"/>
                </a:lnTo>
                <a:lnTo>
                  <a:pt x="15058" y="12660"/>
                </a:lnTo>
                <a:lnTo>
                  <a:pt x="17132" y="12660"/>
                </a:lnTo>
                <a:cubicBezTo>
                  <a:pt x="19599" y="12660"/>
                  <a:pt x="21599" y="14660"/>
                  <a:pt x="21599" y="17127"/>
                </a:cubicBezTo>
                <a:cubicBezTo>
                  <a:pt x="21599" y="19593"/>
                  <a:pt x="19599" y="21593"/>
                  <a:pt x="17132" y="21593"/>
                </a:cubicBezTo>
                <a:lnTo>
                  <a:pt x="17132" y="21593"/>
                </a:lnTo>
                <a:cubicBezTo>
                  <a:pt x="14666" y="21593"/>
                  <a:pt x="12666" y="19593"/>
                  <a:pt x="12666" y="17127"/>
                </a:cubicBezTo>
                <a:lnTo>
                  <a:pt x="12666" y="15180"/>
                </a:lnTo>
                <a:lnTo>
                  <a:pt x="8933" y="15180"/>
                </a:lnTo>
                <a:lnTo>
                  <a:pt x="8933" y="17134"/>
                </a:lnTo>
                <a:cubicBezTo>
                  <a:pt x="8933" y="19600"/>
                  <a:pt x="6933" y="21600"/>
                  <a:pt x="4466" y="21600"/>
                </a:cubicBezTo>
                <a:cubicBezTo>
                  <a:pt x="2000" y="21600"/>
                  <a:pt x="0" y="19600"/>
                  <a:pt x="0" y="17134"/>
                </a:cubicBezTo>
                <a:lnTo>
                  <a:pt x="0" y="17134"/>
                </a:lnTo>
                <a:cubicBezTo>
                  <a:pt x="0" y="14667"/>
                  <a:pt x="2000" y="12667"/>
                  <a:pt x="4466" y="12667"/>
                </a:cubicBezTo>
                <a:lnTo>
                  <a:pt x="6551" y="12667"/>
                </a:lnTo>
                <a:lnTo>
                  <a:pt x="6551" y="8936"/>
                </a:lnTo>
                <a:lnTo>
                  <a:pt x="4486" y="8936"/>
                </a:lnTo>
                <a:cubicBezTo>
                  <a:pt x="2019" y="8936"/>
                  <a:pt x="19" y="6937"/>
                  <a:pt x="19" y="4470"/>
                </a:cubicBezTo>
                <a:cubicBezTo>
                  <a:pt x="19" y="2003"/>
                  <a:pt x="2019" y="3"/>
                  <a:pt x="4486" y="3"/>
                </a:cubicBezTo>
                <a:lnTo>
                  <a:pt x="4486" y="3"/>
                </a:lnTo>
                <a:cubicBezTo>
                  <a:pt x="6953" y="3"/>
                  <a:pt x="8952" y="2003"/>
                  <a:pt x="8952" y="4470"/>
                </a:cubicBezTo>
                <a:lnTo>
                  <a:pt x="8952" y="6673"/>
                </a:lnTo>
                <a:lnTo>
                  <a:pt x="12667" y="6673"/>
                </a:lnTo>
                <a:lnTo>
                  <a:pt x="12667" y="4466"/>
                </a:lnTo>
                <a:cubicBezTo>
                  <a:pt x="12667" y="2000"/>
                  <a:pt x="14667" y="0"/>
                  <a:pt x="1713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628650" y="2593975"/>
            <a:ext cx="266700" cy="21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2" y="12461"/>
                </a:moveTo>
                <a:lnTo>
                  <a:pt x="10792" y="15062"/>
                </a:lnTo>
                <a:lnTo>
                  <a:pt x="17082" y="15062"/>
                </a:lnTo>
                <a:lnTo>
                  <a:pt x="17082" y="12461"/>
                </a:lnTo>
                <a:close/>
                <a:moveTo>
                  <a:pt x="2687" y="2893"/>
                </a:moveTo>
                <a:lnTo>
                  <a:pt x="2687" y="5824"/>
                </a:lnTo>
                <a:lnTo>
                  <a:pt x="7569" y="8970"/>
                </a:lnTo>
                <a:lnTo>
                  <a:pt x="2687" y="12117"/>
                </a:lnTo>
                <a:lnTo>
                  <a:pt x="2687" y="15047"/>
                </a:lnTo>
                <a:lnTo>
                  <a:pt x="10172" y="10223"/>
                </a:lnTo>
                <a:lnTo>
                  <a:pt x="10172" y="7717"/>
                </a:lnTo>
                <a:close/>
                <a:moveTo>
                  <a:pt x="1710" y="0"/>
                </a:moveTo>
                <a:lnTo>
                  <a:pt x="19890" y="0"/>
                </a:lnTo>
                <a:cubicBezTo>
                  <a:pt x="20834" y="0"/>
                  <a:pt x="21600" y="961"/>
                  <a:pt x="21600" y="2147"/>
                </a:cubicBezTo>
                <a:lnTo>
                  <a:pt x="21600" y="19453"/>
                </a:lnTo>
                <a:cubicBezTo>
                  <a:pt x="21600" y="20639"/>
                  <a:pt x="20834" y="21600"/>
                  <a:pt x="19890" y="21600"/>
                </a:cubicBezTo>
                <a:lnTo>
                  <a:pt x="1710" y="21600"/>
                </a:lnTo>
                <a:cubicBezTo>
                  <a:pt x="766" y="21600"/>
                  <a:pt x="0" y="20639"/>
                  <a:pt x="0" y="19453"/>
                </a:cubicBezTo>
                <a:lnTo>
                  <a:pt x="0" y="2147"/>
                </a:lnTo>
                <a:cubicBezTo>
                  <a:pt x="0" y="961"/>
                  <a:pt x="766" y="0"/>
                  <a:pt x="171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8227935" y="2584226"/>
            <a:ext cx="230831" cy="22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1528" fill="norm" stroke="1" extrusionOk="0">
                <a:moveTo>
                  <a:pt x="0" y="11833"/>
                </a:moveTo>
                <a:cubicBezTo>
                  <a:pt x="0" y="13415"/>
                  <a:pt x="4324" y="14696"/>
                  <a:pt x="9658" y="14696"/>
                </a:cubicBezTo>
                <a:lnTo>
                  <a:pt x="9658" y="20903"/>
                </a:lnTo>
                <a:cubicBezTo>
                  <a:pt x="4344" y="20903"/>
                  <a:pt x="33" y="19631"/>
                  <a:pt x="6" y="18058"/>
                </a:cubicBezTo>
                <a:lnTo>
                  <a:pt x="0" y="18058"/>
                </a:lnTo>
                <a:lnTo>
                  <a:pt x="0" y="18040"/>
                </a:lnTo>
                <a:close/>
                <a:moveTo>
                  <a:pt x="0" y="3974"/>
                </a:moveTo>
                <a:cubicBezTo>
                  <a:pt x="0" y="5555"/>
                  <a:pt x="4324" y="6837"/>
                  <a:pt x="9658" y="6837"/>
                </a:cubicBezTo>
                <a:lnTo>
                  <a:pt x="9658" y="13044"/>
                </a:lnTo>
                <a:cubicBezTo>
                  <a:pt x="4344" y="13044"/>
                  <a:pt x="33" y="11771"/>
                  <a:pt x="6" y="10198"/>
                </a:cubicBezTo>
                <a:lnTo>
                  <a:pt x="0" y="10198"/>
                </a:lnTo>
                <a:lnTo>
                  <a:pt x="0" y="10180"/>
                </a:lnTo>
                <a:close/>
                <a:moveTo>
                  <a:pt x="11051" y="0"/>
                </a:moveTo>
                <a:lnTo>
                  <a:pt x="11868" y="0"/>
                </a:lnTo>
                <a:cubicBezTo>
                  <a:pt x="12167" y="0"/>
                  <a:pt x="12408" y="251"/>
                  <a:pt x="12408" y="561"/>
                </a:cubicBezTo>
                <a:cubicBezTo>
                  <a:pt x="12408" y="1224"/>
                  <a:pt x="12504" y="1796"/>
                  <a:pt x="12617" y="2442"/>
                </a:cubicBezTo>
                <a:cubicBezTo>
                  <a:pt x="13437" y="2609"/>
                  <a:pt x="14213" y="2900"/>
                  <a:pt x="14916" y="3319"/>
                </a:cubicBezTo>
                <a:cubicBezTo>
                  <a:pt x="15420" y="2886"/>
                  <a:pt x="15859" y="2505"/>
                  <a:pt x="16282" y="1982"/>
                </a:cubicBezTo>
                <a:cubicBezTo>
                  <a:pt x="16474" y="1745"/>
                  <a:pt x="16815" y="1714"/>
                  <a:pt x="17043" y="1913"/>
                </a:cubicBezTo>
                <a:lnTo>
                  <a:pt x="17681" y="2469"/>
                </a:lnTo>
                <a:lnTo>
                  <a:pt x="17779" y="2554"/>
                </a:lnTo>
                <a:lnTo>
                  <a:pt x="18417" y="3109"/>
                </a:lnTo>
                <a:cubicBezTo>
                  <a:pt x="18646" y="3308"/>
                  <a:pt x="18675" y="3662"/>
                  <a:pt x="18484" y="3899"/>
                </a:cubicBezTo>
                <a:cubicBezTo>
                  <a:pt x="18071" y="4409"/>
                  <a:pt x="17790" y="4912"/>
                  <a:pt x="17476" y="5485"/>
                </a:cubicBezTo>
                <a:cubicBezTo>
                  <a:pt x="17994" y="6140"/>
                  <a:pt x="18420" y="6877"/>
                  <a:pt x="18715" y="7682"/>
                </a:cubicBezTo>
                <a:cubicBezTo>
                  <a:pt x="19378" y="7686"/>
                  <a:pt x="19956" y="7689"/>
                  <a:pt x="20611" y="7569"/>
                </a:cubicBezTo>
                <a:cubicBezTo>
                  <a:pt x="20905" y="7516"/>
                  <a:pt x="21185" y="7719"/>
                  <a:pt x="21237" y="8024"/>
                </a:cubicBezTo>
                <a:lnTo>
                  <a:pt x="21381" y="8875"/>
                </a:lnTo>
                <a:lnTo>
                  <a:pt x="21404" y="9006"/>
                </a:lnTo>
                <a:lnTo>
                  <a:pt x="21548" y="9857"/>
                </a:lnTo>
                <a:cubicBezTo>
                  <a:pt x="21600" y="10161"/>
                  <a:pt x="21404" y="10452"/>
                  <a:pt x="21110" y="10506"/>
                </a:cubicBezTo>
                <a:cubicBezTo>
                  <a:pt x="20475" y="10622"/>
                  <a:pt x="19946" y="10821"/>
                  <a:pt x="19347" y="11052"/>
                </a:cubicBezTo>
                <a:cubicBezTo>
                  <a:pt x="19339" y="11954"/>
                  <a:pt x="19197" y="12824"/>
                  <a:pt x="18927" y="13636"/>
                </a:cubicBezTo>
                <a:cubicBezTo>
                  <a:pt x="19422" y="14071"/>
                  <a:pt x="19857" y="14452"/>
                  <a:pt x="20423" y="14791"/>
                </a:cubicBezTo>
                <a:cubicBezTo>
                  <a:pt x="20682" y="14946"/>
                  <a:pt x="20770" y="15288"/>
                  <a:pt x="20621" y="15557"/>
                </a:cubicBezTo>
                <a:lnTo>
                  <a:pt x="20204" y="16305"/>
                </a:lnTo>
                <a:lnTo>
                  <a:pt x="20141" y="16420"/>
                </a:lnTo>
                <a:lnTo>
                  <a:pt x="19724" y="17168"/>
                </a:lnTo>
                <a:cubicBezTo>
                  <a:pt x="19575" y="17436"/>
                  <a:pt x="19245" y="17528"/>
                  <a:pt x="18986" y="17373"/>
                </a:cubicBezTo>
                <a:cubicBezTo>
                  <a:pt x="18429" y="17039"/>
                  <a:pt x="17901" y="16839"/>
                  <a:pt x="17301" y="16616"/>
                </a:cubicBezTo>
                <a:cubicBezTo>
                  <a:pt x="16769" y="17276"/>
                  <a:pt x="16133" y="17840"/>
                  <a:pt x="15427" y="18297"/>
                </a:cubicBezTo>
                <a:cubicBezTo>
                  <a:pt x="15533" y="18944"/>
                  <a:pt x="15631" y="19515"/>
                  <a:pt x="15850" y="20139"/>
                </a:cubicBezTo>
                <a:cubicBezTo>
                  <a:pt x="15952" y="20430"/>
                  <a:pt x="15808" y="20752"/>
                  <a:pt x="15527" y="20858"/>
                </a:cubicBezTo>
                <a:lnTo>
                  <a:pt x="14745" y="21153"/>
                </a:lnTo>
                <a:lnTo>
                  <a:pt x="14625" y="21199"/>
                </a:lnTo>
                <a:lnTo>
                  <a:pt x="13842" y="21494"/>
                </a:lnTo>
                <a:cubicBezTo>
                  <a:pt x="13562" y="21600"/>
                  <a:pt x="13252" y="21450"/>
                  <a:pt x="13150" y="21159"/>
                </a:cubicBezTo>
                <a:cubicBezTo>
                  <a:pt x="12936" y="20549"/>
                  <a:pt x="12665" y="20054"/>
                  <a:pt x="12354" y="19502"/>
                </a:cubicBezTo>
                <a:lnTo>
                  <a:pt x="11051" y="19622"/>
                </a:lnTo>
                <a:lnTo>
                  <a:pt x="11051" y="15428"/>
                </a:lnTo>
                <a:cubicBezTo>
                  <a:pt x="13450" y="15423"/>
                  <a:pt x="15393" y="13403"/>
                  <a:pt x="15393" y="10911"/>
                </a:cubicBezTo>
                <a:cubicBezTo>
                  <a:pt x="15393" y="8420"/>
                  <a:pt x="13450" y="6400"/>
                  <a:pt x="11051" y="6395"/>
                </a:cubicBezTo>
                <a:close/>
                <a:moveTo>
                  <a:pt x="9658" y="0"/>
                </a:moveTo>
                <a:lnTo>
                  <a:pt x="9658" y="5411"/>
                </a:lnTo>
                <a:cubicBezTo>
                  <a:pt x="4617" y="5411"/>
                  <a:pt x="531" y="4200"/>
                  <a:pt x="531" y="2706"/>
                </a:cubicBezTo>
                <a:cubicBezTo>
                  <a:pt x="531" y="1211"/>
                  <a:pt x="4617" y="0"/>
                  <a:pt x="965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67" name="Shape 467"/>
          <p:cNvSpPr/>
          <p:nvPr/>
        </p:nvSpPr>
        <p:spPr>
          <a:xfrm rot="16200000">
            <a:off x="3134436" y="1667767"/>
            <a:ext cx="309363" cy="304801"/>
          </a:xfrm>
          <a:prstGeom prst="rightArrow">
            <a:avLst>
              <a:gd name="adj1" fmla="val 51014"/>
              <a:gd name="adj2" fmla="val 56403"/>
            </a:avLst>
          </a:prstGeom>
          <a:solidFill>
            <a:srgbClr val="7F7F7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468" name="droppedImage.png"/>
          <p:cNvPicPr/>
          <p:nvPr/>
        </p:nvPicPr>
        <p:blipFill>
          <a:blip r:embed="rId3">
            <a:extLst/>
          </a:blip>
          <a:srcRect l="3267" t="13725" r="13071" b="40958"/>
          <a:stretch>
            <a:fillRect/>
          </a:stretch>
        </p:blipFill>
        <p:spPr>
          <a:xfrm>
            <a:off x="3817620" y="3241279"/>
            <a:ext cx="1435528" cy="777579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469" name="Shape 469"/>
          <p:cNvSpPr/>
          <p:nvPr/>
        </p:nvSpPr>
        <p:spPr>
          <a:xfrm>
            <a:off x="4158974" y="3950191"/>
            <a:ext cx="9661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E5E5E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Runtime</a:t>
            </a:r>
          </a:p>
        </p:txBody>
      </p:sp>
      <p:grpSp>
        <p:nvGrpSpPr>
          <p:cNvPr id="472" name="Group 472"/>
          <p:cNvGrpSpPr/>
          <p:nvPr/>
        </p:nvGrpSpPr>
        <p:grpSpPr>
          <a:xfrm>
            <a:off x="1220007" y="1968019"/>
            <a:ext cx="1614776" cy="304801"/>
            <a:chOff x="0" y="0"/>
            <a:chExt cx="1614774" cy="304800"/>
          </a:xfrm>
        </p:grpSpPr>
        <p:sp>
          <p:nvSpPr>
            <p:cNvPr id="470" name="Shape 470"/>
            <p:cNvSpPr/>
            <p:nvPr/>
          </p:nvSpPr>
          <p:spPr>
            <a:xfrm>
              <a:off x="0" y="0"/>
              <a:ext cx="1614775" cy="304800"/>
            </a:xfrm>
            <a:prstGeom prst="rightArrow">
              <a:avLst>
                <a:gd name="adj1" fmla="val 65968"/>
                <a:gd name="adj2" fmla="val 85375"/>
              </a:avLst>
            </a:prstGeom>
            <a:solidFill>
              <a:srgbClr val="7F7F7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>
              <a:off x="0" y="63500"/>
              <a:ext cx="144311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create service (HTTP)</a:t>
              </a:r>
            </a:p>
          </p:txBody>
        </p:sp>
      </p:grpSp>
      <p:sp>
        <p:nvSpPr>
          <p:cNvPr id="473" name="Shape 473"/>
          <p:cNvSpPr/>
          <p:nvPr/>
        </p:nvSpPr>
        <p:spPr>
          <a:xfrm rot="10800000">
            <a:off x="1217142" y="2280845"/>
            <a:ext cx="1614775" cy="304801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76" name="Group 476"/>
          <p:cNvGrpSpPr/>
          <p:nvPr/>
        </p:nvGrpSpPr>
        <p:grpSpPr>
          <a:xfrm>
            <a:off x="1222065" y="2606194"/>
            <a:ext cx="1614775" cy="304801"/>
            <a:chOff x="0" y="0"/>
            <a:chExt cx="1614774" cy="304800"/>
          </a:xfrm>
        </p:grpSpPr>
        <p:sp>
          <p:nvSpPr>
            <p:cNvPr id="474" name="Shape 474"/>
            <p:cNvSpPr/>
            <p:nvPr/>
          </p:nvSpPr>
          <p:spPr>
            <a:xfrm>
              <a:off x="0" y="0"/>
              <a:ext cx="1614775" cy="304800"/>
            </a:xfrm>
            <a:prstGeom prst="rightArrow">
              <a:avLst>
                <a:gd name="adj1" fmla="val 65968"/>
                <a:gd name="adj2" fmla="val 85375"/>
              </a:avLst>
            </a:prstGeom>
            <a:solidFill>
              <a:srgbClr val="7F7F7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>
              <a:off x="0" y="63500"/>
              <a:ext cx="144311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bind service (HTTP)</a:t>
              </a:r>
            </a:p>
          </p:txBody>
        </p:sp>
      </p:grpSp>
      <p:sp>
        <p:nvSpPr>
          <p:cNvPr id="477" name="Shape 477"/>
          <p:cNvSpPr/>
          <p:nvPr/>
        </p:nvSpPr>
        <p:spPr>
          <a:xfrm rot="10800000">
            <a:off x="1217142" y="2906497"/>
            <a:ext cx="1614775" cy="304801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8" name="Shape 478"/>
          <p:cNvSpPr/>
          <p:nvPr/>
        </p:nvSpPr>
        <p:spPr>
          <a:xfrm rot="10800000">
            <a:off x="3746317" y="2280845"/>
            <a:ext cx="1614775" cy="304801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9" name="Shape 479"/>
          <p:cNvSpPr/>
          <p:nvPr/>
        </p:nvSpPr>
        <p:spPr>
          <a:xfrm rot="10800000">
            <a:off x="3746317" y="2906497"/>
            <a:ext cx="1614775" cy="304801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82" name="Group 482"/>
          <p:cNvGrpSpPr/>
          <p:nvPr/>
        </p:nvGrpSpPr>
        <p:grpSpPr>
          <a:xfrm>
            <a:off x="3744259" y="1968019"/>
            <a:ext cx="1614775" cy="304801"/>
            <a:chOff x="0" y="0"/>
            <a:chExt cx="1614774" cy="304800"/>
          </a:xfrm>
        </p:grpSpPr>
        <p:sp>
          <p:nvSpPr>
            <p:cNvPr id="480" name="Shape 480"/>
            <p:cNvSpPr/>
            <p:nvPr/>
          </p:nvSpPr>
          <p:spPr>
            <a:xfrm>
              <a:off x="0" y="0"/>
              <a:ext cx="1614775" cy="304800"/>
            </a:xfrm>
            <a:prstGeom prst="rightArrow">
              <a:avLst>
                <a:gd name="adj1" fmla="val 65968"/>
                <a:gd name="adj2" fmla="val 85375"/>
              </a:avLst>
            </a:prstGeom>
            <a:solidFill>
              <a:srgbClr val="7F7F7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0" y="63500"/>
              <a:ext cx="144311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create service (HTTP)</a:t>
              </a:r>
            </a:p>
          </p:txBody>
        </p:sp>
      </p:grpSp>
      <p:grpSp>
        <p:nvGrpSpPr>
          <p:cNvPr id="485" name="Group 485"/>
          <p:cNvGrpSpPr/>
          <p:nvPr/>
        </p:nvGrpSpPr>
        <p:grpSpPr>
          <a:xfrm>
            <a:off x="3746317" y="2603105"/>
            <a:ext cx="1614775" cy="304801"/>
            <a:chOff x="0" y="0"/>
            <a:chExt cx="1614774" cy="304800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1614775" cy="304800"/>
            </a:xfrm>
            <a:prstGeom prst="rightArrow">
              <a:avLst>
                <a:gd name="adj1" fmla="val 65968"/>
                <a:gd name="adj2" fmla="val 85375"/>
              </a:avLst>
            </a:prstGeom>
            <a:solidFill>
              <a:srgbClr val="7F7F7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0" y="63500"/>
              <a:ext cx="144311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uFillTx/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>
                  <a:solidFill>
                    <a:srgbClr val="FFFFFF"/>
                  </a:solidFill>
                </a:rPr>
                <a:t>bind service (HTTP)</a:t>
              </a:r>
            </a:p>
          </p:txBody>
        </p: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presetClass="entr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nodeType="afterEffect" presetClass="entr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nodeType="afterEffect" presetClass="entr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nodeType="afterEffect" presetClass="entr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nodeType="afterEffect" presetClass="entr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5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nodeType="after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presetClass="entr" presetSubtype="2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5" grpId="8"/>
      <p:bldP build="whole" bldLvl="1" animBg="1" rev="0" advAuto="0" spid="473" grpId="6"/>
      <p:bldP build="whole" bldLvl="1" animBg="1" rev="0" advAuto="0" spid="443" grpId="4"/>
      <p:bldP build="whole" bldLvl="1" animBg="1" rev="0" advAuto="0" spid="479" grpId="11"/>
      <p:bldP build="whole" bldLvl="1" animBg="1" rev="0" advAuto="0" spid="447" grpId="3"/>
      <p:bldP build="whole" bldLvl="1" animBg="1" rev="0" advAuto="0" spid="442" grpId="13"/>
      <p:bldP build="whole" bldLvl="1" animBg="1" rev="0" advAuto="0" spid="477" grpId="14"/>
      <p:bldP build="whole" bldLvl="1" animBg="1" rev="0" advAuto="0" spid="467" grpId="12"/>
      <p:bldP build="whole" bldLvl="1" animBg="1" rev="0" advAuto="0" spid="482" grpId="2"/>
      <p:bldP build="whole" bldLvl="1" animBg="1" rev="0" advAuto="0" spid="478" grpId="5"/>
      <p:bldP build="whole" bldLvl="1" animBg="1" rev="0" advAuto="0" spid="444" grpId="10"/>
      <p:bldP build="whole" bldLvl="1" animBg="1" rev="0" advAuto="0" spid="476" grpId="7"/>
      <p:bldP build="whole" bldLvl="1" animBg="1" rev="0" advAuto="0" spid="450" grpId="9"/>
      <p:bldP build="whole" bldLvl="1" animBg="1" rev="0" advAuto="0" spid="47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pic>
        <p:nvPicPr>
          <p:cNvPr id="488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6465" y="61912"/>
            <a:ext cx="6051070" cy="453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Server Broker API</a:t>
            </a:r>
          </a:p>
        </p:txBody>
      </p:sp>
      <p:sp>
        <p:nvSpPr>
          <p:cNvPr id="491" name="Shape 4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GET /v2/catalog – List services and plans available from this broker.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PUT /v2/service_instances/:id – Create a new service instance.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PUT /v2/service_instances/:instance_id/service_bindings/:id – Create a new binding to a service instance.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DELETE /v2/service_instances/:instance_id/service_bindings/:id – Unbind from a service instance.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DELETE /v2/service_instances/:id – Delete a service instance.</a:t>
            </a:r>
          </a:p>
        </p:txBody>
      </p:sp>
      <p:sp>
        <p:nvSpPr>
          <p:cNvPr id="492" name="Shape 4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Server Broker Registration</a:t>
            </a:r>
          </a:p>
        </p:txBody>
      </p:sp>
      <p:sp>
        <p:nvSpPr>
          <p:cNvPr id="497" name="Shape 4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Make the service broker known to the Cloud Controller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57225" indent="-200025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i="1"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cf create service-broker &lt;broker name&gt; &lt;username&gt; &lt;password&gt; &lt;broker base URI&gt;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57225" indent="-200025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Broker should ONLY allow access to those requestors it shared its credential with (Basic Auth)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57225" indent="-200025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See: </a:t>
            </a:r>
            <a:r>
              <a:rPr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http://docs.gopivotal.com/pivotalcf/services/managing-service-brokers.html#register-broker</a:t>
            </a:r>
            <a:endParaRPr sz="1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Make ‘plans’ accessible to users in a specific org/space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57225" indent="-200025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Somewhat cumbersome: need to “hand parse” JSON to find service plan UUID as registered with the CC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57225" indent="-200025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See: </a:t>
            </a:r>
            <a:r>
              <a:rPr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http://docs.gopivotal.com/pivotalcf/services/access-control.html#make-plans-public</a:t>
            </a:r>
            <a:endParaRPr sz="1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742950" indent="-28575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0" indent="45720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Need admin creds/role in order to introduce a service broker to the Cloud Controller!</a:t>
            </a:r>
          </a:p>
        </p:txBody>
      </p:sp>
      <p:sp>
        <p:nvSpPr>
          <p:cNvPr id="498" name="Shape 4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279778" y="788581"/>
            <a:ext cx="8737075" cy="3746244"/>
          </a:xfrm>
          <a:prstGeom prst="roundRect">
            <a:avLst>
              <a:gd name="adj" fmla="val 1356"/>
            </a:avLst>
          </a:prstGeom>
          <a:solidFill>
            <a:srgbClr val="EBEBEB"/>
          </a:solidFill>
          <a:ln w="25400">
            <a:solidFill>
              <a:srgbClr val="0F786E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366713" y="714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REVIEW: Stage an App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grpSp>
        <p:nvGrpSpPr>
          <p:cNvPr id="156" name="Group 156"/>
          <p:cNvGrpSpPr/>
          <p:nvPr/>
        </p:nvGrpSpPr>
        <p:grpSpPr>
          <a:xfrm>
            <a:off x="366712" y="897104"/>
            <a:ext cx="367763" cy="3529198"/>
            <a:chOff x="0" y="0"/>
            <a:chExt cx="367761" cy="3529197"/>
          </a:xfrm>
        </p:grpSpPr>
        <p:sp>
          <p:nvSpPr>
            <p:cNvPr id="154" name="Shape 154"/>
            <p:cNvSpPr/>
            <p:nvPr/>
          </p:nvSpPr>
          <p:spPr>
            <a:xfrm rot="16200000">
              <a:off x="-1580718" y="1580718"/>
              <a:ext cx="3529198" cy="367762"/>
            </a:xfrm>
            <a:prstGeom prst="roundRect">
              <a:avLst>
                <a:gd name="adj" fmla="val 13079"/>
              </a:avLst>
            </a:prstGeom>
            <a:solidFill>
              <a:srgbClr val="5E5E5E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Router</a:t>
              </a:r>
            </a:p>
          </p:txBody>
        </p:sp>
        <p:pic>
          <p:nvPicPr>
            <p:cNvPr id="155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74044" y="3210348"/>
              <a:ext cx="228477" cy="2284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57" name="Shape 157"/>
          <p:cNvSpPr/>
          <p:nvPr/>
        </p:nvSpPr>
        <p:spPr>
          <a:xfrm>
            <a:off x="905606" y="1651324"/>
            <a:ext cx="2361553" cy="774350"/>
          </a:xfrm>
          <a:prstGeom prst="roundRect">
            <a:avLst>
              <a:gd name="adj" fmla="val 6519"/>
            </a:avLst>
          </a:prstGeom>
          <a:solidFill>
            <a:srgbClr val="E4983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 Cloud Controller</a:t>
            </a:r>
          </a:p>
        </p:txBody>
      </p:sp>
      <p:sp>
        <p:nvSpPr>
          <p:cNvPr id="158" name="Shape 158"/>
          <p:cNvSpPr/>
          <p:nvPr/>
        </p:nvSpPr>
        <p:spPr>
          <a:xfrm>
            <a:off x="905606" y="2661703"/>
            <a:ext cx="6322825" cy="1764599"/>
          </a:xfrm>
          <a:prstGeom prst="roundRect">
            <a:avLst>
              <a:gd name="adj" fmla="val 5535"/>
            </a:avLst>
          </a:prstGeom>
          <a:solidFill>
            <a:srgbClr val="E4983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      DEA</a:t>
            </a:r>
          </a:p>
        </p:txBody>
      </p:sp>
      <p:pic>
        <p:nvPicPr>
          <p:cNvPr id="15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4198" y="2699803"/>
            <a:ext cx="241301" cy="22860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62" name="Group 162"/>
          <p:cNvGrpSpPr/>
          <p:nvPr/>
        </p:nvGrpSpPr>
        <p:grpSpPr>
          <a:xfrm>
            <a:off x="905606" y="897104"/>
            <a:ext cx="2361553" cy="387175"/>
            <a:chOff x="0" y="0"/>
            <a:chExt cx="2361551" cy="387174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2361552" cy="387175"/>
            </a:xfrm>
            <a:prstGeom prst="roundRect">
              <a:avLst>
                <a:gd name="adj" fmla="val 13038"/>
              </a:avLst>
            </a:prstGeom>
            <a:solidFill>
              <a:srgbClr val="545454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Blobstore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0591" y="85728"/>
              <a:ext cx="206830" cy="21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28"/>
                  </a:moveTo>
                  <a:cubicBezTo>
                    <a:pt x="0" y="13862"/>
                    <a:pt x="4835" y="15186"/>
                    <a:pt x="10800" y="15186"/>
                  </a:cubicBezTo>
                  <a:cubicBezTo>
                    <a:pt x="16765" y="15186"/>
                    <a:pt x="21600" y="13862"/>
                    <a:pt x="21600" y="12228"/>
                  </a:cubicBezTo>
                  <a:lnTo>
                    <a:pt x="21600" y="18660"/>
                  </a:lnTo>
                  <a:lnTo>
                    <a:pt x="21593" y="18660"/>
                  </a:lnTo>
                  <a:cubicBezTo>
                    <a:pt x="21563" y="20285"/>
                    <a:pt x="16742" y="21600"/>
                    <a:pt x="10800" y="21600"/>
                  </a:cubicBezTo>
                  <a:cubicBezTo>
                    <a:pt x="4858" y="21600"/>
                    <a:pt x="37" y="20285"/>
                    <a:pt x="7" y="18660"/>
                  </a:cubicBezTo>
                  <a:lnTo>
                    <a:pt x="0" y="18660"/>
                  </a:lnTo>
                  <a:lnTo>
                    <a:pt x="0" y="18641"/>
                  </a:lnTo>
                  <a:close/>
                  <a:moveTo>
                    <a:pt x="0" y="4106"/>
                  </a:moveTo>
                  <a:cubicBezTo>
                    <a:pt x="0" y="5740"/>
                    <a:pt x="4835" y="7065"/>
                    <a:pt x="10800" y="7065"/>
                  </a:cubicBezTo>
                  <a:cubicBezTo>
                    <a:pt x="16765" y="7065"/>
                    <a:pt x="21600" y="5740"/>
                    <a:pt x="21600" y="4106"/>
                  </a:cubicBezTo>
                  <a:lnTo>
                    <a:pt x="21600" y="10538"/>
                  </a:lnTo>
                  <a:lnTo>
                    <a:pt x="21593" y="10538"/>
                  </a:lnTo>
                  <a:cubicBezTo>
                    <a:pt x="21563" y="12164"/>
                    <a:pt x="16742" y="13478"/>
                    <a:pt x="10800" y="13478"/>
                  </a:cubicBezTo>
                  <a:cubicBezTo>
                    <a:pt x="4858" y="13478"/>
                    <a:pt x="37" y="12164"/>
                    <a:pt x="7" y="10538"/>
                  </a:cubicBezTo>
                  <a:lnTo>
                    <a:pt x="0" y="10538"/>
                  </a:lnTo>
                  <a:lnTo>
                    <a:pt x="0" y="10520"/>
                  </a:lnTo>
                  <a:close/>
                  <a:moveTo>
                    <a:pt x="10800" y="0"/>
                  </a:moveTo>
                  <a:cubicBezTo>
                    <a:pt x="16437" y="0"/>
                    <a:pt x="21006" y="1252"/>
                    <a:pt x="21006" y="2796"/>
                  </a:cubicBezTo>
                  <a:cubicBezTo>
                    <a:pt x="21006" y="4340"/>
                    <a:pt x="16437" y="5592"/>
                    <a:pt x="10800" y="5592"/>
                  </a:cubicBezTo>
                  <a:cubicBezTo>
                    <a:pt x="5163" y="5592"/>
                    <a:pt x="594" y="4340"/>
                    <a:pt x="594" y="2796"/>
                  </a:cubicBezTo>
                  <a:cubicBezTo>
                    <a:pt x="594" y="1252"/>
                    <a:pt x="516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3617552" y="897104"/>
            <a:ext cx="2061527" cy="387175"/>
            <a:chOff x="0" y="0"/>
            <a:chExt cx="2061526" cy="387174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2061527" cy="387175"/>
            </a:xfrm>
            <a:prstGeom prst="roundRect">
              <a:avLst>
                <a:gd name="adj" fmla="val 13038"/>
              </a:avLst>
            </a:prstGeom>
            <a:solidFill>
              <a:srgbClr val="545454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4D4D4D"/>
                    </a:solidFill>
                  </a:uFill>
                </a:rPr>
                <a:t>        DB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139793" y="85728"/>
              <a:ext cx="206830" cy="21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28"/>
                  </a:moveTo>
                  <a:cubicBezTo>
                    <a:pt x="0" y="13862"/>
                    <a:pt x="4835" y="15186"/>
                    <a:pt x="10800" y="15186"/>
                  </a:cubicBezTo>
                  <a:cubicBezTo>
                    <a:pt x="16765" y="15186"/>
                    <a:pt x="21600" y="13862"/>
                    <a:pt x="21600" y="12228"/>
                  </a:cubicBezTo>
                  <a:lnTo>
                    <a:pt x="21600" y="18660"/>
                  </a:lnTo>
                  <a:lnTo>
                    <a:pt x="21593" y="18660"/>
                  </a:lnTo>
                  <a:cubicBezTo>
                    <a:pt x="21563" y="20285"/>
                    <a:pt x="16742" y="21600"/>
                    <a:pt x="10800" y="21600"/>
                  </a:cubicBezTo>
                  <a:cubicBezTo>
                    <a:pt x="4858" y="21600"/>
                    <a:pt x="37" y="20285"/>
                    <a:pt x="7" y="18660"/>
                  </a:cubicBezTo>
                  <a:lnTo>
                    <a:pt x="0" y="18660"/>
                  </a:lnTo>
                  <a:lnTo>
                    <a:pt x="0" y="18641"/>
                  </a:lnTo>
                  <a:close/>
                  <a:moveTo>
                    <a:pt x="0" y="4106"/>
                  </a:moveTo>
                  <a:cubicBezTo>
                    <a:pt x="0" y="5740"/>
                    <a:pt x="4835" y="7065"/>
                    <a:pt x="10800" y="7065"/>
                  </a:cubicBezTo>
                  <a:cubicBezTo>
                    <a:pt x="16765" y="7065"/>
                    <a:pt x="21600" y="5740"/>
                    <a:pt x="21600" y="4106"/>
                  </a:cubicBezTo>
                  <a:lnTo>
                    <a:pt x="21600" y="10538"/>
                  </a:lnTo>
                  <a:lnTo>
                    <a:pt x="21593" y="10538"/>
                  </a:lnTo>
                  <a:cubicBezTo>
                    <a:pt x="21563" y="12164"/>
                    <a:pt x="16742" y="13478"/>
                    <a:pt x="10800" y="13478"/>
                  </a:cubicBezTo>
                  <a:cubicBezTo>
                    <a:pt x="4858" y="13478"/>
                    <a:pt x="37" y="12164"/>
                    <a:pt x="7" y="10538"/>
                  </a:cubicBezTo>
                  <a:lnTo>
                    <a:pt x="0" y="10538"/>
                  </a:lnTo>
                  <a:lnTo>
                    <a:pt x="0" y="10520"/>
                  </a:lnTo>
                  <a:close/>
                  <a:moveTo>
                    <a:pt x="10800" y="0"/>
                  </a:moveTo>
                  <a:cubicBezTo>
                    <a:pt x="16437" y="0"/>
                    <a:pt x="21006" y="1252"/>
                    <a:pt x="21006" y="2796"/>
                  </a:cubicBezTo>
                  <a:cubicBezTo>
                    <a:pt x="21006" y="4340"/>
                    <a:pt x="16437" y="5592"/>
                    <a:pt x="10800" y="5592"/>
                  </a:cubicBezTo>
                  <a:cubicBezTo>
                    <a:pt x="5163" y="5592"/>
                    <a:pt x="594" y="4340"/>
                    <a:pt x="594" y="2796"/>
                  </a:cubicBezTo>
                  <a:cubicBezTo>
                    <a:pt x="594" y="1252"/>
                    <a:pt x="516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Tx/>
                </a:defRPr>
              </a:pPr>
            </a:p>
          </p:txBody>
        </p:sp>
      </p:grpSp>
      <p:pic>
        <p:nvPicPr>
          <p:cNvPr id="16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8700" y="1914000"/>
            <a:ext cx="213188" cy="274100"/>
          </a:xfrm>
          <a:prstGeom prst="rect">
            <a:avLst/>
          </a:prstGeom>
          <a:ln w="3175">
            <a:miter lim="400000"/>
          </a:ln>
        </p:spPr>
      </p:pic>
      <p:pic>
        <p:nvPicPr>
          <p:cNvPr id="167" name="droppedImage.png"/>
          <p:cNvPicPr/>
          <p:nvPr/>
        </p:nvPicPr>
        <p:blipFill>
          <a:blip r:embed="rId5">
            <a:extLst/>
          </a:blip>
          <a:srcRect l="3267" t="13725" r="13071" b="40958"/>
          <a:stretch>
            <a:fillRect/>
          </a:stretch>
        </p:blipFill>
        <p:spPr>
          <a:xfrm>
            <a:off x="7469742" y="3404272"/>
            <a:ext cx="1435528" cy="777578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168" name="Shape 168"/>
          <p:cNvSpPr/>
          <p:nvPr/>
        </p:nvSpPr>
        <p:spPr>
          <a:xfrm>
            <a:off x="7811097" y="4113184"/>
            <a:ext cx="9661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E5E5E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Runtime</a:t>
            </a:r>
          </a:p>
        </p:txBody>
      </p:sp>
      <p:sp>
        <p:nvSpPr>
          <p:cNvPr id="169" name="Shape 169"/>
          <p:cNvSpPr/>
          <p:nvPr/>
        </p:nvSpPr>
        <p:spPr>
          <a:xfrm>
            <a:off x="2506520" y="3333701"/>
            <a:ext cx="201274" cy="24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51" fill="norm" stroke="1" extrusionOk="0">
                <a:moveTo>
                  <a:pt x="11767" y="12451"/>
                </a:moveTo>
                <a:lnTo>
                  <a:pt x="19835" y="12451"/>
                </a:lnTo>
                <a:lnTo>
                  <a:pt x="19835" y="20151"/>
                </a:lnTo>
                <a:lnTo>
                  <a:pt x="11767" y="20151"/>
                </a:lnTo>
                <a:close/>
                <a:moveTo>
                  <a:pt x="1597" y="12451"/>
                </a:moveTo>
                <a:lnTo>
                  <a:pt x="9665" y="12451"/>
                </a:lnTo>
                <a:lnTo>
                  <a:pt x="9665" y="20151"/>
                </a:lnTo>
                <a:lnTo>
                  <a:pt x="1597" y="20151"/>
                </a:lnTo>
                <a:close/>
                <a:moveTo>
                  <a:pt x="6050" y="1492"/>
                </a:moveTo>
                <a:cubicBezTo>
                  <a:pt x="5497" y="1441"/>
                  <a:pt x="4954" y="1610"/>
                  <a:pt x="4485" y="2087"/>
                </a:cubicBezTo>
                <a:cubicBezTo>
                  <a:pt x="2908" y="3794"/>
                  <a:pt x="5499" y="5196"/>
                  <a:pt x="8367" y="5424"/>
                </a:cubicBezTo>
                <a:cubicBezTo>
                  <a:pt x="8777" y="5456"/>
                  <a:pt x="9192" y="5465"/>
                  <a:pt x="9602" y="5447"/>
                </a:cubicBezTo>
                <a:cubicBezTo>
                  <a:pt x="9464" y="3766"/>
                  <a:pt x="7710" y="1644"/>
                  <a:pt x="6050" y="1492"/>
                </a:cubicBezTo>
                <a:close/>
                <a:moveTo>
                  <a:pt x="15550" y="1492"/>
                </a:moveTo>
                <a:cubicBezTo>
                  <a:pt x="13890" y="1644"/>
                  <a:pt x="12136" y="3766"/>
                  <a:pt x="11998" y="5447"/>
                </a:cubicBezTo>
                <a:cubicBezTo>
                  <a:pt x="12408" y="5465"/>
                  <a:pt x="12823" y="5456"/>
                  <a:pt x="13233" y="5424"/>
                </a:cubicBezTo>
                <a:cubicBezTo>
                  <a:pt x="16101" y="5196"/>
                  <a:pt x="18692" y="3794"/>
                  <a:pt x="17115" y="2087"/>
                </a:cubicBezTo>
                <a:cubicBezTo>
                  <a:pt x="16646" y="1610"/>
                  <a:pt x="16103" y="1441"/>
                  <a:pt x="15550" y="1492"/>
                </a:cubicBezTo>
                <a:close/>
                <a:moveTo>
                  <a:pt x="15832" y="14"/>
                </a:moveTo>
                <a:cubicBezTo>
                  <a:pt x="16793" y="-73"/>
                  <a:pt x="17736" y="225"/>
                  <a:pt x="18552" y="1064"/>
                </a:cubicBezTo>
                <a:cubicBezTo>
                  <a:pt x="21241" y="4013"/>
                  <a:pt x="16979" y="6431"/>
                  <a:pt x="12118" y="6868"/>
                </a:cubicBezTo>
                <a:lnTo>
                  <a:pt x="20505" y="6868"/>
                </a:lnTo>
                <a:cubicBezTo>
                  <a:pt x="21110" y="6868"/>
                  <a:pt x="21600" y="7400"/>
                  <a:pt x="21600" y="8056"/>
                </a:cubicBezTo>
                <a:lnTo>
                  <a:pt x="21600" y="10882"/>
                </a:lnTo>
                <a:lnTo>
                  <a:pt x="11935" y="10882"/>
                </a:lnTo>
                <a:lnTo>
                  <a:pt x="11935" y="6902"/>
                </a:lnTo>
                <a:lnTo>
                  <a:pt x="11907" y="6907"/>
                </a:lnTo>
                <a:lnTo>
                  <a:pt x="11919" y="6960"/>
                </a:lnTo>
                <a:cubicBezTo>
                  <a:pt x="11547" y="6977"/>
                  <a:pt x="11173" y="6981"/>
                  <a:pt x="10799" y="6940"/>
                </a:cubicBezTo>
                <a:cubicBezTo>
                  <a:pt x="10426" y="6981"/>
                  <a:pt x="10052" y="6977"/>
                  <a:pt x="9681" y="6960"/>
                </a:cubicBezTo>
                <a:lnTo>
                  <a:pt x="9696" y="6908"/>
                </a:lnTo>
                <a:lnTo>
                  <a:pt x="9665" y="6902"/>
                </a:lnTo>
                <a:lnTo>
                  <a:pt x="9665" y="10882"/>
                </a:lnTo>
                <a:lnTo>
                  <a:pt x="0" y="10882"/>
                </a:lnTo>
                <a:lnTo>
                  <a:pt x="0" y="8056"/>
                </a:lnTo>
                <a:cubicBezTo>
                  <a:pt x="0" y="7400"/>
                  <a:pt x="490" y="6868"/>
                  <a:pt x="1095" y="6868"/>
                </a:cubicBezTo>
                <a:lnTo>
                  <a:pt x="9482" y="6868"/>
                </a:lnTo>
                <a:cubicBezTo>
                  <a:pt x="4621" y="6431"/>
                  <a:pt x="359" y="4013"/>
                  <a:pt x="3048" y="1064"/>
                </a:cubicBezTo>
                <a:cubicBezTo>
                  <a:pt x="5491" y="-1449"/>
                  <a:pt x="9070" y="893"/>
                  <a:pt x="10846" y="3883"/>
                </a:cubicBezTo>
                <a:cubicBezTo>
                  <a:pt x="11958" y="1873"/>
                  <a:pt x="13929" y="187"/>
                  <a:pt x="15832" y="1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2506520" y="3688558"/>
            <a:ext cx="201274" cy="24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51" fill="norm" stroke="1" extrusionOk="0">
                <a:moveTo>
                  <a:pt x="11767" y="12451"/>
                </a:moveTo>
                <a:lnTo>
                  <a:pt x="19835" y="12451"/>
                </a:lnTo>
                <a:lnTo>
                  <a:pt x="19835" y="20151"/>
                </a:lnTo>
                <a:lnTo>
                  <a:pt x="11767" y="20151"/>
                </a:lnTo>
                <a:close/>
                <a:moveTo>
                  <a:pt x="1597" y="12451"/>
                </a:moveTo>
                <a:lnTo>
                  <a:pt x="9665" y="12451"/>
                </a:lnTo>
                <a:lnTo>
                  <a:pt x="9665" y="20151"/>
                </a:lnTo>
                <a:lnTo>
                  <a:pt x="1597" y="20151"/>
                </a:lnTo>
                <a:close/>
                <a:moveTo>
                  <a:pt x="6050" y="1492"/>
                </a:moveTo>
                <a:cubicBezTo>
                  <a:pt x="5497" y="1441"/>
                  <a:pt x="4954" y="1610"/>
                  <a:pt x="4485" y="2087"/>
                </a:cubicBezTo>
                <a:cubicBezTo>
                  <a:pt x="2908" y="3794"/>
                  <a:pt x="5499" y="5196"/>
                  <a:pt x="8367" y="5424"/>
                </a:cubicBezTo>
                <a:cubicBezTo>
                  <a:pt x="8777" y="5456"/>
                  <a:pt x="9192" y="5465"/>
                  <a:pt x="9602" y="5447"/>
                </a:cubicBezTo>
                <a:cubicBezTo>
                  <a:pt x="9464" y="3766"/>
                  <a:pt x="7710" y="1644"/>
                  <a:pt x="6050" y="1492"/>
                </a:cubicBezTo>
                <a:close/>
                <a:moveTo>
                  <a:pt x="15550" y="1492"/>
                </a:moveTo>
                <a:cubicBezTo>
                  <a:pt x="13890" y="1644"/>
                  <a:pt x="12136" y="3766"/>
                  <a:pt x="11998" y="5447"/>
                </a:cubicBezTo>
                <a:cubicBezTo>
                  <a:pt x="12408" y="5465"/>
                  <a:pt x="12823" y="5456"/>
                  <a:pt x="13233" y="5424"/>
                </a:cubicBezTo>
                <a:cubicBezTo>
                  <a:pt x="16101" y="5196"/>
                  <a:pt x="18692" y="3794"/>
                  <a:pt x="17115" y="2087"/>
                </a:cubicBezTo>
                <a:cubicBezTo>
                  <a:pt x="16646" y="1610"/>
                  <a:pt x="16103" y="1441"/>
                  <a:pt x="15550" y="1492"/>
                </a:cubicBezTo>
                <a:close/>
                <a:moveTo>
                  <a:pt x="15832" y="14"/>
                </a:moveTo>
                <a:cubicBezTo>
                  <a:pt x="16793" y="-73"/>
                  <a:pt x="17736" y="225"/>
                  <a:pt x="18552" y="1064"/>
                </a:cubicBezTo>
                <a:cubicBezTo>
                  <a:pt x="21241" y="4013"/>
                  <a:pt x="16979" y="6431"/>
                  <a:pt x="12118" y="6868"/>
                </a:cubicBezTo>
                <a:lnTo>
                  <a:pt x="20505" y="6868"/>
                </a:lnTo>
                <a:cubicBezTo>
                  <a:pt x="21110" y="6868"/>
                  <a:pt x="21600" y="7400"/>
                  <a:pt x="21600" y="8056"/>
                </a:cubicBezTo>
                <a:lnTo>
                  <a:pt x="21600" y="10882"/>
                </a:lnTo>
                <a:lnTo>
                  <a:pt x="11935" y="10882"/>
                </a:lnTo>
                <a:lnTo>
                  <a:pt x="11935" y="6902"/>
                </a:lnTo>
                <a:lnTo>
                  <a:pt x="11907" y="6907"/>
                </a:lnTo>
                <a:lnTo>
                  <a:pt x="11919" y="6960"/>
                </a:lnTo>
                <a:cubicBezTo>
                  <a:pt x="11547" y="6977"/>
                  <a:pt x="11173" y="6981"/>
                  <a:pt x="10799" y="6940"/>
                </a:cubicBezTo>
                <a:cubicBezTo>
                  <a:pt x="10426" y="6981"/>
                  <a:pt x="10052" y="6977"/>
                  <a:pt x="9681" y="6960"/>
                </a:cubicBezTo>
                <a:lnTo>
                  <a:pt x="9696" y="6908"/>
                </a:lnTo>
                <a:lnTo>
                  <a:pt x="9665" y="6902"/>
                </a:lnTo>
                <a:lnTo>
                  <a:pt x="9665" y="10882"/>
                </a:lnTo>
                <a:lnTo>
                  <a:pt x="0" y="10882"/>
                </a:lnTo>
                <a:lnTo>
                  <a:pt x="0" y="8056"/>
                </a:lnTo>
                <a:cubicBezTo>
                  <a:pt x="0" y="7400"/>
                  <a:pt x="490" y="6868"/>
                  <a:pt x="1095" y="6868"/>
                </a:cubicBezTo>
                <a:lnTo>
                  <a:pt x="9482" y="6868"/>
                </a:lnTo>
                <a:cubicBezTo>
                  <a:pt x="4621" y="6431"/>
                  <a:pt x="359" y="4013"/>
                  <a:pt x="3048" y="1064"/>
                </a:cubicBezTo>
                <a:cubicBezTo>
                  <a:pt x="5491" y="-1449"/>
                  <a:pt x="9070" y="893"/>
                  <a:pt x="10846" y="3883"/>
                </a:cubicBezTo>
                <a:cubicBezTo>
                  <a:pt x="11958" y="1873"/>
                  <a:pt x="13929" y="187"/>
                  <a:pt x="15832" y="1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2506520" y="4043414"/>
            <a:ext cx="201274" cy="24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51" fill="norm" stroke="1" extrusionOk="0">
                <a:moveTo>
                  <a:pt x="11767" y="12451"/>
                </a:moveTo>
                <a:lnTo>
                  <a:pt x="19835" y="12451"/>
                </a:lnTo>
                <a:lnTo>
                  <a:pt x="19835" y="20151"/>
                </a:lnTo>
                <a:lnTo>
                  <a:pt x="11767" y="20151"/>
                </a:lnTo>
                <a:close/>
                <a:moveTo>
                  <a:pt x="1597" y="12451"/>
                </a:moveTo>
                <a:lnTo>
                  <a:pt x="9665" y="12451"/>
                </a:lnTo>
                <a:lnTo>
                  <a:pt x="9665" y="20151"/>
                </a:lnTo>
                <a:lnTo>
                  <a:pt x="1597" y="20151"/>
                </a:lnTo>
                <a:close/>
                <a:moveTo>
                  <a:pt x="6050" y="1492"/>
                </a:moveTo>
                <a:cubicBezTo>
                  <a:pt x="5497" y="1441"/>
                  <a:pt x="4954" y="1610"/>
                  <a:pt x="4485" y="2087"/>
                </a:cubicBezTo>
                <a:cubicBezTo>
                  <a:pt x="2908" y="3794"/>
                  <a:pt x="5499" y="5196"/>
                  <a:pt x="8367" y="5424"/>
                </a:cubicBezTo>
                <a:cubicBezTo>
                  <a:pt x="8777" y="5456"/>
                  <a:pt x="9192" y="5465"/>
                  <a:pt x="9602" y="5447"/>
                </a:cubicBezTo>
                <a:cubicBezTo>
                  <a:pt x="9464" y="3766"/>
                  <a:pt x="7710" y="1644"/>
                  <a:pt x="6050" y="1492"/>
                </a:cubicBezTo>
                <a:close/>
                <a:moveTo>
                  <a:pt x="15550" y="1492"/>
                </a:moveTo>
                <a:cubicBezTo>
                  <a:pt x="13890" y="1644"/>
                  <a:pt x="12136" y="3766"/>
                  <a:pt x="11998" y="5447"/>
                </a:cubicBezTo>
                <a:cubicBezTo>
                  <a:pt x="12408" y="5465"/>
                  <a:pt x="12823" y="5456"/>
                  <a:pt x="13233" y="5424"/>
                </a:cubicBezTo>
                <a:cubicBezTo>
                  <a:pt x="16101" y="5196"/>
                  <a:pt x="18692" y="3794"/>
                  <a:pt x="17115" y="2087"/>
                </a:cubicBezTo>
                <a:cubicBezTo>
                  <a:pt x="16646" y="1610"/>
                  <a:pt x="16103" y="1441"/>
                  <a:pt x="15550" y="1492"/>
                </a:cubicBezTo>
                <a:close/>
                <a:moveTo>
                  <a:pt x="15832" y="14"/>
                </a:moveTo>
                <a:cubicBezTo>
                  <a:pt x="16793" y="-73"/>
                  <a:pt x="17736" y="225"/>
                  <a:pt x="18552" y="1064"/>
                </a:cubicBezTo>
                <a:cubicBezTo>
                  <a:pt x="21241" y="4013"/>
                  <a:pt x="16979" y="6431"/>
                  <a:pt x="12118" y="6868"/>
                </a:cubicBezTo>
                <a:lnTo>
                  <a:pt x="20505" y="6868"/>
                </a:lnTo>
                <a:cubicBezTo>
                  <a:pt x="21110" y="6868"/>
                  <a:pt x="21600" y="7400"/>
                  <a:pt x="21600" y="8056"/>
                </a:cubicBezTo>
                <a:lnTo>
                  <a:pt x="21600" y="10882"/>
                </a:lnTo>
                <a:lnTo>
                  <a:pt x="11935" y="10882"/>
                </a:lnTo>
                <a:lnTo>
                  <a:pt x="11935" y="6902"/>
                </a:lnTo>
                <a:lnTo>
                  <a:pt x="11907" y="6907"/>
                </a:lnTo>
                <a:lnTo>
                  <a:pt x="11919" y="6960"/>
                </a:lnTo>
                <a:cubicBezTo>
                  <a:pt x="11547" y="6977"/>
                  <a:pt x="11173" y="6981"/>
                  <a:pt x="10799" y="6940"/>
                </a:cubicBezTo>
                <a:cubicBezTo>
                  <a:pt x="10426" y="6981"/>
                  <a:pt x="10052" y="6977"/>
                  <a:pt x="9681" y="6960"/>
                </a:cubicBezTo>
                <a:lnTo>
                  <a:pt x="9696" y="6908"/>
                </a:lnTo>
                <a:lnTo>
                  <a:pt x="9665" y="6902"/>
                </a:lnTo>
                <a:lnTo>
                  <a:pt x="9665" y="10882"/>
                </a:lnTo>
                <a:lnTo>
                  <a:pt x="0" y="10882"/>
                </a:lnTo>
                <a:lnTo>
                  <a:pt x="0" y="8056"/>
                </a:lnTo>
                <a:cubicBezTo>
                  <a:pt x="0" y="7400"/>
                  <a:pt x="490" y="6868"/>
                  <a:pt x="1095" y="6868"/>
                </a:cubicBezTo>
                <a:lnTo>
                  <a:pt x="9482" y="6868"/>
                </a:lnTo>
                <a:cubicBezTo>
                  <a:pt x="4621" y="6431"/>
                  <a:pt x="359" y="4013"/>
                  <a:pt x="3048" y="1064"/>
                </a:cubicBezTo>
                <a:cubicBezTo>
                  <a:pt x="5491" y="-1449"/>
                  <a:pt x="9070" y="893"/>
                  <a:pt x="10846" y="3883"/>
                </a:cubicBezTo>
                <a:cubicBezTo>
                  <a:pt x="11958" y="1873"/>
                  <a:pt x="13929" y="187"/>
                  <a:pt x="15832" y="1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3636054" y="2774950"/>
            <a:ext cx="52813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Detect</a:t>
            </a:r>
          </a:p>
        </p:txBody>
      </p:sp>
      <p:sp>
        <p:nvSpPr>
          <p:cNvPr id="173" name="Shape 173"/>
          <p:cNvSpPr/>
          <p:nvPr/>
        </p:nvSpPr>
        <p:spPr>
          <a:xfrm>
            <a:off x="4903560" y="2792719"/>
            <a:ext cx="6505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algn="ctr"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Compile</a:t>
            </a:r>
          </a:p>
        </p:txBody>
      </p:sp>
      <p:sp>
        <p:nvSpPr>
          <p:cNvPr id="174" name="Shape 174"/>
          <p:cNvSpPr/>
          <p:nvPr/>
        </p:nvSpPr>
        <p:spPr>
          <a:xfrm>
            <a:off x="6251548" y="2792719"/>
            <a:ext cx="57618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algn="ctr">
              <a:defRPr sz="1100">
                <a:solidFill>
                  <a:srgbClr val="FFFFFF"/>
                </a:solidFill>
                <a:uFillTx/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Upload</a:t>
            </a:r>
          </a:p>
        </p:txBody>
      </p:sp>
      <p:sp>
        <p:nvSpPr>
          <p:cNvPr id="175" name="Shape 175"/>
          <p:cNvSpPr/>
          <p:nvPr/>
        </p:nvSpPr>
        <p:spPr>
          <a:xfrm rot="10800000">
            <a:off x="2762575" y="3238238"/>
            <a:ext cx="1155408" cy="30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3163"/>
                </a:lnTo>
                <a:cubicBezTo>
                  <a:pt x="0" y="7943"/>
                  <a:pt x="1105" y="3712"/>
                  <a:pt x="2467" y="3712"/>
                </a:cubicBezTo>
                <a:lnTo>
                  <a:pt x="20190" y="3712"/>
                </a:lnTo>
                <a:lnTo>
                  <a:pt x="20190" y="0"/>
                </a:lnTo>
                <a:lnTo>
                  <a:pt x="21600" y="5400"/>
                </a:lnTo>
                <a:lnTo>
                  <a:pt x="20190" y="10800"/>
                </a:lnTo>
                <a:lnTo>
                  <a:pt x="20190" y="7088"/>
                </a:lnTo>
                <a:lnTo>
                  <a:pt x="2467" y="7088"/>
                </a:lnTo>
                <a:cubicBezTo>
                  <a:pt x="1591" y="7088"/>
                  <a:pt x="881" y="9807"/>
                  <a:pt x="881" y="13163"/>
                </a:cubicBezTo>
                <a:lnTo>
                  <a:pt x="881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00685D"/>
                </a:solidFill>
                <a:uFillTx/>
              </a:defRPr>
            </a:pPr>
          </a:p>
        </p:txBody>
      </p:sp>
      <p:sp>
        <p:nvSpPr>
          <p:cNvPr id="176" name="Shape 176"/>
          <p:cNvSpPr/>
          <p:nvPr/>
        </p:nvSpPr>
        <p:spPr>
          <a:xfrm rot="10800000">
            <a:off x="2762574" y="3238237"/>
            <a:ext cx="1157757" cy="651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884"/>
                </a:lnTo>
                <a:cubicBezTo>
                  <a:pt x="0" y="5665"/>
                  <a:pt x="2380" y="1434"/>
                  <a:pt x="5315" y="1434"/>
                </a:cubicBezTo>
                <a:lnTo>
                  <a:pt x="20320" y="1434"/>
                </a:lnTo>
                <a:lnTo>
                  <a:pt x="20320" y="0"/>
                </a:lnTo>
                <a:lnTo>
                  <a:pt x="21600" y="2291"/>
                </a:lnTo>
                <a:lnTo>
                  <a:pt x="20320" y="4581"/>
                </a:lnTo>
                <a:lnTo>
                  <a:pt x="20320" y="3147"/>
                </a:lnTo>
                <a:lnTo>
                  <a:pt x="5315" y="3147"/>
                </a:lnTo>
                <a:cubicBezTo>
                  <a:pt x="2911" y="3147"/>
                  <a:pt x="963" y="6611"/>
                  <a:pt x="963" y="10884"/>
                </a:cubicBezTo>
                <a:lnTo>
                  <a:pt x="96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00685D"/>
                </a:solidFill>
                <a:uFillTx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3773226" y="3005393"/>
            <a:ext cx="253786" cy="20269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432" tIns="27432" rIns="27432" bIns="27432">
            <a:spAutoFit/>
          </a:bodyPr>
          <a:lstStyle>
            <a:lvl1pPr algn="ctr">
              <a:defRPr b="1" sz="1100">
                <a:solidFill>
                  <a:srgbClr val="FFFFFF"/>
                </a:solidFill>
                <a:uFillTx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78" name="Shape 178"/>
          <p:cNvSpPr/>
          <p:nvPr/>
        </p:nvSpPr>
        <p:spPr>
          <a:xfrm>
            <a:off x="2207721" y="2771496"/>
            <a:ext cx="79887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rPr>
              <a:t>System</a:t>
            </a:r>
            <a:endParaRPr sz="1100">
              <a:solidFill>
                <a:srgbClr val="FFFFFF"/>
              </a:solid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rPr>
              <a:t>Buildpacks</a:t>
            </a:r>
          </a:p>
        </p:txBody>
      </p:sp>
      <p:sp>
        <p:nvSpPr>
          <p:cNvPr id="179" name="Shape 179"/>
          <p:cNvSpPr/>
          <p:nvPr/>
        </p:nvSpPr>
        <p:spPr>
          <a:xfrm rot="18900000">
            <a:off x="5706149" y="3626803"/>
            <a:ext cx="190952" cy="190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45"/>
                </a:moveTo>
                <a:cubicBezTo>
                  <a:pt x="0" y="8165"/>
                  <a:pt x="3875" y="4290"/>
                  <a:pt x="8655" y="4290"/>
                </a:cubicBezTo>
                <a:cubicBezTo>
                  <a:pt x="12970" y="4290"/>
                  <a:pt x="17285" y="2860"/>
                  <a:pt x="21600" y="0"/>
                </a:cubicBezTo>
                <a:cubicBezTo>
                  <a:pt x="18740" y="4315"/>
                  <a:pt x="17310" y="8630"/>
                  <a:pt x="17310" y="12945"/>
                </a:cubicBezTo>
                <a:cubicBezTo>
                  <a:pt x="17310" y="17725"/>
                  <a:pt x="13435" y="21600"/>
                  <a:pt x="8655" y="21600"/>
                </a:cubicBezTo>
                <a:cubicBezTo>
                  <a:pt x="3875" y="21600"/>
                  <a:pt x="0" y="17725"/>
                  <a:pt x="0" y="1294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892240" y="3564432"/>
            <a:ext cx="2376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>
                <a:solidFill>
                  <a:srgbClr val="FFFFFF"/>
                </a:solidFill>
                <a:uFillTx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181" name="Shape 181"/>
          <p:cNvSpPr/>
          <p:nvPr/>
        </p:nvSpPr>
        <p:spPr>
          <a:xfrm>
            <a:off x="5427141" y="3564432"/>
            <a:ext cx="2376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>
                <a:solidFill>
                  <a:srgbClr val="FFFFFF"/>
                </a:solidFill>
                <a:uFillTx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82" name="Shape 182"/>
          <p:cNvSpPr/>
          <p:nvPr/>
        </p:nvSpPr>
        <p:spPr>
          <a:xfrm>
            <a:off x="3745907" y="3005392"/>
            <a:ext cx="308424" cy="202694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432" tIns="27432" rIns="27432" bIns="27432">
            <a:spAutoFit/>
          </a:bodyPr>
          <a:lstStyle>
            <a:lvl1pPr algn="ctr">
              <a:defRPr b="1" sz="1100">
                <a:solidFill>
                  <a:srgbClr val="FFFFFF"/>
                </a:solidFill>
                <a:uFillTx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Yes</a:t>
            </a:r>
          </a:p>
        </p:txBody>
      </p:sp>
      <p:sp>
        <p:nvSpPr>
          <p:cNvPr id="183" name="Shape 183"/>
          <p:cNvSpPr/>
          <p:nvPr/>
        </p:nvSpPr>
        <p:spPr>
          <a:xfrm>
            <a:off x="2506520" y="994672"/>
            <a:ext cx="170215" cy="192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086"/>
                </a:moveTo>
                <a:lnTo>
                  <a:pt x="10153" y="11233"/>
                </a:lnTo>
                <a:lnTo>
                  <a:pt x="10204" y="21600"/>
                </a:lnTo>
                <a:lnTo>
                  <a:pt x="51" y="16453"/>
                </a:lnTo>
                <a:close/>
                <a:moveTo>
                  <a:pt x="21600" y="5937"/>
                </a:moveTo>
                <a:lnTo>
                  <a:pt x="21549" y="16303"/>
                </a:lnTo>
                <a:lnTo>
                  <a:pt x="11396" y="21450"/>
                </a:lnTo>
                <a:lnTo>
                  <a:pt x="11447" y="11084"/>
                </a:lnTo>
                <a:close/>
                <a:moveTo>
                  <a:pt x="10777" y="0"/>
                </a:moveTo>
                <a:lnTo>
                  <a:pt x="20907" y="5182"/>
                </a:lnTo>
                <a:lnTo>
                  <a:pt x="10777" y="10364"/>
                </a:lnTo>
                <a:lnTo>
                  <a:pt x="647" y="518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nodeType="afterEffect" presetClass="entr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nodeType="afterEffect" presetClass="exit" presetSubtype="0" presetID="1" grpId="8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nodeType="afterEffect" presetClass="entr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nodeType="after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nodeType="afterEffect" presetClass="entr" presetSubtype="0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presetClass="entr" presetSubtype="0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0"/>
      <p:bldP build="whole" bldLvl="1" animBg="1" rev="0" advAuto="0" spid="177" grpId="7"/>
      <p:bldP build="whole" bldLvl="1" animBg="1" rev="0" advAuto="0" spid="177" grpId="8"/>
      <p:bldP build="whole" bldLvl="1" animBg="1" rev="0" advAuto="0" spid="179" grpId="14"/>
      <p:bldP build="whole" bldLvl="1" animBg="1" rev="0" advAuto="0" spid="169" grpId="2"/>
      <p:bldP build="whole" bldLvl="1" animBg="1" rev="0" advAuto="0" spid="170" grpId="3"/>
      <p:bldP build="whole" bldLvl="1" animBg="1" rev="0" advAuto="0" spid="173" grpId="11"/>
      <p:bldP build="whole" bldLvl="1" animBg="1" rev="0" advAuto="0" spid="174" grpId="15"/>
      <p:bldP build="whole" bldLvl="1" animBg="1" rev="0" advAuto="0" spid="171" grpId="4"/>
      <p:bldP build="whole" bldLvl="1" animBg="1" rev="0" advAuto="0" spid="176" grpId="9"/>
      <p:bldP build="whole" bldLvl="1" animBg="1" rev="0" advAuto="0" spid="175" grpId="6"/>
      <p:bldP build="whole" bldLvl="1" animBg="1" rev="0" advAuto="0" spid="180" grpId="12"/>
      <p:bldP build="whole" bldLvl="1" animBg="1" rev="0" advAuto="0" spid="172" grpId="5"/>
      <p:bldP build="whole" bldLvl="1" animBg="1" rev="0" advAuto="0" spid="178" grpId="1"/>
      <p:bldP build="whole" bldLvl="1" animBg="1" rev="0" advAuto="0" spid="181" grpId="1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Service Broker Implementation</a:t>
            </a:r>
          </a:p>
        </p:txBody>
      </p:sp>
      <p:sp>
        <p:nvSpPr>
          <p:cNvPr id="503" name="Shape 5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Service implementation is up to the service provider/developer. 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Cloud Foundry only requires that the service provider implement the service broker API. 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 broker can be implemented as a separate application, or by adding the required http endpoints to an existing service.</a:t>
            </a:r>
          </a:p>
        </p:txBody>
      </p:sp>
      <p:sp>
        <p:nvSpPr>
          <p:cNvPr id="504" name="Shape 5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Service Broker Implementation</a:t>
            </a:r>
          </a:p>
        </p:txBody>
      </p:sp>
      <p:sp>
        <p:nvSpPr>
          <p:cNvPr id="507" name="Shape 5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71450" indent="-171450">
              <a:defRPr sz="1800"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Best Practice</a:t>
            </a: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: Each binding is represented by its own </a:t>
            </a:r>
            <a:r>
              <a:rPr i="1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credentials</a:t>
            </a: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 =&gt;</a:t>
            </a:r>
            <a:endParaRPr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858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T=1: create service instance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11430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i="1"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Neither App-1 or App-2 has access to the service instance</a:t>
            </a:r>
            <a:endParaRPr sz="16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858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T=2: bind App-1 to service instance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11430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i="1"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Only App-1 can access the service instance</a:t>
            </a:r>
            <a:endParaRPr sz="16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858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T=3: bind App-2 to service instance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11430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i="1"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Both App-1 and App-2 have access to the service instance</a:t>
            </a:r>
            <a:endParaRPr sz="16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858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T=4 unbind App-1 from service instance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2" marL="1143000" indent="-228600">
              <a:spcBef>
                <a:spcPts val="300"/>
              </a:spcBef>
              <a:buFont typeface="Verdana"/>
              <a:defRPr sz="1800">
                <a:solidFill>
                  <a:srgbClr val="000000"/>
                </a:solidFill>
                <a:uFillTx/>
              </a:defRPr>
            </a:pPr>
            <a:r>
              <a:rPr i="1" sz="16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Only App-2 can access the service instance</a:t>
            </a:r>
          </a:p>
        </p:txBody>
      </p:sp>
      <p:sp>
        <p:nvSpPr>
          <p:cNvPr id="508" name="Shape 5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Service Instance Provisioning Examples</a:t>
            </a:r>
          </a:p>
        </p:txBody>
      </p:sp>
      <p:sp>
        <p:nvSpPr>
          <p:cNvPr id="511" name="Shape 5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 defTabSz="868680">
              <a:spcBef>
                <a:spcPts val="11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The result of provisioning varies by service type, although there are a few common actions that work for many services. For a MySQL service, provisioning could result in:</a:t>
            </a:r>
            <a:endParaRPr sz="152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44779" indent="-144779" defTabSz="86868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An empty dedicated mysqld process running on its own VM.</a:t>
            </a:r>
            <a:endParaRPr sz="152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44779" indent="-144779" defTabSz="86868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An empty dedicated mysqld process running in a lightweight container on a shared VM.</a:t>
            </a:r>
            <a:endParaRPr sz="152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44779" indent="-144779" defTabSz="86868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An empty dedicated mysqld process running on a shared VM.</a:t>
            </a:r>
            <a:endParaRPr sz="152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44779" indent="-144779" defTabSz="86868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An empty dedicated database, on an existing shared running mysqld.</a:t>
            </a:r>
            <a:endParaRPr sz="152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44779" indent="-144779" defTabSz="86868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 database with business schema already there.</a:t>
            </a:r>
            <a:endParaRPr sz="152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44779" indent="-144779" defTabSz="86868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 copy of a full database, for example a QA database that is a copy of the production database.</a:t>
            </a:r>
            <a:endParaRPr sz="152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44779" indent="-144779" defTabSz="86868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2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For non-data services, provisioning could just mean getting an account on an existing system.</a:t>
            </a:r>
          </a:p>
        </p:txBody>
      </p:sp>
      <p:sp>
        <p:nvSpPr>
          <p:cNvPr id="512" name="Shape 5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Service Broker Deployment Models</a:t>
            </a:r>
          </a:p>
        </p:txBody>
      </p:sp>
      <p:sp>
        <p:nvSpPr>
          <p:cNvPr id="517" name="Shape 5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 defTabSz="886968">
              <a:spcBef>
                <a:spcPts val="11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Because Cloud Foundry only requires that a service implements the broker API in order to be available to Cloud Foundry end users, many deployment models are possible. The following are examples of valid deployment models:</a:t>
            </a:r>
            <a:endParaRPr sz="1746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66306" indent="-166306" defTabSz="886968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Entire service (service backend + broker) packaged and deployed by BOSH alongside Cloud Broker packaged and deployed by BOSH alongside Cloud Foundry, rest of the service deployed and maintained by other means</a:t>
            </a:r>
            <a:endParaRPr sz="1746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66306" indent="-166306" defTabSz="886968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Broker (and optionally service) pushed as an application to Cloud Foundry user space Foundry (</a:t>
            </a:r>
            <a:r>
              <a:rPr sz="174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this is the approach we’ll take in the lab…)</a:t>
            </a:r>
            <a:endParaRPr sz="1746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66306" indent="-166306" defTabSz="886968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Entire service, including broker, deployed and maintained outside of Cloud Foundry by other means</a:t>
            </a:r>
          </a:p>
        </p:txBody>
      </p:sp>
      <p:sp>
        <p:nvSpPr>
          <p:cNvPr id="518" name="Shape 5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F786E"/>
                </a:solidFill>
              </a:rPr>
              <a:t>Resources</a:t>
            </a:r>
          </a:p>
        </p:txBody>
      </p:sp>
      <p:sp>
        <p:nvSpPr>
          <p:cNvPr id="521" name="Shape 5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190500" indent="-19050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Service Broker API: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http://docs.gopivotal.com/pivotalcf/services/api.html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90500" indent="-19050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Managing Service Brokers: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http://docs.gopivotal.com/pivotalcf/services/managing-service-brokers.html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90500" indent="-19050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Binding Credentials: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http://docs.gopivotal.com/pivotalcf/services/binding-credentials.html</a:t>
            </a:r>
            <a:endParaRPr sz="20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190500" indent="-19050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Tiny sample application: </a:t>
            </a:r>
            <a:r>
              <a:rPr sz="20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https://github.com/cloudfoundry-samples/spring-hello-env</a:t>
            </a:r>
          </a:p>
        </p:txBody>
      </p:sp>
      <p:sp>
        <p:nvSpPr>
          <p:cNvPr id="522" name="Shape 5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title"/>
          </p:nvPr>
        </p:nvSpPr>
        <p:spPr>
          <a:xfrm>
            <a:off x="366713" y="460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Buildpacks and Services</a:t>
            </a:r>
          </a:p>
        </p:txBody>
      </p:sp>
      <p:sp>
        <p:nvSpPr>
          <p:cNvPr id="525" name="Shape 525"/>
          <p:cNvSpPr/>
          <p:nvPr/>
        </p:nvSpPr>
        <p:spPr>
          <a:xfrm>
            <a:off x="366713" y="723900"/>
            <a:ext cx="8410575" cy="266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Buildpacks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 Buildpack Deep Dive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User-Provided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Managed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DEMO: Deploy and Test HaaSh (HashMap as a Service) </a:t>
            </a:r>
          </a:p>
        </p:txBody>
      </p:sp>
      <p:sp>
        <p:nvSpPr>
          <p:cNvPr id="526" name="Shape 5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527" name="Shape 527"/>
          <p:cNvSpPr/>
          <p:nvPr/>
        </p:nvSpPr>
        <p:spPr>
          <a:xfrm>
            <a:off x="620813" y="976720"/>
            <a:ext cx="1502140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620813" y="1530440"/>
            <a:ext cx="3546988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646213" y="2076540"/>
            <a:ext cx="3099353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646213" y="2604769"/>
            <a:ext cx="2488086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title"/>
          </p:nvPr>
        </p:nvSpPr>
        <p:spPr>
          <a:xfrm>
            <a:off x="366713" y="20638"/>
            <a:ext cx="8410576" cy="6238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533" name="Shape 533"/>
          <p:cNvSpPr/>
          <p:nvPr>
            <p:ph type="body" idx="1"/>
          </p:nvPr>
        </p:nvSpPr>
        <p:spPr>
          <a:xfrm>
            <a:off x="366714" y="668337"/>
            <a:ext cx="8410576" cy="38921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Break (4:00 - 4:15)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Part Four (4:15 - 5:30)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1" marL="685800" indent="-228600"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Learn How CF Enables Continuous Delivery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1" marL="685800" indent="-228600"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DEMO: Setup a CD Pipeline with Jenkins, Artifactory, CF Client, and PCF</a:t>
            </a:r>
          </a:p>
        </p:txBody>
      </p:sp>
      <p:sp>
        <p:nvSpPr>
          <p:cNvPr id="534" name="Shape 5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Break into Teams!</a:t>
            </a:r>
          </a:p>
        </p:txBody>
      </p:sp>
      <p:sp>
        <p:nvSpPr>
          <p:cNvPr id="537" name="Shape 5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API: api.s#.pcf.pivotal.io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WEB CONSOLE: console.s#.pcf.pivotal.io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USER: s#-admin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PASSWORD: pivotal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ORG: lab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SPACE: lab</a:t>
            </a:r>
          </a:p>
        </p:txBody>
      </p:sp>
      <p:sp>
        <p:nvSpPr>
          <p:cNvPr id="538" name="Shape 5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graphicFrame>
        <p:nvGraphicFramePr>
          <p:cNvPr id="539" name="Table 539"/>
          <p:cNvGraphicFramePr/>
          <p:nvPr/>
        </p:nvGraphicFramePr>
        <p:xfrm>
          <a:off x="7444488" y="412750"/>
          <a:ext cx="980074" cy="3835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0072"/>
              </a:tblGrid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#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3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4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5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6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7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8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9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46363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4D4D4D"/>
                          </a:solidFill>
                          <a:uFill>
                            <a:solidFill>
                              <a:srgbClr val="4D4D4D"/>
                            </a:solidFill>
                          </a:uFill>
                        </a:rPr>
                        <a:t>10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 advClick="1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Labs</a:t>
            </a:r>
          </a:p>
        </p:txBody>
      </p:sp>
      <p:sp>
        <p:nvSpPr>
          <p:cNvPr id="542" name="Shape 5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03454" indent="-203454" defTabSz="813816">
              <a:spcBef>
                <a:spcPts val="10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BUILDPACKS</a:t>
            </a:r>
            <a:endParaRPr sz="2136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1" marL="610361" indent="-203454" defTabSz="813816">
              <a:spcBef>
                <a:spcPts val="1000"/>
              </a:spcBef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Follow instructions at https://github.com/cf-platform-eng/cf-workshop-bp-module using your assigned team Pivotal CF environment.</a:t>
            </a:r>
            <a:endParaRPr sz="2136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203454" indent="-203454" defTabSz="813816">
              <a:spcBef>
                <a:spcPts val="10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SERVICE BROKERS</a:t>
            </a:r>
            <a:endParaRPr sz="2136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1" marL="610361" indent="-203454" defTabSz="813816">
              <a:spcBef>
                <a:spcPts val="1000"/>
              </a:spcBef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Follow instruction at https://github.com/cf-platform-eng/cf-workshop-sb-module using your assigned team Pivotal CF environment.</a:t>
            </a:r>
          </a:p>
        </p:txBody>
      </p:sp>
      <p:sp>
        <p:nvSpPr>
          <p:cNvPr id="543" name="Shape 5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title"/>
          </p:nvPr>
        </p:nvSpPr>
        <p:spPr>
          <a:xfrm>
            <a:off x="366713" y="46038"/>
            <a:ext cx="8410576" cy="5541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Buildpacks and Services</a:t>
            </a:r>
          </a:p>
        </p:txBody>
      </p:sp>
      <p:sp>
        <p:nvSpPr>
          <p:cNvPr id="546" name="Shape 546"/>
          <p:cNvSpPr/>
          <p:nvPr/>
        </p:nvSpPr>
        <p:spPr>
          <a:xfrm>
            <a:off x="366713" y="723900"/>
            <a:ext cx="8410575" cy="376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Buildpacks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Java Buildpack Deep Dive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User-Provided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Managed Services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marL="2286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Choose Your Own Lab: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1" marL="6858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Customize Java Buildpack</a:t>
            </a:r>
            <a:endParaRPr sz="2300">
              <a:solidFill>
                <a:srgbClr val="5E5E5E"/>
              </a:solidFill>
              <a:uFill>
                <a:solidFill>
                  <a:srgbClr val="FFFFFF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1" marL="685800" indent="-228600">
              <a:spcBef>
                <a:spcPts val="1200"/>
              </a:spcBef>
              <a:buClr>
                <a:srgbClr val="0F786E"/>
              </a:buClr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00">
                <a:solidFill>
                  <a:srgbClr val="5E5E5E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Deploy and Test HaaSh (HashMap as a Service) </a:t>
            </a:r>
          </a:p>
        </p:txBody>
      </p:sp>
      <p:sp>
        <p:nvSpPr>
          <p:cNvPr id="547" name="Shape 5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548" name="Shape 548"/>
          <p:cNvSpPr/>
          <p:nvPr/>
        </p:nvSpPr>
        <p:spPr>
          <a:xfrm>
            <a:off x="620813" y="976720"/>
            <a:ext cx="1502140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620813" y="1530440"/>
            <a:ext cx="3546988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0" name="Shape 550"/>
          <p:cNvSpPr/>
          <p:nvPr/>
        </p:nvSpPr>
        <p:spPr>
          <a:xfrm>
            <a:off x="646213" y="2076540"/>
            <a:ext cx="3099353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1" name="Shape 551"/>
          <p:cNvSpPr/>
          <p:nvPr/>
        </p:nvSpPr>
        <p:spPr>
          <a:xfrm>
            <a:off x="646213" y="2604769"/>
            <a:ext cx="2488086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633513" y="3163660"/>
            <a:ext cx="3099353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1091923" y="3704499"/>
            <a:ext cx="3480078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1091923" y="4245338"/>
            <a:ext cx="6296153" cy="1"/>
          </a:xfrm>
          <a:prstGeom prst="line">
            <a:avLst/>
          </a:prstGeom>
          <a:ln w="25400">
            <a:solidFill>
              <a:srgbClr val="5E5E5E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Staging and Buildpacks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>
                <a:srgbClr val="34A7E4"/>
              </a:buClr>
              <a:buSzTx/>
              <a:buFont typeface="Arial"/>
              <a:buNone/>
              <a:defRPr sz="2500">
                <a:uFill>
                  <a:solidFill>
                    <a:srgbClr val="60606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solidFill>
                  <a:srgbClr val="5E5E5E"/>
                </a:solidFill>
                <a:uFill>
                  <a:solidFill>
                    <a:srgbClr val="606060"/>
                  </a:solidFill>
                </a:uFill>
              </a:rPr>
              <a:t>Buildpacks are responsible for preparing the machine image for an application.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188" name="Shape 188"/>
          <p:cNvSpPr/>
          <p:nvPr/>
        </p:nvSpPr>
        <p:spPr>
          <a:xfrm>
            <a:off x="2078831" y="2814637"/>
            <a:ext cx="2168526" cy="492920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2078831" y="3371850"/>
            <a:ext cx="4500563" cy="492919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2064543" y="3922622"/>
            <a:ext cx="4514851" cy="492919"/>
          </a:xfrm>
          <a:prstGeom prst="roundRect">
            <a:avLst>
              <a:gd name="adj" fmla="val 10306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2064543" y="2257425"/>
            <a:ext cx="4514851" cy="492919"/>
          </a:xfrm>
          <a:prstGeom prst="roundRect">
            <a:avLst>
              <a:gd name="adj" fmla="val 10306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3568322" y="2294334"/>
            <a:ext cx="131559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Application</a:t>
            </a:r>
          </a:p>
        </p:txBody>
      </p:sp>
      <p:sp>
        <p:nvSpPr>
          <p:cNvPr id="193" name="Shape 193"/>
          <p:cNvSpPr/>
          <p:nvPr/>
        </p:nvSpPr>
        <p:spPr>
          <a:xfrm>
            <a:off x="2589993" y="2837043"/>
            <a:ext cx="1146201" cy="419101"/>
          </a:xfrm>
          <a:prstGeom prst="rect">
            <a:avLst/>
          </a:prstGeom>
          <a:solidFill>
            <a:srgbClr val="F9A7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Container</a:t>
            </a:r>
          </a:p>
        </p:txBody>
      </p:sp>
      <p:sp>
        <p:nvSpPr>
          <p:cNvPr id="194" name="Shape 194"/>
          <p:cNvSpPr/>
          <p:nvPr/>
        </p:nvSpPr>
        <p:spPr>
          <a:xfrm>
            <a:off x="3736193" y="3408759"/>
            <a:ext cx="97635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Runtime</a:t>
            </a:r>
          </a:p>
        </p:txBody>
      </p:sp>
      <p:sp>
        <p:nvSpPr>
          <p:cNvPr id="195" name="Shape 195"/>
          <p:cNvSpPr/>
          <p:nvPr/>
        </p:nvSpPr>
        <p:spPr>
          <a:xfrm>
            <a:off x="3229994" y="3959531"/>
            <a:ext cx="1992250" cy="419101"/>
          </a:xfrm>
          <a:prstGeom prst="rect">
            <a:avLst/>
          </a:prstGeom>
          <a:solidFill>
            <a:srgbClr val="0F78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Operating System</a:t>
            </a:r>
          </a:p>
        </p:txBody>
      </p:sp>
      <p:sp>
        <p:nvSpPr>
          <p:cNvPr id="196" name="Shape 196"/>
          <p:cNvSpPr/>
          <p:nvPr/>
        </p:nvSpPr>
        <p:spPr>
          <a:xfrm>
            <a:off x="4303712" y="2814637"/>
            <a:ext cx="2275682" cy="492920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922848" y="2837043"/>
            <a:ext cx="10069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Libraries</a:t>
            </a:r>
          </a:p>
        </p:txBody>
      </p:sp>
      <p:sp>
        <p:nvSpPr>
          <p:cNvPr id="198" name="Shape 198"/>
          <p:cNvSpPr/>
          <p:nvPr/>
        </p:nvSpPr>
        <p:spPr>
          <a:xfrm>
            <a:off x="492918" y="3240881"/>
            <a:ext cx="1164432" cy="419101"/>
          </a:xfrm>
          <a:prstGeom prst="rect">
            <a:avLst/>
          </a:prstGeom>
          <a:solidFill>
            <a:srgbClr val="0F78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DEA</a:t>
            </a:r>
          </a:p>
        </p:txBody>
      </p:sp>
      <p:sp>
        <p:nvSpPr>
          <p:cNvPr id="199" name="Shape 199"/>
          <p:cNvSpPr/>
          <p:nvPr/>
        </p:nvSpPr>
        <p:spPr>
          <a:xfrm>
            <a:off x="492918" y="2676525"/>
            <a:ext cx="1164432" cy="419100"/>
          </a:xfrm>
          <a:prstGeom prst="rect">
            <a:avLst/>
          </a:prstGeom>
          <a:solidFill>
            <a:srgbClr val="F9A7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Buildpack</a:t>
            </a:r>
          </a:p>
        </p:txBody>
      </p:sp>
      <p:sp>
        <p:nvSpPr>
          <p:cNvPr id="200" name="Shape 200"/>
          <p:cNvSpPr/>
          <p:nvPr/>
        </p:nvSpPr>
        <p:spPr>
          <a:xfrm>
            <a:off x="6605323" y="2046092"/>
            <a:ext cx="631776" cy="182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12200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200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</a:rPr>
              <a:t>}</a:t>
            </a:r>
          </a:p>
        </p:txBody>
      </p:sp>
      <p:sp>
        <p:nvSpPr>
          <p:cNvPr id="201" name="Shape 201"/>
          <p:cNvSpPr/>
          <p:nvPr/>
        </p:nvSpPr>
        <p:spPr>
          <a:xfrm>
            <a:off x="7203951" y="2851546"/>
            <a:ext cx="9112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</a:rPr>
              <a:t>Droplet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THANK YOU!</a:t>
            </a:r>
          </a:p>
        </p:txBody>
      </p:sp>
      <p:sp>
        <p:nvSpPr>
          <p:cNvPr id="557" name="Shape 5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See you after the break!</a:t>
            </a:r>
          </a:p>
        </p:txBody>
      </p:sp>
      <p:sp>
        <p:nvSpPr>
          <p:cNvPr id="558" name="Shape 5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Types of Buildpacks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System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1" marL="857250" indent="-400050"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deployed with Cloud Foundry</a:t>
            </a:r>
            <a:endParaRPr sz="28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Admin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1" marL="857250" indent="-400050"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uploaded to Cloud Foundry</a:t>
            </a:r>
            <a:endParaRPr sz="2800">
              <a:solidFill>
                <a:srgbClr val="5E5E5E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BYO</a:t>
            </a:r>
            <a:endParaRPr sz="2400">
              <a:solidFill>
                <a:srgbClr val="5E5E5E"/>
              </a:solidFill>
              <a:uFill>
                <a:solidFill>
                  <a:srgbClr val="4D4D4D"/>
                </a:solidFill>
              </a:u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1" marL="857250" indent="-400050"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specified at app push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Managing Admin Buildpacks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</a:fld>
          </a:p>
        </p:txBody>
      </p:sp>
      <p:sp>
        <p:nvSpPr>
          <p:cNvPr id="209" name="Shape 209"/>
          <p:cNvSpPr/>
          <p:nvPr/>
        </p:nvSpPr>
        <p:spPr>
          <a:xfrm>
            <a:off x="487364" y="1595611"/>
            <a:ext cx="7997822" cy="1952278"/>
          </a:xfrm>
          <a:prstGeom prst="rect">
            <a:avLst/>
          </a:prstGeom>
          <a:solidFill>
            <a:srgbClr val="0228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spcBef>
                <a:spcPts val="600"/>
              </a:spcBef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FFFFFF"/>
              </a:solidFill>
              <a:uFill>
                <a:solidFill>
                  <a:srgbClr val="60606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34A7E4"/>
              </a:buClr>
              <a:buFont typeface="Arial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0606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buildpacks</a:t>
            </a:r>
            <a:br>
              <a:rPr>
                <a:solidFill>
                  <a:srgbClr val="FFFFFF"/>
                </a:solidFill>
                <a:uFill>
                  <a:solidFill>
                    <a:srgbClr val="60606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solidFill>
                  <a:srgbClr val="FFFFFF"/>
                </a:solidFill>
                <a:uFill>
                  <a:solidFill>
                    <a:srgbClr val="60606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create-buildpack &lt;name&gt; &lt;path to bits&gt; &lt;position&gt;  </a:t>
            </a:r>
            <a:endParaRPr>
              <a:solidFill>
                <a:srgbClr val="FFFFFF"/>
              </a:solidFill>
              <a:uFill>
                <a:solidFill>
                  <a:srgbClr val="60606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34A7E4"/>
              </a:buClr>
              <a:buFont typeface="Arial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0606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update-buildpack &lt;name&gt; [-p &lt;path&gt;] [-i &lt;position&gt;]</a:t>
            </a:r>
            <a:endParaRPr>
              <a:solidFill>
                <a:srgbClr val="FFFFFF"/>
              </a:solidFill>
              <a:uFill>
                <a:solidFill>
                  <a:srgbClr val="60606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34A7E4"/>
              </a:buClr>
              <a:buFont typeface="Arial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60606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delete-buildpack &lt;name&gt;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299653" y="1058237"/>
            <a:ext cx="2544694" cy="3326920"/>
          </a:xfrm>
          <a:prstGeom prst="rect">
            <a:avLst/>
          </a:prstGeom>
          <a:solidFill>
            <a:srgbClr val="41A8B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push -b &lt;url&gt;</a:t>
            </a:r>
            <a:endParaRPr b="1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</a:endParaRPr>
          </a:p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The buildpack is referenced by a Git URL</a:t>
            </a:r>
            <a:endParaRPr sz="22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endParaRPr sz="2200">
              <a:solidFill>
                <a:srgbClr val="FFFFFF"/>
              </a:solidFill>
              <a:uFill>
                <a:solidFill>
                  <a:srgbClr val="6C6C6C"/>
                </a:solidFill>
              </a:uFill>
            </a:endParaRPr>
          </a:p>
        </p:txBody>
      </p:sp>
      <p:pic>
        <p:nvPicPr>
          <p:cNvPr id="212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6050" y="3639079"/>
            <a:ext cx="1231733" cy="51435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6232592" y="1058237"/>
            <a:ext cx="2621984" cy="3326920"/>
          </a:xfrm>
          <a:prstGeom prst="rect">
            <a:avLst/>
          </a:prstGeom>
          <a:solidFill>
            <a:srgbClr val="41A8B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 cf push -b &lt;name&gt;</a:t>
            </a:r>
            <a:endParaRPr b="1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FFFFFF"/>
              </a:solidFill>
              <a:uFill>
                <a:solidFill>
                  <a:srgbClr val="6C6C6C"/>
                </a:solidFill>
              </a:uFill>
            </a:endParaRPr>
          </a:p>
          <a:p>
            <a:pPr lvl="0" algn="ctr">
              <a:spcBef>
                <a:spcPts val="1000"/>
              </a:spcBef>
              <a:buClr>
                <a:srgbClr val="6C6C6C"/>
              </a:buClr>
              <a:defRPr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rPr>
              <a:t>The admin buildpack is referenced by name</a:t>
            </a:r>
            <a:endParaRPr sz="2200">
              <a:solidFill>
                <a:srgbClr val="FFFFFF"/>
              </a:solidFill>
              <a:uFill>
                <a:solidFill>
                  <a:srgbClr val="6C6C6C"/>
                </a:solidFill>
              </a:uFill>
              <a:latin typeface="Avenir Next"/>
              <a:ea typeface="Avenir Next"/>
              <a:cs typeface="Avenir Next"/>
              <a:sym typeface="Avenir Next"/>
            </a:endParaRPr>
          </a:p>
        </p:txBody>
      </p:sp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Buildpack selection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366714" y="1074738"/>
            <a:ext cx="2544694" cy="3310419"/>
          </a:xfrm>
          <a:prstGeom prst="rect">
            <a:avLst/>
          </a:prstGeom>
          <a:solidFill>
            <a:srgbClr val="41A8BB"/>
          </a:solidFill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cf push</a:t>
            </a:r>
            <a:r>
              <a:rPr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endParaRPr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The application is tested against admin then system buildpacks.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F786E"/>
                </a:solidFill>
                <a:uFill>
                  <a:solidFill>
                    <a:srgbClr val="009893"/>
                  </a:solidFill>
                </a:uFill>
              </a:rPr>
              <a:t>Tested Buildpacks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E5E5E"/>
                </a:solidFill>
                <a:uFill>
                  <a:solidFill>
                    <a:srgbClr val="4D4D4D"/>
                  </a:solidFill>
                </a:uFill>
              </a:rPr>
              <a:t>https://github.com/cloudfoundry-community/cf-docs-contrib/wiki/Buildpacks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</a:fld>
          </a:p>
        </p:txBody>
      </p:sp>
      <p:pic>
        <p:nvPicPr>
          <p:cNvPr id="223" name="image5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6450" y="2399510"/>
            <a:ext cx="1193801" cy="344480"/>
          </a:xfrm>
          <a:prstGeom prst="rect">
            <a:avLst/>
          </a:prstGeom>
          <a:ln>
            <a:round/>
          </a:ln>
        </p:spPr>
      </p:pic>
      <p:pic>
        <p:nvPicPr>
          <p:cNvPr id="224" name="image60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16163" y="3180821"/>
            <a:ext cx="714376" cy="714376"/>
          </a:xfrm>
          <a:prstGeom prst="rect">
            <a:avLst/>
          </a:prstGeom>
          <a:ln>
            <a:round/>
          </a:ln>
        </p:spPr>
      </p:pic>
      <p:pic>
        <p:nvPicPr>
          <p:cNvPr id="225" name="image6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712" y="3046377"/>
            <a:ext cx="1210109" cy="371476"/>
          </a:xfrm>
          <a:prstGeom prst="rect">
            <a:avLst/>
          </a:prstGeom>
          <a:ln>
            <a:round/>
          </a:ln>
        </p:spPr>
      </p:pic>
      <p:pic>
        <p:nvPicPr>
          <p:cNvPr id="226" name="dropped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7687" y="2200275"/>
            <a:ext cx="82799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dropped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00675" y="2893218"/>
            <a:ext cx="1308653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dropped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00800" y="2028825"/>
            <a:ext cx="714375" cy="50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dropped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07993" y="3493293"/>
            <a:ext cx="1435895" cy="80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dropped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79093" y="3657600"/>
            <a:ext cx="2154996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5474651" y="1382449"/>
            <a:ext cx="15349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2200">
                <a:solidFill>
                  <a:srgbClr val="0F786E"/>
                </a:solidFill>
                <a:uFill>
                  <a:solidFill>
                    <a:srgbClr val="000000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F786E"/>
                </a:solidFill>
                <a:uFill>
                  <a:solidFill/>
                </a:uFill>
              </a:rPr>
              <a:t>Languages</a:t>
            </a:r>
          </a:p>
        </p:txBody>
      </p:sp>
      <p:sp>
        <p:nvSpPr>
          <p:cNvPr id="232" name="Shape 232"/>
          <p:cNvSpPr/>
          <p:nvPr/>
        </p:nvSpPr>
        <p:spPr>
          <a:xfrm>
            <a:off x="1456499" y="1382449"/>
            <a:ext cx="151074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2200">
                <a:solidFill>
                  <a:srgbClr val="0F786E"/>
                </a:solidFill>
                <a:uFill>
                  <a:solidFill>
                    <a:srgbClr val="000000"/>
                  </a:solidFill>
                </a:u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F786E"/>
                </a:solidFill>
                <a:uFill>
                  <a:solidFill/>
                </a:uFill>
              </a:rPr>
              <a:t>Containers</a:t>
            </a:r>
          </a:p>
        </p:txBody>
      </p:sp>
      <p:sp>
        <p:nvSpPr>
          <p:cNvPr id="233" name="Shape 233"/>
          <p:cNvSpPr/>
          <p:nvPr/>
        </p:nvSpPr>
        <p:spPr>
          <a:xfrm>
            <a:off x="7165181" y="1827764"/>
            <a:ext cx="1193007" cy="45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2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/>
                </a:uFill>
              </a:rPr>
              <a:t>Haskell</a:t>
            </a:r>
          </a:p>
        </p:txBody>
      </p:sp>
      <p:pic>
        <p:nvPicPr>
          <p:cNvPr id="234" name="pasted-image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39533" y="2007931"/>
            <a:ext cx="1518467" cy="552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39670" y="3860963"/>
            <a:ext cx="1318193" cy="714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