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1.jpeg" ContentType="image/jpeg"/>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Lst>
  <p:sldSz cx="9144000" cy="5143500"/>
  <p:notesSz cx="6858000" cy="9144000"/>
  <p:defaultTextStyle>
    <a:lvl1pPr>
      <a:defRPr>
        <a:solidFill>
          <a:srgbClr val="4D4D4D"/>
        </a:solidFill>
        <a:uFill>
          <a:solidFill>
            <a:srgbClr val="4D4D4D"/>
          </a:solidFill>
        </a:uFill>
        <a:latin typeface="Arial"/>
        <a:ea typeface="Arial"/>
        <a:cs typeface="Arial"/>
        <a:sym typeface="Arial"/>
      </a:defRPr>
    </a:lvl1pPr>
    <a:lvl2pPr indent="457200">
      <a:defRPr>
        <a:solidFill>
          <a:srgbClr val="4D4D4D"/>
        </a:solidFill>
        <a:uFill>
          <a:solidFill>
            <a:srgbClr val="4D4D4D"/>
          </a:solidFill>
        </a:uFill>
        <a:latin typeface="Arial"/>
        <a:ea typeface="Arial"/>
        <a:cs typeface="Arial"/>
        <a:sym typeface="Arial"/>
      </a:defRPr>
    </a:lvl2pPr>
    <a:lvl3pPr indent="914400">
      <a:defRPr>
        <a:solidFill>
          <a:srgbClr val="4D4D4D"/>
        </a:solidFill>
        <a:uFill>
          <a:solidFill>
            <a:srgbClr val="4D4D4D"/>
          </a:solidFill>
        </a:uFill>
        <a:latin typeface="Arial"/>
        <a:ea typeface="Arial"/>
        <a:cs typeface="Arial"/>
        <a:sym typeface="Arial"/>
      </a:defRPr>
    </a:lvl3pPr>
    <a:lvl4pPr indent="1371600">
      <a:defRPr>
        <a:solidFill>
          <a:srgbClr val="4D4D4D"/>
        </a:solidFill>
        <a:uFill>
          <a:solidFill>
            <a:srgbClr val="4D4D4D"/>
          </a:solidFill>
        </a:uFill>
        <a:latin typeface="Arial"/>
        <a:ea typeface="Arial"/>
        <a:cs typeface="Arial"/>
        <a:sym typeface="Arial"/>
      </a:defRPr>
    </a:lvl4pPr>
    <a:lvl5pPr indent="1828800">
      <a:defRPr>
        <a:solidFill>
          <a:srgbClr val="4D4D4D"/>
        </a:solidFill>
        <a:uFill>
          <a:solidFill>
            <a:srgbClr val="4D4D4D"/>
          </a:solidFill>
        </a:uFill>
        <a:latin typeface="Arial"/>
        <a:ea typeface="Arial"/>
        <a:cs typeface="Arial"/>
        <a:sym typeface="Arial"/>
      </a:defRPr>
    </a:lvl5pPr>
    <a:lvl6pPr indent="2286000">
      <a:defRPr>
        <a:solidFill>
          <a:srgbClr val="4D4D4D"/>
        </a:solidFill>
        <a:uFill>
          <a:solidFill>
            <a:srgbClr val="4D4D4D"/>
          </a:solidFill>
        </a:uFill>
        <a:latin typeface="Arial"/>
        <a:ea typeface="Arial"/>
        <a:cs typeface="Arial"/>
        <a:sym typeface="Arial"/>
      </a:defRPr>
    </a:lvl6pPr>
    <a:lvl7pPr indent="2743200">
      <a:defRPr>
        <a:solidFill>
          <a:srgbClr val="4D4D4D"/>
        </a:solidFill>
        <a:uFill>
          <a:solidFill>
            <a:srgbClr val="4D4D4D"/>
          </a:solidFill>
        </a:uFill>
        <a:latin typeface="Arial"/>
        <a:ea typeface="Arial"/>
        <a:cs typeface="Arial"/>
        <a:sym typeface="Arial"/>
      </a:defRPr>
    </a:lvl7pPr>
    <a:lvl8pPr indent="3200400">
      <a:defRPr>
        <a:solidFill>
          <a:srgbClr val="4D4D4D"/>
        </a:solidFill>
        <a:uFill>
          <a:solidFill>
            <a:srgbClr val="4D4D4D"/>
          </a:solidFill>
        </a:uFill>
        <a:latin typeface="Arial"/>
        <a:ea typeface="Arial"/>
        <a:cs typeface="Arial"/>
        <a:sym typeface="Arial"/>
      </a:defRPr>
    </a:lvl8pPr>
    <a:lvl9pPr indent="3657600">
      <a:defRPr>
        <a:solidFill>
          <a:srgbClr val="4D4D4D"/>
        </a:solidFill>
        <a:uFill>
          <a:solidFill>
            <a:srgbClr val="4D4D4D"/>
          </a:solidFill>
        </a:u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Arial"/>
          <a:ea typeface="Arial"/>
          <a:cs typeface="Arial"/>
        </a:font>
        <a:srgbClr val="4D4D4D"/>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b="def" i="def"/>
      <a:tcStyle>
        <a:tcBdr/>
        <a:fill>
          <a:solidFill>
            <a:srgbClr val="FFFFFF"/>
          </a:solidFill>
        </a:fill>
      </a:tcStyle>
    </a:band2H>
    <a:firstCol>
      <a:tcTxStyle b="on" i="on">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3928A"/>
          </a:solidFill>
        </a:fill>
      </a:tcStyle>
    </a:firstCol>
    <a:lastRow>
      <a:tcTxStyle b="on" i="on">
        <a:font>
          <a:latin typeface="Arial"/>
          <a:ea typeface="Arial"/>
          <a:cs typeface="Arial"/>
        </a:font>
        <a:srgbClr val="4D4D4D"/>
      </a:tcTxStyle>
      <a:tcStyle>
        <a:tcBdr>
          <a:left>
            <a:ln w="12700" cap="flat">
              <a:noFill/>
              <a:miter lim="400000"/>
            </a:ln>
          </a:left>
          <a:right>
            <a:ln w="12700" cap="flat">
              <a:noFill/>
              <a:miter lim="400000"/>
            </a:ln>
          </a:right>
          <a:top>
            <a:ln w="50800" cap="flat">
              <a:solidFill>
                <a:srgbClr val="4D4D4D"/>
              </a:solidFill>
              <a:prstDash val="solid"/>
              <a:round/>
            </a:ln>
          </a:top>
          <a:bottom>
            <a:ln w="25400" cap="flat">
              <a:solidFill>
                <a:srgbClr val="4D4D4D"/>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n">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4D4D4D"/>
              </a:solidFill>
              <a:prstDash val="solid"/>
              <a:round/>
            </a:ln>
          </a:top>
          <a:bottom>
            <a:ln w="25400" cap="flat">
              <a:solidFill>
                <a:srgbClr val="4D4D4D"/>
              </a:solidFill>
              <a:prstDash val="solid"/>
              <a:round/>
            </a:ln>
          </a:bottom>
          <a:insideH>
            <a:ln w="12700" cap="flat">
              <a:noFill/>
              <a:miter lim="400000"/>
            </a:ln>
          </a:insideH>
          <a:insideV>
            <a:ln w="12700" cap="flat">
              <a:noFill/>
              <a:miter lim="400000"/>
            </a:ln>
          </a:insideV>
        </a:tcBdr>
        <a:fill>
          <a:solidFill>
            <a:srgbClr val="33928A"/>
          </a:solidFill>
        </a:fill>
      </a:tcStyle>
    </a:firstRow>
  </a:tblStyle>
  <a:tblStyle styleId="{C7B018BB-80A7-4F77-B60F-C8B233D01FF8}" styleName="">
    <a:tblBg/>
    <a:wholeTbl>
      <a:tcTxStyle b="on" i="on">
        <a:font>
          <a:latin typeface="Arial"/>
          <a:ea typeface="Arial"/>
          <a:cs typeface="Arial"/>
        </a:font>
        <a:srgbClr val="4D4D4D"/>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BD9"/>
          </a:solidFill>
        </a:fill>
      </a:tcStyle>
    </a:wholeTbl>
    <a:band2H>
      <a:tcTxStyle b="def" i="def"/>
      <a:tcStyle>
        <a:tcBdr/>
        <a:fill>
          <a:solidFill>
            <a:srgbClr val="E7EEED"/>
          </a:solidFill>
        </a:fill>
      </a:tcStyle>
    </a:band2H>
    <a:firstCol>
      <a:tcTxStyle b="on" i="on">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3928A"/>
          </a:solidFill>
        </a:fill>
      </a:tcStyle>
    </a:firstCol>
    <a:lastRow>
      <a:tcTxStyle b="on" i="on">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3928A"/>
          </a:solidFill>
        </a:fill>
      </a:tcStyle>
    </a:lastRow>
    <a:firstRow>
      <a:tcTxStyle b="on" i="on">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3928A"/>
          </a:solidFill>
        </a:fill>
      </a:tcStyle>
    </a:firstRow>
  </a:tblStyle>
  <a:tblStyle styleId="{EEE7283C-3CF3-47DC-8721-378D4A62B228}" styleName="">
    <a:tblBg/>
    <a:wholeTbl>
      <a:tcTxStyle b="on" i="on">
        <a:font>
          <a:latin typeface="Arial"/>
          <a:ea typeface="Arial"/>
          <a:cs typeface="Arial"/>
        </a:font>
        <a:srgbClr val="4D4D4D"/>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AD6CD"/>
          </a:solidFill>
        </a:fill>
      </a:tcStyle>
    </a:wholeTbl>
    <a:band2H>
      <a:tcTxStyle b="def" i="def"/>
      <a:tcStyle>
        <a:tcBdr/>
        <a:fill>
          <a:solidFill>
            <a:srgbClr val="FCECE7"/>
          </a:solidFill>
        </a:fill>
      </a:tcStyle>
    </a:band2H>
    <a:firstCol>
      <a:tcTxStyle b="on" i="on">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7C3A"/>
          </a:solidFill>
        </a:fill>
      </a:tcStyle>
    </a:firstCol>
    <a:lastRow>
      <a:tcTxStyle b="on" i="on">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7C3A"/>
          </a:solidFill>
        </a:fill>
      </a:tcStyle>
    </a:lastRow>
    <a:firstRow>
      <a:tcTxStyle b="on" i="on">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7C3A"/>
          </a:solidFill>
        </a:fill>
      </a:tcStyle>
    </a:firstRow>
  </a:tblStyle>
  <a:tblStyle styleId="{CF821DB8-F4EB-4A41-A1BA-3FCAFE7338EE}" styleName="">
    <a:tblBg/>
    <a:wholeTbl>
      <a:tcTxStyle b="on" i="on">
        <a:font>
          <a:latin typeface="Arial"/>
          <a:ea typeface="Arial"/>
          <a:cs typeface="Arial"/>
        </a:font>
        <a:srgbClr val="4D4D4D"/>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D1DA"/>
          </a:solidFill>
        </a:fill>
      </a:tcStyle>
    </a:wholeTbl>
    <a:band2H>
      <a:tcTxStyle b="def" i="def"/>
      <a:tcStyle>
        <a:tcBdr/>
        <a:fill>
          <a:solidFill>
            <a:srgbClr val="EBE9ED"/>
          </a:solidFill>
        </a:fill>
      </a:tcStyle>
    </a:band2H>
    <a:firstCol>
      <a:tcTxStyle b="on" i="on">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05D8B"/>
          </a:solidFill>
        </a:fill>
      </a:tcStyle>
    </a:firstCol>
    <a:lastRow>
      <a:tcTxStyle b="on" i="on">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05D8B"/>
          </a:solidFill>
        </a:fill>
      </a:tcStyle>
    </a:lastRow>
    <a:firstRow>
      <a:tcTxStyle b="on" i="on">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05D8B"/>
          </a:solidFill>
        </a:fill>
      </a:tcStyle>
    </a:firstRow>
  </a:tblStyle>
  <a:tblStyle styleId="{33BA23B1-9221-436E-865A-0063620EA4FD}" styleName="">
    <a:tblBg/>
    <a:wholeTbl>
      <a:tcTxStyle b="on" i="on">
        <a:font>
          <a:latin typeface="Arial"/>
          <a:ea typeface="Arial"/>
          <a:cs typeface="Arial"/>
        </a:font>
        <a:srgbClr val="4D4D4D"/>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CF"/>
          </a:solidFill>
        </a:fill>
      </a:tcStyle>
    </a:wholeTbl>
    <a:band2H>
      <a:tcTxStyle b="def" i="def"/>
      <a:tcStyle>
        <a:tcBdr/>
        <a:fill>
          <a:solidFill>
            <a:srgbClr val="E8E8E8"/>
          </a:solidFill>
        </a:fill>
      </a:tcStyle>
    </a:band2H>
    <a:firstCol>
      <a:tcTxStyle b="on" i="on">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D4D4D"/>
          </a:solidFill>
        </a:fill>
      </a:tcStyle>
    </a:firstCol>
    <a:lastRow>
      <a:tcTxStyle b="on" i="on">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D4D4D"/>
          </a:solidFill>
        </a:fill>
      </a:tcStyle>
    </a:lastRow>
    <a:firstRow>
      <a:tcTxStyle b="on" i="on">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D4D4D"/>
          </a:solidFill>
        </a:fill>
      </a:tcStyle>
    </a:firstRow>
  </a:tblStyle>
  <a:tblStyle styleId="{2708684C-4D16-4618-839F-0558EEFCDFE6}" styleName="">
    <a:tblBg/>
    <a:wholeTbl>
      <a:tcTxStyle b="on" i="on">
        <a:font>
          <a:latin typeface="Arial"/>
          <a:ea typeface="Arial"/>
          <a:cs typeface="Arial"/>
        </a:font>
        <a:srgbClr val="4D4D4D"/>
      </a:tcTxStyle>
      <a:tcStyle>
        <a:tcBdr>
          <a:left>
            <a:ln w="12700" cap="flat">
              <a:solidFill>
                <a:srgbClr val="4D4D4D"/>
              </a:solidFill>
              <a:prstDash val="solid"/>
              <a:round/>
            </a:ln>
          </a:left>
          <a:right>
            <a:ln w="12700" cap="flat">
              <a:solidFill>
                <a:srgbClr val="4D4D4D"/>
              </a:solidFill>
              <a:prstDash val="solid"/>
              <a:round/>
            </a:ln>
          </a:right>
          <a:top>
            <a:ln w="12700" cap="flat">
              <a:solidFill>
                <a:srgbClr val="4D4D4D"/>
              </a:solidFill>
              <a:prstDash val="solid"/>
              <a:round/>
            </a:ln>
          </a:top>
          <a:bottom>
            <a:ln w="12700" cap="flat">
              <a:solidFill>
                <a:srgbClr val="4D4D4D"/>
              </a:solidFill>
              <a:prstDash val="solid"/>
              <a:round/>
            </a:ln>
          </a:bottom>
          <a:insideH>
            <a:ln w="12700" cap="flat">
              <a:solidFill>
                <a:srgbClr val="4D4D4D"/>
              </a:solidFill>
              <a:prstDash val="solid"/>
              <a:round/>
            </a:ln>
          </a:insideH>
          <a:insideV>
            <a:ln w="12700" cap="flat">
              <a:solidFill>
                <a:srgbClr val="4D4D4D"/>
              </a:solidFill>
              <a:prstDash val="solid"/>
              <a:round/>
            </a:ln>
          </a:insideV>
        </a:tcBdr>
        <a:fill>
          <a:solidFill>
            <a:srgbClr val="4D4D4D">
              <a:alpha val="20000"/>
            </a:srgbClr>
          </a:solidFill>
        </a:fill>
      </a:tcStyle>
    </a:wholeTbl>
    <a:band2H>
      <a:tcTxStyle b="def" i="def"/>
      <a:tcStyle>
        <a:tcBdr/>
        <a:fill>
          <a:solidFill>
            <a:srgbClr val="FFFFFF"/>
          </a:solidFill>
        </a:fill>
      </a:tcStyle>
    </a:band2H>
    <a:firstCol>
      <a:tcTxStyle b="on" i="on">
        <a:font>
          <a:latin typeface="Arial"/>
          <a:ea typeface="Arial"/>
          <a:cs typeface="Arial"/>
        </a:font>
        <a:srgbClr val="4D4D4D"/>
      </a:tcTxStyle>
      <a:tcStyle>
        <a:tcBdr>
          <a:left>
            <a:ln w="12700" cap="flat">
              <a:solidFill>
                <a:srgbClr val="4D4D4D"/>
              </a:solidFill>
              <a:prstDash val="solid"/>
              <a:round/>
            </a:ln>
          </a:left>
          <a:right>
            <a:ln w="12700" cap="flat">
              <a:solidFill>
                <a:srgbClr val="4D4D4D"/>
              </a:solidFill>
              <a:prstDash val="solid"/>
              <a:round/>
            </a:ln>
          </a:right>
          <a:top>
            <a:ln w="12700" cap="flat">
              <a:solidFill>
                <a:srgbClr val="4D4D4D"/>
              </a:solidFill>
              <a:prstDash val="solid"/>
              <a:round/>
            </a:ln>
          </a:top>
          <a:bottom>
            <a:ln w="12700" cap="flat">
              <a:solidFill>
                <a:srgbClr val="4D4D4D"/>
              </a:solidFill>
              <a:prstDash val="solid"/>
              <a:round/>
            </a:ln>
          </a:bottom>
          <a:insideH>
            <a:ln w="12700" cap="flat">
              <a:solidFill>
                <a:srgbClr val="4D4D4D"/>
              </a:solidFill>
              <a:prstDash val="solid"/>
              <a:round/>
            </a:ln>
          </a:insideH>
          <a:insideV>
            <a:ln w="12700" cap="flat">
              <a:solidFill>
                <a:srgbClr val="4D4D4D"/>
              </a:solidFill>
              <a:prstDash val="solid"/>
              <a:round/>
            </a:ln>
          </a:insideV>
        </a:tcBdr>
        <a:fill>
          <a:solidFill>
            <a:srgbClr val="4D4D4D">
              <a:alpha val="20000"/>
            </a:srgbClr>
          </a:solidFill>
        </a:fill>
      </a:tcStyle>
    </a:firstCol>
    <a:lastRow>
      <a:tcTxStyle b="on" i="on">
        <a:font>
          <a:latin typeface="Arial"/>
          <a:ea typeface="Arial"/>
          <a:cs typeface="Arial"/>
        </a:font>
        <a:srgbClr val="4D4D4D"/>
      </a:tcTxStyle>
      <a:tcStyle>
        <a:tcBdr>
          <a:left>
            <a:ln w="12700" cap="flat">
              <a:solidFill>
                <a:srgbClr val="4D4D4D"/>
              </a:solidFill>
              <a:prstDash val="solid"/>
              <a:round/>
            </a:ln>
          </a:left>
          <a:right>
            <a:ln w="12700" cap="flat">
              <a:solidFill>
                <a:srgbClr val="4D4D4D"/>
              </a:solidFill>
              <a:prstDash val="solid"/>
              <a:round/>
            </a:ln>
          </a:right>
          <a:top>
            <a:ln w="50800" cap="flat">
              <a:solidFill>
                <a:srgbClr val="4D4D4D"/>
              </a:solidFill>
              <a:prstDash val="solid"/>
              <a:round/>
            </a:ln>
          </a:top>
          <a:bottom>
            <a:ln w="12700" cap="flat">
              <a:solidFill>
                <a:srgbClr val="4D4D4D"/>
              </a:solidFill>
              <a:prstDash val="solid"/>
              <a:round/>
            </a:ln>
          </a:bottom>
          <a:insideH>
            <a:ln w="12700" cap="flat">
              <a:solidFill>
                <a:srgbClr val="4D4D4D"/>
              </a:solidFill>
              <a:prstDash val="solid"/>
              <a:round/>
            </a:ln>
          </a:insideH>
          <a:insideV>
            <a:ln w="12700" cap="flat">
              <a:solidFill>
                <a:srgbClr val="4D4D4D"/>
              </a:solidFill>
              <a:prstDash val="solid"/>
              <a:round/>
            </a:ln>
          </a:insideV>
        </a:tcBdr>
        <a:fill>
          <a:noFill/>
        </a:fill>
      </a:tcStyle>
    </a:lastRow>
    <a:firstRow>
      <a:tcTxStyle b="on" i="on">
        <a:font>
          <a:latin typeface="Arial"/>
          <a:ea typeface="Arial"/>
          <a:cs typeface="Arial"/>
        </a:font>
        <a:srgbClr val="4D4D4D"/>
      </a:tcTxStyle>
      <a:tcStyle>
        <a:tcBdr>
          <a:left>
            <a:ln w="12700" cap="flat">
              <a:solidFill>
                <a:srgbClr val="4D4D4D"/>
              </a:solidFill>
              <a:prstDash val="solid"/>
              <a:round/>
            </a:ln>
          </a:left>
          <a:right>
            <a:ln w="12700" cap="flat">
              <a:solidFill>
                <a:srgbClr val="4D4D4D"/>
              </a:solidFill>
              <a:prstDash val="solid"/>
              <a:round/>
            </a:ln>
          </a:right>
          <a:top>
            <a:ln w="12700" cap="flat">
              <a:solidFill>
                <a:srgbClr val="4D4D4D"/>
              </a:solidFill>
              <a:prstDash val="solid"/>
              <a:round/>
            </a:ln>
          </a:top>
          <a:bottom>
            <a:ln w="25400" cap="flat">
              <a:solidFill>
                <a:srgbClr val="4D4D4D"/>
              </a:solidFill>
              <a:prstDash val="solid"/>
              <a:round/>
            </a:ln>
          </a:bottom>
          <a:insideH>
            <a:ln w="12700" cap="flat">
              <a:solidFill>
                <a:srgbClr val="4D4D4D"/>
              </a:solidFill>
              <a:prstDash val="solid"/>
              <a:round/>
            </a:ln>
          </a:insideH>
          <a:insideV>
            <a:ln w="12700" cap="flat">
              <a:solidFill>
                <a:srgbClr val="4D4D4D"/>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Shape 239"/>
          <p:cNvSpPr/>
          <p:nvPr>
            <p:ph type="sldImg"/>
          </p:nvPr>
        </p:nvSpPr>
        <p:spPr>
          <a:xfrm>
            <a:off x="1143000" y="685800"/>
            <a:ext cx="4572000" cy="3429000"/>
          </a:xfrm>
          <a:prstGeom prst="rect">
            <a:avLst/>
          </a:prstGeom>
        </p:spPr>
        <p:txBody>
          <a:bodyPr/>
          <a:lstStyle/>
          <a:p>
            <a:pPr lvl="0"/>
          </a:p>
        </p:txBody>
      </p:sp>
      <p:sp>
        <p:nvSpPr>
          <p:cNvPr id="240" name="Shape 24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Book"/>
      </a:defRPr>
    </a:lvl1pPr>
    <a:lvl2pPr indent="228600" defTabSz="457200">
      <a:lnSpc>
        <a:spcPct val="125000"/>
      </a:lnSpc>
      <a:defRPr sz="2400">
        <a:latin typeface="+mj-lt"/>
        <a:ea typeface="+mj-ea"/>
        <a:cs typeface="+mj-cs"/>
        <a:sym typeface="Avenir Book"/>
      </a:defRPr>
    </a:lvl2pPr>
    <a:lvl3pPr indent="457200" defTabSz="457200">
      <a:lnSpc>
        <a:spcPct val="125000"/>
      </a:lnSpc>
      <a:defRPr sz="2400">
        <a:latin typeface="+mj-lt"/>
        <a:ea typeface="+mj-ea"/>
        <a:cs typeface="+mj-cs"/>
        <a:sym typeface="Avenir Book"/>
      </a:defRPr>
    </a:lvl3pPr>
    <a:lvl4pPr indent="685800" defTabSz="457200">
      <a:lnSpc>
        <a:spcPct val="125000"/>
      </a:lnSpc>
      <a:defRPr sz="2400">
        <a:latin typeface="+mj-lt"/>
        <a:ea typeface="+mj-ea"/>
        <a:cs typeface="+mj-cs"/>
        <a:sym typeface="Avenir Book"/>
      </a:defRPr>
    </a:lvl4pPr>
    <a:lvl5pPr indent="914400" defTabSz="457200">
      <a:lnSpc>
        <a:spcPct val="125000"/>
      </a:lnSpc>
      <a:defRPr sz="2400">
        <a:latin typeface="+mj-lt"/>
        <a:ea typeface="+mj-ea"/>
        <a:cs typeface="+mj-cs"/>
        <a:sym typeface="Avenir Book"/>
      </a:defRPr>
    </a:lvl5pPr>
    <a:lvl6pPr indent="1143000" defTabSz="457200">
      <a:lnSpc>
        <a:spcPct val="125000"/>
      </a:lnSpc>
      <a:defRPr sz="2400">
        <a:latin typeface="+mj-lt"/>
        <a:ea typeface="+mj-ea"/>
        <a:cs typeface="+mj-cs"/>
        <a:sym typeface="Avenir Book"/>
      </a:defRPr>
    </a:lvl6pPr>
    <a:lvl7pPr indent="1371600" defTabSz="457200">
      <a:lnSpc>
        <a:spcPct val="125000"/>
      </a:lnSpc>
      <a:defRPr sz="2400">
        <a:latin typeface="+mj-lt"/>
        <a:ea typeface="+mj-ea"/>
        <a:cs typeface="+mj-cs"/>
        <a:sym typeface="Avenir Book"/>
      </a:defRPr>
    </a:lvl7pPr>
    <a:lvl8pPr indent="1600200" defTabSz="457200">
      <a:lnSpc>
        <a:spcPct val="125000"/>
      </a:lnSpc>
      <a:defRPr sz="2400">
        <a:latin typeface="+mj-lt"/>
        <a:ea typeface="+mj-ea"/>
        <a:cs typeface="+mj-cs"/>
        <a:sym typeface="Avenir Book"/>
      </a:defRPr>
    </a:lvl8pPr>
    <a:lvl9pPr indent="1828800" defTabSz="457200">
      <a:lnSpc>
        <a:spcPct val="125000"/>
      </a:lnSpc>
      <a:defRPr sz="2400">
        <a:latin typeface="+mj-lt"/>
        <a:ea typeface="+mj-ea"/>
        <a:cs typeface="+mj-cs"/>
        <a:sym typeface="Avenir Book"/>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9" name="Shape 529"/>
          <p:cNvSpPr/>
          <p:nvPr>
            <p:ph type="sldImg"/>
          </p:nvPr>
        </p:nvSpPr>
        <p:spPr>
          <a:prstGeom prst="rect">
            <a:avLst/>
          </a:prstGeom>
        </p:spPr>
        <p:txBody>
          <a:bodyPr/>
          <a:lstStyle/>
          <a:p>
            <a:pPr lvl="0"/>
          </a:p>
        </p:txBody>
      </p:sp>
      <p:sp>
        <p:nvSpPr>
          <p:cNvPr id="530" name="Shape 530"/>
          <p:cNvSpPr/>
          <p:nvPr>
            <p:ph type="body" sz="quarter" idx="1"/>
          </p:nvPr>
        </p:nvSpPr>
        <p:spPr>
          <a:prstGeom prst="rect">
            <a:avLst/>
          </a:prstGeom>
        </p:spPr>
        <p:txBody>
          <a:bodyPr/>
          <a:lstStyle>
            <a:lvl1pPr>
              <a:defRPr sz="2200"/>
            </a:lvl1pPr>
          </a:lstStyle>
          <a:p>
            <a:pPr lvl="0">
              <a:defRPr sz="1800"/>
            </a:pPr>
            <a:r>
              <a:rPr sz="2200"/>
              <a:t>So let’s do a brief overview of the microservices architectural style…but first &lt;TRANSITION&gt;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3" name="Shape 733"/>
          <p:cNvSpPr/>
          <p:nvPr>
            <p:ph type="sldImg"/>
          </p:nvPr>
        </p:nvSpPr>
        <p:spPr>
          <a:prstGeom prst="rect">
            <a:avLst/>
          </a:prstGeom>
        </p:spPr>
        <p:txBody>
          <a:bodyPr/>
          <a:lstStyle/>
          <a:p>
            <a:pPr lvl="0"/>
          </a:p>
        </p:txBody>
      </p:sp>
      <p:sp>
        <p:nvSpPr>
          <p:cNvPr id="734" name="Shape 734"/>
          <p:cNvSpPr/>
          <p:nvPr>
            <p:ph type="body" sz="quarter" idx="1"/>
          </p:nvPr>
        </p:nvSpPr>
        <p:spPr>
          <a:prstGeom prst="rect">
            <a:avLst/>
          </a:prstGeom>
        </p:spPr>
        <p:txBody>
          <a:bodyPr/>
          <a:lstStyle/>
          <a:p>
            <a:pPr lvl="0">
              <a:defRPr sz="1800"/>
            </a:pPr>
            <a:r>
              <a:rPr sz="2200"/>
              <a:t>- App Unit —&gt; Codebase…multiple codebases result in distributed system. CF matches this.</a:t>
            </a:r>
            <a:endParaRPr sz="2200"/>
          </a:p>
          <a:p>
            <a:pPr lvl="0">
              <a:defRPr sz="1800"/>
            </a:pPr>
            <a:endParaRPr sz="2200"/>
          </a:p>
          <a:p>
            <a:pPr lvl="0">
              <a:defRPr sz="1800"/>
            </a:pPr>
            <a:r>
              <a:rPr sz="2200"/>
              <a:t>- Explicitly declare/isolate dependencies: A twelve-factor app never relies on implicit existence of system-wide packages. On CF, they won’t be there (unless you create a custom buildpack that provides them).</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0" name="Shape 740"/>
          <p:cNvSpPr/>
          <p:nvPr>
            <p:ph type="sldImg"/>
          </p:nvPr>
        </p:nvSpPr>
        <p:spPr>
          <a:prstGeom prst="rect">
            <a:avLst/>
          </a:prstGeom>
        </p:spPr>
        <p:txBody>
          <a:bodyPr/>
          <a:lstStyle/>
          <a:p>
            <a:pPr lvl="0"/>
          </a:p>
        </p:txBody>
      </p:sp>
      <p:sp>
        <p:nvSpPr>
          <p:cNvPr id="741" name="Shape 741"/>
          <p:cNvSpPr/>
          <p:nvPr>
            <p:ph type="body" sz="quarter" idx="1"/>
          </p:nvPr>
        </p:nvSpPr>
        <p:spPr>
          <a:prstGeom prst="rect">
            <a:avLst/>
          </a:prstGeom>
        </p:spPr>
        <p:txBody>
          <a:bodyPr/>
          <a:lstStyle>
            <a:lvl1pPr marL="220578" indent="-220578">
              <a:buSzPct val="100000"/>
              <a:buChar char="-"/>
              <a:defRPr sz="2200"/>
            </a:lvl1pPr>
          </a:lstStyle>
          <a:p>
            <a:pPr lvl="0">
              <a:defRPr sz="1800"/>
            </a:pPr>
            <a:r>
              <a:rPr sz="2200"/>
              <a:t>Store Configuration in the Environment — strict separation of config from code, language/OS-agnostic standard. CF facilitates this well via “cf set-env” and application manifests.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7" name="Shape 747"/>
          <p:cNvSpPr/>
          <p:nvPr>
            <p:ph type="sldImg"/>
          </p:nvPr>
        </p:nvSpPr>
        <p:spPr>
          <a:prstGeom prst="rect">
            <a:avLst/>
          </a:prstGeom>
        </p:spPr>
        <p:txBody>
          <a:bodyPr/>
          <a:lstStyle/>
          <a:p>
            <a:pPr lvl="0"/>
          </a:p>
        </p:txBody>
      </p:sp>
      <p:sp>
        <p:nvSpPr>
          <p:cNvPr id="748" name="Shape 748"/>
          <p:cNvSpPr/>
          <p:nvPr>
            <p:ph type="body" sz="quarter" idx="1"/>
          </p:nvPr>
        </p:nvSpPr>
        <p:spPr>
          <a:prstGeom prst="rect">
            <a:avLst/>
          </a:prstGeom>
        </p:spPr>
        <p:txBody>
          <a:bodyPr/>
          <a:lstStyle>
            <a:lvl1pPr marL="220578" indent="-220578">
              <a:buSzPct val="100000"/>
              <a:buChar char="-"/>
              <a:defRPr sz="2200"/>
            </a:lvl1pPr>
          </a:lstStyle>
          <a:p>
            <a:pPr lvl="0">
              <a:defRPr sz="1800"/>
            </a:pPr>
            <a:r>
              <a:rPr sz="2200"/>
              <a:t>Backing Services == attached (CF -&gt; bound) resources…no distinction between local and 3rd-party. All the same, all via VCAP_SERVICES whether brokered or user-provided.</a:t>
            </a:r>
            <a:endParaRPr sz="2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4" name="Shape 754"/>
          <p:cNvSpPr/>
          <p:nvPr>
            <p:ph type="sldImg"/>
          </p:nvPr>
        </p:nvSpPr>
        <p:spPr>
          <a:prstGeom prst="rect">
            <a:avLst/>
          </a:prstGeom>
        </p:spPr>
        <p:txBody>
          <a:bodyPr/>
          <a:lstStyle/>
          <a:p>
            <a:pPr lvl="0"/>
          </a:p>
        </p:txBody>
      </p:sp>
      <p:sp>
        <p:nvSpPr>
          <p:cNvPr id="755" name="Shape 755"/>
          <p:cNvSpPr/>
          <p:nvPr>
            <p:ph type="body" sz="quarter" idx="1"/>
          </p:nvPr>
        </p:nvSpPr>
        <p:spPr>
          <a:prstGeom prst="rect">
            <a:avLst/>
          </a:prstGeom>
        </p:spPr>
        <p:txBody>
          <a:bodyPr/>
          <a:lstStyle>
            <a:lvl1pPr>
              <a:defRPr sz="2200"/>
            </a:lvl1pPr>
          </a:lstStyle>
          <a:p>
            <a:pPr lvl="0">
              <a:defRPr sz="1800"/>
            </a:pPr>
            <a:r>
              <a:rPr sz="2200"/>
              <a:t>- Build/release/run - build a deployable package, combine with config/environment/bound services (STAGING on CF), runtime (deploy to DEA as droplet in Warden)…strict separation b/w stages, runtime deployments are immutable!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1" name="Shape 761"/>
          <p:cNvSpPr/>
          <p:nvPr>
            <p:ph type="sldImg"/>
          </p:nvPr>
        </p:nvSpPr>
        <p:spPr>
          <a:prstGeom prst="rect">
            <a:avLst/>
          </a:prstGeom>
        </p:spPr>
        <p:txBody>
          <a:bodyPr/>
          <a:lstStyle/>
          <a:p>
            <a:pPr lvl="0"/>
          </a:p>
        </p:txBody>
      </p:sp>
      <p:sp>
        <p:nvSpPr>
          <p:cNvPr id="762" name="Shape 762"/>
          <p:cNvSpPr/>
          <p:nvPr>
            <p:ph type="body" sz="quarter" idx="1"/>
          </p:nvPr>
        </p:nvSpPr>
        <p:spPr>
          <a:prstGeom prst="rect">
            <a:avLst/>
          </a:prstGeom>
        </p:spPr>
        <p:txBody>
          <a:bodyPr/>
          <a:lstStyle/>
          <a:p>
            <a:pPr lvl="0">
              <a:defRPr sz="1800"/>
            </a:pPr>
            <a:r>
              <a:rPr sz="2200"/>
              <a:t>- Stateless, shared-nothing processes - any persistent data in stateful backing-service (DB, object store). CF optimizes for this as well by providing no clustered memory or shared filesystems (today). Sticky sessions supported, but not to be relied upon exclusively.</a:t>
            </a:r>
            <a:endParaRPr sz="2200"/>
          </a:p>
          <a:p>
            <a:pPr lvl="0">
              <a:defRPr sz="1800"/>
            </a:pPr>
            <a:endParaRPr sz="2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8" name="Shape 768"/>
          <p:cNvSpPr/>
          <p:nvPr>
            <p:ph type="sldImg"/>
          </p:nvPr>
        </p:nvSpPr>
        <p:spPr>
          <a:prstGeom prst="rect">
            <a:avLst/>
          </a:prstGeom>
        </p:spPr>
        <p:txBody>
          <a:bodyPr/>
          <a:lstStyle/>
          <a:p>
            <a:pPr lvl="0"/>
          </a:p>
        </p:txBody>
      </p:sp>
      <p:sp>
        <p:nvSpPr>
          <p:cNvPr id="769" name="Shape 769"/>
          <p:cNvSpPr/>
          <p:nvPr>
            <p:ph type="body" sz="quarter" idx="1"/>
          </p:nvPr>
        </p:nvSpPr>
        <p:spPr>
          <a:prstGeom prst="rect">
            <a:avLst/>
          </a:prstGeom>
        </p:spPr>
        <p:txBody>
          <a:bodyPr/>
          <a:lstStyle>
            <a:lvl1pPr>
              <a:defRPr sz="2200"/>
            </a:lvl1pPr>
          </a:lstStyle>
          <a:p>
            <a:pPr lvl="0">
              <a:defRPr sz="1800"/>
            </a:pPr>
            <a:r>
              <a:rPr sz="2200"/>
              <a:t>- Export services via port binding. VCAP_APP_PORT for HTTP/HTTPS. More in the future (TCP?). If container required (i.e. Tomcat), it is injected via BP.</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5" name="Shape 775"/>
          <p:cNvSpPr/>
          <p:nvPr>
            <p:ph type="sldImg"/>
          </p:nvPr>
        </p:nvSpPr>
        <p:spPr>
          <a:prstGeom prst="rect">
            <a:avLst/>
          </a:prstGeom>
        </p:spPr>
        <p:txBody>
          <a:bodyPr/>
          <a:lstStyle/>
          <a:p>
            <a:pPr lvl="0"/>
          </a:p>
        </p:txBody>
      </p:sp>
      <p:sp>
        <p:nvSpPr>
          <p:cNvPr id="776" name="Shape 776"/>
          <p:cNvSpPr/>
          <p:nvPr>
            <p:ph type="body" sz="quarter" idx="1"/>
          </p:nvPr>
        </p:nvSpPr>
        <p:spPr>
          <a:prstGeom prst="rect">
            <a:avLst/>
          </a:prstGeom>
        </p:spPr>
        <p:txBody>
          <a:bodyPr/>
          <a:lstStyle>
            <a:lvl1pPr>
              <a:defRPr sz="2200"/>
            </a:lvl1pPr>
          </a:lstStyle>
          <a:p>
            <a:pPr lvl="0">
              <a:defRPr sz="1800"/>
            </a:pPr>
            <a:r>
              <a:rPr sz="2200"/>
              <a:t>- Concurrency - scale out via process model. “cf scale app -i 1000”</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2" name="Shape 782"/>
          <p:cNvSpPr/>
          <p:nvPr>
            <p:ph type="sldImg"/>
          </p:nvPr>
        </p:nvSpPr>
        <p:spPr>
          <a:prstGeom prst="rect">
            <a:avLst/>
          </a:prstGeom>
        </p:spPr>
        <p:txBody>
          <a:bodyPr/>
          <a:lstStyle/>
          <a:p>
            <a:pPr lvl="0"/>
          </a:p>
        </p:txBody>
      </p:sp>
      <p:sp>
        <p:nvSpPr>
          <p:cNvPr id="783" name="Shape 783"/>
          <p:cNvSpPr/>
          <p:nvPr>
            <p:ph type="body" sz="quarter" idx="1"/>
          </p:nvPr>
        </p:nvSpPr>
        <p:spPr>
          <a:prstGeom prst="rect">
            <a:avLst/>
          </a:prstGeom>
        </p:spPr>
        <p:txBody>
          <a:bodyPr/>
          <a:lstStyle>
            <a:lvl1pPr>
              <a:defRPr sz="2200"/>
            </a:lvl1pPr>
          </a:lstStyle>
          <a:p>
            <a:pPr lvl="0">
              <a:defRPr sz="1800"/>
            </a:pPr>
            <a:r>
              <a:rPr sz="2200"/>
              <a:t>- Disposability - maximize effectiveness via fast startup, graceful shutdown —&gt; cf scales up super quickly, but can only start apps as fast as your app can start. On scale in, CF shuts you down gracefully, but on you to clean up properly.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9" name="Shape 789"/>
          <p:cNvSpPr/>
          <p:nvPr>
            <p:ph type="sldImg"/>
          </p:nvPr>
        </p:nvSpPr>
        <p:spPr>
          <a:prstGeom prst="rect">
            <a:avLst/>
          </a:prstGeom>
        </p:spPr>
        <p:txBody>
          <a:bodyPr/>
          <a:lstStyle/>
          <a:p>
            <a:pPr lvl="0"/>
          </a:p>
        </p:txBody>
      </p:sp>
      <p:sp>
        <p:nvSpPr>
          <p:cNvPr id="790" name="Shape 790"/>
          <p:cNvSpPr/>
          <p:nvPr>
            <p:ph type="body" sz="quarter" idx="1"/>
          </p:nvPr>
        </p:nvSpPr>
        <p:spPr>
          <a:prstGeom prst="rect">
            <a:avLst/>
          </a:prstGeom>
        </p:spPr>
        <p:txBody>
          <a:bodyPr/>
          <a:lstStyle>
            <a:lvl1pPr>
              <a:defRPr sz="2200"/>
            </a:lvl1pPr>
          </a:lstStyle>
          <a:p>
            <a:pPr lvl="0">
              <a:defRPr sz="1800"/>
            </a:pPr>
            <a:r>
              <a:rPr sz="2200"/>
              <a:t>- Dev/prod parity - CF is CF! Spaces provide separation of concerns without technical differences.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6" name="Shape 796"/>
          <p:cNvSpPr/>
          <p:nvPr>
            <p:ph type="sldImg"/>
          </p:nvPr>
        </p:nvSpPr>
        <p:spPr>
          <a:prstGeom prst="rect">
            <a:avLst/>
          </a:prstGeom>
        </p:spPr>
        <p:txBody>
          <a:bodyPr/>
          <a:lstStyle/>
          <a:p>
            <a:pPr lvl="0"/>
          </a:p>
        </p:txBody>
      </p:sp>
      <p:sp>
        <p:nvSpPr>
          <p:cNvPr id="797" name="Shape 797"/>
          <p:cNvSpPr/>
          <p:nvPr>
            <p:ph type="body" sz="quarter" idx="1"/>
          </p:nvPr>
        </p:nvSpPr>
        <p:spPr>
          <a:prstGeom prst="rect">
            <a:avLst/>
          </a:prstGeom>
        </p:spPr>
        <p:txBody>
          <a:bodyPr/>
          <a:lstStyle/>
          <a:p>
            <a:pPr lvl="0" marL="220578" indent="-220578">
              <a:buSzPct val="100000"/>
              <a:buChar char="-"/>
              <a:defRPr sz="1800"/>
            </a:pPr>
            <a:r>
              <a:rPr sz="2200"/>
              <a:t>Logs - treat as event streams, log to stdout. CF loggregator handles routing and storage concerns (drain API).</a:t>
            </a:r>
            <a:endParaRPr sz="2200"/>
          </a:p>
          <a:p>
            <a:pPr lvl="0">
              <a:defRPr sz="1800"/>
            </a:pPr>
            <a:endParaRPr sz="2200"/>
          </a:p>
          <a:p>
            <a:pPr lvl="0">
              <a:defRPr sz="1800"/>
            </a:pPr>
            <a:r>
              <a:rPr sz="2200"/>
              <a:t>- Admin processes - Run admin/management tasks as one-off processes — we’re not there yet (experiments like tmate-buildpack and websocketd)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7" name="Shape 537"/>
          <p:cNvSpPr/>
          <p:nvPr>
            <p:ph type="sldImg"/>
          </p:nvPr>
        </p:nvSpPr>
        <p:spPr>
          <a:prstGeom prst="rect">
            <a:avLst/>
          </a:prstGeom>
        </p:spPr>
        <p:txBody>
          <a:bodyPr/>
          <a:lstStyle/>
          <a:p>
            <a:pPr lvl="0"/>
          </a:p>
        </p:txBody>
      </p:sp>
      <p:sp>
        <p:nvSpPr>
          <p:cNvPr id="538" name="Shape 538"/>
          <p:cNvSpPr/>
          <p:nvPr>
            <p:ph type="body" sz="quarter" idx="1"/>
          </p:nvPr>
        </p:nvSpPr>
        <p:spPr>
          <a:prstGeom prst="rect">
            <a:avLst/>
          </a:prstGeom>
        </p:spPr>
        <p:txBody>
          <a:bodyPr/>
          <a:lstStyle/>
          <a:p>
            <a:pPr lvl="0">
              <a:defRPr sz="1800"/>
            </a:pPr>
            <a:r>
              <a:rPr sz="2200"/>
              <a:t>…I want to define some terms.</a:t>
            </a:r>
            <a:endParaRPr sz="2200"/>
          </a:p>
          <a:p>
            <a:pPr lvl="0">
              <a:defRPr sz="1800"/>
            </a:pPr>
            <a:endParaRPr sz="2200"/>
          </a:p>
          <a:p>
            <a:pPr lvl="0">
              <a:defRPr sz="1800"/>
            </a:pPr>
            <a:r>
              <a:rPr sz="2200"/>
              <a:t>Rich Hickey — Strange Loop “Simple Made Easy” — 2011</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3" name="Shape 803"/>
          <p:cNvSpPr/>
          <p:nvPr>
            <p:ph type="sldImg"/>
          </p:nvPr>
        </p:nvSpPr>
        <p:spPr>
          <a:prstGeom prst="rect">
            <a:avLst/>
          </a:prstGeom>
        </p:spPr>
        <p:txBody>
          <a:bodyPr/>
          <a:lstStyle/>
          <a:p>
            <a:pPr lvl="0"/>
          </a:p>
        </p:txBody>
      </p:sp>
      <p:sp>
        <p:nvSpPr>
          <p:cNvPr id="804" name="Shape 804"/>
          <p:cNvSpPr/>
          <p:nvPr>
            <p:ph type="body" sz="quarter" idx="1"/>
          </p:nvPr>
        </p:nvSpPr>
        <p:spPr>
          <a:prstGeom prst="rect">
            <a:avLst/>
          </a:prstGeom>
        </p:spPr>
        <p:txBody>
          <a:bodyPr/>
          <a:lstStyle>
            <a:lvl1pPr>
              <a:defRPr sz="2200"/>
            </a:lvl1pPr>
          </a:lstStyle>
          <a:p>
            <a:pPr lvl="0">
              <a:defRPr sz="1800"/>
            </a:pPr>
            <a:r>
              <a:rPr sz="2200"/>
              <a:t>Spring Boot represents the next generation of how to build server-side applications well, making the bootstrapping cost of new Spring projects approach zero. It’s auto-configuration mechanisms support sensible, production-grade defaults for most common Spring configuration choices, and provides an extensive set of additional production-ready features such as metrics, health checks and externalized configuration applied in the twelve-factor style. &lt;TRANSITION&gt;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0" name="Shape 810"/>
          <p:cNvSpPr/>
          <p:nvPr>
            <p:ph type="sldImg"/>
          </p:nvPr>
        </p:nvSpPr>
        <p:spPr>
          <a:prstGeom prst="rect">
            <a:avLst/>
          </a:prstGeom>
        </p:spPr>
        <p:txBody>
          <a:bodyPr/>
          <a:lstStyle/>
          <a:p>
            <a:pPr lvl="0"/>
          </a:p>
        </p:txBody>
      </p:sp>
      <p:sp>
        <p:nvSpPr>
          <p:cNvPr id="811" name="Shape 811"/>
          <p:cNvSpPr/>
          <p:nvPr>
            <p:ph type="body" sz="quarter" idx="1"/>
          </p:nvPr>
        </p:nvSpPr>
        <p:spPr>
          <a:prstGeom prst="rect">
            <a:avLst/>
          </a:prstGeom>
        </p:spPr>
        <p:txBody>
          <a:bodyPr/>
          <a:lstStyle/>
          <a:p>
            <a:pPr lvl="0">
              <a:defRPr sz="1800"/>
            </a:pPr>
            <a:r>
              <a:rPr sz="2200"/>
              <a:t>Spring Cloud takes Boot to the next level by providing trivial-to-use mechanisms for connecting to services and gaining operating environment awareness in 12-factor tuned PaaS platforms like Cloud Foundry and Heroku. </a:t>
            </a:r>
            <a:endParaRPr sz="2200"/>
          </a:p>
          <a:p>
            <a:pPr lvl="0">
              <a:defRPr sz="1800"/>
            </a:pPr>
            <a:endParaRPr sz="2200"/>
          </a:p>
          <a:p>
            <a:pPr lvl="0">
              <a:defRPr sz="1800"/>
            </a:pPr>
            <a:r>
              <a:rPr sz="2200"/>
              <a:t>Much of this was inspired by the Dropwizard framework, which was one of the first JVM frameworks targeted at building 12-factor style, microservices applications.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0" name="Shape 820"/>
          <p:cNvSpPr/>
          <p:nvPr>
            <p:ph type="sldImg"/>
          </p:nvPr>
        </p:nvSpPr>
        <p:spPr>
          <a:prstGeom prst="rect">
            <a:avLst/>
          </a:prstGeom>
        </p:spPr>
        <p:txBody>
          <a:bodyPr/>
          <a:lstStyle/>
          <a:p>
            <a:pPr lvl="0"/>
          </a:p>
        </p:txBody>
      </p:sp>
      <p:sp>
        <p:nvSpPr>
          <p:cNvPr id="821" name="Shape 821"/>
          <p:cNvSpPr/>
          <p:nvPr>
            <p:ph type="body" sz="quarter" idx="1"/>
          </p:nvPr>
        </p:nvSpPr>
        <p:spPr>
          <a:prstGeom prst="rect">
            <a:avLst/>
          </a:prstGeom>
        </p:spPr>
        <p:txBody>
          <a:bodyPr/>
          <a:lstStyle>
            <a:lvl1pPr>
              <a:defRPr sz="2200"/>
            </a:lvl1pPr>
          </a:lstStyle>
          <a:p>
            <a:pPr lvl="0">
              <a:defRPr sz="1800"/>
            </a:pPr>
            <a:r>
              <a:rPr sz="2200"/>
              <a:t>He enumerated the costs of microservices at these seven bullet points…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6" name="Shape 826"/>
          <p:cNvSpPr/>
          <p:nvPr>
            <p:ph type="sldImg"/>
          </p:nvPr>
        </p:nvSpPr>
        <p:spPr>
          <a:prstGeom prst="rect">
            <a:avLst/>
          </a:prstGeom>
        </p:spPr>
        <p:txBody>
          <a:bodyPr/>
          <a:lstStyle/>
          <a:p>
            <a:pPr lvl="0"/>
          </a:p>
        </p:txBody>
      </p:sp>
      <p:sp>
        <p:nvSpPr>
          <p:cNvPr id="827" name="Shape 827"/>
          <p:cNvSpPr/>
          <p:nvPr>
            <p:ph type="body" sz="quarter" idx="1"/>
          </p:nvPr>
        </p:nvSpPr>
        <p:spPr>
          <a:prstGeom prst="rect">
            <a:avLst/>
          </a:prstGeom>
        </p:spPr>
        <p:txBody>
          <a:bodyPr/>
          <a:lstStyle>
            <a:lvl1pPr>
              <a:defRPr sz="2200"/>
            </a:lvl1pPr>
          </a:lstStyle>
          <a:p>
            <a:pPr lvl="0">
              <a:defRPr sz="1800"/>
            </a:pPr>
            <a:r>
              <a:rPr sz="2200"/>
              <a:t>I want to focus on these four, as Cloud Foundry has a lot to say about addressing each of them.</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2" name="Shape 832"/>
          <p:cNvSpPr/>
          <p:nvPr>
            <p:ph type="sldImg"/>
          </p:nvPr>
        </p:nvSpPr>
        <p:spPr>
          <a:prstGeom prst="rect">
            <a:avLst/>
          </a:prstGeom>
        </p:spPr>
        <p:txBody>
          <a:bodyPr/>
          <a:lstStyle/>
          <a:p>
            <a:pPr lvl="0"/>
          </a:p>
        </p:txBody>
      </p:sp>
      <p:sp>
        <p:nvSpPr>
          <p:cNvPr id="833" name="Shape 833"/>
          <p:cNvSpPr/>
          <p:nvPr>
            <p:ph type="body" sz="quarter" idx="1"/>
          </p:nvPr>
        </p:nvSpPr>
        <p:spPr>
          <a:prstGeom prst="rect">
            <a:avLst/>
          </a:prstGeom>
        </p:spPr>
        <p:txBody>
          <a:bodyPr/>
          <a:lstStyle/>
          <a:p>
            <a:pPr lvl="0">
              <a:defRPr sz="1800"/>
            </a:pPr>
            <a:r>
              <a:rPr sz="2200"/>
              <a:t>So first, he enumerates the significant operations overhead associated with microservices. Let’s walk through each of the concerns bullet by bullet and show how Cloud Foundry mitigates ALL OF THEM.</a:t>
            </a:r>
            <a:endParaRPr sz="2200"/>
          </a:p>
          <a:p>
            <a:pPr lvl="0">
              <a:defRPr sz="1800"/>
            </a:pPr>
            <a:r>
              <a:rPr sz="2200"/>
              <a:t>- tens of separate services to build, test, deploy and run, potentially in polyglot languages and environments (CF Buildpacks).</a:t>
            </a:r>
            <a:endParaRPr sz="2200"/>
          </a:p>
          <a:p>
            <a:pPr lvl="0">
              <a:defRPr sz="1800"/>
            </a:pPr>
            <a:r>
              <a:rPr sz="2200"/>
              <a:t>- All of these services potentially need clustering for failover and resilience, turning your single monolithic system into, say, 20 services consisting of 40-60 processes after we've added resilience (CF Scale, CF Health Monitor, CF App HA — future). &lt;TRANSITION&gt;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8" name="Shape 838"/>
          <p:cNvSpPr/>
          <p:nvPr>
            <p:ph type="sldImg"/>
          </p:nvPr>
        </p:nvSpPr>
        <p:spPr>
          <a:prstGeom prst="rect">
            <a:avLst/>
          </a:prstGeom>
        </p:spPr>
        <p:txBody>
          <a:bodyPr/>
          <a:lstStyle/>
          <a:p>
            <a:pPr lvl="0"/>
          </a:p>
        </p:txBody>
      </p:sp>
      <p:sp>
        <p:nvSpPr>
          <p:cNvPr id="839" name="Shape 839"/>
          <p:cNvSpPr/>
          <p:nvPr>
            <p:ph type="body" sz="quarter" idx="1"/>
          </p:nvPr>
        </p:nvSpPr>
        <p:spPr>
          <a:prstGeom prst="rect">
            <a:avLst/>
          </a:prstGeom>
        </p:spPr>
        <p:txBody>
          <a:bodyPr/>
          <a:lstStyle/>
          <a:p>
            <a:pPr lvl="0">
              <a:defRPr sz="1800"/>
            </a:pPr>
            <a:r>
              <a:rPr sz="2200"/>
              <a:t>- Throw in load balancers (CF Router) and messaging layers for plumbing between the services (CF Services — e.g. RabbitMQ, IronMQ, Redis) and the estate starts to become pretty large when compared to that single monolithic application that delivered the equivalent business functionality!</a:t>
            </a:r>
            <a:endParaRPr sz="2200"/>
          </a:p>
          <a:p>
            <a:pPr lvl="0" marL="220578" indent="-220578">
              <a:buSzPct val="100000"/>
              <a:buChar char="-"/>
              <a:defRPr sz="1800"/>
            </a:pPr>
            <a:r>
              <a:rPr sz="2200"/>
              <a:t>Productionising all of this needs high quality monitoring (CF agent-based monitoring w/ New Relic, AppDynamics, Spring Insight…integrated APM in PCF coming) </a:t>
            </a:r>
            <a:endParaRPr sz="2200"/>
          </a:p>
          <a:p>
            <a:pPr lvl="0" marL="220578" indent="-220578">
              <a:buSzPct val="100000"/>
              <a:buChar char="-"/>
              <a:defRPr sz="1800"/>
            </a:pPr>
            <a:r>
              <a:rPr sz="2200"/>
              <a:t>and operations infrastructure (BOSH, CF).</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4" name="Shape 844"/>
          <p:cNvSpPr/>
          <p:nvPr>
            <p:ph type="sldImg"/>
          </p:nvPr>
        </p:nvSpPr>
        <p:spPr>
          <a:prstGeom prst="rect">
            <a:avLst/>
          </a:prstGeom>
        </p:spPr>
        <p:txBody>
          <a:bodyPr/>
          <a:lstStyle/>
          <a:p>
            <a:pPr lvl="0"/>
          </a:p>
        </p:txBody>
      </p:sp>
      <p:sp>
        <p:nvSpPr>
          <p:cNvPr id="845" name="Shape 845"/>
          <p:cNvSpPr/>
          <p:nvPr>
            <p:ph type="body" sz="quarter" idx="1"/>
          </p:nvPr>
        </p:nvSpPr>
        <p:spPr>
          <a:prstGeom prst="rect">
            <a:avLst/>
          </a:prstGeom>
        </p:spPr>
        <p:txBody>
          <a:bodyPr/>
          <a:lstStyle>
            <a:lvl1pPr>
              <a:defRPr sz="2200"/>
            </a:lvl1pPr>
          </a:lstStyle>
          <a:p>
            <a:pPr lvl="0">
              <a:defRPr sz="1800"/>
            </a:pPr>
            <a:r>
              <a:rPr sz="2200"/>
              <a:t>- Physically shipping this plethora of Microservices through your pipeline and into production also needs a very high degree of robust and release and deployment automation. (CF enables automation via API’s, scriptable CLI, Maven/Gradle plugins. Strong partnerships with Cloudbees around Jenkins).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0" name="Shape 850"/>
          <p:cNvSpPr/>
          <p:nvPr>
            <p:ph type="sldImg"/>
          </p:nvPr>
        </p:nvSpPr>
        <p:spPr>
          <a:prstGeom prst="rect">
            <a:avLst/>
          </a:prstGeom>
        </p:spPr>
        <p:txBody>
          <a:bodyPr/>
          <a:lstStyle/>
          <a:p>
            <a:pPr lvl="0"/>
          </a:p>
        </p:txBody>
      </p:sp>
      <p:sp>
        <p:nvSpPr>
          <p:cNvPr id="851" name="Shape 851"/>
          <p:cNvSpPr/>
          <p:nvPr>
            <p:ph type="body" sz="quarter" idx="1"/>
          </p:nvPr>
        </p:nvSpPr>
        <p:spPr>
          <a:prstGeom prst="rect">
            <a:avLst/>
          </a:prstGeom>
        </p:spPr>
        <p:txBody>
          <a:bodyPr/>
          <a:lstStyle/>
          <a:p>
            <a:pPr lvl="0" marL="220578" indent="-220578">
              <a:buSzPct val="100000"/>
              <a:buChar char="-"/>
              <a:defRPr sz="1800"/>
            </a:pPr>
            <a:r>
              <a:rPr sz="2200"/>
              <a:t>you definitely need high quality DevOps and release automation skills embedded within your development team. (I won’t argue with this so much, as I think it’s a good idea in general, but what he goes on to say just ain’t true)</a:t>
            </a:r>
            <a:endParaRPr sz="2200"/>
          </a:p>
          <a:p>
            <a:pPr lvl="0" marL="220578" indent="-220578">
              <a:buSzPct val="100000"/>
              <a:buChar char="-"/>
              <a:defRPr sz="1800"/>
            </a:pPr>
            <a:r>
              <a:rPr sz="2200"/>
              <a:t>Dev teams running Tomcat clusters and keeping them available? With CF you don’t! Buildpacks, Health Monitor…</a:t>
            </a:r>
            <a:endParaRPr sz="2200"/>
          </a:p>
          <a:p>
            <a:pPr lvl="0" marL="220578" indent="-220578">
              <a:buSzPct val="100000"/>
              <a:buChar char="-"/>
              <a:defRPr sz="1800"/>
            </a:pPr>
            <a:r>
              <a:rPr sz="2200"/>
              <a:t>You can’t throw apps built in this style over the wall to an ops team (with CF you don’t, and you shouldn’t be anyway)…dev team needs to be operationally focused and production aware (CF gives dev and prod parity, so you know where/how your code is going to run) &lt;TRANSITION&gt;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6" name="Shape 856"/>
          <p:cNvSpPr/>
          <p:nvPr>
            <p:ph type="sldImg"/>
          </p:nvPr>
        </p:nvSpPr>
        <p:spPr>
          <a:prstGeom prst="rect">
            <a:avLst/>
          </a:prstGeom>
        </p:spPr>
        <p:txBody>
          <a:bodyPr/>
          <a:lstStyle/>
          <a:p>
            <a:pPr lvl="0"/>
          </a:p>
        </p:txBody>
      </p:sp>
      <p:sp>
        <p:nvSpPr>
          <p:cNvPr id="857" name="Shape 857"/>
          <p:cNvSpPr/>
          <p:nvPr>
            <p:ph type="body" sz="quarter" idx="1"/>
          </p:nvPr>
        </p:nvSpPr>
        <p:spPr>
          <a:prstGeom prst="rect">
            <a:avLst/>
          </a:prstGeom>
        </p:spPr>
        <p:txBody>
          <a:bodyPr/>
          <a:lstStyle/>
          <a:p>
            <a:pPr lvl="0">
              <a:defRPr sz="1800"/>
            </a:pPr>
            <a:r>
              <a:rPr sz="2200"/>
              <a:t>- Microservices imply a distributed system. ==&gt; sure</a:t>
            </a:r>
            <a:endParaRPr sz="2200"/>
          </a:p>
          <a:p>
            <a:pPr lvl="0">
              <a:defRPr sz="1800"/>
            </a:pPr>
            <a:r>
              <a:rPr sz="2200"/>
              <a:t>- Once we have distributed a system, we have to consider a whole host of concerns that we didn't before:</a:t>
            </a:r>
            <a:endParaRPr sz="2200"/>
          </a:p>
          <a:p>
            <a:pPr lvl="0">
              <a:defRPr sz="1800"/>
            </a:pPr>
            <a:r>
              <a:rPr sz="2200"/>
              <a:t>* Network latency - microservices in CF will tend to live on the same network, so this is minimized</a:t>
            </a:r>
            <a:endParaRPr sz="2200"/>
          </a:p>
          <a:p>
            <a:pPr lvl="0">
              <a:defRPr sz="1800"/>
            </a:pPr>
            <a:r>
              <a:rPr sz="2200"/>
              <a:t>* fault tolerance - CF HA and Health Monitoring reduce absolute need for this</a:t>
            </a:r>
            <a:endParaRPr sz="2200"/>
          </a:p>
          <a:p>
            <a:pPr lvl="0">
              <a:defRPr sz="1800"/>
            </a:pPr>
            <a:r>
              <a:rPr sz="2200"/>
              <a:t>* unreliable networks - see above</a:t>
            </a:r>
            <a:endParaRPr sz="2200"/>
          </a:p>
          <a:p>
            <a:pPr lvl="0">
              <a:defRPr sz="1800"/>
            </a:pPr>
            <a:r>
              <a:rPr sz="2200"/>
              <a:t>* varying loads within our application tiers - CF APM, (Auto)scaling helps a lot here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2" name="Shape 862"/>
          <p:cNvSpPr/>
          <p:nvPr>
            <p:ph type="sldImg"/>
          </p:nvPr>
        </p:nvSpPr>
        <p:spPr>
          <a:prstGeom prst="rect">
            <a:avLst/>
          </a:prstGeom>
        </p:spPr>
        <p:txBody>
          <a:bodyPr/>
          <a:lstStyle/>
          <a:p>
            <a:pPr lvl="0"/>
          </a:p>
        </p:txBody>
      </p:sp>
      <p:sp>
        <p:nvSpPr>
          <p:cNvPr id="863" name="Shape 863"/>
          <p:cNvSpPr/>
          <p:nvPr>
            <p:ph type="body" sz="quarter" idx="1"/>
          </p:nvPr>
        </p:nvSpPr>
        <p:spPr>
          <a:prstGeom prst="rect">
            <a:avLst/>
          </a:prstGeom>
        </p:spPr>
        <p:txBody>
          <a:bodyPr/>
          <a:lstStyle/>
          <a:p>
            <a:pPr lvl="0">
              <a:defRPr sz="1800"/>
            </a:pPr>
            <a:r>
              <a:rPr sz="2200"/>
              <a:t>- Idiomatic Microservices involves placing less emphasis on testing and more on monitoring </a:t>
            </a:r>
            <a:r>
              <a:rPr b="1" sz="2200"/>
              <a:t>(CF is enabling this approach as well)</a:t>
            </a:r>
            <a:r>
              <a:rPr sz="2200"/>
              <a:t> so we can spot anomalies in production and quickly roll back or take appropriate action. I am a big believer in this approach - lowing the barriers to release and leaning continuous delivery in order to speed up lean delivery </a:t>
            </a:r>
            <a:r>
              <a:rPr b="1" sz="2200"/>
              <a:t>(don’t know where this comes from…CF is itself a microservice architecture, and it relies heavily on automated testing via TDD).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0" name="Shape 560"/>
          <p:cNvSpPr/>
          <p:nvPr>
            <p:ph type="sldImg"/>
          </p:nvPr>
        </p:nvSpPr>
        <p:spPr>
          <a:prstGeom prst="rect">
            <a:avLst/>
          </a:prstGeom>
        </p:spPr>
        <p:txBody>
          <a:bodyPr/>
          <a:lstStyle/>
          <a:p>
            <a:pPr lvl="0"/>
          </a:p>
        </p:txBody>
      </p:sp>
      <p:sp>
        <p:nvSpPr>
          <p:cNvPr id="561" name="Shape 561"/>
          <p:cNvSpPr/>
          <p:nvPr>
            <p:ph type="body" sz="quarter" idx="1"/>
          </p:nvPr>
        </p:nvSpPr>
        <p:spPr>
          <a:prstGeom prst="rect">
            <a:avLst/>
          </a:prstGeom>
        </p:spPr>
        <p:txBody>
          <a:bodyPr/>
          <a:lstStyle/>
          <a:p>
            <a:pPr lvl="0" marL="220578" indent="-220578">
              <a:buSzPct val="100000"/>
              <a:buChar char="*"/>
              <a:defRPr sz="1800"/>
            </a:pPr>
            <a:r>
              <a:rPr sz="2200"/>
              <a:t>a large, monolithic enterprise relational DB — often preexisting</a:t>
            </a:r>
            <a:endParaRPr sz="2200"/>
          </a:p>
          <a:p>
            <a:pPr lvl="0" marL="220578" indent="-220578">
              <a:buSzPct val="100000"/>
              <a:buChar char="*"/>
              <a:defRPr sz="1800"/>
            </a:pPr>
            <a:r>
              <a:rPr sz="2200"/>
              <a:t>a layered, monolithic architecture:</a:t>
            </a:r>
            <a:endParaRPr sz="2200"/>
          </a:p>
          <a:p>
            <a:pPr lvl="1" marL="601578" indent="-220578">
              <a:buSzPct val="100000"/>
              <a:buChar char="*"/>
              <a:defRPr sz="1800"/>
            </a:pPr>
            <a:r>
              <a:rPr sz="2200"/>
              <a:t>Data access objects (JPA, Hibernate)</a:t>
            </a:r>
            <a:endParaRPr sz="2200"/>
          </a:p>
          <a:p>
            <a:pPr lvl="1" marL="601578" indent="-220578">
              <a:buSzPct val="100000"/>
              <a:buChar char="*"/>
              <a:defRPr sz="1800"/>
            </a:pPr>
            <a:r>
              <a:rPr sz="2200"/>
              <a:t>Service Beans (Spring Service Beans, EJB Session Beans)</a:t>
            </a:r>
            <a:endParaRPr sz="2200"/>
          </a:p>
          <a:p>
            <a:pPr lvl="1" marL="601578" indent="-220578">
              <a:buSzPct val="100000"/>
              <a:buChar char="*"/>
              <a:defRPr sz="1800"/>
            </a:pPr>
            <a:r>
              <a:rPr sz="2200"/>
              <a:t>Server-side MVC and templating (Spring MVC, Struts, JSF); Perhaps a smattering of JavaScript/AJAX</a:t>
            </a:r>
            <a:endParaRPr sz="2200"/>
          </a:p>
          <a:p>
            <a:pPr lvl="0" marL="220578" indent="-220578">
              <a:buSzPct val="100000"/>
              <a:buChar char="*"/>
              <a:defRPr sz="1800"/>
            </a:pPr>
            <a:r>
              <a:rPr sz="2200"/>
              <a:t>Delivered to the browser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0" name="Shape 640"/>
          <p:cNvSpPr/>
          <p:nvPr>
            <p:ph type="sldImg"/>
          </p:nvPr>
        </p:nvSpPr>
        <p:spPr>
          <a:prstGeom prst="rect">
            <a:avLst/>
          </a:prstGeom>
        </p:spPr>
        <p:txBody>
          <a:bodyPr/>
          <a:lstStyle/>
          <a:p>
            <a:pPr lvl="0"/>
          </a:p>
        </p:txBody>
      </p:sp>
      <p:sp>
        <p:nvSpPr>
          <p:cNvPr id="641" name="Shape 641"/>
          <p:cNvSpPr/>
          <p:nvPr>
            <p:ph type="body" sz="quarter" idx="1"/>
          </p:nvPr>
        </p:nvSpPr>
        <p:spPr>
          <a:prstGeom prst="rect">
            <a:avLst/>
          </a:prstGeom>
        </p:spPr>
        <p:txBody>
          <a:bodyPr/>
          <a:lstStyle/>
          <a:p>
            <a:pPr lvl="0" marL="220578" indent="-220578">
              <a:buSzPct val="100000"/>
              <a:buChar char="*"/>
              <a:defRPr sz="1800"/>
            </a:pPr>
            <a:r>
              <a:rPr sz="2200"/>
              <a:t>REST and message-driven services</a:t>
            </a:r>
            <a:endParaRPr sz="2200"/>
          </a:p>
          <a:p>
            <a:pPr lvl="0" marL="220578" indent="-220578">
              <a:buSzPct val="100000"/>
              <a:buChar char="*"/>
              <a:defRPr sz="1800"/>
            </a:pPr>
            <a:r>
              <a:rPr sz="2200"/>
              <a:t>Polyglot persistence, services encapsulate data store semantics</a:t>
            </a:r>
            <a:endParaRPr sz="2200"/>
          </a:p>
          <a:p>
            <a:pPr lvl="0" marL="220578" indent="-220578">
              <a:buSzPct val="100000"/>
              <a:buChar char="*"/>
              <a:defRPr sz="1800"/>
            </a:pPr>
            <a:r>
              <a:rPr sz="2200"/>
              <a:t>Diversity of clients acknowledged</a:t>
            </a:r>
            <a:endParaRPr sz="2200"/>
          </a:p>
          <a:p>
            <a:pPr lvl="0" marL="220578" indent="-220578">
              <a:buSzPct val="100000"/>
              <a:buChar char="*"/>
              <a:defRPr sz="1800"/>
            </a:pPr>
            <a:r>
              <a:rPr sz="2200"/>
              <a:t>API Gateway for service aggregation, reduce chattiness, protocol translation, reduce latency/round-trips, deal with mobile device fragmentation, build use case/device specific API’s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2" name="Shape 682"/>
          <p:cNvSpPr/>
          <p:nvPr>
            <p:ph type="sldImg"/>
          </p:nvPr>
        </p:nvSpPr>
        <p:spPr>
          <a:prstGeom prst="rect">
            <a:avLst/>
          </a:prstGeom>
        </p:spPr>
        <p:txBody>
          <a:bodyPr/>
          <a:lstStyle/>
          <a:p>
            <a:pPr lvl="0"/>
          </a:p>
        </p:txBody>
      </p:sp>
      <p:sp>
        <p:nvSpPr>
          <p:cNvPr id="683" name="Shape 683"/>
          <p:cNvSpPr/>
          <p:nvPr>
            <p:ph type="body" sz="quarter" idx="1"/>
          </p:nvPr>
        </p:nvSpPr>
        <p:spPr>
          <a:prstGeom prst="rect">
            <a:avLst/>
          </a:prstGeom>
        </p:spPr>
        <p:txBody>
          <a:bodyPr/>
          <a:lstStyle/>
          <a:p>
            <a:pPr lvl="0">
              <a:defRPr sz="1800"/>
            </a:pPr>
            <a:r>
              <a:rPr sz="2200"/>
              <a:t>Business Capability Organization:</a:t>
            </a:r>
            <a:endParaRPr sz="2200"/>
          </a:p>
          <a:p>
            <a:pPr lvl="0">
              <a:defRPr sz="1800"/>
            </a:pPr>
            <a:r>
              <a:rPr sz="2200"/>
              <a:t>- broad-stack implementation of software for that area</a:t>
            </a:r>
            <a:endParaRPr sz="2200"/>
          </a:p>
          <a:p>
            <a:pPr lvl="0">
              <a:defRPr sz="1800"/>
            </a:pPr>
            <a:r>
              <a:rPr sz="2200"/>
              <a:t>- includes UI, persistence, external collaborations</a:t>
            </a:r>
            <a:endParaRPr sz="2200"/>
          </a:p>
          <a:p>
            <a:pPr lvl="0">
              <a:defRPr sz="1800"/>
            </a:pPr>
            <a:r>
              <a:rPr sz="2200"/>
              <a:t>- cross-functional teams: UX, DB, PM, QA, etc.</a:t>
            </a:r>
            <a:endParaRPr sz="2200"/>
          </a:p>
          <a:p>
            <a:pPr lvl="0">
              <a:defRPr sz="1800"/>
            </a:pPr>
            <a:r>
              <a:rPr sz="2200"/>
              <a:t>- Cross functional teams are responsible for building and operating each product and each product is split out into a number of individual services communicating via a message bus. &lt;TRANSITION&gt;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0" name="Shape 690"/>
          <p:cNvSpPr/>
          <p:nvPr>
            <p:ph type="sldImg"/>
          </p:nvPr>
        </p:nvSpPr>
        <p:spPr>
          <a:prstGeom prst="rect">
            <a:avLst/>
          </a:prstGeom>
        </p:spPr>
        <p:txBody>
          <a:bodyPr/>
          <a:lstStyle/>
          <a:p>
            <a:pPr lvl="0"/>
          </a:p>
        </p:txBody>
      </p:sp>
      <p:sp>
        <p:nvSpPr>
          <p:cNvPr id="691" name="Shape 691"/>
          <p:cNvSpPr/>
          <p:nvPr>
            <p:ph type="body" sz="quarter" idx="1"/>
          </p:nvPr>
        </p:nvSpPr>
        <p:spPr>
          <a:prstGeom prst="rect">
            <a:avLst/>
          </a:prstGeom>
        </p:spPr>
        <p:txBody>
          <a:bodyPr/>
          <a:lstStyle/>
          <a:p>
            <a:pPr lvl="0" marL="220578" indent="-220578">
              <a:buSzPct val="100000"/>
              <a:buChar char="-"/>
              <a:defRPr sz="1800"/>
            </a:pPr>
            <a:r>
              <a:rPr sz="2200"/>
              <a:t>Applications built from microservices aim to be as decoupled and as cohesive as possible - they own their own domain logic and act more as filters in the classical Unix sense - receiving a request, applying logic as appropriate and producing a response. </a:t>
            </a:r>
            <a:endParaRPr sz="2200"/>
          </a:p>
          <a:p>
            <a:pPr lvl="0" marL="220578" indent="-220578">
              <a:buSzPct val="100000"/>
              <a:buChar char="-"/>
              <a:defRPr sz="1800"/>
            </a:pPr>
            <a:r>
              <a:rPr sz="2200"/>
              <a:t>Communication style = smart endpoints (filters) and dumb pipes as opposed to ESB</a:t>
            </a:r>
            <a:endParaRPr sz="2200"/>
          </a:p>
          <a:p>
            <a:pPr lvl="0">
              <a:defRPr sz="1800"/>
            </a:pPr>
            <a:r>
              <a:rPr sz="2200"/>
              <a:t>- Don’t put the smarts in the communication mechanism, put the smarts in the endpoints.</a:t>
            </a:r>
            <a:endParaRPr sz="2200"/>
          </a:p>
          <a:p>
            <a:pPr lvl="0">
              <a:defRPr sz="1800"/>
            </a:pPr>
            <a:r>
              <a:rPr sz="2200"/>
              <a:t>- Neal Ford = choreography not orchestration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1" name="Shape 701"/>
          <p:cNvSpPr/>
          <p:nvPr>
            <p:ph type="sldImg"/>
          </p:nvPr>
        </p:nvSpPr>
        <p:spPr>
          <a:prstGeom prst="rect">
            <a:avLst/>
          </a:prstGeom>
        </p:spPr>
        <p:txBody>
          <a:bodyPr/>
          <a:lstStyle/>
          <a:p>
            <a:pPr lvl="0"/>
          </a:p>
        </p:txBody>
      </p:sp>
      <p:sp>
        <p:nvSpPr>
          <p:cNvPr id="702" name="Shape 702"/>
          <p:cNvSpPr/>
          <p:nvPr>
            <p:ph type="body" sz="quarter" idx="1"/>
          </p:nvPr>
        </p:nvSpPr>
        <p:spPr>
          <a:prstGeom prst="rect">
            <a:avLst/>
          </a:prstGeom>
        </p:spPr>
        <p:txBody>
          <a:bodyPr/>
          <a:lstStyle>
            <a:lvl1pPr>
              <a:defRPr sz="2200"/>
            </a:lvl1pPr>
          </a:lstStyle>
          <a:p>
            <a:pPr lvl="0">
              <a:defRPr sz="1800"/>
            </a:pPr>
            <a:r>
              <a:rPr sz="2200"/>
              <a:t>These are choreographed using simple RESTish protocols rather than complex protocols such as WS-Choreography or BPEL or orchestration by a central tool. The two protocols used most commonly are HTTP request-response with resource API's and lightweight messaging. &lt;TRANSITION&gt;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9" name="Shape 719"/>
          <p:cNvSpPr/>
          <p:nvPr>
            <p:ph type="sldImg"/>
          </p:nvPr>
        </p:nvSpPr>
        <p:spPr>
          <a:prstGeom prst="rect">
            <a:avLst/>
          </a:prstGeom>
        </p:spPr>
        <p:txBody>
          <a:bodyPr/>
          <a:lstStyle/>
          <a:p>
            <a:pPr lvl="0"/>
          </a:p>
        </p:txBody>
      </p:sp>
      <p:sp>
        <p:nvSpPr>
          <p:cNvPr id="720" name="Shape 720"/>
          <p:cNvSpPr/>
          <p:nvPr>
            <p:ph type="body" sz="quarter" idx="1"/>
          </p:nvPr>
        </p:nvSpPr>
        <p:spPr>
          <a:prstGeom prst="rect">
            <a:avLst/>
          </a:prstGeom>
        </p:spPr>
        <p:txBody>
          <a:bodyPr/>
          <a:lstStyle>
            <a:lvl1pPr>
              <a:defRPr sz="2200"/>
            </a:lvl1pPr>
          </a:lstStyle>
          <a:p>
            <a:pPr lvl="0">
              <a:defRPr sz="1800"/>
            </a:pPr>
            <a:r>
              <a:rPr sz="2200"/>
              <a:t>So it's recently been said that "microservices are not a free lunch" — and that’s true, there is a significant cost associated with migrating to the microservices style, much as there is a significant cost associated with migrating to the twelve-factor style. Interestingly enough, if you look at the concerns expressed about microservices, many of them are *exactly* the challenges that a CF is intended to address. So while microservices do not necessarily imply Cloud Foundry (and vice versa), there is in fact a symbiotic relationship between the two, with each approach somehow compensating for the limitations of the other, much like the practices of eXtreme Programming do the same [3].</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6" name="Shape 726"/>
          <p:cNvSpPr/>
          <p:nvPr>
            <p:ph type="sldImg"/>
          </p:nvPr>
        </p:nvSpPr>
        <p:spPr>
          <a:prstGeom prst="rect">
            <a:avLst/>
          </a:prstGeom>
        </p:spPr>
        <p:txBody>
          <a:bodyPr/>
          <a:lstStyle/>
          <a:p>
            <a:pPr lvl="0"/>
          </a:p>
        </p:txBody>
      </p:sp>
      <p:sp>
        <p:nvSpPr>
          <p:cNvPr id="727" name="Shape 727"/>
          <p:cNvSpPr/>
          <p:nvPr>
            <p:ph type="body" sz="quarter" idx="1"/>
          </p:nvPr>
        </p:nvSpPr>
        <p:spPr>
          <a:prstGeom prst="rect">
            <a:avLst/>
          </a:prstGeom>
        </p:spPr>
        <p:txBody>
          <a:bodyPr/>
          <a:lstStyle>
            <a:lvl1pPr>
              <a:defRPr sz="2200"/>
            </a:lvl1pPr>
          </a:lstStyle>
          <a:p>
            <a:pPr lvl="0">
              <a:defRPr sz="1800"/>
            </a:pPr>
            <a:r>
              <a:rPr sz="2200"/>
              <a:t>So now I’ll switch gears and give a brief overview of the twelve-factor application and how Cloud Foundry is tuned to support applications developed in that style.</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sp>
        <p:nvSpPr>
          <p:cNvPr id="9" name="Shape 9"/>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10" name="Shape 10"/>
          <p:cNvSpPr/>
          <p:nvPr/>
        </p:nvSpPr>
        <p:spPr>
          <a:xfrm>
            <a:off x="366713" y="50184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11" name="image1.png" descr="Pivotal_Logo_white.png"/>
          <p:cNvPicPr/>
          <p:nvPr/>
        </p:nvPicPr>
        <p:blipFill>
          <a:blip/>
          <a:stretch>
            <a:fillRect/>
          </a:stretch>
        </p:blipFill>
        <p:spPr>
          <a:xfrm>
            <a:off x="7941733" y="4713966"/>
            <a:ext cx="957263" cy="219456"/>
          </a:xfrm>
          <a:prstGeom prst="rect">
            <a:avLst/>
          </a:prstGeom>
          <a:ln w="12700">
            <a:miter lim="400000"/>
          </a:ln>
        </p:spPr>
      </p:pic>
      <p:sp>
        <p:nvSpPr>
          <p:cNvPr id="12" name="Shape 12"/>
          <p:cNvSpPr/>
          <p:nvPr/>
        </p:nvSpPr>
        <p:spPr>
          <a:xfrm>
            <a:off x="0" y="0"/>
            <a:ext cx="9144000" cy="5143500"/>
          </a:xfrm>
          <a:prstGeom prst="rect">
            <a:avLst/>
          </a:prstGeom>
          <a:solidFill/>
          <a:ln w="12700">
            <a:solidFill/>
            <a:round/>
          </a:ln>
        </p:spPr>
        <p:txBody>
          <a:bodyPr lIns="0" tIns="0" rIns="0" bIns="0" anchor="ctr"/>
          <a:lstStyle/>
          <a:p>
            <a:pPr lvl="0" algn="ctr">
              <a:defRPr>
                <a:solidFill>
                  <a:srgbClr val="FFFFFF"/>
                </a:solidFill>
                <a:uFill>
                  <a:solidFill>
                    <a:srgbClr val="FFFFFF"/>
                  </a:solidFill>
                </a:uFill>
              </a:defRPr>
            </a:pPr>
          </a:p>
        </p:txBody>
      </p:sp>
      <p:sp>
        <p:nvSpPr>
          <p:cNvPr id="13" name="Shape 13"/>
          <p:cNvSpPr/>
          <p:nvPr>
            <p:ph type="title"/>
          </p:nvPr>
        </p:nvSpPr>
        <p:spPr>
          <a:xfrm>
            <a:off x="890587" y="27031"/>
            <a:ext cx="7620001" cy="2292305"/>
          </a:xfrm>
          <a:prstGeom prst="rect">
            <a:avLst/>
          </a:prstGeom>
        </p:spPr>
        <p:txBody>
          <a:bodyPr anchor="b"/>
          <a:lstStyle>
            <a:lvl1pPr>
              <a:defRPr b="1" sz="3600">
                <a:solidFill>
                  <a:srgbClr val="F16F3B"/>
                </a:solidFill>
                <a:uFill>
                  <a:solidFill>
                    <a:srgbClr val="F16F3B"/>
                  </a:solidFill>
                </a:uFill>
              </a:defRPr>
            </a:lvl1pPr>
          </a:lstStyle>
          <a:p>
            <a:pPr lvl="0">
              <a:defRPr b="0" sz="1800">
                <a:solidFill>
                  <a:srgbClr val="000000"/>
                </a:solidFill>
                <a:uFillTx/>
              </a:defRPr>
            </a:pPr>
            <a:r>
              <a:rPr b="1" sz="3600">
                <a:solidFill>
                  <a:srgbClr val="F16F3B"/>
                </a:solidFill>
                <a:uFill>
                  <a:solidFill>
                    <a:srgbClr val="F16F3B"/>
                  </a:solidFill>
                </a:uFill>
              </a:rPr>
              <a:t>Title Text</a:t>
            </a:r>
          </a:p>
        </p:txBody>
      </p:sp>
      <p:sp>
        <p:nvSpPr>
          <p:cNvPr id="14" name="Shape 14"/>
          <p:cNvSpPr/>
          <p:nvPr>
            <p:ph type="body" idx="1"/>
          </p:nvPr>
        </p:nvSpPr>
        <p:spPr>
          <a:xfrm>
            <a:off x="890587" y="2633384"/>
            <a:ext cx="7620001" cy="1042337"/>
          </a:xfrm>
          <a:prstGeom prst="rect">
            <a:avLst/>
          </a:prstGeom>
        </p:spPr>
        <p:txBody>
          <a:bodyPr/>
          <a:lstStyle>
            <a:lvl1pPr marL="0" indent="0">
              <a:spcBef>
                <a:spcPts val="0"/>
              </a:spcBef>
              <a:buClrTx/>
              <a:buSzTx/>
              <a:buFontTx/>
              <a:buNone/>
              <a:defRPr>
                <a:solidFill>
                  <a:srgbClr val="3EA7BC"/>
                </a:solidFill>
                <a:uFill>
                  <a:solidFill>
                    <a:srgbClr val="3EA7BC"/>
                  </a:solidFill>
                </a:uFill>
              </a:defRPr>
            </a:lvl1pPr>
            <a:lvl2pPr marL="0" indent="457200">
              <a:spcBef>
                <a:spcPts val="0"/>
              </a:spcBef>
              <a:buClrTx/>
              <a:buSzTx/>
              <a:buFontTx/>
              <a:buNone/>
              <a:defRPr>
                <a:solidFill>
                  <a:srgbClr val="3EA7BC"/>
                </a:solidFill>
                <a:uFill>
                  <a:solidFill>
                    <a:srgbClr val="3EA7BC"/>
                  </a:solidFill>
                </a:uFill>
              </a:defRPr>
            </a:lvl2pPr>
            <a:lvl3pPr marL="0" indent="914400">
              <a:spcBef>
                <a:spcPts val="0"/>
              </a:spcBef>
              <a:buClrTx/>
              <a:buSzTx/>
              <a:buFontTx/>
              <a:buNone/>
              <a:defRPr>
                <a:solidFill>
                  <a:srgbClr val="3EA7BC"/>
                </a:solidFill>
                <a:uFill>
                  <a:solidFill>
                    <a:srgbClr val="3EA7BC"/>
                  </a:solidFill>
                </a:uFill>
              </a:defRPr>
            </a:lvl3pPr>
            <a:lvl4pPr marL="0" indent="1371600">
              <a:spcBef>
                <a:spcPts val="0"/>
              </a:spcBef>
              <a:buClrTx/>
              <a:buSzTx/>
              <a:buFontTx/>
              <a:buNone/>
              <a:defRPr>
                <a:solidFill>
                  <a:srgbClr val="3EA7BC"/>
                </a:solidFill>
                <a:uFill>
                  <a:solidFill>
                    <a:srgbClr val="3EA7BC"/>
                  </a:solidFill>
                </a:uFill>
              </a:defRPr>
            </a:lvl4pPr>
            <a:lvl5pPr marL="0" indent="1828800">
              <a:spcBef>
                <a:spcPts val="0"/>
              </a:spcBef>
              <a:buClrTx/>
              <a:buSzTx/>
              <a:buFontTx/>
              <a:buNone/>
              <a:defRPr>
                <a:solidFill>
                  <a:srgbClr val="3EA7BC"/>
                </a:solidFill>
                <a:uFill>
                  <a:solidFill>
                    <a:srgbClr val="3EA7BC"/>
                  </a:solidFill>
                </a:uFill>
              </a:defRPr>
            </a:lvl5pPr>
          </a:lstStyle>
          <a:p>
            <a:pPr lvl="0">
              <a:defRPr sz="1800">
                <a:solidFill>
                  <a:srgbClr val="000000"/>
                </a:solidFill>
                <a:uFillTx/>
              </a:defRPr>
            </a:pPr>
            <a:r>
              <a:rPr sz="2400">
                <a:solidFill>
                  <a:srgbClr val="3EA7BC"/>
                </a:solidFill>
                <a:uFill>
                  <a:solidFill>
                    <a:srgbClr val="3EA7BC"/>
                  </a:solidFill>
                </a:uFill>
              </a:rPr>
              <a:t>Body Level One</a:t>
            </a:r>
            <a:endParaRPr sz="2400">
              <a:solidFill>
                <a:srgbClr val="3EA7BC"/>
              </a:solidFill>
              <a:uFill>
                <a:solidFill>
                  <a:srgbClr val="3EA7BC"/>
                </a:solidFill>
              </a:uFill>
            </a:endParaRPr>
          </a:p>
          <a:p>
            <a:pPr lvl="1">
              <a:defRPr sz="1800">
                <a:solidFill>
                  <a:srgbClr val="000000"/>
                </a:solidFill>
                <a:uFillTx/>
              </a:defRPr>
            </a:pPr>
            <a:r>
              <a:rPr sz="2400">
                <a:solidFill>
                  <a:srgbClr val="3EA7BC"/>
                </a:solidFill>
                <a:uFill>
                  <a:solidFill>
                    <a:srgbClr val="3EA7BC"/>
                  </a:solidFill>
                </a:uFill>
              </a:rPr>
              <a:t>Body Level Two</a:t>
            </a:r>
            <a:endParaRPr sz="2400">
              <a:solidFill>
                <a:srgbClr val="3EA7BC"/>
              </a:solidFill>
              <a:uFill>
                <a:solidFill>
                  <a:srgbClr val="3EA7BC"/>
                </a:solidFill>
              </a:uFill>
            </a:endParaRPr>
          </a:p>
          <a:p>
            <a:pPr lvl="2">
              <a:defRPr sz="1800">
                <a:solidFill>
                  <a:srgbClr val="000000"/>
                </a:solidFill>
                <a:uFillTx/>
              </a:defRPr>
            </a:pPr>
            <a:r>
              <a:rPr sz="2400">
                <a:solidFill>
                  <a:srgbClr val="3EA7BC"/>
                </a:solidFill>
                <a:uFill>
                  <a:solidFill>
                    <a:srgbClr val="3EA7BC"/>
                  </a:solidFill>
                </a:uFill>
              </a:rPr>
              <a:t>Body Level Three</a:t>
            </a:r>
            <a:endParaRPr sz="2400">
              <a:solidFill>
                <a:srgbClr val="3EA7BC"/>
              </a:solidFill>
              <a:uFill>
                <a:solidFill>
                  <a:srgbClr val="3EA7BC"/>
                </a:solidFill>
              </a:uFill>
            </a:endParaRPr>
          </a:p>
          <a:p>
            <a:pPr lvl="3">
              <a:defRPr sz="1800">
                <a:solidFill>
                  <a:srgbClr val="000000"/>
                </a:solidFill>
                <a:uFillTx/>
              </a:defRPr>
            </a:pPr>
            <a:r>
              <a:rPr sz="2400">
                <a:solidFill>
                  <a:srgbClr val="3EA7BC"/>
                </a:solidFill>
                <a:uFill>
                  <a:solidFill>
                    <a:srgbClr val="3EA7BC"/>
                  </a:solidFill>
                </a:uFill>
              </a:rPr>
              <a:t>Body Level Four</a:t>
            </a:r>
            <a:endParaRPr sz="2400">
              <a:solidFill>
                <a:srgbClr val="3EA7BC"/>
              </a:solidFill>
              <a:uFill>
                <a:solidFill>
                  <a:srgbClr val="3EA7BC"/>
                </a:solidFill>
              </a:uFill>
            </a:endParaRPr>
          </a:p>
          <a:p>
            <a:pPr lvl="4">
              <a:defRPr sz="1800">
                <a:solidFill>
                  <a:srgbClr val="000000"/>
                </a:solidFill>
                <a:uFillTx/>
              </a:defRPr>
            </a:pPr>
            <a:r>
              <a:rPr sz="2400">
                <a:solidFill>
                  <a:srgbClr val="3EA7BC"/>
                </a:solidFill>
                <a:uFill>
                  <a:solidFill>
                    <a:srgbClr val="3EA7BC"/>
                  </a:solidFill>
                </a:uFill>
              </a:rPr>
              <a:t>Body Level Five</a:t>
            </a:r>
          </a:p>
        </p:txBody>
      </p:sp>
      <p:sp>
        <p:nvSpPr>
          <p:cNvPr id="15" name="Shape 15"/>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16" name="Shape 16"/>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sp>
        <p:nvSpPr>
          <p:cNvPr id="17" name="Shape 17"/>
          <p:cNvSpPr/>
          <p:nvPr>
            <p:ph type="sldNum" sz="quarter" idx="2"/>
          </p:nvPr>
        </p:nvSpPr>
        <p:spPr>
          <a:prstGeom prst="rect">
            <a:avLst/>
          </a:prstGeom>
        </p:spPr>
        <p:txBody>
          <a:bodyPr/>
          <a:lstStyle/>
          <a:p>
            <a:pPr lvl="0"/>
            <a:fld id="{86CB4B4D-7CA3-9044-876B-883B54F8677D}" type="slidenum"/>
          </a:p>
        </p:txBody>
      </p:sp>
      <p:pic>
        <p:nvPicPr>
          <p:cNvPr id="18"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Title, Content and Left Image">
    <p:spTree>
      <p:nvGrpSpPr>
        <p:cNvPr id="1" name=""/>
        <p:cNvGrpSpPr/>
        <p:nvPr/>
      </p:nvGrpSpPr>
      <p:grpSpPr>
        <a:xfrm>
          <a:off x="0" y="0"/>
          <a:ext cx="0" cy="0"/>
          <a:chOff x="0" y="0"/>
          <a:chExt cx="0" cy="0"/>
        </a:xfrm>
      </p:grpSpPr>
      <p:sp>
        <p:nvSpPr>
          <p:cNvPr id="71" name="Shape 71"/>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72" name="Shape 72"/>
          <p:cNvSpPr/>
          <p:nvPr>
            <p:ph type="sldNum" sz="quarter" idx="2"/>
          </p:nvPr>
        </p:nvSpPr>
        <p:spPr>
          <a:prstGeom prst="rect">
            <a:avLst/>
          </a:prstGeom>
        </p:spPr>
        <p:txBody>
          <a:bodyPr/>
          <a:lstStyle/>
          <a:p>
            <a:pPr lvl="0"/>
            <a:fld id="{86CB4B4D-7CA3-9044-876B-883B54F8677D}" type="slidenum"/>
          </a:p>
        </p:txBody>
      </p:sp>
      <p:sp>
        <p:nvSpPr>
          <p:cNvPr id="73" name="Shape 73"/>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74" name="leftmedia.gif"/>
          <p:cNvPicPr/>
          <p:nvPr/>
        </p:nvPicPr>
        <p:blipFill>
          <a:blip/>
          <a:srcRect l="0" t="0" r="0" b="0"/>
          <a:stretch>
            <a:fillRect/>
          </a:stretch>
        </p:blipFill>
        <p:spPr>
          <a:xfrm>
            <a:off x="373941" y="1063724"/>
            <a:ext cx="2080364" cy="3390901"/>
          </a:xfrm>
          <a:prstGeom prst="rect">
            <a:avLst/>
          </a:prstGeom>
          <a:ln w="12700">
            <a:miter lim="400000"/>
          </a:ln>
        </p:spPr>
      </p:pic>
      <p:sp>
        <p:nvSpPr>
          <p:cNvPr id="75" name="Shape 75"/>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Title Text</a:t>
            </a:r>
          </a:p>
        </p:txBody>
      </p:sp>
      <p:sp>
        <p:nvSpPr>
          <p:cNvPr id="76" name="Shape 76"/>
          <p:cNvSpPr/>
          <p:nvPr>
            <p:ph type="body" idx="1"/>
          </p:nvPr>
        </p:nvSpPr>
        <p:spPr>
          <a:xfrm>
            <a:off x="2728914" y="1074737"/>
            <a:ext cx="6045201" cy="3429001"/>
          </a:xfrm>
          <a:prstGeom prst="rect">
            <a:avLst/>
          </a:prstGeom>
        </p:spPr>
        <p:txBody>
          <a:bodyPr/>
          <a:lstStyle/>
          <a:p>
            <a:pPr lvl="0">
              <a:defRPr sz="1800">
                <a:solidFill>
                  <a:srgbClr val="000000"/>
                </a:solidFill>
                <a:uFillTx/>
              </a:defRPr>
            </a:pPr>
            <a:r>
              <a:rPr sz="2400">
                <a:solidFill>
                  <a:srgbClr val="4D4D4D"/>
                </a:solidFill>
                <a:uFill>
                  <a:solidFill>
                    <a:srgbClr val="4D4D4D"/>
                  </a:solidFill>
                </a:uFill>
              </a:rPr>
              <a:t>Body Level One</a:t>
            </a:r>
            <a:endParaRPr sz="2400">
              <a:solidFill>
                <a:srgbClr val="4D4D4D"/>
              </a:solidFill>
              <a:uFill>
                <a:solidFill>
                  <a:srgbClr val="4D4D4D"/>
                </a:solidFill>
              </a:uFill>
            </a:endParaRPr>
          </a:p>
          <a:p>
            <a:pPr lvl="1">
              <a:defRPr sz="1800">
                <a:solidFill>
                  <a:srgbClr val="000000"/>
                </a:solidFill>
                <a:uFillTx/>
              </a:defRPr>
            </a:pPr>
            <a:r>
              <a:rPr sz="2400">
                <a:solidFill>
                  <a:srgbClr val="4D4D4D"/>
                </a:solidFill>
                <a:uFill>
                  <a:solidFill>
                    <a:srgbClr val="4D4D4D"/>
                  </a:solidFill>
                </a:uFill>
              </a:rPr>
              <a:t>Body Level Two</a:t>
            </a:r>
            <a:endParaRPr sz="2400">
              <a:solidFill>
                <a:srgbClr val="4D4D4D"/>
              </a:solidFill>
              <a:uFill>
                <a:solidFill>
                  <a:srgbClr val="4D4D4D"/>
                </a:solidFill>
              </a:uFill>
            </a:endParaRPr>
          </a:p>
          <a:p>
            <a:pPr lvl="2">
              <a:defRPr sz="1800">
                <a:solidFill>
                  <a:srgbClr val="000000"/>
                </a:solidFill>
                <a:uFillTx/>
              </a:defRPr>
            </a:pPr>
            <a:r>
              <a:rPr sz="2400">
                <a:solidFill>
                  <a:srgbClr val="4D4D4D"/>
                </a:solidFill>
                <a:uFill>
                  <a:solidFill>
                    <a:srgbClr val="4D4D4D"/>
                  </a:solidFill>
                </a:uFill>
              </a:rPr>
              <a:t>Body Level Three</a:t>
            </a:r>
            <a:endParaRPr sz="2400">
              <a:solidFill>
                <a:srgbClr val="4D4D4D"/>
              </a:solidFill>
              <a:uFill>
                <a:solidFill>
                  <a:srgbClr val="4D4D4D"/>
                </a:solidFill>
              </a:uFill>
            </a:endParaRPr>
          </a:p>
          <a:p>
            <a:pPr lvl="3">
              <a:defRPr sz="1800">
                <a:solidFill>
                  <a:srgbClr val="000000"/>
                </a:solidFill>
                <a:uFillTx/>
              </a:defRPr>
            </a:pPr>
            <a:r>
              <a:rPr sz="2400">
                <a:solidFill>
                  <a:srgbClr val="4D4D4D"/>
                </a:solidFill>
                <a:uFill>
                  <a:solidFill>
                    <a:srgbClr val="4D4D4D"/>
                  </a:solidFill>
                </a:uFill>
              </a:rPr>
              <a:t>Body Level Four</a:t>
            </a:r>
            <a:endParaRPr sz="2400">
              <a:solidFill>
                <a:srgbClr val="4D4D4D"/>
              </a:solidFill>
              <a:uFill>
                <a:solidFill>
                  <a:srgbClr val="4D4D4D"/>
                </a:solidFill>
              </a:uFill>
            </a:endParaRPr>
          </a:p>
          <a:p>
            <a:pPr lvl="4">
              <a:defRPr sz="1800">
                <a:solidFill>
                  <a:srgbClr val="000000"/>
                </a:solidFill>
                <a:uFillTx/>
              </a:defRPr>
            </a:pPr>
            <a:r>
              <a:rPr sz="2400">
                <a:solidFill>
                  <a:srgbClr val="4D4D4D"/>
                </a:solidFill>
                <a:uFill>
                  <a:solidFill>
                    <a:srgbClr val="4D4D4D"/>
                  </a:solidFill>
                </a:uFill>
              </a:rPr>
              <a:t>Body Level Five</a:t>
            </a:r>
          </a:p>
        </p:txBody>
      </p:sp>
      <p:pic>
        <p:nvPicPr>
          <p:cNvPr id="77"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Title, Subtitle, Content and Left Image">
    <p:spTree>
      <p:nvGrpSpPr>
        <p:cNvPr id="1" name=""/>
        <p:cNvGrpSpPr/>
        <p:nvPr/>
      </p:nvGrpSpPr>
      <p:grpSpPr>
        <a:xfrm>
          <a:off x="0" y="0"/>
          <a:ext cx="0" cy="0"/>
          <a:chOff x="0" y="0"/>
          <a:chExt cx="0" cy="0"/>
        </a:xfrm>
      </p:grpSpPr>
      <p:sp>
        <p:nvSpPr>
          <p:cNvPr id="79" name="Shape 79"/>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80" name="Shape 80"/>
          <p:cNvSpPr/>
          <p:nvPr>
            <p:ph type="sldNum" sz="quarter" idx="2"/>
          </p:nvPr>
        </p:nvSpPr>
        <p:spPr>
          <a:prstGeom prst="rect">
            <a:avLst/>
          </a:prstGeom>
        </p:spPr>
        <p:txBody>
          <a:bodyPr/>
          <a:lstStyle/>
          <a:p>
            <a:pPr lvl="0"/>
            <a:fld id="{86CB4B4D-7CA3-9044-876B-883B54F8677D}" type="slidenum"/>
          </a:p>
        </p:txBody>
      </p:sp>
      <p:sp>
        <p:nvSpPr>
          <p:cNvPr id="81" name="Shape 81"/>
          <p:cNvSpPr/>
          <p:nvPr>
            <p:ph type="title"/>
          </p:nvPr>
        </p:nvSpPr>
        <p:spPr>
          <a:xfrm>
            <a:off x="366713" y="325438"/>
            <a:ext cx="8410576" cy="460376"/>
          </a:xfrm>
          <a:prstGeom prst="rect">
            <a:avLst/>
          </a:prstGeom>
        </p:spPr>
        <p:txBody>
          <a:bodyPr/>
          <a:lstStyle/>
          <a:p>
            <a:pPr lvl="0">
              <a:defRPr sz="1800">
                <a:solidFill>
                  <a:srgbClr val="000000"/>
                </a:solidFill>
                <a:uFillTx/>
              </a:defRPr>
            </a:pPr>
            <a:r>
              <a:rPr sz="3200">
                <a:solidFill>
                  <a:srgbClr val="008881"/>
                </a:solidFill>
                <a:uFill>
                  <a:solidFill>
                    <a:srgbClr val="008881"/>
                  </a:solidFill>
                </a:uFill>
              </a:rPr>
              <a:t>Title Text</a:t>
            </a:r>
          </a:p>
        </p:txBody>
      </p:sp>
      <p:sp>
        <p:nvSpPr>
          <p:cNvPr id="82" name="Shape 82"/>
          <p:cNvSpPr/>
          <p:nvPr>
            <p:ph type="body" idx="1"/>
          </p:nvPr>
        </p:nvSpPr>
        <p:spPr>
          <a:xfrm>
            <a:off x="366713" y="785812"/>
            <a:ext cx="8410576" cy="346220"/>
          </a:xfrm>
          <a:prstGeom prst="rect">
            <a:avLst/>
          </a:prstGeom>
        </p:spPr>
        <p:txBody>
          <a:bodyPr/>
          <a:lstStyle>
            <a:lvl1pPr marL="0" indent="0">
              <a:spcBef>
                <a:spcPts val="0"/>
              </a:spcBef>
              <a:buClrTx/>
              <a:buSzTx/>
              <a:buFontTx/>
              <a:buNone/>
              <a:defRPr sz="2000"/>
            </a:lvl1pPr>
            <a:lvl2pPr marL="0" indent="457200">
              <a:spcBef>
                <a:spcPts val="0"/>
              </a:spcBef>
              <a:buClrTx/>
              <a:buSzTx/>
              <a:buFontTx/>
              <a:buNone/>
              <a:defRPr sz="2000"/>
            </a:lvl2pPr>
            <a:lvl3pPr marL="0" indent="914400">
              <a:spcBef>
                <a:spcPts val="0"/>
              </a:spcBef>
              <a:buClrTx/>
              <a:buSzTx/>
              <a:buFontTx/>
              <a:buNone/>
              <a:defRPr sz="2000"/>
            </a:lvl3pPr>
            <a:lvl4pPr marL="0" indent="1371600">
              <a:spcBef>
                <a:spcPts val="0"/>
              </a:spcBef>
              <a:buClrTx/>
              <a:buSzTx/>
              <a:buFontTx/>
              <a:buNone/>
              <a:defRPr sz="2000"/>
            </a:lvl4pPr>
            <a:lvl5pPr marL="0" indent="1828800">
              <a:spcBef>
                <a:spcPts val="0"/>
              </a:spcBef>
              <a:buClrTx/>
              <a:buSzTx/>
              <a:buFontTx/>
              <a:buNone/>
              <a:defRPr sz="2000"/>
            </a:lvl5pPr>
          </a:lstStyle>
          <a:p>
            <a:pPr lvl="0">
              <a:defRPr sz="1800">
                <a:solidFill>
                  <a:srgbClr val="000000"/>
                </a:solidFill>
                <a:uFillTx/>
              </a:defRPr>
            </a:pPr>
            <a:r>
              <a:rPr sz="2000">
                <a:solidFill>
                  <a:srgbClr val="4D4D4D"/>
                </a:solidFill>
                <a:uFill>
                  <a:solidFill>
                    <a:srgbClr val="4D4D4D"/>
                  </a:solidFill>
                </a:uFill>
              </a:rPr>
              <a:t>Body Level One</a:t>
            </a:r>
            <a:endParaRPr sz="2000">
              <a:solidFill>
                <a:srgbClr val="4D4D4D"/>
              </a:solidFill>
              <a:uFill>
                <a:solidFill>
                  <a:srgbClr val="4D4D4D"/>
                </a:solidFill>
              </a:uFill>
            </a:endParaRPr>
          </a:p>
          <a:p>
            <a:pPr lvl="1">
              <a:defRPr sz="1800">
                <a:solidFill>
                  <a:srgbClr val="000000"/>
                </a:solidFill>
                <a:uFillTx/>
              </a:defRPr>
            </a:pPr>
            <a:r>
              <a:rPr sz="2000">
                <a:solidFill>
                  <a:srgbClr val="4D4D4D"/>
                </a:solidFill>
                <a:uFill>
                  <a:solidFill>
                    <a:srgbClr val="4D4D4D"/>
                  </a:solidFill>
                </a:uFill>
              </a:rPr>
              <a:t>Body Level Two</a:t>
            </a:r>
            <a:endParaRPr sz="2000">
              <a:solidFill>
                <a:srgbClr val="4D4D4D"/>
              </a:solidFill>
              <a:uFill>
                <a:solidFill>
                  <a:srgbClr val="4D4D4D"/>
                </a:solidFill>
              </a:uFill>
            </a:endParaRPr>
          </a:p>
          <a:p>
            <a:pPr lvl="2">
              <a:defRPr sz="1800">
                <a:solidFill>
                  <a:srgbClr val="000000"/>
                </a:solidFill>
                <a:uFillTx/>
              </a:defRPr>
            </a:pPr>
            <a:r>
              <a:rPr sz="2000">
                <a:solidFill>
                  <a:srgbClr val="4D4D4D"/>
                </a:solidFill>
                <a:uFill>
                  <a:solidFill>
                    <a:srgbClr val="4D4D4D"/>
                  </a:solidFill>
                </a:uFill>
              </a:rPr>
              <a:t>Body Level Three</a:t>
            </a:r>
            <a:endParaRPr sz="2000">
              <a:solidFill>
                <a:srgbClr val="4D4D4D"/>
              </a:solidFill>
              <a:uFill>
                <a:solidFill>
                  <a:srgbClr val="4D4D4D"/>
                </a:solidFill>
              </a:uFill>
            </a:endParaRPr>
          </a:p>
          <a:p>
            <a:pPr lvl="3">
              <a:defRPr sz="1800">
                <a:solidFill>
                  <a:srgbClr val="000000"/>
                </a:solidFill>
                <a:uFillTx/>
              </a:defRPr>
            </a:pPr>
            <a:r>
              <a:rPr sz="2000">
                <a:solidFill>
                  <a:srgbClr val="4D4D4D"/>
                </a:solidFill>
                <a:uFill>
                  <a:solidFill>
                    <a:srgbClr val="4D4D4D"/>
                  </a:solidFill>
                </a:uFill>
              </a:rPr>
              <a:t>Body Level Four</a:t>
            </a:r>
            <a:endParaRPr sz="2000">
              <a:solidFill>
                <a:srgbClr val="4D4D4D"/>
              </a:solidFill>
              <a:uFill>
                <a:solidFill>
                  <a:srgbClr val="4D4D4D"/>
                </a:solidFill>
              </a:uFill>
            </a:endParaRPr>
          </a:p>
          <a:p>
            <a:pPr lvl="4">
              <a:defRPr sz="1800">
                <a:solidFill>
                  <a:srgbClr val="000000"/>
                </a:solidFill>
                <a:uFillTx/>
              </a:defRPr>
            </a:pPr>
            <a:r>
              <a:rPr sz="2000">
                <a:solidFill>
                  <a:srgbClr val="4D4D4D"/>
                </a:solidFill>
                <a:uFill>
                  <a:solidFill>
                    <a:srgbClr val="4D4D4D"/>
                  </a:solidFill>
                </a:uFill>
              </a:rPr>
              <a:t>Body Level Five</a:t>
            </a:r>
          </a:p>
        </p:txBody>
      </p:sp>
      <p:sp>
        <p:nvSpPr>
          <p:cNvPr id="83" name="Shape 83"/>
          <p:cNvSpPr/>
          <p:nvPr/>
        </p:nvSpPr>
        <p:spPr>
          <a:xfrm>
            <a:off x="366713" y="5021495"/>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84"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wo Columns">
    <p:spTree>
      <p:nvGrpSpPr>
        <p:cNvPr id="1" name=""/>
        <p:cNvGrpSpPr/>
        <p:nvPr/>
      </p:nvGrpSpPr>
      <p:grpSpPr>
        <a:xfrm>
          <a:off x="0" y="0"/>
          <a:ext cx="0" cy="0"/>
          <a:chOff x="0" y="0"/>
          <a:chExt cx="0" cy="0"/>
        </a:xfrm>
      </p:grpSpPr>
      <p:sp>
        <p:nvSpPr>
          <p:cNvPr id="86" name="Shape 86"/>
          <p:cNvSpPr/>
          <p:nvPr/>
        </p:nvSpPr>
        <p:spPr>
          <a:xfrm>
            <a:off x="0" y="4629150"/>
            <a:ext cx="9144000" cy="385764"/>
          </a:xfrm>
          <a:prstGeom prst="rect">
            <a:avLst/>
          </a:prstGeom>
          <a:solidFill>
            <a:srgbClr val="00786E"/>
          </a:solidFill>
          <a:ln w="12700">
            <a:miter lim="400000"/>
          </a:ln>
        </p:spPr>
        <p:txBody>
          <a:bodyPr lIns="45719" rIns="45719" anchor="ctr"/>
          <a:lstStyle/>
          <a:p>
            <a:pPr lvl="0">
              <a:defRPr>
                <a:solidFill>
                  <a:srgbClr val="FFFFFF"/>
                </a:solidFill>
                <a:uFill>
                  <a:solidFill>
                    <a:srgbClr val="FFFFFF"/>
                  </a:solidFill>
                </a:uFill>
              </a:defRPr>
            </a:pPr>
          </a:p>
        </p:txBody>
      </p:sp>
      <p:sp>
        <p:nvSpPr>
          <p:cNvPr id="87" name="Shape 87"/>
          <p:cNvSpPr/>
          <p:nvPr>
            <p:ph type="sldNum" sz="quarter" idx="2"/>
          </p:nvPr>
        </p:nvSpPr>
        <p:spPr>
          <a:prstGeom prst="rect">
            <a:avLst/>
          </a:prstGeom>
        </p:spPr>
        <p:txBody>
          <a:bodyPr/>
          <a:lstStyle/>
          <a:p>
            <a:pPr lvl="0"/>
            <a:fld id="{86CB4B4D-7CA3-9044-876B-883B54F8677D}" type="slidenum"/>
          </a:p>
        </p:txBody>
      </p:sp>
      <p:sp>
        <p:nvSpPr>
          <p:cNvPr id="88" name="Shape 88"/>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Title Text</a:t>
            </a:r>
          </a:p>
        </p:txBody>
      </p:sp>
      <p:sp>
        <p:nvSpPr>
          <p:cNvPr id="89" name="Shape 89"/>
          <p:cNvSpPr/>
          <p:nvPr>
            <p:ph type="body" idx="1"/>
          </p:nvPr>
        </p:nvSpPr>
        <p:spPr>
          <a:prstGeom prst="rect">
            <a:avLst/>
          </a:prstGeom>
        </p:spPr>
        <p:txBody>
          <a:bodyPr numCol="2" spcCol="420528"/>
          <a:lstStyle/>
          <a:p>
            <a:pPr lvl="0">
              <a:defRPr sz="1800">
                <a:solidFill>
                  <a:srgbClr val="000000"/>
                </a:solidFill>
                <a:uFillTx/>
              </a:defRPr>
            </a:pPr>
            <a:r>
              <a:rPr sz="2400">
                <a:solidFill>
                  <a:srgbClr val="4D4D4D"/>
                </a:solidFill>
                <a:uFill>
                  <a:solidFill>
                    <a:srgbClr val="4D4D4D"/>
                  </a:solidFill>
                </a:uFill>
              </a:rPr>
              <a:t>Body Level One</a:t>
            </a:r>
            <a:endParaRPr sz="2400">
              <a:solidFill>
                <a:srgbClr val="4D4D4D"/>
              </a:solidFill>
              <a:uFill>
                <a:solidFill>
                  <a:srgbClr val="4D4D4D"/>
                </a:solidFill>
              </a:uFill>
            </a:endParaRPr>
          </a:p>
          <a:p>
            <a:pPr lvl="1">
              <a:defRPr sz="1800">
                <a:solidFill>
                  <a:srgbClr val="000000"/>
                </a:solidFill>
                <a:uFillTx/>
              </a:defRPr>
            </a:pPr>
            <a:r>
              <a:rPr sz="2400">
                <a:solidFill>
                  <a:srgbClr val="4D4D4D"/>
                </a:solidFill>
                <a:uFill>
                  <a:solidFill>
                    <a:srgbClr val="4D4D4D"/>
                  </a:solidFill>
                </a:uFill>
              </a:rPr>
              <a:t>Body Level Two</a:t>
            </a:r>
            <a:endParaRPr sz="2400">
              <a:solidFill>
                <a:srgbClr val="4D4D4D"/>
              </a:solidFill>
              <a:uFill>
                <a:solidFill>
                  <a:srgbClr val="4D4D4D"/>
                </a:solidFill>
              </a:uFill>
            </a:endParaRPr>
          </a:p>
          <a:p>
            <a:pPr lvl="2">
              <a:defRPr sz="1800">
                <a:solidFill>
                  <a:srgbClr val="000000"/>
                </a:solidFill>
                <a:uFillTx/>
              </a:defRPr>
            </a:pPr>
            <a:r>
              <a:rPr sz="2400">
                <a:solidFill>
                  <a:srgbClr val="4D4D4D"/>
                </a:solidFill>
                <a:uFill>
                  <a:solidFill>
                    <a:srgbClr val="4D4D4D"/>
                  </a:solidFill>
                </a:uFill>
              </a:rPr>
              <a:t>Body Level Three</a:t>
            </a:r>
            <a:endParaRPr sz="2400">
              <a:solidFill>
                <a:srgbClr val="4D4D4D"/>
              </a:solidFill>
              <a:uFill>
                <a:solidFill>
                  <a:srgbClr val="4D4D4D"/>
                </a:solidFill>
              </a:uFill>
            </a:endParaRPr>
          </a:p>
          <a:p>
            <a:pPr lvl="3">
              <a:defRPr sz="1800">
                <a:solidFill>
                  <a:srgbClr val="000000"/>
                </a:solidFill>
                <a:uFillTx/>
              </a:defRPr>
            </a:pPr>
            <a:r>
              <a:rPr sz="2400">
                <a:solidFill>
                  <a:srgbClr val="4D4D4D"/>
                </a:solidFill>
                <a:uFill>
                  <a:solidFill>
                    <a:srgbClr val="4D4D4D"/>
                  </a:solidFill>
                </a:uFill>
              </a:rPr>
              <a:t>Body Level Four</a:t>
            </a:r>
            <a:endParaRPr sz="2400">
              <a:solidFill>
                <a:srgbClr val="4D4D4D"/>
              </a:solidFill>
              <a:uFill>
                <a:solidFill>
                  <a:srgbClr val="4D4D4D"/>
                </a:solidFill>
              </a:uFill>
            </a:endParaRPr>
          </a:p>
          <a:p>
            <a:pPr lvl="4">
              <a:defRPr sz="1800">
                <a:solidFill>
                  <a:srgbClr val="000000"/>
                </a:solidFill>
                <a:uFillTx/>
              </a:defRPr>
            </a:pPr>
            <a:r>
              <a:rPr sz="2400">
                <a:solidFill>
                  <a:srgbClr val="4D4D4D"/>
                </a:solidFill>
                <a:uFill>
                  <a:solidFill>
                    <a:srgbClr val="4D4D4D"/>
                  </a:solidFill>
                </a:uFill>
              </a:rPr>
              <a:t>Body Level Five</a:t>
            </a:r>
          </a:p>
        </p:txBody>
      </p:sp>
      <p:sp>
        <p:nvSpPr>
          <p:cNvPr id="90" name="Shape 90"/>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91"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Footer Bar Only">
    <p:spTree>
      <p:nvGrpSpPr>
        <p:cNvPr id="1" name=""/>
        <p:cNvGrpSpPr/>
        <p:nvPr/>
      </p:nvGrpSpPr>
      <p:grpSpPr>
        <a:xfrm>
          <a:off x="0" y="0"/>
          <a:ext cx="0" cy="0"/>
          <a:chOff x="0" y="0"/>
          <a:chExt cx="0" cy="0"/>
        </a:xfrm>
      </p:grpSpPr>
      <p:sp>
        <p:nvSpPr>
          <p:cNvPr id="93" name="Shape 9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Black Background">
    <p:spTree>
      <p:nvGrpSpPr>
        <p:cNvPr id="1" name=""/>
        <p:cNvGrpSpPr/>
        <p:nvPr/>
      </p:nvGrpSpPr>
      <p:grpSpPr>
        <a:xfrm>
          <a:off x="0" y="0"/>
          <a:ext cx="0" cy="0"/>
          <a:chOff x="0" y="0"/>
          <a:chExt cx="0" cy="0"/>
        </a:xfrm>
      </p:grpSpPr>
      <p:sp>
        <p:nvSpPr>
          <p:cNvPr id="95" name="Shape 95"/>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96" name="Shape 96"/>
          <p:cNvSpPr/>
          <p:nvPr/>
        </p:nvSpPr>
        <p:spPr>
          <a:xfrm>
            <a:off x="366713" y="50184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97" name="image1.png" descr="Pivotal_Logo_white.png"/>
          <p:cNvPicPr/>
          <p:nvPr/>
        </p:nvPicPr>
        <p:blipFill>
          <a:blip/>
          <a:stretch>
            <a:fillRect/>
          </a:stretch>
        </p:blipFill>
        <p:spPr>
          <a:xfrm>
            <a:off x="7941733" y="4713966"/>
            <a:ext cx="957263" cy="219456"/>
          </a:xfrm>
          <a:prstGeom prst="rect">
            <a:avLst/>
          </a:prstGeom>
          <a:ln w="12700">
            <a:miter lim="400000"/>
          </a:ln>
        </p:spPr>
      </p:pic>
      <p:sp>
        <p:nvSpPr>
          <p:cNvPr id="98" name="Shape 98"/>
          <p:cNvSpPr/>
          <p:nvPr/>
        </p:nvSpPr>
        <p:spPr>
          <a:xfrm>
            <a:off x="0" y="0"/>
            <a:ext cx="9144000" cy="5143500"/>
          </a:xfrm>
          <a:prstGeom prst="rect">
            <a:avLst/>
          </a:prstGeom>
          <a:solidFill/>
          <a:ln w="12700">
            <a:solidFill/>
            <a:round/>
          </a:ln>
        </p:spPr>
        <p:txBody>
          <a:bodyPr lIns="0" tIns="0" rIns="0" bIns="0" anchor="ctr"/>
          <a:lstStyle/>
          <a:p>
            <a:pPr lvl="0" algn="ctr">
              <a:defRPr>
                <a:solidFill>
                  <a:srgbClr val="FFFFFF"/>
                </a:solidFill>
                <a:uFill>
                  <a:solidFill>
                    <a:srgbClr val="FFFFFF"/>
                  </a:solidFill>
                </a:uFill>
              </a:defRPr>
            </a:pPr>
          </a:p>
        </p:txBody>
      </p:sp>
      <p:sp>
        <p:nvSpPr>
          <p:cNvPr id="99" name="Shape 99"/>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100" name="Shape 100"/>
          <p:cNvSpPr/>
          <p:nvPr>
            <p:ph type="sldNum" sz="quarter" idx="2"/>
          </p:nvPr>
        </p:nvSpPr>
        <p:spPr>
          <a:prstGeom prst="rect">
            <a:avLst/>
          </a:prstGeom>
        </p:spPr>
        <p:txBody>
          <a:bodyPr/>
          <a:lstStyle/>
          <a:p>
            <a:pPr lvl="0"/>
            <a:fld id="{86CB4B4D-7CA3-9044-876B-883B54F8677D}" type="slidenum"/>
          </a:p>
        </p:txBody>
      </p:sp>
      <p:sp>
        <p:nvSpPr>
          <p:cNvPr id="101" name="Shape 101"/>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102"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Pivotal Title Slide">
    <p:bg>
      <p:bgPr>
        <a:solidFill>
          <a:srgbClr val="33928A"/>
        </a:solidFill>
      </p:bgPr>
    </p:bg>
    <p:spTree>
      <p:nvGrpSpPr>
        <p:cNvPr id="1" name=""/>
        <p:cNvGrpSpPr/>
        <p:nvPr/>
      </p:nvGrpSpPr>
      <p:grpSpPr>
        <a:xfrm>
          <a:off x="0" y="0"/>
          <a:ext cx="0" cy="0"/>
          <a:chOff x="0" y="0"/>
          <a:chExt cx="0" cy="0"/>
        </a:xfrm>
      </p:grpSpPr>
      <p:sp>
        <p:nvSpPr>
          <p:cNvPr id="104" name="Shape 104"/>
          <p:cNvSpPr/>
          <p:nvPr/>
        </p:nvSpPr>
        <p:spPr>
          <a:xfrm>
            <a:off x="0" y="0"/>
            <a:ext cx="9144000" cy="5143500"/>
          </a:xfrm>
          <a:prstGeom prst="rect">
            <a:avLst/>
          </a:prstGeom>
          <a:solidFill/>
          <a:ln w="12700">
            <a:miter lim="400000"/>
          </a:ln>
        </p:spPr>
        <p:txBody>
          <a:bodyPr lIns="0" tIns="0" rIns="0" bIns="0" anchor="ctr"/>
          <a:lstStyle/>
          <a:p>
            <a:pPr lvl="0" algn="ctr">
              <a:defRPr>
                <a:solidFill>
                  <a:srgbClr val="FFFFFF"/>
                </a:solidFill>
                <a:uFill>
                  <a:solidFill>
                    <a:srgbClr val="FFFFFF"/>
                  </a:solidFill>
                </a:uFill>
              </a:defRPr>
            </a:pPr>
          </a:p>
        </p:txBody>
      </p:sp>
      <p:sp>
        <p:nvSpPr>
          <p:cNvPr id="105" name="Shape 105"/>
          <p:cNvSpPr/>
          <p:nvPr/>
        </p:nvSpPr>
        <p:spPr>
          <a:xfrm>
            <a:off x="1701800" y="3094038"/>
            <a:ext cx="56896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lgn="ctr">
              <a:defRPr>
                <a:solidFill>
                  <a:srgbClr val="000000"/>
                </a:solidFill>
                <a:uFillTx/>
              </a:defRPr>
            </a:pPr>
            <a:r>
              <a:rPr sz="2400">
                <a:solidFill>
                  <a:srgbClr val="F27C3A"/>
                </a:solidFill>
                <a:uFill>
                  <a:solidFill>
                    <a:srgbClr val="F27C3A"/>
                  </a:solidFill>
                </a:uFill>
              </a:rPr>
              <a:t>A NEW PLATFORM </a:t>
            </a:r>
            <a:r>
              <a:rPr sz="2400">
                <a:solidFill>
                  <a:srgbClr val="3EA7BC"/>
                </a:solidFill>
                <a:uFill>
                  <a:solidFill>
                    <a:srgbClr val="3EA7BC"/>
                  </a:solidFill>
                </a:uFill>
              </a:rPr>
              <a:t>FOR A NEW ERA</a:t>
            </a:r>
          </a:p>
        </p:txBody>
      </p:sp>
      <p:pic>
        <p:nvPicPr>
          <p:cNvPr id="106" name="pasted-image.pdf"/>
          <p:cNvPicPr/>
          <p:nvPr/>
        </p:nvPicPr>
        <p:blipFill>
          <a:blip r:embed="rId2">
            <a:extLst/>
          </a:blip>
          <a:stretch>
            <a:fillRect/>
          </a:stretch>
        </p:blipFill>
        <p:spPr>
          <a:xfrm>
            <a:off x="1974850" y="1658938"/>
            <a:ext cx="5194300" cy="1270001"/>
          </a:xfrm>
          <a:prstGeom prst="rect">
            <a:avLst/>
          </a:prstGeom>
          <a:ln w="12700">
            <a:miter lim="400000"/>
          </a:ln>
        </p:spPr>
      </p:pic>
    </p:spTree>
  </p:cSld>
  <p:clrMapOvr>
    <a:masterClrMapping/>
  </p:clrMapOvr>
  <p:transitio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Title Slide copy">
    <p:bg>
      <p:bgPr>
        <a:solidFill>
          <a:srgbClr val="000000"/>
        </a:solidFill>
      </p:bgPr>
    </p:bg>
    <p:spTree>
      <p:nvGrpSpPr>
        <p:cNvPr id="1" name=""/>
        <p:cNvGrpSpPr/>
        <p:nvPr/>
      </p:nvGrpSpPr>
      <p:grpSpPr>
        <a:xfrm>
          <a:off x="0" y="0"/>
          <a:ext cx="0" cy="0"/>
          <a:chOff x="0" y="0"/>
          <a:chExt cx="0" cy="0"/>
        </a:xfrm>
      </p:grpSpPr>
      <p:sp>
        <p:nvSpPr>
          <p:cNvPr id="108" name="Shape 108"/>
          <p:cNvSpPr/>
          <p:nvPr>
            <p:ph type="title"/>
          </p:nvPr>
        </p:nvSpPr>
        <p:spPr>
          <a:xfrm>
            <a:off x="890587" y="27031"/>
            <a:ext cx="7620001" cy="2292305"/>
          </a:xfrm>
          <a:prstGeom prst="rect">
            <a:avLst/>
          </a:prstGeom>
        </p:spPr>
        <p:txBody>
          <a:bodyPr anchor="b"/>
          <a:lstStyle>
            <a:lvl1pPr>
              <a:defRPr sz="3600">
                <a:solidFill>
                  <a:srgbClr val="F06E40"/>
                </a:solidFill>
                <a:uFill>
                  <a:solidFill>
                    <a:srgbClr val="F16F3B"/>
                  </a:solidFill>
                </a:uFill>
                <a:latin typeface="Avenir Next Medium"/>
                <a:ea typeface="Avenir Next Medium"/>
                <a:cs typeface="Avenir Next Medium"/>
                <a:sym typeface="Avenir Next Medium"/>
              </a:defRPr>
            </a:lvl1pPr>
          </a:lstStyle>
          <a:p>
            <a:pPr lvl="0">
              <a:defRPr sz="1800">
                <a:solidFill>
                  <a:srgbClr val="000000"/>
                </a:solidFill>
                <a:uFillTx/>
              </a:defRPr>
            </a:pPr>
            <a:r>
              <a:rPr sz="3600">
                <a:solidFill>
                  <a:srgbClr val="F06E40"/>
                </a:solidFill>
                <a:uFill>
                  <a:solidFill>
                    <a:srgbClr val="F16F3B"/>
                  </a:solidFill>
                </a:uFill>
              </a:rPr>
              <a:t>Title Text</a:t>
            </a:r>
          </a:p>
        </p:txBody>
      </p:sp>
      <p:sp>
        <p:nvSpPr>
          <p:cNvPr id="109" name="Shape 109"/>
          <p:cNvSpPr/>
          <p:nvPr>
            <p:ph type="body" idx="1"/>
          </p:nvPr>
        </p:nvSpPr>
        <p:spPr>
          <a:xfrm>
            <a:off x="890587" y="2633384"/>
            <a:ext cx="7620001" cy="1042337"/>
          </a:xfrm>
          <a:prstGeom prst="rect">
            <a:avLst/>
          </a:prstGeom>
        </p:spPr>
        <p:txBody>
          <a:bodyPr/>
          <a:lstStyle>
            <a:lvl1pPr marL="0" indent="0">
              <a:spcBef>
                <a:spcPts val="0"/>
              </a:spcBef>
              <a:buClrTx/>
              <a:buSzTx/>
              <a:buFontTx/>
              <a:buNone/>
              <a:defRPr>
                <a:solidFill>
                  <a:srgbClr val="1BA8DC"/>
                </a:solidFill>
                <a:uFill>
                  <a:solidFill>
                    <a:srgbClr val="3EA7BC"/>
                  </a:solidFill>
                </a:uFill>
                <a:latin typeface="Avenir Next"/>
                <a:ea typeface="Avenir Next"/>
                <a:cs typeface="Avenir Next"/>
                <a:sym typeface="Avenir Next"/>
              </a:defRPr>
            </a:lvl1pPr>
            <a:lvl2pPr marL="0" indent="457200">
              <a:spcBef>
                <a:spcPts val="0"/>
              </a:spcBef>
              <a:buClrTx/>
              <a:buSzTx/>
              <a:buFontTx/>
              <a:buNone/>
              <a:defRPr>
                <a:solidFill>
                  <a:srgbClr val="1BA8DC"/>
                </a:solidFill>
                <a:uFill>
                  <a:solidFill>
                    <a:srgbClr val="3EA7BC"/>
                  </a:solidFill>
                </a:uFill>
                <a:latin typeface="Avenir Next"/>
                <a:ea typeface="Avenir Next"/>
                <a:cs typeface="Avenir Next"/>
                <a:sym typeface="Avenir Next"/>
              </a:defRPr>
            </a:lvl2pPr>
            <a:lvl3pPr marL="0" indent="914400">
              <a:spcBef>
                <a:spcPts val="0"/>
              </a:spcBef>
              <a:buClrTx/>
              <a:buSzTx/>
              <a:buFontTx/>
              <a:buNone/>
              <a:defRPr>
                <a:solidFill>
                  <a:srgbClr val="1BA8DC"/>
                </a:solidFill>
                <a:uFill>
                  <a:solidFill>
                    <a:srgbClr val="3EA7BC"/>
                  </a:solidFill>
                </a:uFill>
                <a:latin typeface="Avenir Next"/>
                <a:ea typeface="Avenir Next"/>
                <a:cs typeface="Avenir Next"/>
                <a:sym typeface="Avenir Next"/>
              </a:defRPr>
            </a:lvl3pPr>
            <a:lvl4pPr marL="0" indent="1371600">
              <a:spcBef>
                <a:spcPts val="0"/>
              </a:spcBef>
              <a:buClrTx/>
              <a:buSzTx/>
              <a:buFontTx/>
              <a:buNone/>
              <a:defRPr>
                <a:solidFill>
                  <a:srgbClr val="1BA8DC"/>
                </a:solidFill>
                <a:uFill>
                  <a:solidFill>
                    <a:srgbClr val="3EA7BC"/>
                  </a:solidFill>
                </a:uFill>
                <a:latin typeface="Avenir Next"/>
                <a:ea typeface="Avenir Next"/>
                <a:cs typeface="Avenir Next"/>
                <a:sym typeface="Avenir Next"/>
              </a:defRPr>
            </a:lvl4pPr>
            <a:lvl5pPr marL="0" indent="1828800">
              <a:spcBef>
                <a:spcPts val="0"/>
              </a:spcBef>
              <a:buClrTx/>
              <a:buSzTx/>
              <a:buFontTx/>
              <a:buNone/>
              <a:defRPr>
                <a:solidFill>
                  <a:srgbClr val="1BA8DC"/>
                </a:solidFill>
                <a:uFill>
                  <a:solidFill>
                    <a:srgbClr val="3EA7BC"/>
                  </a:solidFill>
                </a:uFill>
                <a:latin typeface="Avenir Next"/>
                <a:ea typeface="Avenir Next"/>
                <a:cs typeface="Avenir Next"/>
                <a:sym typeface="Avenir Next"/>
              </a:defRPr>
            </a:lvl5pPr>
          </a:lstStyle>
          <a:p>
            <a:pPr lvl="0">
              <a:defRPr sz="1800">
                <a:solidFill>
                  <a:srgbClr val="000000"/>
                </a:solidFill>
                <a:uFillTx/>
              </a:defRPr>
            </a:pPr>
            <a:r>
              <a:rPr sz="2400">
                <a:solidFill>
                  <a:srgbClr val="1BA8DC"/>
                </a:solidFill>
                <a:uFill>
                  <a:solidFill>
                    <a:srgbClr val="3EA7BC"/>
                  </a:solidFill>
                </a:uFill>
              </a:rPr>
              <a:t>Body Level One</a:t>
            </a:r>
            <a:endParaRPr sz="2400">
              <a:solidFill>
                <a:srgbClr val="1BA8DC"/>
              </a:solidFill>
              <a:uFill>
                <a:solidFill>
                  <a:srgbClr val="3EA7BC"/>
                </a:solidFill>
              </a:uFill>
            </a:endParaRPr>
          </a:p>
          <a:p>
            <a:pPr lvl="1">
              <a:defRPr sz="1800">
                <a:solidFill>
                  <a:srgbClr val="000000"/>
                </a:solidFill>
                <a:uFillTx/>
              </a:defRPr>
            </a:pPr>
            <a:r>
              <a:rPr sz="2400">
                <a:solidFill>
                  <a:srgbClr val="1BA8DC"/>
                </a:solidFill>
                <a:uFill>
                  <a:solidFill>
                    <a:srgbClr val="3EA7BC"/>
                  </a:solidFill>
                </a:uFill>
              </a:rPr>
              <a:t>Body Level Two</a:t>
            </a:r>
            <a:endParaRPr sz="2400">
              <a:solidFill>
                <a:srgbClr val="1BA8DC"/>
              </a:solidFill>
              <a:uFill>
                <a:solidFill>
                  <a:srgbClr val="3EA7BC"/>
                </a:solidFill>
              </a:uFill>
            </a:endParaRPr>
          </a:p>
          <a:p>
            <a:pPr lvl="2">
              <a:defRPr sz="1800">
                <a:solidFill>
                  <a:srgbClr val="000000"/>
                </a:solidFill>
                <a:uFillTx/>
              </a:defRPr>
            </a:pPr>
            <a:r>
              <a:rPr sz="2400">
                <a:solidFill>
                  <a:srgbClr val="1BA8DC"/>
                </a:solidFill>
                <a:uFill>
                  <a:solidFill>
                    <a:srgbClr val="3EA7BC"/>
                  </a:solidFill>
                </a:uFill>
              </a:rPr>
              <a:t>Body Level Three</a:t>
            </a:r>
            <a:endParaRPr sz="2400">
              <a:solidFill>
                <a:srgbClr val="1BA8DC"/>
              </a:solidFill>
              <a:uFill>
                <a:solidFill>
                  <a:srgbClr val="3EA7BC"/>
                </a:solidFill>
              </a:uFill>
            </a:endParaRPr>
          </a:p>
          <a:p>
            <a:pPr lvl="3">
              <a:defRPr sz="1800">
                <a:solidFill>
                  <a:srgbClr val="000000"/>
                </a:solidFill>
                <a:uFillTx/>
              </a:defRPr>
            </a:pPr>
            <a:r>
              <a:rPr sz="2400">
                <a:solidFill>
                  <a:srgbClr val="1BA8DC"/>
                </a:solidFill>
                <a:uFill>
                  <a:solidFill>
                    <a:srgbClr val="3EA7BC"/>
                  </a:solidFill>
                </a:uFill>
              </a:rPr>
              <a:t>Body Level Four</a:t>
            </a:r>
            <a:endParaRPr sz="2400">
              <a:solidFill>
                <a:srgbClr val="1BA8DC"/>
              </a:solidFill>
              <a:uFill>
                <a:solidFill>
                  <a:srgbClr val="3EA7BC"/>
                </a:solidFill>
              </a:uFill>
            </a:endParaRPr>
          </a:p>
          <a:p>
            <a:pPr lvl="4">
              <a:defRPr sz="1800">
                <a:solidFill>
                  <a:srgbClr val="000000"/>
                </a:solidFill>
                <a:uFillTx/>
              </a:defRPr>
            </a:pPr>
            <a:r>
              <a:rPr sz="2400">
                <a:solidFill>
                  <a:srgbClr val="1BA8DC"/>
                </a:solidFill>
                <a:uFill>
                  <a:solidFill>
                    <a:srgbClr val="3EA7BC"/>
                  </a:solidFill>
                </a:uFill>
              </a:rPr>
              <a:t>Body Level Five</a:t>
            </a:r>
          </a:p>
        </p:txBody>
      </p:sp>
      <p:sp>
        <p:nvSpPr>
          <p:cNvPr id="110" name="Shape 110"/>
          <p:cNvSpPr/>
          <p:nvPr>
            <p:ph type="sldNum" sz="quarter" idx="2"/>
          </p:nvPr>
        </p:nvSpPr>
        <p:spPr>
          <a:prstGeom prst="rect">
            <a:avLst/>
          </a:prstGeom>
        </p:spPr>
        <p:txBody>
          <a:bodyPr/>
          <a:lstStyle/>
          <a:p>
            <a:pPr lvl="0"/>
            <a:fld id="{86CB4B4D-7CA3-9044-876B-883B54F8677D}" type="slidenum"/>
          </a:p>
        </p:txBody>
      </p:sp>
      <p:sp>
        <p:nvSpPr>
          <p:cNvPr id="111" name="Shape 111"/>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112" name="Shape 112"/>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113" name="" descr="Pivotal_Logo_white.png"/>
          <p:cNvPicPr/>
          <p:nvPr/>
        </p:nvPicPr>
        <p:blipFill>
          <a:blip/>
          <a:stretch>
            <a:fillRect/>
          </a:stretch>
        </p:blipFill>
        <p:spPr>
          <a:xfrm>
            <a:off x="7941733" y="4713966"/>
            <a:ext cx="957263" cy="219456"/>
          </a:xfrm>
          <a:prstGeom prst="rect">
            <a:avLst/>
          </a:prstGeom>
          <a:ln w="12700">
            <a:miter lim="400000"/>
          </a:ln>
        </p:spPr>
      </p:pic>
      <p:sp>
        <p:nvSpPr>
          <p:cNvPr id="114" name="Shape 114"/>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pic>
        <p:nvPicPr>
          <p:cNvPr id="115"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Title Slide copy">
    <p:bg>
      <p:bgPr>
        <a:solidFill>
          <a:srgbClr val="000000"/>
        </a:solidFill>
      </p:bgPr>
    </p:bg>
    <p:spTree>
      <p:nvGrpSpPr>
        <p:cNvPr id="1" name=""/>
        <p:cNvGrpSpPr/>
        <p:nvPr/>
      </p:nvGrpSpPr>
      <p:grpSpPr>
        <a:xfrm>
          <a:off x="0" y="0"/>
          <a:ext cx="0" cy="0"/>
          <a:chOff x="0" y="0"/>
          <a:chExt cx="0" cy="0"/>
        </a:xfrm>
      </p:grpSpPr>
      <p:sp>
        <p:nvSpPr>
          <p:cNvPr id="117" name="Shape 117"/>
          <p:cNvSpPr/>
          <p:nvPr>
            <p:ph type="title"/>
          </p:nvPr>
        </p:nvSpPr>
        <p:spPr>
          <a:xfrm>
            <a:off x="890587" y="27031"/>
            <a:ext cx="7620001" cy="2292305"/>
          </a:xfrm>
          <a:prstGeom prst="rect">
            <a:avLst/>
          </a:prstGeom>
        </p:spPr>
        <p:txBody>
          <a:bodyPr anchor="b"/>
          <a:lstStyle>
            <a:lvl1pPr>
              <a:defRPr sz="3600">
                <a:solidFill>
                  <a:srgbClr val="F06E40"/>
                </a:solidFill>
                <a:uFill>
                  <a:solidFill>
                    <a:srgbClr val="F16F3B"/>
                  </a:solidFill>
                </a:uFill>
                <a:latin typeface="Avenir Next Medium"/>
                <a:ea typeface="Avenir Next Medium"/>
                <a:cs typeface="Avenir Next Medium"/>
                <a:sym typeface="Avenir Next Medium"/>
              </a:defRPr>
            </a:lvl1pPr>
          </a:lstStyle>
          <a:p>
            <a:pPr lvl="0">
              <a:defRPr sz="1800">
                <a:solidFill>
                  <a:srgbClr val="000000"/>
                </a:solidFill>
                <a:uFillTx/>
              </a:defRPr>
            </a:pPr>
            <a:r>
              <a:rPr sz="3600">
                <a:solidFill>
                  <a:srgbClr val="F06E40"/>
                </a:solidFill>
                <a:uFill>
                  <a:solidFill>
                    <a:srgbClr val="F16F3B"/>
                  </a:solidFill>
                </a:uFill>
              </a:rPr>
              <a:t>Title Text</a:t>
            </a:r>
          </a:p>
        </p:txBody>
      </p:sp>
      <p:sp>
        <p:nvSpPr>
          <p:cNvPr id="118" name="Shape 118"/>
          <p:cNvSpPr/>
          <p:nvPr>
            <p:ph type="body" idx="1"/>
          </p:nvPr>
        </p:nvSpPr>
        <p:spPr>
          <a:xfrm>
            <a:off x="890587" y="2633384"/>
            <a:ext cx="7620001" cy="1042337"/>
          </a:xfrm>
          <a:prstGeom prst="rect">
            <a:avLst/>
          </a:prstGeom>
        </p:spPr>
        <p:txBody>
          <a:bodyPr/>
          <a:lstStyle>
            <a:lvl1pPr marL="0" indent="0">
              <a:spcBef>
                <a:spcPts val="0"/>
              </a:spcBef>
              <a:buClrTx/>
              <a:buSzTx/>
              <a:buFontTx/>
              <a:buNone/>
              <a:defRPr>
                <a:solidFill>
                  <a:srgbClr val="1BA8DC"/>
                </a:solidFill>
                <a:uFill>
                  <a:solidFill>
                    <a:srgbClr val="3EA7BC"/>
                  </a:solidFill>
                </a:uFill>
                <a:latin typeface="Avenir Next"/>
                <a:ea typeface="Avenir Next"/>
                <a:cs typeface="Avenir Next"/>
                <a:sym typeface="Avenir Next"/>
              </a:defRPr>
            </a:lvl1pPr>
            <a:lvl2pPr marL="0" indent="457200">
              <a:spcBef>
                <a:spcPts val="0"/>
              </a:spcBef>
              <a:buClrTx/>
              <a:buSzTx/>
              <a:buFontTx/>
              <a:buNone/>
              <a:defRPr>
                <a:solidFill>
                  <a:srgbClr val="1BA8DC"/>
                </a:solidFill>
                <a:uFill>
                  <a:solidFill>
                    <a:srgbClr val="3EA7BC"/>
                  </a:solidFill>
                </a:uFill>
                <a:latin typeface="Avenir Next"/>
                <a:ea typeface="Avenir Next"/>
                <a:cs typeface="Avenir Next"/>
                <a:sym typeface="Avenir Next"/>
              </a:defRPr>
            </a:lvl2pPr>
            <a:lvl3pPr marL="0" indent="914400">
              <a:spcBef>
                <a:spcPts val="0"/>
              </a:spcBef>
              <a:buClrTx/>
              <a:buSzTx/>
              <a:buFontTx/>
              <a:buNone/>
              <a:defRPr>
                <a:solidFill>
                  <a:srgbClr val="1BA8DC"/>
                </a:solidFill>
                <a:uFill>
                  <a:solidFill>
                    <a:srgbClr val="3EA7BC"/>
                  </a:solidFill>
                </a:uFill>
                <a:latin typeface="Avenir Next"/>
                <a:ea typeface="Avenir Next"/>
                <a:cs typeface="Avenir Next"/>
                <a:sym typeface="Avenir Next"/>
              </a:defRPr>
            </a:lvl3pPr>
            <a:lvl4pPr marL="0" indent="1371600">
              <a:spcBef>
                <a:spcPts val="0"/>
              </a:spcBef>
              <a:buClrTx/>
              <a:buSzTx/>
              <a:buFontTx/>
              <a:buNone/>
              <a:defRPr>
                <a:solidFill>
                  <a:srgbClr val="1BA8DC"/>
                </a:solidFill>
                <a:uFill>
                  <a:solidFill>
                    <a:srgbClr val="3EA7BC"/>
                  </a:solidFill>
                </a:uFill>
                <a:latin typeface="Avenir Next"/>
                <a:ea typeface="Avenir Next"/>
                <a:cs typeface="Avenir Next"/>
                <a:sym typeface="Avenir Next"/>
              </a:defRPr>
            </a:lvl4pPr>
            <a:lvl5pPr marL="0" indent="1828800">
              <a:spcBef>
                <a:spcPts val="0"/>
              </a:spcBef>
              <a:buClrTx/>
              <a:buSzTx/>
              <a:buFontTx/>
              <a:buNone/>
              <a:defRPr>
                <a:solidFill>
                  <a:srgbClr val="1BA8DC"/>
                </a:solidFill>
                <a:uFill>
                  <a:solidFill>
                    <a:srgbClr val="3EA7BC"/>
                  </a:solidFill>
                </a:uFill>
                <a:latin typeface="Avenir Next"/>
                <a:ea typeface="Avenir Next"/>
                <a:cs typeface="Avenir Next"/>
                <a:sym typeface="Avenir Next"/>
              </a:defRPr>
            </a:lvl5pPr>
          </a:lstStyle>
          <a:p>
            <a:pPr lvl="0">
              <a:defRPr sz="1800">
                <a:solidFill>
                  <a:srgbClr val="000000"/>
                </a:solidFill>
                <a:uFillTx/>
              </a:defRPr>
            </a:pPr>
            <a:r>
              <a:rPr sz="2400">
                <a:solidFill>
                  <a:srgbClr val="1BA8DC"/>
                </a:solidFill>
                <a:uFill>
                  <a:solidFill>
                    <a:srgbClr val="3EA7BC"/>
                  </a:solidFill>
                </a:uFill>
              </a:rPr>
              <a:t>Body Level One</a:t>
            </a:r>
            <a:endParaRPr sz="2400">
              <a:solidFill>
                <a:srgbClr val="1BA8DC"/>
              </a:solidFill>
              <a:uFill>
                <a:solidFill>
                  <a:srgbClr val="3EA7BC"/>
                </a:solidFill>
              </a:uFill>
            </a:endParaRPr>
          </a:p>
          <a:p>
            <a:pPr lvl="1">
              <a:defRPr sz="1800">
                <a:solidFill>
                  <a:srgbClr val="000000"/>
                </a:solidFill>
                <a:uFillTx/>
              </a:defRPr>
            </a:pPr>
            <a:r>
              <a:rPr sz="2400">
                <a:solidFill>
                  <a:srgbClr val="1BA8DC"/>
                </a:solidFill>
                <a:uFill>
                  <a:solidFill>
                    <a:srgbClr val="3EA7BC"/>
                  </a:solidFill>
                </a:uFill>
              </a:rPr>
              <a:t>Body Level Two</a:t>
            </a:r>
            <a:endParaRPr sz="2400">
              <a:solidFill>
                <a:srgbClr val="1BA8DC"/>
              </a:solidFill>
              <a:uFill>
                <a:solidFill>
                  <a:srgbClr val="3EA7BC"/>
                </a:solidFill>
              </a:uFill>
            </a:endParaRPr>
          </a:p>
          <a:p>
            <a:pPr lvl="2">
              <a:defRPr sz="1800">
                <a:solidFill>
                  <a:srgbClr val="000000"/>
                </a:solidFill>
                <a:uFillTx/>
              </a:defRPr>
            </a:pPr>
            <a:r>
              <a:rPr sz="2400">
                <a:solidFill>
                  <a:srgbClr val="1BA8DC"/>
                </a:solidFill>
                <a:uFill>
                  <a:solidFill>
                    <a:srgbClr val="3EA7BC"/>
                  </a:solidFill>
                </a:uFill>
              </a:rPr>
              <a:t>Body Level Three</a:t>
            </a:r>
            <a:endParaRPr sz="2400">
              <a:solidFill>
                <a:srgbClr val="1BA8DC"/>
              </a:solidFill>
              <a:uFill>
                <a:solidFill>
                  <a:srgbClr val="3EA7BC"/>
                </a:solidFill>
              </a:uFill>
            </a:endParaRPr>
          </a:p>
          <a:p>
            <a:pPr lvl="3">
              <a:defRPr sz="1800">
                <a:solidFill>
                  <a:srgbClr val="000000"/>
                </a:solidFill>
                <a:uFillTx/>
              </a:defRPr>
            </a:pPr>
            <a:r>
              <a:rPr sz="2400">
                <a:solidFill>
                  <a:srgbClr val="1BA8DC"/>
                </a:solidFill>
                <a:uFill>
                  <a:solidFill>
                    <a:srgbClr val="3EA7BC"/>
                  </a:solidFill>
                </a:uFill>
              </a:rPr>
              <a:t>Body Level Four</a:t>
            </a:r>
            <a:endParaRPr sz="2400">
              <a:solidFill>
                <a:srgbClr val="1BA8DC"/>
              </a:solidFill>
              <a:uFill>
                <a:solidFill>
                  <a:srgbClr val="3EA7BC"/>
                </a:solidFill>
              </a:uFill>
            </a:endParaRPr>
          </a:p>
          <a:p>
            <a:pPr lvl="4">
              <a:defRPr sz="1800">
                <a:solidFill>
                  <a:srgbClr val="000000"/>
                </a:solidFill>
                <a:uFillTx/>
              </a:defRPr>
            </a:pPr>
            <a:r>
              <a:rPr sz="2400">
                <a:solidFill>
                  <a:srgbClr val="1BA8DC"/>
                </a:solidFill>
                <a:uFill>
                  <a:solidFill>
                    <a:srgbClr val="3EA7BC"/>
                  </a:solidFill>
                </a:uFill>
              </a:rPr>
              <a:t>Body Level Five</a:t>
            </a:r>
          </a:p>
        </p:txBody>
      </p:sp>
      <p:sp>
        <p:nvSpPr>
          <p:cNvPr id="119" name="Shape 119"/>
          <p:cNvSpPr/>
          <p:nvPr>
            <p:ph type="sldNum" sz="quarter" idx="2"/>
          </p:nvPr>
        </p:nvSpPr>
        <p:spPr>
          <a:prstGeom prst="rect">
            <a:avLst/>
          </a:prstGeom>
        </p:spPr>
        <p:txBody>
          <a:bodyPr/>
          <a:lstStyle/>
          <a:p>
            <a:pPr lvl="0"/>
            <a:fld id="{86CB4B4D-7CA3-9044-876B-883B54F8677D}" type="slidenum"/>
          </a:p>
        </p:txBody>
      </p:sp>
      <p:sp>
        <p:nvSpPr>
          <p:cNvPr id="120" name="Shape 120"/>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121" name="Shape 121"/>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122" name="" descr="Pivotal_Logo_white.png"/>
          <p:cNvPicPr/>
          <p:nvPr/>
        </p:nvPicPr>
        <p:blipFill>
          <a:blip/>
          <a:stretch>
            <a:fillRect/>
          </a:stretch>
        </p:blipFill>
        <p:spPr>
          <a:xfrm>
            <a:off x="7941733" y="4713966"/>
            <a:ext cx="957263" cy="219456"/>
          </a:xfrm>
          <a:prstGeom prst="rect">
            <a:avLst/>
          </a:prstGeom>
          <a:ln w="12700">
            <a:miter lim="400000"/>
          </a:ln>
        </p:spPr>
      </p:pic>
      <p:sp>
        <p:nvSpPr>
          <p:cNvPr id="123" name="Shape 123"/>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pic>
        <p:nvPicPr>
          <p:cNvPr id="124"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0" showMasterPhAnim="1">
  <p:cSld name="Footer Bar Only">
    <p:spTree>
      <p:nvGrpSpPr>
        <p:cNvPr id="1" name=""/>
        <p:cNvGrpSpPr/>
        <p:nvPr/>
      </p:nvGrpSpPr>
      <p:grpSpPr>
        <a:xfrm>
          <a:off x="0" y="0"/>
          <a:ext cx="0" cy="0"/>
          <a:chOff x="0" y="0"/>
          <a:chExt cx="0" cy="0"/>
        </a:xfrm>
      </p:grpSpPr>
      <p:sp>
        <p:nvSpPr>
          <p:cNvPr id="126" name="Shape 126"/>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127" name="Shape 127"/>
          <p:cNvSpPr/>
          <p:nvPr>
            <p:ph type="sldNum" sz="quarter" idx="2"/>
          </p:nvPr>
        </p:nvSpPr>
        <p:spPr>
          <a:prstGeom prst="rect">
            <a:avLst/>
          </a:prstGeom>
        </p:spPr>
        <p:txBody>
          <a:bodyPr/>
          <a:lstStyle/>
          <a:p>
            <a:pPr lvl="0"/>
            <a:fld id="{86CB4B4D-7CA3-9044-876B-883B54F8677D}" type="slidenum"/>
          </a:p>
        </p:txBody>
      </p:sp>
      <p:sp>
        <p:nvSpPr>
          <p:cNvPr id="128" name="Shape 128"/>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129"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pic>
        <p:nvPicPr>
          <p:cNvPr id="131" name="Pivotal_Teal.png"/>
          <p:cNvPicPr/>
          <p:nvPr/>
        </p:nvPicPr>
        <p:blipFill>
          <a:blip r:embed="rId2">
            <a:extLst/>
          </a:blip>
          <a:stretch>
            <a:fillRect/>
          </a:stretch>
        </p:blipFill>
        <p:spPr>
          <a:xfrm>
            <a:off x="8303432" y="4813732"/>
            <a:ext cx="952501" cy="372980"/>
          </a:xfrm>
          <a:prstGeom prst="rect">
            <a:avLst/>
          </a:prstGeom>
          <a:ln w="3175">
            <a:miter lim="400000"/>
          </a:ln>
        </p:spPr>
      </p:pic>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Divider">
    <p:spTree>
      <p:nvGrpSpPr>
        <p:cNvPr id="1" name=""/>
        <p:cNvGrpSpPr/>
        <p:nvPr/>
      </p:nvGrpSpPr>
      <p:grpSpPr>
        <a:xfrm>
          <a:off x="0" y="0"/>
          <a:ext cx="0" cy="0"/>
          <a:chOff x="0" y="0"/>
          <a:chExt cx="0" cy="0"/>
        </a:xfrm>
      </p:grpSpPr>
      <p:sp>
        <p:nvSpPr>
          <p:cNvPr id="20" name="Shape 20"/>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21" name="Shape 21"/>
          <p:cNvSpPr/>
          <p:nvPr/>
        </p:nvSpPr>
        <p:spPr>
          <a:xfrm>
            <a:off x="366713" y="50184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22" name="image1.png" descr="Pivotal_Logo_white.png"/>
          <p:cNvPicPr/>
          <p:nvPr/>
        </p:nvPicPr>
        <p:blipFill>
          <a:blip/>
          <a:stretch>
            <a:fillRect/>
          </a:stretch>
        </p:blipFill>
        <p:spPr>
          <a:xfrm>
            <a:off x="7941733" y="4713966"/>
            <a:ext cx="957263" cy="219456"/>
          </a:xfrm>
          <a:prstGeom prst="rect">
            <a:avLst/>
          </a:prstGeom>
          <a:ln w="12700">
            <a:miter lim="400000"/>
          </a:ln>
        </p:spPr>
      </p:pic>
      <p:sp>
        <p:nvSpPr>
          <p:cNvPr id="23" name="Shape 23"/>
          <p:cNvSpPr/>
          <p:nvPr/>
        </p:nvSpPr>
        <p:spPr>
          <a:xfrm>
            <a:off x="0" y="0"/>
            <a:ext cx="9144000" cy="5143500"/>
          </a:xfrm>
          <a:prstGeom prst="rect">
            <a:avLst/>
          </a:prstGeom>
          <a:solidFill/>
          <a:ln w="12700">
            <a:solidFill/>
            <a:round/>
          </a:ln>
        </p:spPr>
        <p:txBody>
          <a:bodyPr lIns="0" tIns="0" rIns="0" bIns="0" anchor="ctr"/>
          <a:lstStyle/>
          <a:p>
            <a:pPr lvl="0" algn="ctr">
              <a:defRPr>
                <a:solidFill>
                  <a:srgbClr val="FFFFFF"/>
                </a:solidFill>
                <a:uFill>
                  <a:solidFill>
                    <a:srgbClr val="FFFFFF"/>
                  </a:solidFill>
                </a:uFill>
              </a:defRPr>
            </a:pPr>
          </a:p>
        </p:txBody>
      </p:sp>
      <p:sp>
        <p:nvSpPr>
          <p:cNvPr id="24" name="Shape 24"/>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25" name="Shape 25"/>
          <p:cNvSpPr/>
          <p:nvPr>
            <p:ph type="title"/>
          </p:nvPr>
        </p:nvSpPr>
        <p:spPr>
          <a:xfrm>
            <a:off x="1017587" y="1739235"/>
            <a:ext cx="6048378" cy="621379"/>
          </a:xfrm>
          <a:prstGeom prst="rect">
            <a:avLst/>
          </a:prstGeom>
        </p:spPr>
        <p:txBody>
          <a:bodyPr anchor="b"/>
          <a:lstStyle>
            <a:lvl1pPr>
              <a:defRPr sz="4400">
                <a:solidFill>
                  <a:srgbClr val="F27C3A"/>
                </a:solidFill>
                <a:uFill>
                  <a:solidFill>
                    <a:srgbClr val="F27C3A"/>
                  </a:solidFill>
                </a:uFill>
              </a:defRPr>
            </a:lvl1pPr>
          </a:lstStyle>
          <a:p>
            <a:pPr lvl="0">
              <a:defRPr sz="1800">
                <a:solidFill>
                  <a:srgbClr val="000000"/>
                </a:solidFill>
                <a:uFillTx/>
              </a:defRPr>
            </a:pPr>
            <a:r>
              <a:rPr sz="4400">
                <a:solidFill>
                  <a:srgbClr val="F27C3A"/>
                </a:solidFill>
                <a:uFill>
                  <a:solidFill>
                    <a:srgbClr val="F27C3A"/>
                  </a:solidFill>
                </a:uFill>
              </a:rPr>
              <a:t>Title Text</a:t>
            </a:r>
          </a:p>
        </p:txBody>
      </p:sp>
      <p:sp>
        <p:nvSpPr>
          <p:cNvPr id="26" name="Shape 26"/>
          <p:cNvSpPr/>
          <p:nvPr>
            <p:ph type="body" idx="1"/>
          </p:nvPr>
        </p:nvSpPr>
        <p:spPr>
          <a:xfrm>
            <a:off x="1026052" y="2447127"/>
            <a:ext cx="6048376" cy="561182"/>
          </a:xfrm>
          <a:prstGeom prst="rect">
            <a:avLst/>
          </a:prstGeom>
        </p:spPr>
        <p:txBody>
          <a:bodyPr/>
          <a:lstStyle>
            <a:lvl1pPr>
              <a:buClrTx/>
              <a:buSzTx/>
              <a:buFontTx/>
              <a:buNone/>
              <a:defRPr sz="2800">
                <a:solidFill>
                  <a:srgbClr val="3EA7BC"/>
                </a:solidFill>
                <a:uFill>
                  <a:solidFill>
                    <a:srgbClr val="3EA7BC"/>
                  </a:solidFill>
                </a:uFill>
              </a:defRPr>
            </a:lvl1pPr>
            <a:lvl2pPr marL="228600" indent="228600">
              <a:buClrTx/>
              <a:buSzTx/>
              <a:buFontTx/>
              <a:buNone/>
              <a:defRPr sz="2800">
                <a:solidFill>
                  <a:srgbClr val="3EA7BC"/>
                </a:solidFill>
                <a:uFill>
                  <a:solidFill>
                    <a:srgbClr val="3EA7BC"/>
                  </a:solidFill>
                </a:uFill>
              </a:defRPr>
            </a:lvl2pPr>
            <a:lvl3pPr marL="1234439" indent="-320039">
              <a:buClrTx/>
              <a:buFontTx/>
              <a:buChar char="•"/>
              <a:defRPr sz="2800">
                <a:solidFill>
                  <a:srgbClr val="3EA7BC"/>
                </a:solidFill>
                <a:uFill>
                  <a:solidFill>
                    <a:srgbClr val="3EA7BC"/>
                  </a:solidFill>
                </a:uFill>
              </a:defRPr>
            </a:lvl3pPr>
            <a:lvl4pPr marL="1727200" indent="-355600">
              <a:buClrTx/>
              <a:buFontTx/>
              <a:buChar char="–"/>
              <a:defRPr sz="2800">
                <a:solidFill>
                  <a:srgbClr val="3EA7BC"/>
                </a:solidFill>
                <a:uFill>
                  <a:solidFill>
                    <a:srgbClr val="3EA7BC"/>
                  </a:solidFill>
                </a:uFill>
              </a:defRPr>
            </a:lvl4pPr>
            <a:lvl5pPr marL="2184400" indent="-355600">
              <a:buClrTx/>
              <a:buFontTx/>
              <a:defRPr sz="2800">
                <a:solidFill>
                  <a:srgbClr val="3EA7BC"/>
                </a:solidFill>
                <a:uFill>
                  <a:solidFill>
                    <a:srgbClr val="3EA7BC"/>
                  </a:solidFill>
                </a:uFill>
              </a:defRPr>
            </a:lvl5pPr>
          </a:lstStyle>
          <a:p>
            <a:pPr lvl="0">
              <a:defRPr sz="1800">
                <a:solidFill>
                  <a:srgbClr val="000000"/>
                </a:solidFill>
                <a:uFillTx/>
              </a:defRPr>
            </a:pPr>
            <a:r>
              <a:rPr sz="2800">
                <a:solidFill>
                  <a:srgbClr val="3EA7BC"/>
                </a:solidFill>
                <a:uFill>
                  <a:solidFill>
                    <a:srgbClr val="3EA7BC"/>
                  </a:solidFill>
                </a:uFill>
              </a:rPr>
              <a:t>Body Level One</a:t>
            </a:r>
            <a:endParaRPr sz="2800">
              <a:solidFill>
                <a:srgbClr val="3EA7BC"/>
              </a:solidFill>
              <a:uFill>
                <a:solidFill>
                  <a:srgbClr val="3EA7BC"/>
                </a:solidFill>
              </a:uFill>
            </a:endParaRPr>
          </a:p>
          <a:p>
            <a:pPr lvl="1">
              <a:defRPr sz="1800">
                <a:solidFill>
                  <a:srgbClr val="000000"/>
                </a:solidFill>
                <a:uFillTx/>
              </a:defRPr>
            </a:pPr>
            <a:r>
              <a:rPr sz="2800">
                <a:solidFill>
                  <a:srgbClr val="3EA7BC"/>
                </a:solidFill>
                <a:uFill>
                  <a:solidFill>
                    <a:srgbClr val="3EA7BC"/>
                  </a:solidFill>
                </a:uFill>
              </a:rPr>
              <a:t>Body Level Two</a:t>
            </a:r>
            <a:endParaRPr sz="2800">
              <a:solidFill>
                <a:srgbClr val="3EA7BC"/>
              </a:solidFill>
              <a:uFill>
                <a:solidFill>
                  <a:srgbClr val="3EA7BC"/>
                </a:solidFill>
              </a:uFill>
            </a:endParaRPr>
          </a:p>
          <a:p>
            <a:pPr lvl="2">
              <a:defRPr sz="1800">
                <a:solidFill>
                  <a:srgbClr val="000000"/>
                </a:solidFill>
                <a:uFillTx/>
              </a:defRPr>
            </a:pPr>
            <a:r>
              <a:rPr sz="2800">
                <a:solidFill>
                  <a:srgbClr val="3EA7BC"/>
                </a:solidFill>
                <a:uFill>
                  <a:solidFill>
                    <a:srgbClr val="3EA7BC"/>
                  </a:solidFill>
                </a:uFill>
              </a:rPr>
              <a:t>Body Level Three</a:t>
            </a:r>
            <a:endParaRPr sz="2800">
              <a:solidFill>
                <a:srgbClr val="3EA7BC"/>
              </a:solidFill>
              <a:uFill>
                <a:solidFill>
                  <a:srgbClr val="3EA7BC"/>
                </a:solidFill>
              </a:uFill>
            </a:endParaRPr>
          </a:p>
          <a:p>
            <a:pPr lvl="3">
              <a:defRPr sz="1800">
                <a:solidFill>
                  <a:srgbClr val="000000"/>
                </a:solidFill>
                <a:uFillTx/>
              </a:defRPr>
            </a:pPr>
            <a:r>
              <a:rPr sz="2800">
                <a:solidFill>
                  <a:srgbClr val="3EA7BC"/>
                </a:solidFill>
                <a:uFill>
                  <a:solidFill>
                    <a:srgbClr val="3EA7BC"/>
                  </a:solidFill>
                </a:uFill>
              </a:rPr>
              <a:t>Body Level Four</a:t>
            </a:r>
            <a:endParaRPr sz="2800">
              <a:solidFill>
                <a:srgbClr val="3EA7BC"/>
              </a:solidFill>
              <a:uFill>
                <a:solidFill>
                  <a:srgbClr val="3EA7BC"/>
                </a:solidFill>
              </a:uFill>
            </a:endParaRPr>
          </a:p>
          <a:p>
            <a:pPr lvl="4">
              <a:defRPr sz="1800">
                <a:solidFill>
                  <a:srgbClr val="000000"/>
                </a:solidFill>
                <a:uFillTx/>
              </a:defRPr>
            </a:pPr>
            <a:r>
              <a:rPr sz="2800">
                <a:solidFill>
                  <a:srgbClr val="3EA7BC"/>
                </a:solidFill>
                <a:uFill>
                  <a:solidFill>
                    <a:srgbClr val="3EA7BC"/>
                  </a:solidFill>
                </a:uFill>
              </a:rPr>
              <a:t>Body Level Five</a:t>
            </a:r>
          </a:p>
        </p:txBody>
      </p:sp>
      <p:sp>
        <p:nvSpPr>
          <p:cNvPr id="27" name="Shape 27"/>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sp>
        <p:nvSpPr>
          <p:cNvPr id="28" name="Shape 28"/>
          <p:cNvSpPr/>
          <p:nvPr>
            <p:ph type="sldNum" sz="quarter" idx="2"/>
          </p:nvPr>
        </p:nvSpPr>
        <p:spPr>
          <a:prstGeom prst="rect">
            <a:avLst/>
          </a:prstGeom>
        </p:spPr>
        <p:txBody>
          <a:bodyPr/>
          <a:lstStyle/>
          <a:p>
            <a:pPr lvl="0"/>
            <a:fld id="{86CB4B4D-7CA3-9044-876B-883B54F8677D}" type="slidenum"/>
          </a:p>
        </p:txBody>
      </p:sp>
      <p:pic>
        <p:nvPicPr>
          <p:cNvPr id="29"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0" showMasterPhAnim="1">
  <p:cSld name="Title Only, no circles">
    <p:spTree>
      <p:nvGrpSpPr>
        <p:cNvPr id="1" name=""/>
        <p:cNvGrpSpPr/>
        <p:nvPr/>
      </p:nvGrpSpPr>
      <p:grpSpPr>
        <a:xfrm>
          <a:off x="0" y="0"/>
          <a:ext cx="0" cy="0"/>
          <a:chOff x="0" y="0"/>
          <a:chExt cx="0" cy="0"/>
        </a:xfrm>
      </p:grpSpPr>
      <p:sp>
        <p:nvSpPr>
          <p:cNvPr id="133" name="Shape 133"/>
          <p:cNvSpPr/>
          <p:nvPr/>
        </p:nvSpPr>
        <p:spPr>
          <a:xfrm>
            <a:off x="0" y="4629150"/>
            <a:ext cx="9144000" cy="385800"/>
          </a:xfrm>
          <a:prstGeom prst="rect">
            <a:avLst/>
          </a:prstGeom>
          <a:solidFill>
            <a:srgbClr val="00685D"/>
          </a:solidFill>
          <a:ln w="12700">
            <a:miter lim="400000"/>
          </a:ln>
        </p:spPr>
        <p:txBody>
          <a:bodyPr lIns="0" tIns="0" rIns="0" bIns="0" anchor="ctr"/>
          <a:lstStyle/>
          <a:p>
            <a:pPr lvl="0">
              <a:defRPr>
                <a:solidFill>
                  <a:srgbClr val="FFFFFF"/>
                </a:solidFill>
                <a:uFillTx/>
              </a:defRPr>
            </a:pPr>
          </a:p>
        </p:txBody>
      </p:sp>
      <p:sp>
        <p:nvSpPr>
          <p:cNvPr id="134" name="Shape 134"/>
          <p:cNvSpPr/>
          <p:nvPr/>
        </p:nvSpPr>
        <p:spPr>
          <a:xfrm>
            <a:off x="8553450" y="5021495"/>
            <a:ext cx="533399" cy="19738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defRPr sz="1400">
                <a:solidFill>
                  <a:srgbClr val="000000"/>
                </a:solidFill>
                <a:uFillTx/>
              </a:defRPr>
            </a:lvl1pPr>
          </a:lstStyle>
          <a:p>
            <a:pPr lvl="0">
              <a:defRPr sz="1800"/>
            </a:pPr>
            <a:r>
              <a:rPr sz="1400"/>
              <a:t> </a:t>
            </a:r>
          </a:p>
        </p:txBody>
      </p:sp>
      <p:pic>
        <p:nvPicPr>
          <p:cNvPr id="135" name="image1.png"/>
          <p:cNvPicPr/>
          <p:nvPr/>
        </p:nvPicPr>
        <p:blipFill>
          <a:blip r:embed="rId2">
            <a:extLst/>
          </a:blip>
          <a:stretch>
            <a:fillRect/>
          </a:stretch>
        </p:blipFill>
        <p:spPr>
          <a:xfrm>
            <a:off x="7951410" y="4686262"/>
            <a:ext cx="899699" cy="255301"/>
          </a:xfrm>
          <a:prstGeom prst="rect">
            <a:avLst/>
          </a:prstGeom>
          <a:ln w="12700">
            <a:miter lim="400000"/>
          </a:ln>
        </p:spPr>
      </p:pic>
      <p:sp>
        <p:nvSpPr>
          <p:cNvPr id="136" name="Shape 136"/>
          <p:cNvSpPr/>
          <p:nvPr/>
        </p:nvSpPr>
        <p:spPr>
          <a:xfrm>
            <a:off x="366711" y="5018447"/>
            <a:ext cx="2274902"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7F7F7F"/>
                </a:solidFill>
                <a:uFillTx/>
              </a:defRPr>
            </a:lvl1pPr>
          </a:lstStyle>
          <a:p>
            <a:pPr lvl="0">
              <a:defRPr sz="1800">
                <a:solidFill>
                  <a:srgbClr val="000000"/>
                </a:solidFill>
              </a:defRPr>
            </a:pPr>
            <a:r>
              <a:rPr sz="600">
                <a:solidFill>
                  <a:srgbClr val="7F7F7F"/>
                </a:solidFill>
              </a:rPr>
              <a:t>© Copyright 2013 Pivotal. All rights reserved.</a:t>
            </a:r>
          </a:p>
        </p:txBody>
      </p:sp>
      <p:sp>
        <p:nvSpPr>
          <p:cNvPr id="137" name="Shape 137"/>
          <p:cNvSpPr/>
          <p:nvPr>
            <p:ph type="title"/>
          </p:nvPr>
        </p:nvSpPr>
        <p:spPr>
          <a:xfrm>
            <a:off x="366711" y="325436"/>
            <a:ext cx="8410501" cy="874714"/>
          </a:xfrm>
          <a:prstGeom prst="rect">
            <a:avLst/>
          </a:prstGeom>
        </p:spPr>
        <p:txBody>
          <a:bodyPr lIns="91424" tIns="91424" rIns="91424" bIns="91424"/>
          <a:lstStyle>
            <a:lvl1pPr>
              <a:defRPr sz="1400">
                <a:solidFill>
                  <a:srgbClr val="000000"/>
                </a:solidFill>
                <a:uFillTx/>
              </a:defRPr>
            </a:lvl1pPr>
          </a:lstStyle>
          <a:p>
            <a:pPr lvl="0">
              <a:defRPr sz="1800"/>
            </a:pPr>
            <a:r>
              <a:rPr sz="1400"/>
              <a:t>Title Text</a:t>
            </a:r>
          </a:p>
        </p:txBody>
      </p:sp>
    </p:spTree>
  </p:cSld>
  <p:clrMapOvr>
    <a:masterClrMapping/>
  </p:clrMapOvr>
  <p:transitio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0" showMasterPhAnim="1">
  <p:cSld name="2_Title and Content, no circles">
    <p:spTree>
      <p:nvGrpSpPr>
        <p:cNvPr id="1" name=""/>
        <p:cNvGrpSpPr/>
        <p:nvPr/>
      </p:nvGrpSpPr>
      <p:grpSpPr>
        <a:xfrm>
          <a:off x="0" y="0"/>
          <a:ext cx="0" cy="0"/>
          <a:chOff x="0" y="0"/>
          <a:chExt cx="0" cy="0"/>
        </a:xfrm>
      </p:grpSpPr>
      <p:sp>
        <p:nvSpPr>
          <p:cNvPr id="139" name="Shape 139"/>
          <p:cNvSpPr/>
          <p:nvPr/>
        </p:nvSpPr>
        <p:spPr>
          <a:xfrm>
            <a:off x="0" y="4629150"/>
            <a:ext cx="9144000" cy="385800"/>
          </a:xfrm>
          <a:prstGeom prst="rect">
            <a:avLst/>
          </a:prstGeom>
          <a:solidFill>
            <a:srgbClr val="00685D"/>
          </a:solidFill>
          <a:ln w="12700">
            <a:miter lim="400000"/>
          </a:ln>
        </p:spPr>
        <p:txBody>
          <a:bodyPr lIns="0" tIns="0" rIns="0" bIns="0" anchor="ctr"/>
          <a:lstStyle/>
          <a:p>
            <a:pPr lvl="0">
              <a:defRPr>
                <a:solidFill>
                  <a:srgbClr val="FFFFFF"/>
                </a:solidFill>
                <a:uFillTx/>
              </a:defRPr>
            </a:pPr>
          </a:p>
        </p:txBody>
      </p:sp>
      <p:sp>
        <p:nvSpPr>
          <p:cNvPr id="140" name="Shape 140"/>
          <p:cNvSpPr/>
          <p:nvPr/>
        </p:nvSpPr>
        <p:spPr>
          <a:xfrm>
            <a:off x="8553450" y="5021495"/>
            <a:ext cx="533399" cy="19738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defRPr sz="1400">
                <a:solidFill>
                  <a:srgbClr val="000000"/>
                </a:solidFill>
                <a:uFillTx/>
              </a:defRPr>
            </a:lvl1pPr>
          </a:lstStyle>
          <a:p>
            <a:pPr lvl="0">
              <a:defRPr sz="1800"/>
            </a:pPr>
            <a:r>
              <a:rPr sz="1400"/>
              <a:t> </a:t>
            </a:r>
          </a:p>
        </p:txBody>
      </p:sp>
      <p:pic>
        <p:nvPicPr>
          <p:cNvPr id="141" name="image1.png"/>
          <p:cNvPicPr/>
          <p:nvPr/>
        </p:nvPicPr>
        <p:blipFill>
          <a:blip r:embed="rId2">
            <a:extLst/>
          </a:blip>
          <a:stretch>
            <a:fillRect/>
          </a:stretch>
        </p:blipFill>
        <p:spPr>
          <a:xfrm>
            <a:off x="7951410" y="4686262"/>
            <a:ext cx="899699" cy="255301"/>
          </a:xfrm>
          <a:prstGeom prst="rect">
            <a:avLst/>
          </a:prstGeom>
          <a:ln w="12700">
            <a:miter lim="400000"/>
          </a:ln>
        </p:spPr>
      </p:pic>
      <p:sp>
        <p:nvSpPr>
          <p:cNvPr id="142" name="Shape 142"/>
          <p:cNvSpPr/>
          <p:nvPr/>
        </p:nvSpPr>
        <p:spPr>
          <a:xfrm>
            <a:off x="366711" y="5018447"/>
            <a:ext cx="2274902"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7F7F7F"/>
                </a:solidFill>
                <a:uFillTx/>
              </a:defRPr>
            </a:lvl1pPr>
          </a:lstStyle>
          <a:p>
            <a:pPr lvl="0">
              <a:defRPr sz="1800">
                <a:solidFill>
                  <a:srgbClr val="000000"/>
                </a:solidFill>
              </a:defRPr>
            </a:pPr>
            <a:r>
              <a:rPr sz="600">
                <a:solidFill>
                  <a:srgbClr val="7F7F7F"/>
                </a:solidFill>
              </a:rPr>
              <a:t>© Copyright 2013 Pivotal. All rights reserved.</a:t>
            </a:r>
          </a:p>
        </p:txBody>
      </p:sp>
      <p:sp>
        <p:nvSpPr>
          <p:cNvPr id="143" name="Shape 143"/>
          <p:cNvSpPr/>
          <p:nvPr>
            <p:ph type="title"/>
          </p:nvPr>
        </p:nvSpPr>
        <p:spPr>
          <a:xfrm>
            <a:off x="366711" y="325436"/>
            <a:ext cx="8410501" cy="749301"/>
          </a:xfrm>
          <a:prstGeom prst="rect">
            <a:avLst/>
          </a:prstGeom>
        </p:spPr>
        <p:txBody>
          <a:bodyPr lIns="91424" tIns="91424" rIns="91424" bIns="91424"/>
          <a:lstStyle>
            <a:lvl1pPr>
              <a:defRPr sz="2400">
                <a:solidFill>
                  <a:srgbClr val="000000"/>
                </a:solidFill>
                <a:uFillTx/>
              </a:defRPr>
            </a:lvl1pPr>
          </a:lstStyle>
          <a:p>
            <a:pPr lvl="0">
              <a:defRPr sz="1800"/>
            </a:pPr>
            <a:r>
              <a:rPr sz="2400"/>
              <a:t>Title Text</a:t>
            </a:r>
          </a:p>
        </p:txBody>
      </p:sp>
      <p:sp>
        <p:nvSpPr>
          <p:cNvPr id="144" name="Shape 144"/>
          <p:cNvSpPr/>
          <p:nvPr>
            <p:ph type="body" idx="1"/>
          </p:nvPr>
        </p:nvSpPr>
        <p:spPr>
          <a:xfrm>
            <a:off x="366713" y="1074737"/>
            <a:ext cx="8410500" cy="4068763"/>
          </a:xfrm>
          <a:prstGeom prst="rect">
            <a:avLst/>
          </a:prstGeom>
        </p:spPr>
        <p:txBody>
          <a:bodyPr lIns="91424" tIns="91424" rIns="91424" bIns="91424"/>
          <a:lstStyle>
            <a:lvl1pPr marL="285750" indent="-285750">
              <a:buClr>
                <a:srgbClr val="ADC339"/>
              </a:buClr>
              <a:buFont typeface="Arial"/>
              <a:defRPr sz="1800">
                <a:solidFill>
                  <a:srgbClr val="000000"/>
                </a:solidFill>
                <a:uFillTx/>
              </a:defRPr>
            </a:lvl1pPr>
            <a:lvl2pPr marL="0" indent="0">
              <a:buClr>
                <a:srgbClr val="ADC339"/>
              </a:buClr>
              <a:buFont typeface="Arial"/>
              <a:defRPr sz="1800">
                <a:solidFill>
                  <a:srgbClr val="000000"/>
                </a:solidFill>
                <a:uFillTx/>
              </a:defRPr>
            </a:lvl2pPr>
            <a:lvl3pPr marL="0" indent="0">
              <a:buClr>
                <a:srgbClr val="ADC339"/>
              </a:buClr>
              <a:buFont typeface="Arial"/>
              <a:defRPr sz="1800">
                <a:solidFill>
                  <a:srgbClr val="000000"/>
                </a:solidFill>
                <a:uFillTx/>
              </a:defRPr>
            </a:lvl3pPr>
            <a:lvl4pPr marL="1719261" indent="-271461">
              <a:buClr>
                <a:srgbClr val="ADC339"/>
              </a:buClr>
              <a:buFont typeface="Arial"/>
              <a:defRPr sz="1800">
                <a:solidFill>
                  <a:srgbClr val="000000"/>
                </a:solidFill>
                <a:uFillTx/>
              </a:defRPr>
            </a:lvl4pPr>
            <a:lvl5pPr marL="0" indent="0">
              <a:buClr>
                <a:srgbClr val="ADC339"/>
              </a:buClr>
              <a:buFont typeface="Arial"/>
              <a:defRPr sz="1800">
                <a:solidFill>
                  <a:srgbClr val="000000"/>
                </a:solidFill>
                <a:uFillTx/>
              </a:defRPr>
            </a:lvl5pPr>
          </a:lstStyle>
          <a:p>
            <a:pPr lvl="0"/>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0" showMasterPhAnim="1">
  <p:cSld name="Divider">
    <p:spTree>
      <p:nvGrpSpPr>
        <p:cNvPr id="1" name=""/>
        <p:cNvGrpSpPr/>
        <p:nvPr/>
      </p:nvGrpSpPr>
      <p:grpSpPr>
        <a:xfrm>
          <a:off x="0" y="0"/>
          <a:ext cx="0" cy="0"/>
          <a:chOff x="0" y="0"/>
          <a:chExt cx="0" cy="0"/>
        </a:xfrm>
      </p:grpSpPr>
      <p:sp>
        <p:nvSpPr>
          <p:cNvPr id="146" name="Shape 146"/>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147" name="Shape 147"/>
          <p:cNvSpPr/>
          <p:nvPr/>
        </p:nvSpPr>
        <p:spPr>
          <a:xfrm>
            <a:off x="366713" y="50184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148" name="" descr="Pivotal_Logo_white.png"/>
          <p:cNvPicPr/>
          <p:nvPr/>
        </p:nvPicPr>
        <p:blipFill>
          <a:blip/>
          <a:stretch>
            <a:fillRect/>
          </a:stretch>
        </p:blipFill>
        <p:spPr>
          <a:xfrm>
            <a:off x="7941733" y="4713966"/>
            <a:ext cx="957263" cy="219456"/>
          </a:xfrm>
          <a:prstGeom prst="rect">
            <a:avLst/>
          </a:prstGeom>
          <a:ln w="12700">
            <a:miter lim="400000"/>
          </a:ln>
        </p:spPr>
      </p:pic>
      <p:sp>
        <p:nvSpPr>
          <p:cNvPr id="149" name="Shape 149"/>
          <p:cNvSpPr/>
          <p:nvPr/>
        </p:nvSpPr>
        <p:spPr>
          <a:xfrm>
            <a:off x="0" y="0"/>
            <a:ext cx="9144000" cy="5143500"/>
          </a:xfrm>
          <a:prstGeom prst="rect">
            <a:avLst/>
          </a:prstGeom>
          <a:solidFill/>
          <a:ln w="12700">
            <a:solidFill/>
            <a:round/>
          </a:ln>
        </p:spPr>
        <p:txBody>
          <a:bodyPr lIns="0" tIns="0" rIns="0" bIns="0" anchor="ctr"/>
          <a:lstStyle/>
          <a:p>
            <a:pPr lvl="0" algn="ctr">
              <a:defRPr>
                <a:solidFill>
                  <a:srgbClr val="FFFFFF"/>
                </a:solidFill>
                <a:uFill>
                  <a:solidFill>
                    <a:srgbClr val="FFFFFF"/>
                  </a:solidFill>
                </a:uFill>
              </a:defRPr>
            </a:pPr>
          </a:p>
        </p:txBody>
      </p:sp>
      <p:sp>
        <p:nvSpPr>
          <p:cNvPr id="150" name="Shape 150"/>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151" name="Shape 151"/>
          <p:cNvSpPr/>
          <p:nvPr>
            <p:ph type="title"/>
          </p:nvPr>
        </p:nvSpPr>
        <p:spPr>
          <a:xfrm>
            <a:off x="1017587" y="1739235"/>
            <a:ext cx="6048378" cy="621379"/>
          </a:xfrm>
          <a:prstGeom prst="rect">
            <a:avLst/>
          </a:prstGeom>
        </p:spPr>
        <p:txBody>
          <a:bodyPr anchor="b"/>
          <a:lstStyle>
            <a:lvl1pPr>
              <a:defRPr sz="4400">
                <a:solidFill>
                  <a:srgbClr val="F27C3A"/>
                </a:solidFill>
                <a:uFill>
                  <a:solidFill>
                    <a:srgbClr val="F27C3A"/>
                  </a:solidFill>
                </a:uFill>
                <a:latin typeface="Avenir Next Medium"/>
                <a:ea typeface="Avenir Next Medium"/>
                <a:cs typeface="Avenir Next Medium"/>
                <a:sym typeface="Avenir Next Medium"/>
              </a:defRPr>
            </a:lvl1pPr>
          </a:lstStyle>
          <a:p>
            <a:pPr lvl="0">
              <a:defRPr sz="1800">
                <a:solidFill>
                  <a:srgbClr val="000000"/>
                </a:solidFill>
                <a:uFillTx/>
              </a:defRPr>
            </a:pPr>
            <a:r>
              <a:rPr sz="4400">
                <a:solidFill>
                  <a:srgbClr val="F27C3A"/>
                </a:solidFill>
                <a:uFill>
                  <a:solidFill>
                    <a:srgbClr val="F27C3A"/>
                  </a:solidFill>
                </a:uFill>
              </a:rPr>
              <a:t>Title Text</a:t>
            </a:r>
          </a:p>
        </p:txBody>
      </p:sp>
      <p:sp>
        <p:nvSpPr>
          <p:cNvPr id="152" name="Shape 152"/>
          <p:cNvSpPr/>
          <p:nvPr>
            <p:ph type="body" idx="1"/>
          </p:nvPr>
        </p:nvSpPr>
        <p:spPr>
          <a:xfrm>
            <a:off x="1026052" y="2447127"/>
            <a:ext cx="6048376" cy="561182"/>
          </a:xfrm>
          <a:prstGeom prst="rect">
            <a:avLst/>
          </a:prstGeom>
        </p:spPr>
        <p:txBody>
          <a:bodyPr/>
          <a:lstStyle>
            <a:lvl1pPr>
              <a:buClrTx/>
              <a:buSzTx/>
              <a:buFontTx/>
              <a:buNone/>
              <a:defRPr sz="2800">
                <a:solidFill>
                  <a:srgbClr val="3EA7BC"/>
                </a:solidFill>
                <a:uFill>
                  <a:solidFill>
                    <a:srgbClr val="3EA7BC"/>
                  </a:solidFill>
                </a:uFill>
                <a:latin typeface="Avenir Next"/>
                <a:ea typeface="Avenir Next"/>
                <a:cs typeface="Avenir Next"/>
                <a:sym typeface="Avenir Next"/>
              </a:defRPr>
            </a:lvl1pPr>
            <a:lvl2pPr marL="228600" indent="228600">
              <a:buClrTx/>
              <a:buSzTx/>
              <a:buFontTx/>
              <a:buNone/>
              <a:defRPr sz="2800">
                <a:solidFill>
                  <a:srgbClr val="3EA7BC"/>
                </a:solidFill>
                <a:uFill>
                  <a:solidFill>
                    <a:srgbClr val="3EA7BC"/>
                  </a:solidFill>
                </a:uFill>
                <a:latin typeface="Avenir Next"/>
                <a:ea typeface="Avenir Next"/>
                <a:cs typeface="Avenir Next"/>
                <a:sym typeface="Avenir Next"/>
              </a:defRPr>
            </a:lvl2pPr>
            <a:lvl3pPr marL="1234439" indent="-320039">
              <a:buClrTx/>
              <a:buFontTx/>
              <a:buChar char="•"/>
              <a:defRPr sz="2800">
                <a:solidFill>
                  <a:srgbClr val="3EA7BC"/>
                </a:solidFill>
                <a:uFill>
                  <a:solidFill>
                    <a:srgbClr val="3EA7BC"/>
                  </a:solidFill>
                </a:uFill>
                <a:latin typeface="Avenir Next"/>
                <a:ea typeface="Avenir Next"/>
                <a:cs typeface="Avenir Next"/>
                <a:sym typeface="Avenir Next"/>
              </a:defRPr>
            </a:lvl3pPr>
            <a:lvl4pPr marL="1727200" indent="-355600">
              <a:buClrTx/>
              <a:buFontTx/>
              <a:buChar char="–"/>
              <a:defRPr sz="2800">
                <a:solidFill>
                  <a:srgbClr val="3EA7BC"/>
                </a:solidFill>
                <a:uFill>
                  <a:solidFill>
                    <a:srgbClr val="3EA7BC"/>
                  </a:solidFill>
                </a:uFill>
                <a:latin typeface="Avenir Next"/>
                <a:ea typeface="Avenir Next"/>
                <a:cs typeface="Avenir Next"/>
                <a:sym typeface="Avenir Next"/>
              </a:defRPr>
            </a:lvl4pPr>
            <a:lvl5pPr marL="2184400" indent="-355600">
              <a:buClrTx/>
              <a:buFontTx/>
              <a:defRPr sz="2800">
                <a:solidFill>
                  <a:srgbClr val="3EA7BC"/>
                </a:solidFill>
                <a:uFill>
                  <a:solidFill>
                    <a:srgbClr val="3EA7BC"/>
                  </a:solidFill>
                </a:uFill>
                <a:latin typeface="Avenir Next"/>
                <a:ea typeface="Avenir Next"/>
                <a:cs typeface="Avenir Next"/>
                <a:sym typeface="Avenir Next"/>
              </a:defRPr>
            </a:lvl5pPr>
          </a:lstStyle>
          <a:p>
            <a:pPr lvl="0">
              <a:defRPr sz="1800">
                <a:solidFill>
                  <a:srgbClr val="000000"/>
                </a:solidFill>
                <a:uFillTx/>
              </a:defRPr>
            </a:pPr>
            <a:r>
              <a:rPr sz="2800">
                <a:solidFill>
                  <a:srgbClr val="3EA7BC"/>
                </a:solidFill>
                <a:uFill>
                  <a:solidFill>
                    <a:srgbClr val="3EA7BC"/>
                  </a:solidFill>
                </a:uFill>
              </a:rPr>
              <a:t>Body Level One</a:t>
            </a:r>
            <a:endParaRPr sz="2800">
              <a:solidFill>
                <a:srgbClr val="3EA7BC"/>
              </a:solidFill>
              <a:uFill>
                <a:solidFill>
                  <a:srgbClr val="3EA7BC"/>
                </a:solidFill>
              </a:uFill>
            </a:endParaRPr>
          </a:p>
          <a:p>
            <a:pPr lvl="1">
              <a:defRPr sz="1800">
                <a:solidFill>
                  <a:srgbClr val="000000"/>
                </a:solidFill>
                <a:uFillTx/>
              </a:defRPr>
            </a:pPr>
            <a:r>
              <a:rPr sz="2800">
                <a:solidFill>
                  <a:srgbClr val="3EA7BC"/>
                </a:solidFill>
                <a:uFill>
                  <a:solidFill>
                    <a:srgbClr val="3EA7BC"/>
                  </a:solidFill>
                </a:uFill>
              </a:rPr>
              <a:t>Body Level Two</a:t>
            </a:r>
            <a:endParaRPr sz="2800">
              <a:solidFill>
                <a:srgbClr val="3EA7BC"/>
              </a:solidFill>
              <a:uFill>
                <a:solidFill>
                  <a:srgbClr val="3EA7BC"/>
                </a:solidFill>
              </a:uFill>
            </a:endParaRPr>
          </a:p>
          <a:p>
            <a:pPr lvl="2">
              <a:defRPr sz="1800">
                <a:solidFill>
                  <a:srgbClr val="000000"/>
                </a:solidFill>
                <a:uFillTx/>
              </a:defRPr>
            </a:pPr>
            <a:r>
              <a:rPr sz="2800">
                <a:solidFill>
                  <a:srgbClr val="3EA7BC"/>
                </a:solidFill>
                <a:uFill>
                  <a:solidFill>
                    <a:srgbClr val="3EA7BC"/>
                  </a:solidFill>
                </a:uFill>
              </a:rPr>
              <a:t>Body Level Three</a:t>
            </a:r>
            <a:endParaRPr sz="2800">
              <a:solidFill>
                <a:srgbClr val="3EA7BC"/>
              </a:solidFill>
              <a:uFill>
                <a:solidFill>
                  <a:srgbClr val="3EA7BC"/>
                </a:solidFill>
              </a:uFill>
            </a:endParaRPr>
          </a:p>
          <a:p>
            <a:pPr lvl="3">
              <a:defRPr sz="1800">
                <a:solidFill>
                  <a:srgbClr val="000000"/>
                </a:solidFill>
                <a:uFillTx/>
              </a:defRPr>
            </a:pPr>
            <a:r>
              <a:rPr sz="2800">
                <a:solidFill>
                  <a:srgbClr val="3EA7BC"/>
                </a:solidFill>
                <a:uFill>
                  <a:solidFill>
                    <a:srgbClr val="3EA7BC"/>
                  </a:solidFill>
                </a:uFill>
              </a:rPr>
              <a:t>Body Level Four</a:t>
            </a:r>
            <a:endParaRPr sz="2800">
              <a:solidFill>
                <a:srgbClr val="3EA7BC"/>
              </a:solidFill>
              <a:uFill>
                <a:solidFill>
                  <a:srgbClr val="3EA7BC"/>
                </a:solidFill>
              </a:uFill>
            </a:endParaRPr>
          </a:p>
          <a:p>
            <a:pPr lvl="4">
              <a:defRPr sz="1800">
                <a:solidFill>
                  <a:srgbClr val="000000"/>
                </a:solidFill>
                <a:uFillTx/>
              </a:defRPr>
            </a:pPr>
            <a:r>
              <a:rPr sz="2800">
                <a:solidFill>
                  <a:srgbClr val="3EA7BC"/>
                </a:solidFill>
                <a:uFill>
                  <a:solidFill>
                    <a:srgbClr val="3EA7BC"/>
                  </a:solidFill>
                </a:uFill>
              </a:rPr>
              <a:t>Body Level Five</a:t>
            </a:r>
          </a:p>
        </p:txBody>
      </p:sp>
      <p:sp>
        <p:nvSpPr>
          <p:cNvPr id="153" name="Shape 153"/>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sp>
        <p:nvSpPr>
          <p:cNvPr id="154" name="Shape 154"/>
          <p:cNvSpPr/>
          <p:nvPr>
            <p:ph type="sldNum" sz="quarter" idx="2"/>
          </p:nvPr>
        </p:nvSpPr>
        <p:spPr>
          <a:prstGeom prst="rect">
            <a:avLst/>
          </a:prstGeom>
        </p:spPr>
        <p:txBody>
          <a:bodyPr/>
          <a:lstStyle/>
          <a:p>
            <a:pPr lvl="0"/>
            <a:fld id="{86CB4B4D-7CA3-9044-876B-883B54F8677D}" type="slidenum"/>
          </a:p>
        </p:txBody>
      </p:sp>
      <p:pic>
        <p:nvPicPr>
          <p:cNvPr id="155"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157" name="Shape 157"/>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158" name="Shape 158"/>
          <p:cNvSpPr/>
          <p:nvPr>
            <p:ph type="sldNum" sz="quarter" idx="2"/>
          </p:nvPr>
        </p:nvSpPr>
        <p:spPr>
          <a:prstGeom prst="rect">
            <a:avLst/>
          </a:prstGeom>
        </p:spPr>
        <p:txBody>
          <a:bodyPr/>
          <a:lstStyle/>
          <a:p>
            <a:pPr lvl="0"/>
            <a:fld id="{86CB4B4D-7CA3-9044-876B-883B54F8677D}" type="slidenum"/>
          </a:p>
        </p:txBody>
      </p:sp>
      <p:sp>
        <p:nvSpPr>
          <p:cNvPr id="159" name="Shape 159"/>
          <p:cNvSpPr/>
          <p:nvPr>
            <p:ph type="title"/>
          </p:nvPr>
        </p:nvSpPr>
        <p:spPr>
          <a:xfrm>
            <a:off x="366713" y="325438"/>
            <a:ext cx="8410576" cy="623888"/>
          </a:xfrm>
          <a:prstGeom prst="rect">
            <a:avLst/>
          </a:prstGeom>
        </p:spPr>
        <p:txBody>
          <a:bodyPr/>
          <a:lstStyle>
            <a:lvl1pPr>
              <a:defRPr>
                <a:latin typeface="Avenir Next Medium"/>
                <a:ea typeface="Avenir Next Medium"/>
                <a:cs typeface="Avenir Next Medium"/>
                <a:sym typeface="Avenir Next Medium"/>
              </a:defRPr>
            </a:lvl1pPr>
          </a:lstStyle>
          <a:p>
            <a:pPr lvl="0">
              <a:defRPr sz="1800">
                <a:solidFill>
                  <a:srgbClr val="000000"/>
                </a:solidFill>
                <a:uFillTx/>
              </a:defRPr>
            </a:pPr>
            <a:r>
              <a:rPr sz="3200">
                <a:solidFill>
                  <a:srgbClr val="008881"/>
                </a:solidFill>
                <a:uFill>
                  <a:solidFill>
                    <a:srgbClr val="008881"/>
                  </a:solidFill>
                </a:uFill>
              </a:rPr>
              <a:t>Title Text</a:t>
            </a:r>
          </a:p>
        </p:txBody>
      </p:sp>
      <p:sp>
        <p:nvSpPr>
          <p:cNvPr id="160" name="Shape 160"/>
          <p:cNvSpPr/>
          <p:nvPr>
            <p:ph type="body" idx="1"/>
          </p:nvPr>
        </p:nvSpPr>
        <p:spPr>
          <a:prstGeom prst="rect">
            <a:avLst/>
          </a:prstGeom>
        </p:spPr>
        <p:txBody>
          <a:bodyPr/>
          <a:lstStyle>
            <a:lvl1pPr>
              <a:defRPr>
                <a:latin typeface="Avenir Next"/>
                <a:ea typeface="Avenir Next"/>
                <a:cs typeface="Avenir Next"/>
                <a:sym typeface="Avenir Next"/>
              </a:defRPr>
            </a:lvl1pPr>
            <a:lvl2pPr>
              <a:defRPr>
                <a:latin typeface="Avenir Next"/>
                <a:ea typeface="Avenir Next"/>
                <a:cs typeface="Avenir Next"/>
                <a:sym typeface="Avenir Next"/>
              </a:defRPr>
            </a:lvl2pPr>
            <a:lvl3pPr>
              <a:defRPr>
                <a:latin typeface="Avenir Next"/>
                <a:ea typeface="Avenir Next"/>
                <a:cs typeface="Avenir Next"/>
                <a:sym typeface="Avenir Next"/>
              </a:defRPr>
            </a:lvl3pPr>
            <a:lvl4pPr>
              <a:defRPr>
                <a:latin typeface="Avenir Next"/>
                <a:ea typeface="Avenir Next"/>
                <a:cs typeface="Avenir Next"/>
                <a:sym typeface="Avenir Next"/>
              </a:defRPr>
            </a:lvl4pPr>
            <a:lvl5pPr>
              <a:defRPr>
                <a:latin typeface="Avenir Next"/>
                <a:ea typeface="Avenir Next"/>
                <a:cs typeface="Avenir Next"/>
                <a:sym typeface="Avenir Next"/>
              </a:defRPr>
            </a:lvl5pPr>
          </a:lstStyle>
          <a:p>
            <a:pPr lvl="0">
              <a:defRPr sz="1800">
                <a:solidFill>
                  <a:srgbClr val="000000"/>
                </a:solidFill>
                <a:uFillTx/>
              </a:defRPr>
            </a:pPr>
            <a:r>
              <a:rPr sz="2400">
                <a:solidFill>
                  <a:srgbClr val="4D4D4D"/>
                </a:solidFill>
                <a:uFill>
                  <a:solidFill>
                    <a:srgbClr val="4D4D4D"/>
                  </a:solidFill>
                </a:uFill>
              </a:rPr>
              <a:t>Body Level One</a:t>
            </a:r>
            <a:endParaRPr sz="2400">
              <a:solidFill>
                <a:srgbClr val="4D4D4D"/>
              </a:solidFill>
              <a:uFill>
                <a:solidFill>
                  <a:srgbClr val="4D4D4D"/>
                </a:solidFill>
              </a:uFill>
            </a:endParaRPr>
          </a:p>
          <a:p>
            <a:pPr lvl="1">
              <a:defRPr sz="1800">
                <a:solidFill>
                  <a:srgbClr val="000000"/>
                </a:solidFill>
                <a:uFillTx/>
              </a:defRPr>
            </a:pPr>
            <a:r>
              <a:rPr sz="2400">
                <a:solidFill>
                  <a:srgbClr val="4D4D4D"/>
                </a:solidFill>
                <a:uFill>
                  <a:solidFill>
                    <a:srgbClr val="4D4D4D"/>
                  </a:solidFill>
                </a:uFill>
              </a:rPr>
              <a:t>Body Level Two</a:t>
            </a:r>
            <a:endParaRPr sz="2400">
              <a:solidFill>
                <a:srgbClr val="4D4D4D"/>
              </a:solidFill>
              <a:uFill>
                <a:solidFill>
                  <a:srgbClr val="4D4D4D"/>
                </a:solidFill>
              </a:uFill>
            </a:endParaRPr>
          </a:p>
          <a:p>
            <a:pPr lvl="2">
              <a:defRPr sz="1800">
                <a:solidFill>
                  <a:srgbClr val="000000"/>
                </a:solidFill>
                <a:uFillTx/>
              </a:defRPr>
            </a:pPr>
            <a:r>
              <a:rPr sz="2400">
                <a:solidFill>
                  <a:srgbClr val="4D4D4D"/>
                </a:solidFill>
                <a:uFill>
                  <a:solidFill>
                    <a:srgbClr val="4D4D4D"/>
                  </a:solidFill>
                </a:uFill>
              </a:rPr>
              <a:t>Body Level Three</a:t>
            </a:r>
            <a:endParaRPr sz="2400">
              <a:solidFill>
                <a:srgbClr val="4D4D4D"/>
              </a:solidFill>
              <a:uFill>
                <a:solidFill>
                  <a:srgbClr val="4D4D4D"/>
                </a:solidFill>
              </a:uFill>
            </a:endParaRPr>
          </a:p>
          <a:p>
            <a:pPr lvl="3">
              <a:defRPr sz="1800">
                <a:solidFill>
                  <a:srgbClr val="000000"/>
                </a:solidFill>
                <a:uFillTx/>
              </a:defRPr>
            </a:pPr>
            <a:r>
              <a:rPr sz="2400">
                <a:solidFill>
                  <a:srgbClr val="4D4D4D"/>
                </a:solidFill>
                <a:uFill>
                  <a:solidFill>
                    <a:srgbClr val="4D4D4D"/>
                  </a:solidFill>
                </a:uFill>
              </a:rPr>
              <a:t>Body Level Four</a:t>
            </a:r>
            <a:endParaRPr sz="2400">
              <a:solidFill>
                <a:srgbClr val="4D4D4D"/>
              </a:solidFill>
              <a:uFill>
                <a:solidFill>
                  <a:srgbClr val="4D4D4D"/>
                </a:solidFill>
              </a:uFill>
            </a:endParaRPr>
          </a:p>
          <a:p>
            <a:pPr lvl="4">
              <a:defRPr sz="1800">
                <a:solidFill>
                  <a:srgbClr val="000000"/>
                </a:solidFill>
                <a:uFillTx/>
              </a:defRPr>
            </a:pPr>
            <a:r>
              <a:rPr sz="2400">
                <a:solidFill>
                  <a:srgbClr val="4D4D4D"/>
                </a:solidFill>
                <a:uFill>
                  <a:solidFill>
                    <a:srgbClr val="4D4D4D"/>
                  </a:solidFill>
                </a:uFill>
              </a:rPr>
              <a:t>Body Level Five</a:t>
            </a:r>
          </a:p>
        </p:txBody>
      </p:sp>
      <p:sp>
        <p:nvSpPr>
          <p:cNvPr id="161" name="Shape 161"/>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162"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0" showMasterPhAnim="1">
  <p:cSld name="Divider">
    <p:spTree>
      <p:nvGrpSpPr>
        <p:cNvPr id="1" name=""/>
        <p:cNvGrpSpPr/>
        <p:nvPr/>
      </p:nvGrpSpPr>
      <p:grpSpPr>
        <a:xfrm>
          <a:off x="0" y="0"/>
          <a:ext cx="0" cy="0"/>
          <a:chOff x="0" y="0"/>
          <a:chExt cx="0" cy="0"/>
        </a:xfrm>
      </p:grpSpPr>
      <p:sp>
        <p:nvSpPr>
          <p:cNvPr id="164" name="Shape 164"/>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165" name="Shape 165"/>
          <p:cNvSpPr/>
          <p:nvPr/>
        </p:nvSpPr>
        <p:spPr>
          <a:xfrm>
            <a:off x="366713" y="50184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166" name="" descr="Pivotal_Logo_white.png"/>
          <p:cNvPicPr/>
          <p:nvPr/>
        </p:nvPicPr>
        <p:blipFill>
          <a:blip/>
          <a:stretch>
            <a:fillRect/>
          </a:stretch>
        </p:blipFill>
        <p:spPr>
          <a:xfrm>
            <a:off x="7941733" y="4713966"/>
            <a:ext cx="957263" cy="219456"/>
          </a:xfrm>
          <a:prstGeom prst="rect">
            <a:avLst/>
          </a:prstGeom>
          <a:ln w="12700">
            <a:miter lim="400000"/>
          </a:ln>
        </p:spPr>
      </p:pic>
      <p:sp>
        <p:nvSpPr>
          <p:cNvPr id="167" name="Shape 167"/>
          <p:cNvSpPr/>
          <p:nvPr/>
        </p:nvSpPr>
        <p:spPr>
          <a:xfrm>
            <a:off x="0" y="0"/>
            <a:ext cx="9144000" cy="5143500"/>
          </a:xfrm>
          <a:prstGeom prst="rect">
            <a:avLst/>
          </a:prstGeom>
          <a:solidFill/>
          <a:ln w="12700">
            <a:solidFill/>
            <a:round/>
          </a:ln>
        </p:spPr>
        <p:txBody>
          <a:bodyPr lIns="0" tIns="0" rIns="0" bIns="0" anchor="ctr"/>
          <a:lstStyle/>
          <a:p>
            <a:pPr lvl="0" algn="ctr">
              <a:defRPr>
                <a:solidFill>
                  <a:srgbClr val="FFFFFF"/>
                </a:solidFill>
                <a:uFill>
                  <a:solidFill>
                    <a:srgbClr val="FFFFFF"/>
                  </a:solidFill>
                </a:uFill>
              </a:defRPr>
            </a:pPr>
          </a:p>
        </p:txBody>
      </p:sp>
      <p:sp>
        <p:nvSpPr>
          <p:cNvPr id="168" name="Shape 168"/>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169" name="Shape 169"/>
          <p:cNvSpPr/>
          <p:nvPr>
            <p:ph type="title"/>
          </p:nvPr>
        </p:nvSpPr>
        <p:spPr>
          <a:xfrm>
            <a:off x="1017587" y="1739235"/>
            <a:ext cx="6048378" cy="621379"/>
          </a:xfrm>
          <a:prstGeom prst="rect">
            <a:avLst/>
          </a:prstGeom>
        </p:spPr>
        <p:txBody>
          <a:bodyPr anchor="b"/>
          <a:lstStyle>
            <a:lvl1pPr>
              <a:defRPr sz="4400">
                <a:solidFill>
                  <a:srgbClr val="F27C3A"/>
                </a:solidFill>
                <a:uFill>
                  <a:solidFill>
                    <a:srgbClr val="F27C3A"/>
                  </a:solidFill>
                </a:uFill>
                <a:latin typeface="Avenir Next Medium"/>
                <a:ea typeface="Avenir Next Medium"/>
                <a:cs typeface="Avenir Next Medium"/>
                <a:sym typeface="Avenir Next Medium"/>
              </a:defRPr>
            </a:lvl1pPr>
          </a:lstStyle>
          <a:p>
            <a:pPr lvl="0">
              <a:defRPr sz="1800">
                <a:solidFill>
                  <a:srgbClr val="000000"/>
                </a:solidFill>
                <a:uFillTx/>
              </a:defRPr>
            </a:pPr>
            <a:r>
              <a:rPr sz="4400">
                <a:solidFill>
                  <a:srgbClr val="F27C3A"/>
                </a:solidFill>
                <a:uFill>
                  <a:solidFill>
                    <a:srgbClr val="F27C3A"/>
                  </a:solidFill>
                </a:uFill>
              </a:rPr>
              <a:t>Title Text</a:t>
            </a:r>
          </a:p>
        </p:txBody>
      </p:sp>
      <p:sp>
        <p:nvSpPr>
          <p:cNvPr id="170" name="Shape 170"/>
          <p:cNvSpPr/>
          <p:nvPr>
            <p:ph type="body" idx="1"/>
          </p:nvPr>
        </p:nvSpPr>
        <p:spPr>
          <a:xfrm>
            <a:off x="1026052" y="2447127"/>
            <a:ext cx="6048376" cy="561182"/>
          </a:xfrm>
          <a:prstGeom prst="rect">
            <a:avLst/>
          </a:prstGeom>
        </p:spPr>
        <p:txBody>
          <a:bodyPr/>
          <a:lstStyle>
            <a:lvl1pPr>
              <a:buClrTx/>
              <a:buSzTx/>
              <a:buFontTx/>
              <a:buNone/>
              <a:defRPr sz="2800">
                <a:solidFill>
                  <a:srgbClr val="3EA7BC"/>
                </a:solidFill>
                <a:uFill>
                  <a:solidFill>
                    <a:srgbClr val="3EA7BC"/>
                  </a:solidFill>
                </a:uFill>
                <a:latin typeface="Avenir Next"/>
                <a:ea typeface="Avenir Next"/>
                <a:cs typeface="Avenir Next"/>
                <a:sym typeface="Avenir Next"/>
              </a:defRPr>
            </a:lvl1pPr>
            <a:lvl2pPr marL="228600" indent="228600">
              <a:buClrTx/>
              <a:buSzTx/>
              <a:buFontTx/>
              <a:buNone/>
              <a:defRPr sz="2800">
                <a:solidFill>
                  <a:srgbClr val="3EA7BC"/>
                </a:solidFill>
                <a:uFill>
                  <a:solidFill>
                    <a:srgbClr val="3EA7BC"/>
                  </a:solidFill>
                </a:uFill>
                <a:latin typeface="Avenir Next"/>
                <a:ea typeface="Avenir Next"/>
                <a:cs typeface="Avenir Next"/>
                <a:sym typeface="Avenir Next"/>
              </a:defRPr>
            </a:lvl2pPr>
            <a:lvl3pPr marL="1234439" indent="-320039">
              <a:buClrTx/>
              <a:buFontTx/>
              <a:buChar char="•"/>
              <a:defRPr sz="2800">
                <a:solidFill>
                  <a:srgbClr val="3EA7BC"/>
                </a:solidFill>
                <a:uFill>
                  <a:solidFill>
                    <a:srgbClr val="3EA7BC"/>
                  </a:solidFill>
                </a:uFill>
                <a:latin typeface="Avenir Next"/>
                <a:ea typeface="Avenir Next"/>
                <a:cs typeface="Avenir Next"/>
                <a:sym typeface="Avenir Next"/>
              </a:defRPr>
            </a:lvl3pPr>
            <a:lvl4pPr marL="1727200" indent="-355600">
              <a:buClrTx/>
              <a:buFontTx/>
              <a:buChar char="–"/>
              <a:defRPr sz="2800">
                <a:solidFill>
                  <a:srgbClr val="3EA7BC"/>
                </a:solidFill>
                <a:uFill>
                  <a:solidFill>
                    <a:srgbClr val="3EA7BC"/>
                  </a:solidFill>
                </a:uFill>
                <a:latin typeface="Avenir Next"/>
                <a:ea typeface="Avenir Next"/>
                <a:cs typeface="Avenir Next"/>
                <a:sym typeface="Avenir Next"/>
              </a:defRPr>
            </a:lvl4pPr>
            <a:lvl5pPr marL="2184400" indent="-355600">
              <a:buClrTx/>
              <a:buFontTx/>
              <a:defRPr sz="2800">
                <a:solidFill>
                  <a:srgbClr val="3EA7BC"/>
                </a:solidFill>
                <a:uFill>
                  <a:solidFill>
                    <a:srgbClr val="3EA7BC"/>
                  </a:solidFill>
                </a:uFill>
                <a:latin typeface="Avenir Next"/>
                <a:ea typeface="Avenir Next"/>
                <a:cs typeface="Avenir Next"/>
                <a:sym typeface="Avenir Next"/>
              </a:defRPr>
            </a:lvl5pPr>
          </a:lstStyle>
          <a:p>
            <a:pPr lvl="0">
              <a:defRPr sz="1800">
                <a:solidFill>
                  <a:srgbClr val="000000"/>
                </a:solidFill>
                <a:uFillTx/>
              </a:defRPr>
            </a:pPr>
            <a:r>
              <a:rPr sz="2800">
                <a:solidFill>
                  <a:srgbClr val="3EA7BC"/>
                </a:solidFill>
                <a:uFill>
                  <a:solidFill>
                    <a:srgbClr val="3EA7BC"/>
                  </a:solidFill>
                </a:uFill>
              </a:rPr>
              <a:t>Body Level One</a:t>
            </a:r>
            <a:endParaRPr sz="2800">
              <a:solidFill>
                <a:srgbClr val="3EA7BC"/>
              </a:solidFill>
              <a:uFill>
                <a:solidFill>
                  <a:srgbClr val="3EA7BC"/>
                </a:solidFill>
              </a:uFill>
            </a:endParaRPr>
          </a:p>
          <a:p>
            <a:pPr lvl="1">
              <a:defRPr sz="1800">
                <a:solidFill>
                  <a:srgbClr val="000000"/>
                </a:solidFill>
                <a:uFillTx/>
              </a:defRPr>
            </a:pPr>
            <a:r>
              <a:rPr sz="2800">
                <a:solidFill>
                  <a:srgbClr val="3EA7BC"/>
                </a:solidFill>
                <a:uFill>
                  <a:solidFill>
                    <a:srgbClr val="3EA7BC"/>
                  </a:solidFill>
                </a:uFill>
              </a:rPr>
              <a:t>Body Level Two</a:t>
            </a:r>
            <a:endParaRPr sz="2800">
              <a:solidFill>
                <a:srgbClr val="3EA7BC"/>
              </a:solidFill>
              <a:uFill>
                <a:solidFill>
                  <a:srgbClr val="3EA7BC"/>
                </a:solidFill>
              </a:uFill>
            </a:endParaRPr>
          </a:p>
          <a:p>
            <a:pPr lvl="2">
              <a:defRPr sz="1800">
                <a:solidFill>
                  <a:srgbClr val="000000"/>
                </a:solidFill>
                <a:uFillTx/>
              </a:defRPr>
            </a:pPr>
            <a:r>
              <a:rPr sz="2800">
                <a:solidFill>
                  <a:srgbClr val="3EA7BC"/>
                </a:solidFill>
                <a:uFill>
                  <a:solidFill>
                    <a:srgbClr val="3EA7BC"/>
                  </a:solidFill>
                </a:uFill>
              </a:rPr>
              <a:t>Body Level Three</a:t>
            </a:r>
            <a:endParaRPr sz="2800">
              <a:solidFill>
                <a:srgbClr val="3EA7BC"/>
              </a:solidFill>
              <a:uFill>
                <a:solidFill>
                  <a:srgbClr val="3EA7BC"/>
                </a:solidFill>
              </a:uFill>
            </a:endParaRPr>
          </a:p>
          <a:p>
            <a:pPr lvl="3">
              <a:defRPr sz="1800">
                <a:solidFill>
                  <a:srgbClr val="000000"/>
                </a:solidFill>
                <a:uFillTx/>
              </a:defRPr>
            </a:pPr>
            <a:r>
              <a:rPr sz="2800">
                <a:solidFill>
                  <a:srgbClr val="3EA7BC"/>
                </a:solidFill>
                <a:uFill>
                  <a:solidFill>
                    <a:srgbClr val="3EA7BC"/>
                  </a:solidFill>
                </a:uFill>
              </a:rPr>
              <a:t>Body Level Four</a:t>
            </a:r>
            <a:endParaRPr sz="2800">
              <a:solidFill>
                <a:srgbClr val="3EA7BC"/>
              </a:solidFill>
              <a:uFill>
                <a:solidFill>
                  <a:srgbClr val="3EA7BC"/>
                </a:solidFill>
              </a:uFill>
            </a:endParaRPr>
          </a:p>
          <a:p>
            <a:pPr lvl="4">
              <a:defRPr sz="1800">
                <a:solidFill>
                  <a:srgbClr val="000000"/>
                </a:solidFill>
                <a:uFillTx/>
              </a:defRPr>
            </a:pPr>
            <a:r>
              <a:rPr sz="2800">
                <a:solidFill>
                  <a:srgbClr val="3EA7BC"/>
                </a:solidFill>
                <a:uFill>
                  <a:solidFill>
                    <a:srgbClr val="3EA7BC"/>
                  </a:solidFill>
                </a:uFill>
              </a:rPr>
              <a:t>Body Level Five</a:t>
            </a:r>
          </a:p>
        </p:txBody>
      </p:sp>
      <p:sp>
        <p:nvSpPr>
          <p:cNvPr id="171" name="Shape 171"/>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sp>
        <p:nvSpPr>
          <p:cNvPr id="172" name="Shape 172"/>
          <p:cNvSpPr/>
          <p:nvPr>
            <p:ph type="sldNum" sz="quarter" idx="2"/>
          </p:nvPr>
        </p:nvSpPr>
        <p:spPr>
          <a:prstGeom prst="rect">
            <a:avLst/>
          </a:prstGeom>
        </p:spPr>
        <p:txBody>
          <a:bodyPr/>
          <a:lstStyle/>
          <a:p>
            <a:pPr lvl="0"/>
            <a:fld id="{86CB4B4D-7CA3-9044-876B-883B54F8677D}" type="slidenum"/>
          </a:p>
        </p:txBody>
      </p:sp>
      <p:pic>
        <p:nvPicPr>
          <p:cNvPr id="173"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type="tx" showMasterSp="0" showMasterPhAnim="1">
  <p:cSld name="Two Columns">
    <p:spTree>
      <p:nvGrpSpPr>
        <p:cNvPr id="1" name=""/>
        <p:cNvGrpSpPr/>
        <p:nvPr/>
      </p:nvGrpSpPr>
      <p:grpSpPr>
        <a:xfrm>
          <a:off x="0" y="0"/>
          <a:ext cx="0" cy="0"/>
          <a:chOff x="0" y="0"/>
          <a:chExt cx="0" cy="0"/>
        </a:xfrm>
      </p:grpSpPr>
      <p:sp>
        <p:nvSpPr>
          <p:cNvPr id="175" name="Shape 175"/>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176" name="Shape 176"/>
          <p:cNvSpPr/>
          <p:nvPr>
            <p:ph type="sldNum" sz="quarter" idx="2"/>
          </p:nvPr>
        </p:nvSpPr>
        <p:spPr>
          <a:prstGeom prst="rect">
            <a:avLst/>
          </a:prstGeom>
        </p:spPr>
        <p:txBody>
          <a:bodyPr/>
          <a:lstStyle/>
          <a:p>
            <a:pPr lvl="0"/>
            <a:fld id="{86CB4B4D-7CA3-9044-876B-883B54F8677D}" type="slidenum"/>
          </a:p>
        </p:txBody>
      </p:sp>
      <p:sp>
        <p:nvSpPr>
          <p:cNvPr id="177" name="Shape 177"/>
          <p:cNvSpPr/>
          <p:nvPr>
            <p:ph type="title"/>
          </p:nvPr>
        </p:nvSpPr>
        <p:spPr>
          <a:xfrm>
            <a:off x="366713" y="325438"/>
            <a:ext cx="8410576" cy="543645"/>
          </a:xfrm>
          <a:prstGeom prst="rect">
            <a:avLst/>
          </a:prstGeom>
        </p:spPr>
        <p:txBody>
          <a:bodyPr/>
          <a:lstStyle>
            <a:lvl1pPr>
              <a:defRPr>
                <a:latin typeface="Avenir Next Medium"/>
                <a:ea typeface="Avenir Next Medium"/>
                <a:cs typeface="Avenir Next Medium"/>
                <a:sym typeface="Avenir Next Medium"/>
              </a:defRPr>
            </a:lvl1pPr>
          </a:lstStyle>
          <a:p>
            <a:pPr lvl="0">
              <a:defRPr sz="1800">
                <a:solidFill>
                  <a:srgbClr val="000000"/>
                </a:solidFill>
                <a:uFillTx/>
              </a:defRPr>
            </a:pPr>
            <a:r>
              <a:rPr sz="3200">
                <a:solidFill>
                  <a:srgbClr val="008881"/>
                </a:solidFill>
                <a:uFill>
                  <a:solidFill>
                    <a:srgbClr val="008881"/>
                  </a:solidFill>
                </a:uFill>
              </a:rPr>
              <a:t>Title Text</a:t>
            </a:r>
          </a:p>
        </p:txBody>
      </p:sp>
      <p:sp>
        <p:nvSpPr>
          <p:cNvPr id="178" name="Shape 178"/>
          <p:cNvSpPr/>
          <p:nvPr>
            <p:ph type="body" idx="1"/>
          </p:nvPr>
        </p:nvSpPr>
        <p:spPr>
          <a:prstGeom prst="rect">
            <a:avLst/>
          </a:prstGeom>
        </p:spPr>
        <p:txBody>
          <a:bodyPr numCol="2" spcCol="420528"/>
          <a:lstStyle>
            <a:lvl1pPr>
              <a:defRPr>
                <a:latin typeface="Avenir Next"/>
                <a:ea typeface="Avenir Next"/>
                <a:cs typeface="Avenir Next"/>
                <a:sym typeface="Avenir Next"/>
              </a:defRPr>
            </a:lvl1pPr>
            <a:lvl2pPr>
              <a:defRPr>
                <a:latin typeface="Avenir Next"/>
                <a:ea typeface="Avenir Next"/>
                <a:cs typeface="Avenir Next"/>
                <a:sym typeface="Avenir Next"/>
              </a:defRPr>
            </a:lvl2pPr>
            <a:lvl3pPr>
              <a:defRPr>
                <a:latin typeface="Avenir Next"/>
                <a:ea typeface="Avenir Next"/>
                <a:cs typeface="Avenir Next"/>
                <a:sym typeface="Avenir Next"/>
              </a:defRPr>
            </a:lvl3pPr>
            <a:lvl4pPr>
              <a:defRPr>
                <a:latin typeface="Avenir Next"/>
                <a:ea typeface="Avenir Next"/>
                <a:cs typeface="Avenir Next"/>
                <a:sym typeface="Avenir Next"/>
              </a:defRPr>
            </a:lvl4pPr>
            <a:lvl5pPr>
              <a:defRPr>
                <a:latin typeface="Avenir Next"/>
                <a:ea typeface="Avenir Next"/>
                <a:cs typeface="Avenir Next"/>
                <a:sym typeface="Avenir Next"/>
              </a:defRPr>
            </a:lvl5pPr>
          </a:lstStyle>
          <a:p>
            <a:pPr lvl="0">
              <a:defRPr sz="1800">
                <a:solidFill>
                  <a:srgbClr val="000000"/>
                </a:solidFill>
                <a:uFillTx/>
              </a:defRPr>
            </a:pPr>
            <a:r>
              <a:rPr sz="2400">
                <a:solidFill>
                  <a:srgbClr val="4D4D4D"/>
                </a:solidFill>
                <a:uFill>
                  <a:solidFill>
                    <a:srgbClr val="4D4D4D"/>
                  </a:solidFill>
                </a:uFill>
              </a:rPr>
              <a:t>Body Level One</a:t>
            </a:r>
            <a:endParaRPr sz="2400">
              <a:solidFill>
                <a:srgbClr val="4D4D4D"/>
              </a:solidFill>
              <a:uFill>
                <a:solidFill>
                  <a:srgbClr val="4D4D4D"/>
                </a:solidFill>
              </a:uFill>
            </a:endParaRPr>
          </a:p>
          <a:p>
            <a:pPr lvl="1">
              <a:defRPr sz="1800">
                <a:solidFill>
                  <a:srgbClr val="000000"/>
                </a:solidFill>
                <a:uFillTx/>
              </a:defRPr>
            </a:pPr>
            <a:r>
              <a:rPr sz="2400">
                <a:solidFill>
                  <a:srgbClr val="4D4D4D"/>
                </a:solidFill>
                <a:uFill>
                  <a:solidFill>
                    <a:srgbClr val="4D4D4D"/>
                  </a:solidFill>
                </a:uFill>
              </a:rPr>
              <a:t>Body Level Two</a:t>
            </a:r>
            <a:endParaRPr sz="2400">
              <a:solidFill>
                <a:srgbClr val="4D4D4D"/>
              </a:solidFill>
              <a:uFill>
                <a:solidFill>
                  <a:srgbClr val="4D4D4D"/>
                </a:solidFill>
              </a:uFill>
            </a:endParaRPr>
          </a:p>
          <a:p>
            <a:pPr lvl="2">
              <a:defRPr sz="1800">
                <a:solidFill>
                  <a:srgbClr val="000000"/>
                </a:solidFill>
                <a:uFillTx/>
              </a:defRPr>
            </a:pPr>
            <a:r>
              <a:rPr sz="2400">
                <a:solidFill>
                  <a:srgbClr val="4D4D4D"/>
                </a:solidFill>
                <a:uFill>
                  <a:solidFill>
                    <a:srgbClr val="4D4D4D"/>
                  </a:solidFill>
                </a:uFill>
              </a:rPr>
              <a:t>Body Level Three</a:t>
            </a:r>
            <a:endParaRPr sz="2400">
              <a:solidFill>
                <a:srgbClr val="4D4D4D"/>
              </a:solidFill>
              <a:uFill>
                <a:solidFill>
                  <a:srgbClr val="4D4D4D"/>
                </a:solidFill>
              </a:uFill>
            </a:endParaRPr>
          </a:p>
          <a:p>
            <a:pPr lvl="3">
              <a:defRPr sz="1800">
                <a:solidFill>
                  <a:srgbClr val="000000"/>
                </a:solidFill>
                <a:uFillTx/>
              </a:defRPr>
            </a:pPr>
            <a:r>
              <a:rPr sz="2400">
                <a:solidFill>
                  <a:srgbClr val="4D4D4D"/>
                </a:solidFill>
                <a:uFill>
                  <a:solidFill>
                    <a:srgbClr val="4D4D4D"/>
                  </a:solidFill>
                </a:uFill>
              </a:rPr>
              <a:t>Body Level Four</a:t>
            </a:r>
            <a:endParaRPr sz="2400">
              <a:solidFill>
                <a:srgbClr val="4D4D4D"/>
              </a:solidFill>
              <a:uFill>
                <a:solidFill>
                  <a:srgbClr val="4D4D4D"/>
                </a:solidFill>
              </a:uFill>
            </a:endParaRPr>
          </a:p>
          <a:p>
            <a:pPr lvl="4">
              <a:defRPr sz="1800">
                <a:solidFill>
                  <a:srgbClr val="000000"/>
                </a:solidFill>
                <a:uFillTx/>
              </a:defRPr>
            </a:pPr>
            <a:r>
              <a:rPr sz="2400">
                <a:solidFill>
                  <a:srgbClr val="4D4D4D"/>
                </a:solidFill>
                <a:uFill>
                  <a:solidFill>
                    <a:srgbClr val="4D4D4D"/>
                  </a:solidFill>
                </a:uFill>
              </a:rPr>
              <a:t>Body Level Five</a:t>
            </a:r>
          </a:p>
        </p:txBody>
      </p:sp>
      <p:sp>
        <p:nvSpPr>
          <p:cNvPr id="179" name="Shape 179"/>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180"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sp>
        <p:nvSpPr>
          <p:cNvPr id="182" name="Shape 182"/>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183" name="Shape 183"/>
          <p:cNvSpPr/>
          <p:nvPr>
            <p:ph type="title"/>
          </p:nvPr>
        </p:nvSpPr>
        <p:spPr>
          <a:xfrm>
            <a:off x="366713" y="325438"/>
            <a:ext cx="8410576" cy="554104"/>
          </a:xfrm>
          <a:prstGeom prst="rect">
            <a:avLst/>
          </a:prstGeom>
        </p:spPr>
        <p:txBody>
          <a:bodyPr/>
          <a:lstStyle>
            <a:lvl1pPr>
              <a:defRPr>
                <a:latin typeface="Avenir Next Medium"/>
                <a:ea typeface="Avenir Next Medium"/>
                <a:cs typeface="Avenir Next Medium"/>
                <a:sym typeface="Avenir Next Medium"/>
              </a:defRPr>
            </a:lvl1pPr>
          </a:lstStyle>
          <a:p>
            <a:pPr lvl="0">
              <a:defRPr sz="1800">
                <a:solidFill>
                  <a:srgbClr val="000000"/>
                </a:solidFill>
                <a:uFillTx/>
              </a:defRPr>
            </a:pPr>
            <a:r>
              <a:rPr sz="3200">
                <a:solidFill>
                  <a:srgbClr val="008881"/>
                </a:solidFill>
                <a:uFill>
                  <a:solidFill>
                    <a:srgbClr val="008881"/>
                  </a:solidFill>
                </a:uFill>
              </a:rPr>
              <a:t>Title Text</a:t>
            </a:r>
          </a:p>
        </p:txBody>
      </p:sp>
      <p:sp>
        <p:nvSpPr>
          <p:cNvPr id="184" name="Shape 184"/>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sp>
        <p:nvSpPr>
          <p:cNvPr id="185" name="Shape 185"/>
          <p:cNvSpPr/>
          <p:nvPr>
            <p:ph type="sldNum" sz="quarter" idx="2"/>
          </p:nvPr>
        </p:nvSpPr>
        <p:spPr>
          <a:prstGeom prst="rect">
            <a:avLst/>
          </a:prstGeom>
        </p:spPr>
        <p:txBody>
          <a:bodyPr/>
          <a:lstStyle/>
          <a:p>
            <a:pPr lvl="0"/>
            <a:fld id="{86CB4B4D-7CA3-9044-876B-883B54F8677D}" type="slidenum"/>
          </a:p>
        </p:txBody>
      </p:sp>
      <p:pic>
        <p:nvPicPr>
          <p:cNvPr id="186"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188" name="Shape 188"/>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189" name="Shape 189"/>
          <p:cNvSpPr/>
          <p:nvPr>
            <p:ph type="sldNum" sz="quarter" idx="2"/>
          </p:nvPr>
        </p:nvSpPr>
        <p:spPr>
          <a:prstGeom prst="rect">
            <a:avLst/>
          </a:prstGeom>
        </p:spPr>
        <p:txBody>
          <a:bodyPr/>
          <a:lstStyle/>
          <a:p>
            <a:pPr lvl="0"/>
            <a:fld id="{86CB4B4D-7CA3-9044-876B-883B54F8677D}" type="slidenum"/>
          </a:p>
        </p:txBody>
      </p:sp>
      <p:sp>
        <p:nvSpPr>
          <p:cNvPr id="190" name="Shape 190"/>
          <p:cNvSpPr/>
          <p:nvPr>
            <p:ph type="title"/>
          </p:nvPr>
        </p:nvSpPr>
        <p:spPr>
          <a:xfrm>
            <a:off x="366713" y="325438"/>
            <a:ext cx="8410576" cy="623888"/>
          </a:xfrm>
          <a:prstGeom prst="rect">
            <a:avLst/>
          </a:prstGeom>
        </p:spPr>
        <p:txBody>
          <a:bodyPr/>
          <a:lstStyle>
            <a:lvl1pPr>
              <a:defRPr>
                <a:latin typeface="Avenir Next Medium"/>
                <a:ea typeface="Avenir Next Medium"/>
                <a:cs typeface="Avenir Next Medium"/>
                <a:sym typeface="Avenir Next Medium"/>
              </a:defRPr>
            </a:lvl1pPr>
          </a:lstStyle>
          <a:p>
            <a:pPr lvl="0">
              <a:defRPr sz="1800">
                <a:solidFill>
                  <a:srgbClr val="000000"/>
                </a:solidFill>
                <a:uFillTx/>
              </a:defRPr>
            </a:pPr>
            <a:r>
              <a:rPr sz="3200">
                <a:solidFill>
                  <a:srgbClr val="008881"/>
                </a:solidFill>
                <a:uFill>
                  <a:solidFill>
                    <a:srgbClr val="008881"/>
                  </a:solidFill>
                </a:uFill>
              </a:rPr>
              <a:t>Title Text</a:t>
            </a:r>
          </a:p>
        </p:txBody>
      </p:sp>
      <p:sp>
        <p:nvSpPr>
          <p:cNvPr id="191" name="Shape 191"/>
          <p:cNvSpPr/>
          <p:nvPr>
            <p:ph type="body" idx="1"/>
          </p:nvPr>
        </p:nvSpPr>
        <p:spPr>
          <a:prstGeom prst="rect">
            <a:avLst/>
          </a:prstGeom>
        </p:spPr>
        <p:txBody>
          <a:bodyPr/>
          <a:lstStyle>
            <a:lvl1pPr>
              <a:defRPr>
                <a:latin typeface="Avenir Next"/>
                <a:ea typeface="Avenir Next"/>
                <a:cs typeface="Avenir Next"/>
                <a:sym typeface="Avenir Next"/>
              </a:defRPr>
            </a:lvl1pPr>
            <a:lvl2pPr>
              <a:defRPr>
                <a:latin typeface="Avenir Next"/>
                <a:ea typeface="Avenir Next"/>
                <a:cs typeface="Avenir Next"/>
                <a:sym typeface="Avenir Next"/>
              </a:defRPr>
            </a:lvl2pPr>
            <a:lvl3pPr>
              <a:defRPr>
                <a:latin typeface="Avenir Next"/>
                <a:ea typeface="Avenir Next"/>
                <a:cs typeface="Avenir Next"/>
                <a:sym typeface="Avenir Next"/>
              </a:defRPr>
            </a:lvl3pPr>
            <a:lvl4pPr>
              <a:defRPr>
                <a:latin typeface="Avenir Next"/>
                <a:ea typeface="Avenir Next"/>
                <a:cs typeface="Avenir Next"/>
                <a:sym typeface="Avenir Next"/>
              </a:defRPr>
            </a:lvl4pPr>
            <a:lvl5pPr>
              <a:defRPr>
                <a:latin typeface="Avenir Next"/>
                <a:ea typeface="Avenir Next"/>
                <a:cs typeface="Avenir Next"/>
                <a:sym typeface="Avenir Next"/>
              </a:defRPr>
            </a:lvl5pPr>
          </a:lstStyle>
          <a:p>
            <a:pPr lvl="0">
              <a:defRPr sz="1800">
                <a:solidFill>
                  <a:srgbClr val="000000"/>
                </a:solidFill>
                <a:uFillTx/>
              </a:defRPr>
            </a:pPr>
            <a:r>
              <a:rPr sz="2400">
                <a:solidFill>
                  <a:srgbClr val="4D4D4D"/>
                </a:solidFill>
                <a:uFill>
                  <a:solidFill>
                    <a:srgbClr val="4D4D4D"/>
                  </a:solidFill>
                </a:uFill>
              </a:rPr>
              <a:t>Body Level One</a:t>
            </a:r>
            <a:endParaRPr sz="2400">
              <a:solidFill>
                <a:srgbClr val="4D4D4D"/>
              </a:solidFill>
              <a:uFill>
                <a:solidFill>
                  <a:srgbClr val="4D4D4D"/>
                </a:solidFill>
              </a:uFill>
            </a:endParaRPr>
          </a:p>
          <a:p>
            <a:pPr lvl="1">
              <a:defRPr sz="1800">
                <a:solidFill>
                  <a:srgbClr val="000000"/>
                </a:solidFill>
                <a:uFillTx/>
              </a:defRPr>
            </a:pPr>
            <a:r>
              <a:rPr sz="2400">
                <a:solidFill>
                  <a:srgbClr val="4D4D4D"/>
                </a:solidFill>
                <a:uFill>
                  <a:solidFill>
                    <a:srgbClr val="4D4D4D"/>
                  </a:solidFill>
                </a:uFill>
              </a:rPr>
              <a:t>Body Level Two</a:t>
            </a:r>
            <a:endParaRPr sz="2400">
              <a:solidFill>
                <a:srgbClr val="4D4D4D"/>
              </a:solidFill>
              <a:uFill>
                <a:solidFill>
                  <a:srgbClr val="4D4D4D"/>
                </a:solidFill>
              </a:uFill>
            </a:endParaRPr>
          </a:p>
          <a:p>
            <a:pPr lvl="2">
              <a:defRPr sz="1800">
                <a:solidFill>
                  <a:srgbClr val="000000"/>
                </a:solidFill>
                <a:uFillTx/>
              </a:defRPr>
            </a:pPr>
            <a:r>
              <a:rPr sz="2400">
                <a:solidFill>
                  <a:srgbClr val="4D4D4D"/>
                </a:solidFill>
                <a:uFill>
                  <a:solidFill>
                    <a:srgbClr val="4D4D4D"/>
                  </a:solidFill>
                </a:uFill>
              </a:rPr>
              <a:t>Body Level Three</a:t>
            </a:r>
            <a:endParaRPr sz="2400">
              <a:solidFill>
                <a:srgbClr val="4D4D4D"/>
              </a:solidFill>
              <a:uFill>
                <a:solidFill>
                  <a:srgbClr val="4D4D4D"/>
                </a:solidFill>
              </a:uFill>
            </a:endParaRPr>
          </a:p>
          <a:p>
            <a:pPr lvl="3">
              <a:defRPr sz="1800">
                <a:solidFill>
                  <a:srgbClr val="000000"/>
                </a:solidFill>
                <a:uFillTx/>
              </a:defRPr>
            </a:pPr>
            <a:r>
              <a:rPr sz="2400">
                <a:solidFill>
                  <a:srgbClr val="4D4D4D"/>
                </a:solidFill>
                <a:uFill>
                  <a:solidFill>
                    <a:srgbClr val="4D4D4D"/>
                  </a:solidFill>
                </a:uFill>
              </a:rPr>
              <a:t>Body Level Four</a:t>
            </a:r>
            <a:endParaRPr sz="2400">
              <a:solidFill>
                <a:srgbClr val="4D4D4D"/>
              </a:solidFill>
              <a:uFill>
                <a:solidFill>
                  <a:srgbClr val="4D4D4D"/>
                </a:solidFill>
              </a:uFill>
            </a:endParaRPr>
          </a:p>
          <a:p>
            <a:pPr lvl="4">
              <a:defRPr sz="1800">
                <a:solidFill>
                  <a:srgbClr val="000000"/>
                </a:solidFill>
                <a:uFillTx/>
              </a:defRPr>
            </a:pPr>
            <a:r>
              <a:rPr sz="2400">
                <a:solidFill>
                  <a:srgbClr val="4D4D4D"/>
                </a:solidFill>
                <a:uFill>
                  <a:solidFill>
                    <a:srgbClr val="4D4D4D"/>
                  </a:solidFill>
                </a:uFill>
              </a:rPr>
              <a:t>Body Level Five</a:t>
            </a:r>
          </a:p>
        </p:txBody>
      </p:sp>
      <p:sp>
        <p:nvSpPr>
          <p:cNvPr id="192" name="Shape 192"/>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193"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type="tx" showMasterSp="0" showMasterPhAnim="1">
  <p:cSld name="Title and Placeholder">
    <p:spTree>
      <p:nvGrpSpPr>
        <p:cNvPr id="1" name=""/>
        <p:cNvGrpSpPr/>
        <p:nvPr/>
      </p:nvGrpSpPr>
      <p:grpSpPr>
        <a:xfrm>
          <a:off x="0" y="0"/>
          <a:ext cx="0" cy="0"/>
          <a:chOff x="0" y="0"/>
          <a:chExt cx="0" cy="0"/>
        </a:xfrm>
      </p:grpSpPr>
      <p:sp>
        <p:nvSpPr>
          <p:cNvPr id="195" name="Shape 195"/>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196" name="Shape 196"/>
          <p:cNvSpPr/>
          <p:nvPr>
            <p:ph type="sldNum" sz="quarter" idx="2"/>
          </p:nvPr>
        </p:nvSpPr>
        <p:spPr>
          <a:prstGeom prst="rect">
            <a:avLst/>
          </a:prstGeom>
        </p:spPr>
        <p:txBody>
          <a:bodyPr/>
          <a:lstStyle/>
          <a:p>
            <a:pPr lvl="0"/>
            <a:fld id="{86CB4B4D-7CA3-9044-876B-883B54F8677D}" type="slidenum"/>
          </a:p>
        </p:txBody>
      </p:sp>
      <p:sp>
        <p:nvSpPr>
          <p:cNvPr id="197" name="Shape 197"/>
          <p:cNvSpPr/>
          <p:nvPr>
            <p:ph type="title"/>
          </p:nvPr>
        </p:nvSpPr>
        <p:spPr>
          <a:xfrm>
            <a:off x="366713" y="325438"/>
            <a:ext cx="8410576" cy="551784"/>
          </a:xfrm>
          <a:prstGeom prst="rect">
            <a:avLst/>
          </a:prstGeom>
        </p:spPr>
        <p:txBody>
          <a:bodyPr/>
          <a:lstStyle>
            <a:lvl1pPr>
              <a:defRPr>
                <a:latin typeface="Avenir Next Medium"/>
                <a:ea typeface="Avenir Next Medium"/>
                <a:cs typeface="Avenir Next Medium"/>
                <a:sym typeface="Avenir Next Medium"/>
              </a:defRPr>
            </a:lvl1pPr>
          </a:lstStyle>
          <a:p>
            <a:pPr lvl="0">
              <a:defRPr sz="1800">
                <a:solidFill>
                  <a:srgbClr val="000000"/>
                </a:solidFill>
                <a:uFillTx/>
              </a:defRPr>
            </a:pPr>
            <a:r>
              <a:rPr sz="3200">
                <a:solidFill>
                  <a:srgbClr val="008881"/>
                </a:solidFill>
                <a:uFill>
                  <a:solidFill>
                    <a:srgbClr val="008881"/>
                  </a:solidFill>
                </a:uFill>
              </a:rPr>
              <a:t>Title Text</a:t>
            </a:r>
          </a:p>
        </p:txBody>
      </p:sp>
      <p:sp>
        <p:nvSpPr>
          <p:cNvPr id="198" name="Shape 198"/>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199"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sp>
        <p:nvSpPr>
          <p:cNvPr id="201" name="Shape 201"/>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202" name="Shape 202"/>
          <p:cNvSpPr/>
          <p:nvPr>
            <p:ph type="title"/>
          </p:nvPr>
        </p:nvSpPr>
        <p:spPr>
          <a:xfrm>
            <a:off x="366713" y="325438"/>
            <a:ext cx="8410576" cy="554104"/>
          </a:xfrm>
          <a:prstGeom prst="rect">
            <a:avLst/>
          </a:prstGeom>
        </p:spPr>
        <p:txBody>
          <a:bodyPr/>
          <a:lstStyle>
            <a:lvl1pPr>
              <a:defRPr>
                <a:latin typeface="Avenir Next Medium"/>
                <a:ea typeface="Avenir Next Medium"/>
                <a:cs typeface="Avenir Next Medium"/>
                <a:sym typeface="Avenir Next Medium"/>
              </a:defRPr>
            </a:lvl1pPr>
          </a:lstStyle>
          <a:p>
            <a:pPr lvl="0">
              <a:defRPr sz="1800">
                <a:solidFill>
                  <a:srgbClr val="000000"/>
                </a:solidFill>
                <a:uFillTx/>
              </a:defRPr>
            </a:pPr>
            <a:r>
              <a:rPr sz="3200">
                <a:solidFill>
                  <a:srgbClr val="008881"/>
                </a:solidFill>
                <a:uFill>
                  <a:solidFill>
                    <a:srgbClr val="008881"/>
                  </a:solidFill>
                </a:uFill>
              </a:rPr>
              <a:t>Title Text</a:t>
            </a:r>
          </a:p>
        </p:txBody>
      </p:sp>
      <p:sp>
        <p:nvSpPr>
          <p:cNvPr id="203" name="Shape 203"/>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sp>
        <p:nvSpPr>
          <p:cNvPr id="204" name="Shape 204"/>
          <p:cNvSpPr/>
          <p:nvPr>
            <p:ph type="sldNum" sz="quarter" idx="2"/>
          </p:nvPr>
        </p:nvSpPr>
        <p:spPr>
          <a:prstGeom prst="rect">
            <a:avLst/>
          </a:prstGeom>
        </p:spPr>
        <p:txBody>
          <a:bodyPr/>
          <a:lstStyle/>
          <a:p>
            <a:pPr lvl="0"/>
            <a:fld id="{86CB4B4D-7CA3-9044-876B-883B54F8677D}" type="slidenum"/>
          </a:p>
        </p:txBody>
      </p:sp>
      <p:pic>
        <p:nvPicPr>
          <p:cNvPr id="205"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Divider 1">
    <p:spTree>
      <p:nvGrpSpPr>
        <p:cNvPr id="1" name=""/>
        <p:cNvGrpSpPr/>
        <p:nvPr/>
      </p:nvGrpSpPr>
      <p:grpSpPr>
        <a:xfrm>
          <a:off x="0" y="0"/>
          <a:ext cx="0" cy="0"/>
          <a:chOff x="0" y="0"/>
          <a:chExt cx="0" cy="0"/>
        </a:xfrm>
      </p:grpSpPr>
      <p:sp>
        <p:nvSpPr>
          <p:cNvPr id="31" name="Shape 31"/>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32" name="Shape 32"/>
          <p:cNvSpPr/>
          <p:nvPr>
            <p:ph type="sldNum" sz="quarter" idx="2"/>
          </p:nvPr>
        </p:nvSpPr>
        <p:spPr>
          <a:prstGeom prst="rect">
            <a:avLst/>
          </a:prstGeom>
        </p:spPr>
        <p:txBody>
          <a:bodyPr/>
          <a:lstStyle/>
          <a:p>
            <a:pPr lvl="0"/>
            <a:fld id="{86CB4B4D-7CA3-9044-876B-883B54F8677D}" type="slidenum"/>
          </a:p>
        </p:txBody>
      </p:sp>
      <p:sp>
        <p:nvSpPr>
          <p:cNvPr id="33" name="Shape 33"/>
          <p:cNvSpPr/>
          <p:nvPr/>
        </p:nvSpPr>
        <p:spPr>
          <a:xfrm>
            <a:off x="0" y="0"/>
            <a:ext cx="9144000" cy="2168501"/>
          </a:xfrm>
          <a:prstGeom prst="rect">
            <a:avLst/>
          </a:prstGeom>
          <a:gradFill>
            <a:gsLst>
              <a:gs pos="0">
                <a:srgbClr val="FFFFFF"/>
              </a:gs>
              <a:gs pos="100000">
                <a:srgbClr val="BFBFBF">
                  <a:alpha val="61000"/>
                </a:srgbClr>
              </a:gs>
            </a:gsLst>
            <a:lin ang="16200000"/>
          </a:gradFill>
          <a:ln w="12700">
            <a:miter lim="400000"/>
          </a:ln>
        </p:spPr>
        <p:txBody>
          <a:bodyPr lIns="0" tIns="0" rIns="0" bIns="0" anchor="ctr"/>
          <a:lstStyle/>
          <a:p>
            <a:pPr lvl="0" algn="ctr"/>
          </a:p>
        </p:txBody>
      </p:sp>
      <p:sp>
        <p:nvSpPr>
          <p:cNvPr id="34" name="Shape 34"/>
          <p:cNvSpPr/>
          <p:nvPr>
            <p:ph type="title"/>
          </p:nvPr>
        </p:nvSpPr>
        <p:spPr>
          <a:xfrm>
            <a:off x="2728911" y="1003399"/>
            <a:ext cx="6048378" cy="1222276"/>
          </a:xfrm>
          <a:prstGeom prst="rect">
            <a:avLst/>
          </a:prstGeom>
        </p:spPr>
        <p:txBody>
          <a:bodyPr anchor="b"/>
          <a:lstStyle>
            <a:lvl1pPr>
              <a:defRPr sz="4400"/>
            </a:lvl1pPr>
          </a:lstStyle>
          <a:p>
            <a:pPr lvl="0">
              <a:defRPr sz="1800">
                <a:solidFill>
                  <a:srgbClr val="000000"/>
                </a:solidFill>
                <a:uFillTx/>
              </a:defRPr>
            </a:pPr>
            <a:r>
              <a:rPr sz="4400">
                <a:solidFill>
                  <a:srgbClr val="008881"/>
                </a:solidFill>
                <a:uFill>
                  <a:solidFill>
                    <a:srgbClr val="008881"/>
                  </a:solidFill>
                </a:uFill>
              </a:rPr>
              <a:t>Title Text</a:t>
            </a:r>
          </a:p>
        </p:txBody>
      </p:sp>
      <p:sp>
        <p:nvSpPr>
          <p:cNvPr id="35" name="Shape 35"/>
          <p:cNvSpPr/>
          <p:nvPr>
            <p:ph type="body" idx="1"/>
          </p:nvPr>
        </p:nvSpPr>
        <p:spPr>
          <a:xfrm>
            <a:off x="2728913" y="2455863"/>
            <a:ext cx="6048376" cy="1892301"/>
          </a:xfrm>
          <a:prstGeom prst="rect">
            <a:avLst/>
          </a:prstGeom>
        </p:spPr>
        <p:txBody>
          <a:bodyPr/>
          <a:lstStyle>
            <a:lvl1pPr marL="0" indent="0">
              <a:spcBef>
                <a:spcPts val="600"/>
              </a:spcBef>
              <a:buClrTx/>
              <a:buSzTx/>
              <a:buFontTx/>
              <a:buNone/>
              <a:defRPr sz="2800"/>
            </a:lvl1pPr>
            <a:lvl2pPr marL="0" indent="457200">
              <a:spcBef>
                <a:spcPts val="600"/>
              </a:spcBef>
              <a:buClrTx/>
              <a:buSzTx/>
              <a:buFontTx/>
              <a:buNone/>
              <a:defRPr sz="2800"/>
            </a:lvl2pPr>
            <a:lvl3pPr marL="0" indent="914400">
              <a:spcBef>
                <a:spcPts val="600"/>
              </a:spcBef>
              <a:buClrTx/>
              <a:buSzTx/>
              <a:buFontTx/>
              <a:buNone/>
              <a:defRPr sz="2800"/>
            </a:lvl3pPr>
            <a:lvl4pPr marL="0" indent="1371600">
              <a:spcBef>
                <a:spcPts val="600"/>
              </a:spcBef>
              <a:buClrTx/>
              <a:buSzTx/>
              <a:buFontTx/>
              <a:buNone/>
              <a:defRPr sz="2800"/>
            </a:lvl4pPr>
            <a:lvl5pPr marL="0" indent="1828800">
              <a:spcBef>
                <a:spcPts val="600"/>
              </a:spcBef>
              <a:buClrTx/>
              <a:buSzTx/>
              <a:buFontTx/>
              <a:buNone/>
              <a:defRPr sz="2800"/>
            </a:lvl5pPr>
          </a:lstStyle>
          <a:p>
            <a:pPr lvl="0">
              <a:defRPr sz="1800">
                <a:solidFill>
                  <a:srgbClr val="000000"/>
                </a:solidFill>
                <a:uFillTx/>
              </a:defRPr>
            </a:pPr>
            <a:r>
              <a:rPr sz="2800">
                <a:solidFill>
                  <a:srgbClr val="4D4D4D"/>
                </a:solidFill>
                <a:uFill>
                  <a:solidFill>
                    <a:srgbClr val="4D4D4D"/>
                  </a:solidFill>
                </a:uFill>
              </a:rPr>
              <a:t>Body Level One</a:t>
            </a:r>
            <a:endParaRPr sz="2800">
              <a:solidFill>
                <a:srgbClr val="4D4D4D"/>
              </a:solidFill>
              <a:uFill>
                <a:solidFill>
                  <a:srgbClr val="4D4D4D"/>
                </a:solidFill>
              </a:uFill>
            </a:endParaRPr>
          </a:p>
          <a:p>
            <a:pPr lvl="1">
              <a:defRPr sz="1800">
                <a:solidFill>
                  <a:srgbClr val="000000"/>
                </a:solidFill>
                <a:uFillTx/>
              </a:defRPr>
            </a:pPr>
            <a:r>
              <a:rPr sz="2800">
                <a:solidFill>
                  <a:srgbClr val="4D4D4D"/>
                </a:solidFill>
                <a:uFill>
                  <a:solidFill>
                    <a:srgbClr val="4D4D4D"/>
                  </a:solidFill>
                </a:uFill>
              </a:rPr>
              <a:t>Body Level Two</a:t>
            </a:r>
            <a:endParaRPr sz="2800">
              <a:solidFill>
                <a:srgbClr val="4D4D4D"/>
              </a:solidFill>
              <a:uFill>
                <a:solidFill>
                  <a:srgbClr val="4D4D4D"/>
                </a:solidFill>
              </a:uFill>
            </a:endParaRPr>
          </a:p>
          <a:p>
            <a:pPr lvl="2">
              <a:defRPr sz="1800">
                <a:solidFill>
                  <a:srgbClr val="000000"/>
                </a:solidFill>
                <a:uFillTx/>
              </a:defRPr>
            </a:pPr>
            <a:r>
              <a:rPr sz="2800">
                <a:solidFill>
                  <a:srgbClr val="4D4D4D"/>
                </a:solidFill>
                <a:uFill>
                  <a:solidFill>
                    <a:srgbClr val="4D4D4D"/>
                  </a:solidFill>
                </a:uFill>
              </a:rPr>
              <a:t>Body Level Three</a:t>
            </a:r>
            <a:endParaRPr sz="2800">
              <a:solidFill>
                <a:srgbClr val="4D4D4D"/>
              </a:solidFill>
              <a:uFill>
                <a:solidFill>
                  <a:srgbClr val="4D4D4D"/>
                </a:solidFill>
              </a:uFill>
            </a:endParaRPr>
          </a:p>
          <a:p>
            <a:pPr lvl="3">
              <a:defRPr sz="1800">
                <a:solidFill>
                  <a:srgbClr val="000000"/>
                </a:solidFill>
                <a:uFillTx/>
              </a:defRPr>
            </a:pPr>
            <a:r>
              <a:rPr sz="2800">
                <a:solidFill>
                  <a:srgbClr val="4D4D4D"/>
                </a:solidFill>
                <a:uFill>
                  <a:solidFill>
                    <a:srgbClr val="4D4D4D"/>
                  </a:solidFill>
                </a:uFill>
              </a:rPr>
              <a:t>Body Level Four</a:t>
            </a:r>
            <a:endParaRPr sz="2800">
              <a:solidFill>
                <a:srgbClr val="4D4D4D"/>
              </a:solidFill>
              <a:uFill>
                <a:solidFill>
                  <a:srgbClr val="4D4D4D"/>
                </a:solidFill>
              </a:uFill>
            </a:endParaRPr>
          </a:p>
          <a:p>
            <a:pPr lvl="4">
              <a:defRPr sz="1800">
                <a:solidFill>
                  <a:srgbClr val="000000"/>
                </a:solidFill>
                <a:uFillTx/>
              </a:defRPr>
            </a:pPr>
            <a:r>
              <a:rPr sz="2800">
                <a:solidFill>
                  <a:srgbClr val="4D4D4D"/>
                </a:solidFill>
                <a:uFill>
                  <a:solidFill>
                    <a:srgbClr val="4D4D4D"/>
                  </a:solidFill>
                </a:uFill>
              </a:rPr>
              <a:t>Body Level Five</a:t>
            </a:r>
          </a:p>
        </p:txBody>
      </p:sp>
      <p:sp>
        <p:nvSpPr>
          <p:cNvPr id="36" name="Shape 36"/>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37"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sp>
        <p:nvSpPr>
          <p:cNvPr id="207" name="Shape 207"/>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208" name="Shape 208"/>
          <p:cNvSpPr/>
          <p:nvPr>
            <p:ph type="title"/>
          </p:nvPr>
        </p:nvSpPr>
        <p:spPr>
          <a:xfrm>
            <a:off x="366713" y="325438"/>
            <a:ext cx="8410576" cy="554104"/>
          </a:xfrm>
          <a:prstGeom prst="rect">
            <a:avLst/>
          </a:prstGeom>
        </p:spPr>
        <p:txBody>
          <a:bodyPr/>
          <a:lstStyle>
            <a:lvl1pPr>
              <a:defRPr>
                <a:latin typeface="Avenir Next Medium"/>
                <a:ea typeface="Avenir Next Medium"/>
                <a:cs typeface="Avenir Next Medium"/>
                <a:sym typeface="Avenir Next Medium"/>
              </a:defRPr>
            </a:lvl1pPr>
          </a:lstStyle>
          <a:p>
            <a:pPr lvl="0">
              <a:defRPr sz="1800">
                <a:solidFill>
                  <a:srgbClr val="000000"/>
                </a:solidFill>
                <a:uFillTx/>
              </a:defRPr>
            </a:pPr>
            <a:r>
              <a:rPr sz="3200">
                <a:solidFill>
                  <a:srgbClr val="008881"/>
                </a:solidFill>
                <a:uFill>
                  <a:solidFill>
                    <a:srgbClr val="008881"/>
                  </a:solidFill>
                </a:uFill>
              </a:rPr>
              <a:t>Title Text</a:t>
            </a:r>
          </a:p>
        </p:txBody>
      </p:sp>
      <p:sp>
        <p:nvSpPr>
          <p:cNvPr id="209" name="Shape 209"/>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sp>
        <p:nvSpPr>
          <p:cNvPr id="210" name="Shape 210"/>
          <p:cNvSpPr/>
          <p:nvPr>
            <p:ph type="sldNum" sz="quarter" idx="2"/>
          </p:nvPr>
        </p:nvSpPr>
        <p:spPr>
          <a:prstGeom prst="rect">
            <a:avLst/>
          </a:prstGeom>
        </p:spPr>
        <p:txBody>
          <a:bodyPr/>
          <a:lstStyle/>
          <a:p>
            <a:pPr lvl="0"/>
            <a:fld id="{86CB4B4D-7CA3-9044-876B-883B54F8677D}" type="slidenum"/>
          </a:p>
        </p:txBody>
      </p:sp>
      <p:pic>
        <p:nvPicPr>
          <p:cNvPr id="211"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type="tx" showMasterSp="0" showMasterPhAnim="1">
  <p:cSld name="Title, Content and Left Image">
    <p:spTree>
      <p:nvGrpSpPr>
        <p:cNvPr id="1" name=""/>
        <p:cNvGrpSpPr/>
        <p:nvPr/>
      </p:nvGrpSpPr>
      <p:grpSpPr>
        <a:xfrm>
          <a:off x="0" y="0"/>
          <a:ext cx="0" cy="0"/>
          <a:chOff x="0" y="0"/>
          <a:chExt cx="0" cy="0"/>
        </a:xfrm>
      </p:grpSpPr>
      <p:sp>
        <p:nvSpPr>
          <p:cNvPr id="213" name="Shape 213"/>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214" name="Shape 214"/>
          <p:cNvSpPr/>
          <p:nvPr>
            <p:ph type="sldNum" sz="quarter" idx="2"/>
          </p:nvPr>
        </p:nvSpPr>
        <p:spPr>
          <a:prstGeom prst="rect">
            <a:avLst/>
          </a:prstGeom>
        </p:spPr>
        <p:txBody>
          <a:bodyPr/>
          <a:lstStyle/>
          <a:p>
            <a:pPr lvl="0"/>
            <a:fld id="{86CB4B4D-7CA3-9044-876B-883B54F8677D}" type="slidenum"/>
          </a:p>
        </p:txBody>
      </p:sp>
      <p:sp>
        <p:nvSpPr>
          <p:cNvPr id="215" name="Shape 215"/>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sp>
        <p:nvSpPr>
          <p:cNvPr id="216" name="Shape 216"/>
          <p:cNvSpPr/>
          <p:nvPr>
            <p:ph type="title"/>
          </p:nvPr>
        </p:nvSpPr>
        <p:spPr>
          <a:prstGeom prst="rect">
            <a:avLst/>
          </a:prstGeom>
        </p:spPr>
        <p:txBody>
          <a:bodyPr/>
          <a:lstStyle>
            <a:lvl1pPr>
              <a:defRPr>
                <a:latin typeface="Avenir Next Medium"/>
                <a:ea typeface="Avenir Next Medium"/>
                <a:cs typeface="Avenir Next Medium"/>
                <a:sym typeface="Avenir Next Medium"/>
              </a:defRPr>
            </a:lvl1pPr>
          </a:lstStyle>
          <a:p>
            <a:pPr lvl="0">
              <a:defRPr sz="1800">
                <a:solidFill>
                  <a:srgbClr val="000000"/>
                </a:solidFill>
                <a:uFillTx/>
              </a:defRPr>
            </a:pPr>
            <a:r>
              <a:rPr sz="3200">
                <a:solidFill>
                  <a:srgbClr val="008881"/>
                </a:solidFill>
                <a:uFill>
                  <a:solidFill>
                    <a:srgbClr val="008881"/>
                  </a:solidFill>
                </a:uFill>
              </a:rPr>
              <a:t>Title Text</a:t>
            </a:r>
          </a:p>
        </p:txBody>
      </p:sp>
      <p:sp>
        <p:nvSpPr>
          <p:cNvPr id="217" name="Shape 217"/>
          <p:cNvSpPr/>
          <p:nvPr>
            <p:ph type="body" idx="1"/>
          </p:nvPr>
        </p:nvSpPr>
        <p:spPr>
          <a:xfrm>
            <a:off x="2728914" y="1074737"/>
            <a:ext cx="6045201" cy="3429001"/>
          </a:xfrm>
          <a:prstGeom prst="rect">
            <a:avLst/>
          </a:prstGeom>
        </p:spPr>
        <p:txBody>
          <a:bodyPr/>
          <a:lstStyle>
            <a:lvl1pPr>
              <a:defRPr>
                <a:latin typeface="Avenir Next"/>
                <a:ea typeface="Avenir Next"/>
                <a:cs typeface="Avenir Next"/>
                <a:sym typeface="Avenir Next"/>
              </a:defRPr>
            </a:lvl1pPr>
            <a:lvl2pPr>
              <a:defRPr>
                <a:latin typeface="Avenir Next"/>
                <a:ea typeface="Avenir Next"/>
                <a:cs typeface="Avenir Next"/>
                <a:sym typeface="Avenir Next"/>
              </a:defRPr>
            </a:lvl2pPr>
            <a:lvl3pPr>
              <a:defRPr>
                <a:latin typeface="Avenir Next"/>
                <a:ea typeface="Avenir Next"/>
                <a:cs typeface="Avenir Next"/>
                <a:sym typeface="Avenir Next"/>
              </a:defRPr>
            </a:lvl3pPr>
            <a:lvl4pPr>
              <a:defRPr>
                <a:latin typeface="Avenir Next"/>
                <a:ea typeface="Avenir Next"/>
                <a:cs typeface="Avenir Next"/>
                <a:sym typeface="Avenir Next"/>
              </a:defRPr>
            </a:lvl4pPr>
            <a:lvl5pPr>
              <a:defRPr>
                <a:latin typeface="Avenir Next"/>
                <a:ea typeface="Avenir Next"/>
                <a:cs typeface="Avenir Next"/>
                <a:sym typeface="Avenir Next"/>
              </a:defRPr>
            </a:lvl5pPr>
          </a:lstStyle>
          <a:p>
            <a:pPr lvl="0">
              <a:defRPr sz="1800">
                <a:solidFill>
                  <a:srgbClr val="000000"/>
                </a:solidFill>
                <a:uFillTx/>
              </a:defRPr>
            </a:pPr>
            <a:r>
              <a:rPr sz="2400">
                <a:solidFill>
                  <a:srgbClr val="4D4D4D"/>
                </a:solidFill>
                <a:uFill>
                  <a:solidFill>
                    <a:srgbClr val="4D4D4D"/>
                  </a:solidFill>
                </a:uFill>
              </a:rPr>
              <a:t>Body Level One</a:t>
            </a:r>
            <a:endParaRPr sz="2400">
              <a:solidFill>
                <a:srgbClr val="4D4D4D"/>
              </a:solidFill>
              <a:uFill>
                <a:solidFill>
                  <a:srgbClr val="4D4D4D"/>
                </a:solidFill>
              </a:uFill>
            </a:endParaRPr>
          </a:p>
          <a:p>
            <a:pPr lvl="1">
              <a:defRPr sz="1800">
                <a:solidFill>
                  <a:srgbClr val="000000"/>
                </a:solidFill>
                <a:uFillTx/>
              </a:defRPr>
            </a:pPr>
            <a:r>
              <a:rPr sz="2400">
                <a:solidFill>
                  <a:srgbClr val="4D4D4D"/>
                </a:solidFill>
                <a:uFill>
                  <a:solidFill>
                    <a:srgbClr val="4D4D4D"/>
                  </a:solidFill>
                </a:uFill>
              </a:rPr>
              <a:t>Body Level Two</a:t>
            </a:r>
            <a:endParaRPr sz="2400">
              <a:solidFill>
                <a:srgbClr val="4D4D4D"/>
              </a:solidFill>
              <a:uFill>
                <a:solidFill>
                  <a:srgbClr val="4D4D4D"/>
                </a:solidFill>
              </a:uFill>
            </a:endParaRPr>
          </a:p>
          <a:p>
            <a:pPr lvl="2">
              <a:defRPr sz="1800">
                <a:solidFill>
                  <a:srgbClr val="000000"/>
                </a:solidFill>
                <a:uFillTx/>
              </a:defRPr>
            </a:pPr>
            <a:r>
              <a:rPr sz="2400">
                <a:solidFill>
                  <a:srgbClr val="4D4D4D"/>
                </a:solidFill>
                <a:uFill>
                  <a:solidFill>
                    <a:srgbClr val="4D4D4D"/>
                  </a:solidFill>
                </a:uFill>
              </a:rPr>
              <a:t>Body Level Three</a:t>
            </a:r>
            <a:endParaRPr sz="2400">
              <a:solidFill>
                <a:srgbClr val="4D4D4D"/>
              </a:solidFill>
              <a:uFill>
                <a:solidFill>
                  <a:srgbClr val="4D4D4D"/>
                </a:solidFill>
              </a:uFill>
            </a:endParaRPr>
          </a:p>
          <a:p>
            <a:pPr lvl="3">
              <a:defRPr sz="1800">
                <a:solidFill>
                  <a:srgbClr val="000000"/>
                </a:solidFill>
                <a:uFillTx/>
              </a:defRPr>
            </a:pPr>
            <a:r>
              <a:rPr sz="2400">
                <a:solidFill>
                  <a:srgbClr val="4D4D4D"/>
                </a:solidFill>
                <a:uFill>
                  <a:solidFill>
                    <a:srgbClr val="4D4D4D"/>
                  </a:solidFill>
                </a:uFill>
              </a:rPr>
              <a:t>Body Level Four</a:t>
            </a:r>
            <a:endParaRPr sz="2400">
              <a:solidFill>
                <a:srgbClr val="4D4D4D"/>
              </a:solidFill>
              <a:uFill>
                <a:solidFill>
                  <a:srgbClr val="4D4D4D"/>
                </a:solidFill>
              </a:uFill>
            </a:endParaRPr>
          </a:p>
          <a:p>
            <a:pPr lvl="4">
              <a:defRPr sz="1800">
                <a:solidFill>
                  <a:srgbClr val="000000"/>
                </a:solidFill>
                <a:uFillTx/>
              </a:defRPr>
            </a:pPr>
            <a:r>
              <a:rPr sz="2400">
                <a:solidFill>
                  <a:srgbClr val="4D4D4D"/>
                </a:solidFill>
                <a:uFill>
                  <a:solidFill>
                    <a:srgbClr val="4D4D4D"/>
                  </a:solidFill>
                </a:uFill>
              </a:rPr>
              <a:t>Body Level Five</a:t>
            </a:r>
          </a:p>
        </p:txBody>
      </p:sp>
      <p:pic>
        <p:nvPicPr>
          <p:cNvPr id="218"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type="tx" showMasterSp="0" showMasterPhAnim="1">
  <p:cSld name="Title and Placeholder">
    <p:spTree>
      <p:nvGrpSpPr>
        <p:cNvPr id="1" name=""/>
        <p:cNvGrpSpPr/>
        <p:nvPr/>
      </p:nvGrpSpPr>
      <p:grpSpPr>
        <a:xfrm>
          <a:off x="0" y="0"/>
          <a:ext cx="0" cy="0"/>
          <a:chOff x="0" y="0"/>
          <a:chExt cx="0" cy="0"/>
        </a:xfrm>
      </p:grpSpPr>
      <p:sp>
        <p:nvSpPr>
          <p:cNvPr id="220" name="Shape 220"/>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221" name="Shape 221"/>
          <p:cNvSpPr/>
          <p:nvPr>
            <p:ph type="sldNum" sz="quarter" idx="2"/>
          </p:nvPr>
        </p:nvSpPr>
        <p:spPr>
          <a:prstGeom prst="rect">
            <a:avLst/>
          </a:prstGeom>
        </p:spPr>
        <p:txBody>
          <a:bodyPr/>
          <a:lstStyle/>
          <a:p>
            <a:pPr lvl="0"/>
            <a:fld id="{86CB4B4D-7CA3-9044-876B-883B54F8677D}" type="slidenum"/>
          </a:p>
        </p:txBody>
      </p:sp>
      <p:sp>
        <p:nvSpPr>
          <p:cNvPr id="222" name="Shape 222"/>
          <p:cNvSpPr/>
          <p:nvPr>
            <p:ph type="title"/>
          </p:nvPr>
        </p:nvSpPr>
        <p:spPr>
          <a:xfrm>
            <a:off x="366713" y="325438"/>
            <a:ext cx="8410576" cy="551784"/>
          </a:xfrm>
          <a:prstGeom prst="rect">
            <a:avLst/>
          </a:prstGeom>
        </p:spPr>
        <p:txBody>
          <a:bodyPr/>
          <a:lstStyle>
            <a:lvl1pPr>
              <a:defRPr>
                <a:latin typeface="Avenir Next Medium"/>
                <a:ea typeface="Avenir Next Medium"/>
                <a:cs typeface="Avenir Next Medium"/>
                <a:sym typeface="Avenir Next Medium"/>
              </a:defRPr>
            </a:lvl1pPr>
          </a:lstStyle>
          <a:p>
            <a:pPr lvl="0">
              <a:defRPr sz="1800">
                <a:solidFill>
                  <a:srgbClr val="000000"/>
                </a:solidFill>
                <a:uFillTx/>
              </a:defRPr>
            </a:pPr>
            <a:r>
              <a:rPr sz="3200">
                <a:solidFill>
                  <a:srgbClr val="008881"/>
                </a:solidFill>
                <a:uFill>
                  <a:solidFill>
                    <a:srgbClr val="008881"/>
                  </a:solidFill>
                </a:uFill>
              </a:rPr>
              <a:t>Title Text</a:t>
            </a:r>
          </a:p>
        </p:txBody>
      </p:sp>
      <p:sp>
        <p:nvSpPr>
          <p:cNvPr id="223" name="Shape 223"/>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224"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226" name="Shape 226"/>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227" name="Shape 227"/>
          <p:cNvSpPr/>
          <p:nvPr>
            <p:ph type="sldNum" sz="quarter" idx="2"/>
          </p:nvPr>
        </p:nvSpPr>
        <p:spPr>
          <a:prstGeom prst="rect">
            <a:avLst/>
          </a:prstGeom>
        </p:spPr>
        <p:txBody>
          <a:bodyPr/>
          <a:lstStyle/>
          <a:p>
            <a:pPr lvl="0"/>
            <a:fld id="{86CB4B4D-7CA3-9044-876B-883B54F8677D}" type="slidenum"/>
          </a:p>
        </p:txBody>
      </p:sp>
      <p:sp>
        <p:nvSpPr>
          <p:cNvPr id="228" name="Shape 228"/>
          <p:cNvSpPr/>
          <p:nvPr>
            <p:ph type="title"/>
          </p:nvPr>
        </p:nvSpPr>
        <p:spPr>
          <a:xfrm>
            <a:off x="366713" y="325438"/>
            <a:ext cx="8410576" cy="623888"/>
          </a:xfrm>
          <a:prstGeom prst="rect">
            <a:avLst/>
          </a:prstGeom>
        </p:spPr>
        <p:txBody>
          <a:bodyPr/>
          <a:lstStyle>
            <a:lvl1pPr>
              <a:defRPr>
                <a:latin typeface="Avenir Next Medium"/>
                <a:ea typeface="Avenir Next Medium"/>
                <a:cs typeface="Avenir Next Medium"/>
                <a:sym typeface="Avenir Next Medium"/>
              </a:defRPr>
            </a:lvl1pPr>
          </a:lstStyle>
          <a:p>
            <a:pPr lvl="0">
              <a:defRPr sz="1800">
                <a:solidFill>
                  <a:srgbClr val="000000"/>
                </a:solidFill>
                <a:uFillTx/>
              </a:defRPr>
            </a:pPr>
            <a:r>
              <a:rPr sz="3200">
                <a:solidFill>
                  <a:srgbClr val="008881"/>
                </a:solidFill>
                <a:uFill>
                  <a:solidFill>
                    <a:srgbClr val="008881"/>
                  </a:solidFill>
                </a:uFill>
              </a:rPr>
              <a:t>Title Text</a:t>
            </a:r>
          </a:p>
        </p:txBody>
      </p:sp>
      <p:sp>
        <p:nvSpPr>
          <p:cNvPr id="229" name="Shape 229"/>
          <p:cNvSpPr/>
          <p:nvPr>
            <p:ph type="body" idx="1"/>
          </p:nvPr>
        </p:nvSpPr>
        <p:spPr>
          <a:prstGeom prst="rect">
            <a:avLst/>
          </a:prstGeom>
        </p:spPr>
        <p:txBody>
          <a:bodyPr/>
          <a:lstStyle>
            <a:lvl1pPr>
              <a:defRPr>
                <a:latin typeface="Avenir Next"/>
                <a:ea typeface="Avenir Next"/>
                <a:cs typeface="Avenir Next"/>
                <a:sym typeface="Avenir Next"/>
              </a:defRPr>
            </a:lvl1pPr>
            <a:lvl2pPr>
              <a:defRPr>
                <a:latin typeface="Avenir Next"/>
                <a:ea typeface="Avenir Next"/>
                <a:cs typeface="Avenir Next"/>
                <a:sym typeface="Avenir Next"/>
              </a:defRPr>
            </a:lvl2pPr>
            <a:lvl3pPr>
              <a:defRPr>
                <a:latin typeface="Avenir Next"/>
                <a:ea typeface="Avenir Next"/>
                <a:cs typeface="Avenir Next"/>
                <a:sym typeface="Avenir Next"/>
              </a:defRPr>
            </a:lvl3pPr>
            <a:lvl4pPr>
              <a:defRPr>
                <a:latin typeface="Avenir Next"/>
                <a:ea typeface="Avenir Next"/>
                <a:cs typeface="Avenir Next"/>
                <a:sym typeface="Avenir Next"/>
              </a:defRPr>
            </a:lvl4pPr>
            <a:lvl5pPr>
              <a:defRPr>
                <a:latin typeface="Avenir Next"/>
                <a:ea typeface="Avenir Next"/>
                <a:cs typeface="Avenir Next"/>
                <a:sym typeface="Avenir Next"/>
              </a:defRPr>
            </a:lvl5pPr>
          </a:lstStyle>
          <a:p>
            <a:pPr lvl="0">
              <a:defRPr sz="1800">
                <a:solidFill>
                  <a:srgbClr val="000000"/>
                </a:solidFill>
                <a:uFillTx/>
              </a:defRPr>
            </a:pPr>
            <a:r>
              <a:rPr sz="2400">
                <a:solidFill>
                  <a:srgbClr val="4D4D4D"/>
                </a:solidFill>
                <a:uFill>
                  <a:solidFill>
                    <a:srgbClr val="4D4D4D"/>
                  </a:solidFill>
                </a:uFill>
              </a:rPr>
              <a:t>Body Level One</a:t>
            </a:r>
            <a:endParaRPr sz="2400">
              <a:solidFill>
                <a:srgbClr val="4D4D4D"/>
              </a:solidFill>
              <a:uFill>
                <a:solidFill>
                  <a:srgbClr val="4D4D4D"/>
                </a:solidFill>
              </a:uFill>
            </a:endParaRPr>
          </a:p>
          <a:p>
            <a:pPr lvl="1">
              <a:defRPr sz="1800">
                <a:solidFill>
                  <a:srgbClr val="000000"/>
                </a:solidFill>
                <a:uFillTx/>
              </a:defRPr>
            </a:pPr>
            <a:r>
              <a:rPr sz="2400">
                <a:solidFill>
                  <a:srgbClr val="4D4D4D"/>
                </a:solidFill>
                <a:uFill>
                  <a:solidFill>
                    <a:srgbClr val="4D4D4D"/>
                  </a:solidFill>
                </a:uFill>
              </a:rPr>
              <a:t>Body Level Two</a:t>
            </a:r>
            <a:endParaRPr sz="2400">
              <a:solidFill>
                <a:srgbClr val="4D4D4D"/>
              </a:solidFill>
              <a:uFill>
                <a:solidFill>
                  <a:srgbClr val="4D4D4D"/>
                </a:solidFill>
              </a:uFill>
            </a:endParaRPr>
          </a:p>
          <a:p>
            <a:pPr lvl="2">
              <a:defRPr sz="1800">
                <a:solidFill>
                  <a:srgbClr val="000000"/>
                </a:solidFill>
                <a:uFillTx/>
              </a:defRPr>
            </a:pPr>
            <a:r>
              <a:rPr sz="2400">
                <a:solidFill>
                  <a:srgbClr val="4D4D4D"/>
                </a:solidFill>
                <a:uFill>
                  <a:solidFill>
                    <a:srgbClr val="4D4D4D"/>
                  </a:solidFill>
                </a:uFill>
              </a:rPr>
              <a:t>Body Level Three</a:t>
            </a:r>
            <a:endParaRPr sz="2400">
              <a:solidFill>
                <a:srgbClr val="4D4D4D"/>
              </a:solidFill>
              <a:uFill>
                <a:solidFill>
                  <a:srgbClr val="4D4D4D"/>
                </a:solidFill>
              </a:uFill>
            </a:endParaRPr>
          </a:p>
          <a:p>
            <a:pPr lvl="3">
              <a:defRPr sz="1800">
                <a:solidFill>
                  <a:srgbClr val="000000"/>
                </a:solidFill>
                <a:uFillTx/>
              </a:defRPr>
            </a:pPr>
            <a:r>
              <a:rPr sz="2400">
                <a:solidFill>
                  <a:srgbClr val="4D4D4D"/>
                </a:solidFill>
                <a:uFill>
                  <a:solidFill>
                    <a:srgbClr val="4D4D4D"/>
                  </a:solidFill>
                </a:uFill>
              </a:rPr>
              <a:t>Body Level Four</a:t>
            </a:r>
            <a:endParaRPr sz="2400">
              <a:solidFill>
                <a:srgbClr val="4D4D4D"/>
              </a:solidFill>
              <a:uFill>
                <a:solidFill>
                  <a:srgbClr val="4D4D4D"/>
                </a:solidFill>
              </a:uFill>
            </a:endParaRPr>
          </a:p>
          <a:p>
            <a:pPr lvl="4">
              <a:defRPr sz="1800">
                <a:solidFill>
                  <a:srgbClr val="000000"/>
                </a:solidFill>
                <a:uFillTx/>
              </a:defRPr>
            </a:pPr>
            <a:r>
              <a:rPr sz="2400">
                <a:solidFill>
                  <a:srgbClr val="4D4D4D"/>
                </a:solidFill>
                <a:uFill>
                  <a:solidFill>
                    <a:srgbClr val="4D4D4D"/>
                  </a:solidFill>
                </a:uFill>
              </a:rPr>
              <a:t>Body Level Five</a:t>
            </a:r>
          </a:p>
        </p:txBody>
      </p:sp>
      <p:sp>
        <p:nvSpPr>
          <p:cNvPr id="230" name="Shape 230"/>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231"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233" name="Shape 233"/>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234" name="Shape 234"/>
          <p:cNvSpPr/>
          <p:nvPr>
            <p:ph type="sldNum" sz="quarter" idx="2"/>
          </p:nvPr>
        </p:nvSpPr>
        <p:spPr>
          <a:prstGeom prst="rect">
            <a:avLst/>
          </a:prstGeom>
        </p:spPr>
        <p:txBody>
          <a:bodyPr/>
          <a:lstStyle/>
          <a:p>
            <a:pPr lvl="0"/>
            <a:fld id="{86CB4B4D-7CA3-9044-876B-883B54F8677D}" type="slidenum"/>
          </a:p>
        </p:txBody>
      </p:sp>
      <p:sp>
        <p:nvSpPr>
          <p:cNvPr id="235" name="Shape 235"/>
          <p:cNvSpPr/>
          <p:nvPr>
            <p:ph type="title"/>
          </p:nvPr>
        </p:nvSpPr>
        <p:spPr>
          <a:xfrm>
            <a:off x="366713" y="325438"/>
            <a:ext cx="8410576" cy="623888"/>
          </a:xfrm>
          <a:prstGeom prst="rect">
            <a:avLst/>
          </a:prstGeom>
        </p:spPr>
        <p:txBody>
          <a:bodyPr/>
          <a:lstStyle>
            <a:lvl1pPr>
              <a:defRPr>
                <a:latin typeface="Avenir Next Medium"/>
                <a:ea typeface="Avenir Next Medium"/>
                <a:cs typeface="Avenir Next Medium"/>
                <a:sym typeface="Avenir Next Medium"/>
              </a:defRPr>
            </a:lvl1pPr>
          </a:lstStyle>
          <a:p>
            <a:pPr lvl="0">
              <a:defRPr sz="1800">
                <a:solidFill>
                  <a:srgbClr val="000000"/>
                </a:solidFill>
                <a:uFillTx/>
              </a:defRPr>
            </a:pPr>
            <a:r>
              <a:rPr sz="3200">
                <a:solidFill>
                  <a:srgbClr val="008881"/>
                </a:solidFill>
                <a:uFill>
                  <a:solidFill>
                    <a:srgbClr val="008881"/>
                  </a:solidFill>
                </a:uFill>
              </a:rPr>
              <a:t>Title Text</a:t>
            </a:r>
          </a:p>
        </p:txBody>
      </p:sp>
      <p:sp>
        <p:nvSpPr>
          <p:cNvPr id="236" name="Shape 236"/>
          <p:cNvSpPr/>
          <p:nvPr>
            <p:ph type="body" idx="1"/>
          </p:nvPr>
        </p:nvSpPr>
        <p:spPr>
          <a:prstGeom prst="rect">
            <a:avLst/>
          </a:prstGeom>
        </p:spPr>
        <p:txBody>
          <a:bodyPr/>
          <a:lstStyle>
            <a:lvl1pPr>
              <a:defRPr>
                <a:latin typeface="Avenir Next"/>
                <a:ea typeface="Avenir Next"/>
                <a:cs typeface="Avenir Next"/>
                <a:sym typeface="Avenir Next"/>
              </a:defRPr>
            </a:lvl1pPr>
            <a:lvl2pPr>
              <a:defRPr>
                <a:latin typeface="Avenir Next"/>
                <a:ea typeface="Avenir Next"/>
                <a:cs typeface="Avenir Next"/>
                <a:sym typeface="Avenir Next"/>
              </a:defRPr>
            </a:lvl2pPr>
            <a:lvl3pPr>
              <a:defRPr>
                <a:latin typeface="Avenir Next"/>
                <a:ea typeface="Avenir Next"/>
                <a:cs typeface="Avenir Next"/>
                <a:sym typeface="Avenir Next"/>
              </a:defRPr>
            </a:lvl3pPr>
            <a:lvl4pPr>
              <a:defRPr>
                <a:latin typeface="Avenir Next"/>
                <a:ea typeface="Avenir Next"/>
                <a:cs typeface="Avenir Next"/>
                <a:sym typeface="Avenir Next"/>
              </a:defRPr>
            </a:lvl4pPr>
            <a:lvl5pPr>
              <a:defRPr>
                <a:latin typeface="Avenir Next"/>
                <a:ea typeface="Avenir Next"/>
                <a:cs typeface="Avenir Next"/>
                <a:sym typeface="Avenir Next"/>
              </a:defRPr>
            </a:lvl5pPr>
          </a:lstStyle>
          <a:p>
            <a:pPr lvl="0">
              <a:defRPr sz="1800">
                <a:solidFill>
                  <a:srgbClr val="000000"/>
                </a:solidFill>
                <a:uFillTx/>
              </a:defRPr>
            </a:pPr>
            <a:r>
              <a:rPr sz="2400">
                <a:solidFill>
                  <a:srgbClr val="4D4D4D"/>
                </a:solidFill>
                <a:uFill>
                  <a:solidFill>
                    <a:srgbClr val="4D4D4D"/>
                  </a:solidFill>
                </a:uFill>
              </a:rPr>
              <a:t>Body Level One</a:t>
            </a:r>
            <a:endParaRPr sz="2400">
              <a:solidFill>
                <a:srgbClr val="4D4D4D"/>
              </a:solidFill>
              <a:uFill>
                <a:solidFill>
                  <a:srgbClr val="4D4D4D"/>
                </a:solidFill>
              </a:uFill>
            </a:endParaRPr>
          </a:p>
          <a:p>
            <a:pPr lvl="1">
              <a:defRPr sz="1800">
                <a:solidFill>
                  <a:srgbClr val="000000"/>
                </a:solidFill>
                <a:uFillTx/>
              </a:defRPr>
            </a:pPr>
            <a:r>
              <a:rPr sz="2400">
                <a:solidFill>
                  <a:srgbClr val="4D4D4D"/>
                </a:solidFill>
                <a:uFill>
                  <a:solidFill>
                    <a:srgbClr val="4D4D4D"/>
                  </a:solidFill>
                </a:uFill>
              </a:rPr>
              <a:t>Body Level Two</a:t>
            </a:r>
            <a:endParaRPr sz="2400">
              <a:solidFill>
                <a:srgbClr val="4D4D4D"/>
              </a:solidFill>
              <a:uFill>
                <a:solidFill>
                  <a:srgbClr val="4D4D4D"/>
                </a:solidFill>
              </a:uFill>
            </a:endParaRPr>
          </a:p>
          <a:p>
            <a:pPr lvl="2">
              <a:defRPr sz="1800">
                <a:solidFill>
                  <a:srgbClr val="000000"/>
                </a:solidFill>
                <a:uFillTx/>
              </a:defRPr>
            </a:pPr>
            <a:r>
              <a:rPr sz="2400">
                <a:solidFill>
                  <a:srgbClr val="4D4D4D"/>
                </a:solidFill>
                <a:uFill>
                  <a:solidFill>
                    <a:srgbClr val="4D4D4D"/>
                  </a:solidFill>
                </a:uFill>
              </a:rPr>
              <a:t>Body Level Three</a:t>
            </a:r>
            <a:endParaRPr sz="2400">
              <a:solidFill>
                <a:srgbClr val="4D4D4D"/>
              </a:solidFill>
              <a:uFill>
                <a:solidFill>
                  <a:srgbClr val="4D4D4D"/>
                </a:solidFill>
              </a:uFill>
            </a:endParaRPr>
          </a:p>
          <a:p>
            <a:pPr lvl="3">
              <a:defRPr sz="1800">
                <a:solidFill>
                  <a:srgbClr val="000000"/>
                </a:solidFill>
                <a:uFillTx/>
              </a:defRPr>
            </a:pPr>
            <a:r>
              <a:rPr sz="2400">
                <a:solidFill>
                  <a:srgbClr val="4D4D4D"/>
                </a:solidFill>
                <a:uFill>
                  <a:solidFill>
                    <a:srgbClr val="4D4D4D"/>
                  </a:solidFill>
                </a:uFill>
              </a:rPr>
              <a:t>Body Level Four</a:t>
            </a:r>
            <a:endParaRPr sz="2400">
              <a:solidFill>
                <a:srgbClr val="4D4D4D"/>
              </a:solidFill>
              <a:uFill>
                <a:solidFill>
                  <a:srgbClr val="4D4D4D"/>
                </a:solidFill>
              </a:uFill>
            </a:endParaRPr>
          </a:p>
          <a:p>
            <a:pPr lvl="4">
              <a:defRPr sz="1800">
                <a:solidFill>
                  <a:srgbClr val="000000"/>
                </a:solidFill>
                <a:uFillTx/>
              </a:defRPr>
            </a:pPr>
            <a:r>
              <a:rPr sz="2400">
                <a:solidFill>
                  <a:srgbClr val="4D4D4D"/>
                </a:solidFill>
                <a:uFill>
                  <a:solidFill>
                    <a:srgbClr val="4D4D4D"/>
                  </a:solidFill>
                </a:uFill>
              </a:rPr>
              <a:t>Body Level Five</a:t>
            </a:r>
          </a:p>
        </p:txBody>
      </p:sp>
      <p:sp>
        <p:nvSpPr>
          <p:cNvPr id="237" name="Shape 237"/>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238"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Divider 3 -Large Text">
    <p:spTree>
      <p:nvGrpSpPr>
        <p:cNvPr id="1" name=""/>
        <p:cNvGrpSpPr/>
        <p:nvPr/>
      </p:nvGrpSpPr>
      <p:grpSpPr>
        <a:xfrm>
          <a:off x="0" y="0"/>
          <a:ext cx="0" cy="0"/>
          <a:chOff x="0" y="0"/>
          <a:chExt cx="0" cy="0"/>
        </a:xfrm>
      </p:grpSpPr>
      <p:sp>
        <p:nvSpPr>
          <p:cNvPr id="39" name="Shape 39"/>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40" name="Shape 40"/>
          <p:cNvSpPr/>
          <p:nvPr/>
        </p:nvSpPr>
        <p:spPr>
          <a:xfrm>
            <a:off x="366713" y="50184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41" name="image1.png" descr="Pivotal_Logo_white.png"/>
          <p:cNvPicPr/>
          <p:nvPr/>
        </p:nvPicPr>
        <p:blipFill>
          <a:blip/>
          <a:stretch>
            <a:fillRect/>
          </a:stretch>
        </p:blipFill>
        <p:spPr>
          <a:xfrm>
            <a:off x="7941733" y="4713966"/>
            <a:ext cx="957263" cy="219456"/>
          </a:xfrm>
          <a:prstGeom prst="rect">
            <a:avLst/>
          </a:prstGeom>
          <a:ln w="12700">
            <a:miter lim="400000"/>
          </a:ln>
        </p:spPr>
      </p:pic>
      <p:sp>
        <p:nvSpPr>
          <p:cNvPr id="42" name="Shape 42"/>
          <p:cNvSpPr/>
          <p:nvPr/>
        </p:nvSpPr>
        <p:spPr>
          <a:xfrm>
            <a:off x="0" y="0"/>
            <a:ext cx="9144000" cy="5143500"/>
          </a:xfrm>
          <a:prstGeom prst="rect">
            <a:avLst/>
          </a:prstGeom>
          <a:solidFill/>
          <a:ln w="12700">
            <a:solidFill/>
            <a:round/>
          </a:ln>
        </p:spPr>
        <p:txBody>
          <a:bodyPr lIns="0" tIns="0" rIns="0" bIns="0" anchor="ctr"/>
          <a:lstStyle/>
          <a:p>
            <a:pPr lvl="0" algn="ctr">
              <a:defRPr>
                <a:solidFill>
                  <a:srgbClr val="FFFFFF"/>
                </a:solidFill>
                <a:uFill>
                  <a:solidFill>
                    <a:srgbClr val="FFFFFF"/>
                  </a:solidFill>
                </a:uFill>
              </a:defRPr>
            </a:pPr>
          </a:p>
        </p:txBody>
      </p:sp>
      <p:sp>
        <p:nvSpPr>
          <p:cNvPr id="43" name="Shape 43"/>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44" name="Shape 44"/>
          <p:cNvSpPr/>
          <p:nvPr>
            <p:ph type="title"/>
          </p:nvPr>
        </p:nvSpPr>
        <p:spPr>
          <a:xfrm>
            <a:off x="670455" y="1674284"/>
            <a:ext cx="7620001" cy="1354217"/>
          </a:xfrm>
          <a:prstGeom prst="rect">
            <a:avLst/>
          </a:prstGeom>
          <a:effectLst>
            <a:reflection blurRad="0" stA="50000" stPos="0" endA="0" endPos="40000" dist="0" dir="5400000" fadeDir="5400000" sx="100000" sy="-100000" kx="0" ky="0" algn="bl" rotWithShape="0"/>
          </a:effectLst>
        </p:spPr>
        <p:txBody>
          <a:bodyPr anchor="b"/>
          <a:lstStyle>
            <a:lvl1pPr>
              <a:defRPr sz="9600"/>
            </a:lvl1pPr>
          </a:lstStyle>
          <a:p>
            <a:pPr lvl="0">
              <a:defRPr sz="1800">
                <a:solidFill>
                  <a:srgbClr val="000000"/>
                </a:solidFill>
                <a:uFillTx/>
              </a:defRPr>
            </a:pPr>
            <a:r>
              <a:rPr sz="9600">
                <a:solidFill>
                  <a:srgbClr val="008881"/>
                </a:solidFill>
                <a:uFill>
                  <a:solidFill>
                    <a:srgbClr val="008881"/>
                  </a:solidFill>
                </a:uFill>
              </a:rPr>
              <a:t>Title Text</a:t>
            </a:r>
          </a:p>
        </p:txBody>
      </p:sp>
      <p:sp>
        <p:nvSpPr>
          <p:cNvPr id="45" name="Shape 45"/>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sp>
        <p:nvSpPr>
          <p:cNvPr id="46" name="Shape 46"/>
          <p:cNvSpPr/>
          <p:nvPr>
            <p:ph type="sldNum" sz="quarter" idx="2"/>
          </p:nvPr>
        </p:nvSpPr>
        <p:spPr>
          <a:prstGeom prst="rect">
            <a:avLst/>
          </a:prstGeom>
        </p:spPr>
        <p:txBody>
          <a:bodyPr/>
          <a:lstStyle/>
          <a:p>
            <a:pPr lvl="0"/>
            <a:fld id="{86CB4B4D-7CA3-9044-876B-883B54F8677D}" type="slidenum"/>
          </a:p>
        </p:txBody>
      </p:sp>
      <p:pic>
        <p:nvPicPr>
          <p:cNvPr id="47"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49" name="Shape 49"/>
          <p:cNvSpPr/>
          <p:nvPr>
            <p:ph type="sldNum" sz="quarter" idx="2"/>
          </p:nvPr>
        </p:nvSpPr>
        <p:spPr>
          <a:prstGeom prst="rect">
            <a:avLst/>
          </a:prstGeom>
        </p:spPr>
        <p:txBody>
          <a:bodyPr/>
          <a:lstStyle/>
          <a:p>
            <a:pPr lvl="0"/>
            <a:fld id="{86CB4B4D-7CA3-9044-876B-883B54F8677D}" type="slidenum"/>
          </a:p>
        </p:txBody>
      </p:sp>
      <p:sp>
        <p:nvSpPr>
          <p:cNvPr id="50" name="Shape 50"/>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Title Text</a:t>
            </a:r>
          </a:p>
        </p:txBody>
      </p:sp>
      <p:sp>
        <p:nvSpPr>
          <p:cNvPr id="51" name="Shape 51"/>
          <p:cNvSpPr/>
          <p:nvPr>
            <p:ph type="body" idx="1"/>
          </p:nvPr>
        </p:nvSpPr>
        <p:spPr>
          <a:prstGeom prst="rect">
            <a:avLst/>
          </a:prstGeom>
        </p:spPr>
        <p:txBody>
          <a:bodyPr/>
          <a:lstStyle/>
          <a:p>
            <a:pPr lvl="0">
              <a:defRPr sz="1800">
                <a:solidFill>
                  <a:srgbClr val="000000"/>
                </a:solidFill>
                <a:uFillTx/>
              </a:defRPr>
            </a:pPr>
            <a:r>
              <a:rPr sz="2400">
                <a:solidFill>
                  <a:srgbClr val="4D4D4D"/>
                </a:solidFill>
                <a:uFill>
                  <a:solidFill>
                    <a:srgbClr val="4D4D4D"/>
                  </a:solidFill>
                </a:uFill>
              </a:rPr>
              <a:t>Body Level One</a:t>
            </a:r>
            <a:endParaRPr sz="2400">
              <a:solidFill>
                <a:srgbClr val="4D4D4D"/>
              </a:solidFill>
              <a:uFill>
                <a:solidFill>
                  <a:srgbClr val="4D4D4D"/>
                </a:solidFill>
              </a:uFill>
            </a:endParaRPr>
          </a:p>
          <a:p>
            <a:pPr lvl="1">
              <a:defRPr sz="1800">
                <a:solidFill>
                  <a:srgbClr val="000000"/>
                </a:solidFill>
                <a:uFillTx/>
              </a:defRPr>
            </a:pPr>
            <a:r>
              <a:rPr sz="2400">
                <a:solidFill>
                  <a:srgbClr val="4D4D4D"/>
                </a:solidFill>
                <a:uFill>
                  <a:solidFill>
                    <a:srgbClr val="4D4D4D"/>
                  </a:solidFill>
                </a:uFill>
              </a:rPr>
              <a:t>Body Level Two</a:t>
            </a:r>
            <a:endParaRPr sz="2400">
              <a:solidFill>
                <a:srgbClr val="4D4D4D"/>
              </a:solidFill>
              <a:uFill>
                <a:solidFill>
                  <a:srgbClr val="4D4D4D"/>
                </a:solidFill>
              </a:uFill>
            </a:endParaRPr>
          </a:p>
          <a:p>
            <a:pPr lvl="2">
              <a:defRPr sz="1800">
                <a:solidFill>
                  <a:srgbClr val="000000"/>
                </a:solidFill>
                <a:uFillTx/>
              </a:defRPr>
            </a:pPr>
            <a:r>
              <a:rPr sz="2400">
                <a:solidFill>
                  <a:srgbClr val="4D4D4D"/>
                </a:solidFill>
                <a:uFill>
                  <a:solidFill>
                    <a:srgbClr val="4D4D4D"/>
                  </a:solidFill>
                </a:uFill>
              </a:rPr>
              <a:t>Body Level Three</a:t>
            </a:r>
            <a:endParaRPr sz="2400">
              <a:solidFill>
                <a:srgbClr val="4D4D4D"/>
              </a:solidFill>
              <a:uFill>
                <a:solidFill>
                  <a:srgbClr val="4D4D4D"/>
                </a:solidFill>
              </a:uFill>
            </a:endParaRPr>
          </a:p>
          <a:p>
            <a:pPr lvl="3">
              <a:defRPr sz="1800">
                <a:solidFill>
                  <a:srgbClr val="000000"/>
                </a:solidFill>
                <a:uFillTx/>
              </a:defRPr>
            </a:pPr>
            <a:r>
              <a:rPr sz="2400">
                <a:solidFill>
                  <a:srgbClr val="4D4D4D"/>
                </a:solidFill>
                <a:uFill>
                  <a:solidFill>
                    <a:srgbClr val="4D4D4D"/>
                  </a:solidFill>
                </a:uFill>
              </a:rPr>
              <a:t>Body Level Four</a:t>
            </a:r>
            <a:endParaRPr sz="2400">
              <a:solidFill>
                <a:srgbClr val="4D4D4D"/>
              </a:solidFill>
              <a:uFill>
                <a:solidFill>
                  <a:srgbClr val="4D4D4D"/>
                </a:solidFill>
              </a:uFill>
            </a:endParaRPr>
          </a:p>
          <a:p>
            <a:pPr lvl="4">
              <a:defRPr sz="1800">
                <a:solidFill>
                  <a:srgbClr val="000000"/>
                </a:solidFill>
                <a:uFillTx/>
              </a:defRPr>
            </a:pPr>
            <a:r>
              <a:rPr sz="2400">
                <a:solidFill>
                  <a:srgbClr val="4D4D4D"/>
                </a:solidFill>
                <a:uFill>
                  <a:solidFill>
                    <a:srgbClr val="4D4D4D"/>
                  </a:solidFill>
                </a:uFill>
              </a:rPr>
              <a:t>Body Level Five</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nd Placeholder">
    <p:spTree>
      <p:nvGrpSpPr>
        <p:cNvPr id="1" name=""/>
        <p:cNvGrpSpPr/>
        <p:nvPr/>
      </p:nvGrpSpPr>
      <p:grpSpPr>
        <a:xfrm>
          <a:off x="0" y="0"/>
          <a:ext cx="0" cy="0"/>
          <a:chOff x="0" y="0"/>
          <a:chExt cx="0" cy="0"/>
        </a:xfrm>
      </p:grpSpPr>
      <p:sp>
        <p:nvSpPr>
          <p:cNvPr id="53" name="Shape 53"/>
          <p:cNvSpPr/>
          <p:nvPr>
            <p:ph type="sldNum" sz="quarter" idx="2"/>
          </p:nvPr>
        </p:nvSpPr>
        <p:spPr>
          <a:prstGeom prst="rect">
            <a:avLst/>
          </a:prstGeom>
        </p:spPr>
        <p:txBody>
          <a:bodyPr/>
          <a:lstStyle/>
          <a:p>
            <a:pPr lvl="0"/>
            <a:fld id="{86CB4B4D-7CA3-9044-876B-883B54F8677D}" type="slidenum"/>
          </a:p>
        </p:txBody>
      </p:sp>
      <p:sp>
        <p:nvSpPr>
          <p:cNvPr id="54" name="Shape 54"/>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Title Text</a:t>
            </a:r>
          </a:p>
        </p:txBody>
      </p:sp>
      <p:sp>
        <p:nvSpPr>
          <p:cNvPr id="55" name="Shape 55"/>
          <p:cNvSpPr/>
          <p:nvPr>
            <p:ph type="obj" idx="3"/>
          </p:nvPr>
        </p:nvSpPr>
        <p:spPr>
          <a:xfrm>
            <a:off x="364562" y="1078807"/>
            <a:ext cx="8407401" cy="3429001"/>
          </a:xfrm>
          <a:prstGeom prst="rect">
            <a:avLst/>
          </a:prstGeom>
        </p:spPr>
        <p:txBody>
          <a:bodyPr lIns="45719" tIns="45719" rIns="45719" bIns="45719"/>
          <a:lstStyle/>
          <a:p>
            <a:pPr lvl="0">
              <a:spcBef>
                <a:spcPts val="600"/>
              </a:spcBef>
              <a:buClr>
                <a:srgbClr val="2C95DD"/>
              </a:buClr>
              <a:buFont typeface="Arial"/>
              <a:defRPr sz="2800">
                <a:latin typeface="+mn-lt"/>
                <a:ea typeface="+mn-ea"/>
                <a:cs typeface="+mn-cs"/>
                <a:sym typeface="Helvetica"/>
              </a:defRPr>
            </a:pP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Title Text</a:t>
            </a:r>
          </a:p>
        </p:txBody>
      </p:sp>
      <p:sp>
        <p:nvSpPr>
          <p:cNvPr id="58" name="Shape 5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nd Subtitle Only">
    <p:spTree>
      <p:nvGrpSpPr>
        <p:cNvPr id="1" name=""/>
        <p:cNvGrpSpPr/>
        <p:nvPr/>
      </p:nvGrpSpPr>
      <p:grpSpPr>
        <a:xfrm>
          <a:off x="0" y="0"/>
          <a:ext cx="0" cy="0"/>
          <a:chOff x="0" y="0"/>
          <a:chExt cx="0" cy="0"/>
        </a:xfrm>
      </p:grpSpPr>
      <p:sp>
        <p:nvSpPr>
          <p:cNvPr id="60" name="Shape 60"/>
          <p:cNvSpPr/>
          <p:nvPr>
            <p:ph type="sldNum" sz="quarter" idx="2"/>
          </p:nvPr>
        </p:nvSpPr>
        <p:spPr>
          <a:prstGeom prst="rect">
            <a:avLst/>
          </a:prstGeom>
        </p:spPr>
        <p:txBody>
          <a:bodyPr/>
          <a:lstStyle/>
          <a:p>
            <a:pPr lvl="0"/>
            <a:fld id="{86CB4B4D-7CA3-9044-876B-883B54F8677D}" type="slidenum"/>
          </a:p>
        </p:txBody>
      </p:sp>
      <p:sp>
        <p:nvSpPr>
          <p:cNvPr id="61" name="Shape 61"/>
          <p:cNvSpPr/>
          <p:nvPr>
            <p:ph type="body" idx="1"/>
          </p:nvPr>
        </p:nvSpPr>
        <p:spPr>
          <a:xfrm>
            <a:off x="366713" y="785812"/>
            <a:ext cx="8410576" cy="346220"/>
          </a:xfrm>
          <a:prstGeom prst="rect">
            <a:avLst/>
          </a:prstGeom>
        </p:spPr>
        <p:txBody>
          <a:bodyPr/>
          <a:lstStyle>
            <a:lvl1pPr marL="0" indent="0">
              <a:spcBef>
                <a:spcPts val="0"/>
              </a:spcBef>
              <a:buClrTx/>
              <a:buSzTx/>
              <a:buFontTx/>
              <a:buNone/>
              <a:defRPr sz="2000"/>
            </a:lvl1pPr>
            <a:lvl2pPr marL="0" indent="457200">
              <a:spcBef>
                <a:spcPts val="0"/>
              </a:spcBef>
              <a:buClrTx/>
              <a:buSzTx/>
              <a:buFontTx/>
              <a:buNone/>
              <a:defRPr sz="2000"/>
            </a:lvl2pPr>
            <a:lvl3pPr marL="0" indent="914400">
              <a:spcBef>
                <a:spcPts val="0"/>
              </a:spcBef>
              <a:buClrTx/>
              <a:buSzTx/>
              <a:buFontTx/>
              <a:buNone/>
              <a:defRPr sz="2000"/>
            </a:lvl3pPr>
            <a:lvl4pPr marL="0" indent="1371600">
              <a:spcBef>
                <a:spcPts val="0"/>
              </a:spcBef>
              <a:buClrTx/>
              <a:buSzTx/>
              <a:buFontTx/>
              <a:buNone/>
              <a:defRPr sz="2000"/>
            </a:lvl4pPr>
            <a:lvl5pPr marL="0" indent="1828800">
              <a:spcBef>
                <a:spcPts val="0"/>
              </a:spcBef>
              <a:buClrTx/>
              <a:buSzTx/>
              <a:buFontTx/>
              <a:buNone/>
              <a:defRPr sz="2000"/>
            </a:lvl5pPr>
          </a:lstStyle>
          <a:p>
            <a:pPr lvl="0">
              <a:defRPr sz="1800">
                <a:solidFill>
                  <a:srgbClr val="000000"/>
                </a:solidFill>
                <a:uFillTx/>
              </a:defRPr>
            </a:pPr>
            <a:r>
              <a:rPr sz="2000">
                <a:solidFill>
                  <a:srgbClr val="4D4D4D"/>
                </a:solidFill>
                <a:uFill>
                  <a:solidFill>
                    <a:srgbClr val="4D4D4D"/>
                  </a:solidFill>
                </a:uFill>
              </a:rPr>
              <a:t>Body Level One</a:t>
            </a:r>
            <a:endParaRPr sz="2000">
              <a:solidFill>
                <a:srgbClr val="4D4D4D"/>
              </a:solidFill>
              <a:uFill>
                <a:solidFill>
                  <a:srgbClr val="4D4D4D"/>
                </a:solidFill>
              </a:uFill>
            </a:endParaRPr>
          </a:p>
          <a:p>
            <a:pPr lvl="1">
              <a:defRPr sz="1800">
                <a:solidFill>
                  <a:srgbClr val="000000"/>
                </a:solidFill>
                <a:uFillTx/>
              </a:defRPr>
            </a:pPr>
            <a:r>
              <a:rPr sz="2000">
                <a:solidFill>
                  <a:srgbClr val="4D4D4D"/>
                </a:solidFill>
                <a:uFill>
                  <a:solidFill>
                    <a:srgbClr val="4D4D4D"/>
                  </a:solidFill>
                </a:uFill>
              </a:rPr>
              <a:t>Body Level Two</a:t>
            </a:r>
            <a:endParaRPr sz="2000">
              <a:solidFill>
                <a:srgbClr val="4D4D4D"/>
              </a:solidFill>
              <a:uFill>
                <a:solidFill>
                  <a:srgbClr val="4D4D4D"/>
                </a:solidFill>
              </a:uFill>
            </a:endParaRPr>
          </a:p>
          <a:p>
            <a:pPr lvl="2">
              <a:defRPr sz="1800">
                <a:solidFill>
                  <a:srgbClr val="000000"/>
                </a:solidFill>
                <a:uFillTx/>
              </a:defRPr>
            </a:pPr>
            <a:r>
              <a:rPr sz="2000">
                <a:solidFill>
                  <a:srgbClr val="4D4D4D"/>
                </a:solidFill>
                <a:uFill>
                  <a:solidFill>
                    <a:srgbClr val="4D4D4D"/>
                  </a:solidFill>
                </a:uFill>
              </a:rPr>
              <a:t>Body Level Three</a:t>
            </a:r>
            <a:endParaRPr sz="2000">
              <a:solidFill>
                <a:srgbClr val="4D4D4D"/>
              </a:solidFill>
              <a:uFill>
                <a:solidFill>
                  <a:srgbClr val="4D4D4D"/>
                </a:solidFill>
              </a:uFill>
            </a:endParaRPr>
          </a:p>
          <a:p>
            <a:pPr lvl="3">
              <a:defRPr sz="1800">
                <a:solidFill>
                  <a:srgbClr val="000000"/>
                </a:solidFill>
                <a:uFillTx/>
              </a:defRPr>
            </a:pPr>
            <a:r>
              <a:rPr sz="2000">
                <a:solidFill>
                  <a:srgbClr val="4D4D4D"/>
                </a:solidFill>
                <a:uFill>
                  <a:solidFill>
                    <a:srgbClr val="4D4D4D"/>
                  </a:solidFill>
                </a:uFill>
              </a:rPr>
              <a:t>Body Level Four</a:t>
            </a:r>
            <a:endParaRPr sz="2000">
              <a:solidFill>
                <a:srgbClr val="4D4D4D"/>
              </a:solidFill>
              <a:uFill>
                <a:solidFill>
                  <a:srgbClr val="4D4D4D"/>
                </a:solidFill>
              </a:uFill>
            </a:endParaRPr>
          </a:p>
          <a:p>
            <a:pPr lvl="4">
              <a:defRPr sz="1800">
                <a:solidFill>
                  <a:srgbClr val="000000"/>
                </a:solidFill>
                <a:uFillTx/>
              </a:defRPr>
            </a:pPr>
            <a:r>
              <a:rPr sz="2000">
                <a:solidFill>
                  <a:srgbClr val="4D4D4D"/>
                </a:solidFill>
                <a:uFill>
                  <a:solidFill>
                    <a:srgbClr val="4D4D4D"/>
                  </a:solidFill>
                </a:uFill>
              </a:rPr>
              <a:t>Body Level Five</a:t>
            </a:r>
          </a:p>
        </p:txBody>
      </p:sp>
      <p:sp>
        <p:nvSpPr>
          <p:cNvPr id="62" name="Shape 62"/>
          <p:cNvSpPr/>
          <p:nvPr>
            <p:ph type="title"/>
          </p:nvPr>
        </p:nvSpPr>
        <p:spPr>
          <a:xfrm>
            <a:off x="366713" y="325438"/>
            <a:ext cx="8410576" cy="460376"/>
          </a:xfrm>
          <a:prstGeom prst="rect">
            <a:avLst/>
          </a:prstGeom>
        </p:spPr>
        <p:txBody>
          <a:bodyPr/>
          <a:lstStyle/>
          <a:p>
            <a:pPr lvl="0">
              <a:defRPr sz="1800">
                <a:solidFill>
                  <a:srgbClr val="000000"/>
                </a:solidFill>
                <a:uFillTx/>
              </a:defRPr>
            </a:pPr>
            <a:r>
              <a:rPr sz="3200">
                <a:solidFill>
                  <a:srgbClr val="008881"/>
                </a:solidFill>
                <a:uFill>
                  <a:solidFill>
                    <a:srgbClr val="008881"/>
                  </a:solidFill>
                </a:uFill>
              </a:rPr>
              <a:t>Title Text</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Title, Subtitle and Content">
    <p:spTree>
      <p:nvGrpSpPr>
        <p:cNvPr id="1" name=""/>
        <p:cNvGrpSpPr/>
        <p:nvPr/>
      </p:nvGrpSpPr>
      <p:grpSpPr>
        <a:xfrm>
          <a:off x="0" y="0"/>
          <a:ext cx="0" cy="0"/>
          <a:chOff x="0" y="0"/>
          <a:chExt cx="0" cy="0"/>
        </a:xfrm>
      </p:grpSpPr>
      <p:sp>
        <p:nvSpPr>
          <p:cNvPr id="64" name="Shape 64"/>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65" name="Shape 65"/>
          <p:cNvSpPr/>
          <p:nvPr>
            <p:ph type="sldNum" sz="quarter" idx="2"/>
          </p:nvPr>
        </p:nvSpPr>
        <p:spPr>
          <a:prstGeom prst="rect">
            <a:avLst/>
          </a:prstGeom>
        </p:spPr>
        <p:txBody>
          <a:bodyPr/>
          <a:lstStyle/>
          <a:p>
            <a:pPr lvl="0"/>
            <a:fld id="{86CB4B4D-7CA3-9044-876B-883B54F8677D}" type="slidenum"/>
          </a:p>
        </p:txBody>
      </p:sp>
      <p:sp>
        <p:nvSpPr>
          <p:cNvPr id="66" name="Shape 66"/>
          <p:cNvSpPr/>
          <p:nvPr>
            <p:ph type="body" idx="1"/>
          </p:nvPr>
        </p:nvSpPr>
        <p:spPr>
          <a:xfrm>
            <a:off x="366713" y="785812"/>
            <a:ext cx="8410576" cy="346220"/>
          </a:xfrm>
          <a:prstGeom prst="rect">
            <a:avLst/>
          </a:prstGeom>
        </p:spPr>
        <p:txBody>
          <a:bodyPr/>
          <a:lstStyle>
            <a:lvl1pPr marL="0" indent="0">
              <a:spcBef>
                <a:spcPts val="0"/>
              </a:spcBef>
              <a:buClrTx/>
              <a:buSzTx/>
              <a:buFontTx/>
              <a:buNone/>
              <a:defRPr sz="2000"/>
            </a:lvl1pPr>
            <a:lvl2pPr marL="0" indent="457200">
              <a:spcBef>
                <a:spcPts val="0"/>
              </a:spcBef>
              <a:buClrTx/>
              <a:buSzTx/>
              <a:buFontTx/>
              <a:buNone/>
              <a:defRPr sz="2000"/>
            </a:lvl2pPr>
            <a:lvl3pPr marL="0" indent="914400">
              <a:spcBef>
                <a:spcPts val="0"/>
              </a:spcBef>
              <a:buClrTx/>
              <a:buSzTx/>
              <a:buFontTx/>
              <a:buNone/>
              <a:defRPr sz="2000"/>
            </a:lvl3pPr>
            <a:lvl4pPr marL="0" indent="1371600">
              <a:spcBef>
                <a:spcPts val="0"/>
              </a:spcBef>
              <a:buClrTx/>
              <a:buSzTx/>
              <a:buFontTx/>
              <a:buNone/>
              <a:defRPr sz="2000"/>
            </a:lvl4pPr>
            <a:lvl5pPr marL="0" indent="1828800">
              <a:spcBef>
                <a:spcPts val="0"/>
              </a:spcBef>
              <a:buClrTx/>
              <a:buSzTx/>
              <a:buFontTx/>
              <a:buNone/>
              <a:defRPr sz="2000"/>
            </a:lvl5pPr>
          </a:lstStyle>
          <a:p>
            <a:pPr lvl="0">
              <a:defRPr sz="1800">
                <a:solidFill>
                  <a:srgbClr val="000000"/>
                </a:solidFill>
                <a:uFillTx/>
              </a:defRPr>
            </a:pPr>
            <a:r>
              <a:rPr sz="2000">
                <a:solidFill>
                  <a:srgbClr val="4D4D4D"/>
                </a:solidFill>
                <a:uFill>
                  <a:solidFill>
                    <a:srgbClr val="4D4D4D"/>
                  </a:solidFill>
                </a:uFill>
              </a:rPr>
              <a:t>Body Level One</a:t>
            </a:r>
            <a:endParaRPr sz="2000">
              <a:solidFill>
                <a:srgbClr val="4D4D4D"/>
              </a:solidFill>
              <a:uFill>
                <a:solidFill>
                  <a:srgbClr val="4D4D4D"/>
                </a:solidFill>
              </a:uFill>
            </a:endParaRPr>
          </a:p>
          <a:p>
            <a:pPr lvl="1">
              <a:defRPr sz="1800">
                <a:solidFill>
                  <a:srgbClr val="000000"/>
                </a:solidFill>
                <a:uFillTx/>
              </a:defRPr>
            </a:pPr>
            <a:r>
              <a:rPr sz="2000">
                <a:solidFill>
                  <a:srgbClr val="4D4D4D"/>
                </a:solidFill>
                <a:uFill>
                  <a:solidFill>
                    <a:srgbClr val="4D4D4D"/>
                  </a:solidFill>
                </a:uFill>
              </a:rPr>
              <a:t>Body Level Two</a:t>
            </a:r>
            <a:endParaRPr sz="2000">
              <a:solidFill>
                <a:srgbClr val="4D4D4D"/>
              </a:solidFill>
              <a:uFill>
                <a:solidFill>
                  <a:srgbClr val="4D4D4D"/>
                </a:solidFill>
              </a:uFill>
            </a:endParaRPr>
          </a:p>
          <a:p>
            <a:pPr lvl="2">
              <a:defRPr sz="1800">
                <a:solidFill>
                  <a:srgbClr val="000000"/>
                </a:solidFill>
                <a:uFillTx/>
              </a:defRPr>
            </a:pPr>
            <a:r>
              <a:rPr sz="2000">
                <a:solidFill>
                  <a:srgbClr val="4D4D4D"/>
                </a:solidFill>
                <a:uFill>
                  <a:solidFill>
                    <a:srgbClr val="4D4D4D"/>
                  </a:solidFill>
                </a:uFill>
              </a:rPr>
              <a:t>Body Level Three</a:t>
            </a:r>
            <a:endParaRPr sz="2000">
              <a:solidFill>
                <a:srgbClr val="4D4D4D"/>
              </a:solidFill>
              <a:uFill>
                <a:solidFill>
                  <a:srgbClr val="4D4D4D"/>
                </a:solidFill>
              </a:uFill>
            </a:endParaRPr>
          </a:p>
          <a:p>
            <a:pPr lvl="3">
              <a:defRPr sz="1800">
                <a:solidFill>
                  <a:srgbClr val="000000"/>
                </a:solidFill>
                <a:uFillTx/>
              </a:defRPr>
            </a:pPr>
            <a:r>
              <a:rPr sz="2000">
                <a:solidFill>
                  <a:srgbClr val="4D4D4D"/>
                </a:solidFill>
                <a:uFill>
                  <a:solidFill>
                    <a:srgbClr val="4D4D4D"/>
                  </a:solidFill>
                </a:uFill>
              </a:rPr>
              <a:t>Body Level Four</a:t>
            </a:r>
            <a:endParaRPr sz="2000">
              <a:solidFill>
                <a:srgbClr val="4D4D4D"/>
              </a:solidFill>
              <a:uFill>
                <a:solidFill>
                  <a:srgbClr val="4D4D4D"/>
                </a:solidFill>
              </a:uFill>
            </a:endParaRPr>
          </a:p>
          <a:p>
            <a:pPr lvl="4">
              <a:defRPr sz="1800">
                <a:solidFill>
                  <a:srgbClr val="000000"/>
                </a:solidFill>
                <a:uFillTx/>
              </a:defRPr>
            </a:pPr>
            <a:r>
              <a:rPr sz="2000">
                <a:solidFill>
                  <a:srgbClr val="4D4D4D"/>
                </a:solidFill>
                <a:uFill>
                  <a:solidFill>
                    <a:srgbClr val="4D4D4D"/>
                  </a:solidFill>
                </a:uFill>
              </a:rPr>
              <a:t>Body Level Five</a:t>
            </a:r>
          </a:p>
        </p:txBody>
      </p:sp>
      <p:sp>
        <p:nvSpPr>
          <p:cNvPr id="67" name="Shape 67"/>
          <p:cNvSpPr/>
          <p:nvPr>
            <p:ph type="title"/>
          </p:nvPr>
        </p:nvSpPr>
        <p:spPr>
          <a:xfrm>
            <a:off x="366713" y="325438"/>
            <a:ext cx="8410576" cy="460376"/>
          </a:xfrm>
          <a:prstGeom prst="rect">
            <a:avLst/>
          </a:prstGeom>
        </p:spPr>
        <p:txBody>
          <a:bodyPr/>
          <a:lstStyle/>
          <a:p>
            <a:pPr lvl="0">
              <a:defRPr sz="1800">
                <a:solidFill>
                  <a:srgbClr val="000000"/>
                </a:solidFill>
                <a:uFillTx/>
              </a:defRPr>
            </a:pPr>
            <a:r>
              <a:rPr sz="3200">
                <a:solidFill>
                  <a:srgbClr val="008881"/>
                </a:solidFill>
                <a:uFill>
                  <a:solidFill>
                    <a:srgbClr val="008881"/>
                  </a:solidFill>
                </a:uFill>
              </a:rPr>
              <a:t>Title Text</a:t>
            </a:r>
          </a:p>
        </p:txBody>
      </p:sp>
      <p:sp>
        <p:nvSpPr>
          <p:cNvPr id="68" name="Shape 68"/>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69"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 Id="rId29" Type="http://schemas.openxmlformats.org/officeDocument/2006/relationships/slideLayout" Target="../slideLayouts/slideLayout27.xml"/><Relationship Id="rId30" Type="http://schemas.openxmlformats.org/officeDocument/2006/relationships/slideLayout" Target="../slideLayouts/slideLayout28.xml"/><Relationship Id="rId31" Type="http://schemas.openxmlformats.org/officeDocument/2006/relationships/slideLayout" Target="../slideLayouts/slideLayout29.xml"/><Relationship Id="rId32" Type="http://schemas.openxmlformats.org/officeDocument/2006/relationships/slideLayout" Target="../slideLayouts/slideLayout30.xml"/><Relationship Id="rId33" Type="http://schemas.openxmlformats.org/officeDocument/2006/relationships/slideLayout" Target="../slideLayouts/slideLayout31.xml"/><Relationship Id="rId34" Type="http://schemas.openxmlformats.org/officeDocument/2006/relationships/slideLayout" Target="../slideLayouts/slideLayout32.xml"/><Relationship Id="rId35" Type="http://schemas.openxmlformats.org/officeDocument/2006/relationships/slideLayout" Target="../slideLayouts/slideLayout33.xml"/><Relationship Id="rId36"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3" name="Shape 3"/>
          <p:cNvSpPr/>
          <p:nvPr>
            <p:ph type="sldNum" sz="quarter" idx="2"/>
          </p:nvPr>
        </p:nvSpPr>
        <p:spPr>
          <a:xfrm>
            <a:off x="8553450" y="5021495"/>
            <a:ext cx="533400" cy="127001"/>
          </a:xfrm>
          <a:prstGeom prst="rect">
            <a:avLst/>
          </a:prstGeom>
          <a:ln w="12700">
            <a:miter lim="400000"/>
          </a:ln>
        </p:spPr>
        <p:txBody>
          <a:bodyPr lIns="0" tIns="0" rIns="0" bIns="0">
            <a:spAutoFit/>
          </a:bodyPr>
          <a:lstStyle>
            <a:lvl1pPr algn="r">
              <a:defRPr sz="800">
                <a:solidFill>
                  <a:srgbClr val="808080"/>
                </a:solidFill>
                <a:uFill>
                  <a:solidFill>
                    <a:srgbClr val="808080"/>
                  </a:solidFill>
                </a:uFill>
              </a:defRPr>
            </a:lvl1pPr>
          </a:lstStyle>
          <a:p>
            <a:pPr lvl="0"/>
            <a:fld id="{86CB4B4D-7CA3-9044-876B-883B54F8677D}" type="slidenum"/>
          </a:p>
        </p:txBody>
      </p:sp>
      <p:sp>
        <p:nvSpPr>
          <p:cNvPr id="4" name="Shape 4"/>
          <p:cNvSpPr/>
          <p:nvPr>
            <p:ph type="title"/>
          </p:nvPr>
        </p:nvSpPr>
        <p:spPr>
          <a:xfrm>
            <a:off x="366713" y="325438"/>
            <a:ext cx="8410576" cy="457201"/>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a:defRPr sz="1800">
                <a:solidFill>
                  <a:srgbClr val="000000"/>
                </a:solidFill>
                <a:uFillTx/>
              </a:defRPr>
            </a:pPr>
            <a:r>
              <a:rPr sz="3200">
                <a:solidFill>
                  <a:srgbClr val="008881"/>
                </a:solidFill>
                <a:uFill>
                  <a:solidFill>
                    <a:srgbClr val="008881"/>
                  </a:solidFill>
                </a:uFill>
              </a:rPr>
              <a:t>Title Text</a:t>
            </a:r>
          </a:p>
        </p:txBody>
      </p:sp>
      <p:sp>
        <p:nvSpPr>
          <p:cNvPr id="5" name="Shape 5"/>
          <p:cNvSpPr/>
          <p:nvPr>
            <p:ph type="body" idx="1"/>
          </p:nvPr>
        </p:nvSpPr>
        <p:spPr>
          <a:xfrm>
            <a:off x="366714" y="1074737"/>
            <a:ext cx="8410576" cy="3429001"/>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a:defRPr sz="1800">
                <a:solidFill>
                  <a:srgbClr val="000000"/>
                </a:solidFill>
                <a:uFillTx/>
              </a:defRPr>
            </a:pPr>
            <a:r>
              <a:rPr sz="2400">
                <a:solidFill>
                  <a:srgbClr val="4D4D4D"/>
                </a:solidFill>
                <a:uFill>
                  <a:solidFill>
                    <a:srgbClr val="4D4D4D"/>
                  </a:solidFill>
                </a:uFill>
              </a:rPr>
              <a:t>Body Level One</a:t>
            </a:r>
            <a:endParaRPr sz="2400">
              <a:solidFill>
                <a:srgbClr val="4D4D4D"/>
              </a:solidFill>
              <a:uFill>
                <a:solidFill>
                  <a:srgbClr val="4D4D4D"/>
                </a:solidFill>
              </a:uFill>
            </a:endParaRPr>
          </a:p>
          <a:p>
            <a:pPr lvl="1">
              <a:defRPr sz="1800">
                <a:solidFill>
                  <a:srgbClr val="000000"/>
                </a:solidFill>
                <a:uFillTx/>
              </a:defRPr>
            </a:pPr>
            <a:r>
              <a:rPr sz="2400">
                <a:solidFill>
                  <a:srgbClr val="4D4D4D"/>
                </a:solidFill>
                <a:uFill>
                  <a:solidFill>
                    <a:srgbClr val="4D4D4D"/>
                  </a:solidFill>
                </a:uFill>
              </a:rPr>
              <a:t>Body Level Two</a:t>
            </a:r>
            <a:endParaRPr sz="2400">
              <a:solidFill>
                <a:srgbClr val="4D4D4D"/>
              </a:solidFill>
              <a:uFill>
                <a:solidFill>
                  <a:srgbClr val="4D4D4D"/>
                </a:solidFill>
              </a:uFill>
            </a:endParaRPr>
          </a:p>
          <a:p>
            <a:pPr lvl="2">
              <a:defRPr sz="1800">
                <a:solidFill>
                  <a:srgbClr val="000000"/>
                </a:solidFill>
                <a:uFillTx/>
              </a:defRPr>
            </a:pPr>
            <a:r>
              <a:rPr sz="2400">
                <a:solidFill>
                  <a:srgbClr val="4D4D4D"/>
                </a:solidFill>
                <a:uFill>
                  <a:solidFill>
                    <a:srgbClr val="4D4D4D"/>
                  </a:solidFill>
                </a:uFill>
              </a:rPr>
              <a:t>Body Level Three</a:t>
            </a:r>
            <a:endParaRPr sz="2400">
              <a:solidFill>
                <a:srgbClr val="4D4D4D"/>
              </a:solidFill>
              <a:uFill>
                <a:solidFill>
                  <a:srgbClr val="4D4D4D"/>
                </a:solidFill>
              </a:uFill>
            </a:endParaRPr>
          </a:p>
          <a:p>
            <a:pPr lvl="3">
              <a:defRPr sz="1800">
                <a:solidFill>
                  <a:srgbClr val="000000"/>
                </a:solidFill>
                <a:uFillTx/>
              </a:defRPr>
            </a:pPr>
            <a:r>
              <a:rPr sz="2400">
                <a:solidFill>
                  <a:srgbClr val="4D4D4D"/>
                </a:solidFill>
                <a:uFill>
                  <a:solidFill>
                    <a:srgbClr val="4D4D4D"/>
                  </a:solidFill>
                </a:uFill>
              </a:rPr>
              <a:t>Body Level Four</a:t>
            </a:r>
            <a:endParaRPr sz="2400">
              <a:solidFill>
                <a:srgbClr val="4D4D4D"/>
              </a:solidFill>
              <a:uFill>
                <a:solidFill>
                  <a:srgbClr val="4D4D4D"/>
                </a:solidFill>
              </a:uFill>
            </a:endParaRPr>
          </a:p>
          <a:p>
            <a:pPr lvl="4">
              <a:defRPr sz="1800">
                <a:solidFill>
                  <a:srgbClr val="000000"/>
                </a:solidFill>
                <a:uFillTx/>
              </a:defRPr>
            </a:pPr>
            <a:r>
              <a:rPr sz="2400">
                <a:solidFill>
                  <a:srgbClr val="4D4D4D"/>
                </a:solidFill>
                <a:uFill>
                  <a:solidFill>
                    <a:srgbClr val="4D4D4D"/>
                  </a:solidFill>
                </a:uFill>
              </a:rPr>
              <a:t>Body Level Five</a:t>
            </a:r>
          </a:p>
        </p:txBody>
      </p:sp>
      <p:sp>
        <p:nvSpPr>
          <p:cNvPr id="6" name="Shape 6"/>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7"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Lst>
  <p:transition spd="med" advClick="1"/>
  <p:txStyles>
    <p:titleStyle>
      <a:lvl1pPr>
        <a:lnSpc>
          <a:spcPct val="90000"/>
        </a:lnSpc>
        <a:defRPr sz="3200">
          <a:solidFill>
            <a:srgbClr val="008881"/>
          </a:solidFill>
          <a:uFill>
            <a:solidFill>
              <a:srgbClr val="008881"/>
            </a:solidFill>
          </a:uFill>
          <a:latin typeface="Arial"/>
          <a:ea typeface="Arial"/>
          <a:cs typeface="Arial"/>
          <a:sym typeface="Arial"/>
        </a:defRPr>
      </a:lvl1pPr>
      <a:lvl2pPr>
        <a:lnSpc>
          <a:spcPct val="90000"/>
        </a:lnSpc>
        <a:defRPr sz="3200">
          <a:solidFill>
            <a:srgbClr val="008881"/>
          </a:solidFill>
          <a:uFill>
            <a:solidFill>
              <a:srgbClr val="008881"/>
            </a:solidFill>
          </a:uFill>
          <a:latin typeface="Arial"/>
          <a:ea typeface="Arial"/>
          <a:cs typeface="Arial"/>
          <a:sym typeface="Arial"/>
        </a:defRPr>
      </a:lvl2pPr>
      <a:lvl3pPr>
        <a:lnSpc>
          <a:spcPct val="90000"/>
        </a:lnSpc>
        <a:defRPr sz="3200">
          <a:solidFill>
            <a:srgbClr val="008881"/>
          </a:solidFill>
          <a:uFill>
            <a:solidFill>
              <a:srgbClr val="008881"/>
            </a:solidFill>
          </a:uFill>
          <a:latin typeface="Arial"/>
          <a:ea typeface="Arial"/>
          <a:cs typeface="Arial"/>
          <a:sym typeface="Arial"/>
        </a:defRPr>
      </a:lvl3pPr>
      <a:lvl4pPr>
        <a:lnSpc>
          <a:spcPct val="90000"/>
        </a:lnSpc>
        <a:defRPr sz="3200">
          <a:solidFill>
            <a:srgbClr val="008881"/>
          </a:solidFill>
          <a:uFill>
            <a:solidFill>
              <a:srgbClr val="008881"/>
            </a:solidFill>
          </a:uFill>
          <a:latin typeface="Arial"/>
          <a:ea typeface="Arial"/>
          <a:cs typeface="Arial"/>
          <a:sym typeface="Arial"/>
        </a:defRPr>
      </a:lvl4pPr>
      <a:lvl5pPr>
        <a:lnSpc>
          <a:spcPct val="90000"/>
        </a:lnSpc>
        <a:defRPr sz="3200">
          <a:solidFill>
            <a:srgbClr val="008881"/>
          </a:solidFill>
          <a:uFill>
            <a:solidFill>
              <a:srgbClr val="008881"/>
            </a:solidFill>
          </a:uFill>
          <a:latin typeface="Arial"/>
          <a:ea typeface="Arial"/>
          <a:cs typeface="Arial"/>
          <a:sym typeface="Arial"/>
        </a:defRPr>
      </a:lvl5pPr>
      <a:lvl6pPr>
        <a:lnSpc>
          <a:spcPct val="90000"/>
        </a:lnSpc>
        <a:defRPr sz="3200">
          <a:solidFill>
            <a:srgbClr val="008881"/>
          </a:solidFill>
          <a:uFill>
            <a:solidFill>
              <a:srgbClr val="008881"/>
            </a:solidFill>
          </a:uFill>
          <a:latin typeface="Arial"/>
          <a:ea typeface="Arial"/>
          <a:cs typeface="Arial"/>
          <a:sym typeface="Arial"/>
        </a:defRPr>
      </a:lvl6pPr>
      <a:lvl7pPr>
        <a:lnSpc>
          <a:spcPct val="90000"/>
        </a:lnSpc>
        <a:defRPr sz="3200">
          <a:solidFill>
            <a:srgbClr val="008881"/>
          </a:solidFill>
          <a:uFill>
            <a:solidFill>
              <a:srgbClr val="008881"/>
            </a:solidFill>
          </a:uFill>
          <a:latin typeface="Arial"/>
          <a:ea typeface="Arial"/>
          <a:cs typeface="Arial"/>
          <a:sym typeface="Arial"/>
        </a:defRPr>
      </a:lvl7pPr>
      <a:lvl8pPr>
        <a:lnSpc>
          <a:spcPct val="90000"/>
        </a:lnSpc>
        <a:defRPr sz="3200">
          <a:solidFill>
            <a:srgbClr val="008881"/>
          </a:solidFill>
          <a:uFill>
            <a:solidFill>
              <a:srgbClr val="008881"/>
            </a:solidFill>
          </a:uFill>
          <a:latin typeface="Arial"/>
          <a:ea typeface="Arial"/>
          <a:cs typeface="Arial"/>
          <a:sym typeface="Arial"/>
        </a:defRPr>
      </a:lvl8pPr>
      <a:lvl9pPr>
        <a:lnSpc>
          <a:spcPct val="90000"/>
        </a:lnSpc>
        <a:defRPr sz="3200">
          <a:solidFill>
            <a:srgbClr val="008881"/>
          </a:solidFill>
          <a:uFill>
            <a:solidFill>
              <a:srgbClr val="008881"/>
            </a:solidFill>
          </a:uFill>
          <a:latin typeface="Arial"/>
          <a:ea typeface="Arial"/>
          <a:cs typeface="Arial"/>
          <a:sym typeface="Arial"/>
        </a:defRPr>
      </a:lvl9pPr>
    </p:titleStyle>
    <p:bodyStyle>
      <a:lvl1pPr marL="228600" indent="-228600">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1pPr>
      <a:lvl2pPr marL="800100" indent="-342900">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2pPr>
      <a:lvl3pPr marL="1257300" indent="-342900">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3pPr>
      <a:lvl4pPr marL="1946276" indent="-574676">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4pPr>
      <a:lvl5pPr marL="2327563" indent="-498763">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5pPr>
      <a:lvl6pPr marL="2560320" indent="-274320">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6pPr>
      <a:lvl7pPr marL="3017520" indent="-274320">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7pPr>
      <a:lvl8pPr marL="3474720" indent="-274320">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8pPr>
      <a:lvl9pPr marL="3931920" indent="-274320">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9pPr>
    </p:bodyStyle>
    <p:otherStyle>
      <a:lvl1pPr algn="r">
        <a:defRPr sz="800">
          <a:solidFill>
            <a:schemeClr val="tx1"/>
          </a:solidFill>
          <a:uFill>
            <a:solidFill>
              <a:srgbClr val="808080"/>
            </a:solidFill>
          </a:uFill>
          <a:latin typeface="+mn-lt"/>
          <a:ea typeface="+mn-ea"/>
          <a:cs typeface="+mn-cs"/>
          <a:sym typeface="Arial"/>
        </a:defRPr>
      </a:lvl1pPr>
      <a:lvl2pPr indent="457200" algn="r">
        <a:defRPr sz="800">
          <a:solidFill>
            <a:schemeClr val="tx1"/>
          </a:solidFill>
          <a:uFill>
            <a:solidFill>
              <a:srgbClr val="808080"/>
            </a:solidFill>
          </a:uFill>
          <a:latin typeface="+mn-lt"/>
          <a:ea typeface="+mn-ea"/>
          <a:cs typeface="+mn-cs"/>
          <a:sym typeface="Arial"/>
        </a:defRPr>
      </a:lvl2pPr>
      <a:lvl3pPr indent="914400" algn="r">
        <a:defRPr sz="800">
          <a:solidFill>
            <a:schemeClr val="tx1"/>
          </a:solidFill>
          <a:uFill>
            <a:solidFill>
              <a:srgbClr val="808080"/>
            </a:solidFill>
          </a:uFill>
          <a:latin typeface="+mn-lt"/>
          <a:ea typeface="+mn-ea"/>
          <a:cs typeface="+mn-cs"/>
          <a:sym typeface="Arial"/>
        </a:defRPr>
      </a:lvl3pPr>
      <a:lvl4pPr indent="1371600" algn="r">
        <a:defRPr sz="800">
          <a:solidFill>
            <a:schemeClr val="tx1"/>
          </a:solidFill>
          <a:uFill>
            <a:solidFill>
              <a:srgbClr val="808080"/>
            </a:solidFill>
          </a:uFill>
          <a:latin typeface="+mn-lt"/>
          <a:ea typeface="+mn-ea"/>
          <a:cs typeface="+mn-cs"/>
          <a:sym typeface="Arial"/>
        </a:defRPr>
      </a:lvl4pPr>
      <a:lvl5pPr indent="1828800" algn="r">
        <a:defRPr sz="800">
          <a:solidFill>
            <a:schemeClr val="tx1"/>
          </a:solidFill>
          <a:uFill>
            <a:solidFill>
              <a:srgbClr val="808080"/>
            </a:solidFill>
          </a:uFill>
          <a:latin typeface="+mn-lt"/>
          <a:ea typeface="+mn-ea"/>
          <a:cs typeface="+mn-cs"/>
          <a:sym typeface="Arial"/>
        </a:defRPr>
      </a:lvl5pPr>
      <a:lvl6pPr indent="2286000" algn="r">
        <a:defRPr sz="800">
          <a:solidFill>
            <a:schemeClr val="tx1"/>
          </a:solidFill>
          <a:uFill>
            <a:solidFill>
              <a:srgbClr val="808080"/>
            </a:solidFill>
          </a:uFill>
          <a:latin typeface="+mn-lt"/>
          <a:ea typeface="+mn-ea"/>
          <a:cs typeface="+mn-cs"/>
          <a:sym typeface="Arial"/>
        </a:defRPr>
      </a:lvl6pPr>
      <a:lvl7pPr indent="2743200" algn="r">
        <a:defRPr sz="800">
          <a:solidFill>
            <a:schemeClr val="tx1"/>
          </a:solidFill>
          <a:uFill>
            <a:solidFill>
              <a:srgbClr val="808080"/>
            </a:solidFill>
          </a:uFill>
          <a:latin typeface="+mn-lt"/>
          <a:ea typeface="+mn-ea"/>
          <a:cs typeface="+mn-cs"/>
          <a:sym typeface="Arial"/>
        </a:defRPr>
      </a:lvl7pPr>
      <a:lvl8pPr indent="3200400" algn="r">
        <a:defRPr sz="800">
          <a:solidFill>
            <a:schemeClr val="tx1"/>
          </a:solidFill>
          <a:uFill>
            <a:solidFill>
              <a:srgbClr val="808080"/>
            </a:solidFill>
          </a:uFill>
          <a:latin typeface="+mn-lt"/>
          <a:ea typeface="+mn-ea"/>
          <a:cs typeface="+mn-cs"/>
          <a:sym typeface="Arial"/>
        </a:defRPr>
      </a:lvl8pPr>
      <a:lvl9pPr indent="3657600" algn="r">
        <a:defRPr sz="800">
          <a:solidFill>
            <a:schemeClr val="tx1"/>
          </a:solidFill>
          <a:uFill>
            <a:solidFill>
              <a:srgbClr val="808080"/>
            </a:solidFill>
          </a:uFill>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1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20.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26.png"/><Relationship Id="rId9" Type="http://schemas.openxmlformats.org/officeDocument/2006/relationships/image" Target="../media/image27.png"/><Relationship Id="rId10" Type="http://schemas.openxmlformats.org/officeDocument/2006/relationships/image" Target="../media/image20.png"/><Relationship Id="rId11" Type="http://schemas.openxmlformats.org/officeDocument/2006/relationships/image" Target="../media/image28.png"/><Relationship Id="rId12" Type="http://schemas.openxmlformats.org/officeDocument/2006/relationships/image" Target="../media/image29.png"/><Relationship Id="rId13" Type="http://schemas.openxmlformats.org/officeDocument/2006/relationships/image" Target="../media/image30.png"/><Relationship Id="rId14" Type="http://schemas.openxmlformats.org/officeDocument/2006/relationships/image" Target="../media/image31.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20.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20.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Relationship Id="rId3" Type="http://schemas.openxmlformats.org/officeDocument/2006/relationships/image" Target="../media/image1.jpeg"/><Relationship Id="rId4" Type="http://schemas.openxmlformats.org/officeDocument/2006/relationships/image" Target="../media/image20.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 Id="rId3" Type="http://schemas.openxmlformats.org/officeDocument/2006/relationships/image" Target="../media/image1.tif"/><Relationship Id="rId4" Type="http://schemas.openxmlformats.org/officeDocument/2006/relationships/image" Target="../media/image2.tif"/><Relationship Id="rId5" Type="http://schemas.openxmlformats.org/officeDocument/2006/relationships/image" Target="../media/image20.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 Id="rId3" Type="http://schemas.openxmlformats.org/officeDocument/2006/relationships/image" Target="../media/image35.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36.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7.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37.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37.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37.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37.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37.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image" Target="../media/image37.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 Id="rId3" Type="http://schemas.openxmlformats.org/officeDocument/2006/relationships/image" Target="../media/image37.pn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image" Target="../media/image37.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 Id="rId3" Type="http://schemas.openxmlformats.org/officeDocument/2006/relationships/image" Target="../media/image37.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 Id="rId3" Type="http://schemas.openxmlformats.org/officeDocument/2006/relationships/image" Target="../media/image37.png"/></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 Id="rId3" Type="http://schemas.openxmlformats.org/officeDocument/2006/relationships/hyperlink" Target="http://projects.spring.io/spring-boot" TargetMode="External"/><Relationship Id="rId4" Type="http://schemas.openxmlformats.org/officeDocument/2006/relationships/hyperlink" Target="http://projects.spring.io/spring-cloud" TargetMode="External"/><Relationship Id="rId5" Type="http://schemas.openxmlformats.org/officeDocument/2006/relationships/hyperlink" Target="https://dropwizard.github.io/dropwizard" TargetMode="External"/><Relationship Id="rId6" Type="http://schemas.openxmlformats.org/officeDocument/2006/relationships/image" Target="../media/image37.pn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 Id="rId3" Type="http://schemas.openxmlformats.org/officeDocument/2006/relationships/hyperlink" Target="http://projects.spring.io/spring-boot" TargetMode="External"/><Relationship Id="rId4" Type="http://schemas.openxmlformats.org/officeDocument/2006/relationships/hyperlink" Target="http://projects.spring.io/spring-cloud" TargetMode="External"/><Relationship Id="rId5" Type="http://schemas.openxmlformats.org/officeDocument/2006/relationships/hyperlink" Target="https://dropwizard.github.io/dropwizard" TargetMode="External"/><Relationship Id="rId6" Type="http://schemas.openxmlformats.org/officeDocument/2006/relationships/image" Target="../media/image37.pn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 Id="rId3" Type="http://schemas.openxmlformats.org/officeDocument/2006/relationships/hyperlink" Target="http://blog.gopivotal.com/cloud-foundry-pivotal/products/the-four-levels-of-ha-in-pivotal-cf" TargetMode="Externa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5.xml"/><Relationship Id="rId3" Type="http://schemas.openxmlformats.org/officeDocument/2006/relationships/hyperlink" Target="http://blog.gopivotal.com/cloud-foundry-pivotal/products/the-four-levels-of-ha-in-pivotal-cf" TargetMode="Externa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6.xml"/><Relationship Id="rId3" Type="http://schemas.openxmlformats.org/officeDocument/2006/relationships/hyperlink" Target="http://blog.gopivotal.com/cloud-foundry-pivotal/products/the-four-levels-of-ha-in-pivotal-cf" TargetMode="Externa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7.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8.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ph type="title"/>
          </p:nvPr>
        </p:nvSpPr>
        <p:spPr>
          <a:prstGeom prst="rect">
            <a:avLst/>
          </a:prstGeom>
        </p:spPr>
        <p:txBody>
          <a:bodyPr/>
          <a:lstStyle/>
          <a:p>
            <a:pPr lvl="0">
              <a:defRPr sz="1800">
                <a:solidFill>
                  <a:srgbClr val="000000"/>
                </a:solidFill>
                <a:uFillTx/>
              </a:defRPr>
            </a:pPr>
            <a:r>
              <a:rPr sz="3600">
                <a:solidFill>
                  <a:srgbClr val="F06E40"/>
                </a:solidFill>
                <a:uFill>
                  <a:solidFill>
                    <a:srgbClr val="F16F3B"/>
                  </a:solidFill>
                </a:uFill>
              </a:rPr>
              <a:t>Pivotal CF </a:t>
            </a:r>
          </a:p>
        </p:txBody>
      </p:sp>
      <p:sp>
        <p:nvSpPr>
          <p:cNvPr id="243" name="Shape 243"/>
          <p:cNvSpPr/>
          <p:nvPr>
            <p:ph type="body" idx="1"/>
          </p:nvPr>
        </p:nvSpPr>
        <p:spPr>
          <a:xfrm>
            <a:off x="890587" y="2277784"/>
            <a:ext cx="7620001" cy="1042337"/>
          </a:xfrm>
          <a:prstGeom prst="rect">
            <a:avLst/>
          </a:prstGeom>
        </p:spPr>
        <p:txBody>
          <a:bodyPr/>
          <a:lstStyle/>
          <a:p>
            <a:pPr lvl="0">
              <a:defRPr sz="1800">
                <a:solidFill>
                  <a:srgbClr val="000000"/>
                </a:solidFill>
                <a:uFillTx/>
              </a:defRPr>
            </a:pPr>
            <a:r>
              <a:rPr sz="2400">
                <a:solidFill>
                  <a:srgbClr val="1BA8DC"/>
                </a:solidFill>
                <a:uFill>
                  <a:solidFill>
                    <a:srgbClr val="3EA7BC"/>
                  </a:solidFill>
                </a:uFill>
              </a:rPr>
              <a:t>Building Cloud ready apps</a:t>
            </a:r>
          </a:p>
        </p:txBody>
      </p:sp>
      <p:sp>
        <p:nvSpPr>
          <p:cNvPr id="244" name="Shape 24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Shape 30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306" name="Shape 306"/>
          <p:cNvSpPr/>
          <p:nvPr/>
        </p:nvSpPr>
        <p:spPr>
          <a:xfrm>
            <a:off x="214981" y="1006972"/>
            <a:ext cx="3616580" cy="3628781"/>
          </a:xfrm>
          <a:prstGeom prst="roundRect">
            <a:avLst>
              <a:gd name="adj" fmla="val 4171"/>
            </a:avLst>
          </a:prstGeom>
          <a:gradFill>
            <a:gsLst>
              <a:gs pos="0">
                <a:srgbClr val="DDDDDD">
                  <a:alpha val="73921"/>
                </a:srgbClr>
              </a:gs>
              <a:gs pos="100000">
                <a:srgbClr val="FFFFFF">
                  <a:alpha val="73921"/>
                </a:srgbClr>
              </a:gs>
            </a:gsLst>
            <a:lin ang="20987188"/>
          </a:gradFill>
          <a:ln w="12700">
            <a:miter lim="400000"/>
          </a:ln>
        </p:spPr>
        <p:txBody>
          <a:bodyPr lIns="50800" tIns="50800" rIns="50800" bIns="50800" anchor="ctr"/>
          <a:lstStyle/>
          <a:p>
            <a:pPr lvl="0" algn="ctr" defTabSz="825500">
              <a:defRPr sz="3200">
                <a:solidFill>
                  <a:srgbClr val="FFFFFF"/>
                </a:solidFill>
                <a:uFillTx/>
                <a:latin typeface="Helvetica Light"/>
                <a:ea typeface="Helvetica Light"/>
                <a:cs typeface="Helvetica Light"/>
                <a:sym typeface="Helvetica Light"/>
              </a:defRPr>
            </a:pPr>
          </a:p>
        </p:txBody>
      </p:sp>
      <p:sp>
        <p:nvSpPr>
          <p:cNvPr id="307" name="Shape 307"/>
          <p:cNvSpPr/>
          <p:nvPr/>
        </p:nvSpPr>
        <p:spPr>
          <a:xfrm>
            <a:off x="358295" y="1162519"/>
            <a:ext cx="1250443" cy="4113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1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100">
                <a:solidFill>
                  <a:srgbClr val="A7A7A7"/>
                </a:solidFill>
              </a:rPr>
              <a:t>Scalability</a:t>
            </a:r>
          </a:p>
        </p:txBody>
      </p:sp>
      <p:sp>
        <p:nvSpPr>
          <p:cNvPr id="308" name="Shape 308"/>
          <p:cNvSpPr/>
          <p:nvPr/>
        </p:nvSpPr>
        <p:spPr>
          <a:xfrm>
            <a:off x="388734" y="2809024"/>
            <a:ext cx="2332445" cy="4113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100">
                <a:solidFill>
                  <a:srgbClr val="000000"/>
                </a:solidFill>
                <a:uFillTx/>
                <a:latin typeface="Helvetica Neue Light"/>
                <a:ea typeface="Helvetica Neue Light"/>
                <a:cs typeface="Helvetica Neue Light"/>
                <a:sym typeface="Helvetica Neue Light"/>
              </a:defRPr>
            </a:lvl1pPr>
          </a:lstStyle>
          <a:p>
            <a:pPr lvl="0">
              <a:defRPr sz="1800"/>
            </a:pPr>
            <a:r>
              <a:rPr sz="2100"/>
              <a:t>Location Specificity</a:t>
            </a:r>
          </a:p>
        </p:txBody>
      </p:sp>
      <p:sp>
        <p:nvSpPr>
          <p:cNvPr id="309" name="Shape 309"/>
          <p:cNvSpPr/>
          <p:nvPr/>
        </p:nvSpPr>
        <p:spPr>
          <a:xfrm>
            <a:off x="359936" y="2263391"/>
            <a:ext cx="2198371"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Platform Specificity</a:t>
            </a:r>
          </a:p>
        </p:txBody>
      </p:sp>
      <p:sp>
        <p:nvSpPr>
          <p:cNvPr id="310" name="Shape 310"/>
          <p:cNvSpPr/>
          <p:nvPr/>
        </p:nvSpPr>
        <p:spPr>
          <a:xfrm>
            <a:off x="383543" y="1717757"/>
            <a:ext cx="2057401" cy="3990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Inter-Dependency</a:t>
            </a:r>
          </a:p>
        </p:txBody>
      </p:sp>
      <p:sp>
        <p:nvSpPr>
          <p:cNvPr id="311" name="Shape 311"/>
          <p:cNvSpPr/>
          <p:nvPr/>
        </p:nvSpPr>
        <p:spPr>
          <a:xfrm>
            <a:off x="385576" y="3380803"/>
            <a:ext cx="1196341"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Resiliency</a:t>
            </a:r>
          </a:p>
        </p:txBody>
      </p:sp>
      <p:sp>
        <p:nvSpPr>
          <p:cNvPr id="312" name="Shape 312"/>
          <p:cNvSpPr/>
          <p:nvPr/>
        </p:nvSpPr>
        <p:spPr>
          <a:xfrm>
            <a:off x="398021" y="3939509"/>
            <a:ext cx="2429511"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Traceability / Logging</a:t>
            </a:r>
          </a:p>
        </p:txBody>
      </p:sp>
      <p:sp>
        <p:nvSpPr>
          <p:cNvPr id="313" name="Shape 313"/>
          <p:cNvSpPr/>
          <p:nvPr>
            <p:ph type="title" idx="4294967295"/>
          </p:nvPr>
        </p:nvSpPr>
        <p:spPr>
          <a:xfrm>
            <a:off x="552979" y="266171"/>
            <a:ext cx="8410576" cy="529388"/>
          </a:xfrm>
          <a:prstGeom prst="rect">
            <a:avLst/>
          </a:prstGeom>
        </p:spPr>
        <p:txBody>
          <a:bodyPr/>
          <a:lstStyle>
            <a:lvl1pPr>
              <a:lnSpc>
                <a:spcPct val="100000"/>
              </a:lnSpc>
              <a:defRPr sz="3100">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100">
                <a:solidFill>
                  <a:srgbClr val="29756E"/>
                </a:solidFill>
                <a:uFill>
                  <a:solidFill>
                    <a:srgbClr val="2C95DD"/>
                  </a:solidFill>
                </a:uFill>
              </a:rPr>
              <a:t>The limitations of traditional apps</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2" presetID="22" grpId="1" fill="hold">
                                  <p:stCondLst>
                                    <p:cond delay="0"/>
                                  </p:stCondLst>
                                  <p:iterate type="el" backwards="0">
                                    <p:tmAbs val="0"/>
                                  </p:iterate>
                                  <p:childTnLst>
                                    <p:set>
                                      <p:cBhvr>
                                        <p:cTn id="6" fill="hold"/>
                                        <p:tgtEl>
                                          <p:spTgt spid="306"/>
                                        </p:tgtEl>
                                        <p:attrNameLst>
                                          <p:attrName>style.visibility</p:attrName>
                                        </p:attrNameLst>
                                      </p:cBhvr>
                                      <p:to>
                                        <p:strVal val="visible"/>
                                      </p:to>
                                    </p:set>
                                    <p:animEffect filter="wipe(right)" transition="in">
                                      <p:cBhvr>
                                        <p:cTn id="7" dur="500"/>
                                        <p:tgtEl>
                                          <p:spTgt spid="306"/>
                                        </p:tgtEl>
                                      </p:cBhvr>
                                    </p:animEffect>
                                  </p:childTnLst>
                                </p:cTn>
                              </p:par>
                            </p:childTnLst>
                          </p:cTn>
                        </p:par>
                        <p:par>
                          <p:cTn id="8" fill="hold">
                            <p:stCondLst>
                              <p:cond delay="500"/>
                            </p:stCondLst>
                            <p:childTnLst>
                              <p:par>
                                <p:cTn id="9" nodeType="afterEffect" presetClass="entr" presetSubtype="32" presetID="23" grpId="2" fill="hold">
                                  <p:stCondLst>
                                    <p:cond delay="0"/>
                                  </p:stCondLst>
                                  <p:iterate type="el" backwards="0">
                                    <p:tmAbs val="0"/>
                                  </p:iterate>
                                  <p:childTnLst>
                                    <p:set>
                                      <p:cBhvr>
                                        <p:cTn id="10" fill="hold"/>
                                        <p:tgtEl>
                                          <p:spTgt spid="307"/>
                                        </p:tgtEl>
                                        <p:attrNameLst>
                                          <p:attrName>style.visibility</p:attrName>
                                        </p:attrNameLst>
                                      </p:cBhvr>
                                      <p:to>
                                        <p:strVal val="visible"/>
                                      </p:to>
                                    </p:set>
                                    <p:anim calcmode="lin" valueType="num">
                                      <p:cBhvr>
                                        <p:cTn id="11" dur="300" fill="hold"/>
                                        <p:tgtEl>
                                          <p:spTgt spid="307"/>
                                        </p:tgtEl>
                                        <p:attrNameLst>
                                          <p:attrName>ppt_w</p:attrName>
                                        </p:attrNameLst>
                                      </p:cBhvr>
                                      <p:tavLst>
                                        <p:tav tm="0">
                                          <p:val>
                                            <p:fltVal val="0"/>
                                          </p:val>
                                        </p:tav>
                                        <p:tav tm="100000">
                                          <p:val>
                                            <p:strVal val="#ppt_w"/>
                                          </p:val>
                                        </p:tav>
                                      </p:tavLst>
                                    </p:anim>
                                    <p:anim calcmode="lin" valueType="num">
                                      <p:cBhvr>
                                        <p:cTn id="12" dur="300" fill="hold"/>
                                        <p:tgtEl>
                                          <p:spTgt spid="307"/>
                                        </p:tgtEl>
                                        <p:attrNameLst>
                                          <p:attrName>ppt_h</p:attrName>
                                        </p:attrNameLst>
                                      </p:cBhvr>
                                      <p:tavLst>
                                        <p:tav tm="0">
                                          <p:val>
                                            <p:fltVal val="0"/>
                                          </p:val>
                                        </p:tav>
                                        <p:tav tm="100000">
                                          <p:val>
                                            <p:strVal val="#ppt_h"/>
                                          </p:val>
                                        </p:tav>
                                      </p:tavLst>
                                    </p:anim>
                                  </p:childTnLst>
                                </p:cTn>
                              </p:par>
                            </p:childTnLst>
                          </p:cTn>
                        </p:par>
                        <p:par>
                          <p:cTn id="13" fill="hold">
                            <p:stCondLst>
                              <p:cond delay="800"/>
                            </p:stCondLst>
                            <p:childTnLst>
                              <p:par>
                                <p:cTn id="14" nodeType="afterEffect" presetClass="entr" presetSubtype="32" presetID="23" grpId="3" fill="hold">
                                  <p:stCondLst>
                                    <p:cond delay="0"/>
                                  </p:stCondLst>
                                  <p:iterate type="el" backwards="0">
                                    <p:tmAbs val="0"/>
                                  </p:iterate>
                                  <p:childTnLst>
                                    <p:set>
                                      <p:cBhvr>
                                        <p:cTn id="15" fill="hold"/>
                                        <p:tgtEl>
                                          <p:spTgt spid="308"/>
                                        </p:tgtEl>
                                        <p:attrNameLst>
                                          <p:attrName>style.visibility</p:attrName>
                                        </p:attrNameLst>
                                      </p:cBhvr>
                                      <p:to>
                                        <p:strVal val="visible"/>
                                      </p:to>
                                    </p:set>
                                    <p:anim calcmode="lin" valueType="num">
                                      <p:cBhvr>
                                        <p:cTn id="16" dur="300" fill="hold"/>
                                        <p:tgtEl>
                                          <p:spTgt spid="308"/>
                                        </p:tgtEl>
                                        <p:attrNameLst>
                                          <p:attrName>ppt_w</p:attrName>
                                        </p:attrNameLst>
                                      </p:cBhvr>
                                      <p:tavLst>
                                        <p:tav tm="0">
                                          <p:val>
                                            <p:fltVal val="0"/>
                                          </p:val>
                                        </p:tav>
                                        <p:tav tm="100000">
                                          <p:val>
                                            <p:strVal val="#ppt_w"/>
                                          </p:val>
                                        </p:tav>
                                      </p:tavLst>
                                    </p:anim>
                                    <p:anim calcmode="lin" valueType="num">
                                      <p:cBhvr>
                                        <p:cTn id="17" dur="300" fill="hold"/>
                                        <p:tgtEl>
                                          <p:spTgt spid="308"/>
                                        </p:tgtEl>
                                        <p:attrNameLst>
                                          <p:attrName>ppt_h</p:attrName>
                                        </p:attrNameLst>
                                      </p:cBhvr>
                                      <p:tavLst>
                                        <p:tav tm="0">
                                          <p:val>
                                            <p:fltVal val="0"/>
                                          </p:val>
                                        </p:tav>
                                        <p:tav tm="100000">
                                          <p:val>
                                            <p:strVal val="#ppt_h"/>
                                          </p:val>
                                        </p:tav>
                                      </p:tavLst>
                                    </p:anim>
                                  </p:childTnLst>
                                </p:cTn>
                              </p:par>
                            </p:childTnLst>
                          </p:cTn>
                        </p:par>
                        <p:par>
                          <p:cTn id="18" fill="hold">
                            <p:stCondLst>
                              <p:cond delay="1100"/>
                            </p:stCondLst>
                            <p:childTnLst>
                              <p:par>
                                <p:cTn id="19" nodeType="afterEffect" presetClass="entr" presetSubtype="32" presetID="23" grpId="4" fill="hold">
                                  <p:stCondLst>
                                    <p:cond delay="0"/>
                                  </p:stCondLst>
                                  <p:iterate type="el" backwards="0">
                                    <p:tmAbs val="0"/>
                                  </p:iterate>
                                  <p:childTnLst>
                                    <p:set>
                                      <p:cBhvr>
                                        <p:cTn id="20" fill="hold"/>
                                        <p:tgtEl>
                                          <p:spTgt spid="309"/>
                                        </p:tgtEl>
                                        <p:attrNameLst>
                                          <p:attrName>style.visibility</p:attrName>
                                        </p:attrNameLst>
                                      </p:cBhvr>
                                      <p:to>
                                        <p:strVal val="visible"/>
                                      </p:to>
                                    </p:set>
                                    <p:anim calcmode="lin" valueType="num">
                                      <p:cBhvr>
                                        <p:cTn id="21" dur="300" fill="hold"/>
                                        <p:tgtEl>
                                          <p:spTgt spid="309"/>
                                        </p:tgtEl>
                                        <p:attrNameLst>
                                          <p:attrName>ppt_w</p:attrName>
                                        </p:attrNameLst>
                                      </p:cBhvr>
                                      <p:tavLst>
                                        <p:tav tm="0">
                                          <p:val>
                                            <p:fltVal val="0"/>
                                          </p:val>
                                        </p:tav>
                                        <p:tav tm="100000">
                                          <p:val>
                                            <p:strVal val="#ppt_w"/>
                                          </p:val>
                                        </p:tav>
                                      </p:tavLst>
                                    </p:anim>
                                    <p:anim calcmode="lin" valueType="num">
                                      <p:cBhvr>
                                        <p:cTn id="22" dur="300" fill="hold"/>
                                        <p:tgtEl>
                                          <p:spTgt spid="309"/>
                                        </p:tgtEl>
                                        <p:attrNameLst>
                                          <p:attrName>ppt_h</p:attrName>
                                        </p:attrNameLst>
                                      </p:cBhvr>
                                      <p:tavLst>
                                        <p:tav tm="0">
                                          <p:val>
                                            <p:fltVal val="0"/>
                                          </p:val>
                                        </p:tav>
                                        <p:tav tm="100000">
                                          <p:val>
                                            <p:strVal val="#ppt_h"/>
                                          </p:val>
                                        </p:tav>
                                      </p:tavLst>
                                    </p:anim>
                                  </p:childTnLst>
                                </p:cTn>
                              </p:par>
                            </p:childTnLst>
                          </p:cTn>
                        </p:par>
                        <p:par>
                          <p:cTn id="23" fill="hold">
                            <p:stCondLst>
                              <p:cond delay="1400"/>
                            </p:stCondLst>
                            <p:childTnLst>
                              <p:par>
                                <p:cTn id="24" nodeType="afterEffect" presetClass="entr" presetSubtype="32" presetID="23" grpId="5" fill="hold">
                                  <p:stCondLst>
                                    <p:cond delay="0"/>
                                  </p:stCondLst>
                                  <p:iterate type="el" backwards="0">
                                    <p:tmAbs val="0"/>
                                  </p:iterate>
                                  <p:childTnLst>
                                    <p:set>
                                      <p:cBhvr>
                                        <p:cTn id="25" fill="hold"/>
                                        <p:tgtEl>
                                          <p:spTgt spid="310"/>
                                        </p:tgtEl>
                                        <p:attrNameLst>
                                          <p:attrName>style.visibility</p:attrName>
                                        </p:attrNameLst>
                                      </p:cBhvr>
                                      <p:to>
                                        <p:strVal val="visible"/>
                                      </p:to>
                                    </p:set>
                                    <p:anim calcmode="lin" valueType="num">
                                      <p:cBhvr>
                                        <p:cTn id="26" dur="300" fill="hold"/>
                                        <p:tgtEl>
                                          <p:spTgt spid="310"/>
                                        </p:tgtEl>
                                        <p:attrNameLst>
                                          <p:attrName>ppt_w</p:attrName>
                                        </p:attrNameLst>
                                      </p:cBhvr>
                                      <p:tavLst>
                                        <p:tav tm="0">
                                          <p:val>
                                            <p:fltVal val="0"/>
                                          </p:val>
                                        </p:tav>
                                        <p:tav tm="100000">
                                          <p:val>
                                            <p:strVal val="#ppt_w"/>
                                          </p:val>
                                        </p:tav>
                                      </p:tavLst>
                                    </p:anim>
                                    <p:anim calcmode="lin" valueType="num">
                                      <p:cBhvr>
                                        <p:cTn id="27" dur="300" fill="hold"/>
                                        <p:tgtEl>
                                          <p:spTgt spid="310"/>
                                        </p:tgtEl>
                                        <p:attrNameLst>
                                          <p:attrName>ppt_h</p:attrName>
                                        </p:attrNameLst>
                                      </p:cBhvr>
                                      <p:tavLst>
                                        <p:tav tm="0">
                                          <p:val>
                                            <p:fltVal val="0"/>
                                          </p:val>
                                        </p:tav>
                                        <p:tav tm="100000">
                                          <p:val>
                                            <p:strVal val="#ppt_h"/>
                                          </p:val>
                                        </p:tav>
                                      </p:tavLst>
                                    </p:anim>
                                  </p:childTnLst>
                                </p:cTn>
                              </p:par>
                            </p:childTnLst>
                          </p:cTn>
                        </p:par>
                        <p:par>
                          <p:cTn id="28" fill="hold">
                            <p:stCondLst>
                              <p:cond delay="1700"/>
                            </p:stCondLst>
                            <p:childTnLst>
                              <p:par>
                                <p:cTn id="29" nodeType="afterEffect" presetClass="entr" presetSubtype="32" presetID="23" grpId="6" fill="hold">
                                  <p:stCondLst>
                                    <p:cond delay="0"/>
                                  </p:stCondLst>
                                  <p:iterate type="el" backwards="0">
                                    <p:tmAbs val="0"/>
                                  </p:iterate>
                                  <p:childTnLst>
                                    <p:set>
                                      <p:cBhvr>
                                        <p:cTn id="30" fill="hold"/>
                                        <p:tgtEl>
                                          <p:spTgt spid="311"/>
                                        </p:tgtEl>
                                        <p:attrNameLst>
                                          <p:attrName>style.visibility</p:attrName>
                                        </p:attrNameLst>
                                      </p:cBhvr>
                                      <p:to>
                                        <p:strVal val="visible"/>
                                      </p:to>
                                    </p:set>
                                    <p:anim calcmode="lin" valueType="num">
                                      <p:cBhvr>
                                        <p:cTn id="31" dur="300" fill="hold"/>
                                        <p:tgtEl>
                                          <p:spTgt spid="311"/>
                                        </p:tgtEl>
                                        <p:attrNameLst>
                                          <p:attrName>ppt_w</p:attrName>
                                        </p:attrNameLst>
                                      </p:cBhvr>
                                      <p:tavLst>
                                        <p:tav tm="0">
                                          <p:val>
                                            <p:fltVal val="0"/>
                                          </p:val>
                                        </p:tav>
                                        <p:tav tm="100000">
                                          <p:val>
                                            <p:strVal val="#ppt_w"/>
                                          </p:val>
                                        </p:tav>
                                      </p:tavLst>
                                    </p:anim>
                                    <p:anim calcmode="lin" valueType="num">
                                      <p:cBhvr>
                                        <p:cTn id="32" dur="300" fill="hold"/>
                                        <p:tgtEl>
                                          <p:spTgt spid="311"/>
                                        </p:tgtEl>
                                        <p:attrNameLst>
                                          <p:attrName>ppt_h</p:attrName>
                                        </p:attrNameLst>
                                      </p:cBhvr>
                                      <p:tavLst>
                                        <p:tav tm="0">
                                          <p:val>
                                            <p:fltVal val="0"/>
                                          </p:val>
                                        </p:tav>
                                        <p:tav tm="100000">
                                          <p:val>
                                            <p:strVal val="#ppt_h"/>
                                          </p:val>
                                        </p:tav>
                                      </p:tavLst>
                                    </p:anim>
                                  </p:childTnLst>
                                </p:cTn>
                              </p:par>
                            </p:childTnLst>
                          </p:cTn>
                        </p:par>
                        <p:par>
                          <p:cTn id="33" fill="hold">
                            <p:stCondLst>
                              <p:cond delay="2000"/>
                            </p:stCondLst>
                            <p:childTnLst>
                              <p:par>
                                <p:cTn id="34" nodeType="afterEffect" presetClass="entr" presetSubtype="32" presetID="23" grpId="7" fill="hold">
                                  <p:stCondLst>
                                    <p:cond delay="0"/>
                                  </p:stCondLst>
                                  <p:iterate type="el" backwards="0">
                                    <p:tmAbs val="0"/>
                                  </p:iterate>
                                  <p:childTnLst>
                                    <p:set>
                                      <p:cBhvr>
                                        <p:cTn id="35" fill="hold"/>
                                        <p:tgtEl>
                                          <p:spTgt spid="312"/>
                                        </p:tgtEl>
                                        <p:attrNameLst>
                                          <p:attrName>style.visibility</p:attrName>
                                        </p:attrNameLst>
                                      </p:cBhvr>
                                      <p:to>
                                        <p:strVal val="visible"/>
                                      </p:to>
                                    </p:set>
                                    <p:anim calcmode="lin" valueType="num">
                                      <p:cBhvr>
                                        <p:cTn id="36" dur="300" fill="hold"/>
                                        <p:tgtEl>
                                          <p:spTgt spid="312"/>
                                        </p:tgtEl>
                                        <p:attrNameLst>
                                          <p:attrName>ppt_w</p:attrName>
                                        </p:attrNameLst>
                                      </p:cBhvr>
                                      <p:tavLst>
                                        <p:tav tm="0">
                                          <p:val>
                                            <p:fltVal val="0"/>
                                          </p:val>
                                        </p:tav>
                                        <p:tav tm="100000">
                                          <p:val>
                                            <p:strVal val="#ppt_w"/>
                                          </p:val>
                                        </p:tav>
                                      </p:tavLst>
                                    </p:anim>
                                    <p:anim calcmode="lin" valueType="num">
                                      <p:cBhvr>
                                        <p:cTn id="37" dur="300" fill="hold"/>
                                        <p:tgtEl>
                                          <p:spTgt spid="3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6" grpId="1"/>
      <p:bldP build="whole" bldLvl="1" animBg="1" rev="0" advAuto="0" spid="310" grpId="5"/>
      <p:bldP build="whole" bldLvl="1" animBg="1" rev="0" advAuto="0" spid="311" grpId="6"/>
      <p:bldP build="whole" bldLvl="1" animBg="1" rev="0" advAuto="0" spid="309" grpId="4"/>
      <p:bldP build="whole" bldLvl="1" animBg="1" rev="0" advAuto="0" spid="307" grpId="2"/>
      <p:bldP build="whole" bldLvl="1" animBg="1" rev="0" advAuto="0" spid="308" grpId="3"/>
      <p:bldP build="whole" bldLvl="1" animBg="1" rev="0" advAuto="0" spid="312" grpId="7"/>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5" name="Shape 31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316" name="Shape 316"/>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Location Specificity : Writing to disk</a:t>
            </a:r>
          </a:p>
        </p:txBody>
      </p:sp>
      <p:sp>
        <p:nvSpPr>
          <p:cNvPr id="317" name="Shape 317"/>
          <p:cNvSpPr/>
          <p:nvPr>
            <p:ph type="body" idx="4294967295"/>
          </p:nvPr>
        </p:nvSpPr>
        <p:spPr>
          <a:xfrm>
            <a:off x="366712" y="1074737"/>
            <a:ext cx="8410501" cy="3383099"/>
          </a:xfrm>
          <a:prstGeom prst="rect">
            <a:avLst/>
          </a:prstGeom>
        </p:spPr>
        <p:txBody>
          <a:bodyPr lIns="91424" tIns="91424" rIns="91424" bIns="91424">
            <a:normAutofit fontScale="100000" lnSpcReduction="0"/>
          </a:bodyPr>
          <a:lstStyle/>
          <a:p>
            <a:pPr lvl="0" marL="285750" indent="-285750">
              <a:buClr>
                <a:srgbClr val="ADC339"/>
              </a:buClr>
              <a:buFont typeface="Arial"/>
              <a:defRPr sz="1800">
                <a:solidFill>
                  <a:srgbClr val="000000"/>
                </a:solidFill>
                <a:uFillTx/>
              </a:defRPr>
            </a:pPr>
            <a:r>
              <a:t>Applications often need to write to disk, this includes form uploads with binary data, or content in most CMS systems</a:t>
            </a:r>
          </a:p>
          <a:p>
            <a:pPr lvl="0" marL="285750" indent="-285750">
              <a:buClr>
                <a:srgbClr val="ADC339"/>
              </a:buClr>
              <a:buFont typeface="Arial"/>
              <a:defRPr sz="1800">
                <a:solidFill>
                  <a:srgbClr val="000000"/>
                </a:solidFill>
                <a:uFillTx/>
              </a:defRPr>
            </a:pPr>
            <a:r>
              <a:t>Containers are short lived and not guaranteed to be executed on the same hardware every time they are needed to restart. Depending on a local file system is a big lock dependency some applications impose on the runtime</a:t>
            </a:r>
          </a:p>
          <a:p>
            <a:pPr lvl="0" marL="285750" indent="-285750">
              <a:buClr>
                <a:srgbClr val="ADC339"/>
              </a:buClr>
              <a:buFont typeface="Arial"/>
              <a:defRPr sz="1800">
                <a:solidFill>
                  <a:srgbClr val="000000"/>
                </a:solidFill>
                <a:uFillTx/>
              </a:defRPr>
            </a:pPr>
            <a:r>
              <a:t>This is one of the first issues to question or address when starting a conversation around new applications or selecting candidates to execute in PCF</a:t>
            </a:r>
          </a:p>
          <a:p>
            <a:pPr lvl="0" marL="285750" indent="-285750">
              <a:buClr>
                <a:srgbClr val="ADC339"/>
              </a:buClr>
              <a:buFont typeface="Arial"/>
              <a:defRPr sz="1800">
                <a:solidFill>
                  <a:srgbClr val="000000"/>
                </a:solidFill>
                <a:uFillTx/>
              </a:defRPr>
            </a:pPr>
            <a:r>
              <a:t>Some CMS vendors support usage of a service such as S3 to be the persistent mechanism of choice</a:t>
            </a:r>
          </a:p>
        </p:txBody>
      </p:sp>
    </p:spTree>
  </p:cSld>
  <p:clrMapOvr>
    <a:masterClrMapping/>
  </p:clrMapOvr>
  <p:transition spd="fast" advClick="1">
    <p:dissolve/>
  </p:transition>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9" name="Shape 31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320" name="Shape 320"/>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Location Specificity : service locations</a:t>
            </a:r>
          </a:p>
        </p:txBody>
      </p:sp>
      <p:grpSp>
        <p:nvGrpSpPr>
          <p:cNvPr id="324" name="Group 324"/>
          <p:cNvGrpSpPr/>
          <p:nvPr/>
        </p:nvGrpSpPr>
        <p:grpSpPr>
          <a:xfrm>
            <a:off x="366711" y="1638300"/>
            <a:ext cx="2832101" cy="1231900"/>
            <a:chOff x="0" y="0"/>
            <a:chExt cx="2832100" cy="1231900"/>
          </a:xfrm>
        </p:grpSpPr>
        <p:sp>
          <p:nvSpPr>
            <p:cNvPr id="321" name="Shape 321"/>
            <p:cNvSpPr/>
            <p:nvPr/>
          </p:nvSpPr>
          <p:spPr>
            <a:xfrm>
              <a:off x="0" y="0"/>
              <a:ext cx="2832100" cy="1231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000"/>
                  </a:lnTo>
                  <a:lnTo>
                    <a:pt x="20034" y="21600"/>
                  </a:lnTo>
                  <a:lnTo>
                    <a:pt x="0" y="21600"/>
                  </a:lnTo>
                  <a:close/>
                </a:path>
              </a:pathLst>
            </a:custGeom>
            <a:solidFill>
              <a:srgbClr val="D9D9D9"/>
            </a:solidFill>
            <a:ln w="12700" cap="flat">
              <a:noFill/>
              <a:miter lim="400000"/>
            </a:ln>
            <a:effectLst>
              <a:outerShdw sx="100000" sy="100000" kx="0" ky="0" algn="b" rotWithShape="0" blurRad="38100" dist="23000" dir="5400000">
                <a:srgbClr val="000000">
                  <a:alpha val="35000"/>
                </a:srgbClr>
              </a:outerShdw>
            </a:effectLst>
          </p:spPr>
          <p:txBody>
            <a:bodyPr wrap="square" lIns="0" tIns="0" rIns="0" bIns="0" numCol="1" anchor="t">
              <a:noAutofit/>
            </a:bodyPr>
            <a:lstStyle/>
            <a:p>
              <a:pPr lvl="0">
                <a:defRPr sz="1100">
                  <a:solidFill>
                    <a:srgbClr val="000000"/>
                  </a:solidFill>
                  <a:uFillTx/>
                  <a:latin typeface="Courier New"/>
                  <a:ea typeface="Courier New"/>
                  <a:cs typeface="Courier New"/>
                  <a:sym typeface="Courier New"/>
                </a:defRPr>
              </a:pPr>
            </a:p>
          </p:txBody>
        </p:sp>
        <p:sp>
          <p:nvSpPr>
            <p:cNvPr id="322" name="Shape 322"/>
            <p:cNvSpPr/>
            <p:nvPr/>
          </p:nvSpPr>
          <p:spPr>
            <a:xfrm>
              <a:off x="2626779" y="1026579"/>
              <a:ext cx="205321" cy="2053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0" tIns="0" rIns="0" bIns="0" numCol="1" anchor="t">
              <a:noAutofit/>
            </a:bodyPr>
            <a:lstStyle/>
            <a:p>
              <a:pPr lvl="0">
                <a:defRPr sz="1100">
                  <a:solidFill>
                    <a:srgbClr val="000000"/>
                  </a:solidFill>
                  <a:uFillTx/>
                  <a:latin typeface="Courier New"/>
                  <a:ea typeface="Courier New"/>
                  <a:cs typeface="Courier New"/>
                  <a:sym typeface="Courier New"/>
                </a:defRPr>
              </a:pPr>
            </a:p>
          </p:txBody>
        </p:sp>
        <p:sp>
          <p:nvSpPr>
            <p:cNvPr id="323" name="Shape 323"/>
            <p:cNvSpPr/>
            <p:nvPr/>
          </p:nvSpPr>
          <p:spPr>
            <a:xfrm>
              <a:off x="0" y="-1"/>
              <a:ext cx="2832100" cy="1005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a:defRPr>
                  <a:solidFill>
                    <a:srgbClr val="000000"/>
                  </a:solidFill>
                  <a:uFillTx/>
                </a:defRPr>
              </a:pPr>
              <a:r>
                <a:rPr sz="1100">
                  <a:latin typeface="Courier New"/>
                  <a:ea typeface="Courier New"/>
                  <a:cs typeface="Courier New"/>
                  <a:sym typeface="Courier New"/>
                </a:rPr>
                <a:t>Cache.hosts=10.68.27.41,10.68.27.42</a:t>
              </a:r>
              <a:endParaRPr sz="1400">
                <a:solidFill>
                  <a:srgbClr val="FFFFFF"/>
                </a:solidFill>
              </a:endParaRPr>
            </a:p>
            <a:p>
              <a:pPr lvl="0">
                <a:defRPr>
                  <a:solidFill>
                    <a:srgbClr val="000000"/>
                  </a:solidFill>
                  <a:uFillTx/>
                </a:defRPr>
              </a:pPr>
              <a:endParaRPr sz="1100">
                <a:latin typeface="Courier New"/>
                <a:ea typeface="Courier New"/>
                <a:cs typeface="Courier New"/>
                <a:sym typeface="Courier New"/>
              </a:endParaRPr>
            </a:p>
            <a:p>
              <a:pPr lvl="0">
                <a:defRPr>
                  <a:solidFill>
                    <a:srgbClr val="000000"/>
                  </a:solidFill>
                  <a:uFillTx/>
                </a:defRPr>
              </a:pPr>
              <a:r>
                <a:rPr sz="1100">
                  <a:latin typeface="Courier New"/>
                  <a:ea typeface="Courier New"/>
                  <a:cs typeface="Courier New"/>
                  <a:sym typeface="Courier New"/>
                </a:rPr>
                <a:t>#naming does not help either</a:t>
              </a:r>
              <a:endParaRPr sz="1100">
                <a:latin typeface="Courier New"/>
                <a:ea typeface="Courier New"/>
                <a:cs typeface="Courier New"/>
                <a:sym typeface="Courier New"/>
              </a:endParaRPr>
            </a:p>
            <a:p>
              <a:pPr lvl="0">
                <a:defRPr>
                  <a:solidFill>
                    <a:srgbClr val="000000"/>
                  </a:solidFill>
                  <a:uFillTx/>
                </a:defRPr>
              </a:pPr>
              <a:r>
                <a:rPr sz="1100">
                  <a:latin typeface="Courier New"/>
                  <a:ea typeface="Courier New"/>
                  <a:cs typeface="Courier New"/>
                  <a:sym typeface="Courier New"/>
                </a:rPr>
                <a:t>Cache.hosts=cacheserver1, cacheserver2</a:t>
              </a:r>
            </a:p>
          </p:txBody>
        </p:sp>
      </p:grpSp>
      <p:pic>
        <p:nvPicPr>
          <p:cNvPr id="325" name="image4.png"/>
          <p:cNvPicPr/>
          <p:nvPr/>
        </p:nvPicPr>
        <p:blipFill>
          <a:blip r:embed="rId2">
            <a:extLst/>
          </a:blip>
          <a:stretch>
            <a:fillRect/>
          </a:stretch>
        </p:blipFill>
        <p:spPr>
          <a:xfrm>
            <a:off x="6563710" y="773237"/>
            <a:ext cx="2213501" cy="3684750"/>
          </a:xfrm>
          <a:prstGeom prst="rect">
            <a:avLst/>
          </a:prstGeom>
          <a:ln w="12700">
            <a:miter lim="400000"/>
          </a:ln>
        </p:spPr>
      </p:pic>
      <p:sp>
        <p:nvSpPr>
          <p:cNvPr id="326" name="Shape 326"/>
          <p:cNvSpPr/>
          <p:nvPr/>
        </p:nvSpPr>
        <p:spPr>
          <a:xfrm rot="10800000">
            <a:off x="3198811" y="2254250"/>
            <a:ext cx="3633789" cy="1860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400" y="0"/>
                  <a:pt x="10800" y="5400"/>
                  <a:pt x="10800" y="10800"/>
                </a:cubicBezTo>
                <a:cubicBezTo>
                  <a:pt x="10800" y="16200"/>
                  <a:pt x="16200" y="21600"/>
                  <a:pt x="21600" y="21600"/>
                </a:cubicBezTo>
              </a:path>
            </a:pathLst>
          </a:custGeom>
          <a:ln w="25400">
            <a:solidFill>
              <a:srgbClr val="00685D"/>
            </a:solidFill>
            <a:tailEnd type="triangle"/>
          </a:ln>
          <a:effectLst>
            <a:outerShdw sx="100000" sy="100000" kx="0" ky="0" algn="b" rotWithShape="0" blurRad="38100" dist="20000" dir="5400000">
              <a:srgbClr val="000000">
                <a:alpha val="38000"/>
              </a:srgbClr>
            </a:outerShdw>
          </a:effectLst>
        </p:spPr>
        <p:txBody>
          <a:bodyPr lIns="0" tIns="0" rIns="0" bIns="0" anchor="ctr"/>
          <a:lstStyle/>
          <a:p>
            <a:pPr lvl="0">
              <a:defRPr sz="1400">
                <a:solidFill>
                  <a:srgbClr val="00685D"/>
                </a:solidFill>
                <a:uFillTx/>
              </a:defRPr>
            </a:pPr>
          </a:p>
        </p:txBody>
      </p:sp>
      <p:sp>
        <p:nvSpPr>
          <p:cNvPr id="327" name="Shape 327"/>
          <p:cNvSpPr/>
          <p:nvPr/>
        </p:nvSpPr>
        <p:spPr>
          <a:xfrm>
            <a:off x="4164012" y="1992639"/>
            <a:ext cx="2061069" cy="49202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a:solidFill>
                  <a:srgbClr val="000000"/>
                </a:solidFill>
                <a:uFillTx/>
              </a:defRPr>
            </a:pPr>
            <a:r>
              <a:rPr sz="1400"/>
              <a:t>Properties file deployed </a:t>
            </a:r>
            <a:endParaRPr sz="1400"/>
          </a:p>
          <a:p>
            <a:pPr lvl="0">
              <a:defRPr>
                <a:solidFill>
                  <a:srgbClr val="000000"/>
                </a:solidFill>
                <a:uFillTx/>
              </a:defRPr>
            </a:pPr>
            <a:r>
              <a:rPr sz="1400"/>
              <a:t>With application</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9" name="Shape 32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330" name="Shape 330"/>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Location Specificity : Sticky sessions</a:t>
            </a:r>
          </a:p>
        </p:txBody>
      </p:sp>
      <p:grpSp>
        <p:nvGrpSpPr>
          <p:cNvPr id="335" name="Group 335"/>
          <p:cNvGrpSpPr/>
          <p:nvPr/>
        </p:nvGrpSpPr>
        <p:grpSpPr>
          <a:xfrm>
            <a:off x="5499008" y="1676139"/>
            <a:ext cx="3263165" cy="272243"/>
            <a:chOff x="0" y="0"/>
            <a:chExt cx="3263163" cy="272242"/>
          </a:xfrm>
        </p:grpSpPr>
        <p:grpSp>
          <p:nvGrpSpPr>
            <p:cNvPr id="333" name="Group 333"/>
            <p:cNvGrpSpPr/>
            <p:nvPr/>
          </p:nvGrpSpPr>
          <p:grpSpPr>
            <a:xfrm>
              <a:off x="0" y="0"/>
              <a:ext cx="3263164" cy="272243"/>
              <a:chOff x="0" y="0"/>
              <a:chExt cx="3263163" cy="272242"/>
            </a:xfrm>
          </p:grpSpPr>
          <p:sp>
            <p:nvSpPr>
              <p:cNvPr id="331" name="Shape 331"/>
              <p:cNvSpPr/>
              <p:nvPr/>
            </p:nvSpPr>
            <p:spPr>
              <a:xfrm>
                <a:off x="0" y="0"/>
                <a:ext cx="3263164" cy="272243"/>
              </a:xfrm>
              <a:prstGeom prst="roundRect">
                <a:avLst>
                  <a:gd name="adj" fmla="val 17740"/>
                </a:avLst>
              </a:prstGeom>
              <a:solidFill>
                <a:srgbClr val="33928A"/>
              </a:solidFill>
              <a:ln w="12700" cap="flat">
                <a:noFill/>
                <a:miter lim="400000"/>
              </a:ln>
              <a:effectLst/>
            </p:spPr>
            <p:txBody>
              <a:bodyPr wrap="square" lIns="0" tIns="0" rIns="0" bIns="0" numCol="1" anchor="ctr">
                <a:noAutofit/>
              </a:bodyPr>
              <a:lstStyle/>
              <a:p>
                <a:pPr lvl="0" algn="ctr">
                  <a:defRPr sz="1400">
                    <a:solidFill>
                      <a:srgbClr val="000000"/>
                    </a:solidFill>
                    <a:uFillTx/>
                  </a:defRPr>
                </a:pPr>
              </a:p>
            </p:txBody>
          </p:sp>
          <p:sp>
            <p:nvSpPr>
              <p:cNvPr id="332" name="Shape 332"/>
              <p:cNvSpPr/>
              <p:nvPr/>
            </p:nvSpPr>
            <p:spPr>
              <a:xfrm>
                <a:off x="1130304" y="47220"/>
                <a:ext cx="1002556"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200">
                    <a:solidFill>
                      <a:srgbClr val="F2F2F2"/>
                    </a:solidFill>
                    <a:uFillTx/>
                    <a:latin typeface="Calibri"/>
                    <a:ea typeface="Calibri"/>
                    <a:cs typeface="Calibri"/>
                    <a:sym typeface="Calibri"/>
                  </a:defRPr>
                </a:lvl1pPr>
              </a:lstStyle>
              <a:p>
                <a:pPr lvl="0">
                  <a:defRPr sz="1800">
                    <a:solidFill>
                      <a:srgbClr val="000000"/>
                    </a:solidFill>
                  </a:defRPr>
                </a:pPr>
                <a:r>
                  <a:rPr sz="1200">
                    <a:solidFill>
                      <a:srgbClr val="F2F2F2"/>
                    </a:solidFill>
                  </a:rPr>
                  <a:t>Dynamic Router</a:t>
                </a:r>
              </a:p>
            </p:txBody>
          </p:sp>
        </p:grpSp>
        <p:sp>
          <p:nvSpPr>
            <p:cNvPr id="334" name="Shape 334"/>
            <p:cNvSpPr/>
            <p:nvPr/>
          </p:nvSpPr>
          <p:spPr>
            <a:xfrm>
              <a:off x="2405990" y="37618"/>
              <a:ext cx="196614" cy="1966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481" y="12581"/>
                  </a:moveTo>
                  <a:lnTo>
                    <a:pt x="9481" y="16709"/>
                  </a:lnTo>
                  <a:lnTo>
                    <a:pt x="7387" y="16709"/>
                  </a:lnTo>
                  <a:lnTo>
                    <a:pt x="10800" y="21138"/>
                  </a:lnTo>
                  <a:lnTo>
                    <a:pt x="14213" y="16709"/>
                  </a:lnTo>
                  <a:lnTo>
                    <a:pt x="12119" y="16709"/>
                  </a:lnTo>
                  <a:lnTo>
                    <a:pt x="12119" y="12581"/>
                  </a:lnTo>
                  <a:close/>
                  <a:moveTo>
                    <a:pt x="16358" y="7387"/>
                  </a:moveTo>
                  <a:lnTo>
                    <a:pt x="11929" y="10800"/>
                  </a:lnTo>
                  <a:lnTo>
                    <a:pt x="16358" y="14213"/>
                  </a:lnTo>
                  <a:lnTo>
                    <a:pt x="16358" y="12119"/>
                  </a:lnTo>
                  <a:lnTo>
                    <a:pt x="20486" y="12119"/>
                  </a:lnTo>
                  <a:lnTo>
                    <a:pt x="20486" y="9481"/>
                  </a:lnTo>
                  <a:lnTo>
                    <a:pt x="16358" y="9481"/>
                  </a:lnTo>
                  <a:close/>
                  <a:moveTo>
                    <a:pt x="5242" y="7387"/>
                  </a:moveTo>
                  <a:lnTo>
                    <a:pt x="5242" y="9481"/>
                  </a:lnTo>
                  <a:lnTo>
                    <a:pt x="1114" y="9481"/>
                  </a:lnTo>
                  <a:lnTo>
                    <a:pt x="1114" y="12119"/>
                  </a:lnTo>
                  <a:lnTo>
                    <a:pt x="5242" y="12119"/>
                  </a:lnTo>
                  <a:lnTo>
                    <a:pt x="5242" y="14213"/>
                  </a:lnTo>
                  <a:lnTo>
                    <a:pt x="9670" y="10800"/>
                  </a:lnTo>
                  <a:close/>
                  <a:moveTo>
                    <a:pt x="10800" y="462"/>
                  </a:moveTo>
                  <a:lnTo>
                    <a:pt x="7387" y="4891"/>
                  </a:lnTo>
                  <a:lnTo>
                    <a:pt x="9481" y="4891"/>
                  </a:lnTo>
                  <a:lnTo>
                    <a:pt x="9481" y="9019"/>
                  </a:lnTo>
                  <a:lnTo>
                    <a:pt x="12119" y="9019"/>
                  </a:lnTo>
                  <a:lnTo>
                    <a:pt x="12119" y="4891"/>
                  </a:lnTo>
                  <a:lnTo>
                    <a:pt x="14213" y="4891"/>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FFFFFF"/>
            </a:solidFill>
            <a:ln w="12700" cap="flat">
              <a:noFill/>
              <a:miter lim="400000"/>
            </a:ln>
            <a:effectLst/>
          </p:spPr>
          <p:txBody>
            <a:bodyPr wrap="square" lIns="0" tIns="0" rIns="0" bIns="0" numCol="1" anchor="ctr">
              <a:noAutofit/>
            </a:bodyPr>
            <a:lstStyle/>
            <a:p>
              <a:pPr lvl="0" algn="ctr">
                <a:defRPr sz="1200">
                  <a:solidFill>
                    <a:srgbClr val="FFFFFF"/>
                  </a:solidFill>
                  <a:uFillTx/>
                </a:defRPr>
              </a:pPr>
            </a:p>
          </p:txBody>
        </p:sp>
      </p:grpSp>
      <p:grpSp>
        <p:nvGrpSpPr>
          <p:cNvPr id="345" name="Group 345"/>
          <p:cNvGrpSpPr/>
          <p:nvPr/>
        </p:nvGrpSpPr>
        <p:grpSpPr>
          <a:xfrm>
            <a:off x="5504220" y="2684417"/>
            <a:ext cx="1099436" cy="781050"/>
            <a:chOff x="0" y="0"/>
            <a:chExt cx="1099435" cy="781049"/>
          </a:xfrm>
        </p:grpSpPr>
        <p:grpSp>
          <p:nvGrpSpPr>
            <p:cNvPr id="340" name="Group 340"/>
            <p:cNvGrpSpPr/>
            <p:nvPr/>
          </p:nvGrpSpPr>
          <p:grpSpPr>
            <a:xfrm>
              <a:off x="0" y="0"/>
              <a:ext cx="1099436" cy="781050"/>
              <a:chOff x="0" y="0"/>
              <a:chExt cx="1099435" cy="781049"/>
            </a:xfrm>
          </p:grpSpPr>
          <p:grpSp>
            <p:nvGrpSpPr>
              <p:cNvPr id="338" name="Group 338"/>
              <p:cNvGrpSpPr/>
              <p:nvPr/>
            </p:nvGrpSpPr>
            <p:grpSpPr>
              <a:xfrm>
                <a:off x="0" y="-1"/>
                <a:ext cx="1099436" cy="781051"/>
                <a:chOff x="0" y="0"/>
                <a:chExt cx="1099435" cy="781049"/>
              </a:xfrm>
            </p:grpSpPr>
            <p:sp>
              <p:nvSpPr>
                <p:cNvPr id="336" name="Shape 336"/>
                <p:cNvSpPr/>
                <p:nvPr/>
              </p:nvSpPr>
              <p:spPr>
                <a:xfrm>
                  <a:off x="0" y="0"/>
                  <a:ext cx="1099436" cy="781050"/>
                </a:xfrm>
                <a:prstGeom prst="roundRect">
                  <a:avLst>
                    <a:gd name="adj" fmla="val 4579"/>
                  </a:avLst>
                </a:prstGeom>
                <a:solidFill>
                  <a:srgbClr val="33928A"/>
                </a:solidFill>
                <a:ln w="9525" cap="flat">
                  <a:solidFill>
                    <a:srgbClr val="D9D9D9"/>
                  </a:solidFill>
                  <a:prstDash val="solid"/>
                  <a:round/>
                </a:ln>
                <a:effectLst>
                  <a:outerShdw sx="100000" sy="100000" kx="0" ky="0" algn="b" rotWithShape="0" blurRad="38100" dist="23000" dir="5400000">
                    <a:srgbClr val="808080">
                      <a:alpha val="34999"/>
                    </a:srgbClr>
                  </a:outerShdw>
                </a:effectLst>
              </p:spPr>
              <p:txBody>
                <a:bodyPr wrap="square" lIns="0" tIns="0" rIns="0" bIns="0" numCol="1" anchor="t">
                  <a:noAutofit/>
                </a:bodyPr>
                <a:lstStyle/>
                <a:p>
                  <a:pPr lvl="0">
                    <a:defRPr b="1" sz="1200">
                      <a:solidFill>
                        <a:srgbClr val="FFFFFF"/>
                      </a:solidFill>
                      <a:uFillTx/>
                    </a:defRPr>
                  </a:pPr>
                </a:p>
              </p:txBody>
            </p:sp>
            <p:sp>
              <p:nvSpPr>
                <p:cNvPr id="337" name="Shape 337"/>
                <p:cNvSpPr/>
                <p:nvPr/>
              </p:nvSpPr>
              <p:spPr>
                <a:xfrm>
                  <a:off x="10474" y="10474"/>
                  <a:ext cx="1078487" cy="1728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defRPr b="1" sz="1200">
                      <a:solidFill>
                        <a:srgbClr val="FFFFFF"/>
                      </a:solidFill>
                      <a:uFillTx/>
                    </a:defRPr>
                  </a:lvl1pPr>
                </a:lstStyle>
                <a:p>
                  <a:pPr lvl="0">
                    <a:defRPr b="0" sz="1800">
                      <a:solidFill>
                        <a:srgbClr val="000000"/>
                      </a:solidFill>
                    </a:defRPr>
                  </a:pPr>
                  <a:r>
                    <a:rPr b="1" sz="1200">
                      <a:solidFill>
                        <a:srgbClr val="FFFFFF"/>
                      </a:solidFill>
                    </a:rPr>
                    <a:t>DEA</a:t>
                  </a:r>
                </a:p>
              </p:txBody>
            </p:sp>
          </p:grpSp>
          <p:sp>
            <p:nvSpPr>
              <p:cNvPr id="339" name="Shape 339"/>
              <p:cNvSpPr/>
              <p:nvPr/>
            </p:nvSpPr>
            <p:spPr>
              <a:xfrm>
                <a:off x="826101" y="26809"/>
                <a:ext cx="225282" cy="222170"/>
              </a:xfrm>
              <a:custGeom>
                <a:avLst/>
                <a:gdLst/>
                <a:ahLst/>
                <a:cxnLst>
                  <a:cxn ang="0">
                    <a:pos x="wd2" y="hd2"/>
                  </a:cxn>
                  <a:cxn ang="5400000">
                    <a:pos x="wd2" y="hd2"/>
                  </a:cxn>
                  <a:cxn ang="10800000">
                    <a:pos x="wd2" y="hd2"/>
                  </a:cxn>
                  <a:cxn ang="16200000">
                    <a:pos x="wd2" y="hd2"/>
                  </a:cxn>
                </a:cxnLst>
                <a:rect l="0" t="0" r="r" b="b"/>
                <a:pathLst>
                  <a:path w="21511" h="21528" fill="norm" stroke="1" extrusionOk="0">
                    <a:moveTo>
                      <a:pt x="10756" y="6392"/>
                    </a:moveTo>
                    <a:cubicBezTo>
                      <a:pt x="8296" y="6392"/>
                      <a:pt x="6303" y="8415"/>
                      <a:pt x="6303" y="10911"/>
                    </a:cubicBezTo>
                    <a:cubicBezTo>
                      <a:pt x="6303" y="13407"/>
                      <a:pt x="8296" y="15431"/>
                      <a:pt x="10756" y="15431"/>
                    </a:cubicBezTo>
                    <a:cubicBezTo>
                      <a:pt x="13216" y="15431"/>
                      <a:pt x="15209" y="13407"/>
                      <a:pt x="15209" y="10911"/>
                    </a:cubicBezTo>
                    <a:cubicBezTo>
                      <a:pt x="15209" y="8415"/>
                      <a:pt x="13216" y="6392"/>
                      <a:pt x="10756" y="6392"/>
                    </a:cubicBezTo>
                    <a:close/>
                    <a:moveTo>
                      <a:pt x="9772" y="0"/>
                    </a:moveTo>
                    <a:lnTo>
                      <a:pt x="11605" y="0"/>
                    </a:lnTo>
                    <a:cubicBezTo>
                      <a:pt x="11910" y="0"/>
                      <a:pt x="12158" y="251"/>
                      <a:pt x="12158" y="561"/>
                    </a:cubicBezTo>
                    <a:cubicBezTo>
                      <a:pt x="12158" y="1224"/>
                      <a:pt x="12256" y="1796"/>
                      <a:pt x="12372" y="2442"/>
                    </a:cubicBezTo>
                    <a:cubicBezTo>
                      <a:pt x="13209" y="2609"/>
                      <a:pt x="14003" y="2900"/>
                      <a:pt x="14722" y="3319"/>
                    </a:cubicBezTo>
                    <a:cubicBezTo>
                      <a:pt x="15237" y="2886"/>
                      <a:pt x="15686" y="2505"/>
                      <a:pt x="16118" y="1982"/>
                    </a:cubicBezTo>
                    <a:cubicBezTo>
                      <a:pt x="16315" y="1745"/>
                      <a:pt x="16663" y="1714"/>
                      <a:pt x="16897" y="1913"/>
                    </a:cubicBezTo>
                    <a:lnTo>
                      <a:pt x="17549" y="2469"/>
                    </a:lnTo>
                    <a:lnTo>
                      <a:pt x="17649" y="2554"/>
                    </a:lnTo>
                    <a:lnTo>
                      <a:pt x="18301" y="3109"/>
                    </a:lnTo>
                    <a:cubicBezTo>
                      <a:pt x="18535" y="3308"/>
                      <a:pt x="18566" y="3662"/>
                      <a:pt x="18370" y="3899"/>
                    </a:cubicBezTo>
                    <a:cubicBezTo>
                      <a:pt x="17948" y="4409"/>
                      <a:pt x="17660" y="4912"/>
                      <a:pt x="17339" y="5485"/>
                    </a:cubicBezTo>
                    <a:cubicBezTo>
                      <a:pt x="17869" y="6140"/>
                      <a:pt x="18305" y="6877"/>
                      <a:pt x="18606" y="7682"/>
                    </a:cubicBezTo>
                    <a:cubicBezTo>
                      <a:pt x="19284" y="7686"/>
                      <a:pt x="19875" y="7689"/>
                      <a:pt x="20545" y="7569"/>
                    </a:cubicBezTo>
                    <a:cubicBezTo>
                      <a:pt x="20845" y="7516"/>
                      <a:pt x="21132" y="7719"/>
                      <a:pt x="21185" y="8024"/>
                    </a:cubicBezTo>
                    <a:lnTo>
                      <a:pt x="21332" y="8875"/>
                    </a:lnTo>
                    <a:lnTo>
                      <a:pt x="21355" y="9006"/>
                    </a:lnTo>
                    <a:lnTo>
                      <a:pt x="21503" y="9857"/>
                    </a:lnTo>
                    <a:cubicBezTo>
                      <a:pt x="21556" y="10162"/>
                      <a:pt x="21355" y="10452"/>
                      <a:pt x="21055" y="10506"/>
                    </a:cubicBezTo>
                    <a:cubicBezTo>
                      <a:pt x="20406" y="10622"/>
                      <a:pt x="19865" y="10821"/>
                      <a:pt x="19252" y="11052"/>
                    </a:cubicBezTo>
                    <a:cubicBezTo>
                      <a:pt x="19244" y="11954"/>
                      <a:pt x="19099" y="12824"/>
                      <a:pt x="18823" y="13636"/>
                    </a:cubicBezTo>
                    <a:cubicBezTo>
                      <a:pt x="19329" y="14072"/>
                      <a:pt x="19774" y="14452"/>
                      <a:pt x="20353" y="14791"/>
                    </a:cubicBezTo>
                    <a:cubicBezTo>
                      <a:pt x="20617" y="14946"/>
                      <a:pt x="20707" y="15288"/>
                      <a:pt x="20555" y="15557"/>
                    </a:cubicBezTo>
                    <a:lnTo>
                      <a:pt x="20129" y="16305"/>
                    </a:lnTo>
                    <a:lnTo>
                      <a:pt x="20064" y="16420"/>
                    </a:lnTo>
                    <a:lnTo>
                      <a:pt x="19638" y="17168"/>
                    </a:lnTo>
                    <a:cubicBezTo>
                      <a:pt x="19485" y="17436"/>
                      <a:pt x="19148" y="17528"/>
                      <a:pt x="18883" y="17373"/>
                    </a:cubicBezTo>
                    <a:cubicBezTo>
                      <a:pt x="18313" y="17039"/>
                      <a:pt x="17774" y="16839"/>
                      <a:pt x="17160" y="16616"/>
                    </a:cubicBezTo>
                    <a:cubicBezTo>
                      <a:pt x="16616" y="17276"/>
                      <a:pt x="15966" y="17840"/>
                      <a:pt x="15244" y="18297"/>
                    </a:cubicBezTo>
                    <a:cubicBezTo>
                      <a:pt x="15353" y="18944"/>
                      <a:pt x="15453" y="19515"/>
                      <a:pt x="15677" y="20139"/>
                    </a:cubicBezTo>
                    <a:cubicBezTo>
                      <a:pt x="15781" y="20430"/>
                      <a:pt x="15634" y="20752"/>
                      <a:pt x="15347" y="20858"/>
                    </a:cubicBezTo>
                    <a:lnTo>
                      <a:pt x="14547" y="21153"/>
                    </a:lnTo>
                    <a:lnTo>
                      <a:pt x="14424" y="21199"/>
                    </a:lnTo>
                    <a:lnTo>
                      <a:pt x="13624" y="21494"/>
                    </a:lnTo>
                    <a:cubicBezTo>
                      <a:pt x="13337" y="21600"/>
                      <a:pt x="13020" y="21450"/>
                      <a:pt x="12916" y="21159"/>
                    </a:cubicBezTo>
                    <a:cubicBezTo>
                      <a:pt x="12697" y="20549"/>
                      <a:pt x="12420" y="20054"/>
                      <a:pt x="12102" y="19502"/>
                    </a:cubicBezTo>
                    <a:cubicBezTo>
                      <a:pt x="11650" y="19588"/>
                      <a:pt x="11184" y="19627"/>
                      <a:pt x="10709" y="19627"/>
                    </a:cubicBezTo>
                    <a:cubicBezTo>
                      <a:pt x="10289" y="19627"/>
                      <a:pt x="9876" y="19596"/>
                      <a:pt x="9473" y="19526"/>
                    </a:cubicBezTo>
                    <a:cubicBezTo>
                      <a:pt x="9163" y="20066"/>
                      <a:pt x="8891" y="20554"/>
                      <a:pt x="8677" y="21153"/>
                    </a:cubicBezTo>
                    <a:cubicBezTo>
                      <a:pt x="8572" y="21444"/>
                      <a:pt x="8255" y="21594"/>
                      <a:pt x="7968" y="21488"/>
                    </a:cubicBezTo>
                    <a:lnTo>
                      <a:pt x="7168" y="21193"/>
                    </a:lnTo>
                    <a:lnTo>
                      <a:pt x="7046" y="21148"/>
                    </a:lnTo>
                    <a:lnTo>
                      <a:pt x="6245" y="20852"/>
                    </a:lnTo>
                    <a:cubicBezTo>
                      <a:pt x="5959" y="20746"/>
                      <a:pt x="5811" y="20424"/>
                      <a:pt x="5915" y="20133"/>
                    </a:cubicBezTo>
                    <a:cubicBezTo>
                      <a:pt x="6127" y="19543"/>
                      <a:pt x="6229" y="18999"/>
                      <a:pt x="6331" y="18393"/>
                    </a:cubicBezTo>
                    <a:cubicBezTo>
                      <a:pt x="5579" y="17940"/>
                      <a:pt x="4903" y="17373"/>
                      <a:pt x="4336" y="16704"/>
                    </a:cubicBezTo>
                    <a:cubicBezTo>
                      <a:pt x="3713" y="16930"/>
                      <a:pt x="3167" y="17131"/>
                      <a:pt x="2590" y="17469"/>
                    </a:cubicBezTo>
                    <a:cubicBezTo>
                      <a:pt x="2326" y="17624"/>
                      <a:pt x="1988" y="17532"/>
                      <a:pt x="1835" y="17264"/>
                    </a:cubicBezTo>
                    <a:lnTo>
                      <a:pt x="1410" y="16516"/>
                    </a:lnTo>
                    <a:lnTo>
                      <a:pt x="1344" y="16401"/>
                    </a:lnTo>
                    <a:lnTo>
                      <a:pt x="919" y="15653"/>
                    </a:lnTo>
                    <a:cubicBezTo>
                      <a:pt x="766" y="15385"/>
                      <a:pt x="857" y="15042"/>
                      <a:pt x="1121" y="14887"/>
                    </a:cubicBezTo>
                    <a:cubicBezTo>
                      <a:pt x="1692" y="14552"/>
                      <a:pt x="2134" y="14176"/>
                      <a:pt x="2633" y="13747"/>
                    </a:cubicBezTo>
                    <a:cubicBezTo>
                      <a:pt x="2342" y="12933"/>
                      <a:pt x="2183" y="12060"/>
                      <a:pt x="2177" y="11151"/>
                    </a:cubicBezTo>
                    <a:cubicBezTo>
                      <a:pt x="1598" y="10933"/>
                      <a:pt x="1077" y="10747"/>
                      <a:pt x="457" y="10636"/>
                    </a:cubicBezTo>
                    <a:cubicBezTo>
                      <a:pt x="157" y="10582"/>
                      <a:pt x="-44" y="10291"/>
                      <a:pt x="9" y="9987"/>
                    </a:cubicBezTo>
                    <a:lnTo>
                      <a:pt x="157" y="9136"/>
                    </a:lnTo>
                    <a:lnTo>
                      <a:pt x="180" y="9005"/>
                    </a:lnTo>
                    <a:lnTo>
                      <a:pt x="327" y="8154"/>
                    </a:lnTo>
                    <a:cubicBezTo>
                      <a:pt x="380" y="7849"/>
                      <a:pt x="667" y="7646"/>
                      <a:pt x="967" y="7699"/>
                    </a:cubicBezTo>
                    <a:cubicBezTo>
                      <a:pt x="1583" y="7810"/>
                      <a:pt x="2133" y="7816"/>
                      <a:pt x="2746" y="7813"/>
                    </a:cubicBezTo>
                    <a:cubicBezTo>
                      <a:pt x="3060" y="6985"/>
                      <a:pt x="3497" y="6219"/>
                      <a:pt x="4036" y="5539"/>
                    </a:cubicBezTo>
                    <a:cubicBezTo>
                      <a:pt x="3716" y="4970"/>
                      <a:pt x="3429" y="4469"/>
                      <a:pt x="3010" y="3962"/>
                    </a:cubicBezTo>
                    <a:cubicBezTo>
                      <a:pt x="2813" y="3725"/>
                      <a:pt x="2844" y="3371"/>
                      <a:pt x="3078" y="3172"/>
                    </a:cubicBezTo>
                    <a:lnTo>
                      <a:pt x="3730" y="2616"/>
                    </a:lnTo>
                    <a:lnTo>
                      <a:pt x="3830" y="2531"/>
                    </a:lnTo>
                    <a:lnTo>
                      <a:pt x="4482" y="1976"/>
                    </a:lnTo>
                    <a:cubicBezTo>
                      <a:pt x="4599" y="1876"/>
                      <a:pt x="4745" y="1834"/>
                      <a:pt x="4886" y="1847"/>
                    </a:cubicBezTo>
                    <a:cubicBezTo>
                      <a:pt x="5026" y="1859"/>
                      <a:pt x="5163" y="1926"/>
                      <a:pt x="5261" y="2045"/>
                    </a:cubicBezTo>
                    <a:cubicBezTo>
                      <a:pt x="5683" y="2555"/>
                      <a:pt x="6121" y="2930"/>
                      <a:pt x="6622" y="3352"/>
                    </a:cubicBezTo>
                    <a:cubicBezTo>
                      <a:pt x="7352" y="2933"/>
                      <a:pt x="8151" y="2627"/>
                      <a:pt x="9001" y="2467"/>
                    </a:cubicBezTo>
                    <a:cubicBezTo>
                      <a:pt x="9119" y="1811"/>
                      <a:pt x="9219" y="1233"/>
                      <a:pt x="9219" y="561"/>
                    </a:cubicBezTo>
                    <a:cubicBezTo>
                      <a:pt x="9219" y="251"/>
                      <a:pt x="9467" y="0"/>
                      <a:pt x="9772" y="0"/>
                    </a:cubicBezTo>
                    <a:close/>
                  </a:path>
                </a:pathLst>
              </a:custGeom>
              <a:solidFill>
                <a:srgbClr val="FFFFFF"/>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grpSp>
        <p:grpSp>
          <p:nvGrpSpPr>
            <p:cNvPr id="344" name="Group 344"/>
            <p:cNvGrpSpPr/>
            <p:nvPr/>
          </p:nvGrpSpPr>
          <p:grpSpPr>
            <a:xfrm>
              <a:off x="73931" y="367701"/>
              <a:ext cx="1000039" cy="382604"/>
              <a:chOff x="0" y="0"/>
              <a:chExt cx="1000037" cy="382603"/>
            </a:xfrm>
          </p:grpSpPr>
          <p:sp>
            <p:nvSpPr>
              <p:cNvPr id="341" name="Shape 341"/>
              <p:cNvSpPr/>
              <p:nvPr/>
            </p:nvSpPr>
            <p:spPr>
              <a:xfrm rot="18900000">
                <a:off x="394182" y="106041"/>
                <a:ext cx="190952" cy="190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945"/>
                    </a:moveTo>
                    <a:cubicBezTo>
                      <a:pt x="0" y="8165"/>
                      <a:pt x="3875" y="4290"/>
                      <a:pt x="8655" y="4290"/>
                    </a:cubicBezTo>
                    <a:cubicBezTo>
                      <a:pt x="12970" y="4290"/>
                      <a:pt x="17285" y="2860"/>
                      <a:pt x="21600" y="0"/>
                    </a:cubicBezTo>
                    <a:cubicBezTo>
                      <a:pt x="18740" y="4315"/>
                      <a:pt x="17310" y="8630"/>
                      <a:pt x="17310" y="12945"/>
                    </a:cubicBezTo>
                    <a:cubicBezTo>
                      <a:pt x="17310" y="17725"/>
                      <a:pt x="13435" y="21600"/>
                      <a:pt x="8655" y="21600"/>
                    </a:cubicBezTo>
                    <a:cubicBezTo>
                      <a:pt x="3875" y="21600"/>
                      <a:pt x="0" y="17725"/>
                      <a:pt x="0" y="12945"/>
                    </a:cubicBezTo>
                    <a:close/>
                  </a:path>
                </a:pathLst>
              </a:custGeom>
              <a:solidFill>
                <a:srgbClr val="FFFFFF"/>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sp>
            <p:nvSpPr>
              <p:cNvPr id="342" name="Shape 342"/>
              <p:cNvSpPr/>
              <p:nvPr/>
            </p:nvSpPr>
            <p:spPr>
              <a:xfrm rot="5400000">
                <a:off x="298034" y="-298034"/>
                <a:ext cx="382604" cy="9786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0" y="2320"/>
                    </a:moveTo>
                    <a:lnTo>
                      <a:pt x="20220" y="2320"/>
                    </a:lnTo>
                    <a:lnTo>
                      <a:pt x="20220" y="717"/>
                    </a:lnTo>
                    <a:lnTo>
                      <a:pt x="1380" y="717"/>
                    </a:lnTo>
                    <a:close/>
                    <a:moveTo>
                      <a:pt x="1380" y="4641"/>
                    </a:moveTo>
                    <a:lnTo>
                      <a:pt x="20220" y="4641"/>
                    </a:lnTo>
                    <a:lnTo>
                      <a:pt x="20220" y="3037"/>
                    </a:lnTo>
                    <a:lnTo>
                      <a:pt x="1380" y="3037"/>
                    </a:lnTo>
                    <a:close/>
                    <a:moveTo>
                      <a:pt x="1380" y="6961"/>
                    </a:moveTo>
                    <a:lnTo>
                      <a:pt x="20220" y="6961"/>
                    </a:lnTo>
                    <a:lnTo>
                      <a:pt x="20220" y="5358"/>
                    </a:lnTo>
                    <a:lnTo>
                      <a:pt x="1380" y="5358"/>
                    </a:lnTo>
                    <a:close/>
                    <a:moveTo>
                      <a:pt x="1380" y="9281"/>
                    </a:moveTo>
                    <a:lnTo>
                      <a:pt x="20220" y="9281"/>
                    </a:lnTo>
                    <a:lnTo>
                      <a:pt x="20220" y="7678"/>
                    </a:lnTo>
                    <a:lnTo>
                      <a:pt x="1380" y="7678"/>
                    </a:lnTo>
                    <a:close/>
                    <a:moveTo>
                      <a:pt x="1380" y="11602"/>
                    </a:moveTo>
                    <a:lnTo>
                      <a:pt x="20220" y="11602"/>
                    </a:lnTo>
                    <a:lnTo>
                      <a:pt x="20220" y="9998"/>
                    </a:lnTo>
                    <a:lnTo>
                      <a:pt x="1380" y="9998"/>
                    </a:lnTo>
                    <a:close/>
                    <a:moveTo>
                      <a:pt x="1380" y="13922"/>
                    </a:moveTo>
                    <a:lnTo>
                      <a:pt x="20220" y="13922"/>
                    </a:lnTo>
                    <a:lnTo>
                      <a:pt x="20220" y="12319"/>
                    </a:lnTo>
                    <a:lnTo>
                      <a:pt x="1380" y="12319"/>
                    </a:lnTo>
                    <a:close/>
                    <a:moveTo>
                      <a:pt x="1380" y="16242"/>
                    </a:moveTo>
                    <a:lnTo>
                      <a:pt x="20220" y="16242"/>
                    </a:lnTo>
                    <a:lnTo>
                      <a:pt x="20220" y="14639"/>
                    </a:lnTo>
                    <a:lnTo>
                      <a:pt x="1380" y="14639"/>
                    </a:lnTo>
                    <a:close/>
                    <a:moveTo>
                      <a:pt x="1380" y="18562"/>
                    </a:moveTo>
                    <a:lnTo>
                      <a:pt x="20220" y="18562"/>
                    </a:lnTo>
                    <a:lnTo>
                      <a:pt x="20220" y="16959"/>
                    </a:lnTo>
                    <a:lnTo>
                      <a:pt x="1380" y="16959"/>
                    </a:lnTo>
                    <a:close/>
                    <a:moveTo>
                      <a:pt x="1380" y="20883"/>
                    </a:moveTo>
                    <a:lnTo>
                      <a:pt x="20220" y="20883"/>
                    </a:lnTo>
                    <a:lnTo>
                      <a:pt x="20220" y="19280"/>
                    </a:lnTo>
                    <a:lnTo>
                      <a:pt x="1380" y="19280"/>
                    </a:lnTo>
                    <a:close/>
                    <a:moveTo>
                      <a:pt x="0" y="21600"/>
                    </a:moveTo>
                    <a:lnTo>
                      <a:pt x="0" y="0"/>
                    </a:lnTo>
                    <a:lnTo>
                      <a:pt x="21600" y="0"/>
                    </a:lnTo>
                    <a:lnTo>
                      <a:pt x="21600" y="21600"/>
                    </a:lnTo>
                    <a:lnTo>
                      <a:pt x="20565" y="21600"/>
                    </a:lnTo>
                    <a:lnTo>
                      <a:pt x="20565" y="21600"/>
                    </a:lnTo>
                    <a:lnTo>
                      <a:pt x="345" y="21600"/>
                    </a:lnTo>
                    <a:lnTo>
                      <a:pt x="345" y="21600"/>
                    </a:lnTo>
                    <a:close/>
                  </a:path>
                </a:pathLst>
              </a:custGeom>
              <a:solidFill>
                <a:srgbClr val="4D4D4D">
                  <a:alpha val="40000"/>
                </a:srgbClr>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sp>
            <p:nvSpPr>
              <p:cNvPr id="343" name="Shape 343"/>
              <p:cNvSpPr/>
              <p:nvPr/>
            </p:nvSpPr>
            <p:spPr>
              <a:xfrm>
                <a:off x="822590" y="70982"/>
                <a:ext cx="177449" cy="2266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10615"/>
                    </a:moveTo>
                    <a:cubicBezTo>
                      <a:pt x="9309" y="10615"/>
                      <a:pt x="8100" y="11561"/>
                      <a:pt x="8100" y="12728"/>
                    </a:cubicBezTo>
                    <a:cubicBezTo>
                      <a:pt x="8100" y="13666"/>
                      <a:pt x="8879" y="14461"/>
                      <a:pt x="9969" y="14711"/>
                    </a:cubicBezTo>
                    <a:lnTo>
                      <a:pt x="9969" y="18845"/>
                    </a:lnTo>
                    <a:cubicBezTo>
                      <a:pt x="9969" y="19205"/>
                      <a:pt x="10341" y="19496"/>
                      <a:pt x="10800" y="19496"/>
                    </a:cubicBezTo>
                    <a:cubicBezTo>
                      <a:pt x="11259" y="19496"/>
                      <a:pt x="11631" y="19205"/>
                      <a:pt x="11631" y="18845"/>
                    </a:cubicBezTo>
                    <a:lnTo>
                      <a:pt x="11631" y="14711"/>
                    </a:lnTo>
                    <a:cubicBezTo>
                      <a:pt x="12721" y="14461"/>
                      <a:pt x="13500" y="13666"/>
                      <a:pt x="13500" y="12728"/>
                    </a:cubicBezTo>
                    <a:cubicBezTo>
                      <a:pt x="13500" y="11561"/>
                      <a:pt x="12291" y="10615"/>
                      <a:pt x="10800" y="10615"/>
                    </a:cubicBezTo>
                    <a:close/>
                    <a:moveTo>
                      <a:pt x="10800" y="2911"/>
                    </a:moveTo>
                    <a:cubicBezTo>
                      <a:pt x="8542" y="2911"/>
                      <a:pt x="6712" y="4344"/>
                      <a:pt x="6712" y="6111"/>
                    </a:cubicBezTo>
                    <a:lnTo>
                      <a:pt x="6712" y="6111"/>
                    </a:lnTo>
                    <a:lnTo>
                      <a:pt x="6706" y="6111"/>
                    </a:lnTo>
                    <a:lnTo>
                      <a:pt x="6706" y="9188"/>
                    </a:lnTo>
                    <a:lnTo>
                      <a:pt x="14894" y="9188"/>
                    </a:lnTo>
                    <a:lnTo>
                      <a:pt x="14894" y="6111"/>
                    </a:lnTo>
                    <a:lnTo>
                      <a:pt x="14888" y="6111"/>
                    </a:lnTo>
                    <a:cubicBezTo>
                      <a:pt x="14888" y="6111"/>
                      <a:pt x="14888" y="6111"/>
                      <a:pt x="14888" y="6111"/>
                    </a:cubicBezTo>
                    <a:cubicBezTo>
                      <a:pt x="14888" y="4344"/>
                      <a:pt x="13058" y="2911"/>
                      <a:pt x="10800" y="2911"/>
                    </a:cubicBezTo>
                    <a:close/>
                    <a:moveTo>
                      <a:pt x="10800" y="0"/>
                    </a:moveTo>
                    <a:cubicBezTo>
                      <a:pt x="14973" y="0"/>
                      <a:pt x="18355" y="2648"/>
                      <a:pt x="18355" y="5915"/>
                    </a:cubicBezTo>
                    <a:lnTo>
                      <a:pt x="18355" y="9188"/>
                    </a:lnTo>
                    <a:lnTo>
                      <a:pt x="18958" y="9188"/>
                    </a:lnTo>
                    <a:cubicBezTo>
                      <a:pt x="20417" y="9188"/>
                      <a:pt x="21600" y="10114"/>
                      <a:pt x="21600" y="11257"/>
                    </a:cubicBezTo>
                    <a:lnTo>
                      <a:pt x="21600" y="19531"/>
                    </a:lnTo>
                    <a:cubicBezTo>
                      <a:pt x="21600" y="20674"/>
                      <a:pt x="20417" y="21600"/>
                      <a:pt x="18958" y="21600"/>
                    </a:cubicBezTo>
                    <a:lnTo>
                      <a:pt x="2642" y="21600"/>
                    </a:lnTo>
                    <a:cubicBezTo>
                      <a:pt x="1183" y="21600"/>
                      <a:pt x="0" y="20674"/>
                      <a:pt x="0" y="19531"/>
                    </a:cubicBezTo>
                    <a:lnTo>
                      <a:pt x="0" y="11257"/>
                    </a:lnTo>
                    <a:cubicBezTo>
                      <a:pt x="0" y="10114"/>
                      <a:pt x="1183" y="9188"/>
                      <a:pt x="2642" y="9188"/>
                    </a:cubicBezTo>
                    <a:lnTo>
                      <a:pt x="3245" y="9188"/>
                    </a:lnTo>
                    <a:lnTo>
                      <a:pt x="3245" y="5915"/>
                    </a:lnTo>
                    <a:cubicBezTo>
                      <a:pt x="3245" y="2648"/>
                      <a:pt x="6627" y="0"/>
                      <a:pt x="10800" y="0"/>
                    </a:cubicBezTo>
                    <a:close/>
                  </a:path>
                </a:pathLst>
              </a:custGeom>
              <a:solidFill>
                <a:srgbClr val="FFFFFF"/>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grpSp>
      </p:grpSp>
      <p:sp>
        <p:nvSpPr>
          <p:cNvPr id="360" name="Shape 360"/>
          <p:cNvSpPr/>
          <p:nvPr/>
        </p:nvSpPr>
        <p:spPr>
          <a:xfrm>
            <a:off x="6052820" y="1948180"/>
            <a:ext cx="1076960" cy="7302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10856"/>
                </a:lnTo>
                <a:lnTo>
                  <a:pt x="0" y="10856"/>
                </a:lnTo>
                <a:lnTo>
                  <a:pt x="0" y="21600"/>
                </a:lnTo>
              </a:path>
            </a:pathLst>
          </a:custGeom>
          <a:ln w="25400">
            <a:solidFill>
              <a:srgbClr val="AEBF2F"/>
            </a:solidFill>
            <a:tailEnd type="triangle"/>
          </a:ln>
          <a:effectLst>
            <a:outerShdw sx="100000" sy="100000" kx="0" ky="0" algn="b" rotWithShape="0" blurRad="38100" dist="20000" dir="5400000">
              <a:srgbClr val="000000">
                <a:alpha val="38000"/>
              </a:srgbClr>
            </a:outerShdw>
          </a:effectLst>
        </p:spPr>
        <p:txBody>
          <a:bodyPr/>
          <a:lstStyle/>
          <a:p>
            <a:pPr lvl="0"/>
          </a:p>
        </p:txBody>
      </p:sp>
      <p:sp>
        <p:nvSpPr>
          <p:cNvPr id="361" name="Shape 361"/>
          <p:cNvSpPr/>
          <p:nvPr/>
        </p:nvSpPr>
        <p:spPr>
          <a:xfrm>
            <a:off x="7129780" y="1948180"/>
            <a:ext cx="990601" cy="7302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894"/>
                </a:lnTo>
                <a:lnTo>
                  <a:pt x="21600" y="10894"/>
                </a:lnTo>
                <a:lnTo>
                  <a:pt x="21600" y="21600"/>
                </a:lnTo>
              </a:path>
            </a:pathLst>
          </a:custGeom>
          <a:ln w="25400">
            <a:solidFill>
              <a:srgbClr val="AEBF2F"/>
            </a:solidFill>
            <a:tailEnd type="triangle"/>
          </a:ln>
          <a:effectLst>
            <a:outerShdw sx="100000" sy="100000" kx="0" ky="0" algn="b" rotWithShape="0" blurRad="38100" dist="20000" dir="5400000">
              <a:srgbClr val="000000">
                <a:alpha val="38000"/>
              </a:srgbClr>
            </a:outerShdw>
          </a:effectLst>
        </p:spPr>
        <p:txBody>
          <a:bodyPr/>
          <a:lstStyle/>
          <a:p>
            <a:pPr lvl="0"/>
          </a:p>
        </p:txBody>
      </p:sp>
      <p:grpSp>
        <p:nvGrpSpPr>
          <p:cNvPr id="357" name="Group 357"/>
          <p:cNvGrpSpPr/>
          <p:nvPr/>
        </p:nvGrpSpPr>
        <p:grpSpPr>
          <a:xfrm>
            <a:off x="7571296" y="2684417"/>
            <a:ext cx="1099436" cy="781050"/>
            <a:chOff x="0" y="0"/>
            <a:chExt cx="1099435" cy="781049"/>
          </a:xfrm>
        </p:grpSpPr>
        <p:grpSp>
          <p:nvGrpSpPr>
            <p:cNvPr id="352" name="Group 352"/>
            <p:cNvGrpSpPr/>
            <p:nvPr/>
          </p:nvGrpSpPr>
          <p:grpSpPr>
            <a:xfrm>
              <a:off x="0" y="0"/>
              <a:ext cx="1099436" cy="781050"/>
              <a:chOff x="0" y="0"/>
              <a:chExt cx="1099435" cy="781049"/>
            </a:xfrm>
          </p:grpSpPr>
          <p:grpSp>
            <p:nvGrpSpPr>
              <p:cNvPr id="350" name="Group 350"/>
              <p:cNvGrpSpPr/>
              <p:nvPr/>
            </p:nvGrpSpPr>
            <p:grpSpPr>
              <a:xfrm>
                <a:off x="0" y="-1"/>
                <a:ext cx="1099436" cy="781051"/>
                <a:chOff x="0" y="0"/>
                <a:chExt cx="1099435" cy="781049"/>
              </a:xfrm>
            </p:grpSpPr>
            <p:sp>
              <p:nvSpPr>
                <p:cNvPr id="348" name="Shape 348"/>
                <p:cNvSpPr/>
                <p:nvPr/>
              </p:nvSpPr>
              <p:spPr>
                <a:xfrm>
                  <a:off x="0" y="0"/>
                  <a:ext cx="1099436" cy="781050"/>
                </a:xfrm>
                <a:prstGeom prst="roundRect">
                  <a:avLst>
                    <a:gd name="adj" fmla="val 4579"/>
                  </a:avLst>
                </a:prstGeom>
                <a:solidFill>
                  <a:srgbClr val="33928A"/>
                </a:solidFill>
                <a:ln w="9525" cap="flat">
                  <a:solidFill>
                    <a:srgbClr val="D9D9D9"/>
                  </a:solidFill>
                  <a:prstDash val="solid"/>
                  <a:round/>
                </a:ln>
                <a:effectLst>
                  <a:outerShdw sx="100000" sy="100000" kx="0" ky="0" algn="b" rotWithShape="0" blurRad="38100" dist="23000" dir="5400000">
                    <a:srgbClr val="808080">
                      <a:alpha val="34999"/>
                    </a:srgbClr>
                  </a:outerShdw>
                </a:effectLst>
              </p:spPr>
              <p:txBody>
                <a:bodyPr wrap="square" lIns="0" tIns="0" rIns="0" bIns="0" numCol="1" anchor="t">
                  <a:noAutofit/>
                </a:bodyPr>
                <a:lstStyle/>
                <a:p>
                  <a:pPr lvl="0">
                    <a:defRPr b="1" sz="1200">
                      <a:solidFill>
                        <a:srgbClr val="FFFFFF"/>
                      </a:solidFill>
                      <a:uFillTx/>
                    </a:defRPr>
                  </a:pPr>
                </a:p>
              </p:txBody>
            </p:sp>
            <p:sp>
              <p:nvSpPr>
                <p:cNvPr id="349" name="Shape 349"/>
                <p:cNvSpPr/>
                <p:nvPr/>
              </p:nvSpPr>
              <p:spPr>
                <a:xfrm>
                  <a:off x="10474" y="10474"/>
                  <a:ext cx="1078487" cy="1728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defRPr b="1" sz="1200">
                      <a:solidFill>
                        <a:srgbClr val="FFFFFF"/>
                      </a:solidFill>
                      <a:uFillTx/>
                    </a:defRPr>
                  </a:lvl1pPr>
                </a:lstStyle>
                <a:p>
                  <a:pPr lvl="0">
                    <a:defRPr b="0" sz="1800">
                      <a:solidFill>
                        <a:srgbClr val="000000"/>
                      </a:solidFill>
                    </a:defRPr>
                  </a:pPr>
                  <a:r>
                    <a:rPr b="1" sz="1200">
                      <a:solidFill>
                        <a:srgbClr val="FFFFFF"/>
                      </a:solidFill>
                    </a:rPr>
                    <a:t>DEA</a:t>
                  </a:r>
                </a:p>
              </p:txBody>
            </p:sp>
          </p:grpSp>
          <p:sp>
            <p:nvSpPr>
              <p:cNvPr id="351" name="Shape 351"/>
              <p:cNvSpPr/>
              <p:nvPr/>
            </p:nvSpPr>
            <p:spPr>
              <a:xfrm>
                <a:off x="846421" y="36969"/>
                <a:ext cx="225282" cy="222170"/>
              </a:xfrm>
              <a:custGeom>
                <a:avLst/>
                <a:gdLst/>
                <a:ahLst/>
                <a:cxnLst>
                  <a:cxn ang="0">
                    <a:pos x="wd2" y="hd2"/>
                  </a:cxn>
                  <a:cxn ang="5400000">
                    <a:pos x="wd2" y="hd2"/>
                  </a:cxn>
                  <a:cxn ang="10800000">
                    <a:pos x="wd2" y="hd2"/>
                  </a:cxn>
                  <a:cxn ang="16200000">
                    <a:pos x="wd2" y="hd2"/>
                  </a:cxn>
                </a:cxnLst>
                <a:rect l="0" t="0" r="r" b="b"/>
                <a:pathLst>
                  <a:path w="21511" h="21528" fill="norm" stroke="1" extrusionOk="0">
                    <a:moveTo>
                      <a:pt x="10756" y="6392"/>
                    </a:moveTo>
                    <a:cubicBezTo>
                      <a:pt x="8296" y="6392"/>
                      <a:pt x="6303" y="8415"/>
                      <a:pt x="6303" y="10911"/>
                    </a:cubicBezTo>
                    <a:cubicBezTo>
                      <a:pt x="6303" y="13407"/>
                      <a:pt x="8296" y="15431"/>
                      <a:pt x="10756" y="15431"/>
                    </a:cubicBezTo>
                    <a:cubicBezTo>
                      <a:pt x="13216" y="15431"/>
                      <a:pt x="15209" y="13407"/>
                      <a:pt x="15209" y="10911"/>
                    </a:cubicBezTo>
                    <a:cubicBezTo>
                      <a:pt x="15209" y="8415"/>
                      <a:pt x="13216" y="6392"/>
                      <a:pt x="10756" y="6392"/>
                    </a:cubicBezTo>
                    <a:close/>
                    <a:moveTo>
                      <a:pt x="9772" y="0"/>
                    </a:moveTo>
                    <a:lnTo>
                      <a:pt x="11605" y="0"/>
                    </a:lnTo>
                    <a:cubicBezTo>
                      <a:pt x="11910" y="0"/>
                      <a:pt x="12158" y="251"/>
                      <a:pt x="12158" y="561"/>
                    </a:cubicBezTo>
                    <a:cubicBezTo>
                      <a:pt x="12158" y="1224"/>
                      <a:pt x="12256" y="1796"/>
                      <a:pt x="12372" y="2442"/>
                    </a:cubicBezTo>
                    <a:cubicBezTo>
                      <a:pt x="13209" y="2609"/>
                      <a:pt x="14003" y="2900"/>
                      <a:pt x="14722" y="3319"/>
                    </a:cubicBezTo>
                    <a:cubicBezTo>
                      <a:pt x="15237" y="2886"/>
                      <a:pt x="15686" y="2505"/>
                      <a:pt x="16118" y="1982"/>
                    </a:cubicBezTo>
                    <a:cubicBezTo>
                      <a:pt x="16315" y="1745"/>
                      <a:pt x="16663" y="1714"/>
                      <a:pt x="16897" y="1913"/>
                    </a:cubicBezTo>
                    <a:lnTo>
                      <a:pt x="17549" y="2469"/>
                    </a:lnTo>
                    <a:lnTo>
                      <a:pt x="17649" y="2554"/>
                    </a:lnTo>
                    <a:lnTo>
                      <a:pt x="18301" y="3109"/>
                    </a:lnTo>
                    <a:cubicBezTo>
                      <a:pt x="18535" y="3308"/>
                      <a:pt x="18566" y="3662"/>
                      <a:pt x="18370" y="3899"/>
                    </a:cubicBezTo>
                    <a:cubicBezTo>
                      <a:pt x="17948" y="4409"/>
                      <a:pt x="17660" y="4912"/>
                      <a:pt x="17339" y="5485"/>
                    </a:cubicBezTo>
                    <a:cubicBezTo>
                      <a:pt x="17869" y="6140"/>
                      <a:pt x="18305" y="6877"/>
                      <a:pt x="18606" y="7682"/>
                    </a:cubicBezTo>
                    <a:cubicBezTo>
                      <a:pt x="19284" y="7686"/>
                      <a:pt x="19875" y="7689"/>
                      <a:pt x="20545" y="7569"/>
                    </a:cubicBezTo>
                    <a:cubicBezTo>
                      <a:pt x="20845" y="7516"/>
                      <a:pt x="21132" y="7719"/>
                      <a:pt x="21185" y="8024"/>
                    </a:cubicBezTo>
                    <a:lnTo>
                      <a:pt x="21332" y="8875"/>
                    </a:lnTo>
                    <a:lnTo>
                      <a:pt x="21355" y="9006"/>
                    </a:lnTo>
                    <a:lnTo>
                      <a:pt x="21503" y="9857"/>
                    </a:lnTo>
                    <a:cubicBezTo>
                      <a:pt x="21556" y="10162"/>
                      <a:pt x="21355" y="10452"/>
                      <a:pt x="21055" y="10506"/>
                    </a:cubicBezTo>
                    <a:cubicBezTo>
                      <a:pt x="20406" y="10622"/>
                      <a:pt x="19865" y="10821"/>
                      <a:pt x="19252" y="11052"/>
                    </a:cubicBezTo>
                    <a:cubicBezTo>
                      <a:pt x="19244" y="11954"/>
                      <a:pt x="19099" y="12824"/>
                      <a:pt x="18823" y="13636"/>
                    </a:cubicBezTo>
                    <a:cubicBezTo>
                      <a:pt x="19329" y="14072"/>
                      <a:pt x="19774" y="14452"/>
                      <a:pt x="20353" y="14791"/>
                    </a:cubicBezTo>
                    <a:cubicBezTo>
                      <a:pt x="20617" y="14946"/>
                      <a:pt x="20707" y="15288"/>
                      <a:pt x="20555" y="15557"/>
                    </a:cubicBezTo>
                    <a:lnTo>
                      <a:pt x="20129" y="16305"/>
                    </a:lnTo>
                    <a:lnTo>
                      <a:pt x="20064" y="16420"/>
                    </a:lnTo>
                    <a:lnTo>
                      <a:pt x="19638" y="17168"/>
                    </a:lnTo>
                    <a:cubicBezTo>
                      <a:pt x="19485" y="17436"/>
                      <a:pt x="19148" y="17528"/>
                      <a:pt x="18883" y="17373"/>
                    </a:cubicBezTo>
                    <a:cubicBezTo>
                      <a:pt x="18313" y="17039"/>
                      <a:pt x="17774" y="16839"/>
                      <a:pt x="17160" y="16616"/>
                    </a:cubicBezTo>
                    <a:cubicBezTo>
                      <a:pt x="16616" y="17276"/>
                      <a:pt x="15966" y="17840"/>
                      <a:pt x="15244" y="18297"/>
                    </a:cubicBezTo>
                    <a:cubicBezTo>
                      <a:pt x="15353" y="18944"/>
                      <a:pt x="15453" y="19515"/>
                      <a:pt x="15677" y="20139"/>
                    </a:cubicBezTo>
                    <a:cubicBezTo>
                      <a:pt x="15781" y="20430"/>
                      <a:pt x="15634" y="20752"/>
                      <a:pt x="15347" y="20858"/>
                    </a:cubicBezTo>
                    <a:lnTo>
                      <a:pt x="14547" y="21153"/>
                    </a:lnTo>
                    <a:lnTo>
                      <a:pt x="14424" y="21199"/>
                    </a:lnTo>
                    <a:lnTo>
                      <a:pt x="13624" y="21494"/>
                    </a:lnTo>
                    <a:cubicBezTo>
                      <a:pt x="13337" y="21600"/>
                      <a:pt x="13020" y="21450"/>
                      <a:pt x="12916" y="21159"/>
                    </a:cubicBezTo>
                    <a:cubicBezTo>
                      <a:pt x="12697" y="20549"/>
                      <a:pt x="12420" y="20054"/>
                      <a:pt x="12102" y="19502"/>
                    </a:cubicBezTo>
                    <a:cubicBezTo>
                      <a:pt x="11650" y="19588"/>
                      <a:pt x="11184" y="19627"/>
                      <a:pt x="10709" y="19627"/>
                    </a:cubicBezTo>
                    <a:cubicBezTo>
                      <a:pt x="10289" y="19627"/>
                      <a:pt x="9876" y="19596"/>
                      <a:pt x="9473" y="19526"/>
                    </a:cubicBezTo>
                    <a:cubicBezTo>
                      <a:pt x="9163" y="20066"/>
                      <a:pt x="8891" y="20554"/>
                      <a:pt x="8677" y="21153"/>
                    </a:cubicBezTo>
                    <a:cubicBezTo>
                      <a:pt x="8572" y="21444"/>
                      <a:pt x="8255" y="21594"/>
                      <a:pt x="7968" y="21488"/>
                    </a:cubicBezTo>
                    <a:lnTo>
                      <a:pt x="7168" y="21193"/>
                    </a:lnTo>
                    <a:lnTo>
                      <a:pt x="7046" y="21148"/>
                    </a:lnTo>
                    <a:lnTo>
                      <a:pt x="6245" y="20852"/>
                    </a:lnTo>
                    <a:cubicBezTo>
                      <a:pt x="5959" y="20746"/>
                      <a:pt x="5811" y="20424"/>
                      <a:pt x="5915" y="20133"/>
                    </a:cubicBezTo>
                    <a:cubicBezTo>
                      <a:pt x="6127" y="19543"/>
                      <a:pt x="6229" y="18999"/>
                      <a:pt x="6331" y="18393"/>
                    </a:cubicBezTo>
                    <a:cubicBezTo>
                      <a:pt x="5579" y="17940"/>
                      <a:pt x="4903" y="17373"/>
                      <a:pt x="4336" y="16704"/>
                    </a:cubicBezTo>
                    <a:cubicBezTo>
                      <a:pt x="3713" y="16930"/>
                      <a:pt x="3167" y="17131"/>
                      <a:pt x="2590" y="17469"/>
                    </a:cubicBezTo>
                    <a:cubicBezTo>
                      <a:pt x="2326" y="17624"/>
                      <a:pt x="1988" y="17532"/>
                      <a:pt x="1835" y="17264"/>
                    </a:cubicBezTo>
                    <a:lnTo>
                      <a:pt x="1410" y="16516"/>
                    </a:lnTo>
                    <a:lnTo>
                      <a:pt x="1344" y="16401"/>
                    </a:lnTo>
                    <a:lnTo>
                      <a:pt x="919" y="15653"/>
                    </a:lnTo>
                    <a:cubicBezTo>
                      <a:pt x="766" y="15385"/>
                      <a:pt x="857" y="15042"/>
                      <a:pt x="1121" y="14887"/>
                    </a:cubicBezTo>
                    <a:cubicBezTo>
                      <a:pt x="1692" y="14552"/>
                      <a:pt x="2134" y="14176"/>
                      <a:pt x="2633" y="13747"/>
                    </a:cubicBezTo>
                    <a:cubicBezTo>
                      <a:pt x="2342" y="12933"/>
                      <a:pt x="2183" y="12060"/>
                      <a:pt x="2177" y="11151"/>
                    </a:cubicBezTo>
                    <a:cubicBezTo>
                      <a:pt x="1598" y="10933"/>
                      <a:pt x="1077" y="10747"/>
                      <a:pt x="457" y="10636"/>
                    </a:cubicBezTo>
                    <a:cubicBezTo>
                      <a:pt x="157" y="10582"/>
                      <a:pt x="-44" y="10291"/>
                      <a:pt x="9" y="9987"/>
                    </a:cubicBezTo>
                    <a:lnTo>
                      <a:pt x="157" y="9136"/>
                    </a:lnTo>
                    <a:lnTo>
                      <a:pt x="180" y="9005"/>
                    </a:lnTo>
                    <a:lnTo>
                      <a:pt x="327" y="8154"/>
                    </a:lnTo>
                    <a:cubicBezTo>
                      <a:pt x="380" y="7849"/>
                      <a:pt x="667" y="7646"/>
                      <a:pt x="967" y="7699"/>
                    </a:cubicBezTo>
                    <a:cubicBezTo>
                      <a:pt x="1583" y="7810"/>
                      <a:pt x="2133" y="7816"/>
                      <a:pt x="2746" y="7813"/>
                    </a:cubicBezTo>
                    <a:cubicBezTo>
                      <a:pt x="3060" y="6985"/>
                      <a:pt x="3497" y="6219"/>
                      <a:pt x="4036" y="5539"/>
                    </a:cubicBezTo>
                    <a:cubicBezTo>
                      <a:pt x="3716" y="4970"/>
                      <a:pt x="3429" y="4469"/>
                      <a:pt x="3010" y="3962"/>
                    </a:cubicBezTo>
                    <a:cubicBezTo>
                      <a:pt x="2813" y="3725"/>
                      <a:pt x="2844" y="3371"/>
                      <a:pt x="3078" y="3172"/>
                    </a:cubicBezTo>
                    <a:lnTo>
                      <a:pt x="3730" y="2616"/>
                    </a:lnTo>
                    <a:lnTo>
                      <a:pt x="3830" y="2531"/>
                    </a:lnTo>
                    <a:lnTo>
                      <a:pt x="4482" y="1976"/>
                    </a:lnTo>
                    <a:cubicBezTo>
                      <a:pt x="4599" y="1876"/>
                      <a:pt x="4745" y="1834"/>
                      <a:pt x="4886" y="1847"/>
                    </a:cubicBezTo>
                    <a:cubicBezTo>
                      <a:pt x="5026" y="1859"/>
                      <a:pt x="5163" y="1926"/>
                      <a:pt x="5261" y="2045"/>
                    </a:cubicBezTo>
                    <a:cubicBezTo>
                      <a:pt x="5683" y="2555"/>
                      <a:pt x="6121" y="2930"/>
                      <a:pt x="6622" y="3352"/>
                    </a:cubicBezTo>
                    <a:cubicBezTo>
                      <a:pt x="7352" y="2933"/>
                      <a:pt x="8151" y="2627"/>
                      <a:pt x="9001" y="2467"/>
                    </a:cubicBezTo>
                    <a:cubicBezTo>
                      <a:pt x="9119" y="1811"/>
                      <a:pt x="9219" y="1233"/>
                      <a:pt x="9219" y="561"/>
                    </a:cubicBezTo>
                    <a:cubicBezTo>
                      <a:pt x="9219" y="251"/>
                      <a:pt x="9467" y="0"/>
                      <a:pt x="9772" y="0"/>
                    </a:cubicBezTo>
                    <a:close/>
                  </a:path>
                </a:pathLst>
              </a:custGeom>
              <a:solidFill>
                <a:srgbClr val="FFFFFF"/>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grpSp>
        <p:grpSp>
          <p:nvGrpSpPr>
            <p:cNvPr id="356" name="Group 356"/>
            <p:cNvGrpSpPr/>
            <p:nvPr/>
          </p:nvGrpSpPr>
          <p:grpSpPr>
            <a:xfrm>
              <a:off x="49698" y="366766"/>
              <a:ext cx="1000039" cy="382604"/>
              <a:chOff x="0" y="0"/>
              <a:chExt cx="1000037" cy="382603"/>
            </a:xfrm>
          </p:grpSpPr>
          <p:sp>
            <p:nvSpPr>
              <p:cNvPr id="353" name="Shape 353"/>
              <p:cNvSpPr/>
              <p:nvPr/>
            </p:nvSpPr>
            <p:spPr>
              <a:xfrm rot="18900000">
                <a:off x="394182" y="106041"/>
                <a:ext cx="190952" cy="190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945"/>
                    </a:moveTo>
                    <a:cubicBezTo>
                      <a:pt x="0" y="8165"/>
                      <a:pt x="3875" y="4290"/>
                      <a:pt x="8655" y="4290"/>
                    </a:cubicBezTo>
                    <a:cubicBezTo>
                      <a:pt x="12970" y="4290"/>
                      <a:pt x="17285" y="2860"/>
                      <a:pt x="21600" y="0"/>
                    </a:cubicBezTo>
                    <a:cubicBezTo>
                      <a:pt x="18740" y="4315"/>
                      <a:pt x="17310" y="8630"/>
                      <a:pt x="17310" y="12945"/>
                    </a:cubicBezTo>
                    <a:cubicBezTo>
                      <a:pt x="17310" y="17725"/>
                      <a:pt x="13435" y="21600"/>
                      <a:pt x="8655" y="21600"/>
                    </a:cubicBezTo>
                    <a:cubicBezTo>
                      <a:pt x="3875" y="21600"/>
                      <a:pt x="0" y="17725"/>
                      <a:pt x="0" y="12945"/>
                    </a:cubicBezTo>
                    <a:close/>
                  </a:path>
                </a:pathLst>
              </a:custGeom>
              <a:solidFill>
                <a:srgbClr val="FFFFFF"/>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sp>
            <p:nvSpPr>
              <p:cNvPr id="354" name="Shape 354"/>
              <p:cNvSpPr/>
              <p:nvPr/>
            </p:nvSpPr>
            <p:spPr>
              <a:xfrm rot="5400000">
                <a:off x="298034" y="-298034"/>
                <a:ext cx="382604" cy="9786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0" y="2320"/>
                    </a:moveTo>
                    <a:lnTo>
                      <a:pt x="20220" y="2320"/>
                    </a:lnTo>
                    <a:lnTo>
                      <a:pt x="20220" y="717"/>
                    </a:lnTo>
                    <a:lnTo>
                      <a:pt x="1380" y="717"/>
                    </a:lnTo>
                    <a:close/>
                    <a:moveTo>
                      <a:pt x="1380" y="4641"/>
                    </a:moveTo>
                    <a:lnTo>
                      <a:pt x="20220" y="4641"/>
                    </a:lnTo>
                    <a:lnTo>
                      <a:pt x="20220" y="3037"/>
                    </a:lnTo>
                    <a:lnTo>
                      <a:pt x="1380" y="3037"/>
                    </a:lnTo>
                    <a:close/>
                    <a:moveTo>
                      <a:pt x="1380" y="6961"/>
                    </a:moveTo>
                    <a:lnTo>
                      <a:pt x="20220" y="6961"/>
                    </a:lnTo>
                    <a:lnTo>
                      <a:pt x="20220" y="5358"/>
                    </a:lnTo>
                    <a:lnTo>
                      <a:pt x="1380" y="5358"/>
                    </a:lnTo>
                    <a:close/>
                    <a:moveTo>
                      <a:pt x="1380" y="9281"/>
                    </a:moveTo>
                    <a:lnTo>
                      <a:pt x="20220" y="9281"/>
                    </a:lnTo>
                    <a:lnTo>
                      <a:pt x="20220" y="7678"/>
                    </a:lnTo>
                    <a:lnTo>
                      <a:pt x="1380" y="7678"/>
                    </a:lnTo>
                    <a:close/>
                    <a:moveTo>
                      <a:pt x="1380" y="11602"/>
                    </a:moveTo>
                    <a:lnTo>
                      <a:pt x="20220" y="11602"/>
                    </a:lnTo>
                    <a:lnTo>
                      <a:pt x="20220" y="9998"/>
                    </a:lnTo>
                    <a:lnTo>
                      <a:pt x="1380" y="9998"/>
                    </a:lnTo>
                    <a:close/>
                    <a:moveTo>
                      <a:pt x="1380" y="13922"/>
                    </a:moveTo>
                    <a:lnTo>
                      <a:pt x="20220" y="13922"/>
                    </a:lnTo>
                    <a:lnTo>
                      <a:pt x="20220" y="12319"/>
                    </a:lnTo>
                    <a:lnTo>
                      <a:pt x="1380" y="12319"/>
                    </a:lnTo>
                    <a:close/>
                    <a:moveTo>
                      <a:pt x="1380" y="16242"/>
                    </a:moveTo>
                    <a:lnTo>
                      <a:pt x="20220" y="16242"/>
                    </a:lnTo>
                    <a:lnTo>
                      <a:pt x="20220" y="14639"/>
                    </a:lnTo>
                    <a:lnTo>
                      <a:pt x="1380" y="14639"/>
                    </a:lnTo>
                    <a:close/>
                    <a:moveTo>
                      <a:pt x="1380" y="18562"/>
                    </a:moveTo>
                    <a:lnTo>
                      <a:pt x="20220" y="18562"/>
                    </a:lnTo>
                    <a:lnTo>
                      <a:pt x="20220" y="16959"/>
                    </a:lnTo>
                    <a:lnTo>
                      <a:pt x="1380" y="16959"/>
                    </a:lnTo>
                    <a:close/>
                    <a:moveTo>
                      <a:pt x="1380" y="20883"/>
                    </a:moveTo>
                    <a:lnTo>
                      <a:pt x="20220" y="20883"/>
                    </a:lnTo>
                    <a:lnTo>
                      <a:pt x="20220" y="19280"/>
                    </a:lnTo>
                    <a:lnTo>
                      <a:pt x="1380" y="19280"/>
                    </a:lnTo>
                    <a:close/>
                    <a:moveTo>
                      <a:pt x="0" y="21600"/>
                    </a:moveTo>
                    <a:lnTo>
                      <a:pt x="0" y="0"/>
                    </a:lnTo>
                    <a:lnTo>
                      <a:pt x="21600" y="0"/>
                    </a:lnTo>
                    <a:lnTo>
                      <a:pt x="21600" y="21600"/>
                    </a:lnTo>
                    <a:lnTo>
                      <a:pt x="20565" y="21600"/>
                    </a:lnTo>
                    <a:lnTo>
                      <a:pt x="20565" y="21600"/>
                    </a:lnTo>
                    <a:lnTo>
                      <a:pt x="345" y="21600"/>
                    </a:lnTo>
                    <a:lnTo>
                      <a:pt x="345" y="21600"/>
                    </a:lnTo>
                    <a:close/>
                  </a:path>
                </a:pathLst>
              </a:custGeom>
              <a:solidFill>
                <a:srgbClr val="4D4D4D">
                  <a:alpha val="40000"/>
                </a:srgbClr>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sp>
            <p:nvSpPr>
              <p:cNvPr id="355" name="Shape 355"/>
              <p:cNvSpPr/>
              <p:nvPr/>
            </p:nvSpPr>
            <p:spPr>
              <a:xfrm>
                <a:off x="822590" y="70982"/>
                <a:ext cx="177449" cy="2266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10615"/>
                    </a:moveTo>
                    <a:cubicBezTo>
                      <a:pt x="9309" y="10615"/>
                      <a:pt x="8100" y="11561"/>
                      <a:pt x="8100" y="12728"/>
                    </a:cubicBezTo>
                    <a:cubicBezTo>
                      <a:pt x="8100" y="13666"/>
                      <a:pt x="8879" y="14461"/>
                      <a:pt x="9969" y="14711"/>
                    </a:cubicBezTo>
                    <a:lnTo>
                      <a:pt x="9969" y="18845"/>
                    </a:lnTo>
                    <a:cubicBezTo>
                      <a:pt x="9969" y="19205"/>
                      <a:pt x="10341" y="19496"/>
                      <a:pt x="10800" y="19496"/>
                    </a:cubicBezTo>
                    <a:cubicBezTo>
                      <a:pt x="11259" y="19496"/>
                      <a:pt x="11631" y="19205"/>
                      <a:pt x="11631" y="18845"/>
                    </a:cubicBezTo>
                    <a:lnTo>
                      <a:pt x="11631" y="14711"/>
                    </a:lnTo>
                    <a:cubicBezTo>
                      <a:pt x="12721" y="14461"/>
                      <a:pt x="13500" y="13666"/>
                      <a:pt x="13500" y="12728"/>
                    </a:cubicBezTo>
                    <a:cubicBezTo>
                      <a:pt x="13500" y="11561"/>
                      <a:pt x="12291" y="10615"/>
                      <a:pt x="10800" y="10615"/>
                    </a:cubicBezTo>
                    <a:close/>
                    <a:moveTo>
                      <a:pt x="10800" y="2911"/>
                    </a:moveTo>
                    <a:cubicBezTo>
                      <a:pt x="8542" y="2911"/>
                      <a:pt x="6712" y="4344"/>
                      <a:pt x="6712" y="6111"/>
                    </a:cubicBezTo>
                    <a:lnTo>
                      <a:pt x="6712" y="6111"/>
                    </a:lnTo>
                    <a:lnTo>
                      <a:pt x="6706" y="6111"/>
                    </a:lnTo>
                    <a:lnTo>
                      <a:pt x="6706" y="9188"/>
                    </a:lnTo>
                    <a:lnTo>
                      <a:pt x="14894" y="9188"/>
                    </a:lnTo>
                    <a:lnTo>
                      <a:pt x="14894" y="6111"/>
                    </a:lnTo>
                    <a:lnTo>
                      <a:pt x="14888" y="6111"/>
                    </a:lnTo>
                    <a:cubicBezTo>
                      <a:pt x="14888" y="6111"/>
                      <a:pt x="14888" y="6111"/>
                      <a:pt x="14888" y="6111"/>
                    </a:cubicBezTo>
                    <a:cubicBezTo>
                      <a:pt x="14888" y="4344"/>
                      <a:pt x="13058" y="2911"/>
                      <a:pt x="10800" y="2911"/>
                    </a:cubicBezTo>
                    <a:close/>
                    <a:moveTo>
                      <a:pt x="10800" y="0"/>
                    </a:moveTo>
                    <a:cubicBezTo>
                      <a:pt x="14973" y="0"/>
                      <a:pt x="18355" y="2648"/>
                      <a:pt x="18355" y="5915"/>
                    </a:cubicBezTo>
                    <a:lnTo>
                      <a:pt x="18355" y="9188"/>
                    </a:lnTo>
                    <a:lnTo>
                      <a:pt x="18958" y="9188"/>
                    </a:lnTo>
                    <a:cubicBezTo>
                      <a:pt x="20417" y="9188"/>
                      <a:pt x="21600" y="10114"/>
                      <a:pt x="21600" y="11257"/>
                    </a:cubicBezTo>
                    <a:lnTo>
                      <a:pt x="21600" y="19531"/>
                    </a:lnTo>
                    <a:cubicBezTo>
                      <a:pt x="21600" y="20674"/>
                      <a:pt x="20417" y="21600"/>
                      <a:pt x="18958" y="21600"/>
                    </a:cubicBezTo>
                    <a:lnTo>
                      <a:pt x="2642" y="21600"/>
                    </a:lnTo>
                    <a:cubicBezTo>
                      <a:pt x="1183" y="21600"/>
                      <a:pt x="0" y="20674"/>
                      <a:pt x="0" y="19531"/>
                    </a:cubicBezTo>
                    <a:lnTo>
                      <a:pt x="0" y="11257"/>
                    </a:lnTo>
                    <a:cubicBezTo>
                      <a:pt x="0" y="10114"/>
                      <a:pt x="1183" y="9188"/>
                      <a:pt x="2642" y="9188"/>
                    </a:cubicBezTo>
                    <a:lnTo>
                      <a:pt x="3245" y="9188"/>
                    </a:lnTo>
                    <a:lnTo>
                      <a:pt x="3245" y="5915"/>
                    </a:lnTo>
                    <a:cubicBezTo>
                      <a:pt x="3245" y="2648"/>
                      <a:pt x="6627" y="0"/>
                      <a:pt x="10800" y="0"/>
                    </a:cubicBezTo>
                    <a:close/>
                  </a:path>
                </a:pathLst>
              </a:custGeom>
              <a:solidFill>
                <a:srgbClr val="FFFFFF"/>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grpSp>
      </p:grpSp>
      <p:sp>
        <p:nvSpPr>
          <p:cNvPr id="358" name="Shape 358"/>
          <p:cNvSpPr/>
          <p:nvPr/>
        </p:nvSpPr>
        <p:spPr>
          <a:xfrm>
            <a:off x="5274242" y="2360661"/>
            <a:ext cx="713841" cy="2057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800">
                <a:latin typeface="Courier New"/>
                <a:ea typeface="Courier New"/>
                <a:cs typeface="Courier New"/>
                <a:sym typeface="Courier New"/>
              </a:defRPr>
            </a:lvl1pPr>
          </a:lstStyle>
          <a:p>
            <a:pPr lvl="0">
              <a:defRPr sz="1800">
                <a:solidFill>
                  <a:srgbClr val="000000"/>
                </a:solidFill>
                <a:uFillTx/>
              </a:defRPr>
            </a:pPr>
            <a:r>
              <a:rPr sz="800">
                <a:solidFill>
                  <a:srgbClr val="4D4D4D"/>
                </a:solidFill>
                <a:uFill>
                  <a:solidFill>
                    <a:srgbClr val="4D4D4D"/>
                  </a:solidFill>
                </a:uFill>
              </a:rPr>
              <a:t>jsessionId</a:t>
            </a:r>
          </a:p>
        </p:txBody>
      </p:sp>
      <p:sp>
        <p:nvSpPr>
          <p:cNvPr id="359" name="Shape 359"/>
          <p:cNvSpPr/>
          <p:nvPr>
            <p:ph type="body" idx="4294967295"/>
          </p:nvPr>
        </p:nvSpPr>
        <p:spPr>
          <a:xfrm>
            <a:off x="366712" y="1074737"/>
            <a:ext cx="4838110" cy="3383099"/>
          </a:xfrm>
          <a:prstGeom prst="rect">
            <a:avLst/>
          </a:prstGeom>
        </p:spPr>
        <p:txBody>
          <a:bodyPr lIns="91424" tIns="91424" rIns="91424" bIns="91424">
            <a:normAutofit fontScale="100000" lnSpcReduction="0"/>
          </a:bodyPr>
          <a:lstStyle/>
          <a:p>
            <a:pPr lvl="0" marL="262890" indent="-262890" defTabSz="841247">
              <a:spcBef>
                <a:spcPts val="1100"/>
              </a:spcBef>
              <a:buClr>
                <a:srgbClr val="ADC339"/>
              </a:buClr>
              <a:buFont typeface="Arial"/>
              <a:defRPr sz="1800">
                <a:solidFill>
                  <a:srgbClr val="000000"/>
                </a:solidFill>
                <a:uFillTx/>
              </a:defRPr>
            </a:pPr>
            <a:r>
              <a:rPr sz="1656"/>
              <a:t>Applications that rely on session stickiness are subject to lead to unexpected behavior in case of failure of the node that contains that data</a:t>
            </a:r>
            <a:endParaRPr sz="1656"/>
          </a:p>
          <a:p>
            <a:pPr lvl="0" marL="262890" indent="-262890" defTabSz="841247">
              <a:spcBef>
                <a:spcPts val="1100"/>
              </a:spcBef>
              <a:buClr>
                <a:srgbClr val="ADC339"/>
              </a:buClr>
              <a:buFont typeface="Arial"/>
              <a:defRPr sz="1800">
                <a:solidFill>
                  <a:srgbClr val="000000"/>
                </a:solidFill>
                <a:uFillTx/>
              </a:defRPr>
            </a:pPr>
            <a:r>
              <a:rPr sz="1656"/>
              <a:t>Most web applications that use sessions do not have a replication strategy in place</a:t>
            </a:r>
            <a:endParaRPr sz="1656"/>
          </a:p>
          <a:p>
            <a:pPr lvl="0" marL="262890" indent="-262890" defTabSz="841247">
              <a:spcBef>
                <a:spcPts val="1100"/>
              </a:spcBef>
              <a:buClr>
                <a:srgbClr val="ADC339"/>
              </a:buClr>
              <a:buFont typeface="Arial"/>
              <a:defRPr sz="1800">
                <a:solidFill>
                  <a:srgbClr val="000000"/>
                </a:solidFill>
                <a:uFillTx/>
              </a:defRPr>
            </a:pPr>
            <a:r>
              <a:rPr sz="1656"/>
              <a:t>Your application availability is subject to a single node (even if you LB the load over other nodes)</a:t>
            </a:r>
            <a:endParaRPr sz="1656"/>
          </a:p>
          <a:p>
            <a:pPr lvl="0" marL="262890" indent="-262890" defTabSz="841247">
              <a:spcBef>
                <a:spcPts val="1100"/>
              </a:spcBef>
              <a:buClr>
                <a:srgbClr val="ADC339"/>
              </a:buClr>
              <a:buFont typeface="Arial"/>
              <a:defRPr sz="1800">
                <a:solidFill>
                  <a:srgbClr val="000000"/>
                </a:solidFill>
                <a:uFillTx/>
              </a:defRPr>
            </a:pPr>
            <a:r>
              <a:rPr sz="1656"/>
              <a:t>Some app servers use P2P session replication which can be very costly on large deployments</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xit" presetSubtype="4" presetID="22" grpId="1" fill="hold">
                                  <p:stCondLst>
                                    <p:cond delay="0"/>
                                  </p:stCondLst>
                                  <p:iterate type="el" backwards="0">
                                    <p:tmAbs val="0"/>
                                  </p:iterate>
                                  <p:childTnLst>
                                    <p:animEffect filter="wipe(down)" transition="out">
                                      <p:cBhvr>
                                        <p:cTn id="6" dur="750" fill="hold"/>
                                        <p:tgtEl>
                                          <p:spTgt spid="345"/>
                                        </p:tgtEl>
                                      </p:cBhvr>
                                    </p:animEffect>
                                    <p:set>
                                      <p:cBhvr>
                                        <p:cTn id="7" fill="hold">
                                          <p:stCondLst>
                                            <p:cond delay="749"/>
                                          </p:stCondLst>
                                        </p:cTn>
                                        <p:tgtEl>
                                          <p:spTgt spid="34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5" grpId="1"/>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3" name="Shape 36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364" name="Shape 364"/>
          <p:cNvSpPr/>
          <p:nvPr/>
        </p:nvSpPr>
        <p:spPr>
          <a:xfrm>
            <a:off x="214981" y="1006972"/>
            <a:ext cx="3616580" cy="3628781"/>
          </a:xfrm>
          <a:prstGeom prst="roundRect">
            <a:avLst>
              <a:gd name="adj" fmla="val 4171"/>
            </a:avLst>
          </a:prstGeom>
          <a:gradFill>
            <a:gsLst>
              <a:gs pos="0">
                <a:srgbClr val="DDDDDD">
                  <a:alpha val="73921"/>
                </a:srgbClr>
              </a:gs>
              <a:gs pos="100000">
                <a:srgbClr val="FFFFFF">
                  <a:alpha val="73921"/>
                </a:srgbClr>
              </a:gs>
            </a:gsLst>
            <a:lin ang="20987188"/>
          </a:gradFill>
          <a:ln w="12700">
            <a:miter lim="400000"/>
          </a:ln>
        </p:spPr>
        <p:txBody>
          <a:bodyPr lIns="50800" tIns="50800" rIns="50800" bIns="50800" anchor="ctr"/>
          <a:lstStyle/>
          <a:p>
            <a:pPr lvl="0" algn="ctr" defTabSz="825500">
              <a:defRPr sz="3200">
                <a:solidFill>
                  <a:srgbClr val="FFFFFF"/>
                </a:solidFill>
                <a:uFillTx/>
                <a:latin typeface="Helvetica Light"/>
                <a:ea typeface="Helvetica Light"/>
                <a:cs typeface="Helvetica Light"/>
                <a:sym typeface="Helvetica Light"/>
              </a:defRPr>
            </a:pPr>
          </a:p>
        </p:txBody>
      </p:sp>
      <p:sp>
        <p:nvSpPr>
          <p:cNvPr id="365" name="Shape 365"/>
          <p:cNvSpPr/>
          <p:nvPr/>
        </p:nvSpPr>
        <p:spPr>
          <a:xfrm>
            <a:off x="358295" y="1162519"/>
            <a:ext cx="1250443" cy="4113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1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100">
                <a:solidFill>
                  <a:srgbClr val="A7A7A7"/>
                </a:solidFill>
              </a:rPr>
              <a:t>Scalability</a:t>
            </a:r>
          </a:p>
        </p:txBody>
      </p:sp>
      <p:sp>
        <p:nvSpPr>
          <p:cNvPr id="366" name="Shape 366"/>
          <p:cNvSpPr/>
          <p:nvPr/>
        </p:nvSpPr>
        <p:spPr>
          <a:xfrm>
            <a:off x="388734" y="2809024"/>
            <a:ext cx="2332445" cy="4113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1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100">
                <a:solidFill>
                  <a:srgbClr val="A7A7A7"/>
                </a:solidFill>
              </a:rPr>
              <a:t>Location Specificity</a:t>
            </a:r>
          </a:p>
        </p:txBody>
      </p:sp>
      <p:sp>
        <p:nvSpPr>
          <p:cNvPr id="367" name="Shape 367"/>
          <p:cNvSpPr/>
          <p:nvPr/>
        </p:nvSpPr>
        <p:spPr>
          <a:xfrm>
            <a:off x="359936" y="2263391"/>
            <a:ext cx="2198371"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Platform Specificity</a:t>
            </a:r>
          </a:p>
        </p:txBody>
      </p:sp>
      <p:sp>
        <p:nvSpPr>
          <p:cNvPr id="368" name="Shape 368"/>
          <p:cNvSpPr/>
          <p:nvPr/>
        </p:nvSpPr>
        <p:spPr>
          <a:xfrm>
            <a:off x="383543" y="1717757"/>
            <a:ext cx="2057401" cy="3990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Inter-Dependency</a:t>
            </a:r>
          </a:p>
        </p:txBody>
      </p:sp>
      <p:sp>
        <p:nvSpPr>
          <p:cNvPr id="369" name="Shape 369"/>
          <p:cNvSpPr/>
          <p:nvPr/>
        </p:nvSpPr>
        <p:spPr>
          <a:xfrm>
            <a:off x="385576" y="3380803"/>
            <a:ext cx="1196341"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000000"/>
                </a:solidFill>
                <a:uFillTx/>
                <a:latin typeface="Helvetica Neue Light"/>
                <a:ea typeface="Helvetica Neue Light"/>
                <a:cs typeface="Helvetica Neue Light"/>
                <a:sym typeface="Helvetica Neue Light"/>
              </a:defRPr>
            </a:lvl1pPr>
          </a:lstStyle>
          <a:p>
            <a:pPr lvl="0">
              <a:defRPr sz="1800"/>
            </a:pPr>
            <a:r>
              <a:rPr sz="2000"/>
              <a:t>Resiliency</a:t>
            </a:r>
          </a:p>
        </p:txBody>
      </p:sp>
      <p:sp>
        <p:nvSpPr>
          <p:cNvPr id="370" name="Shape 370"/>
          <p:cNvSpPr/>
          <p:nvPr/>
        </p:nvSpPr>
        <p:spPr>
          <a:xfrm>
            <a:off x="398021" y="3939509"/>
            <a:ext cx="2429511"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Traceability / Logging</a:t>
            </a:r>
          </a:p>
        </p:txBody>
      </p:sp>
      <p:sp>
        <p:nvSpPr>
          <p:cNvPr id="371" name="Shape 371"/>
          <p:cNvSpPr/>
          <p:nvPr>
            <p:ph type="title" idx="4294967295"/>
          </p:nvPr>
        </p:nvSpPr>
        <p:spPr>
          <a:xfrm>
            <a:off x="552979" y="266171"/>
            <a:ext cx="8410576" cy="529388"/>
          </a:xfrm>
          <a:prstGeom prst="rect">
            <a:avLst/>
          </a:prstGeom>
        </p:spPr>
        <p:txBody>
          <a:bodyPr/>
          <a:lstStyle>
            <a:lvl1pPr>
              <a:lnSpc>
                <a:spcPct val="100000"/>
              </a:lnSpc>
              <a:defRPr sz="3100">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100">
                <a:solidFill>
                  <a:srgbClr val="29756E"/>
                </a:solidFill>
                <a:uFill>
                  <a:solidFill>
                    <a:srgbClr val="2C95DD"/>
                  </a:solidFill>
                </a:uFill>
              </a:rPr>
              <a:t>The limitations of traditional apps</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2" presetID="22" grpId="1" fill="hold">
                                  <p:stCondLst>
                                    <p:cond delay="0"/>
                                  </p:stCondLst>
                                  <p:iterate type="el" backwards="0">
                                    <p:tmAbs val="0"/>
                                  </p:iterate>
                                  <p:childTnLst>
                                    <p:set>
                                      <p:cBhvr>
                                        <p:cTn id="6" fill="hold"/>
                                        <p:tgtEl>
                                          <p:spTgt spid="364"/>
                                        </p:tgtEl>
                                        <p:attrNameLst>
                                          <p:attrName>style.visibility</p:attrName>
                                        </p:attrNameLst>
                                      </p:cBhvr>
                                      <p:to>
                                        <p:strVal val="visible"/>
                                      </p:to>
                                    </p:set>
                                    <p:animEffect filter="wipe(right)" transition="in">
                                      <p:cBhvr>
                                        <p:cTn id="7" dur="500"/>
                                        <p:tgtEl>
                                          <p:spTgt spid="364"/>
                                        </p:tgtEl>
                                      </p:cBhvr>
                                    </p:animEffect>
                                  </p:childTnLst>
                                </p:cTn>
                              </p:par>
                            </p:childTnLst>
                          </p:cTn>
                        </p:par>
                        <p:par>
                          <p:cTn id="8" fill="hold">
                            <p:stCondLst>
                              <p:cond delay="500"/>
                            </p:stCondLst>
                            <p:childTnLst>
                              <p:par>
                                <p:cTn id="9" nodeType="afterEffect" presetClass="entr" presetSubtype="32" presetID="23" grpId="2" fill="hold">
                                  <p:stCondLst>
                                    <p:cond delay="0"/>
                                  </p:stCondLst>
                                  <p:iterate type="el" backwards="0">
                                    <p:tmAbs val="0"/>
                                  </p:iterate>
                                  <p:childTnLst>
                                    <p:set>
                                      <p:cBhvr>
                                        <p:cTn id="10" fill="hold"/>
                                        <p:tgtEl>
                                          <p:spTgt spid="365"/>
                                        </p:tgtEl>
                                        <p:attrNameLst>
                                          <p:attrName>style.visibility</p:attrName>
                                        </p:attrNameLst>
                                      </p:cBhvr>
                                      <p:to>
                                        <p:strVal val="visible"/>
                                      </p:to>
                                    </p:set>
                                    <p:anim calcmode="lin" valueType="num">
                                      <p:cBhvr>
                                        <p:cTn id="11" dur="300" fill="hold"/>
                                        <p:tgtEl>
                                          <p:spTgt spid="365"/>
                                        </p:tgtEl>
                                        <p:attrNameLst>
                                          <p:attrName>ppt_w</p:attrName>
                                        </p:attrNameLst>
                                      </p:cBhvr>
                                      <p:tavLst>
                                        <p:tav tm="0">
                                          <p:val>
                                            <p:fltVal val="0"/>
                                          </p:val>
                                        </p:tav>
                                        <p:tav tm="100000">
                                          <p:val>
                                            <p:strVal val="#ppt_w"/>
                                          </p:val>
                                        </p:tav>
                                      </p:tavLst>
                                    </p:anim>
                                    <p:anim calcmode="lin" valueType="num">
                                      <p:cBhvr>
                                        <p:cTn id="12" dur="300" fill="hold"/>
                                        <p:tgtEl>
                                          <p:spTgt spid="365"/>
                                        </p:tgtEl>
                                        <p:attrNameLst>
                                          <p:attrName>ppt_h</p:attrName>
                                        </p:attrNameLst>
                                      </p:cBhvr>
                                      <p:tavLst>
                                        <p:tav tm="0">
                                          <p:val>
                                            <p:fltVal val="0"/>
                                          </p:val>
                                        </p:tav>
                                        <p:tav tm="100000">
                                          <p:val>
                                            <p:strVal val="#ppt_h"/>
                                          </p:val>
                                        </p:tav>
                                      </p:tavLst>
                                    </p:anim>
                                  </p:childTnLst>
                                </p:cTn>
                              </p:par>
                            </p:childTnLst>
                          </p:cTn>
                        </p:par>
                        <p:par>
                          <p:cTn id="13" fill="hold">
                            <p:stCondLst>
                              <p:cond delay="800"/>
                            </p:stCondLst>
                            <p:childTnLst>
                              <p:par>
                                <p:cTn id="14" nodeType="afterEffect" presetClass="entr" presetSubtype="32" presetID="23" grpId="3" fill="hold">
                                  <p:stCondLst>
                                    <p:cond delay="0"/>
                                  </p:stCondLst>
                                  <p:iterate type="el" backwards="0">
                                    <p:tmAbs val="0"/>
                                  </p:iterate>
                                  <p:childTnLst>
                                    <p:set>
                                      <p:cBhvr>
                                        <p:cTn id="15" fill="hold"/>
                                        <p:tgtEl>
                                          <p:spTgt spid="366"/>
                                        </p:tgtEl>
                                        <p:attrNameLst>
                                          <p:attrName>style.visibility</p:attrName>
                                        </p:attrNameLst>
                                      </p:cBhvr>
                                      <p:to>
                                        <p:strVal val="visible"/>
                                      </p:to>
                                    </p:set>
                                    <p:anim calcmode="lin" valueType="num">
                                      <p:cBhvr>
                                        <p:cTn id="16" dur="300" fill="hold"/>
                                        <p:tgtEl>
                                          <p:spTgt spid="366"/>
                                        </p:tgtEl>
                                        <p:attrNameLst>
                                          <p:attrName>ppt_w</p:attrName>
                                        </p:attrNameLst>
                                      </p:cBhvr>
                                      <p:tavLst>
                                        <p:tav tm="0">
                                          <p:val>
                                            <p:fltVal val="0"/>
                                          </p:val>
                                        </p:tav>
                                        <p:tav tm="100000">
                                          <p:val>
                                            <p:strVal val="#ppt_w"/>
                                          </p:val>
                                        </p:tav>
                                      </p:tavLst>
                                    </p:anim>
                                    <p:anim calcmode="lin" valueType="num">
                                      <p:cBhvr>
                                        <p:cTn id="17" dur="300" fill="hold"/>
                                        <p:tgtEl>
                                          <p:spTgt spid="366"/>
                                        </p:tgtEl>
                                        <p:attrNameLst>
                                          <p:attrName>ppt_h</p:attrName>
                                        </p:attrNameLst>
                                      </p:cBhvr>
                                      <p:tavLst>
                                        <p:tav tm="0">
                                          <p:val>
                                            <p:fltVal val="0"/>
                                          </p:val>
                                        </p:tav>
                                        <p:tav tm="100000">
                                          <p:val>
                                            <p:strVal val="#ppt_h"/>
                                          </p:val>
                                        </p:tav>
                                      </p:tavLst>
                                    </p:anim>
                                  </p:childTnLst>
                                </p:cTn>
                              </p:par>
                            </p:childTnLst>
                          </p:cTn>
                        </p:par>
                        <p:par>
                          <p:cTn id="18" fill="hold">
                            <p:stCondLst>
                              <p:cond delay="1100"/>
                            </p:stCondLst>
                            <p:childTnLst>
                              <p:par>
                                <p:cTn id="19" nodeType="afterEffect" presetClass="entr" presetSubtype="32" presetID="23" grpId="4" fill="hold">
                                  <p:stCondLst>
                                    <p:cond delay="0"/>
                                  </p:stCondLst>
                                  <p:iterate type="el" backwards="0">
                                    <p:tmAbs val="0"/>
                                  </p:iterate>
                                  <p:childTnLst>
                                    <p:set>
                                      <p:cBhvr>
                                        <p:cTn id="20" fill="hold"/>
                                        <p:tgtEl>
                                          <p:spTgt spid="367"/>
                                        </p:tgtEl>
                                        <p:attrNameLst>
                                          <p:attrName>style.visibility</p:attrName>
                                        </p:attrNameLst>
                                      </p:cBhvr>
                                      <p:to>
                                        <p:strVal val="visible"/>
                                      </p:to>
                                    </p:set>
                                    <p:anim calcmode="lin" valueType="num">
                                      <p:cBhvr>
                                        <p:cTn id="21" dur="300" fill="hold"/>
                                        <p:tgtEl>
                                          <p:spTgt spid="367"/>
                                        </p:tgtEl>
                                        <p:attrNameLst>
                                          <p:attrName>ppt_w</p:attrName>
                                        </p:attrNameLst>
                                      </p:cBhvr>
                                      <p:tavLst>
                                        <p:tav tm="0">
                                          <p:val>
                                            <p:fltVal val="0"/>
                                          </p:val>
                                        </p:tav>
                                        <p:tav tm="100000">
                                          <p:val>
                                            <p:strVal val="#ppt_w"/>
                                          </p:val>
                                        </p:tav>
                                      </p:tavLst>
                                    </p:anim>
                                    <p:anim calcmode="lin" valueType="num">
                                      <p:cBhvr>
                                        <p:cTn id="22" dur="300" fill="hold"/>
                                        <p:tgtEl>
                                          <p:spTgt spid="367"/>
                                        </p:tgtEl>
                                        <p:attrNameLst>
                                          <p:attrName>ppt_h</p:attrName>
                                        </p:attrNameLst>
                                      </p:cBhvr>
                                      <p:tavLst>
                                        <p:tav tm="0">
                                          <p:val>
                                            <p:fltVal val="0"/>
                                          </p:val>
                                        </p:tav>
                                        <p:tav tm="100000">
                                          <p:val>
                                            <p:strVal val="#ppt_h"/>
                                          </p:val>
                                        </p:tav>
                                      </p:tavLst>
                                    </p:anim>
                                  </p:childTnLst>
                                </p:cTn>
                              </p:par>
                            </p:childTnLst>
                          </p:cTn>
                        </p:par>
                        <p:par>
                          <p:cTn id="23" fill="hold">
                            <p:stCondLst>
                              <p:cond delay="1400"/>
                            </p:stCondLst>
                            <p:childTnLst>
                              <p:par>
                                <p:cTn id="24" nodeType="afterEffect" presetClass="entr" presetSubtype="32" presetID="23" grpId="5" fill="hold">
                                  <p:stCondLst>
                                    <p:cond delay="0"/>
                                  </p:stCondLst>
                                  <p:iterate type="el" backwards="0">
                                    <p:tmAbs val="0"/>
                                  </p:iterate>
                                  <p:childTnLst>
                                    <p:set>
                                      <p:cBhvr>
                                        <p:cTn id="25" fill="hold"/>
                                        <p:tgtEl>
                                          <p:spTgt spid="368"/>
                                        </p:tgtEl>
                                        <p:attrNameLst>
                                          <p:attrName>style.visibility</p:attrName>
                                        </p:attrNameLst>
                                      </p:cBhvr>
                                      <p:to>
                                        <p:strVal val="visible"/>
                                      </p:to>
                                    </p:set>
                                    <p:anim calcmode="lin" valueType="num">
                                      <p:cBhvr>
                                        <p:cTn id="26" dur="300" fill="hold"/>
                                        <p:tgtEl>
                                          <p:spTgt spid="368"/>
                                        </p:tgtEl>
                                        <p:attrNameLst>
                                          <p:attrName>ppt_w</p:attrName>
                                        </p:attrNameLst>
                                      </p:cBhvr>
                                      <p:tavLst>
                                        <p:tav tm="0">
                                          <p:val>
                                            <p:fltVal val="0"/>
                                          </p:val>
                                        </p:tav>
                                        <p:tav tm="100000">
                                          <p:val>
                                            <p:strVal val="#ppt_w"/>
                                          </p:val>
                                        </p:tav>
                                      </p:tavLst>
                                    </p:anim>
                                    <p:anim calcmode="lin" valueType="num">
                                      <p:cBhvr>
                                        <p:cTn id="27" dur="300" fill="hold"/>
                                        <p:tgtEl>
                                          <p:spTgt spid="368"/>
                                        </p:tgtEl>
                                        <p:attrNameLst>
                                          <p:attrName>ppt_h</p:attrName>
                                        </p:attrNameLst>
                                      </p:cBhvr>
                                      <p:tavLst>
                                        <p:tav tm="0">
                                          <p:val>
                                            <p:fltVal val="0"/>
                                          </p:val>
                                        </p:tav>
                                        <p:tav tm="100000">
                                          <p:val>
                                            <p:strVal val="#ppt_h"/>
                                          </p:val>
                                        </p:tav>
                                      </p:tavLst>
                                    </p:anim>
                                  </p:childTnLst>
                                </p:cTn>
                              </p:par>
                            </p:childTnLst>
                          </p:cTn>
                        </p:par>
                        <p:par>
                          <p:cTn id="28" fill="hold">
                            <p:stCondLst>
                              <p:cond delay="1700"/>
                            </p:stCondLst>
                            <p:childTnLst>
                              <p:par>
                                <p:cTn id="29" nodeType="afterEffect" presetClass="entr" presetSubtype="32" presetID="23" grpId="6" fill="hold">
                                  <p:stCondLst>
                                    <p:cond delay="0"/>
                                  </p:stCondLst>
                                  <p:iterate type="el" backwards="0">
                                    <p:tmAbs val="0"/>
                                  </p:iterate>
                                  <p:childTnLst>
                                    <p:set>
                                      <p:cBhvr>
                                        <p:cTn id="30" fill="hold"/>
                                        <p:tgtEl>
                                          <p:spTgt spid="369"/>
                                        </p:tgtEl>
                                        <p:attrNameLst>
                                          <p:attrName>style.visibility</p:attrName>
                                        </p:attrNameLst>
                                      </p:cBhvr>
                                      <p:to>
                                        <p:strVal val="visible"/>
                                      </p:to>
                                    </p:set>
                                    <p:anim calcmode="lin" valueType="num">
                                      <p:cBhvr>
                                        <p:cTn id="31" dur="300" fill="hold"/>
                                        <p:tgtEl>
                                          <p:spTgt spid="369"/>
                                        </p:tgtEl>
                                        <p:attrNameLst>
                                          <p:attrName>ppt_w</p:attrName>
                                        </p:attrNameLst>
                                      </p:cBhvr>
                                      <p:tavLst>
                                        <p:tav tm="0">
                                          <p:val>
                                            <p:fltVal val="0"/>
                                          </p:val>
                                        </p:tav>
                                        <p:tav tm="100000">
                                          <p:val>
                                            <p:strVal val="#ppt_w"/>
                                          </p:val>
                                        </p:tav>
                                      </p:tavLst>
                                    </p:anim>
                                    <p:anim calcmode="lin" valueType="num">
                                      <p:cBhvr>
                                        <p:cTn id="32" dur="300" fill="hold"/>
                                        <p:tgtEl>
                                          <p:spTgt spid="369"/>
                                        </p:tgtEl>
                                        <p:attrNameLst>
                                          <p:attrName>ppt_h</p:attrName>
                                        </p:attrNameLst>
                                      </p:cBhvr>
                                      <p:tavLst>
                                        <p:tav tm="0">
                                          <p:val>
                                            <p:fltVal val="0"/>
                                          </p:val>
                                        </p:tav>
                                        <p:tav tm="100000">
                                          <p:val>
                                            <p:strVal val="#ppt_h"/>
                                          </p:val>
                                        </p:tav>
                                      </p:tavLst>
                                    </p:anim>
                                  </p:childTnLst>
                                </p:cTn>
                              </p:par>
                            </p:childTnLst>
                          </p:cTn>
                        </p:par>
                        <p:par>
                          <p:cTn id="33" fill="hold">
                            <p:stCondLst>
                              <p:cond delay="2000"/>
                            </p:stCondLst>
                            <p:childTnLst>
                              <p:par>
                                <p:cTn id="34" nodeType="afterEffect" presetClass="entr" presetSubtype="32" presetID="23" grpId="7" fill="hold">
                                  <p:stCondLst>
                                    <p:cond delay="0"/>
                                  </p:stCondLst>
                                  <p:iterate type="el" backwards="0">
                                    <p:tmAbs val="0"/>
                                  </p:iterate>
                                  <p:childTnLst>
                                    <p:set>
                                      <p:cBhvr>
                                        <p:cTn id="35" fill="hold"/>
                                        <p:tgtEl>
                                          <p:spTgt spid="370"/>
                                        </p:tgtEl>
                                        <p:attrNameLst>
                                          <p:attrName>style.visibility</p:attrName>
                                        </p:attrNameLst>
                                      </p:cBhvr>
                                      <p:to>
                                        <p:strVal val="visible"/>
                                      </p:to>
                                    </p:set>
                                    <p:anim calcmode="lin" valueType="num">
                                      <p:cBhvr>
                                        <p:cTn id="36" dur="300" fill="hold"/>
                                        <p:tgtEl>
                                          <p:spTgt spid="370"/>
                                        </p:tgtEl>
                                        <p:attrNameLst>
                                          <p:attrName>ppt_w</p:attrName>
                                        </p:attrNameLst>
                                      </p:cBhvr>
                                      <p:tavLst>
                                        <p:tav tm="0">
                                          <p:val>
                                            <p:fltVal val="0"/>
                                          </p:val>
                                        </p:tav>
                                        <p:tav tm="100000">
                                          <p:val>
                                            <p:strVal val="#ppt_w"/>
                                          </p:val>
                                        </p:tav>
                                      </p:tavLst>
                                    </p:anim>
                                    <p:anim calcmode="lin" valueType="num">
                                      <p:cBhvr>
                                        <p:cTn id="37" dur="300" fill="hold"/>
                                        <p:tgtEl>
                                          <p:spTgt spid="37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8" grpId="5"/>
      <p:bldP build="whole" bldLvl="1" animBg="1" rev="0" advAuto="0" spid="370" grpId="7"/>
      <p:bldP build="whole" bldLvl="1" animBg="1" rev="0" advAuto="0" spid="369" grpId="6"/>
      <p:bldP build="whole" bldLvl="1" animBg="1" rev="0" advAuto="0" spid="365" grpId="2"/>
      <p:bldP build="whole" bldLvl="1" animBg="1" rev="0" advAuto="0" spid="367" grpId="4"/>
      <p:bldP build="whole" bldLvl="1" animBg="1" rev="0" advAuto="0" spid="364" grpId="1"/>
      <p:bldP build="whole" bldLvl="1" animBg="1" rev="0" advAuto="0" spid="366" grpId="3"/>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3" name="Shape 37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374" name="Shape 374"/>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Resilience</a:t>
            </a:r>
          </a:p>
        </p:txBody>
      </p:sp>
      <p:sp>
        <p:nvSpPr>
          <p:cNvPr id="375" name="Shape 375"/>
          <p:cNvSpPr/>
          <p:nvPr>
            <p:ph type="body" idx="1"/>
          </p:nvPr>
        </p:nvSpPr>
        <p:spPr>
          <a:prstGeom prst="rect">
            <a:avLst/>
          </a:prstGeom>
        </p:spPr>
        <p:txBody>
          <a:bodyPr/>
          <a:lstStyle/>
          <a:p>
            <a:pPr lvl="0">
              <a:defRPr sz="1800">
                <a:solidFill>
                  <a:srgbClr val="000000"/>
                </a:solidFill>
                <a:uFillTx/>
              </a:defRPr>
            </a:pPr>
            <a:r>
              <a:rPr sz="2400">
                <a:solidFill>
                  <a:srgbClr val="4D4D4D"/>
                </a:solidFill>
                <a:uFill>
                  <a:solidFill>
                    <a:srgbClr val="4D4D4D"/>
                  </a:solidFill>
                </a:uFill>
              </a:rPr>
              <a:t>No graceful shutdown in case of catastrophic events</a:t>
            </a:r>
            <a:endParaRPr sz="2400">
              <a:solidFill>
                <a:srgbClr val="4D4D4D"/>
              </a:solidFill>
              <a:uFill>
                <a:solidFill>
                  <a:srgbClr val="4D4D4D"/>
                </a:solidFill>
              </a:uFill>
            </a:endParaRPr>
          </a:p>
          <a:p>
            <a:pPr lvl="0">
              <a:defRPr sz="1800">
                <a:solidFill>
                  <a:srgbClr val="000000"/>
                </a:solidFill>
                <a:uFillTx/>
              </a:defRPr>
            </a:pPr>
            <a:r>
              <a:rPr sz="2400">
                <a:solidFill>
                  <a:srgbClr val="4D4D4D"/>
                </a:solidFill>
                <a:uFill>
                  <a:solidFill>
                    <a:srgbClr val="4D4D4D"/>
                  </a:solidFill>
                </a:uFill>
              </a:rPr>
              <a:t>No recovery when the process executing the application dies</a:t>
            </a:r>
            <a:endParaRPr sz="2400">
              <a:solidFill>
                <a:srgbClr val="4D4D4D"/>
              </a:solidFill>
              <a:uFill>
                <a:solidFill>
                  <a:srgbClr val="4D4D4D"/>
                </a:solidFill>
              </a:uFill>
            </a:endParaRPr>
          </a:p>
          <a:p>
            <a:pPr lvl="0">
              <a:defRPr sz="1800">
                <a:solidFill>
                  <a:srgbClr val="000000"/>
                </a:solidFill>
                <a:uFillTx/>
              </a:defRPr>
            </a:pPr>
            <a:r>
              <a:rPr sz="2400">
                <a:solidFill>
                  <a:srgbClr val="4D4D4D"/>
                </a:solidFill>
                <a:uFill>
                  <a:solidFill>
                    <a:srgbClr val="4D4D4D"/>
                  </a:solidFill>
                </a:uFill>
              </a:rPr>
              <a:t>No horizontal and automatic scale under heavy load</a:t>
            </a:r>
            <a:endParaRPr sz="2400">
              <a:solidFill>
                <a:srgbClr val="4D4D4D"/>
              </a:solidFill>
              <a:uFill>
                <a:solidFill>
                  <a:srgbClr val="4D4D4D"/>
                </a:solidFill>
              </a:uFill>
            </a:endParaRPr>
          </a:p>
          <a:p>
            <a:pPr lvl="0">
              <a:defRPr sz="1800">
                <a:solidFill>
                  <a:srgbClr val="000000"/>
                </a:solidFill>
                <a:uFillTx/>
              </a:defRPr>
            </a:pPr>
            <a:r>
              <a:rPr sz="2400">
                <a:solidFill>
                  <a:srgbClr val="4D4D4D"/>
                </a:solidFill>
                <a:uFill>
                  <a:solidFill>
                    <a:srgbClr val="4D4D4D"/>
                  </a:solidFill>
                </a:uFill>
              </a:rPr>
              <a:t>No fallback mechanisms when dependent services are broken</a:t>
            </a:r>
          </a:p>
        </p:txBody>
      </p:sp>
    </p:spTree>
  </p:cSld>
  <p:clrMapOvr>
    <a:masterClrMapping/>
  </p:clrMapOvr>
  <p:transition spd="fast" advClick="1">
    <p:dissolve/>
  </p:transition>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7" name="Shape 37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378" name="Shape 378"/>
          <p:cNvSpPr/>
          <p:nvPr/>
        </p:nvSpPr>
        <p:spPr>
          <a:xfrm>
            <a:off x="214981" y="1006972"/>
            <a:ext cx="3616580" cy="3628781"/>
          </a:xfrm>
          <a:prstGeom prst="roundRect">
            <a:avLst>
              <a:gd name="adj" fmla="val 4171"/>
            </a:avLst>
          </a:prstGeom>
          <a:gradFill>
            <a:gsLst>
              <a:gs pos="0">
                <a:srgbClr val="DDDDDD">
                  <a:alpha val="73921"/>
                </a:srgbClr>
              </a:gs>
              <a:gs pos="100000">
                <a:srgbClr val="FFFFFF">
                  <a:alpha val="73921"/>
                </a:srgbClr>
              </a:gs>
            </a:gsLst>
            <a:lin ang="20987188"/>
          </a:gradFill>
          <a:ln w="12700">
            <a:miter lim="400000"/>
          </a:ln>
        </p:spPr>
        <p:txBody>
          <a:bodyPr lIns="50800" tIns="50800" rIns="50800" bIns="50800" anchor="ctr"/>
          <a:lstStyle/>
          <a:p>
            <a:pPr lvl="0" algn="ctr" defTabSz="825500">
              <a:defRPr sz="3200">
                <a:solidFill>
                  <a:srgbClr val="FFFFFF"/>
                </a:solidFill>
                <a:uFillTx/>
                <a:latin typeface="Helvetica Light"/>
                <a:ea typeface="Helvetica Light"/>
                <a:cs typeface="Helvetica Light"/>
                <a:sym typeface="Helvetica Light"/>
              </a:defRPr>
            </a:pPr>
          </a:p>
        </p:txBody>
      </p:sp>
      <p:sp>
        <p:nvSpPr>
          <p:cNvPr id="379" name="Shape 379"/>
          <p:cNvSpPr/>
          <p:nvPr/>
        </p:nvSpPr>
        <p:spPr>
          <a:xfrm>
            <a:off x="358295" y="1162519"/>
            <a:ext cx="1250443" cy="4113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1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100">
                <a:solidFill>
                  <a:srgbClr val="A7A7A7"/>
                </a:solidFill>
              </a:rPr>
              <a:t>Scalability</a:t>
            </a:r>
          </a:p>
        </p:txBody>
      </p:sp>
      <p:sp>
        <p:nvSpPr>
          <p:cNvPr id="380" name="Shape 380"/>
          <p:cNvSpPr/>
          <p:nvPr/>
        </p:nvSpPr>
        <p:spPr>
          <a:xfrm>
            <a:off x="388734" y="2809024"/>
            <a:ext cx="2332445" cy="4113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1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100">
                <a:solidFill>
                  <a:srgbClr val="A7A7A7"/>
                </a:solidFill>
              </a:rPr>
              <a:t>Location Specificity</a:t>
            </a:r>
          </a:p>
        </p:txBody>
      </p:sp>
      <p:sp>
        <p:nvSpPr>
          <p:cNvPr id="381" name="Shape 381"/>
          <p:cNvSpPr/>
          <p:nvPr/>
        </p:nvSpPr>
        <p:spPr>
          <a:xfrm>
            <a:off x="359936" y="2263391"/>
            <a:ext cx="2198371"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Platform Specificity</a:t>
            </a:r>
          </a:p>
        </p:txBody>
      </p:sp>
      <p:sp>
        <p:nvSpPr>
          <p:cNvPr id="382" name="Shape 382"/>
          <p:cNvSpPr/>
          <p:nvPr/>
        </p:nvSpPr>
        <p:spPr>
          <a:xfrm>
            <a:off x="383543" y="1717757"/>
            <a:ext cx="2057401" cy="3990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Inter-Dependency</a:t>
            </a:r>
          </a:p>
        </p:txBody>
      </p:sp>
      <p:sp>
        <p:nvSpPr>
          <p:cNvPr id="383" name="Shape 383"/>
          <p:cNvSpPr/>
          <p:nvPr/>
        </p:nvSpPr>
        <p:spPr>
          <a:xfrm>
            <a:off x="385576" y="3380803"/>
            <a:ext cx="1196341"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Resiliency</a:t>
            </a:r>
          </a:p>
        </p:txBody>
      </p:sp>
      <p:sp>
        <p:nvSpPr>
          <p:cNvPr id="384" name="Shape 384"/>
          <p:cNvSpPr/>
          <p:nvPr/>
        </p:nvSpPr>
        <p:spPr>
          <a:xfrm>
            <a:off x="398021" y="3939509"/>
            <a:ext cx="2429511"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000000"/>
                </a:solidFill>
                <a:uFillTx/>
                <a:latin typeface="Helvetica Neue Light"/>
                <a:ea typeface="Helvetica Neue Light"/>
                <a:cs typeface="Helvetica Neue Light"/>
                <a:sym typeface="Helvetica Neue Light"/>
              </a:defRPr>
            </a:lvl1pPr>
          </a:lstStyle>
          <a:p>
            <a:pPr lvl="0">
              <a:defRPr sz="1800"/>
            </a:pPr>
            <a:r>
              <a:rPr sz="2000"/>
              <a:t>Traceability / Logging</a:t>
            </a:r>
          </a:p>
        </p:txBody>
      </p:sp>
      <p:sp>
        <p:nvSpPr>
          <p:cNvPr id="385" name="Shape 385"/>
          <p:cNvSpPr/>
          <p:nvPr>
            <p:ph type="title" idx="4294967295"/>
          </p:nvPr>
        </p:nvSpPr>
        <p:spPr>
          <a:xfrm>
            <a:off x="552979" y="266171"/>
            <a:ext cx="8410576" cy="529388"/>
          </a:xfrm>
          <a:prstGeom prst="rect">
            <a:avLst/>
          </a:prstGeom>
        </p:spPr>
        <p:txBody>
          <a:bodyPr/>
          <a:lstStyle>
            <a:lvl1pPr>
              <a:lnSpc>
                <a:spcPct val="100000"/>
              </a:lnSpc>
              <a:defRPr sz="3100">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100">
                <a:solidFill>
                  <a:srgbClr val="29756E"/>
                </a:solidFill>
                <a:uFill>
                  <a:solidFill>
                    <a:srgbClr val="2C95DD"/>
                  </a:solidFill>
                </a:uFill>
              </a:rPr>
              <a:t>The limitations of traditional apps</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2" presetID="22" grpId="1" fill="hold">
                                  <p:stCondLst>
                                    <p:cond delay="0"/>
                                  </p:stCondLst>
                                  <p:iterate type="el" backwards="0">
                                    <p:tmAbs val="0"/>
                                  </p:iterate>
                                  <p:childTnLst>
                                    <p:set>
                                      <p:cBhvr>
                                        <p:cTn id="6" fill="hold"/>
                                        <p:tgtEl>
                                          <p:spTgt spid="378"/>
                                        </p:tgtEl>
                                        <p:attrNameLst>
                                          <p:attrName>style.visibility</p:attrName>
                                        </p:attrNameLst>
                                      </p:cBhvr>
                                      <p:to>
                                        <p:strVal val="visible"/>
                                      </p:to>
                                    </p:set>
                                    <p:animEffect filter="wipe(right)" transition="in">
                                      <p:cBhvr>
                                        <p:cTn id="7" dur="500"/>
                                        <p:tgtEl>
                                          <p:spTgt spid="378"/>
                                        </p:tgtEl>
                                      </p:cBhvr>
                                    </p:animEffect>
                                  </p:childTnLst>
                                </p:cTn>
                              </p:par>
                            </p:childTnLst>
                          </p:cTn>
                        </p:par>
                        <p:par>
                          <p:cTn id="8" fill="hold">
                            <p:stCondLst>
                              <p:cond delay="500"/>
                            </p:stCondLst>
                            <p:childTnLst>
                              <p:par>
                                <p:cTn id="9" nodeType="afterEffect" presetClass="entr" presetSubtype="32" presetID="23" grpId="2" fill="hold">
                                  <p:stCondLst>
                                    <p:cond delay="0"/>
                                  </p:stCondLst>
                                  <p:iterate type="el" backwards="0">
                                    <p:tmAbs val="0"/>
                                  </p:iterate>
                                  <p:childTnLst>
                                    <p:set>
                                      <p:cBhvr>
                                        <p:cTn id="10" fill="hold"/>
                                        <p:tgtEl>
                                          <p:spTgt spid="379"/>
                                        </p:tgtEl>
                                        <p:attrNameLst>
                                          <p:attrName>style.visibility</p:attrName>
                                        </p:attrNameLst>
                                      </p:cBhvr>
                                      <p:to>
                                        <p:strVal val="visible"/>
                                      </p:to>
                                    </p:set>
                                    <p:anim calcmode="lin" valueType="num">
                                      <p:cBhvr>
                                        <p:cTn id="11" dur="300" fill="hold"/>
                                        <p:tgtEl>
                                          <p:spTgt spid="379"/>
                                        </p:tgtEl>
                                        <p:attrNameLst>
                                          <p:attrName>ppt_w</p:attrName>
                                        </p:attrNameLst>
                                      </p:cBhvr>
                                      <p:tavLst>
                                        <p:tav tm="0">
                                          <p:val>
                                            <p:fltVal val="0"/>
                                          </p:val>
                                        </p:tav>
                                        <p:tav tm="100000">
                                          <p:val>
                                            <p:strVal val="#ppt_w"/>
                                          </p:val>
                                        </p:tav>
                                      </p:tavLst>
                                    </p:anim>
                                    <p:anim calcmode="lin" valueType="num">
                                      <p:cBhvr>
                                        <p:cTn id="12" dur="300" fill="hold"/>
                                        <p:tgtEl>
                                          <p:spTgt spid="379"/>
                                        </p:tgtEl>
                                        <p:attrNameLst>
                                          <p:attrName>ppt_h</p:attrName>
                                        </p:attrNameLst>
                                      </p:cBhvr>
                                      <p:tavLst>
                                        <p:tav tm="0">
                                          <p:val>
                                            <p:fltVal val="0"/>
                                          </p:val>
                                        </p:tav>
                                        <p:tav tm="100000">
                                          <p:val>
                                            <p:strVal val="#ppt_h"/>
                                          </p:val>
                                        </p:tav>
                                      </p:tavLst>
                                    </p:anim>
                                  </p:childTnLst>
                                </p:cTn>
                              </p:par>
                            </p:childTnLst>
                          </p:cTn>
                        </p:par>
                        <p:par>
                          <p:cTn id="13" fill="hold">
                            <p:stCondLst>
                              <p:cond delay="800"/>
                            </p:stCondLst>
                            <p:childTnLst>
                              <p:par>
                                <p:cTn id="14" nodeType="afterEffect" presetClass="entr" presetSubtype="32" presetID="23" grpId="3" fill="hold">
                                  <p:stCondLst>
                                    <p:cond delay="0"/>
                                  </p:stCondLst>
                                  <p:iterate type="el" backwards="0">
                                    <p:tmAbs val="0"/>
                                  </p:iterate>
                                  <p:childTnLst>
                                    <p:set>
                                      <p:cBhvr>
                                        <p:cTn id="15" fill="hold"/>
                                        <p:tgtEl>
                                          <p:spTgt spid="380"/>
                                        </p:tgtEl>
                                        <p:attrNameLst>
                                          <p:attrName>style.visibility</p:attrName>
                                        </p:attrNameLst>
                                      </p:cBhvr>
                                      <p:to>
                                        <p:strVal val="visible"/>
                                      </p:to>
                                    </p:set>
                                    <p:anim calcmode="lin" valueType="num">
                                      <p:cBhvr>
                                        <p:cTn id="16" dur="300" fill="hold"/>
                                        <p:tgtEl>
                                          <p:spTgt spid="380"/>
                                        </p:tgtEl>
                                        <p:attrNameLst>
                                          <p:attrName>ppt_w</p:attrName>
                                        </p:attrNameLst>
                                      </p:cBhvr>
                                      <p:tavLst>
                                        <p:tav tm="0">
                                          <p:val>
                                            <p:fltVal val="0"/>
                                          </p:val>
                                        </p:tav>
                                        <p:tav tm="100000">
                                          <p:val>
                                            <p:strVal val="#ppt_w"/>
                                          </p:val>
                                        </p:tav>
                                      </p:tavLst>
                                    </p:anim>
                                    <p:anim calcmode="lin" valueType="num">
                                      <p:cBhvr>
                                        <p:cTn id="17" dur="300" fill="hold"/>
                                        <p:tgtEl>
                                          <p:spTgt spid="380"/>
                                        </p:tgtEl>
                                        <p:attrNameLst>
                                          <p:attrName>ppt_h</p:attrName>
                                        </p:attrNameLst>
                                      </p:cBhvr>
                                      <p:tavLst>
                                        <p:tav tm="0">
                                          <p:val>
                                            <p:fltVal val="0"/>
                                          </p:val>
                                        </p:tav>
                                        <p:tav tm="100000">
                                          <p:val>
                                            <p:strVal val="#ppt_h"/>
                                          </p:val>
                                        </p:tav>
                                      </p:tavLst>
                                    </p:anim>
                                  </p:childTnLst>
                                </p:cTn>
                              </p:par>
                            </p:childTnLst>
                          </p:cTn>
                        </p:par>
                        <p:par>
                          <p:cTn id="18" fill="hold">
                            <p:stCondLst>
                              <p:cond delay="1100"/>
                            </p:stCondLst>
                            <p:childTnLst>
                              <p:par>
                                <p:cTn id="19" nodeType="afterEffect" presetClass="entr" presetSubtype="32" presetID="23" grpId="4" fill="hold">
                                  <p:stCondLst>
                                    <p:cond delay="0"/>
                                  </p:stCondLst>
                                  <p:iterate type="el" backwards="0">
                                    <p:tmAbs val="0"/>
                                  </p:iterate>
                                  <p:childTnLst>
                                    <p:set>
                                      <p:cBhvr>
                                        <p:cTn id="20" fill="hold"/>
                                        <p:tgtEl>
                                          <p:spTgt spid="381"/>
                                        </p:tgtEl>
                                        <p:attrNameLst>
                                          <p:attrName>style.visibility</p:attrName>
                                        </p:attrNameLst>
                                      </p:cBhvr>
                                      <p:to>
                                        <p:strVal val="visible"/>
                                      </p:to>
                                    </p:set>
                                    <p:anim calcmode="lin" valueType="num">
                                      <p:cBhvr>
                                        <p:cTn id="21" dur="300" fill="hold"/>
                                        <p:tgtEl>
                                          <p:spTgt spid="381"/>
                                        </p:tgtEl>
                                        <p:attrNameLst>
                                          <p:attrName>ppt_w</p:attrName>
                                        </p:attrNameLst>
                                      </p:cBhvr>
                                      <p:tavLst>
                                        <p:tav tm="0">
                                          <p:val>
                                            <p:fltVal val="0"/>
                                          </p:val>
                                        </p:tav>
                                        <p:tav tm="100000">
                                          <p:val>
                                            <p:strVal val="#ppt_w"/>
                                          </p:val>
                                        </p:tav>
                                      </p:tavLst>
                                    </p:anim>
                                    <p:anim calcmode="lin" valueType="num">
                                      <p:cBhvr>
                                        <p:cTn id="22" dur="300" fill="hold"/>
                                        <p:tgtEl>
                                          <p:spTgt spid="381"/>
                                        </p:tgtEl>
                                        <p:attrNameLst>
                                          <p:attrName>ppt_h</p:attrName>
                                        </p:attrNameLst>
                                      </p:cBhvr>
                                      <p:tavLst>
                                        <p:tav tm="0">
                                          <p:val>
                                            <p:fltVal val="0"/>
                                          </p:val>
                                        </p:tav>
                                        <p:tav tm="100000">
                                          <p:val>
                                            <p:strVal val="#ppt_h"/>
                                          </p:val>
                                        </p:tav>
                                      </p:tavLst>
                                    </p:anim>
                                  </p:childTnLst>
                                </p:cTn>
                              </p:par>
                            </p:childTnLst>
                          </p:cTn>
                        </p:par>
                        <p:par>
                          <p:cTn id="23" fill="hold">
                            <p:stCondLst>
                              <p:cond delay="1400"/>
                            </p:stCondLst>
                            <p:childTnLst>
                              <p:par>
                                <p:cTn id="24" nodeType="afterEffect" presetClass="entr" presetSubtype="32" presetID="23" grpId="5" fill="hold">
                                  <p:stCondLst>
                                    <p:cond delay="0"/>
                                  </p:stCondLst>
                                  <p:iterate type="el" backwards="0">
                                    <p:tmAbs val="0"/>
                                  </p:iterate>
                                  <p:childTnLst>
                                    <p:set>
                                      <p:cBhvr>
                                        <p:cTn id="25" fill="hold"/>
                                        <p:tgtEl>
                                          <p:spTgt spid="382"/>
                                        </p:tgtEl>
                                        <p:attrNameLst>
                                          <p:attrName>style.visibility</p:attrName>
                                        </p:attrNameLst>
                                      </p:cBhvr>
                                      <p:to>
                                        <p:strVal val="visible"/>
                                      </p:to>
                                    </p:set>
                                    <p:anim calcmode="lin" valueType="num">
                                      <p:cBhvr>
                                        <p:cTn id="26" dur="300" fill="hold"/>
                                        <p:tgtEl>
                                          <p:spTgt spid="382"/>
                                        </p:tgtEl>
                                        <p:attrNameLst>
                                          <p:attrName>ppt_w</p:attrName>
                                        </p:attrNameLst>
                                      </p:cBhvr>
                                      <p:tavLst>
                                        <p:tav tm="0">
                                          <p:val>
                                            <p:fltVal val="0"/>
                                          </p:val>
                                        </p:tav>
                                        <p:tav tm="100000">
                                          <p:val>
                                            <p:strVal val="#ppt_w"/>
                                          </p:val>
                                        </p:tav>
                                      </p:tavLst>
                                    </p:anim>
                                    <p:anim calcmode="lin" valueType="num">
                                      <p:cBhvr>
                                        <p:cTn id="27" dur="300" fill="hold"/>
                                        <p:tgtEl>
                                          <p:spTgt spid="382"/>
                                        </p:tgtEl>
                                        <p:attrNameLst>
                                          <p:attrName>ppt_h</p:attrName>
                                        </p:attrNameLst>
                                      </p:cBhvr>
                                      <p:tavLst>
                                        <p:tav tm="0">
                                          <p:val>
                                            <p:fltVal val="0"/>
                                          </p:val>
                                        </p:tav>
                                        <p:tav tm="100000">
                                          <p:val>
                                            <p:strVal val="#ppt_h"/>
                                          </p:val>
                                        </p:tav>
                                      </p:tavLst>
                                    </p:anim>
                                  </p:childTnLst>
                                </p:cTn>
                              </p:par>
                            </p:childTnLst>
                          </p:cTn>
                        </p:par>
                        <p:par>
                          <p:cTn id="28" fill="hold">
                            <p:stCondLst>
                              <p:cond delay="1700"/>
                            </p:stCondLst>
                            <p:childTnLst>
                              <p:par>
                                <p:cTn id="29" nodeType="afterEffect" presetClass="entr" presetSubtype="32" presetID="23" grpId="6" fill="hold">
                                  <p:stCondLst>
                                    <p:cond delay="0"/>
                                  </p:stCondLst>
                                  <p:iterate type="el" backwards="0">
                                    <p:tmAbs val="0"/>
                                  </p:iterate>
                                  <p:childTnLst>
                                    <p:set>
                                      <p:cBhvr>
                                        <p:cTn id="30" fill="hold"/>
                                        <p:tgtEl>
                                          <p:spTgt spid="383"/>
                                        </p:tgtEl>
                                        <p:attrNameLst>
                                          <p:attrName>style.visibility</p:attrName>
                                        </p:attrNameLst>
                                      </p:cBhvr>
                                      <p:to>
                                        <p:strVal val="visible"/>
                                      </p:to>
                                    </p:set>
                                    <p:anim calcmode="lin" valueType="num">
                                      <p:cBhvr>
                                        <p:cTn id="31" dur="300" fill="hold"/>
                                        <p:tgtEl>
                                          <p:spTgt spid="383"/>
                                        </p:tgtEl>
                                        <p:attrNameLst>
                                          <p:attrName>ppt_w</p:attrName>
                                        </p:attrNameLst>
                                      </p:cBhvr>
                                      <p:tavLst>
                                        <p:tav tm="0">
                                          <p:val>
                                            <p:fltVal val="0"/>
                                          </p:val>
                                        </p:tav>
                                        <p:tav tm="100000">
                                          <p:val>
                                            <p:strVal val="#ppt_w"/>
                                          </p:val>
                                        </p:tav>
                                      </p:tavLst>
                                    </p:anim>
                                    <p:anim calcmode="lin" valueType="num">
                                      <p:cBhvr>
                                        <p:cTn id="32" dur="300" fill="hold"/>
                                        <p:tgtEl>
                                          <p:spTgt spid="383"/>
                                        </p:tgtEl>
                                        <p:attrNameLst>
                                          <p:attrName>ppt_h</p:attrName>
                                        </p:attrNameLst>
                                      </p:cBhvr>
                                      <p:tavLst>
                                        <p:tav tm="0">
                                          <p:val>
                                            <p:fltVal val="0"/>
                                          </p:val>
                                        </p:tav>
                                        <p:tav tm="100000">
                                          <p:val>
                                            <p:strVal val="#ppt_h"/>
                                          </p:val>
                                        </p:tav>
                                      </p:tavLst>
                                    </p:anim>
                                  </p:childTnLst>
                                </p:cTn>
                              </p:par>
                            </p:childTnLst>
                          </p:cTn>
                        </p:par>
                        <p:par>
                          <p:cTn id="33" fill="hold">
                            <p:stCondLst>
                              <p:cond delay="2000"/>
                            </p:stCondLst>
                            <p:childTnLst>
                              <p:par>
                                <p:cTn id="34" nodeType="afterEffect" presetClass="entr" presetSubtype="32" presetID="23" grpId="7" fill="hold">
                                  <p:stCondLst>
                                    <p:cond delay="0"/>
                                  </p:stCondLst>
                                  <p:iterate type="el" backwards="0">
                                    <p:tmAbs val="0"/>
                                  </p:iterate>
                                  <p:childTnLst>
                                    <p:set>
                                      <p:cBhvr>
                                        <p:cTn id="35" fill="hold"/>
                                        <p:tgtEl>
                                          <p:spTgt spid="384"/>
                                        </p:tgtEl>
                                        <p:attrNameLst>
                                          <p:attrName>style.visibility</p:attrName>
                                        </p:attrNameLst>
                                      </p:cBhvr>
                                      <p:to>
                                        <p:strVal val="visible"/>
                                      </p:to>
                                    </p:set>
                                    <p:anim calcmode="lin" valueType="num">
                                      <p:cBhvr>
                                        <p:cTn id="36" dur="300" fill="hold"/>
                                        <p:tgtEl>
                                          <p:spTgt spid="384"/>
                                        </p:tgtEl>
                                        <p:attrNameLst>
                                          <p:attrName>ppt_w</p:attrName>
                                        </p:attrNameLst>
                                      </p:cBhvr>
                                      <p:tavLst>
                                        <p:tav tm="0">
                                          <p:val>
                                            <p:fltVal val="0"/>
                                          </p:val>
                                        </p:tav>
                                        <p:tav tm="100000">
                                          <p:val>
                                            <p:strVal val="#ppt_w"/>
                                          </p:val>
                                        </p:tav>
                                      </p:tavLst>
                                    </p:anim>
                                    <p:anim calcmode="lin" valueType="num">
                                      <p:cBhvr>
                                        <p:cTn id="37" dur="300" fill="hold"/>
                                        <p:tgtEl>
                                          <p:spTgt spid="38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4" grpId="7"/>
      <p:bldP build="whole" bldLvl="1" animBg="1" rev="0" advAuto="0" spid="379" grpId="2"/>
      <p:bldP build="whole" bldLvl="1" animBg="1" rev="0" advAuto="0" spid="380" grpId="3"/>
      <p:bldP build="whole" bldLvl="1" animBg="1" rev="0" advAuto="0" spid="378" grpId="1"/>
      <p:bldP build="whole" bldLvl="1" animBg="1" rev="0" advAuto="0" spid="382" grpId="5"/>
      <p:bldP build="whole" bldLvl="1" animBg="1" rev="0" advAuto="0" spid="381" grpId="4"/>
      <p:bldP build="whole" bldLvl="1" animBg="1" rev="0" advAuto="0" spid="383" grpId="6"/>
    </p:bldLst>
  </p:timing>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7" name="Shape 38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388" name="Shape 388"/>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Traceability / Logging</a:t>
            </a:r>
          </a:p>
        </p:txBody>
      </p:sp>
      <p:sp>
        <p:nvSpPr>
          <p:cNvPr id="389" name="Shape 389"/>
          <p:cNvSpPr/>
          <p:nvPr>
            <p:ph type="body" idx="1"/>
          </p:nvPr>
        </p:nvSpPr>
        <p:spPr>
          <a:prstGeom prst="rect">
            <a:avLst/>
          </a:prstGeom>
        </p:spPr>
        <p:txBody>
          <a:bodyPr/>
          <a:lstStyle/>
          <a:p>
            <a:pPr lvl="0">
              <a:defRPr sz="1800">
                <a:solidFill>
                  <a:srgbClr val="000000"/>
                </a:solidFill>
                <a:uFillTx/>
              </a:defRPr>
            </a:pPr>
            <a:r>
              <a:rPr sz="2400">
                <a:solidFill>
                  <a:srgbClr val="4D4D4D"/>
                </a:solidFill>
                <a:uFill>
                  <a:solidFill>
                    <a:srgbClr val="4D4D4D"/>
                  </a:solidFill>
                </a:uFill>
              </a:rPr>
              <a:t>Traditional apps usually write logs to files on disk</a:t>
            </a:r>
            <a:endParaRPr sz="2400">
              <a:solidFill>
                <a:srgbClr val="4D4D4D"/>
              </a:solidFill>
              <a:uFill>
                <a:solidFill>
                  <a:srgbClr val="4D4D4D"/>
                </a:solidFill>
              </a:uFill>
            </a:endParaRPr>
          </a:p>
          <a:p>
            <a:pPr lvl="0">
              <a:defRPr sz="1800">
                <a:solidFill>
                  <a:srgbClr val="000000"/>
                </a:solidFill>
                <a:uFillTx/>
              </a:defRPr>
            </a:pPr>
            <a:r>
              <a:rPr sz="2400">
                <a:solidFill>
                  <a:srgbClr val="4D4D4D"/>
                </a:solidFill>
                <a:uFill>
                  <a:solidFill>
                    <a:srgbClr val="4D4D4D"/>
                  </a:solidFill>
                </a:uFill>
              </a:rPr>
              <a:t>When you have a cluster composed of several instances, it becomes really hard to trace log files spread across different locations</a:t>
            </a:r>
          </a:p>
        </p:txBody>
      </p:sp>
    </p:spTree>
  </p:cSld>
  <p:clrMapOvr>
    <a:masterClrMapping/>
  </p:clrMapOvr>
  <p:transition spd="fast" advClick="1">
    <p:dissolve/>
  </p:transition>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1" name="Shape 391"/>
          <p:cNvSpPr/>
          <p:nvPr>
            <p:ph type="title"/>
          </p:nvPr>
        </p:nvSpPr>
        <p:spPr>
          <a:prstGeom prst="rect">
            <a:avLst/>
          </a:prstGeom>
        </p:spPr>
        <p:txBody>
          <a:bodyPr/>
          <a:lstStyle/>
          <a:p>
            <a:pPr lvl="0">
              <a:defRPr sz="1800">
                <a:solidFill>
                  <a:srgbClr val="000000"/>
                </a:solidFill>
                <a:uFillTx/>
              </a:defRPr>
            </a:pPr>
            <a:r>
              <a:rPr sz="4400">
                <a:solidFill>
                  <a:srgbClr val="F27C3A"/>
                </a:solidFill>
                <a:uFill>
                  <a:solidFill>
                    <a:srgbClr val="F27C3A"/>
                  </a:solidFill>
                </a:uFill>
              </a:rPr>
              <a:t>What about J2EE?</a:t>
            </a:r>
          </a:p>
        </p:txBody>
      </p:sp>
      <p:sp>
        <p:nvSpPr>
          <p:cNvPr id="392" name="Shape 392"/>
          <p:cNvSpPr/>
          <p:nvPr>
            <p:ph type="body" idx="1"/>
          </p:nvPr>
        </p:nvSpPr>
        <p:spPr>
          <a:prstGeom prst="rect">
            <a:avLst/>
          </a:prstGeom>
        </p:spPr>
        <p:txBody>
          <a:bodyPr/>
          <a:lstStyle/>
          <a:p>
            <a:pPr lvl="0"/>
          </a:p>
        </p:txBody>
      </p:sp>
      <p:sp>
        <p:nvSpPr>
          <p:cNvPr id="393" name="Shape 39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95" name="image5.png"/>
          <p:cNvPicPr/>
          <p:nvPr/>
        </p:nvPicPr>
        <p:blipFill>
          <a:blip r:embed="rId2">
            <a:extLst/>
          </a:blip>
          <a:stretch>
            <a:fillRect/>
          </a:stretch>
        </p:blipFill>
        <p:spPr>
          <a:xfrm>
            <a:off x="6300725" y="980375"/>
            <a:ext cx="2476501" cy="3114676"/>
          </a:xfrm>
          <a:prstGeom prst="rect">
            <a:avLst/>
          </a:prstGeom>
          <a:ln w="12700">
            <a:miter lim="400000"/>
          </a:ln>
        </p:spPr>
      </p:pic>
      <p:sp>
        <p:nvSpPr>
          <p:cNvPr id="396" name="Shape 396"/>
          <p:cNvSpPr/>
          <p:nvPr/>
        </p:nvSpPr>
        <p:spPr>
          <a:xfrm>
            <a:off x="451625" y="980375"/>
            <a:ext cx="5745599" cy="3420138"/>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lvl="0" marL="547914" indent="-408214">
              <a:lnSpc>
                <a:spcPct val="115000"/>
              </a:lnSpc>
              <a:buClr>
                <a:srgbClr val="000000"/>
              </a:buClr>
              <a:buSzPct val="100000"/>
              <a:buFont typeface="Arial"/>
              <a:buChar char="●"/>
              <a:defRPr>
                <a:solidFill>
                  <a:srgbClr val="000000"/>
                </a:solidFill>
                <a:uFillTx/>
              </a:defRPr>
            </a:pPr>
            <a:r>
              <a:t>Java enterprise beans has always been seen as a mammoth. </a:t>
            </a:r>
            <a:endParaRPr sz="1400"/>
          </a:p>
          <a:p>
            <a:pPr lvl="0" marL="547914" indent="-408214">
              <a:lnSpc>
                <a:spcPct val="115000"/>
              </a:lnSpc>
              <a:buClr>
                <a:srgbClr val="000000"/>
              </a:buClr>
              <a:buSzPct val="100000"/>
              <a:buFont typeface="Arial"/>
              <a:buChar char="●"/>
              <a:defRPr>
                <a:solidFill>
                  <a:srgbClr val="000000"/>
                </a:solidFill>
                <a:uFillTx/>
              </a:defRPr>
            </a:pPr>
            <a:r>
              <a:t>It inspired Rod Johnson to create Spring Framework, and the rest is history</a:t>
            </a:r>
            <a:endParaRPr sz="1400"/>
          </a:p>
          <a:p>
            <a:pPr lvl="0" marL="547914" indent="-408214">
              <a:lnSpc>
                <a:spcPct val="115000"/>
              </a:lnSpc>
              <a:buClr>
                <a:srgbClr val="000000"/>
              </a:buClr>
              <a:buSzPct val="100000"/>
              <a:buFont typeface="Arial"/>
              <a:buChar char="●"/>
              <a:defRPr>
                <a:solidFill>
                  <a:srgbClr val="000000"/>
                </a:solidFill>
                <a:uFillTx/>
              </a:defRPr>
            </a:pPr>
            <a:r>
              <a:t>The cumbersome model, coupled to fat application servers, and excessive plumbing code, led the market to embrace spring as the top application framework in the world</a:t>
            </a:r>
            <a:endParaRPr sz="1400"/>
          </a:p>
          <a:p>
            <a:pPr lvl="0" marL="547914" indent="-408214">
              <a:buClr>
                <a:srgbClr val="000000"/>
              </a:buClr>
              <a:buSzPct val="100000"/>
              <a:buFont typeface="Arial"/>
              <a:buChar char="●"/>
              <a:defRPr>
                <a:solidFill>
                  <a:srgbClr val="000000"/>
                </a:solidFill>
                <a:uFillTx/>
              </a:defRPr>
            </a:pPr>
            <a:r>
              <a:t>EJB 3 tried to fight back by adopting a lot of spring framework’s core concepts. Unfortunately by the time it was released, AWS was already a reality. </a:t>
            </a:r>
          </a:p>
        </p:txBody>
      </p:sp>
      <p:sp>
        <p:nvSpPr>
          <p:cNvPr id="397" name="Shape 397"/>
          <p:cNvSpPr/>
          <p:nvPr/>
        </p:nvSpPr>
        <p:spPr>
          <a:xfrm>
            <a:off x="289675" y="141838"/>
            <a:ext cx="8410576" cy="50429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3200">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200">
                <a:solidFill>
                  <a:srgbClr val="29756E"/>
                </a:solidFill>
                <a:uFill>
                  <a:solidFill>
                    <a:srgbClr val="2C95DD"/>
                  </a:solidFill>
                </a:uFill>
              </a:rPr>
              <a:t>The J2EE story</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Shape 24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247" name="Shape 247"/>
          <p:cNvSpPr/>
          <p:nvPr>
            <p:ph type="title" idx="4294967295"/>
          </p:nvPr>
        </p:nvSpPr>
        <p:spPr>
          <a:xfrm>
            <a:off x="552979" y="266171"/>
            <a:ext cx="8410576" cy="529388"/>
          </a:xfrm>
          <a:prstGeom prst="rect">
            <a:avLst/>
          </a:prstGeom>
        </p:spPr>
        <p:txBody>
          <a:bodyPr/>
          <a:lstStyle>
            <a:lvl1pPr>
              <a:lnSpc>
                <a:spcPct val="100000"/>
              </a:lnSpc>
              <a:defRPr sz="3100">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100">
                <a:solidFill>
                  <a:srgbClr val="29756E"/>
                </a:solidFill>
                <a:uFill>
                  <a:solidFill>
                    <a:srgbClr val="2C95DD"/>
                  </a:solidFill>
                </a:uFill>
              </a:rPr>
              <a:t>The limitations of traditional apps</a:t>
            </a:r>
          </a:p>
        </p:txBody>
      </p:sp>
      <p:sp>
        <p:nvSpPr>
          <p:cNvPr id="248" name="Shape 248"/>
          <p:cNvSpPr/>
          <p:nvPr/>
        </p:nvSpPr>
        <p:spPr>
          <a:xfrm>
            <a:off x="214981" y="1006972"/>
            <a:ext cx="3616580" cy="3628781"/>
          </a:xfrm>
          <a:prstGeom prst="roundRect">
            <a:avLst>
              <a:gd name="adj" fmla="val 4171"/>
            </a:avLst>
          </a:prstGeom>
          <a:gradFill>
            <a:gsLst>
              <a:gs pos="0">
                <a:srgbClr val="DDDDDD">
                  <a:alpha val="73921"/>
                </a:srgbClr>
              </a:gs>
              <a:gs pos="100000">
                <a:srgbClr val="FFFFFF">
                  <a:alpha val="73921"/>
                </a:srgbClr>
              </a:gs>
            </a:gsLst>
            <a:lin ang="20987188"/>
          </a:gradFill>
          <a:ln w="12700">
            <a:miter lim="400000"/>
          </a:ln>
        </p:spPr>
        <p:txBody>
          <a:bodyPr lIns="50800" tIns="50800" rIns="50800" bIns="50800" anchor="ctr"/>
          <a:lstStyle/>
          <a:p>
            <a:pPr lvl="0" algn="ctr" defTabSz="825500">
              <a:defRPr sz="3200">
                <a:solidFill>
                  <a:srgbClr val="FFFFFF"/>
                </a:solidFill>
                <a:uFillTx/>
                <a:latin typeface="Helvetica Light"/>
                <a:ea typeface="Helvetica Light"/>
                <a:cs typeface="Helvetica Light"/>
                <a:sym typeface="Helvetica Light"/>
              </a:defRPr>
            </a:pPr>
          </a:p>
        </p:txBody>
      </p:sp>
      <p:sp>
        <p:nvSpPr>
          <p:cNvPr id="249" name="Shape 249"/>
          <p:cNvSpPr/>
          <p:nvPr/>
        </p:nvSpPr>
        <p:spPr>
          <a:xfrm>
            <a:off x="358295" y="1162519"/>
            <a:ext cx="1250443" cy="4113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100">
                <a:solidFill>
                  <a:srgbClr val="000000"/>
                </a:solidFill>
                <a:uFillTx/>
                <a:latin typeface="Helvetica Neue Light"/>
                <a:ea typeface="Helvetica Neue Light"/>
                <a:cs typeface="Helvetica Neue Light"/>
                <a:sym typeface="Helvetica Neue Light"/>
              </a:defRPr>
            </a:lvl1pPr>
          </a:lstStyle>
          <a:p>
            <a:pPr lvl="0">
              <a:defRPr sz="1800"/>
            </a:pPr>
            <a:r>
              <a:rPr sz="2100"/>
              <a:t>Scalability</a:t>
            </a:r>
          </a:p>
        </p:txBody>
      </p:sp>
      <p:sp>
        <p:nvSpPr>
          <p:cNvPr id="250" name="Shape 250"/>
          <p:cNvSpPr/>
          <p:nvPr/>
        </p:nvSpPr>
        <p:spPr>
          <a:xfrm>
            <a:off x="388734" y="2809024"/>
            <a:ext cx="2332445" cy="4113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1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100">
                <a:solidFill>
                  <a:srgbClr val="A7A7A7"/>
                </a:solidFill>
              </a:rPr>
              <a:t>Location Specificity</a:t>
            </a:r>
          </a:p>
        </p:txBody>
      </p:sp>
      <p:sp>
        <p:nvSpPr>
          <p:cNvPr id="251" name="Shape 251"/>
          <p:cNvSpPr/>
          <p:nvPr/>
        </p:nvSpPr>
        <p:spPr>
          <a:xfrm>
            <a:off x="359936" y="2263391"/>
            <a:ext cx="2198371"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Platform Specificity</a:t>
            </a:r>
          </a:p>
        </p:txBody>
      </p:sp>
      <p:sp>
        <p:nvSpPr>
          <p:cNvPr id="252" name="Shape 252"/>
          <p:cNvSpPr/>
          <p:nvPr/>
        </p:nvSpPr>
        <p:spPr>
          <a:xfrm>
            <a:off x="383543" y="1717757"/>
            <a:ext cx="2057401" cy="3990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Inter-Dependency</a:t>
            </a:r>
          </a:p>
        </p:txBody>
      </p:sp>
      <p:sp>
        <p:nvSpPr>
          <p:cNvPr id="253" name="Shape 253"/>
          <p:cNvSpPr/>
          <p:nvPr/>
        </p:nvSpPr>
        <p:spPr>
          <a:xfrm>
            <a:off x="385576" y="3380803"/>
            <a:ext cx="1196341"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Resiliency</a:t>
            </a:r>
          </a:p>
        </p:txBody>
      </p:sp>
      <p:sp>
        <p:nvSpPr>
          <p:cNvPr id="254" name="Shape 254"/>
          <p:cNvSpPr/>
          <p:nvPr/>
        </p:nvSpPr>
        <p:spPr>
          <a:xfrm>
            <a:off x="398021" y="3939509"/>
            <a:ext cx="2429511"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Traceability / Logging</a:t>
            </a:r>
          </a:p>
        </p:txBody>
      </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2" presetID="22" grpId="1" fill="hold">
                                  <p:stCondLst>
                                    <p:cond delay="0"/>
                                  </p:stCondLst>
                                  <p:iterate type="el" backwards="0">
                                    <p:tmAbs val="0"/>
                                  </p:iterate>
                                  <p:childTnLst>
                                    <p:set>
                                      <p:cBhvr>
                                        <p:cTn id="6" fill="hold"/>
                                        <p:tgtEl>
                                          <p:spTgt spid="248"/>
                                        </p:tgtEl>
                                        <p:attrNameLst>
                                          <p:attrName>style.visibility</p:attrName>
                                        </p:attrNameLst>
                                      </p:cBhvr>
                                      <p:to>
                                        <p:strVal val="visible"/>
                                      </p:to>
                                    </p:set>
                                    <p:animEffect filter="wipe(right)" transition="in">
                                      <p:cBhvr>
                                        <p:cTn id="7" dur="500"/>
                                        <p:tgtEl>
                                          <p:spTgt spid="248"/>
                                        </p:tgtEl>
                                      </p:cBhvr>
                                    </p:animEffect>
                                  </p:childTnLst>
                                </p:cTn>
                              </p:par>
                            </p:childTnLst>
                          </p:cTn>
                        </p:par>
                        <p:par>
                          <p:cTn id="8" fill="hold">
                            <p:stCondLst>
                              <p:cond delay="500"/>
                            </p:stCondLst>
                            <p:childTnLst>
                              <p:par>
                                <p:cTn id="9" nodeType="afterEffect" presetClass="entr" presetSubtype="32" presetID="23" grpId="2" fill="hold">
                                  <p:stCondLst>
                                    <p:cond delay="0"/>
                                  </p:stCondLst>
                                  <p:iterate type="el" backwards="0">
                                    <p:tmAbs val="0"/>
                                  </p:iterate>
                                  <p:childTnLst>
                                    <p:set>
                                      <p:cBhvr>
                                        <p:cTn id="10" fill="hold"/>
                                        <p:tgtEl>
                                          <p:spTgt spid="249"/>
                                        </p:tgtEl>
                                        <p:attrNameLst>
                                          <p:attrName>style.visibility</p:attrName>
                                        </p:attrNameLst>
                                      </p:cBhvr>
                                      <p:to>
                                        <p:strVal val="visible"/>
                                      </p:to>
                                    </p:set>
                                    <p:anim calcmode="lin" valueType="num">
                                      <p:cBhvr>
                                        <p:cTn id="11" dur="300" fill="hold"/>
                                        <p:tgtEl>
                                          <p:spTgt spid="249"/>
                                        </p:tgtEl>
                                        <p:attrNameLst>
                                          <p:attrName>ppt_w</p:attrName>
                                        </p:attrNameLst>
                                      </p:cBhvr>
                                      <p:tavLst>
                                        <p:tav tm="0">
                                          <p:val>
                                            <p:fltVal val="0"/>
                                          </p:val>
                                        </p:tav>
                                        <p:tav tm="100000">
                                          <p:val>
                                            <p:strVal val="#ppt_w"/>
                                          </p:val>
                                        </p:tav>
                                      </p:tavLst>
                                    </p:anim>
                                    <p:anim calcmode="lin" valueType="num">
                                      <p:cBhvr>
                                        <p:cTn id="12" dur="300" fill="hold"/>
                                        <p:tgtEl>
                                          <p:spTgt spid="249"/>
                                        </p:tgtEl>
                                        <p:attrNameLst>
                                          <p:attrName>ppt_h</p:attrName>
                                        </p:attrNameLst>
                                      </p:cBhvr>
                                      <p:tavLst>
                                        <p:tav tm="0">
                                          <p:val>
                                            <p:fltVal val="0"/>
                                          </p:val>
                                        </p:tav>
                                        <p:tav tm="100000">
                                          <p:val>
                                            <p:strVal val="#ppt_h"/>
                                          </p:val>
                                        </p:tav>
                                      </p:tavLst>
                                    </p:anim>
                                  </p:childTnLst>
                                </p:cTn>
                              </p:par>
                            </p:childTnLst>
                          </p:cTn>
                        </p:par>
                        <p:par>
                          <p:cTn id="13" fill="hold">
                            <p:stCondLst>
                              <p:cond delay="800"/>
                            </p:stCondLst>
                            <p:childTnLst>
                              <p:par>
                                <p:cTn id="14" nodeType="afterEffect" presetClass="entr" presetSubtype="32" presetID="23" grpId="3" fill="hold">
                                  <p:stCondLst>
                                    <p:cond delay="0"/>
                                  </p:stCondLst>
                                  <p:iterate type="el" backwards="0">
                                    <p:tmAbs val="0"/>
                                  </p:iterate>
                                  <p:childTnLst>
                                    <p:set>
                                      <p:cBhvr>
                                        <p:cTn id="15" fill="hold"/>
                                        <p:tgtEl>
                                          <p:spTgt spid="250"/>
                                        </p:tgtEl>
                                        <p:attrNameLst>
                                          <p:attrName>style.visibility</p:attrName>
                                        </p:attrNameLst>
                                      </p:cBhvr>
                                      <p:to>
                                        <p:strVal val="visible"/>
                                      </p:to>
                                    </p:set>
                                    <p:anim calcmode="lin" valueType="num">
                                      <p:cBhvr>
                                        <p:cTn id="16" dur="300" fill="hold"/>
                                        <p:tgtEl>
                                          <p:spTgt spid="250"/>
                                        </p:tgtEl>
                                        <p:attrNameLst>
                                          <p:attrName>ppt_w</p:attrName>
                                        </p:attrNameLst>
                                      </p:cBhvr>
                                      <p:tavLst>
                                        <p:tav tm="0">
                                          <p:val>
                                            <p:fltVal val="0"/>
                                          </p:val>
                                        </p:tav>
                                        <p:tav tm="100000">
                                          <p:val>
                                            <p:strVal val="#ppt_w"/>
                                          </p:val>
                                        </p:tav>
                                      </p:tavLst>
                                    </p:anim>
                                    <p:anim calcmode="lin" valueType="num">
                                      <p:cBhvr>
                                        <p:cTn id="17" dur="300" fill="hold"/>
                                        <p:tgtEl>
                                          <p:spTgt spid="250"/>
                                        </p:tgtEl>
                                        <p:attrNameLst>
                                          <p:attrName>ppt_h</p:attrName>
                                        </p:attrNameLst>
                                      </p:cBhvr>
                                      <p:tavLst>
                                        <p:tav tm="0">
                                          <p:val>
                                            <p:fltVal val="0"/>
                                          </p:val>
                                        </p:tav>
                                        <p:tav tm="100000">
                                          <p:val>
                                            <p:strVal val="#ppt_h"/>
                                          </p:val>
                                        </p:tav>
                                      </p:tavLst>
                                    </p:anim>
                                  </p:childTnLst>
                                </p:cTn>
                              </p:par>
                            </p:childTnLst>
                          </p:cTn>
                        </p:par>
                        <p:par>
                          <p:cTn id="18" fill="hold">
                            <p:stCondLst>
                              <p:cond delay="1100"/>
                            </p:stCondLst>
                            <p:childTnLst>
                              <p:par>
                                <p:cTn id="19" nodeType="afterEffect" presetClass="entr" presetSubtype="32" presetID="23" grpId="4" fill="hold">
                                  <p:stCondLst>
                                    <p:cond delay="0"/>
                                  </p:stCondLst>
                                  <p:iterate type="el" backwards="0">
                                    <p:tmAbs val="0"/>
                                  </p:iterate>
                                  <p:childTnLst>
                                    <p:set>
                                      <p:cBhvr>
                                        <p:cTn id="20" fill="hold"/>
                                        <p:tgtEl>
                                          <p:spTgt spid="251"/>
                                        </p:tgtEl>
                                        <p:attrNameLst>
                                          <p:attrName>style.visibility</p:attrName>
                                        </p:attrNameLst>
                                      </p:cBhvr>
                                      <p:to>
                                        <p:strVal val="visible"/>
                                      </p:to>
                                    </p:set>
                                    <p:anim calcmode="lin" valueType="num">
                                      <p:cBhvr>
                                        <p:cTn id="21" dur="300" fill="hold"/>
                                        <p:tgtEl>
                                          <p:spTgt spid="251"/>
                                        </p:tgtEl>
                                        <p:attrNameLst>
                                          <p:attrName>ppt_w</p:attrName>
                                        </p:attrNameLst>
                                      </p:cBhvr>
                                      <p:tavLst>
                                        <p:tav tm="0">
                                          <p:val>
                                            <p:fltVal val="0"/>
                                          </p:val>
                                        </p:tav>
                                        <p:tav tm="100000">
                                          <p:val>
                                            <p:strVal val="#ppt_w"/>
                                          </p:val>
                                        </p:tav>
                                      </p:tavLst>
                                    </p:anim>
                                    <p:anim calcmode="lin" valueType="num">
                                      <p:cBhvr>
                                        <p:cTn id="22" dur="300" fill="hold"/>
                                        <p:tgtEl>
                                          <p:spTgt spid="251"/>
                                        </p:tgtEl>
                                        <p:attrNameLst>
                                          <p:attrName>ppt_h</p:attrName>
                                        </p:attrNameLst>
                                      </p:cBhvr>
                                      <p:tavLst>
                                        <p:tav tm="0">
                                          <p:val>
                                            <p:fltVal val="0"/>
                                          </p:val>
                                        </p:tav>
                                        <p:tav tm="100000">
                                          <p:val>
                                            <p:strVal val="#ppt_h"/>
                                          </p:val>
                                        </p:tav>
                                      </p:tavLst>
                                    </p:anim>
                                  </p:childTnLst>
                                </p:cTn>
                              </p:par>
                            </p:childTnLst>
                          </p:cTn>
                        </p:par>
                        <p:par>
                          <p:cTn id="23" fill="hold">
                            <p:stCondLst>
                              <p:cond delay="1400"/>
                            </p:stCondLst>
                            <p:childTnLst>
                              <p:par>
                                <p:cTn id="24" nodeType="afterEffect" presetClass="entr" presetSubtype="32" presetID="23" grpId="5" fill="hold">
                                  <p:stCondLst>
                                    <p:cond delay="0"/>
                                  </p:stCondLst>
                                  <p:iterate type="el" backwards="0">
                                    <p:tmAbs val="0"/>
                                  </p:iterate>
                                  <p:childTnLst>
                                    <p:set>
                                      <p:cBhvr>
                                        <p:cTn id="25" fill="hold"/>
                                        <p:tgtEl>
                                          <p:spTgt spid="252"/>
                                        </p:tgtEl>
                                        <p:attrNameLst>
                                          <p:attrName>style.visibility</p:attrName>
                                        </p:attrNameLst>
                                      </p:cBhvr>
                                      <p:to>
                                        <p:strVal val="visible"/>
                                      </p:to>
                                    </p:set>
                                    <p:anim calcmode="lin" valueType="num">
                                      <p:cBhvr>
                                        <p:cTn id="26" dur="300" fill="hold"/>
                                        <p:tgtEl>
                                          <p:spTgt spid="252"/>
                                        </p:tgtEl>
                                        <p:attrNameLst>
                                          <p:attrName>ppt_w</p:attrName>
                                        </p:attrNameLst>
                                      </p:cBhvr>
                                      <p:tavLst>
                                        <p:tav tm="0">
                                          <p:val>
                                            <p:fltVal val="0"/>
                                          </p:val>
                                        </p:tav>
                                        <p:tav tm="100000">
                                          <p:val>
                                            <p:strVal val="#ppt_w"/>
                                          </p:val>
                                        </p:tav>
                                      </p:tavLst>
                                    </p:anim>
                                    <p:anim calcmode="lin" valueType="num">
                                      <p:cBhvr>
                                        <p:cTn id="27" dur="300" fill="hold"/>
                                        <p:tgtEl>
                                          <p:spTgt spid="252"/>
                                        </p:tgtEl>
                                        <p:attrNameLst>
                                          <p:attrName>ppt_h</p:attrName>
                                        </p:attrNameLst>
                                      </p:cBhvr>
                                      <p:tavLst>
                                        <p:tav tm="0">
                                          <p:val>
                                            <p:fltVal val="0"/>
                                          </p:val>
                                        </p:tav>
                                        <p:tav tm="100000">
                                          <p:val>
                                            <p:strVal val="#ppt_h"/>
                                          </p:val>
                                        </p:tav>
                                      </p:tavLst>
                                    </p:anim>
                                  </p:childTnLst>
                                </p:cTn>
                              </p:par>
                            </p:childTnLst>
                          </p:cTn>
                        </p:par>
                        <p:par>
                          <p:cTn id="28" fill="hold">
                            <p:stCondLst>
                              <p:cond delay="1700"/>
                            </p:stCondLst>
                            <p:childTnLst>
                              <p:par>
                                <p:cTn id="29" nodeType="afterEffect" presetClass="entr" presetSubtype="32" presetID="23" grpId="6" fill="hold">
                                  <p:stCondLst>
                                    <p:cond delay="0"/>
                                  </p:stCondLst>
                                  <p:iterate type="el" backwards="0">
                                    <p:tmAbs val="0"/>
                                  </p:iterate>
                                  <p:childTnLst>
                                    <p:set>
                                      <p:cBhvr>
                                        <p:cTn id="30" fill="hold"/>
                                        <p:tgtEl>
                                          <p:spTgt spid="253"/>
                                        </p:tgtEl>
                                        <p:attrNameLst>
                                          <p:attrName>style.visibility</p:attrName>
                                        </p:attrNameLst>
                                      </p:cBhvr>
                                      <p:to>
                                        <p:strVal val="visible"/>
                                      </p:to>
                                    </p:set>
                                    <p:anim calcmode="lin" valueType="num">
                                      <p:cBhvr>
                                        <p:cTn id="31" dur="300" fill="hold"/>
                                        <p:tgtEl>
                                          <p:spTgt spid="253"/>
                                        </p:tgtEl>
                                        <p:attrNameLst>
                                          <p:attrName>ppt_w</p:attrName>
                                        </p:attrNameLst>
                                      </p:cBhvr>
                                      <p:tavLst>
                                        <p:tav tm="0">
                                          <p:val>
                                            <p:fltVal val="0"/>
                                          </p:val>
                                        </p:tav>
                                        <p:tav tm="100000">
                                          <p:val>
                                            <p:strVal val="#ppt_w"/>
                                          </p:val>
                                        </p:tav>
                                      </p:tavLst>
                                    </p:anim>
                                    <p:anim calcmode="lin" valueType="num">
                                      <p:cBhvr>
                                        <p:cTn id="32" dur="300" fill="hold"/>
                                        <p:tgtEl>
                                          <p:spTgt spid="253"/>
                                        </p:tgtEl>
                                        <p:attrNameLst>
                                          <p:attrName>ppt_h</p:attrName>
                                        </p:attrNameLst>
                                      </p:cBhvr>
                                      <p:tavLst>
                                        <p:tav tm="0">
                                          <p:val>
                                            <p:fltVal val="0"/>
                                          </p:val>
                                        </p:tav>
                                        <p:tav tm="100000">
                                          <p:val>
                                            <p:strVal val="#ppt_h"/>
                                          </p:val>
                                        </p:tav>
                                      </p:tavLst>
                                    </p:anim>
                                  </p:childTnLst>
                                </p:cTn>
                              </p:par>
                            </p:childTnLst>
                          </p:cTn>
                        </p:par>
                        <p:par>
                          <p:cTn id="33" fill="hold">
                            <p:stCondLst>
                              <p:cond delay="2000"/>
                            </p:stCondLst>
                            <p:childTnLst>
                              <p:par>
                                <p:cTn id="34" nodeType="afterEffect" presetClass="entr" presetSubtype="32" presetID="23" grpId="7" fill="hold">
                                  <p:stCondLst>
                                    <p:cond delay="0"/>
                                  </p:stCondLst>
                                  <p:iterate type="el" backwards="0">
                                    <p:tmAbs val="0"/>
                                  </p:iterate>
                                  <p:childTnLst>
                                    <p:set>
                                      <p:cBhvr>
                                        <p:cTn id="35" fill="hold"/>
                                        <p:tgtEl>
                                          <p:spTgt spid="254"/>
                                        </p:tgtEl>
                                        <p:attrNameLst>
                                          <p:attrName>style.visibility</p:attrName>
                                        </p:attrNameLst>
                                      </p:cBhvr>
                                      <p:to>
                                        <p:strVal val="visible"/>
                                      </p:to>
                                    </p:set>
                                    <p:anim calcmode="lin" valueType="num">
                                      <p:cBhvr>
                                        <p:cTn id="36" dur="300" fill="hold"/>
                                        <p:tgtEl>
                                          <p:spTgt spid="254"/>
                                        </p:tgtEl>
                                        <p:attrNameLst>
                                          <p:attrName>ppt_w</p:attrName>
                                        </p:attrNameLst>
                                      </p:cBhvr>
                                      <p:tavLst>
                                        <p:tav tm="0">
                                          <p:val>
                                            <p:fltVal val="0"/>
                                          </p:val>
                                        </p:tav>
                                        <p:tav tm="100000">
                                          <p:val>
                                            <p:strVal val="#ppt_w"/>
                                          </p:val>
                                        </p:tav>
                                      </p:tavLst>
                                    </p:anim>
                                    <p:anim calcmode="lin" valueType="num">
                                      <p:cBhvr>
                                        <p:cTn id="37" dur="300" fill="hold"/>
                                        <p:tgtEl>
                                          <p:spTgt spid="25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0" grpId="3"/>
      <p:bldP build="whole" bldLvl="1" animBg="1" rev="0" advAuto="0" spid="251" grpId="4"/>
      <p:bldP build="whole" bldLvl="1" animBg="1" rev="0" advAuto="0" spid="252" grpId="5"/>
      <p:bldP build="whole" bldLvl="1" animBg="1" rev="0" advAuto="0" spid="254" grpId="7"/>
      <p:bldP build="whole" bldLvl="1" animBg="1" rev="0" advAuto="0" spid="248" grpId="1"/>
      <p:bldP build="whole" bldLvl="1" animBg="1" rev="0" advAuto="0" spid="249" grpId="2"/>
      <p:bldP build="whole" bldLvl="1" animBg="1" rev="0" advAuto="0" spid="253" grpId="6"/>
    </p:bldLst>
  </p:timing>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9" name="Shape 399"/>
          <p:cNvSpPr/>
          <p:nvPr>
            <p:ph type="body" idx="1"/>
          </p:nvPr>
        </p:nvSpPr>
        <p:spPr>
          <a:xfrm>
            <a:off x="366712" y="1074737"/>
            <a:ext cx="8410501" cy="3383099"/>
          </a:xfrm>
          <a:prstGeom prst="rect">
            <a:avLst/>
          </a:prstGeom>
        </p:spPr>
        <p:txBody>
          <a:bodyPr>
            <a:normAutofit fontScale="100000" lnSpcReduction="0"/>
          </a:bodyPr>
          <a:lstStyle/>
          <a:p>
            <a:pPr lvl="0"/>
            <a:r>
              <a:t> JEE is a vast spec, people usually take for granted that JEE = EJB. EJBs are not a good match for running inside cloud foundry we will cover that later</a:t>
            </a:r>
          </a:p>
          <a:p>
            <a:pPr lvl="0"/>
            <a:r>
              <a:t> For the majority of the spec, we actually support it inside tomcat. The main concerns are mostly around the application architecture and not the specs it uses</a:t>
            </a:r>
          </a:p>
          <a:p>
            <a:pPr lvl="0"/>
            <a:r>
              <a:t> There are just a few specs are really not supported, be careful when bumping on those</a:t>
            </a:r>
          </a:p>
        </p:txBody>
      </p:sp>
      <p:sp>
        <p:nvSpPr>
          <p:cNvPr id="400" name="Shape 400"/>
          <p:cNvSpPr/>
          <p:nvPr/>
        </p:nvSpPr>
        <p:spPr>
          <a:xfrm>
            <a:off x="289675" y="141838"/>
            <a:ext cx="8410576" cy="50429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3200">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200">
                <a:solidFill>
                  <a:srgbClr val="29756E"/>
                </a:solidFill>
                <a:uFill>
                  <a:solidFill>
                    <a:srgbClr val="2C95DD"/>
                  </a:solidFill>
                </a:uFill>
              </a:rPr>
              <a:t>Can I run my JEE app on PCF?</a:t>
            </a: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2" name="Shape 402"/>
          <p:cNvSpPr/>
          <p:nvPr>
            <p:ph type="title"/>
          </p:nvPr>
        </p:nvSpPr>
        <p:spPr>
          <a:xfrm>
            <a:off x="366711" y="325436"/>
            <a:ext cx="8410501" cy="460501"/>
          </a:xfrm>
          <a:prstGeom prst="rect">
            <a:avLst/>
          </a:prstGeom>
        </p:spPr>
        <p:txBody>
          <a:bodyPr>
            <a:normAutofit fontScale="100000" lnSpcReduction="0"/>
          </a:bodyPr>
          <a:lstStyle/>
          <a:p>
            <a:pPr lvl="0">
              <a:defRPr sz="1800"/>
            </a:pPr>
            <a:r>
              <a:rPr sz="1400"/>
              <a:t>JEE 7 and CloudFoundry (Most common JSRs)</a:t>
            </a:r>
          </a:p>
        </p:txBody>
      </p:sp>
      <p:graphicFrame>
        <p:nvGraphicFramePr>
          <p:cNvPr id="403" name="Table 403"/>
          <p:cNvGraphicFramePr/>
          <p:nvPr/>
        </p:nvGraphicFramePr>
        <p:xfrm>
          <a:off x="421849" y="709749"/>
          <a:ext cx="8305701" cy="39774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73475"/>
                <a:gridCol w="2479375"/>
                <a:gridCol w="978200"/>
                <a:gridCol w="3174650"/>
              </a:tblGrid>
              <a:tr h="323819">
                <a:tc>
                  <a:txBody>
                    <a:bodyPr/>
                    <a:lstStyle/>
                    <a:p>
                      <a:pPr lvl="0" algn="ctr">
                        <a:defRPr b="0" i="0" sz="1800">
                          <a:solidFill>
                            <a:srgbClr val="000000"/>
                          </a:solidFill>
                          <a:uFillTx/>
                        </a:defRPr>
                      </a:pPr>
                      <a:r>
                        <a:rPr b="1" i="1" sz="1000">
                          <a:solidFill>
                            <a:srgbClr val="FFFFFF"/>
                          </a:solidFill>
                        </a:rPr>
                        <a:t>JSR</a:t>
                      </a:r>
                    </a:p>
                  </a:txBody>
                  <a:tcPr marL="91425" marR="91425" marT="91425" marB="91425" anchor="t" anchorCtr="0" horzOverflow="overflow">
                    <a:solidFill>
                      <a:srgbClr val="F16F3B"/>
                    </a:solidFill>
                  </a:tcPr>
                </a:tc>
                <a:tc>
                  <a:txBody>
                    <a:bodyPr/>
                    <a:lstStyle/>
                    <a:p>
                      <a:pPr lvl="0" algn="ctr">
                        <a:defRPr b="0" i="0" sz="1800">
                          <a:solidFill>
                            <a:srgbClr val="000000"/>
                          </a:solidFill>
                          <a:uFillTx/>
                        </a:defRPr>
                      </a:pPr>
                      <a:r>
                        <a:rPr b="1" i="1" sz="1000">
                          <a:solidFill>
                            <a:srgbClr val="FFFFFF"/>
                          </a:solidFill>
                        </a:rPr>
                        <a:t>Description </a:t>
                      </a:r>
                    </a:p>
                  </a:txBody>
                  <a:tcPr marL="91425" marR="91425" marT="91425" marB="91425" anchor="t" anchorCtr="0" horzOverflow="overflow">
                    <a:solidFill>
                      <a:srgbClr val="F16F3B"/>
                    </a:solidFill>
                  </a:tcPr>
                </a:tc>
                <a:tc>
                  <a:txBody>
                    <a:bodyPr/>
                    <a:lstStyle/>
                    <a:p>
                      <a:pPr lvl="0" algn="ctr">
                        <a:defRPr b="0" i="0" sz="1800">
                          <a:solidFill>
                            <a:srgbClr val="000000"/>
                          </a:solidFill>
                          <a:uFillTx/>
                        </a:defRPr>
                      </a:pPr>
                      <a:r>
                        <a:rPr b="1" i="1" sz="1000">
                          <a:solidFill>
                            <a:srgbClr val="FFFFFF"/>
                          </a:solidFill>
                        </a:rPr>
                        <a:t>Supported</a:t>
                      </a:r>
                    </a:p>
                  </a:txBody>
                  <a:tcPr marL="91425" marR="91425" marT="91425" marB="91425" anchor="t" anchorCtr="0" horzOverflow="overflow">
                    <a:solidFill>
                      <a:srgbClr val="F16F3B"/>
                    </a:solidFill>
                  </a:tcPr>
                </a:tc>
                <a:tc>
                  <a:txBody>
                    <a:bodyPr/>
                    <a:lstStyle/>
                    <a:p>
                      <a:pPr lvl="0" algn="ctr">
                        <a:defRPr b="0" i="0" sz="1800">
                          <a:solidFill>
                            <a:srgbClr val="000000"/>
                          </a:solidFill>
                          <a:uFillTx/>
                        </a:defRPr>
                      </a:pPr>
                      <a:r>
                        <a:rPr b="1" i="1" sz="1000">
                          <a:solidFill>
                            <a:srgbClr val="FFFFFF"/>
                          </a:solidFill>
                        </a:rPr>
                        <a:t>Notes</a:t>
                      </a:r>
                    </a:p>
                  </a:txBody>
                  <a:tcPr marL="91425" marR="91425" marT="91425" marB="91425" anchor="t" anchorCtr="0" horzOverflow="overflow">
                    <a:solidFill>
                      <a:srgbClr val="F16F3B"/>
                    </a:solidFill>
                  </a:tcPr>
                </a:tc>
              </a:tr>
              <a:tr h="323819">
                <a:tc>
                  <a:txBody>
                    <a:bodyPr/>
                    <a:lstStyle/>
                    <a:p>
                      <a:pPr lvl="0" algn="l">
                        <a:defRPr b="0" i="0" sz="1800">
                          <a:solidFill>
                            <a:srgbClr val="000000"/>
                          </a:solidFill>
                          <a:uFillTx/>
                        </a:defRPr>
                      </a:pPr>
                      <a:r>
                        <a:rPr b="1" i="1" sz="900">
                          <a:solidFill>
                            <a:srgbClr val="00685D"/>
                          </a:solidFill>
                        </a:rPr>
                        <a:t>JSR 338 </a:t>
                      </a:r>
                    </a:p>
                  </a:txBody>
                  <a:tcPr marL="91425" marR="91425" marT="91425" marB="91425" anchor="t" anchorCtr="0" horzOverflow="overflow">
                    <a:noFill/>
                  </a:tcPr>
                </a:tc>
                <a:tc>
                  <a:txBody>
                    <a:bodyPr/>
                    <a:lstStyle/>
                    <a:p>
                      <a:pPr lvl="0" algn="l">
                        <a:defRPr b="0" i="0" sz="1800">
                          <a:solidFill>
                            <a:srgbClr val="000000"/>
                          </a:solidFill>
                          <a:uFillTx/>
                        </a:defRPr>
                      </a:pPr>
                      <a:r>
                        <a:rPr b="1" i="1" sz="900">
                          <a:solidFill>
                            <a:srgbClr val="00685D"/>
                          </a:solidFill>
                        </a:rPr>
                        <a:t>Java Persistence API 2.1</a:t>
                      </a:r>
                    </a:p>
                  </a:txBody>
                  <a:tcPr marL="91425" marR="91425" marT="91425" marB="91425" anchor="t" anchorCtr="0" horzOverflow="overflow">
                    <a:noFill/>
                  </a:tcPr>
                </a:tc>
                <a:tc>
                  <a:txBody>
                    <a:bodyPr/>
                    <a:lstStyle/>
                    <a:p>
                      <a:pPr lvl="0" algn="ctr">
                        <a:defRPr b="0" i="0" sz="1800">
                          <a:solidFill>
                            <a:srgbClr val="000000"/>
                          </a:solidFill>
                          <a:uFillTx/>
                        </a:defRPr>
                      </a:pPr>
                      <a:r>
                        <a:rPr b="1" i="1" sz="900">
                          <a:solidFill>
                            <a:srgbClr val="00685D"/>
                          </a:solidFill>
                        </a:rPr>
                        <a:t>yes</a:t>
                      </a:r>
                    </a:p>
                  </a:txBody>
                  <a:tcPr marL="91425" marR="91425" marT="91425" marB="91425" anchor="t" anchorCtr="0" horzOverflow="overflow">
                    <a:solidFill>
                      <a:srgbClr val="72FF87">
                        <a:alpha val="63460"/>
                      </a:srgbClr>
                    </a:solidFill>
                  </a:tcPr>
                </a:tc>
                <a:tc>
                  <a:txBody>
                    <a:bodyPr/>
                    <a:lstStyle/>
                    <a:p>
                      <a:pPr lvl="0" algn="l">
                        <a:defRPr b="0" i="0" sz="1800">
                          <a:solidFill>
                            <a:srgbClr val="000000"/>
                          </a:solidFill>
                          <a:uFillTx/>
                        </a:defRPr>
                      </a:pPr>
                      <a:r>
                        <a:rPr b="1" i="1" sz="900">
                          <a:solidFill>
                            <a:srgbClr val="00685D"/>
                          </a:solidFill>
                        </a:rPr>
                        <a:t>Spring data JPA has better support than this JSR</a:t>
                      </a:r>
                    </a:p>
                  </a:txBody>
                  <a:tcPr marL="91425" marR="91425" marT="91425" marB="91425" anchor="t" anchorCtr="0" horzOverflow="overflow">
                    <a:noFill/>
                  </a:tcPr>
                </a:tc>
              </a:tr>
              <a:tr h="323819">
                <a:tc>
                  <a:txBody>
                    <a:bodyPr/>
                    <a:lstStyle/>
                    <a:p>
                      <a:pPr lvl="0" algn="l">
                        <a:defRPr b="0" i="0" sz="1800">
                          <a:solidFill>
                            <a:srgbClr val="000000"/>
                          </a:solidFill>
                          <a:uFillTx/>
                        </a:defRPr>
                      </a:pPr>
                      <a:r>
                        <a:rPr b="1" i="1" sz="900">
                          <a:solidFill>
                            <a:srgbClr val="00685D"/>
                          </a:solidFill>
                        </a:rPr>
                        <a:t>JSR 340</a:t>
                      </a:r>
                    </a:p>
                  </a:txBody>
                  <a:tcPr marL="91425" marR="91425" marT="91425" marB="91425" anchor="t" anchorCtr="0" horzOverflow="overflow">
                    <a:noFill/>
                  </a:tcPr>
                </a:tc>
                <a:tc>
                  <a:txBody>
                    <a:bodyPr/>
                    <a:lstStyle/>
                    <a:p>
                      <a:pPr lvl="0" algn="l">
                        <a:defRPr b="0" i="0" sz="1800">
                          <a:solidFill>
                            <a:srgbClr val="000000"/>
                          </a:solidFill>
                          <a:uFillTx/>
                        </a:defRPr>
                      </a:pPr>
                      <a:r>
                        <a:rPr b="1" i="1" sz="900">
                          <a:solidFill>
                            <a:srgbClr val="00685D"/>
                          </a:solidFill>
                        </a:rPr>
                        <a:t>Java Servlets 3.1</a:t>
                      </a:r>
                    </a:p>
                  </a:txBody>
                  <a:tcPr marL="91425" marR="91425" marT="91425" marB="91425" anchor="t" anchorCtr="0" horzOverflow="overflow">
                    <a:noFill/>
                  </a:tcPr>
                </a:tc>
                <a:tc>
                  <a:txBody>
                    <a:bodyPr/>
                    <a:lstStyle/>
                    <a:p>
                      <a:pPr lvl="0" algn="ctr">
                        <a:defRPr b="0" i="0" sz="1800">
                          <a:solidFill>
                            <a:srgbClr val="000000"/>
                          </a:solidFill>
                          <a:uFillTx/>
                        </a:defRPr>
                      </a:pPr>
                      <a:r>
                        <a:rPr b="1" i="1" sz="900">
                          <a:solidFill>
                            <a:srgbClr val="00685D"/>
                          </a:solidFill>
                        </a:rPr>
                        <a:t>yes</a:t>
                      </a:r>
                    </a:p>
                  </a:txBody>
                  <a:tcPr marL="91425" marR="91425" marT="91425" marB="91425" anchor="t" anchorCtr="0" horzOverflow="overflow">
                    <a:solidFill>
                      <a:srgbClr val="72FF87">
                        <a:alpha val="63460"/>
                      </a:srgbClr>
                    </a:solidFill>
                  </a:tcPr>
                </a:tc>
                <a:tc>
                  <a:txBody>
                    <a:bodyPr/>
                    <a:lstStyle/>
                    <a:p>
                      <a:pPr lvl="0" algn="l">
                        <a:defRPr b="0" i="0" sz="1800">
                          <a:solidFill>
                            <a:srgbClr val="000000"/>
                          </a:solidFill>
                          <a:uFillTx/>
                        </a:defRPr>
                      </a:pPr>
                      <a:r>
                        <a:rPr b="1" i="1" sz="900">
                          <a:solidFill>
                            <a:srgbClr val="00685D"/>
                          </a:solidFill>
                        </a:rPr>
                        <a:t>Tomcat 8 support servlets 3.1</a:t>
                      </a:r>
                    </a:p>
                  </a:txBody>
                  <a:tcPr marL="91425" marR="91425" marT="91425" marB="91425" anchor="t" anchorCtr="0" horzOverflow="overflow">
                    <a:noFill/>
                  </a:tcPr>
                </a:tc>
              </a:tr>
              <a:tr h="323819">
                <a:tc>
                  <a:txBody>
                    <a:bodyPr/>
                    <a:lstStyle/>
                    <a:p>
                      <a:pPr lvl="0" algn="l">
                        <a:defRPr b="0" i="0" sz="1800">
                          <a:solidFill>
                            <a:srgbClr val="000000"/>
                          </a:solidFill>
                          <a:uFillTx/>
                        </a:defRPr>
                      </a:pPr>
                      <a:r>
                        <a:rPr b="1" i="1" sz="900">
                          <a:solidFill>
                            <a:srgbClr val="00685D"/>
                          </a:solidFill>
                        </a:rPr>
                        <a:t>JSR 339</a:t>
                      </a:r>
                    </a:p>
                  </a:txBody>
                  <a:tcPr marL="91425" marR="91425" marT="91425" marB="91425" anchor="t" anchorCtr="0" horzOverflow="overflow">
                    <a:noFill/>
                  </a:tcPr>
                </a:tc>
                <a:tc>
                  <a:txBody>
                    <a:bodyPr/>
                    <a:lstStyle/>
                    <a:p>
                      <a:pPr lvl="0" algn="l">
                        <a:defRPr b="0" i="0" sz="1800">
                          <a:solidFill>
                            <a:srgbClr val="000000"/>
                          </a:solidFill>
                          <a:uFillTx/>
                        </a:defRPr>
                      </a:pPr>
                      <a:r>
                        <a:rPr b="1" i="1" sz="900">
                          <a:solidFill>
                            <a:srgbClr val="00685D"/>
                          </a:solidFill>
                        </a:rPr>
                        <a:t>JAX-RS 2.0 Restfull web services</a:t>
                      </a:r>
                    </a:p>
                  </a:txBody>
                  <a:tcPr marL="91425" marR="91425" marT="91425" marB="91425" anchor="t" anchorCtr="0" horzOverflow="overflow">
                    <a:noFill/>
                  </a:tcPr>
                </a:tc>
                <a:tc>
                  <a:txBody>
                    <a:bodyPr/>
                    <a:lstStyle/>
                    <a:p>
                      <a:pPr lvl="0" algn="ctr">
                        <a:defRPr b="0" i="0" sz="1800">
                          <a:solidFill>
                            <a:srgbClr val="000000"/>
                          </a:solidFill>
                          <a:uFillTx/>
                        </a:defRPr>
                      </a:pPr>
                      <a:r>
                        <a:rPr b="1" i="1" sz="900">
                          <a:solidFill>
                            <a:srgbClr val="00685D"/>
                          </a:solidFill>
                        </a:rPr>
                        <a:t>yes</a:t>
                      </a:r>
                    </a:p>
                  </a:txBody>
                  <a:tcPr marL="91425" marR="91425" marT="91425" marB="91425" anchor="t" anchorCtr="0" horzOverflow="overflow">
                    <a:solidFill>
                      <a:srgbClr val="72FF87">
                        <a:alpha val="63460"/>
                      </a:srgbClr>
                    </a:solidFill>
                  </a:tcPr>
                </a:tc>
                <a:tc>
                  <a:txBody>
                    <a:bodyPr/>
                    <a:lstStyle/>
                    <a:p>
                      <a:pPr lvl="0" algn="l">
                        <a:defRPr b="0" i="0" sz="1800">
                          <a:solidFill>
                            <a:srgbClr val="000000"/>
                          </a:solidFill>
                          <a:uFillTx/>
                        </a:defRPr>
                      </a:pPr>
                      <a:r>
                        <a:rPr b="1" i="1" sz="900">
                          <a:solidFill>
                            <a:srgbClr val="00685D"/>
                          </a:solidFill>
                        </a:rPr>
                        <a:t>Jersey and resteasy can be used instead of SpringMVC</a:t>
                      </a:r>
                    </a:p>
                  </a:txBody>
                  <a:tcPr marL="91425" marR="91425" marT="91425" marB="91425" anchor="t" anchorCtr="0" horzOverflow="overflow">
                    <a:noFill/>
                  </a:tcPr>
                </a:tc>
              </a:tr>
              <a:tr h="323819">
                <a:tc>
                  <a:txBody>
                    <a:bodyPr/>
                    <a:lstStyle/>
                    <a:p>
                      <a:pPr lvl="0" algn="l">
                        <a:defRPr b="0" i="0" sz="1800">
                          <a:solidFill>
                            <a:srgbClr val="000000"/>
                          </a:solidFill>
                          <a:uFillTx/>
                        </a:defRPr>
                      </a:pPr>
                      <a:r>
                        <a:rPr b="1" i="1" sz="900">
                          <a:solidFill>
                            <a:srgbClr val="00685D"/>
                          </a:solidFill>
                        </a:rPr>
                        <a:t>JSR 344</a:t>
                      </a:r>
                    </a:p>
                  </a:txBody>
                  <a:tcPr marL="91425" marR="91425" marT="91425" marB="91425" anchor="t" anchorCtr="0" horzOverflow="overflow">
                    <a:noFill/>
                  </a:tcPr>
                </a:tc>
                <a:tc>
                  <a:txBody>
                    <a:bodyPr/>
                    <a:lstStyle/>
                    <a:p>
                      <a:pPr lvl="0" algn="l">
                        <a:defRPr b="0" i="0" sz="1800">
                          <a:solidFill>
                            <a:srgbClr val="000000"/>
                          </a:solidFill>
                          <a:uFillTx/>
                        </a:defRPr>
                      </a:pPr>
                      <a:r>
                        <a:rPr b="1" i="1" sz="900">
                          <a:solidFill>
                            <a:srgbClr val="00685D"/>
                          </a:solidFill>
                        </a:rPr>
                        <a:t>JSF 2.2 Java server faces</a:t>
                      </a:r>
                    </a:p>
                  </a:txBody>
                  <a:tcPr marL="91425" marR="91425" marT="91425" marB="91425" anchor="t" anchorCtr="0" horzOverflow="overflow">
                    <a:noFill/>
                  </a:tcPr>
                </a:tc>
                <a:tc>
                  <a:txBody>
                    <a:bodyPr/>
                    <a:lstStyle/>
                    <a:p>
                      <a:pPr lvl="0" algn="ctr">
                        <a:defRPr b="0" i="0" sz="1800">
                          <a:solidFill>
                            <a:srgbClr val="000000"/>
                          </a:solidFill>
                          <a:uFillTx/>
                        </a:defRPr>
                      </a:pPr>
                      <a:r>
                        <a:rPr b="1" i="1" sz="900">
                          <a:solidFill>
                            <a:srgbClr val="00685D"/>
                          </a:solidFill>
                        </a:rPr>
                        <a:t>yes</a:t>
                      </a:r>
                    </a:p>
                  </a:txBody>
                  <a:tcPr marL="91425" marR="91425" marT="91425" marB="91425" anchor="t" anchorCtr="0" horzOverflow="overflow">
                    <a:solidFill>
                      <a:srgbClr val="72FF87">
                        <a:alpha val="63460"/>
                      </a:srgbClr>
                    </a:solidFill>
                  </a:tcPr>
                </a:tc>
                <a:tc>
                  <a:txBody>
                    <a:bodyPr/>
                    <a:lstStyle/>
                    <a:p>
                      <a:pPr lvl="0" algn="l">
                        <a:defRPr b="0" i="0" sz="1800">
                          <a:solidFill>
                            <a:srgbClr val="000000"/>
                          </a:solidFill>
                          <a:uFillTx/>
                        </a:defRPr>
                      </a:pPr>
                      <a:r>
                        <a:rPr b="1" i="1" sz="900">
                          <a:solidFill>
                            <a:srgbClr val="00685D"/>
                          </a:solidFill>
                        </a:rPr>
                        <a:t>Supported on tomcat containers</a:t>
                      </a:r>
                    </a:p>
                  </a:txBody>
                  <a:tcPr marL="91425" marR="91425" marT="91425" marB="91425" anchor="t" anchorCtr="0" horzOverflow="overflow">
                    <a:noFill/>
                  </a:tcPr>
                </a:tc>
              </a:tr>
              <a:tr h="323819">
                <a:tc>
                  <a:txBody>
                    <a:bodyPr/>
                    <a:lstStyle/>
                    <a:p>
                      <a:pPr lvl="0" algn="l">
                        <a:defRPr b="0" i="0" sz="1800">
                          <a:solidFill>
                            <a:srgbClr val="000000"/>
                          </a:solidFill>
                          <a:uFillTx/>
                        </a:defRPr>
                      </a:pPr>
                      <a:r>
                        <a:rPr b="1" i="1" sz="900">
                          <a:solidFill>
                            <a:srgbClr val="00685D"/>
                          </a:solidFill>
                        </a:rPr>
                        <a:t>JSR 349</a:t>
                      </a:r>
                    </a:p>
                  </a:txBody>
                  <a:tcPr marL="91425" marR="91425" marT="91425" marB="91425" anchor="t" anchorCtr="0" horzOverflow="overflow">
                    <a:noFill/>
                  </a:tcPr>
                </a:tc>
                <a:tc>
                  <a:txBody>
                    <a:bodyPr/>
                    <a:lstStyle/>
                    <a:p>
                      <a:pPr lvl="0" algn="l">
                        <a:defRPr b="0" i="0" sz="1800">
                          <a:solidFill>
                            <a:srgbClr val="000000"/>
                          </a:solidFill>
                          <a:uFillTx/>
                        </a:defRPr>
                      </a:pPr>
                      <a:r>
                        <a:rPr b="1" i="1" sz="900">
                          <a:solidFill>
                            <a:srgbClr val="00685D"/>
                          </a:solidFill>
                        </a:rPr>
                        <a:t>Bean Validation 1.1</a:t>
                      </a:r>
                    </a:p>
                  </a:txBody>
                  <a:tcPr marL="91425" marR="91425" marT="91425" marB="91425" anchor="t" anchorCtr="0" horzOverflow="overflow">
                    <a:noFill/>
                  </a:tcPr>
                </a:tc>
                <a:tc>
                  <a:txBody>
                    <a:bodyPr/>
                    <a:lstStyle/>
                    <a:p>
                      <a:pPr lvl="0" algn="ctr">
                        <a:defRPr b="0" i="0" sz="1800">
                          <a:solidFill>
                            <a:srgbClr val="000000"/>
                          </a:solidFill>
                          <a:uFillTx/>
                        </a:defRPr>
                      </a:pPr>
                      <a:r>
                        <a:rPr b="1" i="1" sz="900">
                          <a:solidFill>
                            <a:srgbClr val="00685D"/>
                          </a:solidFill>
                        </a:rPr>
                        <a:t>yes</a:t>
                      </a:r>
                    </a:p>
                  </a:txBody>
                  <a:tcPr marL="91425" marR="91425" marT="91425" marB="91425" anchor="t" anchorCtr="0" horzOverflow="overflow">
                    <a:solidFill>
                      <a:srgbClr val="72FF87">
                        <a:alpha val="63460"/>
                      </a:srgbClr>
                    </a:solidFill>
                  </a:tcPr>
                </a:tc>
                <a:tc>
                  <a:txBody>
                    <a:bodyPr/>
                    <a:lstStyle/>
                    <a:p>
                      <a:pPr lvl="0" algn="l">
                        <a:defRPr b="0" i="0" sz="1800">
                          <a:solidFill>
                            <a:srgbClr val="000000"/>
                          </a:solidFill>
                          <a:uFillTx/>
                        </a:defRPr>
                      </a:pPr>
                      <a:r>
                        <a:rPr b="1" i="1" sz="900">
                          <a:solidFill>
                            <a:srgbClr val="00685D"/>
                          </a:solidFill>
                        </a:rPr>
                        <a:t>Spring has support for bean validation</a:t>
                      </a:r>
                    </a:p>
                  </a:txBody>
                  <a:tcPr marL="91425" marR="91425" marT="91425" marB="91425" anchor="t" anchorCtr="0" horzOverflow="overflow">
                    <a:noFill/>
                  </a:tcPr>
                </a:tc>
              </a:tr>
              <a:tr h="323819">
                <a:tc>
                  <a:txBody>
                    <a:bodyPr/>
                    <a:lstStyle/>
                    <a:p>
                      <a:pPr lvl="0" algn="l">
                        <a:defRPr b="0" i="0" sz="1800">
                          <a:solidFill>
                            <a:srgbClr val="000000"/>
                          </a:solidFill>
                          <a:uFillTx/>
                        </a:defRPr>
                      </a:pPr>
                      <a:r>
                        <a:rPr b="1" i="1" sz="900">
                          <a:solidFill>
                            <a:srgbClr val="00685D"/>
                          </a:solidFill>
                        </a:rPr>
                        <a:t>JSR 245</a:t>
                      </a:r>
                    </a:p>
                  </a:txBody>
                  <a:tcPr marL="91425" marR="91425" marT="91425" marB="91425" anchor="t" anchorCtr="0" horzOverflow="overflow">
                    <a:noFill/>
                  </a:tcPr>
                </a:tc>
                <a:tc>
                  <a:txBody>
                    <a:bodyPr/>
                    <a:lstStyle/>
                    <a:p>
                      <a:pPr lvl="0" algn="l">
                        <a:defRPr b="0" i="0" sz="1800">
                          <a:solidFill>
                            <a:srgbClr val="000000"/>
                          </a:solidFill>
                          <a:uFillTx/>
                        </a:defRPr>
                      </a:pPr>
                      <a:r>
                        <a:rPr b="1" i="1" sz="900">
                          <a:solidFill>
                            <a:srgbClr val="00685D"/>
                          </a:solidFill>
                        </a:rPr>
                        <a:t>Java server pages 2.3</a:t>
                      </a:r>
                    </a:p>
                  </a:txBody>
                  <a:tcPr marL="91425" marR="91425" marT="91425" marB="91425" anchor="t" anchorCtr="0" horzOverflow="overflow">
                    <a:noFill/>
                  </a:tcPr>
                </a:tc>
                <a:tc>
                  <a:txBody>
                    <a:bodyPr/>
                    <a:lstStyle/>
                    <a:p>
                      <a:pPr lvl="0" algn="ctr">
                        <a:defRPr b="0" i="0" sz="1800">
                          <a:solidFill>
                            <a:srgbClr val="000000"/>
                          </a:solidFill>
                          <a:uFillTx/>
                        </a:defRPr>
                      </a:pPr>
                      <a:r>
                        <a:rPr b="1" i="1" sz="900">
                          <a:solidFill>
                            <a:srgbClr val="00685D"/>
                          </a:solidFill>
                        </a:rPr>
                        <a:t>yes</a:t>
                      </a:r>
                    </a:p>
                  </a:txBody>
                  <a:tcPr marL="91425" marR="91425" marT="91425" marB="91425" anchor="t" anchorCtr="0" horzOverflow="overflow">
                    <a:solidFill>
                      <a:srgbClr val="72FF87">
                        <a:alpha val="63460"/>
                      </a:srgbClr>
                    </a:solidFill>
                  </a:tcPr>
                </a:tc>
                <a:tc>
                  <a:txBody>
                    <a:bodyPr/>
                    <a:lstStyle/>
                    <a:p>
                      <a:pPr lvl="0" algn="l">
                        <a:defRPr b="0" i="0" sz="1800">
                          <a:solidFill>
                            <a:srgbClr val="000000"/>
                          </a:solidFill>
                          <a:uFillTx/>
                        </a:defRPr>
                      </a:pPr>
                      <a:r>
                        <a:rPr b="1" i="1" sz="900">
                          <a:solidFill>
                            <a:srgbClr val="00685D"/>
                          </a:solidFill>
                        </a:rPr>
                        <a:t>Supported on tomcat containers</a:t>
                      </a:r>
                    </a:p>
                  </a:txBody>
                  <a:tcPr marL="91425" marR="91425" marT="91425" marB="91425" anchor="t" anchorCtr="0" horzOverflow="overflow">
                    <a:noFill/>
                  </a:tcPr>
                </a:tc>
              </a:tr>
              <a:tr h="323819">
                <a:tc>
                  <a:txBody>
                    <a:bodyPr/>
                    <a:lstStyle/>
                    <a:p>
                      <a:pPr lvl="0" algn="l">
                        <a:defRPr b="0" i="0" sz="1800">
                          <a:solidFill>
                            <a:srgbClr val="000000"/>
                          </a:solidFill>
                          <a:uFillTx/>
                        </a:defRPr>
                      </a:pPr>
                      <a:r>
                        <a:rPr b="1" i="1" sz="900">
                          <a:solidFill>
                            <a:srgbClr val="00685D"/>
                          </a:solidFill>
                        </a:rPr>
                        <a:t>JSR 919</a:t>
                      </a:r>
                    </a:p>
                  </a:txBody>
                  <a:tcPr marL="91425" marR="91425" marT="91425" marB="91425" anchor="t" anchorCtr="0" horzOverflow="overflow">
                    <a:noFill/>
                  </a:tcPr>
                </a:tc>
                <a:tc>
                  <a:txBody>
                    <a:bodyPr/>
                    <a:lstStyle/>
                    <a:p>
                      <a:pPr lvl="0" algn="l">
                        <a:defRPr b="0" i="0" sz="1800">
                          <a:solidFill>
                            <a:srgbClr val="000000"/>
                          </a:solidFill>
                          <a:uFillTx/>
                        </a:defRPr>
                      </a:pPr>
                      <a:r>
                        <a:rPr b="1" i="1" sz="900">
                          <a:solidFill>
                            <a:srgbClr val="00685D"/>
                          </a:solidFill>
                        </a:rPr>
                        <a:t>Java mail 1.5</a:t>
                      </a:r>
                    </a:p>
                  </a:txBody>
                  <a:tcPr marL="91425" marR="91425" marT="91425" marB="91425" anchor="t" anchorCtr="0" horzOverflow="overflow">
                    <a:noFill/>
                  </a:tcPr>
                </a:tc>
                <a:tc>
                  <a:txBody>
                    <a:bodyPr/>
                    <a:lstStyle/>
                    <a:p>
                      <a:pPr lvl="0" algn="ctr">
                        <a:defRPr b="0" i="0" sz="1800">
                          <a:solidFill>
                            <a:srgbClr val="000000"/>
                          </a:solidFill>
                          <a:uFillTx/>
                        </a:defRPr>
                      </a:pPr>
                      <a:r>
                        <a:rPr b="1" i="1" sz="900">
                          <a:solidFill>
                            <a:srgbClr val="00685D"/>
                          </a:solidFill>
                        </a:rPr>
                        <a:t>yes </a:t>
                      </a:r>
                    </a:p>
                  </a:txBody>
                  <a:tcPr marL="91425" marR="91425" marT="91425" marB="91425" anchor="t" anchorCtr="0" horzOverflow="overflow">
                    <a:solidFill>
                      <a:srgbClr val="72FF87">
                        <a:alpha val="63460"/>
                      </a:srgbClr>
                    </a:solidFill>
                  </a:tcPr>
                </a:tc>
                <a:tc>
                  <a:txBody>
                    <a:bodyPr/>
                    <a:lstStyle/>
                    <a:p>
                      <a:pPr lvl="0" algn="l">
                        <a:defRPr b="0" i="0" sz="1800">
                          <a:solidFill>
                            <a:srgbClr val="000000"/>
                          </a:solidFill>
                          <a:uFillTx/>
                        </a:defRPr>
                      </a:pPr>
                      <a:r>
                        <a:rPr b="1" i="1" sz="900">
                          <a:solidFill>
                            <a:srgbClr val="00685D"/>
                          </a:solidFill>
                        </a:rPr>
                        <a:t>Spring has extensive support for java mail senders</a:t>
                      </a:r>
                    </a:p>
                  </a:txBody>
                  <a:tcPr marL="91425" marR="91425" marT="91425" marB="91425" anchor="t" anchorCtr="0" horzOverflow="overflow">
                    <a:noFill/>
                  </a:tcPr>
                </a:tc>
              </a:tr>
              <a:tr h="323819">
                <a:tc>
                  <a:txBody>
                    <a:bodyPr/>
                    <a:lstStyle/>
                    <a:p>
                      <a:pPr lvl="0" algn="l">
                        <a:defRPr b="0" i="0" sz="1800">
                          <a:solidFill>
                            <a:srgbClr val="000000"/>
                          </a:solidFill>
                          <a:uFillTx/>
                        </a:defRPr>
                      </a:pPr>
                      <a:r>
                        <a:rPr b="1" i="1" sz="900">
                          <a:solidFill>
                            <a:srgbClr val="00685D"/>
                          </a:solidFill>
                        </a:rPr>
                        <a:t>JSR 343</a:t>
                      </a:r>
                    </a:p>
                  </a:txBody>
                  <a:tcPr marL="91425" marR="91425" marT="91425" marB="91425" anchor="t" anchorCtr="0" horzOverflow="overflow">
                    <a:noFill/>
                  </a:tcPr>
                </a:tc>
                <a:tc>
                  <a:txBody>
                    <a:bodyPr/>
                    <a:lstStyle/>
                    <a:p>
                      <a:pPr lvl="0" algn="l">
                        <a:defRPr b="0" i="0" sz="1800">
                          <a:solidFill>
                            <a:srgbClr val="000000"/>
                          </a:solidFill>
                          <a:uFillTx/>
                        </a:defRPr>
                      </a:pPr>
                      <a:r>
                        <a:rPr b="1" i="1" sz="900">
                          <a:solidFill>
                            <a:srgbClr val="00685D"/>
                          </a:solidFill>
                        </a:rPr>
                        <a:t>JMS 2.0</a:t>
                      </a:r>
                    </a:p>
                  </a:txBody>
                  <a:tcPr marL="91425" marR="91425" marT="91425" marB="91425" anchor="t" anchorCtr="0" horzOverflow="overflow">
                    <a:noFill/>
                  </a:tcPr>
                </a:tc>
                <a:tc>
                  <a:txBody>
                    <a:bodyPr/>
                    <a:lstStyle/>
                    <a:p>
                      <a:pPr lvl="0" algn="ctr">
                        <a:defRPr b="0" i="0" sz="1800">
                          <a:solidFill>
                            <a:srgbClr val="000000"/>
                          </a:solidFill>
                          <a:uFillTx/>
                        </a:defRPr>
                      </a:pPr>
                      <a:r>
                        <a:rPr b="1" i="1" sz="900">
                          <a:solidFill>
                            <a:srgbClr val="00685D"/>
                          </a:solidFill>
                        </a:rPr>
                        <a:t>partial</a:t>
                      </a:r>
                    </a:p>
                  </a:txBody>
                  <a:tcPr marL="91425" marR="91425" marT="91425" marB="91425" anchor="t" anchorCtr="0" horzOverflow="overflow">
                    <a:solidFill>
                      <a:srgbClr val="FFEC41">
                        <a:alpha val="65770"/>
                      </a:srgbClr>
                    </a:solidFill>
                  </a:tcPr>
                </a:tc>
                <a:tc>
                  <a:txBody>
                    <a:bodyPr/>
                    <a:lstStyle/>
                    <a:p>
                      <a:pPr lvl="0" algn="l">
                        <a:defRPr b="0" i="0" sz="1800">
                          <a:solidFill>
                            <a:srgbClr val="000000"/>
                          </a:solidFill>
                          <a:uFillTx/>
                        </a:defRPr>
                      </a:pPr>
                      <a:r>
                        <a:rPr b="1" i="1" sz="900">
                          <a:solidFill>
                            <a:srgbClr val="00685D"/>
                          </a:solidFill>
                        </a:rPr>
                        <a:t>No support for MDBs, but JMS client is fully supported</a:t>
                      </a:r>
                    </a:p>
                  </a:txBody>
                  <a:tcPr marL="91425" marR="91425" marT="91425" marB="91425" anchor="t" anchorCtr="0" horzOverflow="overflow">
                    <a:noFill/>
                  </a:tcPr>
                </a:tc>
              </a:tr>
              <a:tr h="323819">
                <a:tc>
                  <a:txBody>
                    <a:bodyPr/>
                    <a:lstStyle/>
                    <a:p>
                      <a:pPr lvl="0" algn="l">
                        <a:defRPr b="0" i="0" sz="1800">
                          <a:solidFill>
                            <a:srgbClr val="000000"/>
                          </a:solidFill>
                          <a:uFillTx/>
                        </a:defRPr>
                      </a:pPr>
                      <a:r>
                        <a:rPr b="1" i="1" sz="900">
                          <a:solidFill>
                            <a:srgbClr val="00685D"/>
                          </a:solidFill>
                        </a:rPr>
                        <a:t>JSR 345</a:t>
                      </a:r>
                    </a:p>
                  </a:txBody>
                  <a:tcPr marL="91425" marR="91425" marT="91425" marB="91425" anchor="t" anchorCtr="0" horzOverflow="overflow">
                    <a:noFill/>
                  </a:tcPr>
                </a:tc>
                <a:tc>
                  <a:txBody>
                    <a:bodyPr/>
                    <a:lstStyle/>
                    <a:p>
                      <a:pPr lvl="0" algn="l">
                        <a:defRPr b="0" i="0" sz="1800">
                          <a:solidFill>
                            <a:srgbClr val="000000"/>
                          </a:solidFill>
                          <a:uFillTx/>
                        </a:defRPr>
                      </a:pPr>
                      <a:r>
                        <a:rPr b="1" i="1" sz="900">
                          <a:solidFill>
                            <a:srgbClr val="00685D"/>
                          </a:solidFill>
                        </a:rPr>
                        <a:t>Enterprise Java Beans 2.0</a:t>
                      </a:r>
                    </a:p>
                  </a:txBody>
                  <a:tcPr marL="91425" marR="91425" marT="91425" marB="91425" anchor="t" anchorCtr="0" horzOverflow="overflow">
                    <a:noFill/>
                  </a:tcPr>
                </a:tc>
                <a:tc>
                  <a:txBody>
                    <a:bodyPr/>
                    <a:lstStyle/>
                    <a:p>
                      <a:pPr lvl="0" algn="ctr">
                        <a:defRPr b="0" i="0" sz="1800">
                          <a:solidFill>
                            <a:srgbClr val="000000"/>
                          </a:solidFill>
                          <a:uFillTx/>
                        </a:defRPr>
                      </a:pPr>
                      <a:r>
                        <a:rPr b="1" i="1" sz="900">
                          <a:solidFill>
                            <a:srgbClr val="00685D"/>
                          </a:solidFill>
                        </a:rPr>
                        <a:t>No</a:t>
                      </a:r>
                    </a:p>
                  </a:txBody>
                  <a:tcPr marL="91425" marR="91425" marT="91425" marB="91425" anchor="t" anchorCtr="0" horzOverflow="overflow">
                    <a:solidFill>
                      <a:srgbClr val="FF0000">
                        <a:alpha val="65770"/>
                      </a:srgbClr>
                    </a:solidFill>
                  </a:tcPr>
                </a:tc>
                <a:tc>
                  <a:txBody>
                    <a:bodyPr/>
                    <a:lstStyle/>
                    <a:p>
                      <a:pPr lvl="0" algn="l">
                        <a:defRPr b="0" i="0" sz="1800">
                          <a:solidFill>
                            <a:srgbClr val="000000"/>
                          </a:solidFill>
                          <a:uFillTx/>
                        </a:defRPr>
                      </a:pPr>
                      <a:r>
                        <a:rPr b="1" i="1" sz="900">
                          <a:solidFill>
                            <a:srgbClr val="00685D"/>
                          </a:solidFill>
                        </a:rPr>
                        <a:t/>
                      </a:r>
                    </a:p>
                  </a:txBody>
                  <a:tcPr marL="91425" marR="91425" marT="91425" marB="91425" anchor="t" anchorCtr="0" horzOverflow="overflow">
                    <a:noFill/>
                  </a:tcPr>
                </a:tc>
              </a:tr>
              <a:tr h="323819">
                <a:tc>
                  <a:txBody>
                    <a:bodyPr/>
                    <a:lstStyle/>
                    <a:p>
                      <a:pPr lvl="0" algn="l">
                        <a:defRPr b="0" i="0" sz="1800">
                          <a:solidFill>
                            <a:srgbClr val="000000"/>
                          </a:solidFill>
                          <a:uFillTx/>
                        </a:defRPr>
                      </a:pPr>
                      <a:r>
                        <a:rPr b="1" i="1" sz="1000">
                          <a:solidFill>
                            <a:srgbClr val="00685D"/>
                          </a:solidFill>
                        </a:rPr>
                        <a:t>JSR 322</a:t>
                      </a:r>
                    </a:p>
                  </a:txBody>
                  <a:tcPr marL="91425" marR="91425" marT="91425" marB="91425" anchor="t" anchorCtr="0" horzOverflow="overflow">
                    <a:noFill/>
                  </a:tcPr>
                </a:tc>
                <a:tc>
                  <a:txBody>
                    <a:bodyPr/>
                    <a:lstStyle/>
                    <a:p>
                      <a:pPr lvl="0" algn="l">
                        <a:defRPr b="0" i="0" sz="1800">
                          <a:solidFill>
                            <a:srgbClr val="000000"/>
                          </a:solidFill>
                          <a:uFillTx/>
                        </a:defRPr>
                      </a:pPr>
                      <a:r>
                        <a:rPr b="1" i="1" sz="900">
                          <a:solidFill>
                            <a:srgbClr val="00685D"/>
                          </a:solidFill>
                        </a:rPr>
                        <a:t>Java Connector Architecture 1.7</a:t>
                      </a:r>
                    </a:p>
                  </a:txBody>
                  <a:tcPr marL="91425" marR="91425" marT="91425" marB="91425" anchor="t" anchorCtr="0" horzOverflow="overflow">
                    <a:noFill/>
                  </a:tcPr>
                </a:tc>
                <a:tc>
                  <a:txBody>
                    <a:bodyPr/>
                    <a:lstStyle/>
                    <a:p>
                      <a:pPr lvl="0" algn="ctr">
                        <a:defRPr b="0" i="0" sz="1800">
                          <a:solidFill>
                            <a:srgbClr val="000000"/>
                          </a:solidFill>
                          <a:uFillTx/>
                        </a:defRPr>
                      </a:pPr>
                      <a:r>
                        <a:rPr b="1" i="1" sz="900">
                          <a:solidFill>
                            <a:srgbClr val="00685D"/>
                          </a:solidFill>
                        </a:rPr>
                        <a:t>No</a:t>
                      </a:r>
                    </a:p>
                  </a:txBody>
                  <a:tcPr marL="91425" marR="91425" marT="91425" marB="91425" anchor="t" anchorCtr="0" horzOverflow="overflow">
                    <a:solidFill>
                      <a:srgbClr val="FF0000">
                        <a:alpha val="65770"/>
                      </a:srgbClr>
                    </a:solidFill>
                  </a:tcPr>
                </a:tc>
                <a:tc>
                  <a:txBody>
                    <a:bodyPr/>
                    <a:lstStyle/>
                    <a:p>
                      <a:pPr lvl="0" algn="l">
                        <a:defRPr b="0" i="0" sz="1800">
                          <a:solidFill>
                            <a:srgbClr val="000000"/>
                          </a:solidFill>
                          <a:uFillTx/>
                        </a:defRPr>
                      </a:pPr>
                      <a:r>
                        <a:rPr b="1" i="1" sz="900">
                          <a:solidFill>
                            <a:srgbClr val="00685D"/>
                          </a:solidFill>
                        </a:rPr>
                        <a:t/>
                      </a:r>
                    </a:p>
                  </a:txBody>
                  <a:tcPr marL="91425" marR="91425" marT="91425" marB="91425" anchor="t" anchorCtr="0" horzOverflow="overflow">
                    <a:noFill/>
                  </a:tcPr>
                </a:tc>
              </a:tr>
              <a:tr h="323819">
                <a:tc>
                  <a:txBody>
                    <a:bodyPr/>
                    <a:lstStyle/>
                    <a:p>
                      <a:pPr lvl="0" algn="l">
                        <a:defRPr b="0" i="0" sz="1800">
                          <a:solidFill>
                            <a:srgbClr val="000000"/>
                          </a:solidFill>
                          <a:uFillTx/>
                        </a:defRPr>
                      </a:pPr>
                      <a:r>
                        <a:rPr b="1" i="1" sz="1000">
                          <a:solidFill>
                            <a:srgbClr val="00685D"/>
                          </a:solidFill>
                        </a:rPr>
                        <a:t>JNDI</a:t>
                      </a:r>
                    </a:p>
                  </a:txBody>
                  <a:tcPr marL="91425" marR="91425" marT="91425" marB="91425" anchor="t" anchorCtr="0" horzOverflow="overflow">
                    <a:noFill/>
                  </a:tcPr>
                </a:tc>
                <a:tc>
                  <a:txBody>
                    <a:bodyPr/>
                    <a:lstStyle/>
                    <a:p>
                      <a:pPr lvl="0" algn="l">
                        <a:defRPr b="0" i="0" sz="1800">
                          <a:solidFill>
                            <a:srgbClr val="000000"/>
                          </a:solidFill>
                          <a:uFillTx/>
                        </a:defRPr>
                      </a:pPr>
                      <a:r>
                        <a:rPr b="1" i="1" sz="900">
                          <a:solidFill>
                            <a:srgbClr val="00685D"/>
                          </a:solidFill>
                        </a:rPr>
                        <a:t>Java Naming Directory Interface</a:t>
                      </a:r>
                    </a:p>
                  </a:txBody>
                  <a:tcPr marL="91425" marR="91425" marT="91425" marB="91425" anchor="t" anchorCtr="0" horzOverflow="overflow">
                    <a:noFill/>
                  </a:tcPr>
                </a:tc>
                <a:tc>
                  <a:txBody>
                    <a:bodyPr/>
                    <a:lstStyle/>
                    <a:p>
                      <a:pPr lvl="0" algn="ctr">
                        <a:defRPr b="0" i="0" sz="1800">
                          <a:solidFill>
                            <a:srgbClr val="000000"/>
                          </a:solidFill>
                          <a:uFillTx/>
                        </a:defRPr>
                      </a:pPr>
                      <a:r>
                        <a:rPr b="1" i="1" sz="900">
                          <a:solidFill>
                            <a:srgbClr val="00685D"/>
                          </a:solidFill>
                        </a:rPr>
                        <a:t>No</a:t>
                      </a:r>
                    </a:p>
                  </a:txBody>
                  <a:tcPr marL="91425" marR="91425" marT="91425" marB="91425" anchor="t" anchorCtr="0" horzOverflow="overflow">
                    <a:solidFill>
                      <a:srgbClr val="FF0000">
                        <a:alpha val="65770"/>
                      </a:srgbClr>
                    </a:solidFill>
                  </a:tcPr>
                </a:tc>
                <a:tc>
                  <a:txBody>
                    <a:bodyPr/>
                    <a:lstStyle/>
                    <a:p>
                      <a:pPr lvl="0" algn="l">
                        <a:defRPr b="0" i="0" sz="1800">
                          <a:solidFill>
                            <a:srgbClr val="000000"/>
                          </a:solidFill>
                          <a:uFillTx/>
                        </a:defRPr>
                      </a:pPr>
                      <a:r>
                        <a:rPr b="1" i="1" sz="900">
                          <a:solidFill>
                            <a:srgbClr val="00685D"/>
                          </a:solidFill>
                        </a:rPr>
                        <a:t>Actually part of JSE, but its used by most containers</a:t>
                      </a:r>
                    </a:p>
                  </a:txBody>
                  <a:tcPr marL="91425" marR="91425" marT="91425" marB="91425" anchor="t" anchorCtr="0" horzOverflow="overflow">
                    <a:noFill/>
                  </a:tcPr>
                </a:tc>
              </a:tr>
            </a:tbl>
          </a:graphicData>
        </a:graphic>
      </p:graphicFrame>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5" name="Shape 405"/>
          <p:cNvSpPr/>
          <p:nvPr>
            <p:ph type="body" idx="1"/>
          </p:nvPr>
        </p:nvSpPr>
        <p:spPr>
          <a:xfrm>
            <a:off x="366712" y="785937"/>
            <a:ext cx="8410501" cy="3383099"/>
          </a:xfrm>
          <a:prstGeom prst="rect">
            <a:avLst/>
          </a:prstGeom>
        </p:spPr>
        <p:txBody>
          <a:bodyPr>
            <a:normAutofit fontScale="100000" lnSpcReduction="0"/>
          </a:bodyPr>
          <a:lstStyle/>
          <a:p>
            <a:pPr lvl="0" marL="457200" indent="-342900">
              <a:lnSpc>
                <a:spcPct val="115000"/>
              </a:lnSpc>
              <a:spcBef>
                <a:spcPts val="0"/>
              </a:spcBef>
              <a:buFont typeface="Helvetica"/>
            </a:pPr>
            <a:r>
              <a:t>JNDI is not JEE it’s actually part of JSE, but it’s quite often used by containers to store objects such as datasources or remote clients to EJBs</a:t>
            </a:r>
          </a:p>
          <a:p>
            <a:pPr lvl="0" marL="457200" indent="-342900">
              <a:lnSpc>
                <a:spcPct val="115000"/>
              </a:lnSpc>
              <a:spcBef>
                <a:spcPts val="0"/>
              </a:spcBef>
              <a:buFont typeface="Helvetica"/>
            </a:pPr>
            <a:r>
              <a:t>JNDI was never truly portable, across different vendors naming is different for same type of objects, stress that with your customer</a:t>
            </a:r>
          </a:p>
          <a:p>
            <a:pPr lvl="0" marL="457200" indent="-342900">
              <a:lnSpc>
                <a:spcPct val="115000"/>
              </a:lnSpc>
              <a:spcBef>
                <a:spcPts val="0"/>
              </a:spcBef>
              <a:buFont typeface="Helvetica"/>
            </a:pPr>
            <a:r>
              <a:t>Tomcat offers a read-only JNDI, so although possible to run applications that rely on datasource JNDI objects, its really not recommended, sometimes its not that simple to port them.</a:t>
            </a:r>
          </a:p>
        </p:txBody>
      </p:sp>
      <p:sp>
        <p:nvSpPr>
          <p:cNvPr id="406" name="Shape 406"/>
          <p:cNvSpPr/>
          <p:nvPr/>
        </p:nvSpPr>
        <p:spPr>
          <a:xfrm>
            <a:off x="289675" y="141838"/>
            <a:ext cx="8410576" cy="50429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3200">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200">
                <a:solidFill>
                  <a:srgbClr val="29756E"/>
                </a:solidFill>
                <a:uFill>
                  <a:solidFill>
                    <a:srgbClr val="2C95DD"/>
                  </a:solidFill>
                </a:uFill>
              </a:rPr>
              <a:t>JNDI</a:t>
            </a:r>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8" name="Shape 408"/>
          <p:cNvSpPr/>
          <p:nvPr>
            <p:ph type="body" idx="1"/>
          </p:nvPr>
        </p:nvSpPr>
        <p:spPr>
          <a:xfrm>
            <a:off x="366712" y="1074737"/>
            <a:ext cx="8410501" cy="3383099"/>
          </a:xfrm>
          <a:prstGeom prst="rect">
            <a:avLst/>
          </a:prstGeom>
        </p:spPr>
        <p:txBody>
          <a:bodyPr>
            <a:normAutofit fontScale="100000" lnSpcReduction="0"/>
          </a:bodyPr>
          <a:lstStyle/>
          <a:p>
            <a:pPr lvl="0" marL="280035" indent="-280035" defTabSz="896111">
              <a:spcBef>
                <a:spcPts val="1100"/>
              </a:spcBef>
            </a:pPr>
            <a:r>
              <a:rPr sz="1764"/>
              <a:t>SLSB could potentially be executed on a supported container on PCF, but if the application only use them as a service bridge between the local web application (WAR) and business code, spring is a much lighter weight approach for that.</a:t>
            </a:r>
            <a:endParaRPr sz="1764"/>
          </a:p>
          <a:p>
            <a:pPr lvl="0" marL="280035" indent="-280035" defTabSz="896111">
              <a:spcBef>
                <a:spcPts val="1100"/>
              </a:spcBef>
            </a:pPr>
            <a:r>
              <a:rPr sz="1764"/>
              <a:t>The problem on running SLSBs on PCF its really the fact that EJBs are located using JNDI on a remote port (1099 for example) and RPC are made towards another port (4445 for example). Warden only exposes one port for your application</a:t>
            </a:r>
            <a:endParaRPr sz="1764"/>
          </a:p>
          <a:p>
            <a:pPr lvl="0" marL="280035" indent="-280035" defTabSz="896111">
              <a:spcBef>
                <a:spcPts val="1100"/>
              </a:spcBef>
            </a:pPr>
            <a:r>
              <a:rPr sz="1764"/>
              <a:t>So although an application using a web front end and a SLSB packaged on a single WAR could potentially be executed on PCF, there could never be an external route to the EJBs</a:t>
            </a:r>
          </a:p>
        </p:txBody>
      </p:sp>
      <p:sp>
        <p:nvSpPr>
          <p:cNvPr id="409" name="Shape 409"/>
          <p:cNvSpPr/>
          <p:nvPr/>
        </p:nvSpPr>
        <p:spPr>
          <a:xfrm>
            <a:off x="289675" y="141838"/>
            <a:ext cx="8410576" cy="50429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3200">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200">
                <a:solidFill>
                  <a:srgbClr val="29756E"/>
                </a:solidFill>
                <a:uFill>
                  <a:solidFill>
                    <a:srgbClr val="2C95DD"/>
                  </a:solidFill>
                </a:uFill>
              </a:rPr>
              <a:t>EJB: Stateless Session Beans</a:t>
            </a:r>
          </a:p>
        </p:txBody>
      </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1" name="Shape 411"/>
          <p:cNvSpPr/>
          <p:nvPr>
            <p:ph type="body" idx="1"/>
          </p:nvPr>
        </p:nvSpPr>
        <p:spPr>
          <a:xfrm>
            <a:off x="366712" y="1074737"/>
            <a:ext cx="8410501" cy="3383099"/>
          </a:xfrm>
          <a:prstGeom prst="rect">
            <a:avLst/>
          </a:prstGeom>
        </p:spPr>
        <p:txBody>
          <a:bodyPr>
            <a:normAutofit fontScale="100000" lnSpcReduction="0"/>
          </a:bodyPr>
          <a:lstStyle/>
          <a:p>
            <a:pPr lvl="0"/>
            <a:r>
              <a:t>SFSBs on the other hand are not really supported. The main issue is how replication works, and this is usually locked by vendor, and it requires multiple ports opened, which Warden would not allow. It could also be implemented using multicast (Jboss) and most cloud providers ban multicasting from their networks</a:t>
            </a:r>
          </a:p>
          <a:p>
            <a:pPr lvl="0"/>
            <a:r>
              <a:t>SFSB makes code testing really hard. They allow state on the class level, and wrap calls on proxies to prevent racing conditions. This also makes the code practically impossible to be ported</a:t>
            </a:r>
          </a:p>
        </p:txBody>
      </p:sp>
      <p:sp>
        <p:nvSpPr>
          <p:cNvPr id="412" name="Shape 412"/>
          <p:cNvSpPr/>
          <p:nvPr/>
        </p:nvSpPr>
        <p:spPr>
          <a:xfrm>
            <a:off x="289675" y="141838"/>
            <a:ext cx="8410576" cy="50429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3200">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200">
                <a:solidFill>
                  <a:srgbClr val="29756E"/>
                </a:solidFill>
                <a:uFill>
                  <a:solidFill>
                    <a:srgbClr val="2C95DD"/>
                  </a:solidFill>
                </a:uFill>
              </a:rPr>
              <a:t>EJB: Stateful Session Beans</a:t>
            </a:r>
          </a:p>
        </p:txBody>
      </p:sp>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4" name="Shape 414"/>
          <p:cNvSpPr/>
          <p:nvPr>
            <p:ph type="body" idx="1"/>
          </p:nvPr>
        </p:nvSpPr>
        <p:spPr>
          <a:xfrm>
            <a:off x="366712" y="1074737"/>
            <a:ext cx="8410501" cy="3383099"/>
          </a:xfrm>
          <a:prstGeom prst="rect">
            <a:avLst/>
          </a:prstGeom>
        </p:spPr>
        <p:txBody>
          <a:bodyPr>
            <a:normAutofit fontScale="100000" lnSpcReduction="0"/>
          </a:bodyPr>
          <a:lstStyle/>
          <a:p>
            <a:pPr lvl="0"/>
            <a:r>
              <a:t>MDBs could be supported if running a JEE container inside PCF. MDBs are just message listeners to JMS that runs inside a transactional container.</a:t>
            </a:r>
          </a:p>
          <a:p>
            <a:pPr lvl="0"/>
            <a:r>
              <a:t>Spring Messaging offers a very similar model (including transaction support) without the coupling of the container.</a:t>
            </a:r>
          </a:p>
          <a:p>
            <a:pPr lvl="0"/>
            <a:r>
              <a:t>If message driven architecture is a requirement for the application, show how simple it is to implement a message driven pojo with spring as opposed to a message driven bean</a:t>
            </a:r>
          </a:p>
        </p:txBody>
      </p:sp>
      <p:sp>
        <p:nvSpPr>
          <p:cNvPr id="415" name="Shape 415"/>
          <p:cNvSpPr/>
          <p:nvPr/>
        </p:nvSpPr>
        <p:spPr>
          <a:xfrm>
            <a:off x="289675" y="141838"/>
            <a:ext cx="8410576" cy="50429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3200">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200">
                <a:solidFill>
                  <a:srgbClr val="29756E"/>
                </a:solidFill>
                <a:uFill>
                  <a:solidFill>
                    <a:srgbClr val="2C95DD"/>
                  </a:solidFill>
                </a:uFill>
              </a:rPr>
              <a:t>EJB: Message Driven Beans</a:t>
            </a:r>
          </a:p>
        </p:txBody>
      </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7" name="Shape 417"/>
          <p:cNvSpPr/>
          <p:nvPr>
            <p:ph type="body" idx="1"/>
          </p:nvPr>
        </p:nvSpPr>
        <p:spPr>
          <a:xfrm>
            <a:off x="366712" y="1074737"/>
            <a:ext cx="8410501" cy="3383099"/>
          </a:xfrm>
          <a:prstGeom prst="rect">
            <a:avLst/>
          </a:prstGeom>
        </p:spPr>
        <p:txBody>
          <a:bodyPr>
            <a:normAutofit fontScale="100000" lnSpcReduction="0"/>
          </a:bodyPr>
          <a:lstStyle/>
          <a:p>
            <a:pPr lvl="0"/>
            <a:r>
              <a:t>If an application relies on distributed transactions across several EJB containers, that is a good indication that is really not a good fit for cloud applications.</a:t>
            </a:r>
          </a:p>
          <a:p>
            <a:pPr lvl="0"/>
            <a:r>
              <a:t>Distributed transactions should be avoided, they bring a lot of complexity to the architecture, with very rarely any benefit</a:t>
            </a:r>
          </a:p>
          <a:p>
            <a:pPr lvl="0"/>
            <a:r>
              <a:t>Spring supports 2PC using an external transaction provider (atomikos) but when talking about microservices, transactions should be a good boundary to start a conversation around the responsibility of the service</a:t>
            </a:r>
          </a:p>
        </p:txBody>
      </p:sp>
      <p:sp>
        <p:nvSpPr>
          <p:cNvPr id="418" name="Shape 418"/>
          <p:cNvSpPr/>
          <p:nvPr/>
        </p:nvSpPr>
        <p:spPr>
          <a:xfrm>
            <a:off x="289675" y="141838"/>
            <a:ext cx="8410576" cy="50429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3200">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200">
                <a:solidFill>
                  <a:srgbClr val="29756E"/>
                </a:solidFill>
                <a:uFill>
                  <a:solidFill>
                    <a:srgbClr val="2C95DD"/>
                  </a:solidFill>
                </a:uFill>
              </a:rPr>
              <a:t>JTA and distributed transactions</a:t>
            </a:r>
          </a:p>
        </p:txBody>
      </p:sp>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0" name="Shape 420"/>
          <p:cNvSpPr/>
          <p:nvPr>
            <p:ph type="title"/>
          </p:nvPr>
        </p:nvSpPr>
        <p:spPr>
          <a:prstGeom prst="rect">
            <a:avLst/>
          </a:prstGeom>
        </p:spPr>
        <p:txBody>
          <a:bodyPr/>
          <a:lstStyle/>
          <a:p>
            <a:pPr lvl="0">
              <a:defRPr sz="1800">
                <a:solidFill>
                  <a:srgbClr val="000000"/>
                </a:solidFill>
                <a:uFillTx/>
              </a:defRPr>
            </a:pPr>
            <a:r>
              <a:rPr sz="4400">
                <a:solidFill>
                  <a:srgbClr val="F27C3A"/>
                </a:solidFill>
                <a:uFill>
                  <a:solidFill>
                    <a:srgbClr val="F27C3A"/>
                  </a:solidFill>
                </a:uFill>
              </a:rPr>
              <a:t>3rd Platform Strategies</a:t>
            </a:r>
          </a:p>
        </p:txBody>
      </p:sp>
      <p:sp>
        <p:nvSpPr>
          <p:cNvPr id="421" name="Shape 421"/>
          <p:cNvSpPr/>
          <p:nvPr>
            <p:ph type="body" idx="1"/>
          </p:nvPr>
        </p:nvSpPr>
        <p:spPr>
          <a:prstGeom prst="rect">
            <a:avLst/>
          </a:prstGeom>
        </p:spPr>
        <p:txBody>
          <a:bodyPr/>
          <a:lstStyle/>
          <a:p>
            <a:pPr lvl="0"/>
          </a:p>
        </p:txBody>
      </p:sp>
      <p:sp>
        <p:nvSpPr>
          <p:cNvPr id="422" name="Shape 42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4" name="Shape 42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425" name="Shape 425"/>
          <p:cNvSpPr/>
          <p:nvPr/>
        </p:nvSpPr>
        <p:spPr>
          <a:xfrm>
            <a:off x="45647" y="770049"/>
            <a:ext cx="3194471" cy="3830165"/>
          </a:xfrm>
          <a:prstGeom prst="roundRect">
            <a:avLst>
              <a:gd name="adj" fmla="val 4239"/>
            </a:avLst>
          </a:prstGeom>
          <a:gradFill>
            <a:gsLst>
              <a:gs pos="0">
                <a:srgbClr val="DDDDDD">
                  <a:alpha val="73921"/>
                </a:srgbClr>
              </a:gs>
              <a:gs pos="100000">
                <a:srgbClr val="FFFFFF">
                  <a:alpha val="73921"/>
                </a:srgbClr>
              </a:gs>
            </a:gsLst>
            <a:lin ang="20987188"/>
          </a:gradFill>
          <a:ln w="12700">
            <a:miter lim="400000"/>
          </a:ln>
        </p:spPr>
        <p:txBody>
          <a:bodyPr lIns="50800" tIns="50800" rIns="50800" bIns="50800" anchor="ctr"/>
          <a:lstStyle/>
          <a:p>
            <a:pPr lvl="0" algn="ctr" defTabSz="825500">
              <a:defRPr sz="3200">
                <a:solidFill>
                  <a:srgbClr val="FFFFFF"/>
                </a:solidFill>
                <a:uFillTx/>
                <a:latin typeface="Helvetica Light"/>
                <a:ea typeface="Helvetica Light"/>
                <a:cs typeface="Helvetica Light"/>
                <a:sym typeface="Helvetica Light"/>
              </a:defRPr>
            </a:pPr>
          </a:p>
        </p:txBody>
      </p:sp>
      <p:sp>
        <p:nvSpPr>
          <p:cNvPr id="426" name="Shape 426"/>
          <p:cNvSpPr/>
          <p:nvPr>
            <p:ph type="title" idx="4294967295"/>
          </p:nvPr>
        </p:nvSpPr>
        <p:spPr>
          <a:xfrm>
            <a:off x="289675" y="141838"/>
            <a:ext cx="8410576" cy="504297"/>
          </a:xfrm>
          <a:prstGeom prst="rect">
            <a:avLst/>
          </a:prstGeom>
        </p:spPr>
        <p:txBody>
          <a:bodyPr/>
          <a:lstStyle>
            <a:lvl1pPr>
              <a:lnSpc>
                <a:spcPct val="100000"/>
              </a:lnSpc>
              <a:defRPr>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200">
                <a:solidFill>
                  <a:srgbClr val="29756E"/>
                </a:solidFill>
                <a:uFill>
                  <a:solidFill>
                    <a:srgbClr val="2C95DD"/>
                  </a:solidFill>
                </a:uFill>
              </a:rPr>
              <a:t>Better 3rd Platform Strategies</a:t>
            </a:r>
          </a:p>
        </p:txBody>
      </p:sp>
      <p:sp>
        <p:nvSpPr>
          <p:cNvPr id="427" name="Shape 427"/>
          <p:cNvSpPr/>
          <p:nvPr/>
        </p:nvSpPr>
        <p:spPr>
          <a:xfrm>
            <a:off x="232914" y="1112218"/>
            <a:ext cx="3294013" cy="399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000">
                <a:solidFill>
                  <a:srgbClr val="000000"/>
                </a:solidFill>
                <a:uFillTx/>
                <a:latin typeface="Helvetica Neue Light"/>
                <a:ea typeface="Helvetica Neue Light"/>
                <a:cs typeface="Helvetica Neue Light"/>
                <a:sym typeface="Helvetica Neue Light"/>
              </a:defRPr>
            </a:lvl1pPr>
          </a:lstStyle>
          <a:p>
            <a:pPr lvl="0">
              <a:defRPr sz="1800"/>
            </a:pPr>
            <a:r>
              <a:rPr sz="2000"/>
              <a:t>Local Disk Storage</a:t>
            </a:r>
          </a:p>
        </p:txBody>
      </p:sp>
      <p:sp>
        <p:nvSpPr>
          <p:cNvPr id="428" name="Shape 428"/>
          <p:cNvSpPr/>
          <p:nvPr/>
        </p:nvSpPr>
        <p:spPr>
          <a:xfrm>
            <a:off x="252773" y="1703286"/>
            <a:ext cx="2780219" cy="399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000">
                <a:solidFill>
                  <a:srgbClr val="000000"/>
                </a:solidFill>
                <a:uFillTx/>
                <a:latin typeface="Helvetica Neue Light"/>
                <a:ea typeface="Helvetica Neue Light"/>
                <a:cs typeface="Helvetica Neue Light"/>
                <a:sym typeface="Helvetica Neue Light"/>
              </a:defRPr>
            </a:lvl1pPr>
          </a:lstStyle>
          <a:p>
            <a:pPr lvl="0">
              <a:defRPr sz="1800"/>
            </a:pPr>
            <a:r>
              <a:rPr sz="2000"/>
              <a:t>Embedded Services</a:t>
            </a:r>
          </a:p>
        </p:txBody>
      </p:sp>
      <p:sp>
        <p:nvSpPr>
          <p:cNvPr id="429" name="Shape 429"/>
          <p:cNvSpPr/>
          <p:nvPr/>
        </p:nvSpPr>
        <p:spPr>
          <a:xfrm>
            <a:off x="250110" y="2372233"/>
            <a:ext cx="2621534" cy="3990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000">
                <a:solidFill>
                  <a:srgbClr val="000000"/>
                </a:solidFill>
                <a:uFillTx/>
                <a:latin typeface="Helvetica Neue Light"/>
                <a:ea typeface="Helvetica Neue Light"/>
                <a:cs typeface="Helvetica Neue Light"/>
                <a:sym typeface="Helvetica Neue Light"/>
              </a:defRPr>
            </a:lvl1pPr>
          </a:lstStyle>
          <a:p>
            <a:pPr lvl="0">
              <a:defRPr sz="1800"/>
            </a:pPr>
            <a:r>
              <a:rPr sz="2000"/>
              <a:t>Session Replication</a:t>
            </a:r>
          </a:p>
        </p:txBody>
      </p:sp>
      <p:sp>
        <p:nvSpPr>
          <p:cNvPr id="430" name="Shape 430"/>
          <p:cNvSpPr/>
          <p:nvPr/>
        </p:nvSpPr>
        <p:spPr>
          <a:xfrm>
            <a:off x="250110" y="3163135"/>
            <a:ext cx="2621534" cy="399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000">
                <a:solidFill>
                  <a:srgbClr val="000000"/>
                </a:solidFill>
                <a:uFillTx/>
                <a:latin typeface="Helvetica Neue Light"/>
                <a:ea typeface="Helvetica Neue Light"/>
                <a:cs typeface="Helvetica Neue Light"/>
                <a:sym typeface="Helvetica Neue Light"/>
              </a:defRPr>
            </a:lvl1pPr>
          </a:lstStyle>
          <a:p>
            <a:pPr lvl="0">
              <a:defRPr sz="1800"/>
            </a:pPr>
            <a:r>
              <a:rPr sz="2000"/>
              <a:t>Logging</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2" presetID="22" grpId="1" fill="hold">
                                  <p:stCondLst>
                                    <p:cond delay="0"/>
                                  </p:stCondLst>
                                  <p:iterate type="el" backwards="0">
                                    <p:tmAbs val="0"/>
                                  </p:iterate>
                                  <p:childTnLst>
                                    <p:set>
                                      <p:cBhvr>
                                        <p:cTn id="6" fill="hold"/>
                                        <p:tgtEl>
                                          <p:spTgt spid="425"/>
                                        </p:tgtEl>
                                        <p:attrNameLst>
                                          <p:attrName>style.visibility</p:attrName>
                                        </p:attrNameLst>
                                      </p:cBhvr>
                                      <p:to>
                                        <p:strVal val="visible"/>
                                      </p:to>
                                    </p:set>
                                    <p:animEffect filter="wipe(right)" transition="in">
                                      <p:cBhvr>
                                        <p:cTn id="7" dur="500"/>
                                        <p:tgtEl>
                                          <p:spTgt spid="425"/>
                                        </p:tgtEl>
                                      </p:cBhvr>
                                    </p:animEffect>
                                  </p:childTnLst>
                                </p:cTn>
                              </p:par>
                            </p:childTnLst>
                          </p:cTn>
                        </p:par>
                        <p:par>
                          <p:cTn id="8" fill="hold">
                            <p:stCondLst>
                              <p:cond delay="500"/>
                            </p:stCondLst>
                            <p:childTnLst>
                              <p:par>
                                <p:cTn id="9" nodeType="afterEffect" presetClass="entr" presetSubtype="32" presetID="23" grpId="2" fill="hold">
                                  <p:stCondLst>
                                    <p:cond delay="0"/>
                                  </p:stCondLst>
                                  <p:iterate type="el" backwards="0">
                                    <p:tmAbs val="0"/>
                                  </p:iterate>
                                  <p:childTnLst>
                                    <p:set>
                                      <p:cBhvr>
                                        <p:cTn id="10" fill="hold"/>
                                        <p:tgtEl>
                                          <p:spTgt spid="427"/>
                                        </p:tgtEl>
                                        <p:attrNameLst>
                                          <p:attrName>style.visibility</p:attrName>
                                        </p:attrNameLst>
                                      </p:cBhvr>
                                      <p:to>
                                        <p:strVal val="visible"/>
                                      </p:to>
                                    </p:set>
                                    <p:anim calcmode="lin" valueType="num">
                                      <p:cBhvr>
                                        <p:cTn id="11" dur="300" fill="hold"/>
                                        <p:tgtEl>
                                          <p:spTgt spid="427"/>
                                        </p:tgtEl>
                                        <p:attrNameLst>
                                          <p:attrName>ppt_w</p:attrName>
                                        </p:attrNameLst>
                                      </p:cBhvr>
                                      <p:tavLst>
                                        <p:tav tm="0">
                                          <p:val>
                                            <p:fltVal val="0"/>
                                          </p:val>
                                        </p:tav>
                                        <p:tav tm="100000">
                                          <p:val>
                                            <p:strVal val="#ppt_w"/>
                                          </p:val>
                                        </p:tav>
                                      </p:tavLst>
                                    </p:anim>
                                    <p:anim calcmode="lin" valueType="num">
                                      <p:cBhvr>
                                        <p:cTn id="12" dur="300" fill="hold"/>
                                        <p:tgtEl>
                                          <p:spTgt spid="427"/>
                                        </p:tgtEl>
                                        <p:attrNameLst>
                                          <p:attrName>ppt_h</p:attrName>
                                        </p:attrNameLst>
                                      </p:cBhvr>
                                      <p:tavLst>
                                        <p:tav tm="0">
                                          <p:val>
                                            <p:fltVal val="0"/>
                                          </p:val>
                                        </p:tav>
                                        <p:tav tm="100000">
                                          <p:val>
                                            <p:strVal val="#ppt_h"/>
                                          </p:val>
                                        </p:tav>
                                      </p:tavLst>
                                    </p:anim>
                                  </p:childTnLst>
                                </p:cTn>
                              </p:par>
                            </p:childTnLst>
                          </p:cTn>
                        </p:par>
                        <p:par>
                          <p:cTn id="13" fill="hold">
                            <p:stCondLst>
                              <p:cond delay="800"/>
                            </p:stCondLst>
                            <p:childTnLst>
                              <p:par>
                                <p:cTn id="14" nodeType="afterEffect" presetClass="entr" presetSubtype="32" presetID="23" grpId="3" fill="hold">
                                  <p:stCondLst>
                                    <p:cond delay="0"/>
                                  </p:stCondLst>
                                  <p:iterate type="el" backwards="0">
                                    <p:tmAbs val="0"/>
                                  </p:iterate>
                                  <p:childTnLst>
                                    <p:set>
                                      <p:cBhvr>
                                        <p:cTn id="15" fill="hold"/>
                                        <p:tgtEl>
                                          <p:spTgt spid="428"/>
                                        </p:tgtEl>
                                        <p:attrNameLst>
                                          <p:attrName>style.visibility</p:attrName>
                                        </p:attrNameLst>
                                      </p:cBhvr>
                                      <p:to>
                                        <p:strVal val="visible"/>
                                      </p:to>
                                    </p:set>
                                    <p:anim calcmode="lin" valueType="num">
                                      <p:cBhvr>
                                        <p:cTn id="16" dur="300" fill="hold"/>
                                        <p:tgtEl>
                                          <p:spTgt spid="428"/>
                                        </p:tgtEl>
                                        <p:attrNameLst>
                                          <p:attrName>ppt_w</p:attrName>
                                        </p:attrNameLst>
                                      </p:cBhvr>
                                      <p:tavLst>
                                        <p:tav tm="0">
                                          <p:val>
                                            <p:fltVal val="0"/>
                                          </p:val>
                                        </p:tav>
                                        <p:tav tm="100000">
                                          <p:val>
                                            <p:strVal val="#ppt_w"/>
                                          </p:val>
                                        </p:tav>
                                      </p:tavLst>
                                    </p:anim>
                                    <p:anim calcmode="lin" valueType="num">
                                      <p:cBhvr>
                                        <p:cTn id="17" dur="300" fill="hold"/>
                                        <p:tgtEl>
                                          <p:spTgt spid="428"/>
                                        </p:tgtEl>
                                        <p:attrNameLst>
                                          <p:attrName>ppt_h</p:attrName>
                                        </p:attrNameLst>
                                      </p:cBhvr>
                                      <p:tavLst>
                                        <p:tav tm="0">
                                          <p:val>
                                            <p:fltVal val="0"/>
                                          </p:val>
                                        </p:tav>
                                        <p:tav tm="100000">
                                          <p:val>
                                            <p:strVal val="#ppt_h"/>
                                          </p:val>
                                        </p:tav>
                                      </p:tavLst>
                                    </p:anim>
                                  </p:childTnLst>
                                </p:cTn>
                              </p:par>
                            </p:childTnLst>
                          </p:cTn>
                        </p:par>
                        <p:par>
                          <p:cTn id="18" fill="hold">
                            <p:stCondLst>
                              <p:cond delay="1100"/>
                            </p:stCondLst>
                            <p:childTnLst>
                              <p:par>
                                <p:cTn id="19" nodeType="afterEffect" presetClass="entr" presetSubtype="32" presetID="23" grpId="4" fill="hold">
                                  <p:stCondLst>
                                    <p:cond delay="0"/>
                                  </p:stCondLst>
                                  <p:iterate type="el" backwards="0">
                                    <p:tmAbs val="0"/>
                                  </p:iterate>
                                  <p:childTnLst>
                                    <p:set>
                                      <p:cBhvr>
                                        <p:cTn id="20" fill="hold"/>
                                        <p:tgtEl>
                                          <p:spTgt spid="429"/>
                                        </p:tgtEl>
                                        <p:attrNameLst>
                                          <p:attrName>style.visibility</p:attrName>
                                        </p:attrNameLst>
                                      </p:cBhvr>
                                      <p:to>
                                        <p:strVal val="visible"/>
                                      </p:to>
                                    </p:set>
                                    <p:anim calcmode="lin" valueType="num">
                                      <p:cBhvr>
                                        <p:cTn id="21" dur="300" fill="hold"/>
                                        <p:tgtEl>
                                          <p:spTgt spid="429"/>
                                        </p:tgtEl>
                                        <p:attrNameLst>
                                          <p:attrName>ppt_w</p:attrName>
                                        </p:attrNameLst>
                                      </p:cBhvr>
                                      <p:tavLst>
                                        <p:tav tm="0">
                                          <p:val>
                                            <p:fltVal val="0"/>
                                          </p:val>
                                        </p:tav>
                                        <p:tav tm="100000">
                                          <p:val>
                                            <p:strVal val="#ppt_w"/>
                                          </p:val>
                                        </p:tav>
                                      </p:tavLst>
                                    </p:anim>
                                    <p:anim calcmode="lin" valueType="num">
                                      <p:cBhvr>
                                        <p:cTn id="22" dur="300" fill="hold"/>
                                        <p:tgtEl>
                                          <p:spTgt spid="429"/>
                                        </p:tgtEl>
                                        <p:attrNameLst>
                                          <p:attrName>ppt_h</p:attrName>
                                        </p:attrNameLst>
                                      </p:cBhvr>
                                      <p:tavLst>
                                        <p:tav tm="0">
                                          <p:val>
                                            <p:fltVal val="0"/>
                                          </p:val>
                                        </p:tav>
                                        <p:tav tm="100000">
                                          <p:val>
                                            <p:strVal val="#ppt_h"/>
                                          </p:val>
                                        </p:tav>
                                      </p:tavLst>
                                    </p:anim>
                                  </p:childTnLst>
                                </p:cTn>
                              </p:par>
                            </p:childTnLst>
                          </p:cTn>
                        </p:par>
                        <p:par>
                          <p:cTn id="23" fill="hold">
                            <p:stCondLst>
                              <p:cond delay="1400"/>
                            </p:stCondLst>
                            <p:childTnLst>
                              <p:par>
                                <p:cTn id="24" nodeType="afterEffect" presetClass="entr" presetSubtype="32" presetID="23" grpId="5" fill="hold">
                                  <p:stCondLst>
                                    <p:cond delay="0"/>
                                  </p:stCondLst>
                                  <p:iterate type="el" backwards="0">
                                    <p:tmAbs val="0"/>
                                  </p:iterate>
                                  <p:childTnLst>
                                    <p:set>
                                      <p:cBhvr>
                                        <p:cTn id="25" fill="hold"/>
                                        <p:tgtEl>
                                          <p:spTgt spid="430"/>
                                        </p:tgtEl>
                                        <p:attrNameLst>
                                          <p:attrName>style.visibility</p:attrName>
                                        </p:attrNameLst>
                                      </p:cBhvr>
                                      <p:to>
                                        <p:strVal val="visible"/>
                                      </p:to>
                                    </p:set>
                                    <p:anim calcmode="lin" valueType="num">
                                      <p:cBhvr>
                                        <p:cTn id="26" dur="300" fill="hold"/>
                                        <p:tgtEl>
                                          <p:spTgt spid="430"/>
                                        </p:tgtEl>
                                        <p:attrNameLst>
                                          <p:attrName>ppt_w</p:attrName>
                                        </p:attrNameLst>
                                      </p:cBhvr>
                                      <p:tavLst>
                                        <p:tav tm="0">
                                          <p:val>
                                            <p:fltVal val="0"/>
                                          </p:val>
                                        </p:tav>
                                        <p:tav tm="100000">
                                          <p:val>
                                            <p:strVal val="#ppt_w"/>
                                          </p:val>
                                        </p:tav>
                                      </p:tavLst>
                                    </p:anim>
                                    <p:anim calcmode="lin" valueType="num">
                                      <p:cBhvr>
                                        <p:cTn id="27" dur="300" fill="hold"/>
                                        <p:tgtEl>
                                          <p:spTgt spid="43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29" grpId="4"/>
      <p:bldP build="whole" bldLvl="1" animBg="1" rev="0" advAuto="0" spid="425" grpId="1"/>
      <p:bldP build="whole" bldLvl="1" animBg="1" rev="0" advAuto="0" spid="428" grpId="3"/>
      <p:bldP build="whole" bldLvl="1" animBg="1" rev="0" advAuto="0" spid="427" grpId="2"/>
      <p:bldP build="whole" bldLvl="1" animBg="1" rev="0" advAuto="0" spid="430" grpId="5"/>
    </p:bldLst>
  </p:timing>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2" name="Shape 43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433" name="Shape 433"/>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Local disk storage</a:t>
            </a:r>
          </a:p>
        </p:txBody>
      </p:sp>
      <p:sp>
        <p:nvSpPr>
          <p:cNvPr id="434" name="Shape 434"/>
          <p:cNvSpPr/>
          <p:nvPr>
            <p:ph type="body" idx="4294967295"/>
          </p:nvPr>
        </p:nvSpPr>
        <p:spPr>
          <a:xfrm>
            <a:off x="366714" y="1074737"/>
            <a:ext cx="4182196" cy="3383099"/>
          </a:xfrm>
          <a:prstGeom prst="rect">
            <a:avLst/>
          </a:prstGeom>
        </p:spPr>
        <p:txBody>
          <a:bodyPr lIns="91424" tIns="91424" rIns="91424" bIns="91424">
            <a:normAutofit fontScale="100000" lnSpcReduction="0"/>
          </a:bodyPr>
          <a:lstStyle/>
          <a:p>
            <a:pPr lvl="0" marL="285750" indent="-285750">
              <a:buClr>
                <a:srgbClr val="ADC339"/>
              </a:buClr>
              <a:buFont typeface="Arial"/>
              <a:defRPr sz="1800">
                <a:solidFill>
                  <a:srgbClr val="000000"/>
                </a:solidFill>
                <a:uFillTx/>
              </a:defRPr>
            </a:pPr>
            <a:r>
              <a:t>Use an storage gateway service instead of relying on plain old file system access</a:t>
            </a:r>
          </a:p>
          <a:p>
            <a:pPr lvl="0" marL="285750" indent="-285750">
              <a:buClr>
                <a:srgbClr val="ADC339"/>
              </a:buClr>
              <a:buFont typeface="Arial"/>
              <a:defRPr sz="1800">
                <a:solidFill>
                  <a:srgbClr val="000000"/>
                </a:solidFill>
                <a:uFillTx/>
              </a:defRPr>
            </a:pPr>
            <a:r>
              <a:t>This abstracts the need of a local file system while giving your application a flexible mechanism to rely depending on it’s runtime (local on your dev, S3 or swift on prod)</a:t>
            </a:r>
          </a:p>
        </p:txBody>
      </p:sp>
      <p:grpSp>
        <p:nvGrpSpPr>
          <p:cNvPr id="439" name="Group 439"/>
          <p:cNvGrpSpPr/>
          <p:nvPr/>
        </p:nvGrpSpPr>
        <p:grpSpPr>
          <a:xfrm>
            <a:off x="5738092" y="3325090"/>
            <a:ext cx="831272" cy="831274"/>
            <a:chOff x="0" y="0"/>
            <a:chExt cx="831271" cy="831273"/>
          </a:xfrm>
        </p:grpSpPr>
        <p:sp>
          <p:nvSpPr>
            <p:cNvPr id="435" name="Shape 435"/>
            <p:cNvSpPr/>
            <p:nvPr/>
          </p:nvSpPr>
          <p:spPr>
            <a:xfrm>
              <a:off x="0" y="-1"/>
              <a:ext cx="831272" cy="8312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gradFill flip="none" rotWithShape="1">
              <a:gsLst>
                <a:gs pos="0">
                  <a:srgbClr val="BFD519"/>
                </a:gs>
                <a:gs pos="100000">
                  <a:srgbClr val="EEFF9F"/>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lgn="ctr">
                <a:defRPr sz="1400">
                  <a:solidFill>
                    <a:srgbClr val="FFFFFF"/>
                  </a:solidFill>
                  <a:uFillTx/>
                </a:defRPr>
              </a:pPr>
            </a:p>
          </p:txBody>
        </p:sp>
        <p:sp>
          <p:nvSpPr>
            <p:cNvPr id="436" name="Shape 436"/>
            <p:cNvSpPr/>
            <p:nvPr/>
          </p:nvSpPr>
          <p:spPr>
            <a:xfrm>
              <a:off x="0" y="-1"/>
              <a:ext cx="831272" cy="2078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sp>
          <p:nvSpPr>
            <p:cNvPr id="437" name="Shape 437"/>
            <p:cNvSpPr/>
            <p:nvPr/>
          </p:nvSpPr>
          <p:spPr>
            <a:xfrm>
              <a:off x="0" y="-1"/>
              <a:ext cx="831272" cy="8312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9525" cap="flat">
              <a:solidFill>
                <a:srgbClr val="ADBE2A"/>
              </a:solidFill>
              <a:prstDash val="solid"/>
              <a:bevel/>
            </a:ln>
            <a:effectLst/>
          </p:spPr>
          <p:txBody>
            <a:bodyPr wrap="square" lIns="0" tIns="0" rIns="0" bIns="0" numCol="1" anchor="ctr">
              <a:noAutofit/>
            </a:bodyPr>
            <a:lstStyle/>
            <a:p>
              <a:pPr lvl="0" algn="ctr">
                <a:defRPr sz="1400">
                  <a:solidFill>
                    <a:srgbClr val="FFFFFF"/>
                  </a:solidFill>
                  <a:uFillTx/>
                </a:defRPr>
              </a:pPr>
            </a:p>
          </p:txBody>
        </p:sp>
        <p:sp>
          <p:nvSpPr>
            <p:cNvPr id="438" name="Shape 438"/>
            <p:cNvSpPr/>
            <p:nvPr/>
          </p:nvSpPr>
          <p:spPr>
            <a:xfrm>
              <a:off x="0" y="323179"/>
              <a:ext cx="831272"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solidFill>
                    <a:srgbClr val="FFFFFF"/>
                  </a:solidFill>
                  <a:uFillTx/>
                </a:defRPr>
              </a:lvl1pPr>
            </a:lstStyle>
            <a:p>
              <a:pPr lvl="0">
                <a:defRPr sz="1800">
                  <a:solidFill>
                    <a:srgbClr val="000000"/>
                  </a:solidFill>
                </a:defRPr>
              </a:pPr>
              <a:r>
                <a:rPr sz="1400">
                  <a:solidFill>
                    <a:srgbClr val="FFFFFF"/>
                  </a:solidFill>
                </a:rPr>
                <a:t>S3</a:t>
              </a:r>
            </a:p>
          </p:txBody>
        </p:sp>
      </p:grpSp>
      <p:grpSp>
        <p:nvGrpSpPr>
          <p:cNvPr id="444" name="Group 444"/>
          <p:cNvGrpSpPr/>
          <p:nvPr/>
        </p:nvGrpSpPr>
        <p:grpSpPr>
          <a:xfrm>
            <a:off x="7749302" y="3325091"/>
            <a:ext cx="831273" cy="831275"/>
            <a:chOff x="0" y="0"/>
            <a:chExt cx="831271" cy="831273"/>
          </a:xfrm>
        </p:grpSpPr>
        <p:sp>
          <p:nvSpPr>
            <p:cNvPr id="440" name="Shape 440"/>
            <p:cNvSpPr/>
            <p:nvPr/>
          </p:nvSpPr>
          <p:spPr>
            <a:xfrm>
              <a:off x="0" y="-1"/>
              <a:ext cx="831272" cy="8312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gradFill flip="none" rotWithShape="1">
              <a:gsLst>
                <a:gs pos="0">
                  <a:srgbClr val="BFD519"/>
                </a:gs>
                <a:gs pos="100000">
                  <a:srgbClr val="EEFF9F"/>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lgn="ctr">
                <a:defRPr sz="1400">
                  <a:solidFill>
                    <a:srgbClr val="FFFFFF"/>
                  </a:solidFill>
                  <a:uFillTx/>
                </a:defRPr>
              </a:pPr>
            </a:p>
          </p:txBody>
        </p:sp>
        <p:sp>
          <p:nvSpPr>
            <p:cNvPr id="441" name="Shape 441"/>
            <p:cNvSpPr/>
            <p:nvPr/>
          </p:nvSpPr>
          <p:spPr>
            <a:xfrm>
              <a:off x="0" y="-1"/>
              <a:ext cx="831272" cy="2078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sp>
          <p:nvSpPr>
            <p:cNvPr id="442" name="Shape 442"/>
            <p:cNvSpPr/>
            <p:nvPr/>
          </p:nvSpPr>
          <p:spPr>
            <a:xfrm>
              <a:off x="0" y="-1"/>
              <a:ext cx="831272" cy="8312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9525" cap="flat">
              <a:solidFill>
                <a:srgbClr val="ADBE2A"/>
              </a:solidFill>
              <a:prstDash val="solid"/>
              <a:bevel/>
            </a:ln>
            <a:effectLst/>
          </p:spPr>
          <p:txBody>
            <a:bodyPr wrap="square" lIns="0" tIns="0" rIns="0" bIns="0" numCol="1" anchor="ctr">
              <a:noAutofit/>
            </a:bodyPr>
            <a:lstStyle/>
            <a:p>
              <a:pPr lvl="0" algn="ctr">
                <a:defRPr sz="1400">
                  <a:solidFill>
                    <a:srgbClr val="FFFFFF"/>
                  </a:solidFill>
                  <a:uFillTx/>
                </a:defRPr>
              </a:pPr>
            </a:p>
          </p:txBody>
        </p:sp>
        <p:sp>
          <p:nvSpPr>
            <p:cNvPr id="443" name="Shape 443"/>
            <p:cNvSpPr/>
            <p:nvPr/>
          </p:nvSpPr>
          <p:spPr>
            <a:xfrm>
              <a:off x="0" y="323179"/>
              <a:ext cx="831272"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solidFill>
                    <a:srgbClr val="FFFFFF"/>
                  </a:solidFill>
                  <a:uFillTx/>
                </a:defRPr>
              </a:lvl1pPr>
            </a:lstStyle>
            <a:p>
              <a:pPr lvl="0">
                <a:defRPr sz="1800">
                  <a:solidFill>
                    <a:srgbClr val="000000"/>
                  </a:solidFill>
                </a:defRPr>
              </a:pPr>
              <a:r>
                <a:rPr sz="1400">
                  <a:solidFill>
                    <a:srgbClr val="FFFFFF"/>
                  </a:solidFill>
                </a:rPr>
                <a:t>Swift</a:t>
              </a:r>
            </a:p>
          </p:txBody>
        </p:sp>
      </p:grpSp>
      <p:grpSp>
        <p:nvGrpSpPr>
          <p:cNvPr id="447" name="Group 447"/>
          <p:cNvGrpSpPr/>
          <p:nvPr/>
        </p:nvGrpSpPr>
        <p:grpSpPr>
          <a:xfrm>
            <a:off x="6719454" y="2163524"/>
            <a:ext cx="946728" cy="695224"/>
            <a:chOff x="0" y="0"/>
            <a:chExt cx="946726" cy="695223"/>
          </a:xfrm>
        </p:grpSpPr>
        <p:sp>
          <p:nvSpPr>
            <p:cNvPr id="445" name="Shape 445"/>
            <p:cNvSpPr/>
            <p:nvPr/>
          </p:nvSpPr>
          <p:spPr>
            <a:xfrm>
              <a:off x="0" y="7020"/>
              <a:ext cx="946727" cy="681183"/>
            </a:xfrm>
            <a:prstGeom prst="roundRect">
              <a:avLst>
                <a:gd name="adj" fmla="val 16667"/>
              </a:avLst>
            </a:prstGeom>
            <a:solidFill>
              <a:srgbClr val="00685D"/>
            </a:solidFill>
            <a:ln w="9525" cap="flat">
              <a:solidFill>
                <a:srgbClr val="ADBE2A"/>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lgn="ctr">
                <a:defRPr sz="1400">
                  <a:solidFill>
                    <a:srgbClr val="FFFFFF"/>
                  </a:solidFill>
                  <a:uFillTx/>
                </a:defRPr>
              </a:pPr>
            </a:p>
          </p:txBody>
        </p:sp>
        <p:sp>
          <p:nvSpPr>
            <p:cNvPr id="446" name="Shape 446"/>
            <p:cNvSpPr/>
            <p:nvPr/>
          </p:nvSpPr>
          <p:spPr>
            <a:xfrm>
              <a:off x="33253" y="-1"/>
              <a:ext cx="880221" cy="6952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defRPr>
                  <a:solidFill>
                    <a:srgbClr val="000000"/>
                  </a:solidFill>
                  <a:uFillTx/>
                </a:defRPr>
              </a:pPr>
              <a:r>
                <a:rPr sz="1400">
                  <a:solidFill>
                    <a:srgbClr val="FFFFFF"/>
                  </a:solidFill>
                </a:rPr>
                <a:t>Storage</a:t>
              </a:r>
              <a:endParaRPr sz="1400">
                <a:solidFill>
                  <a:srgbClr val="FFFFFF"/>
                </a:solidFill>
              </a:endParaRPr>
            </a:p>
            <a:p>
              <a:pPr lvl="0" algn="ctr">
                <a:defRPr>
                  <a:solidFill>
                    <a:srgbClr val="000000"/>
                  </a:solidFill>
                  <a:uFillTx/>
                </a:defRPr>
              </a:pPr>
              <a:r>
                <a:rPr sz="1400">
                  <a:solidFill>
                    <a:srgbClr val="FFFFFF"/>
                  </a:solidFill>
                </a:rPr>
                <a:t>Gateway</a:t>
              </a:r>
              <a:endParaRPr sz="1400">
                <a:solidFill>
                  <a:srgbClr val="FFFFFF"/>
                </a:solidFill>
              </a:endParaRPr>
            </a:p>
            <a:p>
              <a:pPr lvl="0" algn="ctr">
                <a:defRPr>
                  <a:solidFill>
                    <a:srgbClr val="000000"/>
                  </a:solidFill>
                  <a:uFillTx/>
                </a:defRPr>
              </a:pPr>
              <a:r>
                <a:rPr sz="1400">
                  <a:solidFill>
                    <a:srgbClr val="FFFFFF"/>
                  </a:solidFill>
                </a:rPr>
                <a:t>Service</a:t>
              </a:r>
            </a:p>
          </p:txBody>
        </p:sp>
      </p:grpSp>
      <p:sp>
        <p:nvSpPr>
          <p:cNvPr id="450" name="Shape 450"/>
          <p:cNvSpPr/>
          <p:nvPr/>
        </p:nvSpPr>
        <p:spPr>
          <a:xfrm>
            <a:off x="6153150" y="2858770"/>
            <a:ext cx="1038861" cy="4610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11901"/>
                </a:lnTo>
                <a:lnTo>
                  <a:pt x="10800" y="11901"/>
                </a:lnTo>
                <a:lnTo>
                  <a:pt x="10800" y="9699"/>
                </a:lnTo>
                <a:lnTo>
                  <a:pt x="0" y="9699"/>
                </a:lnTo>
                <a:lnTo>
                  <a:pt x="0" y="21600"/>
                </a:lnTo>
              </a:path>
            </a:pathLst>
          </a:custGeom>
          <a:ln w="25400">
            <a:solidFill>
              <a:srgbClr val="AEBF2F"/>
            </a:solidFill>
            <a:tailEnd type="triangle"/>
          </a:ln>
          <a:effectLst>
            <a:outerShdw sx="100000" sy="100000" kx="0" ky="0" algn="b" rotWithShape="0" blurRad="38100" dist="20000" dir="5400000">
              <a:srgbClr val="000000">
                <a:alpha val="38000"/>
              </a:srgbClr>
            </a:outerShdw>
          </a:effectLst>
        </p:spPr>
        <p:txBody>
          <a:bodyPr/>
          <a:lstStyle/>
          <a:p>
            <a:pPr lvl="0"/>
          </a:p>
        </p:txBody>
      </p:sp>
      <p:sp>
        <p:nvSpPr>
          <p:cNvPr id="451" name="Shape 451"/>
          <p:cNvSpPr/>
          <p:nvPr/>
        </p:nvSpPr>
        <p:spPr>
          <a:xfrm>
            <a:off x="7192010" y="2858770"/>
            <a:ext cx="972821" cy="4610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1901"/>
                </a:lnTo>
                <a:lnTo>
                  <a:pt x="10800" y="11901"/>
                </a:lnTo>
                <a:lnTo>
                  <a:pt x="10800" y="9699"/>
                </a:lnTo>
                <a:lnTo>
                  <a:pt x="21600" y="9699"/>
                </a:lnTo>
                <a:lnTo>
                  <a:pt x="21600" y="21600"/>
                </a:lnTo>
              </a:path>
            </a:pathLst>
          </a:custGeom>
          <a:ln w="25400">
            <a:solidFill>
              <a:srgbClr val="AEBF2F"/>
            </a:solidFill>
            <a:tailEnd type="triangle"/>
          </a:ln>
          <a:effectLst>
            <a:outerShdw sx="100000" sy="100000" kx="0" ky="0" algn="b" rotWithShape="0" blurRad="38100" dist="20000" dir="5400000">
              <a:srgbClr val="000000">
                <a:alpha val="38000"/>
              </a:srgbClr>
            </a:outerShdw>
          </a:effectLst>
        </p:spPr>
        <p:txBody>
          <a:bodyPr/>
          <a:lstStyle/>
          <a:p>
            <a:pPr lvl="0"/>
          </a:p>
        </p:txBody>
      </p:sp>
    </p:spTree>
  </p:cSld>
  <p:clrMapOvr>
    <a:masterClrMapping/>
  </p:clrMapOvr>
  <p:transition spd="slow" advClick="1">
    <p:dissolve/>
  </p:transition>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6" name="Shape 25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257" name="Shape 257"/>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Scalability</a:t>
            </a:r>
          </a:p>
        </p:txBody>
      </p:sp>
      <p:pic>
        <p:nvPicPr>
          <p:cNvPr id="258" name="pasted-image.pdf"/>
          <p:cNvPicPr/>
          <p:nvPr/>
        </p:nvPicPr>
        <p:blipFill>
          <a:blip r:embed="rId2">
            <a:extLst/>
          </a:blip>
          <a:stretch>
            <a:fillRect/>
          </a:stretch>
        </p:blipFill>
        <p:spPr>
          <a:xfrm>
            <a:off x="349250" y="869950"/>
            <a:ext cx="8445500" cy="3403600"/>
          </a:xfrm>
          <a:prstGeom prst="rect">
            <a:avLst/>
          </a:prstGeom>
          <a:ln w="12700">
            <a:miter lim="400000"/>
          </a:ln>
        </p:spPr>
      </p:pic>
    </p:spTree>
  </p:cSld>
  <p:clrMapOvr>
    <a:masterClrMapping/>
  </p:clrMapOvr>
  <p:transition spd="fast" advClick="1">
    <p:dissolve/>
  </p:transition>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3" name="Shape 45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454" name="Shape 454"/>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Embedded services</a:t>
            </a:r>
          </a:p>
        </p:txBody>
      </p:sp>
      <p:sp>
        <p:nvSpPr>
          <p:cNvPr id="455" name="Shape 455"/>
          <p:cNvSpPr/>
          <p:nvPr>
            <p:ph type="body" idx="1"/>
          </p:nvPr>
        </p:nvSpPr>
        <p:spPr>
          <a:xfrm>
            <a:off x="366714" y="1074737"/>
            <a:ext cx="4053523" cy="3429001"/>
          </a:xfrm>
          <a:prstGeom prst="rect">
            <a:avLst/>
          </a:prstGeom>
        </p:spPr>
        <p:txBody>
          <a:bodyPr>
            <a:normAutofit fontScale="100000" lnSpcReduction="0"/>
          </a:bodyPr>
          <a:lstStyle/>
          <a:p>
            <a:pPr lvl="0" marL="214884" indent="-214884" defTabSz="859536">
              <a:spcBef>
                <a:spcPts val="1100"/>
              </a:spcBef>
              <a:defRPr sz="1800">
                <a:solidFill>
                  <a:srgbClr val="000000"/>
                </a:solidFill>
                <a:uFillTx/>
              </a:defRPr>
            </a:pPr>
            <a:r>
              <a:rPr sz="2256">
                <a:solidFill>
                  <a:srgbClr val="4D4D4D"/>
                </a:solidFill>
                <a:uFill>
                  <a:solidFill>
                    <a:srgbClr val="4D4D4D"/>
                  </a:solidFill>
                </a:uFill>
              </a:rPr>
              <a:t>Let the runtime inject any service reference through environment variables</a:t>
            </a:r>
            <a:endParaRPr sz="2256">
              <a:solidFill>
                <a:srgbClr val="4D4D4D"/>
              </a:solidFill>
              <a:uFill>
                <a:solidFill>
                  <a:srgbClr val="4D4D4D"/>
                </a:solidFill>
              </a:uFill>
            </a:endParaRPr>
          </a:p>
          <a:p>
            <a:pPr lvl="0" marL="214884" indent="-214884" defTabSz="859536">
              <a:spcBef>
                <a:spcPts val="1100"/>
              </a:spcBef>
              <a:defRPr sz="1800">
                <a:solidFill>
                  <a:srgbClr val="000000"/>
                </a:solidFill>
                <a:uFillTx/>
              </a:defRPr>
            </a:pPr>
            <a:r>
              <a:rPr sz="2256">
                <a:solidFill>
                  <a:srgbClr val="4D4D4D"/>
                </a:solidFill>
                <a:uFill>
                  <a:solidFill>
                    <a:srgbClr val="4D4D4D"/>
                  </a:solidFill>
                </a:uFill>
              </a:rPr>
              <a:t>Reduces </a:t>
            </a:r>
            <a:r>
              <a:rPr b="1" sz="2256">
                <a:solidFill>
                  <a:srgbClr val="4D4D4D"/>
                </a:solidFill>
                <a:uFill>
                  <a:solidFill>
                    <a:srgbClr val="4D4D4D"/>
                  </a:solidFill>
                </a:uFill>
              </a:rPr>
              <a:t>location specificity</a:t>
            </a:r>
            <a:r>
              <a:rPr sz="2256">
                <a:solidFill>
                  <a:srgbClr val="4D4D4D"/>
                </a:solidFill>
                <a:uFill>
                  <a:solidFill>
                    <a:srgbClr val="4D4D4D"/>
                  </a:solidFill>
                </a:uFill>
              </a:rPr>
              <a:t> of the application</a:t>
            </a:r>
            <a:endParaRPr sz="2256">
              <a:solidFill>
                <a:srgbClr val="4D4D4D"/>
              </a:solidFill>
              <a:uFill>
                <a:solidFill>
                  <a:srgbClr val="4D4D4D"/>
                </a:solidFill>
              </a:uFill>
            </a:endParaRPr>
          </a:p>
          <a:p>
            <a:pPr lvl="0" marL="214884" indent="-214884" defTabSz="859536">
              <a:spcBef>
                <a:spcPts val="1100"/>
              </a:spcBef>
              <a:defRPr sz="1800">
                <a:solidFill>
                  <a:srgbClr val="000000"/>
                </a:solidFill>
                <a:uFillTx/>
              </a:defRPr>
            </a:pPr>
            <a:r>
              <a:rPr sz="2256">
                <a:solidFill>
                  <a:srgbClr val="4D4D4D"/>
                </a:solidFill>
                <a:uFill>
                  <a:solidFill>
                    <a:srgbClr val="4D4D4D"/>
                  </a:solidFill>
                </a:uFill>
              </a:rPr>
              <a:t>Allows </a:t>
            </a:r>
            <a:r>
              <a:rPr b="1" sz="2256">
                <a:solidFill>
                  <a:srgbClr val="4D4D4D"/>
                </a:solidFill>
                <a:uFill>
                  <a:solidFill>
                    <a:srgbClr val="4D4D4D"/>
                  </a:solidFill>
                </a:uFill>
              </a:rPr>
              <a:t>disposability</a:t>
            </a:r>
            <a:r>
              <a:rPr sz="2256">
                <a:solidFill>
                  <a:srgbClr val="4D4D4D"/>
                </a:solidFill>
                <a:uFill>
                  <a:solidFill>
                    <a:srgbClr val="4D4D4D"/>
                  </a:solidFill>
                </a:uFill>
              </a:rPr>
              <a:t> of containers</a:t>
            </a:r>
            <a:endParaRPr sz="2256">
              <a:solidFill>
                <a:srgbClr val="4D4D4D"/>
              </a:solidFill>
              <a:uFill>
                <a:solidFill>
                  <a:srgbClr val="4D4D4D"/>
                </a:solidFill>
              </a:uFill>
            </a:endParaRPr>
          </a:p>
          <a:p>
            <a:pPr lvl="0" marL="214884" indent="-214884" defTabSz="859536">
              <a:spcBef>
                <a:spcPts val="1100"/>
              </a:spcBef>
              <a:defRPr sz="1800">
                <a:solidFill>
                  <a:srgbClr val="000000"/>
                </a:solidFill>
                <a:uFillTx/>
              </a:defRPr>
            </a:pPr>
            <a:r>
              <a:rPr sz="2256">
                <a:solidFill>
                  <a:srgbClr val="4D4D4D"/>
                </a:solidFill>
                <a:uFill>
                  <a:solidFill>
                    <a:srgbClr val="4D4D4D"/>
                  </a:solidFill>
                </a:uFill>
              </a:rPr>
              <a:t>Runtime should </a:t>
            </a:r>
            <a:r>
              <a:rPr b="1" sz="2256">
                <a:solidFill>
                  <a:srgbClr val="4D4D4D"/>
                </a:solidFill>
                <a:uFill>
                  <a:solidFill>
                    <a:srgbClr val="4D4D4D"/>
                  </a:solidFill>
                </a:uFill>
              </a:rPr>
              <a:t>inject</a:t>
            </a:r>
            <a:r>
              <a:rPr sz="2256">
                <a:solidFill>
                  <a:srgbClr val="4D4D4D"/>
                </a:solidFill>
                <a:uFill>
                  <a:solidFill>
                    <a:srgbClr val="4D4D4D"/>
                  </a:solidFill>
                </a:uFill>
              </a:rPr>
              <a:t> any </a:t>
            </a:r>
            <a:r>
              <a:rPr b="1" sz="2256">
                <a:solidFill>
                  <a:srgbClr val="4D4D4D"/>
                </a:solidFill>
                <a:uFill>
                  <a:solidFill>
                    <a:srgbClr val="4D4D4D"/>
                  </a:solidFill>
                </a:uFill>
              </a:rPr>
              <a:t>variable</a:t>
            </a:r>
            <a:r>
              <a:rPr sz="2256">
                <a:solidFill>
                  <a:srgbClr val="4D4D4D"/>
                </a:solidFill>
                <a:uFill>
                  <a:solidFill>
                    <a:srgbClr val="4D4D4D"/>
                  </a:solidFill>
                </a:uFill>
              </a:rPr>
              <a:t> into the container</a:t>
            </a:r>
          </a:p>
        </p:txBody>
      </p:sp>
      <p:grpSp>
        <p:nvGrpSpPr>
          <p:cNvPr id="464" name="Group 464"/>
          <p:cNvGrpSpPr/>
          <p:nvPr/>
        </p:nvGrpSpPr>
        <p:grpSpPr>
          <a:xfrm>
            <a:off x="7298066" y="2277101"/>
            <a:ext cx="1615096" cy="1272286"/>
            <a:chOff x="0" y="0"/>
            <a:chExt cx="1615094" cy="1272285"/>
          </a:xfrm>
        </p:grpSpPr>
        <p:grpSp>
          <p:nvGrpSpPr>
            <p:cNvPr id="458" name="Group 458"/>
            <p:cNvGrpSpPr/>
            <p:nvPr/>
          </p:nvGrpSpPr>
          <p:grpSpPr>
            <a:xfrm>
              <a:off x="0" y="0"/>
              <a:ext cx="1615095" cy="1272286"/>
              <a:chOff x="0" y="0"/>
              <a:chExt cx="1615094" cy="1272285"/>
            </a:xfrm>
          </p:grpSpPr>
          <p:sp>
            <p:nvSpPr>
              <p:cNvPr id="456" name="Shape 456"/>
              <p:cNvSpPr/>
              <p:nvPr/>
            </p:nvSpPr>
            <p:spPr>
              <a:xfrm>
                <a:off x="0" y="0"/>
                <a:ext cx="1615095" cy="1272286"/>
              </a:xfrm>
              <a:prstGeom prst="roundRect">
                <a:avLst>
                  <a:gd name="adj" fmla="val 4579"/>
                </a:avLst>
              </a:prstGeom>
              <a:solidFill>
                <a:srgbClr val="33928A"/>
              </a:solidFill>
              <a:ln w="9525" cap="flat">
                <a:solidFill>
                  <a:srgbClr val="D9D9D9"/>
                </a:solidFill>
                <a:prstDash val="solid"/>
                <a:round/>
              </a:ln>
              <a:effectLst>
                <a:outerShdw sx="100000" sy="100000" kx="0" ky="0" algn="b" rotWithShape="0" blurRad="38100" dist="23000" dir="5400000">
                  <a:srgbClr val="808080">
                    <a:alpha val="34999"/>
                  </a:srgbClr>
                </a:outerShdw>
              </a:effectLst>
            </p:spPr>
            <p:txBody>
              <a:bodyPr wrap="square" lIns="0" tIns="0" rIns="0" bIns="0" numCol="1" anchor="t">
                <a:noAutofit/>
              </a:bodyPr>
              <a:lstStyle/>
              <a:p>
                <a:pPr lvl="0">
                  <a:defRPr b="1" sz="1200">
                    <a:solidFill>
                      <a:srgbClr val="FFFFFF"/>
                    </a:solidFill>
                    <a:uFillTx/>
                  </a:defRPr>
                </a:pPr>
              </a:p>
            </p:txBody>
          </p:sp>
          <p:sp>
            <p:nvSpPr>
              <p:cNvPr id="457" name="Shape 457"/>
              <p:cNvSpPr/>
              <p:nvPr/>
            </p:nvSpPr>
            <p:spPr>
              <a:xfrm>
                <a:off x="17062" y="17062"/>
                <a:ext cx="1580970" cy="1728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defRPr b="1" sz="1200">
                    <a:solidFill>
                      <a:srgbClr val="FFFFFF"/>
                    </a:solidFill>
                    <a:uFillTx/>
                  </a:defRPr>
                </a:lvl1pPr>
              </a:lstStyle>
              <a:p>
                <a:pPr lvl="0">
                  <a:defRPr b="0" sz="1800">
                    <a:solidFill>
                      <a:srgbClr val="000000"/>
                    </a:solidFill>
                  </a:defRPr>
                </a:pPr>
                <a:r>
                  <a:rPr b="1" sz="1200">
                    <a:solidFill>
                      <a:srgbClr val="FFFFFF"/>
                    </a:solidFill>
                  </a:rPr>
                  <a:t> DEA</a:t>
                </a:r>
              </a:p>
            </p:txBody>
          </p:sp>
        </p:grpSp>
        <p:sp>
          <p:nvSpPr>
            <p:cNvPr id="459" name="Shape 459"/>
            <p:cNvSpPr/>
            <p:nvPr/>
          </p:nvSpPr>
          <p:spPr>
            <a:xfrm>
              <a:off x="1191447" y="33832"/>
              <a:ext cx="330942" cy="361900"/>
            </a:xfrm>
            <a:custGeom>
              <a:avLst/>
              <a:gdLst/>
              <a:ahLst/>
              <a:cxnLst>
                <a:cxn ang="0">
                  <a:pos x="wd2" y="hd2"/>
                </a:cxn>
                <a:cxn ang="5400000">
                  <a:pos x="wd2" y="hd2"/>
                </a:cxn>
                <a:cxn ang="10800000">
                  <a:pos x="wd2" y="hd2"/>
                </a:cxn>
                <a:cxn ang="16200000">
                  <a:pos x="wd2" y="hd2"/>
                </a:cxn>
              </a:cxnLst>
              <a:rect l="0" t="0" r="r" b="b"/>
              <a:pathLst>
                <a:path w="21511" h="21528" fill="norm" stroke="1" extrusionOk="0">
                  <a:moveTo>
                    <a:pt x="10756" y="6392"/>
                  </a:moveTo>
                  <a:cubicBezTo>
                    <a:pt x="8296" y="6392"/>
                    <a:pt x="6303" y="8415"/>
                    <a:pt x="6303" y="10911"/>
                  </a:cubicBezTo>
                  <a:cubicBezTo>
                    <a:pt x="6303" y="13407"/>
                    <a:pt x="8296" y="15431"/>
                    <a:pt x="10756" y="15431"/>
                  </a:cubicBezTo>
                  <a:cubicBezTo>
                    <a:pt x="13216" y="15431"/>
                    <a:pt x="15209" y="13407"/>
                    <a:pt x="15209" y="10911"/>
                  </a:cubicBezTo>
                  <a:cubicBezTo>
                    <a:pt x="15209" y="8415"/>
                    <a:pt x="13216" y="6392"/>
                    <a:pt x="10756" y="6392"/>
                  </a:cubicBezTo>
                  <a:close/>
                  <a:moveTo>
                    <a:pt x="9772" y="0"/>
                  </a:moveTo>
                  <a:lnTo>
                    <a:pt x="11605" y="0"/>
                  </a:lnTo>
                  <a:cubicBezTo>
                    <a:pt x="11910" y="0"/>
                    <a:pt x="12158" y="251"/>
                    <a:pt x="12158" y="561"/>
                  </a:cubicBezTo>
                  <a:cubicBezTo>
                    <a:pt x="12158" y="1224"/>
                    <a:pt x="12256" y="1796"/>
                    <a:pt x="12372" y="2442"/>
                  </a:cubicBezTo>
                  <a:cubicBezTo>
                    <a:pt x="13209" y="2609"/>
                    <a:pt x="14003" y="2900"/>
                    <a:pt x="14722" y="3319"/>
                  </a:cubicBezTo>
                  <a:cubicBezTo>
                    <a:pt x="15237" y="2886"/>
                    <a:pt x="15686" y="2505"/>
                    <a:pt x="16118" y="1982"/>
                  </a:cubicBezTo>
                  <a:cubicBezTo>
                    <a:pt x="16315" y="1745"/>
                    <a:pt x="16663" y="1714"/>
                    <a:pt x="16897" y="1913"/>
                  </a:cubicBezTo>
                  <a:lnTo>
                    <a:pt x="17549" y="2469"/>
                  </a:lnTo>
                  <a:lnTo>
                    <a:pt x="17649" y="2554"/>
                  </a:lnTo>
                  <a:lnTo>
                    <a:pt x="18301" y="3109"/>
                  </a:lnTo>
                  <a:cubicBezTo>
                    <a:pt x="18535" y="3308"/>
                    <a:pt x="18566" y="3662"/>
                    <a:pt x="18370" y="3899"/>
                  </a:cubicBezTo>
                  <a:cubicBezTo>
                    <a:pt x="17948" y="4409"/>
                    <a:pt x="17660" y="4912"/>
                    <a:pt x="17339" y="5485"/>
                  </a:cubicBezTo>
                  <a:cubicBezTo>
                    <a:pt x="17869" y="6140"/>
                    <a:pt x="18305" y="6877"/>
                    <a:pt x="18606" y="7682"/>
                  </a:cubicBezTo>
                  <a:cubicBezTo>
                    <a:pt x="19284" y="7686"/>
                    <a:pt x="19875" y="7689"/>
                    <a:pt x="20545" y="7569"/>
                  </a:cubicBezTo>
                  <a:cubicBezTo>
                    <a:pt x="20845" y="7516"/>
                    <a:pt x="21132" y="7719"/>
                    <a:pt x="21185" y="8024"/>
                  </a:cubicBezTo>
                  <a:lnTo>
                    <a:pt x="21332" y="8875"/>
                  </a:lnTo>
                  <a:lnTo>
                    <a:pt x="21355" y="9006"/>
                  </a:lnTo>
                  <a:lnTo>
                    <a:pt x="21503" y="9857"/>
                  </a:lnTo>
                  <a:cubicBezTo>
                    <a:pt x="21556" y="10162"/>
                    <a:pt x="21355" y="10452"/>
                    <a:pt x="21055" y="10506"/>
                  </a:cubicBezTo>
                  <a:cubicBezTo>
                    <a:pt x="20406" y="10622"/>
                    <a:pt x="19865" y="10821"/>
                    <a:pt x="19252" y="11052"/>
                  </a:cubicBezTo>
                  <a:cubicBezTo>
                    <a:pt x="19244" y="11954"/>
                    <a:pt x="19099" y="12824"/>
                    <a:pt x="18823" y="13636"/>
                  </a:cubicBezTo>
                  <a:cubicBezTo>
                    <a:pt x="19329" y="14072"/>
                    <a:pt x="19774" y="14452"/>
                    <a:pt x="20353" y="14791"/>
                  </a:cubicBezTo>
                  <a:cubicBezTo>
                    <a:pt x="20617" y="14946"/>
                    <a:pt x="20707" y="15288"/>
                    <a:pt x="20555" y="15557"/>
                  </a:cubicBezTo>
                  <a:lnTo>
                    <a:pt x="20129" y="16305"/>
                  </a:lnTo>
                  <a:lnTo>
                    <a:pt x="20064" y="16420"/>
                  </a:lnTo>
                  <a:lnTo>
                    <a:pt x="19638" y="17168"/>
                  </a:lnTo>
                  <a:cubicBezTo>
                    <a:pt x="19485" y="17436"/>
                    <a:pt x="19148" y="17528"/>
                    <a:pt x="18883" y="17373"/>
                  </a:cubicBezTo>
                  <a:cubicBezTo>
                    <a:pt x="18313" y="17039"/>
                    <a:pt x="17774" y="16839"/>
                    <a:pt x="17160" y="16616"/>
                  </a:cubicBezTo>
                  <a:cubicBezTo>
                    <a:pt x="16616" y="17276"/>
                    <a:pt x="15966" y="17840"/>
                    <a:pt x="15244" y="18297"/>
                  </a:cubicBezTo>
                  <a:cubicBezTo>
                    <a:pt x="15353" y="18944"/>
                    <a:pt x="15453" y="19515"/>
                    <a:pt x="15677" y="20139"/>
                  </a:cubicBezTo>
                  <a:cubicBezTo>
                    <a:pt x="15781" y="20430"/>
                    <a:pt x="15634" y="20752"/>
                    <a:pt x="15347" y="20858"/>
                  </a:cubicBezTo>
                  <a:lnTo>
                    <a:pt x="14547" y="21153"/>
                  </a:lnTo>
                  <a:lnTo>
                    <a:pt x="14424" y="21199"/>
                  </a:lnTo>
                  <a:lnTo>
                    <a:pt x="13624" y="21494"/>
                  </a:lnTo>
                  <a:cubicBezTo>
                    <a:pt x="13337" y="21600"/>
                    <a:pt x="13020" y="21450"/>
                    <a:pt x="12916" y="21159"/>
                  </a:cubicBezTo>
                  <a:cubicBezTo>
                    <a:pt x="12697" y="20549"/>
                    <a:pt x="12420" y="20054"/>
                    <a:pt x="12102" y="19502"/>
                  </a:cubicBezTo>
                  <a:cubicBezTo>
                    <a:pt x="11650" y="19588"/>
                    <a:pt x="11184" y="19627"/>
                    <a:pt x="10709" y="19627"/>
                  </a:cubicBezTo>
                  <a:cubicBezTo>
                    <a:pt x="10289" y="19627"/>
                    <a:pt x="9876" y="19596"/>
                    <a:pt x="9473" y="19526"/>
                  </a:cubicBezTo>
                  <a:cubicBezTo>
                    <a:pt x="9163" y="20066"/>
                    <a:pt x="8891" y="20554"/>
                    <a:pt x="8677" y="21153"/>
                  </a:cubicBezTo>
                  <a:cubicBezTo>
                    <a:pt x="8572" y="21444"/>
                    <a:pt x="8255" y="21594"/>
                    <a:pt x="7968" y="21488"/>
                  </a:cubicBezTo>
                  <a:lnTo>
                    <a:pt x="7168" y="21193"/>
                  </a:lnTo>
                  <a:lnTo>
                    <a:pt x="7046" y="21148"/>
                  </a:lnTo>
                  <a:lnTo>
                    <a:pt x="6245" y="20852"/>
                  </a:lnTo>
                  <a:cubicBezTo>
                    <a:pt x="5959" y="20746"/>
                    <a:pt x="5811" y="20424"/>
                    <a:pt x="5915" y="20133"/>
                  </a:cubicBezTo>
                  <a:cubicBezTo>
                    <a:pt x="6127" y="19543"/>
                    <a:pt x="6229" y="18999"/>
                    <a:pt x="6331" y="18393"/>
                  </a:cubicBezTo>
                  <a:cubicBezTo>
                    <a:pt x="5579" y="17940"/>
                    <a:pt x="4903" y="17373"/>
                    <a:pt x="4336" y="16704"/>
                  </a:cubicBezTo>
                  <a:cubicBezTo>
                    <a:pt x="3713" y="16930"/>
                    <a:pt x="3167" y="17131"/>
                    <a:pt x="2590" y="17469"/>
                  </a:cubicBezTo>
                  <a:cubicBezTo>
                    <a:pt x="2326" y="17624"/>
                    <a:pt x="1988" y="17532"/>
                    <a:pt x="1835" y="17264"/>
                  </a:cubicBezTo>
                  <a:lnTo>
                    <a:pt x="1410" y="16516"/>
                  </a:lnTo>
                  <a:lnTo>
                    <a:pt x="1344" y="16401"/>
                  </a:lnTo>
                  <a:lnTo>
                    <a:pt x="919" y="15653"/>
                  </a:lnTo>
                  <a:cubicBezTo>
                    <a:pt x="766" y="15385"/>
                    <a:pt x="857" y="15042"/>
                    <a:pt x="1121" y="14887"/>
                  </a:cubicBezTo>
                  <a:cubicBezTo>
                    <a:pt x="1692" y="14552"/>
                    <a:pt x="2134" y="14176"/>
                    <a:pt x="2633" y="13747"/>
                  </a:cubicBezTo>
                  <a:cubicBezTo>
                    <a:pt x="2342" y="12933"/>
                    <a:pt x="2183" y="12060"/>
                    <a:pt x="2177" y="11151"/>
                  </a:cubicBezTo>
                  <a:cubicBezTo>
                    <a:pt x="1598" y="10933"/>
                    <a:pt x="1077" y="10747"/>
                    <a:pt x="457" y="10636"/>
                  </a:cubicBezTo>
                  <a:cubicBezTo>
                    <a:pt x="157" y="10582"/>
                    <a:pt x="-44" y="10291"/>
                    <a:pt x="9" y="9987"/>
                  </a:cubicBezTo>
                  <a:lnTo>
                    <a:pt x="157" y="9136"/>
                  </a:lnTo>
                  <a:lnTo>
                    <a:pt x="180" y="9005"/>
                  </a:lnTo>
                  <a:lnTo>
                    <a:pt x="327" y="8154"/>
                  </a:lnTo>
                  <a:cubicBezTo>
                    <a:pt x="380" y="7849"/>
                    <a:pt x="667" y="7646"/>
                    <a:pt x="967" y="7699"/>
                  </a:cubicBezTo>
                  <a:cubicBezTo>
                    <a:pt x="1583" y="7810"/>
                    <a:pt x="2133" y="7816"/>
                    <a:pt x="2746" y="7813"/>
                  </a:cubicBezTo>
                  <a:cubicBezTo>
                    <a:pt x="3060" y="6985"/>
                    <a:pt x="3497" y="6219"/>
                    <a:pt x="4036" y="5539"/>
                  </a:cubicBezTo>
                  <a:cubicBezTo>
                    <a:pt x="3716" y="4970"/>
                    <a:pt x="3429" y="4469"/>
                    <a:pt x="3010" y="3962"/>
                  </a:cubicBezTo>
                  <a:cubicBezTo>
                    <a:pt x="2813" y="3725"/>
                    <a:pt x="2844" y="3371"/>
                    <a:pt x="3078" y="3172"/>
                  </a:cubicBezTo>
                  <a:lnTo>
                    <a:pt x="3730" y="2616"/>
                  </a:lnTo>
                  <a:lnTo>
                    <a:pt x="3830" y="2531"/>
                  </a:lnTo>
                  <a:lnTo>
                    <a:pt x="4482" y="1976"/>
                  </a:lnTo>
                  <a:cubicBezTo>
                    <a:pt x="4599" y="1876"/>
                    <a:pt x="4745" y="1834"/>
                    <a:pt x="4886" y="1847"/>
                  </a:cubicBezTo>
                  <a:cubicBezTo>
                    <a:pt x="5026" y="1859"/>
                    <a:pt x="5163" y="1926"/>
                    <a:pt x="5261" y="2045"/>
                  </a:cubicBezTo>
                  <a:cubicBezTo>
                    <a:pt x="5683" y="2555"/>
                    <a:pt x="6121" y="2930"/>
                    <a:pt x="6622" y="3352"/>
                  </a:cubicBezTo>
                  <a:cubicBezTo>
                    <a:pt x="7352" y="2933"/>
                    <a:pt x="8151" y="2627"/>
                    <a:pt x="9001" y="2467"/>
                  </a:cubicBezTo>
                  <a:cubicBezTo>
                    <a:pt x="9119" y="1811"/>
                    <a:pt x="9219" y="1233"/>
                    <a:pt x="9219" y="561"/>
                  </a:cubicBezTo>
                  <a:cubicBezTo>
                    <a:pt x="9219" y="251"/>
                    <a:pt x="9467" y="0"/>
                    <a:pt x="9772" y="0"/>
                  </a:cubicBezTo>
                  <a:close/>
                </a:path>
              </a:pathLst>
            </a:custGeom>
            <a:solidFill>
              <a:srgbClr val="FFFFFF"/>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grpSp>
          <p:nvGrpSpPr>
            <p:cNvPr id="463" name="Group 463"/>
            <p:cNvGrpSpPr/>
            <p:nvPr/>
          </p:nvGrpSpPr>
          <p:grpSpPr>
            <a:xfrm>
              <a:off x="59816" y="636142"/>
              <a:ext cx="1495463" cy="593841"/>
              <a:chOff x="0" y="0"/>
              <a:chExt cx="1495461" cy="593840"/>
            </a:xfrm>
          </p:grpSpPr>
          <p:sp>
            <p:nvSpPr>
              <p:cNvPr id="460" name="Shape 460"/>
              <p:cNvSpPr/>
              <p:nvPr/>
            </p:nvSpPr>
            <p:spPr>
              <a:xfrm rot="18900000">
                <a:off x="588703" y="165347"/>
                <a:ext cx="285549" cy="296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945"/>
                    </a:moveTo>
                    <a:cubicBezTo>
                      <a:pt x="0" y="8165"/>
                      <a:pt x="3875" y="4290"/>
                      <a:pt x="8655" y="4290"/>
                    </a:cubicBezTo>
                    <a:cubicBezTo>
                      <a:pt x="12970" y="4290"/>
                      <a:pt x="17285" y="2860"/>
                      <a:pt x="21600" y="0"/>
                    </a:cubicBezTo>
                    <a:cubicBezTo>
                      <a:pt x="18740" y="4315"/>
                      <a:pt x="17309" y="8630"/>
                      <a:pt x="17309" y="12945"/>
                    </a:cubicBezTo>
                    <a:cubicBezTo>
                      <a:pt x="17309" y="17725"/>
                      <a:pt x="13435" y="21600"/>
                      <a:pt x="8655" y="21600"/>
                    </a:cubicBezTo>
                    <a:cubicBezTo>
                      <a:pt x="3875" y="21600"/>
                      <a:pt x="0" y="17725"/>
                      <a:pt x="0" y="12945"/>
                    </a:cubicBezTo>
                    <a:close/>
                  </a:path>
                </a:pathLst>
              </a:custGeom>
              <a:solidFill>
                <a:srgbClr val="FFFFFF"/>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sp>
            <p:nvSpPr>
              <p:cNvPr id="461" name="Shape 461"/>
              <p:cNvSpPr/>
              <p:nvPr/>
            </p:nvSpPr>
            <p:spPr>
              <a:xfrm rot="5400000">
                <a:off x="434834" y="-434835"/>
                <a:ext cx="593841" cy="14635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0" y="2320"/>
                    </a:moveTo>
                    <a:lnTo>
                      <a:pt x="20220" y="2320"/>
                    </a:lnTo>
                    <a:lnTo>
                      <a:pt x="20220" y="717"/>
                    </a:lnTo>
                    <a:lnTo>
                      <a:pt x="1380" y="717"/>
                    </a:lnTo>
                    <a:close/>
                    <a:moveTo>
                      <a:pt x="1380" y="4641"/>
                    </a:moveTo>
                    <a:lnTo>
                      <a:pt x="20220" y="4641"/>
                    </a:lnTo>
                    <a:lnTo>
                      <a:pt x="20220" y="3037"/>
                    </a:lnTo>
                    <a:lnTo>
                      <a:pt x="1380" y="3037"/>
                    </a:lnTo>
                    <a:close/>
                    <a:moveTo>
                      <a:pt x="1380" y="6961"/>
                    </a:moveTo>
                    <a:lnTo>
                      <a:pt x="20220" y="6961"/>
                    </a:lnTo>
                    <a:lnTo>
                      <a:pt x="20220" y="5358"/>
                    </a:lnTo>
                    <a:lnTo>
                      <a:pt x="1380" y="5358"/>
                    </a:lnTo>
                    <a:close/>
                    <a:moveTo>
                      <a:pt x="1380" y="9281"/>
                    </a:moveTo>
                    <a:lnTo>
                      <a:pt x="20220" y="9281"/>
                    </a:lnTo>
                    <a:lnTo>
                      <a:pt x="20220" y="7678"/>
                    </a:lnTo>
                    <a:lnTo>
                      <a:pt x="1380" y="7678"/>
                    </a:lnTo>
                    <a:close/>
                    <a:moveTo>
                      <a:pt x="1380" y="11602"/>
                    </a:moveTo>
                    <a:lnTo>
                      <a:pt x="20220" y="11602"/>
                    </a:lnTo>
                    <a:lnTo>
                      <a:pt x="20220" y="9998"/>
                    </a:lnTo>
                    <a:lnTo>
                      <a:pt x="1380" y="9998"/>
                    </a:lnTo>
                    <a:close/>
                    <a:moveTo>
                      <a:pt x="1380" y="13922"/>
                    </a:moveTo>
                    <a:lnTo>
                      <a:pt x="20220" y="13922"/>
                    </a:lnTo>
                    <a:lnTo>
                      <a:pt x="20220" y="12319"/>
                    </a:lnTo>
                    <a:lnTo>
                      <a:pt x="1380" y="12319"/>
                    </a:lnTo>
                    <a:close/>
                    <a:moveTo>
                      <a:pt x="1380" y="16242"/>
                    </a:moveTo>
                    <a:lnTo>
                      <a:pt x="20220" y="16242"/>
                    </a:lnTo>
                    <a:lnTo>
                      <a:pt x="20220" y="14639"/>
                    </a:lnTo>
                    <a:lnTo>
                      <a:pt x="1380" y="14639"/>
                    </a:lnTo>
                    <a:close/>
                    <a:moveTo>
                      <a:pt x="1380" y="18562"/>
                    </a:moveTo>
                    <a:lnTo>
                      <a:pt x="20220" y="18562"/>
                    </a:lnTo>
                    <a:lnTo>
                      <a:pt x="20220" y="16959"/>
                    </a:lnTo>
                    <a:lnTo>
                      <a:pt x="1380" y="16959"/>
                    </a:lnTo>
                    <a:close/>
                    <a:moveTo>
                      <a:pt x="1380" y="20883"/>
                    </a:moveTo>
                    <a:lnTo>
                      <a:pt x="20220" y="20883"/>
                    </a:lnTo>
                    <a:lnTo>
                      <a:pt x="20220" y="19280"/>
                    </a:lnTo>
                    <a:lnTo>
                      <a:pt x="1380" y="19280"/>
                    </a:lnTo>
                    <a:close/>
                    <a:moveTo>
                      <a:pt x="0" y="21600"/>
                    </a:moveTo>
                    <a:lnTo>
                      <a:pt x="0" y="0"/>
                    </a:lnTo>
                    <a:lnTo>
                      <a:pt x="21600" y="0"/>
                    </a:lnTo>
                    <a:lnTo>
                      <a:pt x="21600" y="21600"/>
                    </a:lnTo>
                    <a:lnTo>
                      <a:pt x="20565" y="21600"/>
                    </a:lnTo>
                    <a:lnTo>
                      <a:pt x="20565" y="21600"/>
                    </a:lnTo>
                    <a:lnTo>
                      <a:pt x="345" y="21600"/>
                    </a:lnTo>
                    <a:lnTo>
                      <a:pt x="345" y="21600"/>
                    </a:lnTo>
                    <a:close/>
                  </a:path>
                </a:pathLst>
              </a:custGeom>
              <a:solidFill>
                <a:srgbClr val="4D4D4D">
                  <a:alpha val="40000"/>
                </a:srgbClr>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sp>
            <p:nvSpPr>
              <p:cNvPr id="462" name="Shape 462"/>
              <p:cNvSpPr/>
              <p:nvPr/>
            </p:nvSpPr>
            <p:spPr>
              <a:xfrm>
                <a:off x="1230105" y="110173"/>
                <a:ext cx="265357" cy="3517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10615"/>
                    </a:moveTo>
                    <a:cubicBezTo>
                      <a:pt x="9309" y="10615"/>
                      <a:pt x="8100" y="11561"/>
                      <a:pt x="8100" y="12728"/>
                    </a:cubicBezTo>
                    <a:cubicBezTo>
                      <a:pt x="8100" y="13666"/>
                      <a:pt x="8879" y="14461"/>
                      <a:pt x="9969" y="14711"/>
                    </a:cubicBezTo>
                    <a:lnTo>
                      <a:pt x="9969" y="18845"/>
                    </a:lnTo>
                    <a:cubicBezTo>
                      <a:pt x="9969" y="19205"/>
                      <a:pt x="10341" y="19496"/>
                      <a:pt x="10800" y="19496"/>
                    </a:cubicBezTo>
                    <a:cubicBezTo>
                      <a:pt x="11259" y="19496"/>
                      <a:pt x="11631" y="19205"/>
                      <a:pt x="11631" y="18845"/>
                    </a:cubicBezTo>
                    <a:lnTo>
                      <a:pt x="11631" y="14711"/>
                    </a:lnTo>
                    <a:cubicBezTo>
                      <a:pt x="12721" y="14461"/>
                      <a:pt x="13500" y="13666"/>
                      <a:pt x="13500" y="12728"/>
                    </a:cubicBezTo>
                    <a:cubicBezTo>
                      <a:pt x="13500" y="11561"/>
                      <a:pt x="12291" y="10615"/>
                      <a:pt x="10800" y="10615"/>
                    </a:cubicBezTo>
                    <a:close/>
                    <a:moveTo>
                      <a:pt x="10800" y="2911"/>
                    </a:moveTo>
                    <a:cubicBezTo>
                      <a:pt x="8542" y="2911"/>
                      <a:pt x="6712" y="4344"/>
                      <a:pt x="6712" y="6111"/>
                    </a:cubicBezTo>
                    <a:lnTo>
                      <a:pt x="6712" y="6111"/>
                    </a:lnTo>
                    <a:lnTo>
                      <a:pt x="6706" y="6111"/>
                    </a:lnTo>
                    <a:lnTo>
                      <a:pt x="6706" y="9188"/>
                    </a:lnTo>
                    <a:lnTo>
                      <a:pt x="14894" y="9188"/>
                    </a:lnTo>
                    <a:lnTo>
                      <a:pt x="14894" y="6111"/>
                    </a:lnTo>
                    <a:lnTo>
                      <a:pt x="14888" y="6111"/>
                    </a:lnTo>
                    <a:cubicBezTo>
                      <a:pt x="14888" y="6111"/>
                      <a:pt x="14888" y="6111"/>
                      <a:pt x="14888" y="6111"/>
                    </a:cubicBezTo>
                    <a:cubicBezTo>
                      <a:pt x="14888" y="4344"/>
                      <a:pt x="13058" y="2911"/>
                      <a:pt x="10800" y="2911"/>
                    </a:cubicBezTo>
                    <a:close/>
                    <a:moveTo>
                      <a:pt x="10800" y="0"/>
                    </a:moveTo>
                    <a:cubicBezTo>
                      <a:pt x="14973" y="0"/>
                      <a:pt x="18355" y="2648"/>
                      <a:pt x="18355" y="5915"/>
                    </a:cubicBezTo>
                    <a:lnTo>
                      <a:pt x="18355" y="9188"/>
                    </a:lnTo>
                    <a:lnTo>
                      <a:pt x="18958" y="9188"/>
                    </a:lnTo>
                    <a:cubicBezTo>
                      <a:pt x="20417" y="9188"/>
                      <a:pt x="21600" y="10114"/>
                      <a:pt x="21600" y="11257"/>
                    </a:cubicBezTo>
                    <a:lnTo>
                      <a:pt x="21600" y="19531"/>
                    </a:lnTo>
                    <a:cubicBezTo>
                      <a:pt x="21600" y="20674"/>
                      <a:pt x="20417" y="21600"/>
                      <a:pt x="18958" y="21600"/>
                    </a:cubicBezTo>
                    <a:lnTo>
                      <a:pt x="2642" y="21600"/>
                    </a:lnTo>
                    <a:cubicBezTo>
                      <a:pt x="1183" y="21600"/>
                      <a:pt x="0" y="20674"/>
                      <a:pt x="0" y="19531"/>
                    </a:cubicBezTo>
                    <a:lnTo>
                      <a:pt x="0" y="11257"/>
                    </a:lnTo>
                    <a:cubicBezTo>
                      <a:pt x="0" y="10114"/>
                      <a:pt x="1183" y="9188"/>
                      <a:pt x="2642" y="9188"/>
                    </a:cubicBezTo>
                    <a:lnTo>
                      <a:pt x="3245" y="9188"/>
                    </a:lnTo>
                    <a:lnTo>
                      <a:pt x="3245" y="5915"/>
                    </a:lnTo>
                    <a:cubicBezTo>
                      <a:pt x="3245" y="2648"/>
                      <a:pt x="6627" y="0"/>
                      <a:pt x="10800" y="0"/>
                    </a:cubicBezTo>
                    <a:close/>
                  </a:path>
                </a:pathLst>
              </a:custGeom>
              <a:solidFill>
                <a:srgbClr val="FFFFFF"/>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grpSp>
      </p:grpSp>
      <p:grpSp>
        <p:nvGrpSpPr>
          <p:cNvPr id="467" name="Group 467"/>
          <p:cNvGrpSpPr/>
          <p:nvPr/>
        </p:nvGrpSpPr>
        <p:grpSpPr>
          <a:xfrm>
            <a:off x="4574387" y="1234170"/>
            <a:ext cx="1611865" cy="637192"/>
            <a:chOff x="0" y="0"/>
            <a:chExt cx="1611864" cy="637190"/>
          </a:xfrm>
        </p:grpSpPr>
        <p:sp>
          <p:nvSpPr>
            <p:cNvPr id="465" name="Shape 465"/>
            <p:cNvSpPr/>
            <p:nvPr/>
          </p:nvSpPr>
          <p:spPr>
            <a:xfrm>
              <a:off x="0" y="0"/>
              <a:ext cx="1611865" cy="637191"/>
            </a:xfrm>
            <a:prstGeom prst="roundRect">
              <a:avLst>
                <a:gd name="adj" fmla="val 5312"/>
              </a:avLst>
            </a:prstGeom>
            <a:solidFill>
              <a:srgbClr val="33928A"/>
            </a:solidFill>
            <a:ln w="12700" cap="flat">
              <a:noFill/>
              <a:miter lim="400000"/>
            </a:ln>
            <a:effectLst/>
          </p:spPr>
          <p:txBody>
            <a:bodyPr wrap="square" lIns="0" tIns="0" rIns="0" bIns="0" numCol="1" anchor="t">
              <a:noAutofit/>
            </a:bodyPr>
            <a:lstStyle/>
            <a:p>
              <a:pPr lvl="0" algn="ctr">
                <a:defRPr sz="1200">
                  <a:solidFill>
                    <a:srgbClr val="F2F2F2"/>
                  </a:solidFill>
                  <a:uFillTx/>
                  <a:latin typeface="Calibri"/>
                  <a:ea typeface="Calibri"/>
                  <a:cs typeface="Calibri"/>
                  <a:sym typeface="Calibri"/>
                </a:defRPr>
              </a:pPr>
            </a:p>
          </p:txBody>
        </p:sp>
        <p:sp>
          <p:nvSpPr>
            <p:cNvPr id="466" name="Shape 466"/>
            <p:cNvSpPr/>
            <p:nvPr/>
          </p:nvSpPr>
          <p:spPr>
            <a:xfrm>
              <a:off x="95922" y="9914"/>
              <a:ext cx="1420020"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ctr">
                <a:defRPr sz="1200">
                  <a:solidFill>
                    <a:srgbClr val="F2F2F2"/>
                  </a:solidFill>
                  <a:uFillTx/>
                  <a:latin typeface="Calibri"/>
                  <a:ea typeface="Calibri"/>
                  <a:cs typeface="Calibri"/>
                  <a:sym typeface="Calibri"/>
                </a:defRPr>
              </a:lvl1pPr>
            </a:lstStyle>
            <a:p>
              <a:pPr lvl="0">
                <a:defRPr sz="1800">
                  <a:solidFill>
                    <a:srgbClr val="000000"/>
                  </a:solidFill>
                </a:defRPr>
              </a:pPr>
              <a:r>
                <a:rPr sz="1200">
                  <a:solidFill>
                    <a:srgbClr val="F2F2F2"/>
                  </a:solidFill>
                </a:rPr>
                <a:t>Service Broker Node(s)</a:t>
              </a:r>
            </a:p>
          </p:txBody>
        </p:sp>
      </p:grpSp>
      <p:grpSp>
        <p:nvGrpSpPr>
          <p:cNvPr id="470" name="Group 470"/>
          <p:cNvGrpSpPr/>
          <p:nvPr/>
        </p:nvGrpSpPr>
        <p:grpSpPr>
          <a:xfrm>
            <a:off x="4574387" y="1234170"/>
            <a:ext cx="1611865" cy="637192"/>
            <a:chOff x="0" y="0"/>
            <a:chExt cx="1611864" cy="637190"/>
          </a:xfrm>
        </p:grpSpPr>
        <p:sp>
          <p:nvSpPr>
            <p:cNvPr id="468" name="Shape 468"/>
            <p:cNvSpPr/>
            <p:nvPr/>
          </p:nvSpPr>
          <p:spPr>
            <a:xfrm>
              <a:off x="0" y="0"/>
              <a:ext cx="1611865" cy="637191"/>
            </a:xfrm>
            <a:prstGeom prst="roundRect">
              <a:avLst>
                <a:gd name="adj" fmla="val 5312"/>
              </a:avLst>
            </a:prstGeom>
            <a:solidFill>
              <a:srgbClr val="33928A"/>
            </a:solidFill>
            <a:ln w="12700" cap="flat">
              <a:noFill/>
              <a:miter lim="400000"/>
            </a:ln>
            <a:effectLst/>
          </p:spPr>
          <p:txBody>
            <a:bodyPr wrap="square" lIns="0" tIns="0" rIns="0" bIns="0" numCol="1" anchor="t">
              <a:noAutofit/>
            </a:bodyPr>
            <a:lstStyle/>
            <a:p>
              <a:pPr lvl="0" algn="ctr">
                <a:defRPr sz="1200">
                  <a:solidFill>
                    <a:srgbClr val="F2F2F2"/>
                  </a:solidFill>
                  <a:uFillTx/>
                  <a:latin typeface="Calibri"/>
                  <a:ea typeface="Calibri"/>
                  <a:cs typeface="Calibri"/>
                  <a:sym typeface="Calibri"/>
                </a:defRPr>
              </a:pPr>
            </a:p>
          </p:txBody>
        </p:sp>
        <p:sp>
          <p:nvSpPr>
            <p:cNvPr id="469" name="Shape 469"/>
            <p:cNvSpPr/>
            <p:nvPr/>
          </p:nvSpPr>
          <p:spPr>
            <a:xfrm>
              <a:off x="95922" y="9914"/>
              <a:ext cx="1420020"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ctr">
                <a:defRPr sz="1200">
                  <a:solidFill>
                    <a:srgbClr val="F2F2F2"/>
                  </a:solidFill>
                  <a:uFillTx/>
                  <a:latin typeface="Calibri"/>
                  <a:ea typeface="Calibri"/>
                  <a:cs typeface="Calibri"/>
                  <a:sym typeface="Calibri"/>
                </a:defRPr>
              </a:lvl1pPr>
            </a:lstStyle>
            <a:p>
              <a:pPr lvl="0">
                <a:defRPr sz="1800">
                  <a:solidFill>
                    <a:srgbClr val="000000"/>
                  </a:solidFill>
                </a:defRPr>
              </a:pPr>
              <a:r>
                <a:rPr sz="1200">
                  <a:solidFill>
                    <a:srgbClr val="F2F2F2"/>
                  </a:solidFill>
                </a:rPr>
                <a:t>Service Broker Node(s)</a:t>
              </a:r>
            </a:p>
          </p:txBody>
        </p:sp>
      </p:grpSp>
      <p:sp>
        <p:nvSpPr>
          <p:cNvPr id="471" name="Shape 471"/>
          <p:cNvSpPr/>
          <p:nvPr/>
        </p:nvSpPr>
        <p:spPr>
          <a:xfrm>
            <a:off x="5595365" y="1537847"/>
            <a:ext cx="194026" cy="1940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619" y="15178"/>
                </a:moveTo>
                <a:cubicBezTo>
                  <a:pt x="3556" y="15178"/>
                  <a:pt x="2695" y="16040"/>
                  <a:pt x="2695" y="17103"/>
                </a:cubicBezTo>
                <a:lnTo>
                  <a:pt x="2694" y="17103"/>
                </a:lnTo>
                <a:cubicBezTo>
                  <a:pt x="2694" y="18166"/>
                  <a:pt x="3556" y="19027"/>
                  <a:pt x="4619" y="19027"/>
                </a:cubicBezTo>
                <a:cubicBezTo>
                  <a:pt x="5682" y="19027"/>
                  <a:pt x="6544" y="18166"/>
                  <a:pt x="6544" y="17103"/>
                </a:cubicBezTo>
                <a:lnTo>
                  <a:pt x="6544" y="15178"/>
                </a:lnTo>
                <a:close/>
                <a:moveTo>
                  <a:pt x="15177" y="15049"/>
                </a:moveTo>
                <a:lnTo>
                  <a:pt x="15177" y="16974"/>
                </a:lnTo>
                <a:cubicBezTo>
                  <a:pt x="15177" y="18037"/>
                  <a:pt x="16039" y="18899"/>
                  <a:pt x="17102" y="18899"/>
                </a:cubicBezTo>
                <a:lnTo>
                  <a:pt x="17102" y="18899"/>
                </a:lnTo>
                <a:cubicBezTo>
                  <a:pt x="18165" y="18899"/>
                  <a:pt x="19026" y="18037"/>
                  <a:pt x="19026" y="16974"/>
                </a:cubicBezTo>
                <a:cubicBezTo>
                  <a:pt x="19026" y="15911"/>
                  <a:pt x="18165" y="15049"/>
                  <a:pt x="17102" y="15049"/>
                </a:cubicBezTo>
                <a:close/>
                <a:moveTo>
                  <a:pt x="8952" y="8913"/>
                </a:moveTo>
                <a:lnTo>
                  <a:pt x="8952" y="8936"/>
                </a:lnTo>
                <a:lnTo>
                  <a:pt x="8933" y="8936"/>
                </a:lnTo>
                <a:lnTo>
                  <a:pt x="8933" y="12667"/>
                </a:lnTo>
                <a:lnTo>
                  <a:pt x="12666" y="12667"/>
                </a:lnTo>
                <a:lnTo>
                  <a:pt x="12666" y="12660"/>
                </a:lnTo>
                <a:lnTo>
                  <a:pt x="12687" y="12660"/>
                </a:lnTo>
                <a:lnTo>
                  <a:pt x="12687" y="8933"/>
                </a:lnTo>
                <a:lnTo>
                  <a:pt x="12667" y="8933"/>
                </a:lnTo>
                <a:lnTo>
                  <a:pt x="12667" y="8913"/>
                </a:lnTo>
                <a:close/>
                <a:moveTo>
                  <a:pt x="4517" y="2698"/>
                </a:moveTo>
                <a:cubicBezTo>
                  <a:pt x="3454" y="2698"/>
                  <a:pt x="2592" y="3559"/>
                  <a:pt x="2592" y="4622"/>
                </a:cubicBezTo>
                <a:cubicBezTo>
                  <a:pt x="2592" y="5685"/>
                  <a:pt x="3454" y="6547"/>
                  <a:pt x="4517" y="6547"/>
                </a:cubicBezTo>
                <a:lnTo>
                  <a:pt x="6441" y="6547"/>
                </a:lnTo>
                <a:lnTo>
                  <a:pt x="6441" y="4622"/>
                </a:lnTo>
                <a:cubicBezTo>
                  <a:pt x="6441" y="3559"/>
                  <a:pt x="5580" y="2698"/>
                  <a:pt x="4517" y="2698"/>
                </a:cubicBezTo>
                <a:close/>
                <a:moveTo>
                  <a:pt x="16981" y="2573"/>
                </a:moveTo>
                <a:cubicBezTo>
                  <a:pt x="15918" y="2573"/>
                  <a:pt x="15056" y="3434"/>
                  <a:pt x="15056" y="4497"/>
                </a:cubicBezTo>
                <a:lnTo>
                  <a:pt x="15056" y="6422"/>
                </a:lnTo>
                <a:lnTo>
                  <a:pt x="16981" y="6422"/>
                </a:lnTo>
                <a:cubicBezTo>
                  <a:pt x="18044" y="6422"/>
                  <a:pt x="18905" y="5560"/>
                  <a:pt x="18905" y="4497"/>
                </a:cubicBezTo>
                <a:lnTo>
                  <a:pt x="18906" y="4497"/>
                </a:lnTo>
                <a:cubicBezTo>
                  <a:pt x="18906" y="3434"/>
                  <a:pt x="18044" y="2573"/>
                  <a:pt x="16981" y="2573"/>
                </a:cubicBezTo>
                <a:close/>
                <a:moveTo>
                  <a:pt x="17134" y="0"/>
                </a:moveTo>
                <a:cubicBezTo>
                  <a:pt x="19600" y="0"/>
                  <a:pt x="21600" y="2000"/>
                  <a:pt x="21600" y="4466"/>
                </a:cubicBezTo>
                <a:lnTo>
                  <a:pt x="21600" y="4466"/>
                </a:lnTo>
                <a:cubicBezTo>
                  <a:pt x="21600" y="6933"/>
                  <a:pt x="19600" y="8933"/>
                  <a:pt x="17134" y="8933"/>
                </a:cubicBezTo>
                <a:lnTo>
                  <a:pt x="15058" y="8933"/>
                </a:lnTo>
                <a:lnTo>
                  <a:pt x="15058" y="12660"/>
                </a:lnTo>
                <a:lnTo>
                  <a:pt x="17132" y="12660"/>
                </a:lnTo>
                <a:cubicBezTo>
                  <a:pt x="19599" y="12660"/>
                  <a:pt x="21599" y="14660"/>
                  <a:pt x="21599" y="17127"/>
                </a:cubicBezTo>
                <a:cubicBezTo>
                  <a:pt x="21599" y="19593"/>
                  <a:pt x="19599" y="21593"/>
                  <a:pt x="17132" y="21593"/>
                </a:cubicBezTo>
                <a:lnTo>
                  <a:pt x="17132" y="21593"/>
                </a:lnTo>
                <a:cubicBezTo>
                  <a:pt x="14666" y="21593"/>
                  <a:pt x="12666" y="19593"/>
                  <a:pt x="12666" y="17127"/>
                </a:cubicBezTo>
                <a:lnTo>
                  <a:pt x="12666" y="15180"/>
                </a:lnTo>
                <a:lnTo>
                  <a:pt x="8933" y="15180"/>
                </a:lnTo>
                <a:lnTo>
                  <a:pt x="8933" y="17134"/>
                </a:lnTo>
                <a:cubicBezTo>
                  <a:pt x="8933" y="19600"/>
                  <a:pt x="6933" y="21600"/>
                  <a:pt x="4466" y="21600"/>
                </a:cubicBezTo>
                <a:cubicBezTo>
                  <a:pt x="2000" y="21600"/>
                  <a:pt x="0" y="19600"/>
                  <a:pt x="0" y="17134"/>
                </a:cubicBezTo>
                <a:lnTo>
                  <a:pt x="0" y="17134"/>
                </a:lnTo>
                <a:cubicBezTo>
                  <a:pt x="0" y="14667"/>
                  <a:pt x="2000" y="12667"/>
                  <a:pt x="4466" y="12667"/>
                </a:cubicBezTo>
                <a:lnTo>
                  <a:pt x="6551" y="12667"/>
                </a:lnTo>
                <a:lnTo>
                  <a:pt x="6551" y="8936"/>
                </a:lnTo>
                <a:lnTo>
                  <a:pt x="4486" y="8936"/>
                </a:lnTo>
                <a:cubicBezTo>
                  <a:pt x="2019" y="8936"/>
                  <a:pt x="19" y="6937"/>
                  <a:pt x="19" y="4470"/>
                </a:cubicBezTo>
                <a:cubicBezTo>
                  <a:pt x="19" y="2003"/>
                  <a:pt x="2019" y="3"/>
                  <a:pt x="4486" y="3"/>
                </a:cubicBezTo>
                <a:lnTo>
                  <a:pt x="4486" y="3"/>
                </a:lnTo>
                <a:cubicBezTo>
                  <a:pt x="6953" y="3"/>
                  <a:pt x="8952" y="2003"/>
                  <a:pt x="8952" y="4470"/>
                </a:cubicBezTo>
                <a:lnTo>
                  <a:pt x="8952" y="6673"/>
                </a:lnTo>
                <a:lnTo>
                  <a:pt x="12667" y="6673"/>
                </a:lnTo>
                <a:lnTo>
                  <a:pt x="12667" y="4466"/>
                </a:lnTo>
                <a:cubicBezTo>
                  <a:pt x="12667" y="2000"/>
                  <a:pt x="14667" y="0"/>
                  <a:pt x="17134" y="0"/>
                </a:cubicBezTo>
                <a:close/>
              </a:path>
            </a:pathLst>
          </a:custGeom>
          <a:solidFill>
            <a:srgbClr val="FFFFFF"/>
          </a:solidFill>
          <a:ln w="12700">
            <a:miter lim="400000"/>
          </a:ln>
        </p:spPr>
        <p:txBody>
          <a:bodyPr lIns="0" tIns="0" rIns="0" bIns="0" anchor="ctr"/>
          <a:lstStyle/>
          <a:p>
            <a:pPr lvl="0" algn="ctr">
              <a:defRPr sz="1200">
                <a:solidFill>
                  <a:srgbClr val="FFFFFF"/>
                </a:solidFill>
                <a:uFillTx/>
              </a:defRPr>
            </a:pPr>
          </a:p>
        </p:txBody>
      </p:sp>
      <p:sp>
        <p:nvSpPr>
          <p:cNvPr id="472" name="Shape 472"/>
          <p:cNvSpPr/>
          <p:nvPr/>
        </p:nvSpPr>
        <p:spPr>
          <a:xfrm>
            <a:off x="5276153" y="1537847"/>
            <a:ext cx="194026" cy="1940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619" y="15178"/>
                </a:moveTo>
                <a:cubicBezTo>
                  <a:pt x="3556" y="15178"/>
                  <a:pt x="2695" y="16040"/>
                  <a:pt x="2695" y="17103"/>
                </a:cubicBezTo>
                <a:lnTo>
                  <a:pt x="2694" y="17103"/>
                </a:lnTo>
                <a:cubicBezTo>
                  <a:pt x="2694" y="18166"/>
                  <a:pt x="3556" y="19027"/>
                  <a:pt x="4619" y="19027"/>
                </a:cubicBezTo>
                <a:cubicBezTo>
                  <a:pt x="5682" y="19027"/>
                  <a:pt x="6544" y="18166"/>
                  <a:pt x="6544" y="17103"/>
                </a:cubicBezTo>
                <a:lnTo>
                  <a:pt x="6544" y="15178"/>
                </a:lnTo>
                <a:close/>
                <a:moveTo>
                  <a:pt x="15177" y="15049"/>
                </a:moveTo>
                <a:lnTo>
                  <a:pt x="15177" y="16974"/>
                </a:lnTo>
                <a:cubicBezTo>
                  <a:pt x="15177" y="18037"/>
                  <a:pt x="16039" y="18899"/>
                  <a:pt x="17102" y="18899"/>
                </a:cubicBezTo>
                <a:lnTo>
                  <a:pt x="17102" y="18899"/>
                </a:lnTo>
                <a:cubicBezTo>
                  <a:pt x="18165" y="18899"/>
                  <a:pt x="19026" y="18037"/>
                  <a:pt x="19026" y="16974"/>
                </a:cubicBezTo>
                <a:cubicBezTo>
                  <a:pt x="19026" y="15911"/>
                  <a:pt x="18165" y="15049"/>
                  <a:pt x="17102" y="15049"/>
                </a:cubicBezTo>
                <a:close/>
                <a:moveTo>
                  <a:pt x="8952" y="8913"/>
                </a:moveTo>
                <a:lnTo>
                  <a:pt x="8952" y="8936"/>
                </a:lnTo>
                <a:lnTo>
                  <a:pt x="8933" y="8936"/>
                </a:lnTo>
                <a:lnTo>
                  <a:pt x="8933" y="12667"/>
                </a:lnTo>
                <a:lnTo>
                  <a:pt x="12666" y="12667"/>
                </a:lnTo>
                <a:lnTo>
                  <a:pt x="12666" y="12660"/>
                </a:lnTo>
                <a:lnTo>
                  <a:pt x="12687" y="12660"/>
                </a:lnTo>
                <a:lnTo>
                  <a:pt x="12687" y="8933"/>
                </a:lnTo>
                <a:lnTo>
                  <a:pt x="12667" y="8933"/>
                </a:lnTo>
                <a:lnTo>
                  <a:pt x="12667" y="8913"/>
                </a:lnTo>
                <a:close/>
                <a:moveTo>
                  <a:pt x="4517" y="2698"/>
                </a:moveTo>
                <a:cubicBezTo>
                  <a:pt x="3454" y="2698"/>
                  <a:pt x="2592" y="3559"/>
                  <a:pt x="2592" y="4622"/>
                </a:cubicBezTo>
                <a:cubicBezTo>
                  <a:pt x="2592" y="5685"/>
                  <a:pt x="3454" y="6547"/>
                  <a:pt x="4517" y="6547"/>
                </a:cubicBezTo>
                <a:lnTo>
                  <a:pt x="6441" y="6547"/>
                </a:lnTo>
                <a:lnTo>
                  <a:pt x="6441" y="4622"/>
                </a:lnTo>
                <a:cubicBezTo>
                  <a:pt x="6441" y="3559"/>
                  <a:pt x="5580" y="2698"/>
                  <a:pt x="4517" y="2698"/>
                </a:cubicBezTo>
                <a:close/>
                <a:moveTo>
                  <a:pt x="16981" y="2573"/>
                </a:moveTo>
                <a:cubicBezTo>
                  <a:pt x="15918" y="2573"/>
                  <a:pt x="15056" y="3434"/>
                  <a:pt x="15056" y="4497"/>
                </a:cubicBezTo>
                <a:lnTo>
                  <a:pt x="15056" y="6422"/>
                </a:lnTo>
                <a:lnTo>
                  <a:pt x="16981" y="6422"/>
                </a:lnTo>
                <a:cubicBezTo>
                  <a:pt x="18044" y="6422"/>
                  <a:pt x="18905" y="5560"/>
                  <a:pt x="18905" y="4497"/>
                </a:cubicBezTo>
                <a:lnTo>
                  <a:pt x="18906" y="4497"/>
                </a:lnTo>
                <a:cubicBezTo>
                  <a:pt x="18906" y="3434"/>
                  <a:pt x="18044" y="2573"/>
                  <a:pt x="16981" y="2573"/>
                </a:cubicBezTo>
                <a:close/>
                <a:moveTo>
                  <a:pt x="17134" y="0"/>
                </a:moveTo>
                <a:cubicBezTo>
                  <a:pt x="19600" y="0"/>
                  <a:pt x="21600" y="2000"/>
                  <a:pt x="21600" y="4466"/>
                </a:cubicBezTo>
                <a:lnTo>
                  <a:pt x="21600" y="4466"/>
                </a:lnTo>
                <a:cubicBezTo>
                  <a:pt x="21600" y="6933"/>
                  <a:pt x="19600" y="8933"/>
                  <a:pt x="17134" y="8933"/>
                </a:cubicBezTo>
                <a:lnTo>
                  <a:pt x="15058" y="8933"/>
                </a:lnTo>
                <a:lnTo>
                  <a:pt x="15058" y="12660"/>
                </a:lnTo>
                <a:lnTo>
                  <a:pt x="17132" y="12660"/>
                </a:lnTo>
                <a:cubicBezTo>
                  <a:pt x="19599" y="12660"/>
                  <a:pt x="21599" y="14660"/>
                  <a:pt x="21599" y="17127"/>
                </a:cubicBezTo>
                <a:cubicBezTo>
                  <a:pt x="21599" y="19593"/>
                  <a:pt x="19599" y="21593"/>
                  <a:pt x="17132" y="21593"/>
                </a:cubicBezTo>
                <a:lnTo>
                  <a:pt x="17132" y="21593"/>
                </a:lnTo>
                <a:cubicBezTo>
                  <a:pt x="14666" y="21593"/>
                  <a:pt x="12666" y="19593"/>
                  <a:pt x="12666" y="17127"/>
                </a:cubicBezTo>
                <a:lnTo>
                  <a:pt x="12666" y="15180"/>
                </a:lnTo>
                <a:lnTo>
                  <a:pt x="8933" y="15180"/>
                </a:lnTo>
                <a:lnTo>
                  <a:pt x="8933" y="17134"/>
                </a:lnTo>
                <a:cubicBezTo>
                  <a:pt x="8933" y="19600"/>
                  <a:pt x="6933" y="21600"/>
                  <a:pt x="4466" y="21600"/>
                </a:cubicBezTo>
                <a:cubicBezTo>
                  <a:pt x="2000" y="21600"/>
                  <a:pt x="0" y="19600"/>
                  <a:pt x="0" y="17134"/>
                </a:cubicBezTo>
                <a:lnTo>
                  <a:pt x="0" y="17134"/>
                </a:lnTo>
                <a:cubicBezTo>
                  <a:pt x="0" y="14667"/>
                  <a:pt x="2000" y="12667"/>
                  <a:pt x="4466" y="12667"/>
                </a:cubicBezTo>
                <a:lnTo>
                  <a:pt x="6551" y="12667"/>
                </a:lnTo>
                <a:lnTo>
                  <a:pt x="6551" y="8936"/>
                </a:lnTo>
                <a:lnTo>
                  <a:pt x="4486" y="8936"/>
                </a:lnTo>
                <a:cubicBezTo>
                  <a:pt x="2019" y="8936"/>
                  <a:pt x="19" y="6937"/>
                  <a:pt x="19" y="4470"/>
                </a:cubicBezTo>
                <a:cubicBezTo>
                  <a:pt x="19" y="2003"/>
                  <a:pt x="2019" y="3"/>
                  <a:pt x="4486" y="3"/>
                </a:cubicBezTo>
                <a:lnTo>
                  <a:pt x="4486" y="3"/>
                </a:lnTo>
                <a:cubicBezTo>
                  <a:pt x="6953" y="3"/>
                  <a:pt x="8952" y="2003"/>
                  <a:pt x="8952" y="4470"/>
                </a:cubicBezTo>
                <a:lnTo>
                  <a:pt x="8952" y="6673"/>
                </a:lnTo>
                <a:lnTo>
                  <a:pt x="12667" y="6673"/>
                </a:lnTo>
                <a:lnTo>
                  <a:pt x="12667" y="4466"/>
                </a:lnTo>
                <a:cubicBezTo>
                  <a:pt x="12667" y="2000"/>
                  <a:pt x="14667" y="0"/>
                  <a:pt x="17134" y="0"/>
                </a:cubicBezTo>
                <a:close/>
              </a:path>
            </a:pathLst>
          </a:custGeom>
          <a:solidFill>
            <a:srgbClr val="FFFFFF"/>
          </a:solidFill>
          <a:ln w="12700">
            <a:miter lim="400000"/>
          </a:ln>
        </p:spPr>
        <p:txBody>
          <a:bodyPr lIns="0" tIns="0" rIns="0" bIns="0" anchor="ctr"/>
          <a:lstStyle/>
          <a:p>
            <a:pPr lvl="0" algn="ctr">
              <a:defRPr sz="1200">
                <a:solidFill>
                  <a:srgbClr val="FFFFFF"/>
                </a:solidFill>
                <a:uFillTx/>
              </a:defRPr>
            </a:pPr>
          </a:p>
        </p:txBody>
      </p:sp>
      <p:sp>
        <p:nvSpPr>
          <p:cNvPr id="473" name="Shape 473"/>
          <p:cNvSpPr/>
          <p:nvPr/>
        </p:nvSpPr>
        <p:spPr>
          <a:xfrm>
            <a:off x="4956940" y="1537847"/>
            <a:ext cx="194026" cy="1940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619" y="15178"/>
                </a:moveTo>
                <a:cubicBezTo>
                  <a:pt x="3556" y="15178"/>
                  <a:pt x="2695" y="16040"/>
                  <a:pt x="2695" y="17103"/>
                </a:cubicBezTo>
                <a:lnTo>
                  <a:pt x="2694" y="17103"/>
                </a:lnTo>
                <a:cubicBezTo>
                  <a:pt x="2694" y="18166"/>
                  <a:pt x="3556" y="19027"/>
                  <a:pt x="4619" y="19027"/>
                </a:cubicBezTo>
                <a:cubicBezTo>
                  <a:pt x="5682" y="19027"/>
                  <a:pt x="6544" y="18166"/>
                  <a:pt x="6544" y="17103"/>
                </a:cubicBezTo>
                <a:lnTo>
                  <a:pt x="6544" y="15178"/>
                </a:lnTo>
                <a:close/>
                <a:moveTo>
                  <a:pt x="15177" y="15049"/>
                </a:moveTo>
                <a:lnTo>
                  <a:pt x="15177" y="16974"/>
                </a:lnTo>
                <a:cubicBezTo>
                  <a:pt x="15177" y="18037"/>
                  <a:pt x="16039" y="18899"/>
                  <a:pt x="17102" y="18899"/>
                </a:cubicBezTo>
                <a:lnTo>
                  <a:pt x="17102" y="18899"/>
                </a:lnTo>
                <a:cubicBezTo>
                  <a:pt x="18165" y="18899"/>
                  <a:pt x="19026" y="18037"/>
                  <a:pt x="19026" y="16974"/>
                </a:cubicBezTo>
                <a:cubicBezTo>
                  <a:pt x="19026" y="15911"/>
                  <a:pt x="18165" y="15049"/>
                  <a:pt x="17102" y="15049"/>
                </a:cubicBezTo>
                <a:close/>
                <a:moveTo>
                  <a:pt x="8952" y="8913"/>
                </a:moveTo>
                <a:lnTo>
                  <a:pt x="8952" y="8936"/>
                </a:lnTo>
                <a:lnTo>
                  <a:pt x="8933" y="8936"/>
                </a:lnTo>
                <a:lnTo>
                  <a:pt x="8933" y="12667"/>
                </a:lnTo>
                <a:lnTo>
                  <a:pt x="12666" y="12667"/>
                </a:lnTo>
                <a:lnTo>
                  <a:pt x="12666" y="12660"/>
                </a:lnTo>
                <a:lnTo>
                  <a:pt x="12687" y="12660"/>
                </a:lnTo>
                <a:lnTo>
                  <a:pt x="12687" y="8933"/>
                </a:lnTo>
                <a:lnTo>
                  <a:pt x="12667" y="8933"/>
                </a:lnTo>
                <a:lnTo>
                  <a:pt x="12667" y="8913"/>
                </a:lnTo>
                <a:close/>
                <a:moveTo>
                  <a:pt x="4517" y="2698"/>
                </a:moveTo>
                <a:cubicBezTo>
                  <a:pt x="3454" y="2698"/>
                  <a:pt x="2592" y="3559"/>
                  <a:pt x="2592" y="4622"/>
                </a:cubicBezTo>
                <a:cubicBezTo>
                  <a:pt x="2592" y="5685"/>
                  <a:pt x="3454" y="6547"/>
                  <a:pt x="4517" y="6547"/>
                </a:cubicBezTo>
                <a:lnTo>
                  <a:pt x="6441" y="6547"/>
                </a:lnTo>
                <a:lnTo>
                  <a:pt x="6441" y="4622"/>
                </a:lnTo>
                <a:cubicBezTo>
                  <a:pt x="6441" y="3559"/>
                  <a:pt x="5580" y="2698"/>
                  <a:pt x="4517" y="2698"/>
                </a:cubicBezTo>
                <a:close/>
                <a:moveTo>
                  <a:pt x="16981" y="2573"/>
                </a:moveTo>
                <a:cubicBezTo>
                  <a:pt x="15918" y="2573"/>
                  <a:pt x="15056" y="3434"/>
                  <a:pt x="15056" y="4497"/>
                </a:cubicBezTo>
                <a:lnTo>
                  <a:pt x="15056" y="6422"/>
                </a:lnTo>
                <a:lnTo>
                  <a:pt x="16981" y="6422"/>
                </a:lnTo>
                <a:cubicBezTo>
                  <a:pt x="18044" y="6422"/>
                  <a:pt x="18905" y="5560"/>
                  <a:pt x="18905" y="4497"/>
                </a:cubicBezTo>
                <a:lnTo>
                  <a:pt x="18906" y="4497"/>
                </a:lnTo>
                <a:cubicBezTo>
                  <a:pt x="18906" y="3434"/>
                  <a:pt x="18044" y="2573"/>
                  <a:pt x="16981" y="2573"/>
                </a:cubicBezTo>
                <a:close/>
                <a:moveTo>
                  <a:pt x="17134" y="0"/>
                </a:moveTo>
                <a:cubicBezTo>
                  <a:pt x="19600" y="0"/>
                  <a:pt x="21600" y="2000"/>
                  <a:pt x="21600" y="4466"/>
                </a:cubicBezTo>
                <a:lnTo>
                  <a:pt x="21600" y="4466"/>
                </a:lnTo>
                <a:cubicBezTo>
                  <a:pt x="21600" y="6933"/>
                  <a:pt x="19600" y="8933"/>
                  <a:pt x="17134" y="8933"/>
                </a:cubicBezTo>
                <a:lnTo>
                  <a:pt x="15058" y="8933"/>
                </a:lnTo>
                <a:lnTo>
                  <a:pt x="15058" y="12660"/>
                </a:lnTo>
                <a:lnTo>
                  <a:pt x="17132" y="12660"/>
                </a:lnTo>
                <a:cubicBezTo>
                  <a:pt x="19599" y="12660"/>
                  <a:pt x="21599" y="14660"/>
                  <a:pt x="21599" y="17127"/>
                </a:cubicBezTo>
                <a:cubicBezTo>
                  <a:pt x="21599" y="19593"/>
                  <a:pt x="19599" y="21593"/>
                  <a:pt x="17132" y="21593"/>
                </a:cubicBezTo>
                <a:lnTo>
                  <a:pt x="17132" y="21593"/>
                </a:lnTo>
                <a:cubicBezTo>
                  <a:pt x="14666" y="21593"/>
                  <a:pt x="12666" y="19593"/>
                  <a:pt x="12666" y="17127"/>
                </a:cubicBezTo>
                <a:lnTo>
                  <a:pt x="12666" y="15180"/>
                </a:lnTo>
                <a:lnTo>
                  <a:pt x="8933" y="15180"/>
                </a:lnTo>
                <a:lnTo>
                  <a:pt x="8933" y="17134"/>
                </a:lnTo>
                <a:cubicBezTo>
                  <a:pt x="8933" y="19600"/>
                  <a:pt x="6933" y="21600"/>
                  <a:pt x="4466" y="21600"/>
                </a:cubicBezTo>
                <a:cubicBezTo>
                  <a:pt x="2000" y="21600"/>
                  <a:pt x="0" y="19600"/>
                  <a:pt x="0" y="17134"/>
                </a:cubicBezTo>
                <a:lnTo>
                  <a:pt x="0" y="17134"/>
                </a:lnTo>
                <a:cubicBezTo>
                  <a:pt x="0" y="14667"/>
                  <a:pt x="2000" y="12667"/>
                  <a:pt x="4466" y="12667"/>
                </a:cubicBezTo>
                <a:lnTo>
                  <a:pt x="6551" y="12667"/>
                </a:lnTo>
                <a:lnTo>
                  <a:pt x="6551" y="8936"/>
                </a:lnTo>
                <a:lnTo>
                  <a:pt x="4486" y="8936"/>
                </a:lnTo>
                <a:cubicBezTo>
                  <a:pt x="2019" y="8936"/>
                  <a:pt x="19" y="6937"/>
                  <a:pt x="19" y="4470"/>
                </a:cubicBezTo>
                <a:cubicBezTo>
                  <a:pt x="19" y="2003"/>
                  <a:pt x="2019" y="3"/>
                  <a:pt x="4486" y="3"/>
                </a:cubicBezTo>
                <a:lnTo>
                  <a:pt x="4486" y="3"/>
                </a:lnTo>
                <a:cubicBezTo>
                  <a:pt x="6953" y="3"/>
                  <a:pt x="8952" y="2003"/>
                  <a:pt x="8952" y="4470"/>
                </a:cubicBezTo>
                <a:lnTo>
                  <a:pt x="8952" y="6673"/>
                </a:lnTo>
                <a:lnTo>
                  <a:pt x="12667" y="6673"/>
                </a:lnTo>
                <a:lnTo>
                  <a:pt x="12667" y="4466"/>
                </a:lnTo>
                <a:cubicBezTo>
                  <a:pt x="12667" y="2000"/>
                  <a:pt x="14667" y="0"/>
                  <a:pt x="17134" y="0"/>
                </a:cubicBezTo>
                <a:close/>
              </a:path>
            </a:pathLst>
          </a:custGeom>
          <a:solidFill>
            <a:srgbClr val="FFFFFF"/>
          </a:solidFill>
          <a:ln w="12700">
            <a:miter lim="400000"/>
          </a:ln>
        </p:spPr>
        <p:txBody>
          <a:bodyPr lIns="0" tIns="0" rIns="0" bIns="0" anchor="ctr"/>
          <a:lstStyle/>
          <a:p>
            <a:pPr lvl="0" algn="ctr">
              <a:defRPr sz="1200">
                <a:solidFill>
                  <a:srgbClr val="FFFFFF"/>
                </a:solidFill>
                <a:uFillTx/>
              </a:defRPr>
            </a:pPr>
          </a:p>
        </p:txBody>
      </p:sp>
      <p:sp>
        <p:nvSpPr>
          <p:cNvPr id="474" name="Shape 474"/>
          <p:cNvSpPr/>
          <p:nvPr/>
        </p:nvSpPr>
        <p:spPr>
          <a:xfrm>
            <a:off x="5476840" y="2113098"/>
            <a:ext cx="1079659" cy="2057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800">
                <a:solidFill>
                  <a:srgbClr val="000000"/>
                </a:solidFill>
                <a:uFillTx/>
                <a:latin typeface="Courier New"/>
                <a:ea typeface="Courier New"/>
                <a:cs typeface="Courier New"/>
                <a:sym typeface="Courier New"/>
              </a:defRPr>
            </a:lvl1pPr>
          </a:lstStyle>
          <a:p>
            <a:pPr lvl="0">
              <a:defRPr sz="1800"/>
            </a:pPr>
            <a:r>
              <a:rPr sz="800"/>
              <a:t>${VCAP_SERVICES}</a:t>
            </a:r>
          </a:p>
        </p:txBody>
      </p:sp>
      <p:grpSp>
        <p:nvGrpSpPr>
          <p:cNvPr id="478" name="Group 478"/>
          <p:cNvGrpSpPr/>
          <p:nvPr/>
        </p:nvGrpSpPr>
        <p:grpSpPr>
          <a:xfrm>
            <a:off x="4618756" y="3649298"/>
            <a:ext cx="1508820" cy="878004"/>
            <a:chOff x="0" y="0"/>
            <a:chExt cx="1508818" cy="878002"/>
          </a:xfrm>
        </p:grpSpPr>
        <p:sp>
          <p:nvSpPr>
            <p:cNvPr id="475" name="Shape 475"/>
            <p:cNvSpPr/>
            <p:nvPr/>
          </p:nvSpPr>
          <p:spPr>
            <a:xfrm>
              <a:off x="-1" y="-1"/>
              <a:ext cx="1508820" cy="878005"/>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lnTo>
                    <a:pt x="1901" y="6800"/>
                  </a:lnTo>
                  <a:cubicBezTo>
                    <a:pt x="1658" y="4397"/>
                    <a:pt x="2907" y="2184"/>
                    <a:pt x="4691" y="1857"/>
                  </a:cubicBezTo>
                  <a:cubicBezTo>
                    <a:pt x="5414" y="1724"/>
                    <a:pt x="6149" y="1922"/>
                    <a:pt x="6778" y="2419"/>
                  </a:cubicBezTo>
                  <a:lnTo>
                    <a:pt x="6778" y="2419"/>
                  </a:ln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lnTo>
                    <a:pt x="14418" y="1119"/>
                  </a:ln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lnTo>
                    <a:pt x="20203" y="7321"/>
                  </a:ln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lnTo>
                    <a:pt x="13801" y="17556"/>
                  </a:lnTo>
                  <a:cubicBezTo>
                    <a:pt x="13280" y="19883"/>
                    <a:pt x="11460" y="21199"/>
                    <a:pt x="9738" y="20494"/>
                  </a:cubicBezTo>
                  <a:cubicBezTo>
                    <a:pt x="9016" y="20199"/>
                    <a:pt x="8392" y="19574"/>
                    <a:pt x="7973" y="18727"/>
                  </a:cubicBezTo>
                  <a:lnTo>
                    <a:pt x="7973" y="18727"/>
                  </a:ln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00685D"/>
            </a:solidFill>
            <a:ln w="25400" cap="flat">
              <a:solidFill>
                <a:srgbClr val="004C44"/>
              </a:solidFill>
              <a:prstDash val="solid"/>
              <a:bevel/>
            </a:ln>
            <a:effectLst/>
          </p:spPr>
          <p:txBody>
            <a:bodyPr wrap="square" lIns="0" tIns="0" rIns="0" bIns="0" numCol="1" anchor="ctr">
              <a:noAutofit/>
            </a:bodyPr>
            <a:lstStyle/>
            <a:p>
              <a:pPr lvl="0" algn="ctr">
                <a:defRPr sz="1400">
                  <a:solidFill>
                    <a:srgbClr val="FFFFFF"/>
                  </a:solidFill>
                  <a:uFillTx/>
                </a:defRPr>
              </a:pPr>
            </a:p>
          </p:txBody>
        </p:sp>
        <p:sp>
          <p:nvSpPr>
            <p:cNvPr id="476" name="Shape 476"/>
            <p:cNvSpPr/>
            <p:nvPr/>
          </p:nvSpPr>
          <p:spPr>
            <a:xfrm>
              <a:off x="76614" y="44645"/>
              <a:ext cx="1382582" cy="7454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0" y="14010"/>
                  </a:moveTo>
                  <a:lnTo>
                    <a:pt x="1380" y="14010"/>
                  </a:lnTo>
                  <a:cubicBezTo>
                    <a:pt x="899" y="14066"/>
                    <a:pt x="417" y="13902"/>
                    <a:pt x="0" y="13542"/>
                  </a:cubicBezTo>
                  <a:moveTo>
                    <a:pt x="2598" y="19137"/>
                  </a:moveTo>
                  <a:lnTo>
                    <a:pt x="2598" y="19137"/>
                  </a:lnTo>
                  <a:cubicBezTo>
                    <a:pt x="2405" y="19250"/>
                    <a:pt x="2202" y="19325"/>
                    <a:pt x="1994" y="19361"/>
                  </a:cubicBezTo>
                  <a:moveTo>
                    <a:pt x="7802" y="21600"/>
                  </a:moveTo>
                  <a:lnTo>
                    <a:pt x="7802" y="21600"/>
                  </a:lnTo>
                  <a:cubicBezTo>
                    <a:pt x="7657" y="21279"/>
                    <a:pt x="7535" y="20936"/>
                    <a:pt x="7438" y="20577"/>
                  </a:cubicBezTo>
                  <a:moveTo>
                    <a:pt x="14532" y="19050"/>
                  </a:moveTo>
                  <a:lnTo>
                    <a:pt x="14532" y="19050"/>
                  </a:lnTo>
                  <a:cubicBezTo>
                    <a:pt x="14510" y="19430"/>
                    <a:pt x="14462" y="19806"/>
                    <a:pt x="14386" y="20172"/>
                  </a:cubicBezTo>
                  <a:moveTo>
                    <a:pt x="17421" y="12116"/>
                  </a:moveTo>
                  <a:lnTo>
                    <a:pt x="17421" y="12116"/>
                  </a:lnTo>
                  <a:cubicBezTo>
                    <a:pt x="18505" y="12890"/>
                    <a:pt x="19193" y="14504"/>
                    <a:pt x="19193" y="16273"/>
                  </a:cubicBezTo>
                  <a:moveTo>
                    <a:pt x="21600" y="7649"/>
                  </a:moveTo>
                  <a:lnTo>
                    <a:pt x="21600" y="7649"/>
                  </a:lnTo>
                  <a:cubicBezTo>
                    <a:pt x="21423" y="8256"/>
                    <a:pt x="21153" y="8794"/>
                    <a:pt x="20811" y="9222"/>
                  </a:cubicBezTo>
                  <a:moveTo>
                    <a:pt x="19707" y="1814"/>
                  </a:moveTo>
                  <a:lnTo>
                    <a:pt x="19707" y="1814"/>
                  </a:lnTo>
                  <a:cubicBezTo>
                    <a:pt x="19737" y="2059"/>
                    <a:pt x="19751" y="2307"/>
                    <a:pt x="19749" y="2556"/>
                  </a:cubicBezTo>
                  <a:moveTo>
                    <a:pt x="14668" y="947"/>
                  </a:moveTo>
                  <a:lnTo>
                    <a:pt x="14668" y="947"/>
                  </a:lnTo>
                  <a:cubicBezTo>
                    <a:pt x="14771" y="605"/>
                    <a:pt x="14907" y="286"/>
                    <a:pt x="15073" y="0"/>
                  </a:cubicBezTo>
                  <a:moveTo>
                    <a:pt x="10888" y="1399"/>
                  </a:moveTo>
                  <a:lnTo>
                    <a:pt x="10888" y="1399"/>
                  </a:lnTo>
                  <a:cubicBezTo>
                    <a:pt x="10930" y="1115"/>
                    <a:pt x="10996" y="841"/>
                    <a:pt x="11084" y="582"/>
                  </a:cubicBezTo>
                  <a:moveTo>
                    <a:pt x="6452" y="1676"/>
                  </a:moveTo>
                  <a:lnTo>
                    <a:pt x="6452" y="1676"/>
                  </a:lnTo>
                  <a:cubicBezTo>
                    <a:pt x="6709" y="1897"/>
                    <a:pt x="6947" y="2163"/>
                    <a:pt x="7160" y="2469"/>
                  </a:cubicBezTo>
                  <a:moveTo>
                    <a:pt x="1072" y="7905"/>
                  </a:moveTo>
                  <a:lnTo>
                    <a:pt x="1072" y="7905"/>
                  </a:lnTo>
                  <a:cubicBezTo>
                    <a:pt x="1016" y="7632"/>
                    <a:pt x="974" y="7353"/>
                    <a:pt x="948" y="7071"/>
                  </a:cubicBezTo>
                </a:path>
              </a:pathLst>
            </a:custGeom>
            <a:noFill/>
            <a:ln w="25400" cap="flat">
              <a:solidFill>
                <a:srgbClr val="004C44"/>
              </a:solidFill>
              <a:prstDash val="solid"/>
              <a:bevel/>
            </a:ln>
            <a:effectLst/>
          </p:spPr>
          <p:txBody>
            <a:bodyPr wrap="square" lIns="0" tIns="0" rIns="0" bIns="0" numCol="1" anchor="ctr">
              <a:noAutofit/>
            </a:bodyPr>
            <a:lstStyle/>
            <a:p>
              <a:pPr lvl="0" algn="ctr">
                <a:defRPr sz="1400">
                  <a:solidFill>
                    <a:srgbClr val="FFFFFF"/>
                  </a:solidFill>
                  <a:uFillTx/>
                </a:defRPr>
              </a:pPr>
            </a:p>
          </p:txBody>
        </p:sp>
        <p:sp>
          <p:nvSpPr>
            <p:cNvPr id="477" name="Shape 477"/>
            <p:cNvSpPr/>
            <p:nvPr/>
          </p:nvSpPr>
          <p:spPr>
            <a:xfrm>
              <a:off x="208953" y="270603"/>
              <a:ext cx="984317"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solidFill>
                    <a:srgbClr val="FFFFFF"/>
                  </a:solidFill>
                  <a:uFillTx/>
                </a:defRPr>
              </a:lvl1pPr>
            </a:lstStyle>
            <a:p>
              <a:pPr lvl="0">
                <a:defRPr sz="1800">
                  <a:solidFill>
                    <a:srgbClr val="000000"/>
                  </a:solidFill>
                </a:defRPr>
              </a:pPr>
              <a:r>
                <a:rPr sz="1400">
                  <a:solidFill>
                    <a:srgbClr val="FFFFFF"/>
                  </a:solidFill>
                </a:rPr>
                <a:t>Env</a:t>
              </a:r>
            </a:p>
          </p:txBody>
        </p:sp>
      </p:grpSp>
      <p:pic>
        <p:nvPicPr>
          <p:cNvPr id="479" name="pasted-image.pdf"/>
          <p:cNvPicPr/>
          <p:nvPr/>
        </p:nvPicPr>
        <p:blipFill>
          <a:blip r:embed="rId2">
            <a:extLst/>
          </a:blip>
          <a:stretch>
            <a:fillRect/>
          </a:stretch>
        </p:blipFill>
        <p:spPr>
          <a:xfrm>
            <a:off x="4560605" y="2705893"/>
            <a:ext cx="1625601" cy="292101"/>
          </a:xfrm>
          <a:prstGeom prst="rect">
            <a:avLst/>
          </a:prstGeom>
          <a:ln w="12700">
            <a:miter lim="400000"/>
          </a:ln>
        </p:spPr>
      </p:pic>
      <p:sp>
        <p:nvSpPr>
          <p:cNvPr id="480" name="Shape 480"/>
          <p:cNvSpPr/>
          <p:nvPr/>
        </p:nvSpPr>
        <p:spPr>
          <a:xfrm>
            <a:off x="5443566" y="1888240"/>
            <a:ext cx="1" cy="800775"/>
          </a:xfrm>
          <a:prstGeom prst="line">
            <a:avLst/>
          </a:prstGeom>
          <a:ln w="25400">
            <a:solidFill>
              <a:srgbClr val="33928A"/>
            </a:solidFill>
            <a:round/>
            <a:tailEnd type="triangle"/>
          </a:ln>
          <a:effectLst>
            <a:outerShdw sx="100000" sy="100000" kx="0" ky="0" algn="b" rotWithShape="0" blurRad="38100" dist="20000" dir="5400000">
              <a:srgbClr val="000000">
                <a:alpha val="38000"/>
              </a:srgbClr>
            </a:outerShdw>
          </a:effectLst>
        </p:spPr>
        <p:txBody>
          <a:bodyPr lIns="45719" rIns="45719"/>
          <a:lstStyle/>
          <a:p>
            <a:pPr lvl="0" defTabSz="457200">
              <a:defRPr sz="1200">
                <a:solidFill>
                  <a:srgbClr val="000000"/>
                </a:solidFill>
                <a:uFillTx/>
                <a:latin typeface="+mn-lt"/>
                <a:ea typeface="+mn-ea"/>
                <a:cs typeface="+mn-cs"/>
                <a:sym typeface="Helvetica"/>
              </a:defRPr>
            </a:pPr>
          </a:p>
        </p:txBody>
      </p:sp>
      <p:sp>
        <p:nvSpPr>
          <p:cNvPr id="481" name="Shape 481"/>
          <p:cNvSpPr/>
          <p:nvPr/>
        </p:nvSpPr>
        <p:spPr>
          <a:xfrm flipV="1">
            <a:off x="5443566" y="2965529"/>
            <a:ext cx="1" cy="569453"/>
          </a:xfrm>
          <a:prstGeom prst="line">
            <a:avLst/>
          </a:prstGeom>
          <a:ln w="25400">
            <a:solidFill>
              <a:srgbClr val="33928A"/>
            </a:solidFill>
            <a:round/>
            <a:tailEnd type="triangle"/>
          </a:ln>
          <a:effectLst>
            <a:outerShdw sx="100000" sy="100000" kx="0" ky="0" algn="b" rotWithShape="0" blurRad="38100" dist="20000" dir="5400000">
              <a:srgbClr val="000000">
                <a:alpha val="38000"/>
              </a:srgbClr>
            </a:outerShdw>
          </a:effectLst>
        </p:spPr>
        <p:txBody>
          <a:bodyPr lIns="45719" rIns="45719"/>
          <a:lstStyle/>
          <a:p>
            <a:pPr lvl="0" defTabSz="457200">
              <a:defRPr sz="1200">
                <a:solidFill>
                  <a:srgbClr val="000000"/>
                </a:solidFill>
                <a:uFillTx/>
                <a:latin typeface="+mn-lt"/>
                <a:ea typeface="+mn-ea"/>
                <a:cs typeface="+mn-cs"/>
                <a:sym typeface="Helvetica"/>
              </a:defRPr>
            </a:pPr>
          </a:p>
        </p:txBody>
      </p:sp>
      <p:sp>
        <p:nvSpPr>
          <p:cNvPr id="482" name="Shape 482"/>
          <p:cNvSpPr/>
          <p:nvPr/>
        </p:nvSpPr>
        <p:spPr>
          <a:xfrm flipV="1">
            <a:off x="6201616" y="2851212"/>
            <a:ext cx="1081041" cy="1"/>
          </a:xfrm>
          <a:prstGeom prst="line">
            <a:avLst/>
          </a:prstGeom>
          <a:ln w="25400">
            <a:solidFill>
              <a:srgbClr val="33928A"/>
            </a:solidFill>
            <a:round/>
            <a:tailEnd type="triangle"/>
          </a:ln>
          <a:effectLst>
            <a:outerShdw sx="100000" sy="100000" kx="0" ky="0" algn="b" rotWithShape="0" blurRad="38100" dist="20000" dir="5400000">
              <a:srgbClr val="000000">
                <a:alpha val="38000"/>
              </a:srgbClr>
            </a:outerShdw>
          </a:effectLst>
        </p:spPr>
        <p:txBody>
          <a:bodyPr lIns="45719" rIns="45719"/>
          <a:lstStyle/>
          <a:p>
            <a:pPr lvl="0" defTabSz="457200">
              <a:defRPr sz="1200">
                <a:solidFill>
                  <a:srgbClr val="000000"/>
                </a:solidFill>
                <a:uFillTx/>
                <a:latin typeface="+mn-lt"/>
                <a:ea typeface="+mn-ea"/>
                <a:cs typeface="+mn-cs"/>
                <a:sym typeface="Helvetica"/>
              </a:defRPr>
            </a:pPr>
          </a:p>
        </p:txBody>
      </p:sp>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4" name="Shape 48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485" name="Shape 485"/>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Logging</a:t>
            </a:r>
          </a:p>
        </p:txBody>
      </p:sp>
      <p:sp>
        <p:nvSpPr>
          <p:cNvPr id="486" name="Shape 486"/>
          <p:cNvSpPr/>
          <p:nvPr>
            <p:ph type="body" idx="1"/>
          </p:nvPr>
        </p:nvSpPr>
        <p:spPr>
          <a:xfrm>
            <a:off x="366714" y="1074737"/>
            <a:ext cx="4067612" cy="3429001"/>
          </a:xfrm>
          <a:prstGeom prst="rect">
            <a:avLst/>
          </a:prstGeom>
        </p:spPr>
        <p:txBody>
          <a:bodyPr/>
          <a:lstStyle/>
          <a:p>
            <a:pPr lvl="0">
              <a:defRPr sz="1800">
                <a:solidFill>
                  <a:srgbClr val="000000"/>
                </a:solidFill>
                <a:uFillTx/>
              </a:defRPr>
            </a:pPr>
            <a:r>
              <a:rPr sz="2400">
                <a:solidFill>
                  <a:srgbClr val="4D4D4D"/>
                </a:solidFill>
                <a:uFill>
                  <a:solidFill>
                    <a:srgbClr val="4D4D4D"/>
                  </a:solidFill>
                </a:uFill>
              </a:rPr>
              <a:t>Do not write to log files</a:t>
            </a:r>
            <a:endParaRPr sz="2400">
              <a:solidFill>
                <a:srgbClr val="4D4D4D"/>
              </a:solidFill>
              <a:uFill>
                <a:solidFill>
                  <a:srgbClr val="4D4D4D"/>
                </a:solidFill>
              </a:uFill>
            </a:endParaRPr>
          </a:p>
          <a:p>
            <a:pPr lvl="0">
              <a:defRPr sz="1800">
                <a:solidFill>
                  <a:srgbClr val="000000"/>
                </a:solidFill>
                <a:uFillTx/>
              </a:defRPr>
            </a:pPr>
            <a:r>
              <a:rPr sz="2400">
                <a:solidFill>
                  <a:srgbClr val="4D4D4D"/>
                </a:solidFill>
                <a:uFill>
                  <a:solidFill>
                    <a:srgbClr val="4D4D4D"/>
                  </a:solidFill>
                </a:uFill>
              </a:rPr>
              <a:t>Output logs to console and use a syslog drain to collect all logs</a:t>
            </a:r>
          </a:p>
        </p:txBody>
      </p:sp>
      <p:pic>
        <p:nvPicPr>
          <p:cNvPr id="487" name="pasted-image.pdf"/>
          <p:cNvPicPr/>
          <p:nvPr/>
        </p:nvPicPr>
        <p:blipFill>
          <a:blip r:embed="rId2">
            <a:extLst/>
          </a:blip>
          <a:stretch>
            <a:fillRect/>
          </a:stretch>
        </p:blipFill>
        <p:spPr>
          <a:xfrm>
            <a:off x="4420846" y="1425569"/>
            <a:ext cx="4705375" cy="2292362"/>
          </a:xfrm>
          <a:prstGeom prst="rect">
            <a:avLst/>
          </a:prstGeom>
          <a:ln w="12700">
            <a:miter lim="400000"/>
          </a:ln>
        </p:spPr>
      </p:pic>
    </p:spTree>
  </p:cSld>
  <p:clrMapOvr>
    <a:masterClrMapping/>
  </p:clrMapOvr>
  <p:transitio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9" name="Shape 48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490" name="Shape 490"/>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Session replication</a:t>
            </a:r>
          </a:p>
        </p:txBody>
      </p:sp>
      <p:sp>
        <p:nvSpPr>
          <p:cNvPr id="491" name="Shape 491"/>
          <p:cNvSpPr/>
          <p:nvPr>
            <p:ph type="body" idx="1"/>
          </p:nvPr>
        </p:nvSpPr>
        <p:spPr>
          <a:xfrm>
            <a:off x="366714" y="1074737"/>
            <a:ext cx="4173895" cy="3429001"/>
          </a:xfrm>
          <a:prstGeom prst="rect">
            <a:avLst/>
          </a:prstGeom>
        </p:spPr>
        <p:txBody>
          <a:bodyPr/>
          <a:lstStyle/>
          <a:p>
            <a:pPr lvl="0">
              <a:defRPr sz="1800">
                <a:solidFill>
                  <a:srgbClr val="000000"/>
                </a:solidFill>
                <a:uFillTx/>
              </a:defRPr>
            </a:pPr>
            <a:r>
              <a:rPr sz="2400">
                <a:solidFill>
                  <a:srgbClr val="4D4D4D"/>
                </a:solidFill>
                <a:uFill>
                  <a:solidFill>
                    <a:srgbClr val="4D4D4D"/>
                  </a:solidFill>
                </a:uFill>
              </a:rPr>
              <a:t>The java buildpack supports redis session replication</a:t>
            </a:r>
            <a:endParaRPr sz="2400">
              <a:solidFill>
                <a:srgbClr val="4D4D4D"/>
              </a:solidFill>
              <a:uFill>
                <a:solidFill>
                  <a:srgbClr val="4D4D4D"/>
                </a:solidFill>
              </a:uFill>
            </a:endParaRPr>
          </a:p>
          <a:p>
            <a:pPr lvl="0">
              <a:defRPr sz="1800">
                <a:solidFill>
                  <a:srgbClr val="000000"/>
                </a:solidFill>
                <a:uFillTx/>
              </a:defRPr>
            </a:pPr>
            <a:r>
              <a:rPr sz="2400">
                <a:solidFill>
                  <a:srgbClr val="4D4D4D"/>
                </a:solidFill>
                <a:uFill>
                  <a:solidFill>
                    <a:srgbClr val="4D4D4D"/>
                  </a:solidFill>
                </a:uFill>
              </a:rPr>
              <a:t>Sessions are now stored on redis, and in case of a node failure, the client state can still be found on a second node</a:t>
            </a:r>
          </a:p>
        </p:txBody>
      </p:sp>
      <p:grpSp>
        <p:nvGrpSpPr>
          <p:cNvPr id="496" name="Group 496"/>
          <p:cNvGrpSpPr/>
          <p:nvPr/>
        </p:nvGrpSpPr>
        <p:grpSpPr>
          <a:xfrm>
            <a:off x="5204367" y="1194917"/>
            <a:ext cx="3263165" cy="272243"/>
            <a:chOff x="0" y="0"/>
            <a:chExt cx="3263163" cy="272242"/>
          </a:xfrm>
        </p:grpSpPr>
        <p:grpSp>
          <p:nvGrpSpPr>
            <p:cNvPr id="494" name="Group 494"/>
            <p:cNvGrpSpPr/>
            <p:nvPr/>
          </p:nvGrpSpPr>
          <p:grpSpPr>
            <a:xfrm>
              <a:off x="0" y="0"/>
              <a:ext cx="3263164" cy="272243"/>
              <a:chOff x="0" y="0"/>
              <a:chExt cx="3263163" cy="272242"/>
            </a:xfrm>
          </p:grpSpPr>
          <p:sp>
            <p:nvSpPr>
              <p:cNvPr id="492" name="Shape 492"/>
              <p:cNvSpPr/>
              <p:nvPr/>
            </p:nvSpPr>
            <p:spPr>
              <a:xfrm>
                <a:off x="0" y="0"/>
                <a:ext cx="3263164" cy="272243"/>
              </a:xfrm>
              <a:prstGeom prst="roundRect">
                <a:avLst>
                  <a:gd name="adj" fmla="val 17740"/>
                </a:avLst>
              </a:prstGeom>
              <a:solidFill>
                <a:srgbClr val="33928A"/>
              </a:solidFill>
              <a:ln w="12700" cap="flat">
                <a:noFill/>
                <a:miter lim="400000"/>
              </a:ln>
              <a:effectLst/>
            </p:spPr>
            <p:txBody>
              <a:bodyPr wrap="square" lIns="0" tIns="0" rIns="0" bIns="0" numCol="1" anchor="ctr">
                <a:noAutofit/>
              </a:bodyPr>
              <a:lstStyle/>
              <a:p>
                <a:pPr lvl="0" algn="ctr">
                  <a:defRPr sz="1400">
                    <a:solidFill>
                      <a:srgbClr val="000000"/>
                    </a:solidFill>
                    <a:uFillTx/>
                  </a:defRPr>
                </a:pPr>
              </a:p>
            </p:txBody>
          </p:sp>
          <p:sp>
            <p:nvSpPr>
              <p:cNvPr id="493" name="Shape 493"/>
              <p:cNvSpPr/>
              <p:nvPr/>
            </p:nvSpPr>
            <p:spPr>
              <a:xfrm>
                <a:off x="1130304" y="47220"/>
                <a:ext cx="1002556"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200">
                    <a:solidFill>
                      <a:srgbClr val="F2F2F2"/>
                    </a:solidFill>
                    <a:uFillTx/>
                    <a:latin typeface="Calibri"/>
                    <a:ea typeface="Calibri"/>
                    <a:cs typeface="Calibri"/>
                    <a:sym typeface="Calibri"/>
                  </a:defRPr>
                </a:lvl1pPr>
              </a:lstStyle>
              <a:p>
                <a:pPr lvl="0">
                  <a:defRPr sz="1800">
                    <a:solidFill>
                      <a:srgbClr val="000000"/>
                    </a:solidFill>
                  </a:defRPr>
                </a:pPr>
                <a:r>
                  <a:rPr sz="1200">
                    <a:solidFill>
                      <a:srgbClr val="F2F2F2"/>
                    </a:solidFill>
                  </a:rPr>
                  <a:t>Dynamic Router</a:t>
                </a:r>
              </a:p>
            </p:txBody>
          </p:sp>
        </p:grpSp>
        <p:sp>
          <p:nvSpPr>
            <p:cNvPr id="495" name="Shape 495"/>
            <p:cNvSpPr/>
            <p:nvPr/>
          </p:nvSpPr>
          <p:spPr>
            <a:xfrm>
              <a:off x="2405990" y="37618"/>
              <a:ext cx="196614" cy="1966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481" y="12581"/>
                  </a:moveTo>
                  <a:lnTo>
                    <a:pt x="9481" y="16709"/>
                  </a:lnTo>
                  <a:lnTo>
                    <a:pt x="7387" y="16709"/>
                  </a:lnTo>
                  <a:lnTo>
                    <a:pt x="10800" y="21138"/>
                  </a:lnTo>
                  <a:lnTo>
                    <a:pt x="14213" y="16709"/>
                  </a:lnTo>
                  <a:lnTo>
                    <a:pt x="12119" y="16709"/>
                  </a:lnTo>
                  <a:lnTo>
                    <a:pt x="12119" y="12581"/>
                  </a:lnTo>
                  <a:close/>
                  <a:moveTo>
                    <a:pt x="16358" y="7387"/>
                  </a:moveTo>
                  <a:lnTo>
                    <a:pt x="11929" y="10800"/>
                  </a:lnTo>
                  <a:lnTo>
                    <a:pt x="16358" y="14213"/>
                  </a:lnTo>
                  <a:lnTo>
                    <a:pt x="16358" y="12119"/>
                  </a:lnTo>
                  <a:lnTo>
                    <a:pt x="20486" y="12119"/>
                  </a:lnTo>
                  <a:lnTo>
                    <a:pt x="20486" y="9481"/>
                  </a:lnTo>
                  <a:lnTo>
                    <a:pt x="16358" y="9481"/>
                  </a:lnTo>
                  <a:close/>
                  <a:moveTo>
                    <a:pt x="5242" y="7387"/>
                  </a:moveTo>
                  <a:lnTo>
                    <a:pt x="5242" y="9481"/>
                  </a:lnTo>
                  <a:lnTo>
                    <a:pt x="1114" y="9481"/>
                  </a:lnTo>
                  <a:lnTo>
                    <a:pt x="1114" y="12119"/>
                  </a:lnTo>
                  <a:lnTo>
                    <a:pt x="5242" y="12119"/>
                  </a:lnTo>
                  <a:lnTo>
                    <a:pt x="5242" y="14213"/>
                  </a:lnTo>
                  <a:lnTo>
                    <a:pt x="9670" y="10800"/>
                  </a:lnTo>
                  <a:close/>
                  <a:moveTo>
                    <a:pt x="10800" y="462"/>
                  </a:moveTo>
                  <a:lnTo>
                    <a:pt x="7387" y="4891"/>
                  </a:lnTo>
                  <a:lnTo>
                    <a:pt x="9481" y="4891"/>
                  </a:lnTo>
                  <a:lnTo>
                    <a:pt x="9481" y="9019"/>
                  </a:lnTo>
                  <a:lnTo>
                    <a:pt x="12119" y="9019"/>
                  </a:lnTo>
                  <a:lnTo>
                    <a:pt x="12119" y="4891"/>
                  </a:lnTo>
                  <a:lnTo>
                    <a:pt x="14213" y="4891"/>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FFFFFF"/>
            </a:solidFill>
            <a:ln w="12700" cap="flat">
              <a:noFill/>
              <a:miter lim="400000"/>
            </a:ln>
            <a:effectLst/>
          </p:spPr>
          <p:txBody>
            <a:bodyPr wrap="square" lIns="0" tIns="0" rIns="0" bIns="0" numCol="1" anchor="ctr">
              <a:noAutofit/>
            </a:bodyPr>
            <a:lstStyle/>
            <a:p>
              <a:pPr lvl="0" algn="ctr">
                <a:defRPr sz="1200">
                  <a:solidFill>
                    <a:srgbClr val="FFFFFF"/>
                  </a:solidFill>
                  <a:uFillTx/>
                </a:defRPr>
              </a:pPr>
            </a:p>
          </p:txBody>
        </p:sp>
      </p:grpSp>
      <p:grpSp>
        <p:nvGrpSpPr>
          <p:cNvPr id="506" name="Group 506"/>
          <p:cNvGrpSpPr/>
          <p:nvPr/>
        </p:nvGrpSpPr>
        <p:grpSpPr>
          <a:xfrm>
            <a:off x="5209580" y="2203195"/>
            <a:ext cx="1099436" cy="781050"/>
            <a:chOff x="0" y="0"/>
            <a:chExt cx="1099435" cy="781049"/>
          </a:xfrm>
        </p:grpSpPr>
        <p:grpSp>
          <p:nvGrpSpPr>
            <p:cNvPr id="501" name="Group 501"/>
            <p:cNvGrpSpPr/>
            <p:nvPr/>
          </p:nvGrpSpPr>
          <p:grpSpPr>
            <a:xfrm>
              <a:off x="0" y="0"/>
              <a:ext cx="1099436" cy="781050"/>
              <a:chOff x="0" y="0"/>
              <a:chExt cx="1099435" cy="781049"/>
            </a:xfrm>
          </p:grpSpPr>
          <p:grpSp>
            <p:nvGrpSpPr>
              <p:cNvPr id="499" name="Group 499"/>
              <p:cNvGrpSpPr/>
              <p:nvPr/>
            </p:nvGrpSpPr>
            <p:grpSpPr>
              <a:xfrm>
                <a:off x="0" y="-1"/>
                <a:ext cx="1099436" cy="781051"/>
                <a:chOff x="0" y="0"/>
                <a:chExt cx="1099435" cy="781049"/>
              </a:xfrm>
            </p:grpSpPr>
            <p:sp>
              <p:nvSpPr>
                <p:cNvPr id="497" name="Shape 497"/>
                <p:cNvSpPr/>
                <p:nvPr/>
              </p:nvSpPr>
              <p:spPr>
                <a:xfrm>
                  <a:off x="0" y="0"/>
                  <a:ext cx="1099436" cy="781050"/>
                </a:xfrm>
                <a:prstGeom prst="roundRect">
                  <a:avLst>
                    <a:gd name="adj" fmla="val 4579"/>
                  </a:avLst>
                </a:prstGeom>
                <a:solidFill>
                  <a:srgbClr val="33928A"/>
                </a:solidFill>
                <a:ln w="9525" cap="flat">
                  <a:solidFill>
                    <a:srgbClr val="D9D9D9"/>
                  </a:solidFill>
                  <a:prstDash val="solid"/>
                  <a:round/>
                </a:ln>
                <a:effectLst>
                  <a:outerShdw sx="100000" sy="100000" kx="0" ky="0" algn="b" rotWithShape="0" blurRad="38100" dist="23000" dir="5400000">
                    <a:srgbClr val="808080">
                      <a:alpha val="34999"/>
                    </a:srgbClr>
                  </a:outerShdw>
                </a:effectLst>
              </p:spPr>
              <p:txBody>
                <a:bodyPr wrap="square" lIns="0" tIns="0" rIns="0" bIns="0" numCol="1" anchor="t">
                  <a:noAutofit/>
                </a:bodyPr>
                <a:lstStyle/>
                <a:p>
                  <a:pPr lvl="0">
                    <a:defRPr b="1" sz="1200">
                      <a:solidFill>
                        <a:srgbClr val="FFFFFF"/>
                      </a:solidFill>
                      <a:uFillTx/>
                    </a:defRPr>
                  </a:pPr>
                </a:p>
              </p:txBody>
            </p:sp>
            <p:sp>
              <p:nvSpPr>
                <p:cNvPr id="498" name="Shape 498"/>
                <p:cNvSpPr/>
                <p:nvPr/>
              </p:nvSpPr>
              <p:spPr>
                <a:xfrm>
                  <a:off x="10474" y="10474"/>
                  <a:ext cx="1078487" cy="1728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defRPr b="1" sz="1200">
                      <a:solidFill>
                        <a:srgbClr val="FFFFFF"/>
                      </a:solidFill>
                      <a:uFillTx/>
                    </a:defRPr>
                  </a:lvl1pPr>
                </a:lstStyle>
                <a:p>
                  <a:pPr lvl="0">
                    <a:defRPr b="0" sz="1800">
                      <a:solidFill>
                        <a:srgbClr val="000000"/>
                      </a:solidFill>
                    </a:defRPr>
                  </a:pPr>
                  <a:r>
                    <a:rPr b="1" sz="1200">
                      <a:solidFill>
                        <a:srgbClr val="FFFFFF"/>
                      </a:solidFill>
                    </a:rPr>
                    <a:t>DEA</a:t>
                  </a:r>
                </a:p>
              </p:txBody>
            </p:sp>
          </p:grpSp>
          <p:sp>
            <p:nvSpPr>
              <p:cNvPr id="500" name="Shape 500"/>
              <p:cNvSpPr/>
              <p:nvPr/>
            </p:nvSpPr>
            <p:spPr>
              <a:xfrm>
                <a:off x="826101" y="26809"/>
                <a:ext cx="225282" cy="222170"/>
              </a:xfrm>
              <a:custGeom>
                <a:avLst/>
                <a:gdLst/>
                <a:ahLst/>
                <a:cxnLst>
                  <a:cxn ang="0">
                    <a:pos x="wd2" y="hd2"/>
                  </a:cxn>
                  <a:cxn ang="5400000">
                    <a:pos x="wd2" y="hd2"/>
                  </a:cxn>
                  <a:cxn ang="10800000">
                    <a:pos x="wd2" y="hd2"/>
                  </a:cxn>
                  <a:cxn ang="16200000">
                    <a:pos x="wd2" y="hd2"/>
                  </a:cxn>
                </a:cxnLst>
                <a:rect l="0" t="0" r="r" b="b"/>
                <a:pathLst>
                  <a:path w="21511" h="21528" fill="norm" stroke="1" extrusionOk="0">
                    <a:moveTo>
                      <a:pt x="10756" y="6392"/>
                    </a:moveTo>
                    <a:cubicBezTo>
                      <a:pt x="8296" y="6392"/>
                      <a:pt x="6303" y="8415"/>
                      <a:pt x="6303" y="10911"/>
                    </a:cubicBezTo>
                    <a:cubicBezTo>
                      <a:pt x="6303" y="13407"/>
                      <a:pt x="8296" y="15431"/>
                      <a:pt x="10756" y="15431"/>
                    </a:cubicBezTo>
                    <a:cubicBezTo>
                      <a:pt x="13216" y="15431"/>
                      <a:pt x="15209" y="13407"/>
                      <a:pt x="15209" y="10911"/>
                    </a:cubicBezTo>
                    <a:cubicBezTo>
                      <a:pt x="15209" y="8415"/>
                      <a:pt x="13216" y="6392"/>
                      <a:pt x="10756" y="6392"/>
                    </a:cubicBezTo>
                    <a:close/>
                    <a:moveTo>
                      <a:pt x="9772" y="0"/>
                    </a:moveTo>
                    <a:lnTo>
                      <a:pt x="11605" y="0"/>
                    </a:lnTo>
                    <a:cubicBezTo>
                      <a:pt x="11910" y="0"/>
                      <a:pt x="12158" y="251"/>
                      <a:pt x="12158" y="561"/>
                    </a:cubicBezTo>
                    <a:cubicBezTo>
                      <a:pt x="12158" y="1224"/>
                      <a:pt x="12256" y="1796"/>
                      <a:pt x="12372" y="2442"/>
                    </a:cubicBezTo>
                    <a:cubicBezTo>
                      <a:pt x="13209" y="2609"/>
                      <a:pt x="14003" y="2900"/>
                      <a:pt x="14722" y="3319"/>
                    </a:cubicBezTo>
                    <a:cubicBezTo>
                      <a:pt x="15237" y="2886"/>
                      <a:pt x="15686" y="2505"/>
                      <a:pt x="16118" y="1982"/>
                    </a:cubicBezTo>
                    <a:cubicBezTo>
                      <a:pt x="16315" y="1745"/>
                      <a:pt x="16663" y="1714"/>
                      <a:pt x="16897" y="1913"/>
                    </a:cubicBezTo>
                    <a:lnTo>
                      <a:pt x="17549" y="2469"/>
                    </a:lnTo>
                    <a:lnTo>
                      <a:pt x="17649" y="2554"/>
                    </a:lnTo>
                    <a:lnTo>
                      <a:pt x="18301" y="3109"/>
                    </a:lnTo>
                    <a:cubicBezTo>
                      <a:pt x="18535" y="3308"/>
                      <a:pt x="18566" y="3662"/>
                      <a:pt x="18370" y="3899"/>
                    </a:cubicBezTo>
                    <a:cubicBezTo>
                      <a:pt x="17948" y="4409"/>
                      <a:pt x="17660" y="4912"/>
                      <a:pt x="17339" y="5485"/>
                    </a:cubicBezTo>
                    <a:cubicBezTo>
                      <a:pt x="17869" y="6140"/>
                      <a:pt x="18305" y="6877"/>
                      <a:pt x="18606" y="7682"/>
                    </a:cubicBezTo>
                    <a:cubicBezTo>
                      <a:pt x="19284" y="7686"/>
                      <a:pt x="19875" y="7689"/>
                      <a:pt x="20545" y="7569"/>
                    </a:cubicBezTo>
                    <a:cubicBezTo>
                      <a:pt x="20845" y="7516"/>
                      <a:pt x="21132" y="7719"/>
                      <a:pt x="21185" y="8024"/>
                    </a:cubicBezTo>
                    <a:lnTo>
                      <a:pt x="21332" y="8875"/>
                    </a:lnTo>
                    <a:lnTo>
                      <a:pt x="21355" y="9006"/>
                    </a:lnTo>
                    <a:lnTo>
                      <a:pt x="21503" y="9857"/>
                    </a:lnTo>
                    <a:cubicBezTo>
                      <a:pt x="21556" y="10162"/>
                      <a:pt x="21355" y="10452"/>
                      <a:pt x="21055" y="10506"/>
                    </a:cubicBezTo>
                    <a:cubicBezTo>
                      <a:pt x="20406" y="10622"/>
                      <a:pt x="19865" y="10821"/>
                      <a:pt x="19252" y="11052"/>
                    </a:cubicBezTo>
                    <a:cubicBezTo>
                      <a:pt x="19244" y="11954"/>
                      <a:pt x="19099" y="12824"/>
                      <a:pt x="18823" y="13636"/>
                    </a:cubicBezTo>
                    <a:cubicBezTo>
                      <a:pt x="19329" y="14072"/>
                      <a:pt x="19774" y="14452"/>
                      <a:pt x="20353" y="14791"/>
                    </a:cubicBezTo>
                    <a:cubicBezTo>
                      <a:pt x="20617" y="14946"/>
                      <a:pt x="20707" y="15288"/>
                      <a:pt x="20555" y="15557"/>
                    </a:cubicBezTo>
                    <a:lnTo>
                      <a:pt x="20129" y="16305"/>
                    </a:lnTo>
                    <a:lnTo>
                      <a:pt x="20064" y="16420"/>
                    </a:lnTo>
                    <a:lnTo>
                      <a:pt x="19638" y="17168"/>
                    </a:lnTo>
                    <a:cubicBezTo>
                      <a:pt x="19485" y="17436"/>
                      <a:pt x="19148" y="17528"/>
                      <a:pt x="18883" y="17373"/>
                    </a:cubicBezTo>
                    <a:cubicBezTo>
                      <a:pt x="18313" y="17039"/>
                      <a:pt x="17774" y="16839"/>
                      <a:pt x="17160" y="16616"/>
                    </a:cubicBezTo>
                    <a:cubicBezTo>
                      <a:pt x="16616" y="17276"/>
                      <a:pt x="15966" y="17840"/>
                      <a:pt x="15244" y="18297"/>
                    </a:cubicBezTo>
                    <a:cubicBezTo>
                      <a:pt x="15353" y="18944"/>
                      <a:pt x="15453" y="19515"/>
                      <a:pt x="15677" y="20139"/>
                    </a:cubicBezTo>
                    <a:cubicBezTo>
                      <a:pt x="15781" y="20430"/>
                      <a:pt x="15634" y="20752"/>
                      <a:pt x="15347" y="20858"/>
                    </a:cubicBezTo>
                    <a:lnTo>
                      <a:pt x="14547" y="21153"/>
                    </a:lnTo>
                    <a:lnTo>
                      <a:pt x="14424" y="21199"/>
                    </a:lnTo>
                    <a:lnTo>
                      <a:pt x="13624" y="21494"/>
                    </a:lnTo>
                    <a:cubicBezTo>
                      <a:pt x="13337" y="21600"/>
                      <a:pt x="13020" y="21450"/>
                      <a:pt x="12916" y="21159"/>
                    </a:cubicBezTo>
                    <a:cubicBezTo>
                      <a:pt x="12697" y="20549"/>
                      <a:pt x="12420" y="20054"/>
                      <a:pt x="12102" y="19502"/>
                    </a:cubicBezTo>
                    <a:cubicBezTo>
                      <a:pt x="11650" y="19588"/>
                      <a:pt x="11184" y="19627"/>
                      <a:pt x="10709" y="19627"/>
                    </a:cubicBezTo>
                    <a:cubicBezTo>
                      <a:pt x="10289" y="19627"/>
                      <a:pt x="9876" y="19596"/>
                      <a:pt x="9473" y="19526"/>
                    </a:cubicBezTo>
                    <a:cubicBezTo>
                      <a:pt x="9163" y="20066"/>
                      <a:pt x="8891" y="20554"/>
                      <a:pt x="8677" y="21153"/>
                    </a:cubicBezTo>
                    <a:cubicBezTo>
                      <a:pt x="8572" y="21444"/>
                      <a:pt x="8255" y="21594"/>
                      <a:pt x="7968" y="21488"/>
                    </a:cubicBezTo>
                    <a:lnTo>
                      <a:pt x="7168" y="21193"/>
                    </a:lnTo>
                    <a:lnTo>
                      <a:pt x="7046" y="21148"/>
                    </a:lnTo>
                    <a:lnTo>
                      <a:pt x="6245" y="20852"/>
                    </a:lnTo>
                    <a:cubicBezTo>
                      <a:pt x="5959" y="20746"/>
                      <a:pt x="5811" y="20424"/>
                      <a:pt x="5915" y="20133"/>
                    </a:cubicBezTo>
                    <a:cubicBezTo>
                      <a:pt x="6127" y="19543"/>
                      <a:pt x="6229" y="18999"/>
                      <a:pt x="6331" y="18393"/>
                    </a:cubicBezTo>
                    <a:cubicBezTo>
                      <a:pt x="5579" y="17940"/>
                      <a:pt x="4903" y="17373"/>
                      <a:pt x="4336" y="16704"/>
                    </a:cubicBezTo>
                    <a:cubicBezTo>
                      <a:pt x="3713" y="16930"/>
                      <a:pt x="3167" y="17131"/>
                      <a:pt x="2590" y="17469"/>
                    </a:cubicBezTo>
                    <a:cubicBezTo>
                      <a:pt x="2326" y="17624"/>
                      <a:pt x="1988" y="17532"/>
                      <a:pt x="1835" y="17264"/>
                    </a:cubicBezTo>
                    <a:lnTo>
                      <a:pt x="1410" y="16516"/>
                    </a:lnTo>
                    <a:lnTo>
                      <a:pt x="1344" y="16401"/>
                    </a:lnTo>
                    <a:lnTo>
                      <a:pt x="919" y="15653"/>
                    </a:lnTo>
                    <a:cubicBezTo>
                      <a:pt x="766" y="15385"/>
                      <a:pt x="857" y="15042"/>
                      <a:pt x="1121" y="14887"/>
                    </a:cubicBezTo>
                    <a:cubicBezTo>
                      <a:pt x="1692" y="14552"/>
                      <a:pt x="2134" y="14176"/>
                      <a:pt x="2633" y="13747"/>
                    </a:cubicBezTo>
                    <a:cubicBezTo>
                      <a:pt x="2342" y="12933"/>
                      <a:pt x="2183" y="12060"/>
                      <a:pt x="2177" y="11151"/>
                    </a:cubicBezTo>
                    <a:cubicBezTo>
                      <a:pt x="1598" y="10933"/>
                      <a:pt x="1077" y="10747"/>
                      <a:pt x="457" y="10636"/>
                    </a:cubicBezTo>
                    <a:cubicBezTo>
                      <a:pt x="157" y="10582"/>
                      <a:pt x="-44" y="10291"/>
                      <a:pt x="9" y="9987"/>
                    </a:cubicBezTo>
                    <a:lnTo>
                      <a:pt x="157" y="9136"/>
                    </a:lnTo>
                    <a:lnTo>
                      <a:pt x="180" y="9005"/>
                    </a:lnTo>
                    <a:lnTo>
                      <a:pt x="327" y="8154"/>
                    </a:lnTo>
                    <a:cubicBezTo>
                      <a:pt x="380" y="7849"/>
                      <a:pt x="667" y="7646"/>
                      <a:pt x="967" y="7699"/>
                    </a:cubicBezTo>
                    <a:cubicBezTo>
                      <a:pt x="1583" y="7810"/>
                      <a:pt x="2133" y="7816"/>
                      <a:pt x="2746" y="7813"/>
                    </a:cubicBezTo>
                    <a:cubicBezTo>
                      <a:pt x="3060" y="6985"/>
                      <a:pt x="3497" y="6219"/>
                      <a:pt x="4036" y="5539"/>
                    </a:cubicBezTo>
                    <a:cubicBezTo>
                      <a:pt x="3716" y="4970"/>
                      <a:pt x="3429" y="4469"/>
                      <a:pt x="3010" y="3962"/>
                    </a:cubicBezTo>
                    <a:cubicBezTo>
                      <a:pt x="2813" y="3725"/>
                      <a:pt x="2844" y="3371"/>
                      <a:pt x="3078" y="3172"/>
                    </a:cubicBezTo>
                    <a:lnTo>
                      <a:pt x="3730" y="2616"/>
                    </a:lnTo>
                    <a:lnTo>
                      <a:pt x="3830" y="2531"/>
                    </a:lnTo>
                    <a:lnTo>
                      <a:pt x="4482" y="1976"/>
                    </a:lnTo>
                    <a:cubicBezTo>
                      <a:pt x="4599" y="1876"/>
                      <a:pt x="4745" y="1834"/>
                      <a:pt x="4886" y="1847"/>
                    </a:cubicBezTo>
                    <a:cubicBezTo>
                      <a:pt x="5026" y="1859"/>
                      <a:pt x="5163" y="1926"/>
                      <a:pt x="5261" y="2045"/>
                    </a:cubicBezTo>
                    <a:cubicBezTo>
                      <a:pt x="5683" y="2555"/>
                      <a:pt x="6121" y="2930"/>
                      <a:pt x="6622" y="3352"/>
                    </a:cubicBezTo>
                    <a:cubicBezTo>
                      <a:pt x="7352" y="2933"/>
                      <a:pt x="8151" y="2627"/>
                      <a:pt x="9001" y="2467"/>
                    </a:cubicBezTo>
                    <a:cubicBezTo>
                      <a:pt x="9119" y="1811"/>
                      <a:pt x="9219" y="1233"/>
                      <a:pt x="9219" y="561"/>
                    </a:cubicBezTo>
                    <a:cubicBezTo>
                      <a:pt x="9219" y="251"/>
                      <a:pt x="9467" y="0"/>
                      <a:pt x="9772" y="0"/>
                    </a:cubicBezTo>
                    <a:close/>
                  </a:path>
                </a:pathLst>
              </a:custGeom>
              <a:solidFill>
                <a:srgbClr val="FFFFFF"/>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grpSp>
        <p:grpSp>
          <p:nvGrpSpPr>
            <p:cNvPr id="505" name="Group 505"/>
            <p:cNvGrpSpPr/>
            <p:nvPr/>
          </p:nvGrpSpPr>
          <p:grpSpPr>
            <a:xfrm>
              <a:off x="73931" y="367701"/>
              <a:ext cx="1000039" cy="382604"/>
              <a:chOff x="0" y="0"/>
              <a:chExt cx="1000037" cy="382603"/>
            </a:xfrm>
          </p:grpSpPr>
          <p:sp>
            <p:nvSpPr>
              <p:cNvPr id="502" name="Shape 502"/>
              <p:cNvSpPr/>
              <p:nvPr/>
            </p:nvSpPr>
            <p:spPr>
              <a:xfrm rot="18900000">
                <a:off x="394182" y="106041"/>
                <a:ext cx="190952" cy="190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945"/>
                    </a:moveTo>
                    <a:cubicBezTo>
                      <a:pt x="0" y="8165"/>
                      <a:pt x="3875" y="4290"/>
                      <a:pt x="8655" y="4290"/>
                    </a:cubicBezTo>
                    <a:cubicBezTo>
                      <a:pt x="12970" y="4290"/>
                      <a:pt x="17285" y="2860"/>
                      <a:pt x="21600" y="0"/>
                    </a:cubicBezTo>
                    <a:cubicBezTo>
                      <a:pt x="18740" y="4315"/>
                      <a:pt x="17310" y="8630"/>
                      <a:pt x="17310" y="12945"/>
                    </a:cubicBezTo>
                    <a:cubicBezTo>
                      <a:pt x="17310" y="17725"/>
                      <a:pt x="13435" y="21600"/>
                      <a:pt x="8655" y="21600"/>
                    </a:cubicBezTo>
                    <a:cubicBezTo>
                      <a:pt x="3875" y="21600"/>
                      <a:pt x="0" y="17725"/>
                      <a:pt x="0" y="12945"/>
                    </a:cubicBezTo>
                    <a:close/>
                  </a:path>
                </a:pathLst>
              </a:custGeom>
              <a:solidFill>
                <a:srgbClr val="FFFFFF"/>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sp>
            <p:nvSpPr>
              <p:cNvPr id="503" name="Shape 503"/>
              <p:cNvSpPr/>
              <p:nvPr/>
            </p:nvSpPr>
            <p:spPr>
              <a:xfrm rot="5400000">
                <a:off x="298034" y="-298034"/>
                <a:ext cx="382604" cy="9786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0" y="2320"/>
                    </a:moveTo>
                    <a:lnTo>
                      <a:pt x="20220" y="2320"/>
                    </a:lnTo>
                    <a:lnTo>
                      <a:pt x="20220" y="717"/>
                    </a:lnTo>
                    <a:lnTo>
                      <a:pt x="1380" y="717"/>
                    </a:lnTo>
                    <a:close/>
                    <a:moveTo>
                      <a:pt x="1380" y="4641"/>
                    </a:moveTo>
                    <a:lnTo>
                      <a:pt x="20220" y="4641"/>
                    </a:lnTo>
                    <a:lnTo>
                      <a:pt x="20220" y="3037"/>
                    </a:lnTo>
                    <a:lnTo>
                      <a:pt x="1380" y="3037"/>
                    </a:lnTo>
                    <a:close/>
                    <a:moveTo>
                      <a:pt x="1380" y="6961"/>
                    </a:moveTo>
                    <a:lnTo>
                      <a:pt x="20220" y="6961"/>
                    </a:lnTo>
                    <a:lnTo>
                      <a:pt x="20220" y="5358"/>
                    </a:lnTo>
                    <a:lnTo>
                      <a:pt x="1380" y="5358"/>
                    </a:lnTo>
                    <a:close/>
                    <a:moveTo>
                      <a:pt x="1380" y="9281"/>
                    </a:moveTo>
                    <a:lnTo>
                      <a:pt x="20220" y="9281"/>
                    </a:lnTo>
                    <a:lnTo>
                      <a:pt x="20220" y="7678"/>
                    </a:lnTo>
                    <a:lnTo>
                      <a:pt x="1380" y="7678"/>
                    </a:lnTo>
                    <a:close/>
                    <a:moveTo>
                      <a:pt x="1380" y="11602"/>
                    </a:moveTo>
                    <a:lnTo>
                      <a:pt x="20220" y="11602"/>
                    </a:lnTo>
                    <a:lnTo>
                      <a:pt x="20220" y="9998"/>
                    </a:lnTo>
                    <a:lnTo>
                      <a:pt x="1380" y="9998"/>
                    </a:lnTo>
                    <a:close/>
                    <a:moveTo>
                      <a:pt x="1380" y="13922"/>
                    </a:moveTo>
                    <a:lnTo>
                      <a:pt x="20220" y="13922"/>
                    </a:lnTo>
                    <a:lnTo>
                      <a:pt x="20220" y="12319"/>
                    </a:lnTo>
                    <a:lnTo>
                      <a:pt x="1380" y="12319"/>
                    </a:lnTo>
                    <a:close/>
                    <a:moveTo>
                      <a:pt x="1380" y="16242"/>
                    </a:moveTo>
                    <a:lnTo>
                      <a:pt x="20220" y="16242"/>
                    </a:lnTo>
                    <a:lnTo>
                      <a:pt x="20220" y="14639"/>
                    </a:lnTo>
                    <a:lnTo>
                      <a:pt x="1380" y="14639"/>
                    </a:lnTo>
                    <a:close/>
                    <a:moveTo>
                      <a:pt x="1380" y="18562"/>
                    </a:moveTo>
                    <a:lnTo>
                      <a:pt x="20220" y="18562"/>
                    </a:lnTo>
                    <a:lnTo>
                      <a:pt x="20220" y="16959"/>
                    </a:lnTo>
                    <a:lnTo>
                      <a:pt x="1380" y="16959"/>
                    </a:lnTo>
                    <a:close/>
                    <a:moveTo>
                      <a:pt x="1380" y="20883"/>
                    </a:moveTo>
                    <a:lnTo>
                      <a:pt x="20220" y="20883"/>
                    </a:lnTo>
                    <a:lnTo>
                      <a:pt x="20220" y="19280"/>
                    </a:lnTo>
                    <a:lnTo>
                      <a:pt x="1380" y="19280"/>
                    </a:lnTo>
                    <a:close/>
                    <a:moveTo>
                      <a:pt x="0" y="21600"/>
                    </a:moveTo>
                    <a:lnTo>
                      <a:pt x="0" y="0"/>
                    </a:lnTo>
                    <a:lnTo>
                      <a:pt x="21600" y="0"/>
                    </a:lnTo>
                    <a:lnTo>
                      <a:pt x="21600" y="21600"/>
                    </a:lnTo>
                    <a:lnTo>
                      <a:pt x="20565" y="21600"/>
                    </a:lnTo>
                    <a:lnTo>
                      <a:pt x="20565" y="21600"/>
                    </a:lnTo>
                    <a:lnTo>
                      <a:pt x="345" y="21600"/>
                    </a:lnTo>
                    <a:lnTo>
                      <a:pt x="345" y="21600"/>
                    </a:lnTo>
                    <a:close/>
                  </a:path>
                </a:pathLst>
              </a:custGeom>
              <a:solidFill>
                <a:srgbClr val="4D4D4D">
                  <a:alpha val="40000"/>
                </a:srgbClr>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sp>
            <p:nvSpPr>
              <p:cNvPr id="504" name="Shape 504"/>
              <p:cNvSpPr/>
              <p:nvPr/>
            </p:nvSpPr>
            <p:spPr>
              <a:xfrm>
                <a:off x="822590" y="70982"/>
                <a:ext cx="177449" cy="2266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10615"/>
                    </a:moveTo>
                    <a:cubicBezTo>
                      <a:pt x="9309" y="10615"/>
                      <a:pt x="8100" y="11561"/>
                      <a:pt x="8100" y="12728"/>
                    </a:cubicBezTo>
                    <a:cubicBezTo>
                      <a:pt x="8100" y="13666"/>
                      <a:pt x="8879" y="14461"/>
                      <a:pt x="9969" y="14711"/>
                    </a:cubicBezTo>
                    <a:lnTo>
                      <a:pt x="9969" y="18845"/>
                    </a:lnTo>
                    <a:cubicBezTo>
                      <a:pt x="9969" y="19205"/>
                      <a:pt x="10341" y="19496"/>
                      <a:pt x="10800" y="19496"/>
                    </a:cubicBezTo>
                    <a:cubicBezTo>
                      <a:pt x="11259" y="19496"/>
                      <a:pt x="11631" y="19205"/>
                      <a:pt x="11631" y="18845"/>
                    </a:cubicBezTo>
                    <a:lnTo>
                      <a:pt x="11631" y="14711"/>
                    </a:lnTo>
                    <a:cubicBezTo>
                      <a:pt x="12721" y="14461"/>
                      <a:pt x="13500" y="13666"/>
                      <a:pt x="13500" y="12728"/>
                    </a:cubicBezTo>
                    <a:cubicBezTo>
                      <a:pt x="13500" y="11561"/>
                      <a:pt x="12291" y="10615"/>
                      <a:pt x="10800" y="10615"/>
                    </a:cubicBezTo>
                    <a:close/>
                    <a:moveTo>
                      <a:pt x="10800" y="2911"/>
                    </a:moveTo>
                    <a:cubicBezTo>
                      <a:pt x="8542" y="2911"/>
                      <a:pt x="6712" y="4344"/>
                      <a:pt x="6712" y="6111"/>
                    </a:cubicBezTo>
                    <a:lnTo>
                      <a:pt x="6712" y="6111"/>
                    </a:lnTo>
                    <a:lnTo>
                      <a:pt x="6706" y="6111"/>
                    </a:lnTo>
                    <a:lnTo>
                      <a:pt x="6706" y="9188"/>
                    </a:lnTo>
                    <a:lnTo>
                      <a:pt x="14894" y="9188"/>
                    </a:lnTo>
                    <a:lnTo>
                      <a:pt x="14894" y="6111"/>
                    </a:lnTo>
                    <a:lnTo>
                      <a:pt x="14888" y="6111"/>
                    </a:lnTo>
                    <a:cubicBezTo>
                      <a:pt x="14888" y="6111"/>
                      <a:pt x="14888" y="6111"/>
                      <a:pt x="14888" y="6111"/>
                    </a:cubicBezTo>
                    <a:cubicBezTo>
                      <a:pt x="14888" y="4344"/>
                      <a:pt x="13058" y="2911"/>
                      <a:pt x="10800" y="2911"/>
                    </a:cubicBezTo>
                    <a:close/>
                    <a:moveTo>
                      <a:pt x="10800" y="0"/>
                    </a:moveTo>
                    <a:cubicBezTo>
                      <a:pt x="14973" y="0"/>
                      <a:pt x="18355" y="2648"/>
                      <a:pt x="18355" y="5915"/>
                    </a:cubicBezTo>
                    <a:lnTo>
                      <a:pt x="18355" y="9188"/>
                    </a:lnTo>
                    <a:lnTo>
                      <a:pt x="18958" y="9188"/>
                    </a:lnTo>
                    <a:cubicBezTo>
                      <a:pt x="20417" y="9188"/>
                      <a:pt x="21600" y="10114"/>
                      <a:pt x="21600" y="11257"/>
                    </a:cubicBezTo>
                    <a:lnTo>
                      <a:pt x="21600" y="19531"/>
                    </a:lnTo>
                    <a:cubicBezTo>
                      <a:pt x="21600" y="20674"/>
                      <a:pt x="20417" y="21600"/>
                      <a:pt x="18958" y="21600"/>
                    </a:cubicBezTo>
                    <a:lnTo>
                      <a:pt x="2642" y="21600"/>
                    </a:lnTo>
                    <a:cubicBezTo>
                      <a:pt x="1183" y="21600"/>
                      <a:pt x="0" y="20674"/>
                      <a:pt x="0" y="19531"/>
                    </a:cubicBezTo>
                    <a:lnTo>
                      <a:pt x="0" y="11257"/>
                    </a:lnTo>
                    <a:cubicBezTo>
                      <a:pt x="0" y="10114"/>
                      <a:pt x="1183" y="9188"/>
                      <a:pt x="2642" y="9188"/>
                    </a:cubicBezTo>
                    <a:lnTo>
                      <a:pt x="3245" y="9188"/>
                    </a:lnTo>
                    <a:lnTo>
                      <a:pt x="3245" y="5915"/>
                    </a:lnTo>
                    <a:cubicBezTo>
                      <a:pt x="3245" y="2648"/>
                      <a:pt x="6627" y="0"/>
                      <a:pt x="10800" y="0"/>
                    </a:cubicBezTo>
                    <a:close/>
                  </a:path>
                </a:pathLst>
              </a:custGeom>
              <a:solidFill>
                <a:srgbClr val="FFFFFF"/>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grpSp>
      </p:grpSp>
      <p:sp>
        <p:nvSpPr>
          <p:cNvPr id="523" name="Shape 523"/>
          <p:cNvSpPr/>
          <p:nvPr/>
        </p:nvSpPr>
        <p:spPr>
          <a:xfrm>
            <a:off x="5758180" y="1466850"/>
            <a:ext cx="1076961" cy="731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10875"/>
                </a:lnTo>
                <a:lnTo>
                  <a:pt x="0" y="10875"/>
                </a:lnTo>
                <a:lnTo>
                  <a:pt x="0" y="21600"/>
                </a:lnTo>
              </a:path>
            </a:pathLst>
          </a:custGeom>
          <a:ln w="25400">
            <a:solidFill>
              <a:srgbClr val="AEBF2F"/>
            </a:solidFill>
            <a:tailEnd type="triangle"/>
          </a:ln>
          <a:effectLst>
            <a:outerShdw sx="100000" sy="100000" kx="0" ky="0" algn="b" rotWithShape="0" blurRad="38100" dist="20000" dir="5400000">
              <a:srgbClr val="000000">
                <a:alpha val="38000"/>
              </a:srgbClr>
            </a:outerShdw>
          </a:effectLst>
        </p:spPr>
        <p:txBody>
          <a:bodyPr/>
          <a:lstStyle/>
          <a:p>
            <a:pPr lvl="0"/>
          </a:p>
        </p:txBody>
      </p:sp>
      <p:sp>
        <p:nvSpPr>
          <p:cNvPr id="524" name="Shape 524"/>
          <p:cNvSpPr/>
          <p:nvPr/>
        </p:nvSpPr>
        <p:spPr>
          <a:xfrm>
            <a:off x="6835140" y="1466850"/>
            <a:ext cx="1082041" cy="112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7054"/>
                </a:lnTo>
                <a:lnTo>
                  <a:pt x="21600" y="7054"/>
                </a:lnTo>
                <a:lnTo>
                  <a:pt x="21600" y="21600"/>
                </a:lnTo>
              </a:path>
            </a:pathLst>
          </a:custGeom>
          <a:ln w="25400">
            <a:solidFill>
              <a:srgbClr val="AEBF2F"/>
            </a:solidFill>
            <a:tailEnd type="triangle"/>
          </a:ln>
          <a:effectLst>
            <a:outerShdw sx="100000" sy="100000" kx="0" ky="0" algn="b" rotWithShape="0" blurRad="38100" dist="20000" dir="5400000">
              <a:srgbClr val="000000">
                <a:alpha val="38000"/>
              </a:srgbClr>
            </a:outerShdw>
          </a:effectLst>
        </p:spPr>
        <p:txBody>
          <a:bodyPr/>
          <a:lstStyle/>
          <a:p>
            <a:pPr lvl="0"/>
          </a:p>
        </p:txBody>
      </p:sp>
      <p:grpSp>
        <p:nvGrpSpPr>
          <p:cNvPr id="518" name="Group 518"/>
          <p:cNvGrpSpPr/>
          <p:nvPr/>
        </p:nvGrpSpPr>
        <p:grpSpPr>
          <a:xfrm>
            <a:off x="7368096" y="2205089"/>
            <a:ext cx="1099436" cy="781050"/>
            <a:chOff x="0" y="0"/>
            <a:chExt cx="1099435" cy="781049"/>
          </a:xfrm>
        </p:grpSpPr>
        <p:grpSp>
          <p:nvGrpSpPr>
            <p:cNvPr id="513" name="Group 513"/>
            <p:cNvGrpSpPr/>
            <p:nvPr/>
          </p:nvGrpSpPr>
          <p:grpSpPr>
            <a:xfrm>
              <a:off x="0" y="0"/>
              <a:ext cx="1099436" cy="781050"/>
              <a:chOff x="0" y="0"/>
              <a:chExt cx="1099435" cy="781049"/>
            </a:xfrm>
          </p:grpSpPr>
          <p:grpSp>
            <p:nvGrpSpPr>
              <p:cNvPr id="511" name="Group 511"/>
              <p:cNvGrpSpPr/>
              <p:nvPr/>
            </p:nvGrpSpPr>
            <p:grpSpPr>
              <a:xfrm>
                <a:off x="0" y="-1"/>
                <a:ext cx="1099436" cy="781051"/>
                <a:chOff x="0" y="0"/>
                <a:chExt cx="1099435" cy="781049"/>
              </a:xfrm>
            </p:grpSpPr>
            <p:sp>
              <p:nvSpPr>
                <p:cNvPr id="509" name="Shape 509"/>
                <p:cNvSpPr/>
                <p:nvPr/>
              </p:nvSpPr>
              <p:spPr>
                <a:xfrm>
                  <a:off x="0" y="0"/>
                  <a:ext cx="1099436" cy="781050"/>
                </a:xfrm>
                <a:prstGeom prst="roundRect">
                  <a:avLst>
                    <a:gd name="adj" fmla="val 4579"/>
                  </a:avLst>
                </a:prstGeom>
                <a:solidFill>
                  <a:srgbClr val="33928A"/>
                </a:solidFill>
                <a:ln w="9525" cap="flat">
                  <a:solidFill>
                    <a:srgbClr val="D9D9D9"/>
                  </a:solidFill>
                  <a:prstDash val="solid"/>
                  <a:round/>
                </a:ln>
                <a:effectLst>
                  <a:outerShdw sx="100000" sy="100000" kx="0" ky="0" algn="b" rotWithShape="0" blurRad="38100" dist="23000" dir="5400000">
                    <a:srgbClr val="808080">
                      <a:alpha val="34999"/>
                    </a:srgbClr>
                  </a:outerShdw>
                </a:effectLst>
              </p:spPr>
              <p:txBody>
                <a:bodyPr wrap="square" lIns="0" tIns="0" rIns="0" bIns="0" numCol="1" anchor="t">
                  <a:noAutofit/>
                </a:bodyPr>
                <a:lstStyle/>
                <a:p>
                  <a:pPr lvl="0">
                    <a:defRPr b="1" sz="1200">
                      <a:solidFill>
                        <a:srgbClr val="FFFFFF"/>
                      </a:solidFill>
                      <a:uFillTx/>
                    </a:defRPr>
                  </a:pPr>
                </a:p>
              </p:txBody>
            </p:sp>
            <p:sp>
              <p:nvSpPr>
                <p:cNvPr id="510" name="Shape 510"/>
                <p:cNvSpPr/>
                <p:nvPr/>
              </p:nvSpPr>
              <p:spPr>
                <a:xfrm>
                  <a:off x="10474" y="10474"/>
                  <a:ext cx="1078487" cy="1728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defRPr b="1" sz="1200">
                      <a:solidFill>
                        <a:srgbClr val="FFFFFF"/>
                      </a:solidFill>
                      <a:uFillTx/>
                    </a:defRPr>
                  </a:lvl1pPr>
                </a:lstStyle>
                <a:p>
                  <a:pPr lvl="0">
                    <a:defRPr b="0" sz="1800">
                      <a:solidFill>
                        <a:srgbClr val="000000"/>
                      </a:solidFill>
                    </a:defRPr>
                  </a:pPr>
                  <a:r>
                    <a:rPr b="1" sz="1200">
                      <a:solidFill>
                        <a:srgbClr val="FFFFFF"/>
                      </a:solidFill>
                    </a:rPr>
                    <a:t>DEA</a:t>
                  </a:r>
                </a:p>
              </p:txBody>
            </p:sp>
          </p:grpSp>
          <p:sp>
            <p:nvSpPr>
              <p:cNvPr id="512" name="Shape 512"/>
              <p:cNvSpPr/>
              <p:nvPr/>
            </p:nvSpPr>
            <p:spPr>
              <a:xfrm>
                <a:off x="846421" y="36969"/>
                <a:ext cx="225282" cy="222170"/>
              </a:xfrm>
              <a:custGeom>
                <a:avLst/>
                <a:gdLst/>
                <a:ahLst/>
                <a:cxnLst>
                  <a:cxn ang="0">
                    <a:pos x="wd2" y="hd2"/>
                  </a:cxn>
                  <a:cxn ang="5400000">
                    <a:pos x="wd2" y="hd2"/>
                  </a:cxn>
                  <a:cxn ang="10800000">
                    <a:pos x="wd2" y="hd2"/>
                  </a:cxn>
                  <a:cxn ang="16200000">
                    <a:pos x="wd2" y="hd2"/>
                  </a:cxn>
                </a:cxnLst>
                <a:rect l="0" t="0" r="r" b="b"/>
                <a:pathLst>
                  <a:path w="21511" h="21528" fill="norm" stroke="1" extrusionOk="0">
                    <a:moveTo>
                      <a:pt x="10756" y="6392"/>
                    </a:moveTo>
                    <a:cubicBezTo>
                      <a:pt x="8296" y="6392"/>
                      <a:pt x="6303" y="8415"/>
                      <a:pt x="6303" y="10911"/>
                    </a:cubicBezTo>
                    <a:cubicBezTo>
                      <a:pt x="6303" y="13407"/>
                      <a:pt x="8296" y="15431"/>
                      <a:pt x="10756" y="15431"/>
                    </a:cubicBezTo>
                    <a:cubicBezTo>
                      <a:pt x="13216" y="15431"/>
                      <a:pt x="15209" y="13407"/>
                      <a:pt x="15209" y="10911"/>
                    </a:cubicBezTo>
                    <a:cubicBezTo>
                      <a:pt x="15209" y="8415"/>
                      <a:pt x="13216" y="6392"/>
                      <a:pt x="10756" y="6392"/>
                    </a:cubicBezTo>
                    <a:close/>
                    <a:moveTo>
                      <a:pt x="9772" y="0"/>
                    </a:moveTo>
                    <a:lnTo>
                      <a:pt x="11605" y="0"/>
                    </a:lnTo>
                    <a:cubicBezTo>
                      <a:pt x="11910" y="0"/>
                      <a:pt x="12158" y="251"/>
                      <a:pt x="12158" y="561"/>
                    </a:cubicBezTo>
                    <a:cubicBezTo>
                      <a:pt x="12158" y="1224"/>
                      <a:pt x="12256" y="1796"/>
                      <a:pt x="12372" y="2442"/>
                    </a:cubicBezTo>
                    <a:cubicBezTo>
                      <a:pt x="13209" y="2609"/>
                      <a:pt x="14003" y="2900"/>
                      <a:pt x="14722" y="3319"/>
                    </a:cubicBezTo>
                    <a:cubicBezTo>
                      <a:pt x="15237" y="2886"/>
                      <a:pt x="15686" y="2505"/>
                      <a:pt x="16118" y="1982"/>
                    </a:cubicBezTo>
                    <a:cubicBezTo>
                      <a:pt x="16315" y="1745"/>
                      <a:pt x="16663" y="1714"/>
                      <a:pt x="16897" y="1913"/>
                    </a:cubicBezTo>
                    <a:lnTo>
                      <a:pt x="17549" y="2469"/>
                    </a:lnTo>
                    <a:lnTo>
                      <a:pt x="17649" y="2554"/>
                    </a:lnTo>
                    <a:lnTo>
                      <a:pt x="18301" y="3109"/>
                    </a:lnTo>
                    <a:cubicBezTo>
                      <a:pt x="18535" y="3308"/>
                      <a:pt x="18566" y="3662"/>
                      <a:pt x="18370" y="3899"/>
                    </a:cubicBezTo>
                    <a:cubicBezTo>
                      <a:pt x="17948" y="4409"/>
                      <a:pt x="17660" y="4912"/>
                      <a:pt x="17339" y="5485"/>
                    </a:cubicBezTo>
                    <a:cubicBezTo>
                      <a:pt x="17869" y="6140"/>
                      <a:pt x="18305" y="6877"/>
                      <a:pt x="18606" y="7682"/>
                    </a:cubicBezTo>
                    <a:cubicBezTo>
                      <a:pt x="19284" y="7686"/>
                      <a:pt x="19875" y="7689"/>
                      <a:pt x="20545" y="7569"/>
                    </a:cubicBezTo>
                    <a:cubicBezTo>
                      <a:pt x="20845" y="7516"/>
                      <a:pt x="21132" y="7719"/>
                      <a:pt x="21185" y="8024"/>
                    </a:cubicBezTo>
                    <a:lnTo>
                      <a:pt x="21332" y="8875"/>
                    </a:lnTo>
                    <a:lnTo>
                      <a:pt x="21355" y="9006"/>
                    </a:lnTo>
                    <a:lnTo>
                      <a:pt x="21503" y="9857"/>
                    </a:lnTo>
                    <a:cubicBezTo>
                      <a:pt x="21556" y="10162"/>
                      <a:pt x="21355" y="10452"/>
                      <a:pt x="21055" y="10506"/>
                    </a:cubicBezTo>
                    <a:cubicBezTo>
                      <a:pt x="20406" y="10622"/>
                      <a:pt x="19865" y="10821"/>
                      <a:pt x="19252" y="11052"/>
                    </a:cubicBezTo>
                    <a:cubicBezTo>
                      <a:pt x="19244" y="11954"/>
                      <a:pt x="19099" y="12824"/>
                      <a:pt x="18823" y="13636"/>
                    </a:cubicBezTo>
                    <a:cubicBezTo>
                      <a:pt x="19329" y="14072"/>
                      <a:pt x="19774" y="14452"/>
                      <a:pt x="20353" y="14791"/>
                    </a:cubicBezTo>
                    <a:cubicBezTo>
                      <a:pt x="20617" y="14946"/>
                      <a:pt x="20707" y="15288"/>
                      <a:pt x="20555" y="15557"/>
                    </a:cubicBezTo>
                    <a:lnTo>
                      <a:pt x="20129" y="16305"/>
                    </a:lnTo>
                    <a:lnTo>
                      <a:pt x="20064" y="16420"/>
                    </a:lnTo>
                    <a:lnTo>
                      <a:pt x="19638" y="17168"/>
                    </a:lnTo>
                    <a:cubicBezTo>
                      <a:pt x="19485" y="17436"/>
                      <a:pt x="19148" y="17528"/>
                      <a:pt x="18883" y="17373"/>
                    </a:cubicBezTo>
                    <a:cubicBezTo>
                      <a:pt x="18313" y="17039"/>
                      <a:pt x="17774" y="16839"/>
                      <a:pt x="17160" y="16616"/>
                    </a:cubicBezTo>
                    <a:cubicBezTo>
                      <a:pt x="16616" y="17276"/>
                      <a:pt x="15966" y="17840"/>
                      <a:pt x="15244" y="18297"/>
                    </a:cubicBezTo>
                    <a:cubicBezTo>
                      <a:pt x="15353" y="18944"/>
                      <a:pt x="15453" y="19515"/>
                      <a:pt x="15677" y="20139"/>
                    </a:cubicBezTo>
                    <a:cubicBezTo>
                      <a:pt x="15781" y="20430"/>
                      <a:pt x="15634" y="20752"/>
                      <a:pt x="15347" y="20858"/>
                    </a:cubicBezTo>
                    <a:lnTo>
                      <a:pt x="14547" y="21153"/>
                    </a:lnTo>
                    <a:lnTo>
                      <a:pt x="14424" y="21199"/>
                    </a:lnTo>
                    <a:lnTo>
                      <a:pt x="13624" y="21494"/>
                    </a:lnTo>
                    <a:cubicBezTo>
                      <a:pt x="13337" y="21600"/>
                      <a:pt x="13020" y="21450"/>
                      <a:pt x="12916" y="21159"/>
                    </a:cubicBezTo>
                    <a:cubicBezTo>
                      <a:pt x="12697" y="20549"/>
                      <a:pt x="12420" y="20054"/>
                      <a:pt x="12102" y="19502"/>
                    </a:cubicBezTo>
                    <a:cubicBezTo>
                      <a:pt x="11650" y="19588"/>
                      <a:pt x="11184" y="19627"/>
                      <a:pt x="10709" y="19627"/>
                    </a:cubicBezTo>
                    <a:cubicBezTo>
                      <a:pt x="10289" y="19627"/>
                      <a:pt x="9876" y="19596"/>
                      <a:pt x="9473" y="19526"/>
                    </a:cubicBezTo>
                    <a:cubicBezTo>
                      <a:pt x="9163" y="20066"/>
                      <a:pt x="8891" y="20554"/>
                      <a:pt x="8677" y="21153"/>
                    </a:cubicBezTo>
                    <a:cubicBezTo>
                      <a:pt x="8572" y="21444"/>
                      <a:pt x="8255" y="21594"/>
                      <a:pt x="7968" y="21488"/>
                    </a:cubicBezTo>
                    <a:lnTo>
                      <a:pt x="7168" y="21193"/>
                    </a:lnTo>
                    <a:lnTo>
                      <a:pt x="7046" y="21148"/>
                    </a:lnTo>
                    <a:lnTo>
                      <a:pt x="6245" y="20852"/>
                    </a:lnTo>
                    <a:cubicBezTo>
                      <a:pt x="5959" y="20746"/>
                      <a:pt x="5811" y="20424"/>
                      <a:pt x="5915" y="20133"/>
                    </a:cubicBezTo>
                    <a:cubicBezTo>
                      <a:pt x="6127" y="19543"/>
                      <a:pt x="6229" y="18999"/>
                      <a:pt x="6331" y="18393"/>
                    </a:cubicBezTo>
                    <a:cubicBezTo>
                      <a:pt x="5579" y="17940"/>
                      <a:pt x="4903" y="17373"/>
                      <a:pt x="4336" y="16704"/>
                    </a:cubicBezTo>
                    <a:cubicBezTo>
                      <a:pt x="3713" y="16930"/>
                      <a:pt x="3167" y="17131"/>
                      <a:pt x="2590" y="17469"/>
                    </a:cubicBezTo>
                    <a:cubicBezTo>
                      <a:pt x="2326" y="17624"/>
                      <a:pt x="1988" y="17532"/>
                      <a:pt x="1835" y="17264"/>
                    </a:cubicBezTo>
                    <a:lnTo>
                      <a:pt x="1410" y="16516"/>
                    </a:lnTo>
                    <a:lnTo>
                      <a:pt x="1344" y="16401"/>
                    </a:lnTo>
                    <a:lnTo>
                      <a:pt x="919" y="15653"/>
                    </a:lnTo>
                    <a:cubicBezTo>
                      <a:pt x="766" y="15385"/>
                      <a:pt x="857" y="15042"/>
                      <a:pt x="1121" y="14887"/>
                    </a:cubicBezTo>
                    <a:cubicBezTo>
                      <a:pt x="1692" y="14552"/>
                      <a:pt x="2134" y="14176"/>
                      <a:pt x="2633" y="13747"/>
                    </a:cubicBezTo>
                    <a:cubicBezTo>
                      <a:pt x="2342" y="12933"/>
                      <a:pt x="2183" y="12060"/>
                      <a:pt x="2177" y="11151"/>
                    </a:cubicBezTo>
                    <a:cubicBezTo>
                      <a:pt x="1598" y="10933"/>
                      <a:pt x="1077" y="10747"/>
                      <a:pt x="457" y="10636"/>
                    </a:cubicBezTo>
                    <a:cubicBezTo>
                      <a:pt x="157" y="10582"/>
                      <a:pt x="-44" y="10291"/>
                      <a:pt x="9" y="9987"/>
                    </a:cubicBezTo>
                    <a:lnTo>
                      <a:pt x="157" y="9136"/>
                    </a:lnTo>
                    <a:lnTo>
                      <a:pt x="180" y="9005"/>
                    </a:lnTo>
                    <a:lnTo>
                      <a:pt x="327" y="8154"/>
                    </a:lnTo>
                    <a:cubicBezTo>
                      <a:pt x="380" y="7849"/>
                      <a:pt x="667" y="7646"/>
                      <a:pt x="967" y="7699"/>
                    </a:cubicBezTo>
                    <a:cubicBezTo>
                      <a:pt x="1583" y="7810"/>
                      <a:pt x="2133" y="7816"/>
                      <a:pt x="2746" y="7813"/>
                    </a:cubicBezTo>
                    <a:cubicBezTo>
                      <a:pt x="3060" y="6985"/>
                      <a:pt x="3497" y="6219"/>
                      <a:pt x="4036" y="5539"/>
                    </a:cubicBezTo>
                    <a:cubicBezTo>
                      <a:pt x="3716" y="4970"/>
                      <a:pt x="3429" y="4469"/>
                      <a:pt x="3010" y="3962"/>
                    </a:cubicBezTo>
                    <a:cubicBezTo>
                      <a:pt x="2813" y="3725"/>
                      <a:pt x="2844" y="3371"/>
                      <a:pt x="3078" y="3172"/>
                    </a:cubicBezTo>
                    <a:lnTo>
                      <a:pt x="3730" y="2616"/>
                    </a:lnTo>
                    <a:lnTo>
                      <a:pt x="3830" y="2531"/>
                    </a:lnTo>
                    <a:lnTo>
                      <a:pt x="4482" y="1976"/>
                    </a:lnTo>
                    <a:cubicBezTo>
                      <a:pt x="4599" y="1876"/>
                      <a:pt x="4745" y="1834"/>
                      <a:pt x="4886" y="1847"/>
                    </a:cubicBezTo>
                    <a:cubicBezTo>
                      <a:pt x="5026" y="1859"/>
                      <a:pt x="5163" y="1926"/>
                      <a:pt x="5261" y="2045"/>
                    </a:cubicBezTo>
                    <a:cubicBezTo>
                      <a:pt x="5683" y="2555"/>
                      <a:pt x="6121" y="2930"/>
                      <a:pt x="6622" y="3352"/>
                    </a:cubicBezTo>
                    <a:cubicBezTo>
                      <a:pt x="7352" y="2933"/>
                      <a:pt x="8151" y="2627"/>
                      <a:pt x="9001" y="2467"/>
                    </a:cubicBezTo>
                    <a:cubicBezTo>
                      <a:pt x="9119" y="1811"/>
                      <a:pt x="9219" y="1233"/>
                      <a:pt x="9219" y="561"/>
                    </a:cubicBezTo>
                    <a:cubicBezTo>
                      <a:pt x="9219" y="251"/>
                      <a:pt x="9467" y="0"/>
                      <a:pt x="9772" y="0"/>
                    </a:cubicBezTo>
                    <a:close/>
                  </a:path>
                </a:pathLst>
              </a:custGeom>
              <a:solidFill>
                <a:srgbClr val="FFFFFF"/>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grpSp>
        <p:grpSp>
          <p:nvGrpSpPr>
            <p:cNvPr id="517" name="Group 517"/>
            <p:cNvGrpSpPr/>
            <p:nvPr/>
          </p:nvGrpSpPr>
          <p:grpSpPr>
            <a:xfrm>
              <a:off x="49698" y="366766"/>
              <a:ext cx="1000039" cy="382604"/>
              <a:chOff x="0" y="0"/>
              <a:chExt cx="1000037" cy="382603"/>
            </a:xfrm>
          </p:grpSpPr>
          <p:sp>
            <p:nvSpPr>
              <p:cNvPr id="514" name="Shape 514"/>
              <p:cNvSpPr/>
              <p:nvPr/>
            </p:nvSpPr>
            <p:spPr>
              <a:xfrm rot="18900000">
                <a:off x="394182" y="106041"/>
                <a:ext cx="190952" cy="190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945"/>
                    </a:moveTo>
                    <a:cubicBezTo>
                      <a:pt x="0" y="8165"/>
                      <a:pt x="3875" y="4290"/>
                      <a:pt x="8655" y="4290"/>
                    </a:cubicBezTo>
                    <a:cubicBezTo>
                      <a:pt x="12970" y="4290"/>
                      <a:pt x="17285" y="2860"/>
                      <a:pt x="21600" y="0"/>
                    </a:cubicBezTo>
                    <a:cubicBezTo>
                      <a:pt x="18740" y="4315"/>
                      <a:pt x="17310" y="8630"/>
                      <a:pt x="17310" y="12945"/>
                    </a:cubicBezTo>
                    <a:cubicBezTo>
                      <a:pt x="17310" y="17725"/>
                      <a:pt x="13435" y="21600"/>
                      <a:pt x="8655" y="21600"/>
                    </a:cubicBezTo>
                    <a:cubicBezTo>
                      <a:pt x="3875" y="21600"/>
                      <a:pt x="0" y="17725"/>
                      <a:pt x="0" y="12945"/>
                    </a:cubicBezTo>
                    <a:close/>
                  </a:path>
                </a:pathLst>
              </a:custGeom>
              <a:solidFill>
                <a:srgbClr val="FFFFFF"/>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sp>
            <p:nvSpPr>
              <p:cNvPr id="515" name="Shape 515"/>
              <p:cNvSpPr/>
              <p:nvPr/>
            </p:nvSpPr>
            <p:spPr>
              <a:xfrm rot="5400000">
                <a:off x="298034" y="-298034"/>
                <a:ext cx="382604" cy="9786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0" y="2320"/>
                    </a:moveTo>
                    <a:lnTo>
                      <a:pt x="20220" y="2320"/>
                    </a:lnTo>
                    <a:lnTo>
                      <a:pt x="20220" y="717"/>
                    </a:lnTo>
                    <a:lnTo>
                      <a:pt x="1380" y="717"/>
                    </a:lnTo>
                    <a:close/>
                    <a:moveTo>
                      <a:pt x="1380" y="4641"/>
                    </a:moveTo>
                    <a:lnTo>
                      <a:pt x="20220" y="4641"/>
                    </a:lnTo>
                    <a:lnTo>
                      <a:pt x="20220" y="3037"/>
                    </a:lnTo>
                    <a:lnTo>
                      <a:pt x="1380" y="3037"/>
                    </a:lnTo>
                    <a:close/>
                    <a:moveTo>
                      <a:pt x="1380" y="6961"/>
                    </a:moveTo>
                    <a:lnTo>
                      <a:pt x="20220" y="6961"/>
                    </a:lnTo>
                    <a:lnTo>
                      <a:pt x="20220" y="5358"/>
                    </a:lnTo>
                    <a:lnTo>
                      <a:pt x="1380" y="5358"/>
                    </a:lnTo>
                    <a:close/>
                    <a:moveTo>
                      <a:pt x="1380" y="9281"/>
                    </a:moveTo>
                    <a:lnTo>
                      <a:pt x="20220" y="9281"/>
                    </a:lnTo>
                    <a:lnTo>
                      <a:pt x="20220" y="7678"/>
                    </a:lnTo>
                    <a:lnTo>
                      <a:pt x="1380" y="7678"/>
                    </a:lnTo>
                    <a:close/>
                    <a:moveTo>
                      <a:pt x="1380" y="11602"/>
                    </a:moveTo>
                    <a:lnTo>
                      <a:pt x="20220" y="11602"/>
                    </a:lnTo>
                    <a:lnTo>
                      <a:pt x="20220" y="9998"/>
                    </a:lnTo>
                    <a:lnTo>
                      <a:pt x="1380" y="9998"/>
                    </a:lnTo>
                    <a:close/>
                    <a:moveTo>
                      <a:pt x="1380" y="13922"/>
                    </a:moveTo>
                    <a:lnTo>
                      <a:pt x="20220" y="13922"/>
                    </a:lnTo>
                    <a:lnTo>
                      <a:pt x="20220" y="12319"/>
                    </a:lnTo>
                    <a:lnTo>
                      <a:pt x="1380" y="12319"/>
                    </a:lnTo>
                    <a:close/>
                    <a:moveTo>
                      <a:pt x="1380" y="16242"/>
                    </a:moveTo>
                    <a:lnTo>
                      <a:pt x="20220" y="16242"/>
                    </a:lnTo>
                    <a:lnTo>
                      <a:pt x="20220" y="14639"/>
                    </a:lnTo>
                    <a:lnTo>
                      <a:pt x="1380" y="14639"/>
                    </a:lnTo>
                    <a:close/>
                    <a:moveTo>
                      <a:pt x="1380" y="18562"/>
                    </a:moveTo>
                    <a:lnTo>
                      <a:pt x="20220" y="18562"/>
                    </a:lnTo>
                    <a:lnTo>
                      <a:pt x="20220" y="16959"/>
                    </a:lnTo>
                    <a:lnTo>
                      <a:pt x="1380" y="16959"/>
                    </a:lnTo>
                    <a:close/>
                    <a:moveTo>
                      <a:pt x="1380" y="20883"/>
                    </a:moveTo>
                    <a:lnTo>
                      <a:pt x="20220" y="20883"/>
                    </a:lnTo>
                    <a:lnTo>
                      <a:pt x="20220" y="19280"/>
                    </a:lnTo>
                    <a:lnTo>
                      <a:pt x="1380" y="19280"/>
                    </a:lnTo>
                    <a:close/>
                    <a:moveTo>
                      <a:pt x="0" y="21600"/>
                    </a:moveTo>
                    <a:lnTo>
                      <a:pt x="0" y="0"/>
                    </a:lnTo>
                    <a:lnTo>
                      <a:pt x="21600" y="0"/>
                    </a:lnTo>
                    <a:lnTo>
                      <a:pt x="21600" y="21600"/>
                    </a:lnTo>
                    <a:lnTo>
                      <a:pt x="20565" y="21600"/>
                    </a:lnTo>
                    <a:lnTo>
                      <a:pt x="20565" y="21600"/>
                    </a:lnTo>
                    <a:lnTo>
                      <a:pt x="345" y="21600"/>
                    </a:lnTo>
                    <a:lnTo>
                      <a:pt x="345" y="21600"/>
                    </a:lnTo>
                    <a:close/>
                  </a:path>
                </a:pathLst>
              </a:custGeom>
              <a:solidFill>
                <a:srgbClr val="4D4D4D">
                  <a:alpha val="40000"/>
                </a:srgbClr>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sp>
            <p:nvSpPr>
              <p:cNvPr id="516" name="Shape 516"/>
              <p:cNvSpPr/>
              <p:nvPr/>
            </p:nvSpPr>
            <p:spPr>
              <a:xfrm>
                <a:off x="822590" y="70982"/>
                <a:ext cx="177449" cy="2266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10615"/>
                    </a:moveTo>
                    <a:cubicBezTo>
                      <a:pt x="9309" y="10615"/>
                      <a:pt x="8100" y="11561"/>
                      <a:pt x="8100" y="12728"/>
                    </a:cubicBezTo>
                    <a:cubicBezTo>
                      <a:pt x="8100" y="13666"/>
                      <a:pt x="8879" y="14461"/>
                      <a:pt x="9969" y="14711"/>
                    </a:cubicBezTo>
                    <a:lnTo>
                      <a:pt x="9969" y="18845"/>
                    </a:lnTo>
                    <a:cubicBezTo>
                      <a:pt x="9969" y="19205"/>
                      <a:pt x="10341" y="19496"/>
                      <a:pt x="10800" y="19496"/>
                    </a:cubicBezTo>
                    <a:cubicBezTo>
                      <a:pt x="11259" y="19496"/>
                      <a:pt x="11631" y="19205"/>
                      <a:pt x="11631" y="18845"/>
                    </a:cubicBezTo>
                    <a:lnTo>
                      <a:pt x="11631" y="14711"/>
                    </a:lnTo>
                    <a:cubicBezTo>
                      <a:pt x="12721" y="14461"/>
                      <a:pt x="13500" y="13666"/>
                      <a:pt x="13500" y="12728"/>
                    </a:cubicBezTo>
                    <a:cubicBezTo>
                      <a:pt x="13500" y="11561"/>
                      <a:pt x="12291" y="10615"/>
                      <a:pt x="10800" y="10615"/>
                    </a:cubicBezTo>
                    <a:close/>
                    <a:moveTo>
                      <a:pt x="10800" y="2911"/>
                    </a:moveTo>
                    <a:cubicBezTo>
                      <a:pt x="8542" y="2911"/>
                      <a:pt x="6712" y="4344"/>
                      <a:pt x="6712" y="6111"/>
                    </a:cubicBezTo>
                    <a:lnTo>
                      <a:pt x="6712" y="6111"/>
                    </a:lnTo>
                    <a:lnTo>
                      <a:pt x="6706" y="6111"/>
                    </a:lnTo>
                    <a:lnTo>
                      <a:pt x="6706" y="9188"/>
                    </a:lnTo>
                    <a:lnTo>
                      <a:pt x="14894" y="9188"/>
                    </a:lnTo>
                    <a:lnTo>
                      <a:pt x="14894" y="6111"/>
                    </a:lnTo>
                    <a:lnTo>
                      <a:pt x="14888" y="6111"/>
                    </a:lnTo>
                    <a:cubicBezTo>
                      <a:pt x="14888" y="6111"/>
                      <a:pt x="14888" y="6111"/>
                      <a:pt x="14888" y="6111"/>
                    </a:cubicBezTo>
                    <a:cubicBezTo>
                      <a:pt x="14888" y="4344"/>
                      <a:pt x="13058" y="2911"/>
                      <a:pt x="10800" y="2911"/>
                    </a:cubicBezTo>
                    <a:close/>
                    <a:moveTo>
                      <a:pt x="10800" y="0"/>
                    </a:moveTo>
                    <a:cubicBezTo>
                      <a:pt x="14973" y="0"/>
                      <a:pt x="18355" y="2648"/>
                      <a:pt x="18355" y="5915"/>
                    </a:cubicBezTo>
                    <a:lnTo>
                      <a:pt x="18355" y="9188"/>
                    </a:lnTo>
                    <a:lnTo>
                      <a:pt x="18958" y="9188"/>
                    </a:lnTo>
                    <a:cubicBezTo>
                      <a:pt x="20417" y="9188"/>
                      <a:pt x="21600" y="10114"/>
                      <a:pt x="21600" y="11257"/>
                    </a:cubicBezTo>
                    <a:lnTo>
                      <a:pt x="21600" y="19531"/>
                    </a:lnTo>
                    <a:cubicBezTo>
                      <a:pt x="21600" y="20674"/>
                      <a:pt x="20417" y="21600"/>
                      <a:pt x="18958" y="21600"/>
                    </a:cubicBezTo>
                    <a:lnTo>
                      <a:pt x="2642" y="21600"/>
                    </a:lnTo>
                    <a:cubicBezTo>
                      <a:pt x="1183" y="21600"/>
                      <a:pt x="0" y="20674"/>
                      <a:pt x="0" y="19531"/>
                    </a:cubicBezTo>
                    <a:lnTo>
                      <a:pt x="0" y="11257"/>
                    </a:lnTo>
                    <a:cubicBezTo>
                      <a:pt x="0" y="10114"/>
                      <a:pt x="1183" y="9188"/>
                      <a:pt x="2642" y="9188"/>
                    </a:cubicBezTo>
                    <a:lnTo>
                      <a:pt x="3245" y="9188"/>
                    </a:lnTo>
                    <a:lnTo>
                      <a:pt x="3245" y="5915"/>
                    </a:lnTo>
                    <a:cubicBezTo>
                      <a:pt x="3245" y="2648"/>
                      <a:pt x="6627" y="0"/>
                      <a:pt x="10800" y="0"/>
                    </a:cubicBezTo>
                    <a:close/>
                  </a:path>
                </a:pathLst>
              </a:custGeom>
              <a:solidFill>
                <a:srgbClr val="FFFFFF"/>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grpSp>
      </p:grpSp>
      <p:pic>
        <p:nvPicPr>
          <p:cNvPr id="519" name="pasted-image.png"/>
          <p:cNvPicPr/>
          <p:nvPr/>
        </p:nvPicPr>
        <p:blipFill>
          <a:blip r:embed="rId2">
            <a:extLst/>
          </a:blip>
          <a:stretch>
            <a:fillRect/>
          </a:stretch>
        </p:blipFill>
        <p:spPr>
          <a:xfrm>
            <a:off x="6355956" y="3635013"/>
            <a:ext cx="965201" cy="965201"/>
          </a:xfrm>
          <a:prstGeom prst="rect">
            <a:avLst/>
          </a:prstGeom>
          <a:ln w="12700">
            <a:miter lim="400000"/>
          </a:ln>
        </p:spPr>
      </p:pic>
      <p:sp>
        <p:nvSpPr>
          <p:cNvPr id="520" name="Shape 520"/>
          <p:cNvSpPr/>
          <p:nvPr/>
        </p:nvSpPr>
        <p:spPr>
          <a:xfrm rot="18900000">
            <a:off x="5576948" y="3081465"/>
            <a:ext cx="788748" cy="12957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3379"/>
                </a:lnTo>
                <a:lnTo>
                  <a:pt x="13043" y="21600"/>
                </a:lnTo>
              </a:path>
            </a:pathLst>
          </a:custGeom>
          <a:ln w="25400">
            <a:solidFill>
              <a:srgbClr val="33928A"/>
            </a:solidFill>
            <a:round/>
            <a:tailEnd type="triangle"/>
          </a:ln>
          <a:effectLst>
            <a:outerShdw sx="100000" sy="100000" kx="0" ky="0" algn="b" rotWithShape="0" blurRad="38100" dist="20000" dir="5400000">
              <a:srgbClr val="000000">
                <a:alpha val="38000"/>
              </a:srgbClr>
            </a:outerShdw>
          </a:effectLst>
        </p:spPr>
        <p:txBody>
          <a:bodyPr lIns="45719" rIns="45719"/>
          <a:lstStyle/>
          <a:p>
            <a:pPr lvl="0" defTabSz="457200">
              <a:defRPr sz="1200">
                <a:solidFill>
                  <a:srgbClr val="000000"/>
                </a:solidFill>
                <a:uFillTx/>
                <a:latin typeface="+mn-lt"/>
                <a:ea typeface="+mn-ea"/>
                <a:cs typeface="+mn-cs"/>
                <a:sym typeface="Helvetica"/>
              </a:defRPr>
            </a:pPr>
          </a:p>
        </p:txBody>
      </p:sp>
      <p:sp>
        <p:nvSpPr>
          <p:cNvPr id="521" name="Shape 521"/>
          <p:cNvSpPr/>
          <p:nvPr/>
        </p:nvSpPr>
        <p:spPr>
          <a:xfrm>
            <a:off x="5091362" y="3487430"/>
            <a:ext cx="713841" cy="205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800">
                <a:latin typeface="Courier New"/>
                <a:ea typeface="Courier New"/>
                <a:cs typeface="Courier New"/>
                <a:sym typeface="Courier New"/>
              </a:defRPr>
            </a:lvl1pPr>
          </a:lstStyle>
          <a:p>
            <a:pPr lvl="0">
              <a:defRPr sz="1800">
                <a:solidFill>
                  <a:srgbClr val="000000"/>
                </a:solidFill>
                <a:uFillTx/>
              </a:defRPr>
            </a:pPr>
            <a:r>
              <a:rPr sz="800">
                <a:solidFill>
                  <a:srgbClr val="4D4D4D"/>
                </a:solidFill>
                <a:uFill>
                  <a:solidFill>
                    <a:srgbClr val="4D4D4D"/>
                  </a:solidFill>
                </a:uFill>
              </a:rPr>
              <a:t>jsessionId</a:t>
            </a:r>
          </a:p>
        </p:txBody>
      </p:sp>
      <p:sp>
        <p:nvSpPr>
          <p:cNvPr id="522" name="Shape 522"/>
          <p:cNvSpPr/>
          <p:nvPr/>
        </p:nvSpPr>
        <p:spPr>
          <a:xfrm rot="18900000">
            <a:off x="7095075" y="3359387"/>
            <a:ext cx="1343279" cy="8120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8719" y="21600"/>
                </a:lnTo>
                <a:lnTo>
                  <a:pt x="0" y="6851"/>
                </a:lnTo>
              </a:path>
            </a:pathLst>
          </a:custGeom>
          <a:ln w="25400">
            <a:solidFill>
              <a:srgbClr val="3EA7BC"/>
            </a:solidFill>
            <a:round/>
            <a:tailEnd type="triangle"/>
          </a:ln>
          <a:effectLst>
            <a:outerShdw sx="100000" sy="100000" kx="0" ky="0" algn="b" rotWithShape="0" blurRad="38100" dist="20000" dir="5400000">
              <a:srgbClr val="000000">
                <a:alpha val="38000"/>
              </a:srgbClr>
            </a:outerShdw>
          </a:effectLst>
        </p:spPr>
        <p:txBody>
          <a:bodyPr lIns="45719" rIns="45719"/>
          <a:lstStyle/>
          <a:p>
            <a:pPr lvl="0" defTabSz="457200">
              <a:defRPr sz="1200">
                <a:solidFill>
                  <a:srgbClr val="000000"/>
                </a:solidFill>
                <a:uFillTx/>
                <a:latin typeface="+mn-lt"/>
                <a:ea typeface="+mn-ea"/>
                <a:cs typeface="+mn-cs"/>
                <a:sym typeface="Helvetica"/>
              </a:defRPr>
            </a:pP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xit" presetSubtype="4" presetID="22" grpId="1" fill="hold">
                                  <p:stCondLst>
                                    <p:cond delay="0"/>
                                  </p:stCondLst>
                                  <p:iterate type="el" backwards="0">
                                    <p:tmAbs val="0"/>
                                  </p:iterate>
                                  <p:childTnLst>
                                    <p:animEffect filter="wipe(down)" transition="out">
                                      <p:cBhvr>
                                        <p:cTn id="6" dur="750" fill="hold"/>
                                        <p:tgtEl>
                                          <p:spTgt spid="506"/>
                                        </p:tgtEl>
                                      </p:cBhvr>
                                    </p:animEffect>
                                    <p:set>
                                      <p:cBhvr>
                                        <p:cTn id="7" fill="hold">
                                          <p:stCondLst>
                                            <p:cond delay="749"/>
                                          </p:stCondLst>
                                        </p:cTn>
                                        <p:tgtEl>
                                          <p:spTgt spid="506"/>
                                        </p:tgtEl>
                                        <p:attrNameLst>
                                          <p:attrName>style.visibility</p:attrName>
                                        </p:attrNameLst>
                                      </p:cBhvr>
                                      <p:to>
                                        <p:strVal val="hidden"/>
                                      </p:to>
                                    </p:set>
                                  </p:childTnLst>
                                </p:cTn>
                              </p:par>
                            </p:childTnLst>
                          </p:cTn>
                        </p:par>
                        <p:par>
                          <p:cTn id="8" fill="hold">
                            <p:stCondLst>
                              <p:cond delay="750"/>
                            </p:stCondLst>
                            <p:childTnLst>
                              <p:par>
                                <p:cTn id="9" nodeType="afterEffect" presetClass="exit" presetSubtype="0" presetID="1" grpId="2" fill="hold">
                                  <p:stCondLst>
                                    <p:cond delay="0"/>
                                  </p:stCondLst>
                                  <p:iterate type="el" backwards="0">
                                    <p:tmAbs val="0"/>
                                  </p:iterate>
                                  <p:childTnLst>
                                    <p:set>
                                      <p:cBhvr>
                                        <p:cTn id="10" fill="hold">
                                          <p:stCondLst>
                                            <p:cond delay="0"/>
                                          </p:stCondLst>
                                        </p:cTn>
                                        <p:tgtEl>
                                          <p:spTgt spid="52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1" grpId="3" fill="hold">
                                  <p:stCondLst>
                                    <p:cond delay="0"/>
                                  </p:stCondLst>
                                  <p:iterate type="el" backwards="0">
                                    <p:tmAbs val="0"/>
                                  </p:iterate>
                                  <p:childTnLst>
                                    <p:set>
                                      <p:cBhvr>
                                        <p:cTn id="14" fill="hold"/>
                                        <p:tgtEl>
                                          <p:spTgt spid="5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20" grpId="2"/>
      <p:bldP build="whole" bldLvl="1" animBg="1" rev="0" advAuto="0" spid="522" grpId="3"/>
      <p:bldP build="whole" bldLvl="1" animBg="1" rev="0" advAuto="0" spid="506" grpId="1"/>
    </p:bldLst>
  </p:timing>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26" name="pasted-image.pdf"/>
          <p:cNvPicPr/>
          <p:nvPr/>
        </p:nvPicPr>
        <p:blipFill>
          <a:blip r:embed="rId3">
            <a:extLst/>
          </a:blip>
          <a:stretch>
            <a:fillRect/>
          </a:stretch>
        </p:blipFill>
        <p:spPr>
          <a:xfrm>
            <a:off x="1064895" y="3018631"/>
            <a:ext cx="723901" cy="952501"/>
          </a:xfrm>
          <a:prstGeom prst="rect">
            <a:avLst/>
          </a:prstGeom>
          <a:ln w="12700">
            <a:miter lim="400000"/>
          </a:ln>
        </p:spPr>
      </p:pic>
      <p:sp>
        <p:nvSpPr>
          <p:cNvPr id="527" name="Shape 527"/>
          <p:cNvSpPr/>
          <p:nvPr>
            <p:ph type="title"/>
          </p:nvPr>
        </p:nvSpPr>
        <p:spPr>
          <a:xfrm>
            <a:off x="1064895" y="1309085"/>
            <a:ext cx="6048377" cy="1525003"/>
          </a:xfrm>
          <a:prstGeom prst="rect">
            <a:avLst/>
          </a:prstGeom>
        </p:spPr>
        <p:txBody>
          <a:bodyPr/>
          <a:lstStyle>
            <a:lvl1pPr>
              <a:defRPr>
                <a:latin typeface="Avenir Next Medium"/>
                <a:ea typeface="Avenir Next Medium"/>
                <a:cs typeface="Avenir Next Medium"/>
                <a:sym typeface="Avenir Next Medium"/>
              </a:defRPr>
            </a:lvl1pPr>
          </a:lstStyle>
          <a:p>
            <a:pPr lvl="0">
              <a:defRPr sz="1800">
                <a:solidFill>
                  <a:srgbClr val="000000"/>
                </a:solidFill>
                <a:uFillTx/>
              </a:defRPr>
            </a:pPr>
            <a:r>
              <a:rPr sz="4400">
                <a:solidFill>
                  <a:srgbClr val="F27C3A"/>
                </a:solidFill>
                <a:uFill>
                  <a:solidFill>
                    <a:srgbClr val="F27C3A"/>
                  </a:solidFill>
                </a:uFill>
              </a:rPr>
              <a:t>Microservices Overview</a:t>
            </a:r>
          </a:p>
        </p:txBody>
      </p:sp>
      <p:sp>
        <p:nvSpPr>
          <p:cNvPr id="528" name="Shape 52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Tree>
  </p:cSld>
  <p:clrMapOvr>
    <a:masterClrMapping/>
  </p:clrMapOvr>
  <p:transitio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2" name="Shape 53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533" name="Shape 533"/>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Simple vs. Easy</a:t>
            </a:r>
          </a:p>
        </p:txBody>
      </p:sp>
      <p:sp>
        <p:nvSpPr>
          <p:cNvPr id="534" name="Shape 534"/>
          <p:cNvSpPr/>
          <p:nvPr>
            <p:ph type="body" idx="1"/>
          </p:nvPr>
        </p:nvSpPr>
        <p:spPr>
          <a:xfrm>
            <a:off x="366714" y="1074737"/>
            <a:ext cx="2906065" cy="3429001"/>
          </a:xfrm>
          <a:prstGeom prst="rect">
            <a:avLst/>
          </a:prstGeom>
        </p:spPr>
        <p:txBody>
          <a:bodyPr numCol="1" spcCol="38100"/>
          <a:lstStyle/>
          <a:p>
            <a:pPr lvl="0">
              <a:defRPr sz="1800">
                <a:solidFill>
                  <a:srgbClr val="000000"/>
                </a:solidFill>
                <a:uFillTx/>
              </a:defRPr>
            </a:pPr>
            <a:r>
              <a:rPr sz="2400">
                <a:solidFill>
                  <a:srgbClr val="4D4D4D"/>
                </a:solidFill>
                <a:uFill>
                  <a:solidFill>
                    <a:srgbClr val="4D4D4D"/>
                  </a:solidFill>
                </a:uFill>
                <a:latin typeface="Avenir Next Demi Bold"/>
                <a:ea typeface="Avenir Next Demi Bold"/>
                <a:cs typeface="Avenir Next Demi Bold"/>
                <a:sym typeface="Avenir Next Demi Bold"/>
              </a:rPr>
              <a:t>Simple</a:t>
            </a:r>
            <a:endParaRPr sz="2400">
              <a:solidFill>
                <a:srgbClr val="4D4D4D"/>
              </a:solidFill>
              <a:uFill>
                <a:solidFill>
                  <a:srgbClr val="4D4D4D"/>
                </a:solidFill>
              </a:uFill>
              <a:latin typeface="Avenir Next Demi Bold"/>
              <a:ea typeface="Avenir Next Demi Bold"/>
              <a:cs typeface="Avenir Next Demi Bold"/>
              <a:sym typeface="Avenir Next Demi Bold"/>
            </a:endParaRPr>
          </a:p>
          <a:p>
            <a:pPr lvl="1" marL="685800" indent="-228600">
              <a:buChar char="•"/>
              <a:defRPr sz="1800">
                <a:solidFill>
                  <a:srgbClr val="000000"/>
                </a:solidFill>
                <a:uFillTx/>
              </a:defRPr>
            </a:pPr>
            <a:r>
              <a:rPr i="1" sz="2400">
                <a:solidFill>
                  <a:srgbClr val="4D4D4D"/>
                </a:solidFill>
                <a:uFill>
                  <a:solidFill>
                    <a:srgbClr val="4D4D4D"/>
                  </a:solidFill>
                </a:uFill>
              </a:rPr>
              <a:t>sim- plex</a:t>
            </a:r>
            <a:endParaRPr i="1" sz="2400">
              <a:solidFill>
                <a:srgbClr val="4D4D4D"/>
              </a:solidFill>
              <a:uFill>
                <a:solidFill>
                  <a:srgbClr val="4D4D4D"/>
                </a:solidFill>
              </a:uFill>
            </a:endParaRPr>
          </a:p>
          <a:p>
            <a:pPr lvl="1" marL="685800" indent="-228600">
              <a:buChar char="•"/>
              <a:defRPr sz="1800">
                <a:solidFill>
                  <a:srgbClr val="000000"/>
                </a:solidFill>
                <a:uFillTx/>
              </a:defRPr>
            </a:pPr>
            <a:r>
              <a:rPr sz="2400">
                <a:solidFill>
                  <a:srgbClr val="F9A737"/>
                </a:solidFill>
                <a:uFill>
                  <a:solidFill>
                    <a:srgbClr val="4D4D4D"/>
                  </a:solidFill>
                </a:uFill>
              </a:rPr>
              <a:t>one fold/braid</a:t>
            </a:r>
            <a:endParaRPr sz="2400">
              <a:solidFill>
                <a:srgbClr val="F9A737"/>
              </a:solidFill>
              <a:uFill>
                <a:solidFill>
                  <a:srgbClr val="4D4D4D"/>
                </a:solidFill>
              </a:uFill>
            </a:endParaRPr>
          </a:p>
          <a:p>
            <a:pPr lvl="1" marL="685800" indent="-228600">
              <a:buChar char="•"/>
              <a:defRPr sz="1800">
                <a:solidFill>
                  <a:srgbClr val="000000"/>
                </a:solidFill>
                <a:uFillTx/>
              </a:defRPr>
            </a:pPr>
            <a:r>
              <a:rPr sz="2400">
                <a:solidFill>
                  <a:srgbClr val="4D4D4D"/>
                </a:solidFill>
                <a:uFill>
                  <a:solidFill>
                    <a:srgbClr val="4D4D4D"/>
                  </a:solidFill>
                </a:uFill>
              </a:rPr>
              <a:t>vs </a:t>
            </a:r>
            <a:r>
              <a:rPr sz="2400">
                <a:solidFill>
                  <a:srgbClr val="2D827B"/>
                </a:solidFill>
                <a:uFill>
                  <a:solidFill>
                    <a:srgbClr val="4D4D4D"/>
                  </a:solidFill>
                </a:uFill>
              </a:rPr>
              <a:t>complex</a:t>
            </a:r>
          </a:p>
        </p:txBody>
      </p:sp>
      <p:sp>
        <p:nvSpPr>
          <p:cNvPr id="535" name="Shape 535"/>
          <p:cNvSpPr/>
          <p:nvPr/>
        </p:nvSpPr>
        <p:spPr>
          <a:xfrm>
            <a:off x="3272778" y="1074737"/>
            <a:ext cx="6104881" cy="3429001"/>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marL="685800" indent="-228600">
              <a:spcBef>
                <a:spcPts val="1200"/>
              </a:spcBef>
              <a:buClr>
                <a:srgbClr val="33928A"/>
              </a:buClr>
              <a:buSzPct val="100000"/>
              <a:buFont typeface="Wingdings"/>
              <a:buChar char="•"/>
              <a:defRPr>
                <a:solidFill>
                  <a:srgbClr val="000000"/>
                </a:solidFill>
                <a:uFillTx/>
              </a:defRPr>
            </a:pPr>
            <a:r>
              <a:rPr sz="2400">
                <a:solidFill>
                  <a:srgbClr val="4D4D4D"/>
                </a:solidFill>
                <a:uFill>
                  <a:solidFill>
                    <a:srgbClr val="4D4D4D"/>
                  </a:solidFill>
                </a:uFill>
                <a:latin typeface="Avenir Next Demi Bold"/>
                <a:ea typeface="Avenir Next Demi Bold"/>
                <a:cs typeface="Avenir Next Demi Bold"/>
                <a:sym typeface="Avenir Next Demi Bold"/>
              </a:rPr>
              <a:t>Easy</a:t>
            </a:r>
            <a:endParaRPr sz="2400">
              <a:solidFill>
                <a:srgbClr val="4D4D4D"/>
              </a:solidFill>
              <a:uFill>
                <a:solidFill>
                  <a:srgbClr val="4D4D4D"/>
                </a:solidFill>
              </a:uFill>
              <a:latin typeface="Avenir Next Demi Bold"/>
              <a:ea typeface="Avenir Next Demi Bold"/>
              <a:cs typeface="Avenir Next Demi Bold"/>
              <a:sym typeface="Avenir Next Demi Bold"/>
            </a:endParaRPr>
          </a:p>
          <a:p>
            <a:pPr lvl="2" marL="1143000" indent="-228600">
              <a:spcBef>
                <a:spcPts val="1200"/>
              </a:spcBef>
              <a:buClr>
                <a:srgbClr val="33928A"/>
              </a:buClr>
              <a:buSzPct val="100000"/>
              <a:buFont typeface="Wingdings"/>
              <a:buChar char="•"/>
              <a:defRPr>
                <a:solidFill>
                  <a:srgbClr val="000000"/>
                </a:solidFill>
                <a:uFillTx/>
              </a:defRPr>
            </a:pPr>
            <a:r>
              <a:rPr i="1" sz="2400">
                <a:solidFill>
                  <a:srgbClr val="4D4D4D"/>
                </a:solidFill>
                <a:uFill>
                  <a:solidFill>
                    <a:srgbClr val="4D4D4D"/>
                  </a:solidFill>
                </a:uFill>
                <a:latin typeface="Avenir Next"/>
                <a:ea typeface="Avenir Next"/>
                <a:cs typeface="Avenir Next"/>
                <a:sym typeface="Avenir Next"/>
              </a:rPr>
              <a:t>ease &lt; aise &lt; adjacens</a:t>
            </a:r>
            <a:endParaRPr i="1" sz="2400">
              <a:solidFill>
                <a:srgbClr val="4D4D4D"/>
              </a:solidFill>
              <a:uFill>
                <a:solidFill>
                  <a:srgbClr val="4D4D4D"/>
                </a:solidFill>
              </a:uFill>
              <a:latin typeface="Avenir Next"/>
              <a:ea typeface="Avenir Next"/>
              <a:cs typeface="Avenir Next"/>
              <a:sym typeface="Avenir Next"/>
            </a:endParaRPr>
          </a:p>
          <a:p>
            <a:pPr lvl="2" marL="1143000" indent="-228600">
              <a:spcBef>
                <a:spcPts val="1200"/>
              </a:spcBef>
              <a:buClr>
                <a:srgbClr val="33928A"/>
              </a:buClr>
              <a:buSzPct val="100000"/>
              <a:buFont typeface="Wingdings"/>
              <a:buChar char="•"/>
              <a:defRPr>
                <a:solidFill>
                  <a:srgbClr val="000000"/>
                </a:solidFill>
                <a:uFillTx/>
              </a:defRPr>
            </a:pPr>
            <a:r>
              <a:rPr sz="2400">
                <a:solidFill>
                  <a:srgbClr val="F9A737"/>
                </a:solidFill>
                <a:uFill>
                  <a:solidFill>
                    <a:srgbClr val="4D4D4D"/>
                  </a:solidFill>
                </a:uFill>
                <a:latin typeface="Avenir Next"/>
                <a:ea typeface="Avenir Next"/>
                <a:cs typeface="Avenir Next"/>
                <a:sym typeface="Avenir Next"/>
              </a:rPr>
              <a:t>lie near</a:t>
            </a:r>
            <a:endParaRPr sz="2400">
              <a:solidFill>
                <a:srgbClr val="F9A737"/>
              </a:solidFill>
              <a:uFill>
                <a:solidFill>
                  <a:srgbClr val="4D4D4D"/>
                </a:solidFill>
              </a:uFill>
              <a:latin typeface="Avenir Next"/>
              <a:ea typeface="Avenir Next"/>
              <a:cs typeface="Avenir Next"/>
              <a:sym typeface="Avenir Next"/>
            </a:endParaRPr>
          </a:p>
          <a:p>
            <a:pPr lvl="2" marL="1143000" indent="-228600">
              <a:spcBef>
                <a:spcPts val="1200"/>
              </a:spcBef>
              <a:buClr>
                <a:srgbClr val="33928A"/>
              </a:buClr>
              <a:buSzPct val="100000"/>
              <a:buFont typeface="Wingdings"/>
              <a:buChar char="•"/>
              <a:defRPr>
                <a:solidFill>
                  <a:srgbClr val="000000"/>
                </a:solidFill>
                <a:uFillTx/>
              </a:defRPr>
            </a:pPr>
            <a:r>
              <a:rPr sz="2400">
                <a:solidFill>
                  <a:srgbClr val="4D4D4D"/>
                </a:solidFill>
                <a:uFill>
                  <a:solidFill>
                    <a:srgbClr val="4D4D4D"/>
                  </a:solidFill>
                </a:uFill>
                <a:latin typeface="Avenir Next"/>
                <a:ea typeface="Avenir Next"/>
                <a:cs typeface="Avenir Next"/>
                <a:sym typeface="Avenir Next"/>
              </a:rPr>
              <a:t>vs </a:t>
            </a:r>
            <a:r>
              <a:rPr sz="2400">
                <a:solidFill>
                  <a:srgbClr val="2D827B"/>
                </a:solidFill>
                <a:uFill>
                  <a:solidFill>
                    <a:srgbClr val="4D4D4D"/>
                  </a:solidFill>
                </a:uFill>
                <a:latin typeface="Avenir Next"/>
                <a:ea typeface="Avenir Next"/>
                <a:cs typeface="Avenir Next"/>
                <a:sym typeface="Avenir Next"/>
              </a:rPr>
              <a:t>hard</a:t>
            </a:r>
          </a:p>
        </p:txBody>
      </p:sp>
      <p:pic>
        <p:nvPicPr>
          <p:cNvPr id="536" name="pasted-image.png"/>
          <p:cNvPicPr/>
          <p:nvPr/>
        </p:nvPicPr>
        <p:blipFill>
          <a:blip r:embed="rId3">
            <a:extLst/>
          </a:blip>
          <a:stretch>
            <a:fillRect/>
          </a:stretch>
        </p:blipFill>
        <p:spPr>
          <a:xfrm>
            <a:off x="6224606" y="2812897"/>
            <a:ext cx="2786044" cy="1690841"/>
          </a:xfrm>
          <a:prstGeom prst="rect">
            <a:avLst/>
          </a:prstGeom>
          <a:ln w="12700">
            <a:miter lim="400000"/>
          </a:ln>
        </p:spPr>
      </p:pic>
    </p:spTree>
  </p:cSld>
  <p:clrMapOvr>
    <a:masterClrMapping/>
  </p:clrMapOvr>
  <p:transition spd="med" advClick="1">
    <p:push dir="l"/>
  </p:transition>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40" name="pasted-image.pdf"/>
          <p:cNvPicPr/>
          <p:nvPr/>
        </p:nvPicPr>
        <p:blipFill>
          <a:blip r:embed="rId3">
            <a:extLst/>
          </a:blip>
          <a:stretch>
            <a:fillRect/>
          </a:stretch>
        </p:blipFill>
        <p:spPr>
          <a:xfrm>
            <a:off x="850106" y="1955324"/>
            <a:ext cx="1308101" cy="990601"/>
          </a:xfrm>
          <a:prstGeom prst="rect">
            <a:avLst/>
          </a:prstGeom>
          <a:ln w="12700">
            <a:miter lim="400000"/>
          </a:ln>
        </p:spPr>
      </p:pic>
      <p:pic>
        <p:nvPicPr>
          <p:cNvPr id="541" name="pasted-image.pdf"/>
          <p:cNvPicPr/>
          <p:nvPr/>
        </p:nvPicPr>
        <p:blipFill>
          <a:blip r:embed="rId4">
            <a:extLst/>
          </a:blip>
          <a:stretch>
            <a:fillRect/>
          </a:stretch>
        </p:blipFill>
        <p:spPr>
          <a:xfrm>
            <a:off x="7084248" y="1814830"/>
            <a:ext cx="939801" cy="1174751"/>
          </a:xfrm>
          <a:prstGeom prst="rect">
            <a:avLst/>
          </a:prstGeom>
          <a:ln w="12700">
            <a:miter lim="400000"/>
          </a:ln>
        </p:spPr>
      </p:pic>
      <p:pic>
        <p:nvPicPr>
          <p:cNvPr id="542" name="pasted-image.pdf"/>
          <p:cNvPicPr/>
          <p:nvPr/>
        </p:nvPicPr>
        <p:blipFill>
          <a:blip r:embed="rId5">
            <a:extLst/>
          </a:blip>
          <a:stretch>
            <a:fillRect/>
          </a:stretch>
        </p:blipFill>
        <p:spPr>
          <a:xfrm>
            <a:off x="7985071" y="126239"/>
            <a:ext cx="723901" cy="952501"/>
          </a:xfrm>
          <a:prstGeom prst="rect">
            <a:avLst/>
          </a:prstGeom>
          <a:ln w="12700">
            <a:miter lim="400000"/>
          </a:ln>
        </p:spPr>
      </p:pic>
      <p:sp>
        <p:nvSpPr>
          <p:cNvPr id="543" name="Shape 543"/>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Monolithic Architecture</a:t>
            </a:r>
          </a:p>
        </p:txBody>
      </p:sp>
      <p:sp>
        <p:nvSpPr>
          <p:cNvPr id="544" name="Shape 54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545" name="Shape 545"/>
          <p:cNvSpPr/>
          <p:nvPr/>
        </p:nvSpPr>
        <p:spPr>
          <a:xfrm>
            <a:off x="6687932" y="3083593"/>
            <a:ext cx="1732433" cy="3327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400">
                <a:latin typeface="Avenir Next Medium"/>
                <a:ea typeface="Avenir Next Medium"/>
                <a:cs typeface="Avenir Next Medium"/>
                <a:sym typeface="Avenir Next Medium"/>
              </a:defRPr>
            </a:lvl1pPr>
          </a:lstStyle>
          <a:p>
            <a:pPr lvl="0">
              <a:defRPr sz="1800">
                <a:solidFill>
                  <a:srgbClr val="000000"/>
                </a:solidFill>
                <a:uFillTx/>
              </a:defRPr>
            </a:pPr>
            <a:r>
              <a:rPr sz="1400">
                <a:solidFill>
                  <a:srgbClr val="4D4D4D"/>
                </a:solidFill>
                <a:uFill>
                  <a:solidFill>
                    <a:srgbClr val="4D4D4D"/>
                  </a:solidFill>
                </a:uFill>
              </a:rPr>
              <a:t>Relational Database</a:t>
            </a:r>
          </a:p>
        </p:txBody>
      </p:sp>
      <p:grpSp>
        <p:nvGrpSpPr>
          <p:cNvPr id="556" name="Group 556"/>
          <p:cNvGrpSpPr/>
          <p:nvPr/>
        </p:nvGrpSpPr>
        <p:grpSpPr>
          <a:xfrm>
            <a:off x="3254866" y="1727166"/>
            <a:ext cx="2634268" cy="1689168"/>
            <a:chOff x="0" y="0"/>
            <a:chExt cx="2634267" cy="1689166"/>
          </a:xfrm>
        </p:grpSpPr>
        <p:grpSp>
          <p:nvGrpSpPr>
            <p:cNvPr id="554" name="Group 554"/>
            <p:cNvGrpSpPr/>
            <p:nvPr/>
          </p:nvGrpSpPr>
          <p:grpSpPr>
            <a:xfrm>
              <a:off x="0" y="0"/>
              <a:ext cx="2634268" cy="1316934"/>
              <a:chOff x="0" y="0"/>
              <a:chExt cx="2634267" cy="1316933"/>
            </a:xfrm>
          </p:grpSpPr>
          <p:sp>
            <p:nvSpPr>
              <p:cNvPr id="546" name="Shape 546"/>
              <p:cNvSpPr/>
              <p:nvPr/>
            </p:nvSpPr>
            <p:spPr>
              <a:xfrm>
                <a:off x="0" y="0"/>
                <a:ext cx="2634268" cy="1316934"/>
              </a:xfrm>
              <a:prstGeom prst="roundRect">
                <a:avLst>
                  <a:gd name="adj" fmla="val 6249"/>
                </a:avLst>
              </a:prstGeom>
              <a:solidFill>
                <a:srgbClr val="FFFFFF"/>
              </a:solidFill>
              <a:ln w="25400" cap="flat">
                <a:solidFill>
                  <a:srgbClr val="33928A"/>
                </a:solidFill>
                <a:prstDash val="solid"/>
                <a:round/>
              </a:ln>
              <a:effectLst/>
            </p:spPr>
            <p:txBody>
              <a:bodyPr wrap="square" lIns="0" tIns="0" rIns="0" bIns="0" numCol="1" anchor="ctr">
                <a:noAutofit/>
              </a:bodyPr>
              <a:lstStyle/>
              <a:p>
                <a:pPr lvl="0"/>
              </a:p>
            </p:txBody>
          </p:sp>
          <p:grpSp>
            <p:nvGrpSpPr>
              <p:cNvPr id="553" name="Group 553"/>
              <p:cNvGrpSpPr/>
              <p:nvPr/>
            </p:nvGrpSpPr>
            <p:grpSpPr>
              <a:xfrm>
                <a:off x="53089" y="61726"/>
                <a:ext cx="2528090" cy="1193482"/>
                <a:chOff x="0" y="0"/>
                <a:chExt cx="2528088" cy="1193481"/>
              </a:xfrm>
            </p:grpSpPr>
            <p:sp>
              <p:nvSpPr>
                <p:cNvPr id="547" name="Shape 547"/>
                <p:cNvSpPr/>
                <p:nvPr/>
              </p:nvSpPr>
              <p:spPr>
                <a:xfrm>
                  <a:off x="0" y="825909"/>
                  <a:ext cx="2520491" cy="367573"/>
                </a:xfrm>
                <a:prstGeom prst="roundRect">
                  <a:avLst>
                    <a:gd name="adj" fmla="val 20000"/>
                  </a:avLst>
                </a:prstGeom>
                <a:solidFill>
                  <a:srgbClr val="006D6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sz="1200">
                      <a:solidFill>
                        <a:srgbClr val="FFFFFF"/>
                      </a:solidFill>
                      <a:uFillTx/>
                      <a:latin typeface="Avenir Next"/>
                      <a:ea typeface="Avenir Next"/>
                      <a:cs typeface="Avenir Next"/>
                      <a:sym typeface="Avenir Next"/>
                    </a:defRPr>
                  </a:lvl1pPr>
                </a:lstStyle>
                <a:p>
                  <a:pPr lvl="0">
                    <a:defRPr sz="1800">
                      <a:solidFill>
                        <a:srgbClr val="000000"/>
                      </a:solidFill>
                    </a:defRPr>
                  </a:pPr>
                  <a:r>
                    <a:rPr sz="1200">
                      <a:solidFill>
                        <a:srgbClr val="FFFFFF"/>
                      </a:solidFill>
                    </a:rPr>
                    <a:t>Data Access</a:t>
                  </a:r>
                </a:p>
              </p:txBody>
            </p:sp>
            <p:sp>
              <p:nvSpPr>
                <p:cNvPr id="548" name="Shape 548"/>
                <p:cNvSpPr/>
                <p:nvPr/>
              </p:nvSpPr>
              <p:spPr>
                <a:xfrm>
                  <a:off x="3380" y="408483"/>
                  <a:ext cx="1663881" cy="367573"/>
                </a:xfrm>
                <a:prstGeom prst="roundRect">
                  <a:avLst>
                    <a:gd name="adj" fmla="val 20000"/>
                  </a:avLst>
                </a:prstGeom>
                <a:solidFill>
                  <a:srgbClr val="E8A43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sz="1200">
                      <a:solidFill>
                        <a:srgbClr val="FFFFFF"/>
                      </a:solidFill>
                      <a:uFillTx/>
                      <a:latin typeface="Avenir Next"/>
                      <a:ea typeface="Avenir Next"/>
                      <a:cs typeface="Avenir Next"/>
                      <a:sym typeface="Avenir Next"/>
                    </a:defRPr>
                  </a:lvl1pPr>
                </a:lstStyle>
                <a:p>
                  <a:pPr lvl="0">
                    <a:defRPr sz="1800">
                      <a:solidFill>
                        <a:srgbClr val="000000"/>
                      </a:solidFill>
                    </a:defRPr>
                  </a:pPr>
                  <a:r>
                    <a:rPr sz="1200">
                      <a:solidFill>
                        <a:srgbClr val="FFFFFF"/>
                      </a:solidFill>
                    </a:rPr>
                    <a:t>Service</a:t>
                  </a:r>
                </a:p>
              </p:txBody>
            </p:sp>
            <p:sp>
              <p:nvSpPr>
                <p:cNvPr id="549" name="Shape 549"/>
                <p:cNvSpPr/>
                <p:nvPr/>
              </p:nvSpPr>
              <p:spPr>
                <a:xfrm>
                  <a:off x="20902" y="0"/>
                  <a:ext cx="808659" cy="367572"/>
                </a:xfrm>
                <a:prstGeom prst="roundRect">
                  <a:avLst>
                    <a:gd name="adj" fmla="val 20000"/>
                  </a:avLst>
                </a:prstGeom>
                <a:solidFill>
                  <a:srgbClr val="A7A7A7"/>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sz="1200">
                      <a:solidFill>
                        <a:srgbClr val="FFFFFF"/>
                      </a:solidFill>
                      <a:uFillTx/>
                      <a:latin typeface="Avenir Next"/>
                      <a:ea typeface="Avenir Next"/>
                      <a:cs typeface="Avenir Next"/>
                      <a:sym typeface="Avenir Next"/>
                    </a:defRPr>
                  </a:lvl1pPr>
                </a:lstStyle>
                <a:p>
                  <a:pPr lvl="0">
                    <a:defRPr sz="1800">
                      <a:solidFill>
                        <a:srgbClr val="000000"/>
                      </a:solidFill>
                    </a:defRPr>
                  </a:pPr>
                  <a:r>
                    <a:rPr sz="1200">
                      <a:solidFill>
                        <a:srgbClr val="FFFFFF"/>
                      </a:solidFill>
                    </a:rPr>
                    <a:t>HTML</a:t>
                  </a:r>
                </a:p>
              </p:txBody>
            </p:sp>
            <p:sp>
              <p:nvSpPr>
                <p:cNvPr id="550" name="Shape 550"/>
                <p:cNvSpPr/>
                <p:nvPr/>
              </p:nvSpPr>
              <p:spPr>
                <a:xfrm>
                  <a:off x="870166" y="0"/>
                  <a:ext cx="808659" cy="367572"/>
                </a:xfrm>
                <a:prstGeom prst="roundRect">
                  <a:avLst>
                    <a:gd name="adj" fmla="val 20000"/>
                  </a:avLst>
                </a:prstGeom>
                <a:solidFill>
                  <a:srgbClr val="A7A7A7"/>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sz="1100">
                      <a:solidFill>
                        <a:srgbClr val="FFFFFF"/>
                      </a:solidFill>
                      <a:uFillTx/>
                      <a:latin typeface="Avenir Next"/>
                      <a:ea typeface="Avenir Next"/>
                      <a:cs typeface="Avenir Next"/>
                      <a:sym typeface="Avenir Next"/>
                    </a:defRPr>
                  </a:lvl1pPr>
                </a:lstStyle>
                <a:p>
                  <a:pPr lvl="0">
                    <a:defRPr sz="1800">
                      <a:solidFill>
                        <a:srgbClr val="000000"/>
                      </a:solidFill>
                    </a:defRPr>
                  </a:pPr>
                  <a:r>
                    <a:rPr sz="1100">
                      <a:solidFill>
                        <a:srgbClr val="FFFFFF"/>
                      </a:solidFill>
                    </a:rPr>
                    <a:t>JavaScript</a:t>
                  </a:r>
                </a:p>
              </p:txBody>
            </p:sp>
            <p:sp>
              <p:nvSpPr>
                <p:cNvPr id="551" name="Shape 551"/>
                <p:cNvSpPr/>
                <p:nvPr/>
              </p:nvSpPr>
              <p:spPr>
                <a:xfrm>
                  <a:off x="1719431" y="5307"/>
                  <a:ext cx="808658" cy="367573"/>
                </a:xfrm>
                <a:prstGeom prst="roundRect">
                  <a:avLst>
                    <a:gd name="adj" fmla="val 20000"/>
                  </a:avLst>
                </a:prstGeom>
                <a:solidFill>
                  <a:srgbClr val="A7A7A7"/>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sz="1200">
                      <a:solidFill>
                        <a:srgbClr val="FFFFFF"/>
                      </a:solidFill>
                      <a:uFillTx/>
                      <a:latin typeface="Avenir Next"/>
                      <a:ea typeface="Avenir Next"/>
                      <a:cs typeface="Avenir Next"/>
                      <a:sym typeface="Avenir Next"/>
                    </a:defRPr>
                  </a:lvl1pPr>
                </a:lstStyle>
                <a:p>
                  <a:pPr lvl="0">
                    <a:defRPr sz="1800">
                      <a:solidFill>
                        <a:srgbClr val="000000"/>
                      </a:solidFill>
                    </a:defRPr>
                  </a:pPr>
                  <a:r>
                    <a:rPr sz="1200">
                      <a:solidFill>
                        <a:srgbClr val="FFFFFF"/>
                      </a:solidFill>
                    </a:rPr>
                    <a:t>MVC</a:t>
                  </a:r>
                </a:p>
              </p:txBody>
            </p:sp>
            <p:sp>
              <p:nvSpPr>
                <p:cNvPr id="552" name="Shape 552"/>
                <p:cNvSpPr/>
                <p:nvPr/>
              </p:nvSpPr>
              <p:spPr>
                <a:xfrm>
                  <a:off x="1719431" y="408483"/>
                  <a:ext cx="808658" cy="367573"/>
                </a:xfrm>
                <a:prstGeom prst="roundRect">
                  <a:avLst>
                    <a:gd name="adj" fmla="val 20000"/>
                  </a:avLst>
                </a:prstGeom>
                <a:solidFill>
                  <a:srgbClr val="E8A43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sz="1200">
                      <a:solidFill>
                        <a:srgbClr val="FFFFFF"/>
                      </a:solidFill>
                      <a:uFillTx/>
                      <a:latin typeface="Avenir Next"/>
                      <a:ea typeface="Avenir Next"/>
                      <a:cs typeface="Avenir Next"/>
                      <a:sym typeface="Avenir Next"/>
                    </a:defRPr>
                  </a:lvl1pPr>
                </a:lstStyle>
                <a:p>
                  <a:pPr lvl="0">
                    <a:defRPr sz="1800">
                      <a:solidFill>
                        <a:srgbClr val="000000"/>
                      </a:solidFill>
                    </a:defRPr>
                  </a:pPr>
                  <a:r>
                    <a:rPr sz="1200">
                      <a:solidFill>
                        <a:srgbClr val="FFFFFF"/>
                      </a:solidFill>
                    </a:rPr>
                    <a:t>Service</a:t>
                  </a:r>
                </a:p>
              </p:txBody>
            </p:sp>
          </p:grpSp>
        </p:grpSp>
        <p:sp>
          <p:nvSpPr>
            <p:cNvPr id="555" name="Shape 555"/>
            <p:cNvSpPr/>
            <p:nvPr/>
          </p:nvSpPr>
          <p:spPr>
            <a:xfrm>
              <a:off x="374712" y="1356426"/>
              <a:ext cx="1957884"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400">
                  <a:latin typeface="Avenir Next Medium"/>
                  <a:ea typeface="Avenir Next Medium"/>
                  <a:cs typeface="Avenir Next Medium"/>
                  <a:sym typeface="Avenir Next Medium"/>
                </a:defRPr>
              </a:lvl1pPr>
            </a:lstStyle>
            <a:p>
              <a:pPr lvl="0">
                <a:defRPr sz="1800">
                  <a:solidFill>
                    <a:srgbClr val="000000"/>
                  </a:solidFill>
                  <a:uFillTx/>
                </a:defRPr>
              </a:pPr>
              <a:r>
                <a:rPr sz="1400">
                  <a:solidFill>
                    <a:srgbClr val="4D4D4D"/>
                  </a:solidFill>
                  <a:uFill>
                    <a:solidFill>
                      <a:srgbClr val="4D4D4D"/>
                    </a:solidFill>
                  </a:uFill>
                </a:rPr>
                <a:t>Monolithic Application</a:t>
              </a:r>
            </a:p>
          </p:txBody>
        </p:sp>
      </p:grpSp>
      <p:sp>
        <p:nvSpPr>
          <p:cNvPr id="557" name="Shape 557"/>
          <p:cNvSpPr/>
          <p:nvPr/>
        </p:nvSpPr>
        <p:spPr>
          <a:xfrm>
            <a:off x="1118889" y="3083593"/>
            <a:ext cx="770535" cy="3327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400">
                <a:latin typeface="Avenir Next Medium"/>
                <a:ea typeface="Avenir Next Medium"/>
                <a:cs typeface="Avenir Next Medium"/>
                <a:sym typeface="Avenir Next Medium"/>
              </a:defRPr>
            </a:lvl1pPr>
          </a:lstStyle>
          <a:p>
            <a:pPr lvl="0">
              <a:defRPr sz="1800">
                <a:solidFill>
                  <a:srgbClr val="000000"/>
                </a:solidFill>
                <a:uFillTx/>
              </a:defRPr>
            </a:pPr>
            <a:r>
              <a:rPr sz="1400">
                <a:solidFill>
                  <a:srgbClr val="4D4D4D"/>
                </a:solidFill>
                <a:uFill>
                  <a:solidFill>
                    <a:srgbClr val="4D4D4D"/>
                  </a:solidFill>
                </a:uFill>
              </a:rPr>
              <a:t>Browser</a:t>
            </a:r>
          </a:p>
        </p:txBody>
      </p:sp>
      <p:sp>
        <p:nvSpPr>
          <p:cNvPr id="558" name="Shape 558"/>
          <p:cNvSpPr/>
          <p:nvPr/>
        </p:nvSpPr>
        <p:spPr>
          <a:xfrm>
            <a:off x="2232342" y="2495550"/>
            <a:ext cx="818516" cy="1"/>
          </a:xfrm>
          <a:prstGeom prst="line">
            <a:avLst/>
          </a:prstGeom>
          <a:ln w="25400">
            <a:solidFill>
              <a:srgbClr val="0A6258"/>
            </a:solidFill>
            <a:round/>
            <a:headEnd type="triangle"/>
            <a:tailEnd type="triangle"/>
          </a:ln>
        </p:spPr>
        <p:txBody>
          <a:bodyPr lIns="0" tIns="0" rIns="0" bIns="0"/>
          <a:lstStyle/>
          <a:p>
            <a:pPr lvl="0" defTabSz="457200">
              <a:defRPr sz="1200">
                <a:solidFill>
                  <a:srgbClr val="000000"/>
                </a:solidFill>
                <a:uFillTx/>
                <a:latin typeface="+mn-lt"/>
                <a:ea typeface="+mn-ea"/>
                <a:cs typeface="+mn-cs"/>
                <a:sym typeface="Helvetica"/>
              </a:defRPr>
            </a:pPr>
          </a:p>
        </p:txBody>
      </p:sp>
      <p:sp>
        <p:nvSpPr>
          <p:cNvPr id="559" name="Shape 559"/>
          <p:cNvSpPr/>
          <p:nvPr/>
        </p:nvSpPr>
        <p:spPr>
          <a:xfrm>
            <a:off x="6093142" y="2434590"/>
            <a:ext cx="818516" cy="1"/>
          </a:xfrm>
          <a:prstGeom prst="line">
            <a:avLst/>
          </a:prstGeom>
          <a:ln w="25400">
            <a:solidFill>
              <a:srgbClr val="0A6258"/>
            </a:solidFill>
            <a:round/>
            <a:headEnd type="triangle"/>
            <a:tailEnd type="triangle"/>
          </a:ln>
        </p:spPr>
        <p:txBody>
          <a:bodyPr lIns="0" tIns="0" rIns="0" bIns="0"/>
          <a:lstStyle/>
          <a:p>
            <a:pPr lvl="0" defTabSz="457200">
              <a:defRPr sz="1200">
                <a:solidFill>
                  <a:srgbClr val="000000"/>
                </a:solidFill>
                <a:uFillTx/>
                <a:latin typeface="+mn-lt"/>
                <a:ea typeface="+mn-ea"/>
                <a:cs typeface="+mn-cs"/>
                <a:sym typeface="Helvetica"/>
              </a:defRPr>
            </a:pPr>
          </a:p>
        </p:txBody>
      </p:sp>
    </p:spTree>
  </p:cSld>
  <p:clrMapOvr>
    <a:masterClrMapping/>
  </p:clrMapOvr>
  <p:transition spd="med" advClick="1">
    <p:push dir="l"/>
  </p:transition>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3" name="Shape 56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564" name="Shape 564"/>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Monolithic Architectures</a:t>
            </a:r>
          </a:p>
        </p:txBody>
      </p:sp>
      <p:sp>
        <p:nvSpPr>
          <p:cNvPr id="565" name="Shape 565"/>
          <p:cNvSpPr/>
          <p:nvPr>
            <p:ph type="body" idx="1"/>
          </p:nvPr>
        </p:nvSpPr>
        <p:spPr>
          <a:prstGeom prst="rect">
            <a:avLst/>
          </a:prstGeom>
        </p:spPr>
        <p:txBody>
          <a:bodyPr>
            <a:normAutofit fontScale="100000" lnSpcReduction="0"/>
          </a:bodyPr>
          <a:lstStyle/>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Complex / Easy</a:t>
            </a:r>
            <a:endParaRPr sz="2136">
              <a:solidFill>
                <a:srgbClr val="4D4D4D"/>
              </a:solidFill>
              <a:uFill>
                <a:solidFill>
                  <a:srgbClr val="4D4D4D"/>
                </a:solidFill>
              </a:uFill>
            </a:endParaRPr>
          </a:p>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Modularity Dependent Upon Language / Frameworks</a:t>
            </a:r>
            <a:endParaRPr sz="2136">
              <a:solidFill>
                <a:srgbClr val="4D4D4D"/>
              </a:solidFill>
              <a:uFill>
                <a:solidFill>
                  <a:srgbClr val="4D4D4D"/>
                </a:solidFill>
              </a:uFill>
            </a:endParaRPr>
          </a:p>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Change Cycles Tightly Coupled / Obstacle to Frequent Deploys</a:t>
            </a:r>
            <a:endParaRPr sz="2136">
              <a:solidFill>
                <a:srgbClr val="4D4D4D"/>
              </a:solidFill>
              <a:uFill>
                <a:solidFill>
                  <a:srgbClr val="4D4D4D"/>
                </a:solidFill>
              </a:uFill>
            </a:endParaRPr>
          </a:p>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Inefficient Scaling</a:t>
            </a:r>
            <a:endParaRPr sz="2136">
              <a:solidFill>
                <a:srgbClr val="4D4D4D"/>
              </a:solidFill>
              <a:uFill>
                <a:solidFill>
                  <a:srgbClr val="4D4D4D"/>
                </a:solidFill>
              </a:uFill>
            </a:endParaRPr>
          </a:p>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Can be Intimidating to New Developers</a:t>
            </a:r>
            <a:endParaRPr sz="2136">
              <a:solidFill>
                <a:srgbClr val="4D4D4D"/>
              </a:solidFill>
              <a:uFill>
                <a:solidFill>
                  <a:srgbClr val="4D4D4D"/>
                </a:solidFill>
              </a:uFill>
            </a:endParaRPr>
          </a:p>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Obstacle to Scaling Development</a:t>
            </a:r>
            <a:endParaRPr sz="2136">
              <a:solidFill>
                <a:srgbClr val="4D4D4D"/>
              </a:solidFill>
              <a:uFill>
                <a:solidFill>
                  <a:srgbClr val="4D4D4D"/>
                </a:solidFill>
              </a:uFill>
            </a:endParaRPr>
          </a:p>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Requires Long-Term Commitment to Technical Stack</a:t>
            </a:r>
          </a:p>
        </p:txBody>
      </p:sp>
      <p:pic>
        <p:nvPicPr>
          <p:cNvPr id="566" name="pasted-image.pdf"/>
          <p:cNvPicPr/>
          <p:nvPr/>
        </p:nvPicPr>
        <p:blipFill>
          <a:blip r:embed="rId2">
            <a:extLst/>
          </a:blip>
          <a:stretch>
            <a:fillRect/>
          </a:stretch>
        </p:blipFill>
        <p:spPr>
          <a:xfrm>
            <a:off x="7985071" y="126239"/>
            <a:ext cx="723901" cy="952501"/>
          </a:xfrm>
          <a:prstGeom prst="rect">
            <a:avLst/>
          </a:prstGeom>
          <a:ln w="12700">
            <a:miter lim="400000"/>
          </a:ln>
        </p:spPr>
      </p:pic>
    </p:spTree>
  </p:cSld>
  <p:clrMapOvr>
    <a:masterClrMapping/>
  </p:clrMapOvr>
  <p:transition spd="med" advClick="1">
    <p:push dir="l"/>
  </p:transition>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565">
                                            <p:bg/>
                                          </p:spTgt>
                                        </p:tgtEl>
                                        <p:attrNameLst>
                                          <p:attrName>style.visibility</p:attrName>
                                        </p:attrNameLst>
                                      </p:cBhvr>
                                      <p:to>
                                        <p:strVal val="visible"/>
                                      </p:to>
                                    </p:set>
                                    <p:animEffect filter="dissolve" transition="in">
                                      <p:cBhvr>
                                        <p:cTn id="7" dur="1000"/>
                                        <p:tgtEl>
                                          <p:spTgt spid="565">
                                            <p:bg/>
                                          </p:spTgt>
                                        </p:tgtEl>
                                      </p:cBhvr>
                                    </p:animEffect>
                                  </p:childTnLst>
                                </p:cTn>
                              </p:par>
                              <p:par>
                                <p:cTn id="8" presetClass="entr" presetSubtype="0" presetID="9" grpId="1" fill="hold">
                                  <p:stCondLst>
                                    <p:cond delay="0"/>
                                  </p:stCondLst>
                                  <p:iterate type="el" backwards="0">
                                    <p:tmAbs val="0"/>
                                  </p:iterate>
                                  <p:childTnLst>
                                    <p:set>
                                      <p:cBhvr>
                                        <p:cTn id="9" fill="hold"/>
                                        <p:tgtEl>
                                          <p:spTgt spid="565">
                                            <p:txEl>
                                              <p:pRg st="0" end="0"/>
                                            </p:txEl>
                                          </p:spTgt>
                                        </p:tgtEl>
                                        <p:attrNameLst>
                                          <p:attrName>style.visibility</p:attrName>
                                        </p:attrNameLst>
                                      </p:cBhvr>
                                      <p:to>
                                        <p:strVal val="visible"/>
                                      </p:to>
                                    </p:set>
                                    <p:animEffect filter="dissolve" transition="in">
                                      <p:cBhvr>
                                        <p:cTn id="10" dur="1000"/>
                                        <p:tgtEl>
                                          <p:spTgt spid="56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9" grpId="1" fill="hold">
                                  <p:stCondLst>
                                    <p:cond delay="0"/>
                                  </p:stCondLst>
                                  <p:iterate type="el" backwards="0">
                                    <p:tmAbs val="0"/>
                                  </p:iterate>
                                  <p:childTnLst>
                                    <p:set>
                                      <p:cBhvr>
                                        <p:cTn id="14" fill="hold"/>
                                        <p:tgtEl>
                                          <p:spTgt spid="565">
                                            <p:txEl>
                                              <p:pRg st="1" end="1"/>
                                            </p:txEl>
                                          </p:spTgt>
                                        </p:tgtEl>
                                        <p:attrNameLst>
                                          <p:attrName>style.visibility</p:attrName>
                                        </p:attrNameLst>
                                      </p:cBhvr>
                                      <p:to>
                                        <p:strVal val="visible"/>
                                      </p:to>
                                    </p:set>
                                    <p:animEffect filter="dissolve" transition="in">
                                      <p:cBhvr>
                                        <p:cTn id="15" dur="1000"/>
                                        <p:tgtEl>
                                          <p:spTgt spid="56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0" presetID="9" grpId="1" fill="hold">
                                  <p:stCondLst>
                                    <p:cond delay="0"/>
                                  </p:stCondLst>
                                  <p:iterate type="el" backwards="0">
                                    <p:tmAbs val="0"/>
                                  </p:iterate>
                                  <p:childTnLst>
                                    <p:set>
                                      <p:cBhvr>
                                        <p:cTn id="19" fill="hold"/>
                                        <p:tgtEl>
                                          <p:spTgt spid="565">
                                            <p:txEl>
                                              <p:pRg st="2" end="2"/>
                                            </p:txEl>
                                          </p:spTgt>
                                        </p:tgtEl>
                                        <p:attrNameLst>
                                          <p:attrName>style.visibility</p:attrName>
                                        </p:attrNameLst>
                                      </p:cBhvr>
                                      <p:to>
                                        <p:strVal val="visible"/>
                                      </p:to>
                                    </p:set>
                                    <p:animEffect filter="dissolve" transition="in">
                                      <p:cBhvr>
                                        <p:cTn id="20" dur="1000"/>
                                        <p:tgtEl>
                                          <p:spTgt spid="56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9" grpId="1" fill="hold">
                                  <p:stCondLst>
                                    <p:cond delay="0"/>
                                  </p:stCondLst>
                                  <p:iterate type="el" backwards="0">
                                    <p:tmAbs val="0"/>
                                  </p:iterate>
                                  <p:childTnLst>
                                    <p:set>
                                      <p:cBhvr>
                                        <p:cTn id="24" fill="hold"/>
                                        <p:tgtEl>
                                          <p:spTgt spid="565">
                                            <p:txEl>
                                              <p:pRg st="3" end="3"/>
                                            </p:txEl>
                                          </p:spTgt>
                                        </p:tgtEl>
                                        <p:attrNameLst>
                                          <p:attrName>style.visibility</p:attrName>
                                        </p:attrNameLst>
                                      </p:cBhvr>
                                      <p:to>
                                        <p:strVal val="visible"/>
                                      </p:to>
                                    </p:set>
                                    <p:animEffect filter="dissolve" transition="in">
                                      <p:cBhvr>
                                        <p:cTn id="25" dur="1000"/>
                                        <p:tgtEl>
                                          <p:spTgt spid="56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nodeType="clickEffect" presetClass="entr" presetSubtype="0" presetID="9" grpId="1" fill="hold">
                                  <p:stCondLst>
                                    <p:cond delay="0"/>
                                  </p:stCondLst>
                                  <p:iterate type="el" backwards="0">
                                    <p:tmAbs val="0"/>
                                  </p:iterate>
                                  <p:childTnLst>
                                    <p:set>
                                      <p:cBhvr>
                                        <p:cTn id="29" fill="hold"/>
                                        <p:tgtEl>
                                          <p:spTgt spid="565">
                                            <p:txEl>
                                              <p:pRg st="4" end="4"/>
                                            </p:txEl>
                                          </p:spTgt>
                                        </p:tgtEl>
                                        <p:attrNameLst>
                                          <p:attrName>style.visibility</p:attrName>
                                        </p:attrNameLst>
                                      </p:cBhvr>
                                      <p:to>
                                        <p:strVal val="visible"/>
                                      </p:to>
                                    </p:set>
                                    <p:animEffect filter="dissolve" transition="in">
                                      <p:cBhvr>
                                        <p:cTn id="30" dur="1000"/>
                                        <p:tgtEl>
                                          <p:spTgt spid="56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nodeType="clickEffect" presetClass="entr" presetSubtype="0" presetID="9" grpId="1" fill="hold">
                                  <p:stCondLst>
                                    <p:cond delay="0"/>
                                  </p:stCondLst>
                                  <p:iterate type="el" backwards="0">
                                    <p:tmAbs val="0"/>
                                  </p:iterate>
                                  <p:childTnLst>
                                    <p:set>
                                      <p:cBhvr>
                                        <p:cTn id="34" fill="hold"/>
                                        <p:tgtEl>
                                          <p:spTgt spid="565">
                                            <p:txEl>
                                              <p:pRg st="5" end="5"/>
                                            </p:txEl>
                                          </p:spTgt>
                                        </p:tgtEl>
                                        <p:attrNameLst>
                                          <p:attrName>style.visibility</p:attrName>
                                        </p:attrNameLst>
                                      </p:cBhvr>
                                      <p:to>
                                        <p:strVal val="visible"/>
                                      </p:to>
                                    </p:set>
                                    <p:animEffect filter="dissolve" transition="in">
                                      <p:cBhvr>
                                        <p:cTn id="35" dur="1000"/>
                                        <p:tgtEl>
                                          <p:spTgt spid="56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nodeType="clickEffect" presetClass="entr" presetSubtype="0" presetID="9" grpId="1" fill="hold">
                                  <p:stCondLst>
                                    <p:cond delay="0"/>
                                  </p:stCondLst>
                                  <p:iterate type="el" backwards="0">
                                    <p:tmAbs val="0"/>
                                  </p:iterate>
                                  <p:childTnLst>
                                    <p:set>
                                      <p:cBhvr>
                                        <p:cTn id="39" fill="hold"/>
                                        <p:tgtEl>
                                          <p:spTgt spid="565">
                                            <p:txEl>
                                              <p:pRg st="6" end="6"/>
                                            </p:txEl>
                                          </p:spTgt>
                                        </p:tgtEl>
                                        <p:attrNameLst>
                                          <p:attrName>style.visibility</p:attrName>
                                        </p:attrNameLst>
                                      </p:cBhvr>
                                      <p:to>
                                        <p:strVal val="visible"/>
                                      </p:to>
                                    </p:set>
                                    <p:animEffect filter="dissolve" transition="in">
                                      <p:cBhvr>
                                        <p:cTn id="40" dur="1000"/>
                                        <p:tgtEl>
                                          <p:spTgt spid="565">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65" grpId="1"/>
    </p:bldLst>
  </p:timing>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68" name="pasted-image.pdf"/>
          <p:cNvPicPr/>
          <p:nvPr/>
        </p:nvPicPr>
        <p:blipFill>
          <a:blip r:embed="rId3">
            <a:extLst/>
          </a:blip>
          <a:stretch>
            <a:fillRect/>
          </a:stretch>
        </p:blipFill>
        <p:spPr>
          <a:xfrm flipH="1" rot="10800000">
            <a:off x="6230711" y="4111616"/>
            <a:ext cx="489084" cy="412665"/>
          </a:xfrm>
          <a:prstGeom prst="rect">
            <a:avLst/>
          </a:prstGeom>
          <a:ln w="12700">
            <a:miter lim="400000"/>
          </a:ln>
        </p:spPr>
      </p:pic>
      <p:pic>
        <p:nvPicPr>
          <p:cNvPr id="569" name="pasted-image.pdf"/>
          <p:cNvPicPr/>
          <p:nvPr/>
        </p:nvPicPr>
        <p:blipFill>
          <a:blip r:embed="rId3">
            <a:extLst/>
          </a:blip>
          <a:stretch>
            <a:fillRect/>
          </a:stretch>
        </p:blipFill>
        <p:spPr>
          <a:xfrm flipH="1" rot="10800000">
            <a:off x="6615149" y="3893586"/>
            <a:ext cx="489085" cy="412665"/>
          </a:xfrm>
          <a:prstGeom prst="rect">
            <a:avLst/>
          </a:prstGeom>
          <a:ln w="12700">
            <a:miter lim="400000"/>
          </a:ln>
        </p:spPr>
      </p:pic>
      <p:pic>
        <p:nvPicPr>
          <p:cNvPr id="570" name="pasted-image.pdf"/>
          <p:cNvPicPr/>
          <p:nvPr/>
        </p:nvPicPr>
        <p:blipFill>
          <a:blip r:embed="rId3">
            <a:extLst/>
          </a:blip>
          <a:stretch>
            <a:fillRect/>
          </a:stretch>
        </p:blipFill>
        <p:spPr>
          <a:xfrm flipH="1" rot="10800000">
            <a:off x="6989741" y="4110368"/>
            <a:ext cx="489084" cy="412665"/>
          </a:xfrm>
          <a:prstGeom prst="rect">
            <a:avLst/>
          </a:prstGeom>
          <a:ln w="12700">
            <a:miter lim="400000"/>
          </a:ln>
        </p:spPr>
      </p:pic>
      <p:pic>
        <p:nvPicPr>
          <p:cNvPr id="571" name="pasted-image.pdf"/>
          <p:cNvPicPr/>
          <p:nvPr/>
        </p:nvPicPr>
        <p:blipFill>
          <a:blip r:embed="rId4">
            <a:extLst/>
          </a:blip>
          <a:stretch>
            <a:fillRect/>
          </a:stretch>
        </p:blipFill>
        <p:spPr>
          <a:xfrm>
            <a:off x="5778449" y="1948827"/>
            <a:ext cx="407887" cy="509858"/>
          </a:xfrm>
          <a:prstGeom prst="rect">
            <a:avLst/>
          </a:prstGeom>
          <a:ln w="12700">
            <a:miter lim="400000"/>
          </a:ln>
        </p:spPr>
      </p:pic>
      <p:pic>
        <p:nvPicPr>
          <p:cNvPr id="572" name="pasted-image.pdf"/>
          <p:cNvPicPr/>
          <p:nvPr/>
        </p:nvPicPr>
        <p:blipFill>
          <a:blip r:embed="rId5">
            <a:extLst/>
          </a:blip>
          <a:stretch>
            <a:fillRect/>
          </a:stretch>
        </p:blipFill>
        <p:spPr>
          <a:xfrm>
            <a:off x="4060028" y="739748"/>
            <a:ext cx="488752" cy="412385"/>
          </a:xfrm>
          <a:prstGeom prst="rect">
            <a:avLst/>
          </a:prstGeom>
          <a:ln w="12700">
            <a:miter lim="400000"/>
          </a:ln>
        </p:spPr>
      </p:pic>
      <p:pic>
        <p:nvPicPr>
          <p:cNvPr id="573" name="pasted-image.pdf"/>
          <p:cNvPicPr/>
          <p:nvPr/>
        </p:nvPicPr>
        <p:blipFill>
          <a:blip r:embed="rId6">
            <a:extLst/>
          </a:blip>
          <a:stretch>
            <a:fillRect/>
          </a:stretch>
        </p:blipFill>
        <p:spPr>
          <a:xfrm>
            <a:off x="4100700" y="1888195"/>
            <a:ext cx="485615" cy="409738"/>
          </a:xfrm>
          <a:prstGeom prst="rect">
            <a:avLst/>
          </a:prstGeom>
          <a:ln w="12700">
            <a:miter lim="400000"/>
          </a:ln>
        </p:spPr>
      </p:pic>
      <p:pic>
        <p:nvPicPr>
          <p:cNvPr id="574" name="pasted-image.pdf"/>
          <p:cNvPicPr/>
          <p:nvPr/>
        </p:nvPicPr>
        <p:blipFill>
          <a:blip r:embed="rId7">
            <a:extLst/>
          </a:blip>
          <a:stretch>
            <a:fillRect/>
          </a:stretch>
        </p:blipFill>
        <p:spPr>
          <a:xfrm>
            <a:off x="936786" y="2982864"/>
            <a:ext cx="261272" cy="437478"/>
          </a:xfrm>
          <a:prstGeom prst="rect">
            <a:avLst/>
          </a:prstGeom>
          <a:ln w="12700">
            <a:miter lim="400000"/>
          </a:ln>
        </p:spPr>
      </p:pic>
      <p:pic>
        <p:nvPicPr>
          <p:cNvPr id="575" name="pasted-image.pdf"/>
          <p:cNvPicPr/>
          <p:nvPr/>
        </p:nvPicPr>
        <p:blipFill>
          <a:blip r:embed="rId8">
            <a:extLst/>
          </a:blip>
          <a:stretch>
            <a:fillRect/>
          </a:stretch>
        </p:blipFill>
        <p:spPr>
          <a:xfrm>
            <a:off x="759880" y="2067468"/>
            <a:ext cx="589683" cy="446556"/>
          </a:xfrm>
          <a:prstGeom prst="rect">
            <a:avLst/>
          </a:prstGeom>
          <a:ln w="12700">
            <a:miter lim="400000"/>
          </a:ln>
        </p:spPr>
      </p:pic>
      <p:pic>
        <p:nvPicPr>
          <p:cNvPr id="576" name="pasted-image.pdf"/>
          <p:cNvPicPr/>
          <p:nvPr/>
        </p:nvPicPr>
        <p:blipFill>
          <a:blip r:embed="rId9">
            <a:extLst/>
          </a:blip>
          <a:stretch>
            <a:fillRect/>
          </a:stretch>
        </p:blipFill>
        <p:spPr>
          <a:xfrm>
            <a:off x="867039" y="1141109"/>
            <a:ext cx="400766" cy="487085"/>
          </a:xfrm>
          <a:prstGeom prst="rect">
            <a:avLst/>
          </a:prstGeom>
          <a:ln w="12700">
            <a:miter lim="400000"/>
          </a:ln>
        </p:spPr>
      </p:pic>
      <p:sp>
        <p:nvSpPr>
          <p:cNvPr id="577" name="Shape 577"/>
          <p:cNvSpPr/>
          <p:nvPr>
            <p:ph type="title"/>
          </p:nvPr>
        </p:nvSpPr>
        <p:spPr>
          <a:xfrm>
            <a:off x="366713" y="71438"/>
            <a:ext cx="8410576" cy="554104"/>
          </a:xfrm>
          <a:prstGeom prst="rect">
            <a:avLst/>
          </a:prstGeom>
        </p:spPr>
        <p:txBody>
          <a:bodyPr/>
          <a:lstStyle/>
          <a:p>
            <a:pPr lvl="0">
              <a:defRPr sz="1800">
                <a:solidFill>
                  <a:srgbClr val="000000"/>
                </a:solidFill>
                <a:uFillTx/>
              </a:defRPr>
            </a:pPr>
            <a:r>
              <a:rPr sz="3200">
                <a:solidFill>
                  <a:srgbClr val="008881"/>
                </a:solidFill>
                <a:uFill>
                  <a:solidFill>
                    <a:srgbClr val="008881"/>
                  </a:solidFill>
                </a:uFill>
              </a:rPr>
              <a:t>Microservice Architecture</a:t>
            </a:r>
          </a:p>
        </p:txBody>
      </p:sp>
      <p:sp>
        <p:nvSpPr>
          <p:cNvPr id="578" name="Shape 57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579" name="Shape 579"/>
          <p:cNvSpPr/>
          <p:nvPr/>
        </p:nvSpPr>
        <p:spPr>
          <a:xfrm>
            <a:off x="4024500" y="3383278"/>
            <a:ext cx="965201" cy="824854"/>
          </a:xfrm>
          <a:prstGeom prst="roundRect">
            <a:avLst>
              <a:gd name="adj" fmla="val 7731"/>
            </a:avLst>
          </a:prstGeom>
          <a:solidFill>
            <a:srgbClr val="E59A2D"/>
          </a:solidFill>
          <a:ln w="12700">
            <a:miter lim="400000"/>
          </a:ln>
        </p:spPr>
        <p:txBody>
          <a:bodyPr lIns="0" tIns="0" rIns="0" bIns="0" anchor="ctr"/>
          <a:lstStyle/>
          <a:p>
            <a:pPr lvl="0" algn="ct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400">
                <a:solidFill>
                  <a:srgbClr val="FFFFFF"/>
                </a:solidFill>
                <a:uFillTx/>
                <a:latin typeface="FontAwesome"/>
                <a:ea typeface="FontAwesome"/>
                <a:cs typeface="FontAwesome"/>
                <a:sym typeface="FontAwesome"/>
              </a:defRPr>
            </a:pPr>
          </a:p>
        </p:txBody>
      </p:sp>
      <p:sp>
        <p:nvSpPr>
          <p:cNvPr id="580" name="Shape 580"/>
          <p:cNvSpPr/>
          <p:nvPr/>
        </p:nvSpPr>
        <p:spPr>
          <a:xfrm>
            <a:off x="3070115" y="2298595"/>
            <a:ext cx="833467" cy="1"/>
          </a:xfrm>
          <a:prstGeom prst="line">
            <a:avLst/>
          </a:prstGeom>
          <a:ln w="25400">
            <a:solidFill>
              <a:srgbClr val="0A6258"/>
            </a:solidFill>
            <a:round/>
            <a:headEnd type="triangle"/>
            <a:tailEnd type="triangle"/>
          </a:ln>
        </p:spPr>
        <p:txBody>
          <a:bodyPr lIns="0" tIns="0" rIns="0" bIns="0"/>
          <a:lstStyle/>
          <a:p>
            <a:pPr lvl="0" defTabSz="457200">
              <a:defRPr sz="1200">
                <a:solidFill>
                  <a:srgbClr val="000000"/>
                </a:solidFill>
                <a:uFillTx/>
                <a:latin typeface="+mn-lt"/>
                <a:ea typeface="+mn-ea"/>
                <a:cs typeface="+mn-cs"/>
                <a:sym typeface="Helvetica"/>
              </a:defRPr>
            </a:pPr>
          </a:p>
        </p:txBody>
      </p:sp>
      <p:sp>
        <p:nvSpPr>
          <p:cNvPr id="581" name="Shape 581"/>
          <p:cNvSpPr/>
          <p:nvPr/>
        </p:nvSpPr>
        <p:spPr>
          <a:xfrm>
            <a:off x="3070115" y="3799427"/>
            <a:ext cx="833467" cy="1"/>
          </a:xfrm>
          <a:prstGeom prst="line">
            <a:avLst/>
          </a:prstGeom>
          <a:ln w="25400">
            <a:solidFill>
              <a:srgbClr val="0A6258"/>
            </a:solidFill>
            <a:round/>
            <a:headEnd type="triangle"/>
            <a:tailEnd type="triangle"/>
          </a:ln>
        </p:spPr>
        <p:txBody>
          <a:bodyPr lIns="0" tIns="0" rIns="0" bIns="0"/>
          <a:lstStyle/>
          <a:p>
            <a:pPr lvl="0" defTabSz="457200">
              <a:defRPr sz="1200">
                <a:solidFill>
                  <a:srgbClr val="000000"/>
                </a:solidFill>
                <a:uFillTx/>
                <a:latin typeface="+mn-lt"/>
                <a:ea typeface="+mn-ea"/>
                <a:cs typeface="+mn-cs"/>
                <a:sym typeface="Helvetica"/>
              </a:defRPr>
            </a:pPr>
          </a:p>
        </p:txBody>
      </p:sp>
      <p:sp>
        <p:nvSpPr>
          <p:cNvPr id="582" name="Shape 582"/>
          <p:cNvSpPr/>
          <p:nvPr/>
        </p:nvSpPr>
        <p:spPr>
          <a:xfrm flipV="1">
            <a:off x="5040626" y="2986603"/>
            <a:ext cx="1137802" cy="733631"/>
          </a:xfrm>
          <a:prstGeom prst="line">
            <a:avLst/>
          </a:prstGeom>
          <a:ln w="25400">
            <a:solidFill>
              <a:srgbClr val="0A6258"/>
            </a:solidFill>
            <a:round/>
            <a:headEnd type="triangle"/>
            <a:tailEnd type="triangle"/>
          </a:ln>
        </p:spPr>
        <p:txBody>
          <a:bodyPr lIns="0" tIns="0" rIns="0" bIns="0"/>
          <a:lstStyle/>
          <a:p>
            <a:pPr lvl="0" defTabSz="457200">
              <a:defRPr sz="1200">
                <a:solidFill>
                  <a:srgbClr val="000000"/>
                </a:solidFill>
                <a:uFillTx/>
                <a:latin typeface="+mn-lt"/>
                <a:ea typeface="+mn-ea"/>
                <a:cs typeface="+mn-cs"/>
                <a:sym typeface="Helvetica"/>
              </a:defRPr>
            </a:pPr>
          </a:p>
        </p:txBody>
      </p:sp>
      <p:sp>
        <p:nvSpPr>
          <p:cNvPr id="583" name="Shape 583"/>
          <p:cNvSpPr/>
          <p:nvPr/>
        </p:nvSpPr>
        <p:spPr>
          <a:xfrm>
            <a:off x="1362262" y="1397272"/>
            <a:ext cx="1214706" cy="1"/>
          </a:xfrm>
          <a:prstGeom prst="line">
            <a:avLst/>
          </a:prstGeom>
          <a:ln w="25400">
            <a:solidFill>
              <a:srgbClr val="0A6258"/>
            </a:solidFill>
            <a:round/>
            <a:headEnd type="triangle"/>
            <a:tailEnd type="triangle"/>
          </a:ln>
        </p:spPr>
        <p:txBody>
          <a:bodyPr lIns="0" tIns="0" rIns="0" bIns="0"/>
          <a:lstStyle/>
          <a:p>
            <a:pPr lvl="0" defTabSz="457200">
              <a:defRPr sz="1200">
                <a:solidFill>
                  <a:srgbClr val="000000"/>
                </a:solidFill>
                <a:uFillTx/>
                <a:latin typeface="+mn-lt"/>
                <a:ea typeface="+mn-ea"/>
                <a:cs typeface="+mn-cs"/>
                <a:sym typeface="Helvetica"/>
              </a:defRPr>
            </a:pPr>
          </a:p>
        </p:txBody>
      </p:sp>
      <p:sp>
        <p:nvSpPr>
          <p:cNvPr id="584" name="Shape 584"/>
          <p:cNvSpPr/>
          <p:nvPr/>
        </p:nvSpPr>
        <p:spPr>
          <a:xfrm>
            <a:off x="1362262" y="2297932"/>
            <a:ext cx="1214706" cy="1"/>
          </a:xfrm>
          <a:prstGeom prst="line">
            <a:avLst/>
          </a:prstGeom>
          <a:ln w="25400">
            <a:solidFill>
              <a:srgbClr val="0A6258"/>
            </a:solidFill>
            <a:round/>
            <a:headEnd type="triangle"/>
            <a:tailEnd type="triangle"/>
          </a:ln>
        </p:spPr>
        <p:txBody>
          <a:bodyPr lIns="0" tIns="0" rIns="0" bIns="0"/>
          <a:lstStyle/>
          <a:p>
            <a:pPr lvl="0" defTabSz="457200">
              <a:defRPr sz="1200">
                <a:solidFill>
                  <a:srgbClr val="000000"/>
                </a:solidFill>
                <a:uFillTx/>
                <a:latin typeface="+mn-lt"/>
                <a:ea typeface="+mn-ea"/>
                <a:cs typeface="+mn-cs"/>
                <a:sym typeface="Helvetica"/>
              </a:defRPr>
            </a:pPr>
          </a:p>
        </p:txBody>
      </p:sp>
      <p:sp>
        <p:nvSpPr>
          <p:cNvPr id="585" name="Shape 585"/>
          <p:cNvSpPr/>
          <p:nvPr/>
        </p:nvSpPr>
        <p:spPr>
          <a:xfrm>
            <a:off x="1362262" y="3221010"/>
            <a:ext cx="1214706" cy="1"/>
          </a:xfrm>
          <a:prstGeom prst="line">
            <a:avLst/>
          </a:prstGeom>
          <a:ln w="25400">
            <a:solidFill>
              <a:srgbClr val="0A6258"/>
            </a:solidFill>
            <a:round/>
            <a:headEnd type="triangle"/>
            <a:tailEnd type="triangle"/>
          </a:ln>
        </p:spPr>
        <p:txBody>
          <a:bodyPr lIns="0" tIns="0" rIns="0" bIns="0"/>
          <a:lstStyle/>
          <a:p>
            <a:pPr lvl="0" defTabSz="457200">
              <a:defRPr sz="1200">
                <a:solidFill>
                  <a:srgbClr val="000000"/>
                </a:solidFill>
                <a:uFillTx/>
                <a:latin typeface="+mn-lt"/>
                <a:ea typeface="+mn-ea"/>
                <a:cs typeface="+mn-cs"/>
                <a:sym typeface="Helvetica"/>
              </a:defRPr>
            </a:pPr>
          </a:p>
        </p:txBody>
      </p:sp>
      <p:sp>
        <p:nvSpPr>
          <p:cNvPr id="586" name="Shape 586"/>
          <p:cNvSpPr/>
          <p:nvPr/>
        </p:nvSpPr>
        <p:spPr>
          <a:xfrm>
            <a:off x="1360275" y="4063979"/>
            <a:ext cx="1214705" cy="1"/>
          </a:xfrm>
          <a:prstGeom prst="line">
            <a:avLst/>
          </a:prstGeom>
          <a:ln w="25400">
            <a:solidFill>
              <a:srgbClr val="0A6258"/>
            </a:solidFill>
            <a:round/>
            <a:headEnd type="triangle"/>
            <a:tailEnd type="triangle"/>
          </a:ln>
        </p:spPr>
        <p:txBody>
          <a:bodyPr lIns="0" tIns="0" rIns="0" bIns="0"/>
          <a:lstStyle/>
          <a:p>
            <a:pPr lvl="0" defTabSz="457200">
              <a:defRPr sz="1200">
                <a:solidFill>
                  <a:srgbClr val="000000"/>
                </a:solidFill>
                <a:uFillTx/>
                <a:latin typeface="+mn-lt"/>
                <a:ea typeface="+mn-ea"/>
                <a:cs typeface="+mn-cs"/>
                <a:sym typeface="Helvetica"/>
              </a:defRPr>
            </a:pPr>
          </a:p>
        </p:txBody>
      </p:sp>
      <p:sp>
        <p:nvSpPr>
          <p:cNvPr id="587" name="Shape 587"/>
          <p:cNvSpPr/>
          <p:nvPr/>
        </p:nvSpPr>
        <p:spPr>
          <a:xfrm>
            <a:off x="3106393" y="1117842"/>
            <a:ext cx="833468" cy="1"/>
          </a:xfrm>
          <a:prstGeom prst="line">
            <a:avLst/>
          </a:prstGeom>
          <a:ln w="25400">
            <a:solidFill>
              <a:srgbClr val="0A6258"/>
            </a:solidFill>
            <a:round/>
            <a:headEnd type="triangle"/>
            <a:tailEnd type="triangle"/>
          </a:ln>
        </p:spPr>
        <p:txBody>
          <a:bodyPr lIns="0" tIns="0" rIns="0" bIns="0"/>
          <a:lstStyle/>
          <a:p>
            <a:pPr lvl="0" defTabSz="457200">
              <a:defRPr sz="1200">
                <a:solidFill>
                  <a:srgbClr val="000000"/>
                </a:solidFill>
                <a:uFillTx/>
                <a:latin typeface="+mn-lt"/>
                <a:ea typeface="+mn-ea"/>
                <a:cs typeface="+mn-cs"/>
                <a:sym typeface="Helvetica"/>
              </a:defRPr>
            </a:pPr>
          </a:p>
        </p:txBody>
      </p:sp>
      <p:sp>
        <p:nvSpPr>
          <p:cNvPr id="588" name="Shape 588"/>
          <p:cNvSpPr/>
          <p:nvPr/>
        </p:nvSpPr>
        <p:spPr>
          <a:xfrm>
            <a:off x="5040626" y="3741520"/>
            <a:ext cx="1137802" cy="733631"/>
          </a:xfrm>
          <a:prstGeom prst="line">
            <a:avLst/>
          </a:prstGeom>
          <a:ln w="25400">
            <a:solidFill>
              <a:srgbClr val="0A6258"/>
            </a:solidFill>
            <a:round/>
            <a:headEnd type="triangle"/>
            <a:tailEnd type="triangle"/>
          </a:ln>
        </p:spPr>
        <p:txBody>
          <a:bodyPr lIns="0" tIns="0" rIns="0" bIns="0"/>
          <a:lstStyle/>
          <a:p>
            <a:pPr lvl="0" defTabSz="457200">
              <a:defRPr sz="1200">
                <a:solidFill>
                  <a:srgbClr val="000000"/>
                </a:solidFill>
                <a:uFillTx/>
                <a:latin typeface="+mn-lt"/>
                <a:ea typeface="+mn-ea"/>
                <a:cs typeface="+mn-cs"/>
                <a:sym typeface="Helvetica"/>
              </a:defRPr>
            </a:pPr>
          </a:p>
        </p:txBody>
      </p:sp>
      <p:sp>
        <p:nvSpPr>
          <p:cNvPr id="589" name="Shape 589"/>
          <p:cNvSpPr/>
          <p:nvPr/>
        </p:nvSpPr>
        <p:spPr>
          <a:xfrm rot="5400000">
            <a:off x="6761354" y="3455091"/>
            <a:ext cx="383541" cy="4125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2200">
                <a:solidFill>
                  <a:srgbClr val="0A6258"/>
                </a:solidFill>
              </a:defRPr>
            </a:lvl1pPr>
          </a:lstStyle>
          <a:p>
            <a:pPr lvl="0">
              <a:defRPr b="0" sz="1800">
                <a:solidFill>
                  <a:srgbClr val="000000"/>
                </a:solidFill>
                <a:uFillTx/>
              </a:defRPr>
            </a:pPr>
            <a:r>
              <a:rPr b="1" sz="2200">
                <a:solidFill>
                  <a:srgbClr val="0A6258"/>
                </a:solidFill>
                <a:uFill>
                  <a:solidFill>
                    <a:srgbClr val="4D4D4D"/>
                  </a:solidFill>
                </a:uFill>
              </a:rPr>
              <a:t>…</a:t>
            </a:r>
          </a:p>
        </p:txBody>
      </p:sp>
      <p:grpSp>
        <p:nvGrpSpPr>
          <p:cNvPr id="598" name="Group 598"/>
          <p:cNvGrpSpPr/>
          <p:nvPr/>
        </p:nvGrpSpPr>
        <p:grpSpPr>
          <a:xfrm>
            <a:off x="576553" y="3879201"/>
            <a:ext cx="710665" cy="355279"/>
            <a:chOff x="0" y="0"/>
            <a:chExt cx="710663" cy="355277"/>
          </a:xfrm>
        </p:grpSpPr>
        <p:sp>
          <p:nvSpPr>
            <p:cNvPr id="590" name="Shape 590"/>
            <p:cNvSpPr/>
            <p:nvPr/>
          </p:nvSpPr>
          <p:spPr>
            <a:xfrm>
              <a:off x="0" y="0"/>
              <a:ext cx="710664" cy="355278"/>
            </a:xfrm>
            <a:prstGeom prst="roundRect">
              <a:avLst>
                <a:gd name="adj" fmla="val 6249"/>
              </a:avLst>
            </a:prstGeom>
            <a:solidFill>
              <a:srgbClr val="FFFFFF"/>
            </a:solidFill>
            <a:ln w="25400" cap="flat">
              <a:solidFill>
                <a:srgbClr val="33928A"/>
              </a:solidFill>
              <a:prstDash val="solid"/>
              <a:round/>
            </a:ln>
            <a:effectLst/>
          </p:spPr>
          <p:txBody>
            <a:bodyPr wrap="square" lIns="0" tIns="0" rIns="0" bIns="0" numCol="1" anchor="ctr">
              <a:noAutofit/>
            </a:bodyPr>
            <a:lstStyle/>
            <a:p>
              <a:pPr lvl="0"/>
            </a:p>
          </p:txBody>
        </p:sp>
        <p:grpSp>
          <p:nvGrpSpPr>
            <p:cNvPr id="597" name="Group 597"/>
            <p:cNvGrpSpPr/>
            <p:nvPr/>
          </p:nvGrpSpPr>
          <p:grpSpPr>
            <a:xfrm>
              <a:off x="14322" y="16652"/>
              <a:ext cx="682020" cy="321974"/>
              <a:chOff x="0" y="0"/>
              <a:chExt cx="682019" cy="321973"/>
            </a:xfrm>
          </p:grpSpPr>
          <p:sp>
            <p:nvSpPr>
              <p:cNvPr id="591" name="Shape 591"/>
              <p:cNvSpPr/>
              <p:nvPr/>
            </p:nvSpPr>
            <p:spPr>
              <a:xfrm>
                <a:off x="0" y="222811"/>
                <a:ext cx="679970" cy="99163"/>
              </a:xfrm>
              <a:prstGeom prst="roundRect">
                <a:avLst>
                  <a:gd name="adj" fmla="val 20000"/>
                </a:avLst>
              </a:prstGeom>
              <a:solidFill>
                <a:srgbClr val="006D63"/>
              </a:solidFill>
              <a:ln w="12700" cap="flat">
                <a:noFill/>
                <a:miter lim="400000"/>
              </a:ln>
              <a:effectLst/>
            </p:spPr>
            <p:txBody>
              <a:bodyPr wrap="square" lIns="50800" tIns="50800" rIns="50800" bIns="50800" numCol="1" anchor="ctr">
                <a:noAutofit/>
              </a:bodyPr>
              <a:lstStyle/>
              <a:p>
                <a:pPr lvl="0" algn="ctr" defTabSz="584200">
                  <a:defRPr sz="3000">
                    <a:solidFill>
                      <a:srgbClr val="FFFFFF"/>
                    </a:solidFill>
                    <a:effectLst>
                      <a:outerShdw sx="100000" sy="100000" kx="0" ky="0" algn="b" rotWithShape="0" blurRad="38100" dist="12700" dir="5400000">
                        <a:srgbClr val="000000">
                          <a:alpha val="50000"/>
                        </a:srgbClr>
                      </a:outerShdw>
                    </a:effectLst>
                    <a:uFillTx/>
                    <a:latin typeface="Gill Sans"/>
                    <a:ea typeface="Gill Sans"/>
                    <a:cs typeface="Gill Sans"/>
                    <a:sym typeface="Gill Sans"/>
                  </a:defRPr>
                </a:pPr>
              </a:p>
            </p:txBody>
          </p:sp>
          <p:sp>
            <p:nvSpPr>
              <p:cNvPr id="592" name="Shape 592"/>
              <p:cNvSpPr/>
              <p:nvPr/>
            </p:nvSpPr>
            <p:spPr>
              <a:xfrm>
                <a:off x="911" y="110199"/>
                <a:ext cx="448877" cy="99163"/>
              </a:xfrm>
              <a:prstGeom prst="roundRect">
                <a:avLst>
                  <a:gd name="adj" fmla="val 20000"/>
                </a:avLst>
              </a:prstGeom>
              <a:solidFill>
                <a:srgbClr val="E8A433"/>
              </a:solidFill>
              <a:ln w="12700" cap="flat">
                <a:noFill/>
                <a:miter lim="400000"/>
              </a:ln>
              <a:effectLst/>
            </p:spPr>
            <p:txBody>
              <a:bodyPr wrap="square" lIns="50800" tIns="50800" rIns="50800" bIns="50800" numCol="1" anchor="ctr">
                <a:noAutofit/>
              </a:bodyPr>
              <a:lstStyle/>
              <a:p>
                <a:pPr lvl="0" algn="ctr" defTabSz="584200">
                  <a:defRPr sz="3000">
                    <a:solidFill>
                      <a:srgbClr val="FFFFFF"/>
                    </a:solidFill>
                    <a:effectLst>
                      <a:outerShdw sx="100000" sy="100000" kx="0" ky="0" algn="b" rotWithShape="0" blurRad="38100" dist="12700" dir="5400000">
                        <a:srgbClr val="000000">
                          <a:alpha val="50000"/>
                        </a:srgbClr>
                      </a:outerShdw>
                    </a:effectLst>
                    <a:uFillTx/>
                    <a:latin typeface="Gill Sans"/>
                    <a:ea typeface="Gill Sans"/>
                    <a:cs typeface="Gill Sans"/>
                    <a:sym typeface="Gill Sans"/>
                  </a:defRPr>
                </a:pPr>
              </a:p>
            </p:txBody>
          </p:sp>
          <p:sp>
            <p:nvSpPr>
              <p:cNvPr id="593" name="Shape 593"/>
              <p:cNvSpPr/>
              <p:nvPr/>
            </p:nvSpPr>
            <p:spPr>
              <a:xfrm>
                <a:off x="5639" y="0"/>
                <a:ext cx="218157" cy="99163"/>
              </a:xfrm>
              <a:prstGeom prst="roundRect">
                <a:avLst>
                  <a:gd name="adj" fmla="val 20000"/>
                </a:avLst>
              </a:prstGeom>
              <a:solidFill>
                <a:srgbClr val="A7A7A7"/>
              </a:solidFill>
              <a:ln w="12700" cap="flat">
                <a:noFill/>
                <a:miter lim="400000"/>
              </a:ln>
              <a:effectLst/>
            </p:spPr>
            <p:txBody>
              <a:bodyPr wrap="square" lIns="50800" tIns="50800" rIns="50800" bIns="50800" numCol="1" anchor="ctr">
                <a:noAutofit/>
              </a:bodyPr>
              <a:lstStyle/>
              <a:p>
                <a:pPr lvl="0" algn="ctr" defTabSz="584200">
                  <a:defRPr sz="3000">
                    <a:solidFill>
                      <a:srgbClr val="FFFFFF"/>
                    </a:solidFill>
                    <a:effectLst>
                      <a:outerShdw sx="100000" sy="100000" kx="0" ky="0" algn="b" rotWithShape="0" blurRad="38100" dist="12700" dir="5400000">
                        <a:srgbClr val="000000">
                          <a:alpha val="50000"/>
                        </a:srgbClr>
                      </a:outerShdw>
                    </a:effectLst>
                    <a:uFillTx/>
                    <a:latin typeface="Gill Sans"/>
                    <a:ea typeface="Gill Sans"/>
                    <a:cs typeface="Gill Sans"/>
                    <a:sym typeface="Gill Sans"/>
                  </a:defRPr>
                </a:pPr>
              </a:p>
            </p:txBody>
          </p:sp>
          <p:sp>
            <p:nvSpPr>
              <p:cNvPr id="594" name="Shape 594"/>
              <p:cNvSpPr/>
              <p:nvPr/>
            </p:nvSpPr>
            <p:spPr>
              <a:xfrm>
                <a:off x="234750" y="0"/>
                <a:ext cx="218158" cy="99163"/>
              </a:xfrm>
              <a:prstGeom prst="roundRect">
                <a:avLst>
                  <a:gd name="adj" fmla="val 20000"/>
                </a:avLst>
              </a:prstGeom>
              <a:solidFill>
                <a:srgbClr val="A7A7A7"/>
              </a:solidFill>
              <a:ln w="12700" cap="flat">
                <a:noFill/>
                <a:miter lim="400000"/>
              </a:ln>
              <a:effectLst/>
            </p:spPr>
            <p:txBody>
              <a:bodyPr wrap="square" lIns="50800" tIns="50800" rIns="50800" bIns="50800" numCol="1" anchor="ctr">
                <a:noAutofit/>
              </a:bodyPr>
              <a:lstStyle/>
              <a:p>
                <a:pPr lvl="0" algn="ctr" defTabSz="584200">
                  <a:defRPr sz="3000">
                    <a:solidFill>
                      <a:srgbClr val="FFFFFF"/>
                    </a:solidFill>
                    <a:effectLst>
                      <a:outerShdw sx="100000" sy="100000" kx="0" ky="0" algn="b" rotWithShape="0" blurRad="38100" dist="12700" dir="5400000">
                        <a:srgbClr val="000000">
                          <a:alpha val="50000"/>
                        </a:srgbClr>
                      </a:outerShdw>
                    </a:effectLst>
                    <a:uFillTx/>
                    <a:latin typeface="Gill Sans"/>
                    <a:ea typeface="Gill Sans"/>
                    <a:cs typeface="Gill Sans"/>
                    <a:sym typeface="Gill Sans"/>
                  </a:defRPr>
                </a:pPr>
              </a:p>
            </p:txBody>
          </p:sp>
          <p:sp>
            <p:nvSpPr>
              <p:cNvPr id="595" name="Shape 595"/>
              <p:cNvSpPr/>
              <p:nvPr/>
            </p:nvSpPr>
            <p:spPr>
              <a:xfrm>
                <a:off x="463862" y="1431"/>
                <a:ext cx="218158" cy="99164"/>
              </a:xfrm>
              <a:prstGeom prst="roundRect">
                <a:avLst>
                  <a:gd name="adj" fmla="val 20000"/>
                </a:avLst>
              </a:prstGeom>
              <a:solidFill>
                <a:srgbClr val="A7A7A7"/>
              </a:solidFill>
              <a:ln w="12700" cap="flat">
                <a:noFill/>
                <a:miter lim="400000"/>
              </a:ln>
              <a:effectLst/>
            </p:spPr>
            <p:txBody>
              <a:bodyPr wrap="square" lIns="50800" tIns="50800" rIns="50800" bIns="50800" numCol="1" anchor="ctr">
                <a:noAutofit/>
              </a:bodyPr>
              <a:lstStyle/>
              <a:p>
                <a:pPr lvl="0" algn="ctr" defTabSz="584200">
                  <a:defRPr sz="3000">
                    <a:solidFill>
                      <a:srgbClr val="FFFFFF"/>
                    </a:solidFill>
                    <a:effectLst>
                      <a:outerShdw sx="100000" sy="100000" kx="0" ky="0" algn="b" rotWithShape="0" blurRad="38100" dist="12700" dir="5400000">
                        <a:srgbClr val="000000">
                          <a:alpha val="50000"/>
                        </a:srgbClr>
                      </a:outerShdw>
                    </a:effectLst>
                    <a:uFillTx/>
                    <a:latin typeface="Gill Sans"/>
                    <a:ea typeface="Gill Sans"/>
                    <a:cs typeface="Gill Sans"/>
                    <a:sym typeface="Gill Sans"/>
                  </a:defRPr>
                </a:pPr>
              </a:p>
            </p:txBody>
          </p:sp>
          <p:sp>
            <p:nvSpPr>
              <p:cNvPr id="596" name="Shape 596"/>
              <p:cNvSpPr/>
              <p:nvPr/>
            </p:nvSpPr>
            <p:spPr>
              <a:xfrm>
                <a:off x="463862" y="110199"/>
                <a:ext cx="218158" cy="99163"/>
              </a:xfrm>
              <a:prstGeom prst="roundRect">
                <a:avLst>
                  <a:gd name="adj" fmla="val 20000"/>
                </a:avLst>
              </a:prstGeom>
              <a:solidFill>
                <a:srgbClr val="E8A433"/>
              </a:solidFill>
              <a:ln w="12700" cap="flat">
                <a:noFill/>
                <a:miter lim="400000"/>
              </a:ln>
              <a:effectLst/>
            </p:spPr>
            <p:txBody>
              <a:bodyPr wrap="square" lIns="50800" tIns="50800" rIns="50800" bIns="50800" numCol="1" anchor="ctr">
                <a:noAutofit/>
              </a:bodyPr>
              <a:lstStyle/>
              <a:p>
                <a:pPr lvl="0" algn="ctr" defTabSz="584200">
                  <a:defRPr sz="3000">
                    <a:solidFill>
                      <a:srgbClr val="FFFFFF"/>
                    </a:solidFill>
                    <a:effectLst>
                      <a:outerShdw sx="100000" sy="100000" kx="0" ky="0" algn="b" rotWithShape="0" blurRad="38100" dist="12700" dir="5400000">
                        <a:srgbClr val="000000">
                          <a:alpha val="50000"/>
                        </a:srgbClr>
                      </a:outerShdw>
                    </a:effectLst>
                    <a:uFillTx/>
                    <a:latin typeface="Gill Sans"/>
                    <a:ea typeface="Gill Sans"/>
                    <a:cs typeface="Gill Sans"/>
                    <a:sym typeface="Gill Sans"/>
                  </a:defRPr>
                </a:pPr>
              </a:p>
            </p:txBody>
          </p:sp>
        </p:grpSp>
      </p:grpSp>
      <p:sp>
        <p:nvSpPr>
          <p:cNvPr id="599" name="Shape 599"/>
          <p:cNvSpPr/>
          <p:nvPr/>
        </p:nvSpPr>
        <p:spPr>
          <a:xfrm>
            <a:off x="4963722" y="995922"/>
            <a:ext cx="713741" cy="1"/>
          </a:xfrm>
          <a:prstGeom prst="line">
            <a:avLst/>
          </a:prstGeom>
          <a:ln w="25400">
            <a:solidFill>
              <a:srgbClr val="0A6258"/>
            </a:solidFill>
            <a:round/>
            <a:headEnd type="triangle"/>
            <a:tailEnd type="triangle"/>
          </a:ln>
        </p:spPr>
        <p:txBody>
          <a:bodyPr lIns="0" tIns="0" rIns="0" bIns="0"/>
          <a:lstStyle/>
          <a:p>
            <a:pPr lvl="0" defTabSz="457200">
              <a:defRPr sz="1200">
                <a:solidFill>
                  <a:srgbClr val="000000"/>
                </a:solidFill>
                <a:uFillTx/>
                <a:latin typeface="+mn-lt"/>
                <a:ea typeface="+mn-ea"/>
                <a:cs typeface="+mn-cs"/>
                <a:sym typeface="Helvetica"/>
              </a:defRPr>
            </a:pPr>
          </a:p>
        </p:txBody>
      </p:sp>
      <p:sp>
        <p:nvSpPr>
          <p:cNvPr id="600" name="Shape 600"/>
          <p:cNvSpPr/>
          <p:nvPr/>
        </p:nvSpPr>
        <p:spPr>
          <a:xfrm>
            <a:off x="5008582" y="2264131"/>
            <a:ext cx="713741" cy="1"/>
          </a:xfrm>
          <a:prstGeom prst="line">
            <a:avLst/>
          </a:prstGeom>
          <a:ln w="25400">
            <a:solidFill>
              <a:srgbClr val="0A6258"/>
            </a:solidFill>
            <a:round/>
            <a:headEnd type="triangle"/>
            <a:tailEnd type="triangle"/>
          </a:ln>
        </p:spPr>
        <p:txBody>
          <a:bodyPr lIns="0" tIns="0" rIns="0" bIns="0"/>
          <a:lstStyle/>
          <a:p>
            <a:pPr lvl="0" defTabSz="457200">
              <a:defRPr sz="1200">
                <a:solidFill>
                  <a:srgbClr val="000000"/>
                </a:solidFill>
                <a:uFillTx/>
                <a:latin typeface="+mn-lt"/>
                <a:ea typeface="+mn-ea"/>
                <a:cs typeface="+mn-cs"/>
                <a:sym typeface="Helvetica"/>
              </a:defRPr>
            </a:pPr>
          </a:p>
        </p:txBody>
      </p:sp>
      <p:sp>
        <p:nvSpPr>
          <p:cNvPr id="601" name="Shape 601"/>
          <p:cNvSpPr/>
          <p:nvPr/>
        </p:nvSpPr>
        <p:spPr>
          <a:xfrm>
            <a:off x="7523483" y="3127960"/>
            <a:ext cx="365398" cy="365399"/>
          </a:xfrm>
          <a:prstGeom prst="line">
            <a:avLst/>
          </a:prstGeom>
          <a:ln w="25400">
            <a:solidFill>
              <a:srgbClr val="0A6258"/>
            </a:solidFill>
            <a:round/>
            <a:headEnd type="triangle"/>
            <a:tailEnd type="triangle"/>
          </a:ln>
        </p:spPr>
        <p:txBody>
          <a:bodyPr lIns="0" tIns="0" rIns="0" bIns="0"/>
          <a:lstStyle/>
          <a:p>
            <a:pPr lvl="0" defTabSz="457200">
              <a:defRPr sz="1200">
                <a:solidFill>
                  <a:srgbClr val="000000"/>
                </a:solidFill>
                <a:uFillTx/>
                <a:latin typeface="+mn-lt"/>
                <a:ea typeface="+mn-ea"/>
                <a:cs typeface="+mn-cs"/>
                <a:sym typeface="Helvetica"/>
              </a:defRPr>
            </a:pPr>
          </a:p>
        </p:txBody>
      </p:sp>
      <p:sp>
        <p:nvSpPr>
          <p:cNvPr id="602" name="Shape 602"/>
          <p:cNvSpPr/>
          <p:nvPr/>
        </p:nvSpPr>
        <p:spPr>
          <a:xfrm flipV="1">
            <a:off x="7523483" y="3905674"/>
            <a:ext cx="365398" cy="365398"/>
          </a:xfrm>
          <a:prstGeom prst="line">
            <a:avLst/>
          </a:prstGeom>
          <a:ln w="25400">
            <a:solidFill>
              <a:srgbClr val="0A6258"/>
            </a:solidFill>
            <a:round/>
            <a:headEnd type="triangle"/>
            <a:tailEnd type="triangle"/>
          </a:ln>
        </p:spPr>
        <p:txBody>
          <a:bodyPr lIns="0" tIns="0" rIns="0" bIns="0"/>
          <a:lstStyle/>
          <a:p>
            <a:pPr lvl="0" defTabSz="457200">
              <a:defRPr sz="1200">
                <a:solidFill>
                  <a:srgbClr val="000000"/>
                </a:solidFill>
                <a:uFillTx/>
                <a:latin typeface="+mn-lt"/>
                <a:ea typeface="+mn-ea"/>
                <a:cs typeface="+mn-cs"/>
                <a:sym typeface="Helvetica"/>
              </a:defRPr>
            </a:pPr>
          </a:p>
        </p:txBody>
      </p:sp>
      <p:sp>
        <p:nvSpPr>
          <p:cNvPr id="603" name="Shape 603"/>
          <p:cNvSpPr/>
          <p:nvPr/>
        </p:nvSpPr>
        <p:spPr>
          <a:xfrm>
            <a:off x="1698673" y="1424579"/>
            <a:ext cx="541884" cy="3327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400">
                <a:latin typeface="Avenir Next Medium"/>
                <a:ea typeface="Avenir Next Medium"/>
                <a:cs typeface="Avenir Next Medium"/>
                <a:sym typeface="Avenir Next Medium"/>
              </a:defRPr>
            </a:lvl1pPr>
          </a:lstStyle>
          <a:p>
            <a:pPr lvl="0">
              <a:defRPr sz="1800">
                <a:solidFill>
                  <a:srgbClr val="000000"/>
                </a:solidFill>
                <a:uFillTx/>
              </a:defRPr>
            </a:pPr>
            <a:r>
              <a:rPr sz="1400">
                <a:solidFill>
                  <a:srgbClr val="4D4D4D"/>
                </a:solidFill>
                <a:uFill>
                  <a:solidFill>
                    <a:srgbClr val="4D4D4D"/>
                  </a:solidFill>
                </a:uFill>
              </a:rPr>
              <a:t>HTTP</a:t>
            </a:r>
          </a:p>
        </p:txBody>
      </p:sp>
      <p:sp>
        <p:nvSpPr>
          <p:cNvPr id="604" name="Shape 604"/>
          <p:cNvSpPr/>
          <p:nvPr/>
        </p:nvSpPr>
        <p:spPr>
          <a:xfrm>
            <a:off x="1701369" y="2297932"/>
            <a:ext cx="541885" cy="3327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400">
                <a:latin typeface="Avenir Next Medium"/>
                <a:ea typeface="Avenir Next Medium"/>
                <a:cs typeface="Avenir Next Medium"/>
                <a:sym typeface="Avenir Next Medium"/>
              </a:defRPr>
            </a:lvl1pPr>
          </a:lstStyle>
          <a:p>
            <a:pPr lvl="0">
              <a:defRPr sz="1800">
                <a:solidFill>
                  <a:srgbClr val="000000"/>
                </a:solidFill>
                <a:uFillTx/>
              </a:defRPr>
            </a:pPr>
            <a:r>
              <a:rPr sz="1400">
                <a:solidFill>
                  <a:srgbClr val="4D4D4D"/>
                </a:solidFill>
                <a:uFill>
                  <a:solidFill>
                    <a:srgbClr val="4D4D4D"/>
                  </a:solidFill>
                </a:uFill>
              </a:rPr>
              <a:t>HTTP</a:t>
            </a:r>
          </a:p>
        </p:txBody>
      </p:sp>
      <p:sp>
        <p:nvSpPr>
          <p:cNvPr id="605" name="Shape 605"/>
          <p:cNvSpPr/>
          <p:nvPr/>
        </p:nvSpPr>
        <p:spPr>
          <a:xfrm>
            <a:off x="1678716" y="3212448"/>
            <a:ext cx="541884" cy="3327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400">
                <a:latin typeface="Avenir Next Medium"/>
                <a:ea typeface="Avenir Next Medium"/>
                <a:cs typeface="Avenir Next Medium"/>
                <a:sym typeface="Avenir Next Medium"/>
              </a:defRPr>
            </a:lvl1pPr>
          </a:lstStyle>
          <a:p>
            <a:pPr lvl="0">
              <a:defRPr sz="1800">
                <a:solidFill>
                  <a:srgbClr val="000000"/>
                </a:solidFill>
                <a:uFillTx/>
              </a:defRPr>
            </a:pPr>
            <a:r>
              <a:rPr sz="1400">
                <a:solidFill>
                  <a:srgbClr val="4D4D4D"/>
                </a:solidFill>
                <a:uFill>
                  <a:solidFill>
                    <a:srgbClr val="4D4D4D"/>
                  </a:solidFill>
                </a:uFill>
              </a:rPr>
              <a:t>HTTP</a:t>
            </a:r>
          </a:p>
        </p:txBody>
      </p:sp>
      <p:sp>
        <p:nvSpPr>
          <p:cNvPr id="606" name="Shape 606"/>
          <p:cNvSpPr/>
          <p:nvPr/>
        </p:nvSpPr>
        <p:spPr>
          <a:xfrm>
            <a:off x="1678716" y="4055069"/>
            <a:ext cx="541884" cy="3327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400">
                <a:latin typeface="Avenir Next Medium"/>
                <a:ea typeface="Avenir Next Medium"/>
                <a:cs typeface="Avenir Next Medium"/>
                <a:sym typeface="Avenir Next Medium"/>
              </a:defRPr>
            </a:lvl1pPr>
          </a:lstStyle>
          <a:p>
            <a:pPr lvl="0">
              <a:defRPr sz="1800">
                <a:solidFill>
                  <a:srgbClr val="000000"/>
                </a:solidFill>
                <a:uFillTx/>
              </a:defRPr>
            </a:pPr>
            <a:r>
              <a:rPr sz="1400">
                <a:solidFill>
                  <a:srgbClr val="4D4D4D"/>
                </a:solidFill>
                <a:uFill>
                  <a:solidFill>
                    <a:srgbClr val="4D4D4D"/>
                  </a:solidFill>
                </a:uFill>
              </a:rPr>
              <a:t>HTTP</a:t>
            </a:r>
          </a:p>
        </p:txBody>
      </p:sp>
      <p:sp>
        <p:nvSpPr>
          <p:cNvPr id="607" name="Shape 607"/>
          <p:cNvSpPr/>
          <p:nvPr/>
        </p:nvSpPr>
        <p:spPr>
          <a:xfrm>
            <a:off x="3252185" y="1178802"/>
            <a:ext cx="541884" cy="3327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400">
                <a:latin typeface="Avenir Next Medium"/>
                <a:ea typeface="Avenir Next Medium"/>
                <a:cs typeface="Avenir Next Medium"/>
                <a:sym typeface="Avenir Next Medium"/>
              </a:defRPr>
            </a:lvl1pPr>
          </a:lstStyle>
          <a:p>
            <a:pPr lvl="0">
              <a:defRPr sz="1800">
                <a:solidFill>
                  <a:srgbClr val="000000"/>
                </a:solidFill>
                <a:uFillTx/>
              </a:defRPr>
            </a:pPr>
            <a:r>
              <a:rPr sz="1400">
                <a:solidFill>
                  <a:srgbClr val="4D4D4D"/>
                </a:solidFill>
                <a:uFill>
                  <a:solidFill>
                    <a:srgbClr val="4D4D4D"/>
                  </a:solidFill>
                </a:uFill>
              </a:rPr>
              <a:t>HTTP</a:t>
            </a:r>
          </a:p>
        </p:txBody>
      </p:sp>
      <p:sp>
        <p:nvSpPr>
          <p:cNvPr id="608" name="Shape 608"/>
          <p:cNvSpPr/>
          <p:nvPr/>
        </p:nvSpPr>
        <p:spPr>
          <a:xfrm>
            <a:off x="3223980" y="2358892"/>
            <a:ext cx="541885" cy="3327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400">
                <a:latin typeface="Avenir Next Medium"/>
                <a:ea typeface="Avenir Next Medium"/>
                <a:cs typeface="Avenir Next Medium"/>
                <a:sym typeface="Avenir Next Medium"/>
              </a:defRPr>
            </a:lvl1pPr>
          </a:lstStyle>
          <a:p>
            <a:pPr lvl="0">
              <a:defRPr sz="1800">
                <a:solidFill>
                  <a:srgbClr val="000000"/>
                </a:solidFill>
                <a:uFillTx/>
              </a:defRPr>
            </a:pPr>
            <a:r>
              <a:rPr sz="1400">
                <a:solidFill>
                  <a:srgbClr val="4D4D4D"/>
                </a:solidFill>
                <a:uFill>
                  <a:solidFill>
                    <a:srgbClr val="4D4D4D"/>
                  </a:solidFill>
                </a:uFill>
              </a:rPr>
              <a:t>HTTP</a:t>
            </a:r>
          </a:p>
        </p:txBody>
      </p:sp>
      <p:sp>
        <p:nvSpPr>
          <p:cNvPr id="609" name="Shape 609"/>
          <p:cNvSpPr/>
          <p:nvPr/>
        </p:nvSpPr>
        <p:spPr>
          <a:xfrm>
            <a:off x="3189749" y="3836649"/>
            <a:ext cx="647320" cy="3327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400">
                <a:latin typeface="Avenir Next Medium"/>
                <a:ea typeface="Avenir Next Medium"/>
                <a:cs typeface="Avenir Next Medium"/>
                <a:sym typeface="Avenir Next Medium"/>
              </a:defRPr>
            </a:lvl1pPr>
          </a:lstStyle>
          <a:p>
            <a:pPr lvl="0">
              <a:defRPr sz="1800">
                <a:solidFill>
                  <a:srgbClr val="000000"/>
                </a:solidFill>
                <a:uFillTx/>
              </a:defRPr>
            </a:pPr>
            <a:r>
              <a:rPr sz="1400">
                <a:solidFill>
                  <a:srgbClr val="4D4D4D"/>
                </a:solidFill>
                <a:uFill>
                  <a:solidFill>
                    <a:srgbClr val="4D4D4D"/>
                  </a:solidFill>
                </a:uFill>
              </a:rPr>
              <a:t>AMQP</a:t>
            </a:r>
          </a:p>
        </p:txBody>
      </p:sp>
      <p:sp>
        <p:nvSpPr>
          <p:cNvPr id="610" name="Shape 610"/>
          <p:cNvSpPr/>
          <p:nvPr/>
        </p:nvSpPr>
        <p:spPr>
          <a:xfrm>
            <a:off x="5336867" y="3573528"/>
            <a:ext cx="647320" cy="3327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400">
                <a:latin typeface="Avenir Next Medium"/>
                <a:ea typeface="Avenir Next Medium"/>
                <a:cs typeface="Avenir Next Medium"/>
                <a:sym typeface="Avenir Next Medium"/>
              </a:defRPr>
            </a:lvl1pPr>
          </a:lstStyle>
          <a:p>
            <a:pPr lvl="0">
              <a:defRPr sz="1800">
                <a:solidFill>
                  <a:srgbClr val="000000"/>
                </a:solidFill>
                <a:uFillTx/>
              </a:defRPr>
            </a:pPr>
            <a:r>
              <a:rPr sz="1400">
                <a:solidFill>
                  <a:srgbClr val="4D4D4D"/>
                </a:solidFill>
                <a:uFill>
                  <a:solidFill>
                    <a:srgbClr val="4D4D4D"/>
                  </a:solidFill>
                </a:uFill>
              </a:rPr>
              <a:t>AMQP</a:t>
            </a:r>
          </a:p>
        </p:txBody>
      </p:sp>
      <p:sp>
        <p:nvSpPr>
          <p:cNvPr id="611" name="Shape 611"/>
          <p:cNvSpPr/>
          <p:nvPr/>
        </p:nvSpPr>
        <p:spPr>
          <a:xfrm>
            <a:off x="6305806" y="814312"/>
            <a:ext cx="957403" cy="5740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a:solidFill>
                  <a:srgbClr val="000000"/>
                </a:solidFill>
                <a:uFillTx/>
              </a:defRPr>
            </a:pPr>
            <a:r>
              <a:rPr sz="1400">
                <a:solidFill>
                  <a:srgbClr val="4D4D4D"/>
                </a:solidFill>
                <a:uFill>
                  <a:solidFill>
                    <a:srgbClr val="4D4D4D"/>
                  </a:solidFill>
                </a:uFill>
                <a:latin typeface="Avenir Next Medium"/>
                <a:ea typeface="Avenir Next Medium"/>
                <a:cs typeface="Avenir Next Medium"/>
                <a:sym typeface="Avenir Next Medium"/>
              </a:rPr>
              <a:t>Relational</a:t>
            </a:r>
            <a:endParaRPr sz="1400">
              <a:solidFill>
                <a:srgbClr val="4D4D4D"/>
              </a:solidFill>
              <a:uFill>
                <a:solidFill>
                  <a:srgbClr val="4D4D4D"/>
                </a:solidFill>
              </a:uFill>
              <a:latin typeface="Avenir Next Medium"/>
              <a:ea typeface="Avenir Next Medium"/>
              <a:cs typeface="Avenir Next Medium"/>
              <a:sym typeface="Avenir Next Medium"/>
            </a:endParaRPr>
          </a:p>
          <a:p>
            <a:pPr lvl="0">
              <a:defRPr>
                <a:solidFill>
                  <a:srgbClr val="000000"/>
                </a:solidFill>
                <a:uFillTx/>
              </a:defRPr>
            </a:pPr>
            <a:r>
              <a:rPr sz="1400">
                <a:solidFill>
                  <a:srgbClr val="4D4D4D"/>
                </a:solidFill>
                <a:uFill>
                  <a:solidFill>
                    <a:srgbClr val="4D4D4D"/>
                  </a:solidFill>
                </a:uFill>
                <a:latin typeface="Avenir Next Medium"/>
                <a:ea typeface="Avenir Next Medium"/>
                <a:cs typeface="Avenir Next Medium"/>
                <a:sym typeface="Avenir Next Medium"/>
              </a:rPr>
              <a:t>DB</a:t>
            </a:r>
          </a:p>
        </p:txBody>
      </p:sp>
      <p:sp>
        <p:nvSpPr>
          <p:cNvPr id="612" name="Shape 612"/>
          <p:cNvSpPr/>
          <p:nvPr/>
        </p:nvSpPr>
        <p:spPr>
          <a:xfrm>
            <a:off x="6314900" y="1914045"/>
            <a:ext cx="974117" cy="5740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a:solidFill>
                  <a:srgbClr val="000000"/>
                </a:solidFill>
                <a:uFillTx/>
              </a:defRPr>
            </a:pPr>
            <a:r>
              <a:rPr sz="1400">
                <a:solidFill>
                  <a:srgbClr val="4D4D4D"/>
                </a:solidFill>
                <a:uFill>
                  <a:solidFill>
                    <a:srgbClr val="4D4D4D"/>
                  </a:solidFill>
                </a:uFill>
                <a:latin typeface="Avenir Next Medium"/>
                <a:ea typeface="Avenir Next Medium"/>
                <a:cs typeface="Avenir Next Medium"/>
                <a:sym typeface="Avenir Next Medium"/>
              </a:rPr>
              <a:t>Key/Value</a:t>
            </a:r>
            <a:endParaRPr sz="1400">
              <a:solidFill>
                <a:srgbClr val="4D4D4D"/>
              </a:solidFill>
              <a:uFill>
                <a:solidFill>
                  <a:srgbClr val="4D4D4D"/>
                </a:solidFill>
              </a:uFill>
              <a:latin typeface="Avenir Next Medium"/>
              <a:ea typeface="Avenir Next Medium"/>
              <a:cs typeface="Avenir Next Medium"/>
              <a:sym typeface="Avenir Next Medium"/>
            </a:endParaRPr>
          </a:p>
          <a:p>
            <a:pPr lvl="0">
              <a:defRPr>
                <a:solidFill>
                  <a:srgbClr val="000000"/>
                </a:solidFill>
                <a:uFillTx/>
              </a:defRPr>
            </a:pPr>
            <a:r>
              <a:rPr sz="1400">
                <a:solidFill>
                  <a:srgbClr val="4D4D4D"/>
                </a:solidFill>
                <a:uFill>
                  <a:solidFill>
                    <a:srgbClr val="4D4D4D"/>
                  </a:solidFill>
                </a:uFill>
                <a:latin typeface="Avenir Next Medium"/>
                <a:ea typeface="Avenir Next Medium"/>
                <a:cs typeface="Avenir Next Medium"/>
                <a:sym typeface="Avenir Next Medium"/>
              </a:rPr>
              <a:t>Store</a:t>
            </a:r>
          </a:p>
        </p:txBody>
      </p:sp>
      <p:sp>
        <p:nvSpPr>
          <p:cNvPr id="613" name="Shape 613"/>
          <p:cNvSpPr/>
          <p:nvPr/>
        </p:nvSpPr>
        <p:spPr>
          <a:xfrm>
            <a:off x="7891551" y="4001934"/>
            <a:ext cx="661900" cy="5740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a:solidFill>
                  <a:srgbClr val="000000"/>
                </a:solidFill>
                <a:uFillTx/>
              </a:defRPr>
            </a:pPr>
            <a:r>
              <a:rPr sz="1400">
                <a:solidFill>
                  <a:srgbClr val="4D4D4D"/>
                </a:solidFill>
                <a:uFill>
                  <a:solidFill>
                    <a:srgbClr val="4D4D4D"/>
                  </a:solidFill>
                </a:uFill>
                <a:latin typeface="Avenir Next Medium"/>
                <a:ea typeface="Avenir Next Medium"/>
                <a:cs typeface="Avenir Next Medium"/>
                <a:sym typeface="Avenir Next Medium"/>
              </a:rPr>
              <a:t>Graph</a:t>
            </a:r>
            <a:endParaRPr sz="1400">
              <a:solidFill>
                <a:srgbClr val="4D4D4D"/>
              </a:solidFill>
              <a:uFill>
                <a:solidFill>
                  <a:srgbClr val="4D4D4D"/>
                </a:solidFill>
              </a:uFill>
              <a:latin typeface="Avenir Next Medium"/>
              <a:ea typeface="Avenir Next Medium"/>
              <a:cs typeface="Avenir Next Medium"/>
              <a:sym typeface="Avenir Next Medium"/>
            </a:endParaRPr>
          </a:p>
          <a:p>
            <a:pPr lvl="0">
              <a:defRPr>
                <a:solidFill>
                  <a:srgbClr val="000000"/>
                </a:solidFill>
                <a:uFillTx/>
              </a:defRPr>
            </a:pPr>
            <a:r>
              <a:rPr sz="1400">
                <a:solidFill>
                  <a:srgbClr val="4D4D4D"/>
                </a:solidFill>
                <a:uFill>
                  <a:solidFill>
                    <a:srgbClr val="4D4D4D"/>
                  </a:solidFill>
                </a:uFill>
                <a:latin typeface="Avenir Next Medium"/>
                <a:ea typeface="Avenir Next Medium"/>
                <a:cs typeface="Avenir Next Medium"/>
                <a:sym typeface="Avenir Next Medium"/>
              </a:rPr>
              <a:t>DB</a:t>
            </a:r>
          </a:p>
        </p:txBody>
      </p:sp>
      <p:pic>
        <p:nvPicPr>
          <p:cNvPr id="614" name="pasted-image.pdf"/>
          <p:cNvPicPr/>
          <p:nvPr/>
        </p:nvPicPr>
        <p:blipFill>
          <a:blip r:embed="rId10">
            <a:extLst/>
          </a:blip>
          <a:stretch>
            <a:fillRect/>
          </a:stretch>
        </p:blipFill>
        <p:spPr>
          <a:xfrm>
            <a:off x="7985071" y="126239"/>
            <a:ext cx="723901" cy="952501"/>
          </a:xfrm>
          <a:prstGeom prst="rect">
            <a:avLst/>
          </a:prstGeom>
          <a:ln w="12700">
            <a:miter lim="400000"/>
          </a:ln>
        </p:spPr>
      </p:pic>
      <p:pic>
        <p:nvPicPr>
          <p:cNvPr id="615" name="pasted-image.pdf"/>
          <p:cNvPicPr/>
          <p:nvPr/>
        </p:nvPicPr>
        <p:blipFill>
          <a:blip r:embed="rId6">
            <a:extLst/>
          </a:blip>
          <a:stretch>
            <a:fillRect/>
          </a:stretch>
        </p:blipFill>
        <p:spPr>
          <a:xfrm>
            <a:off x="4472104" y="2104287"/>
            <a:ext cx="485614" cy="409737"/>
          </a:xfrm>
          <a:prstGeom prst="rect">
            <a:avLst/>
          </a:prstGeom>
          <a:ln w="12700">
            <a:miter lim="400000"/>
          </a:ln>
        </p:spPr>
      </p:pic>
      <p:pic>
        <p:nvPicPr>
          <p:cNvPr id="616" name="pasted-image.pdf"/>
          <p:cNvPicPr/>
          <p:nvPr/>
        </p:nvPicPr>
        <p:blipFill>
          <a:blip r:embed="rId6">
            <a:extLst/>
          </a:blip>
          <a:stretch>
            <a:fillRect/>
          </a:stretch>
        </p:blipFill>
        <p:spPr>
          <a:xfrm>
            <a:off x="4481554" y="2535804"/>
            <a:ext cx="485614" cy="409737"/>
          </a:xfrm>
          <a:prstGeom prst="rect">
            <a:avLst/>
          </a:prstGeom>
          <a:ln w="12700">
            <a:miter lim="400000"/>
          </a:ln>
        </p:spPr>
      </p:pic>
      <p:pic>
        <p:nvPicPr>
          <p:cNvPr id="617" name="pasted-image.pdf"/>
          <p:cNvPicPr/>
          <p:nvPr/>
        </p:nvPicPr>
        <p:blipFill>
          <a:blip r:embed="rId5">
            <a:extLst/>
          </a:blip>
          <a:stretch>
            <a:fillRect/>
          </a:stretch>
        </p:blipFill>
        <p:spPr>
          <a:xfrm>
            <a:off x="4430805" y="964538"/>
            <a:ext cx="488752" cy="412385"/>
          </a:xfrm>
          <a:prstGeom prst="rect">
            <a:avLst/>
          </a:prstGeom>
          <a:ln w="12700">
            <a:miter lim="400000"/>
          </a:ln>
        </p:spPr>
      </p:pic>
      <p:pic>
        <p:nvPicPr>
          <p:cNvPr id="618" name="pasted-image.pdf"/>
          <p:cNvPicPr/>
          <p:nvPr/>
        </p:nvPicPr>
        <p:blipFill>
          <a:blip r:embed="rId11">
            <a:extLst/>
          </a:blip>
          <a:stretch>
            <a:fillRect/>
          </a:stretch>
        </p:blipFill>
        <p:spPr>
          <a:xfrm>
            <a:off x="5778449" y="806895"/>
            <a:ext cx="415646" cy="519558"/>
          </a:xfrm>
          <a:prstGeom prst="rect">
            <a:avLst/>
          </a:prstGeom>
          <a:ln w="12700">
            <a:miter lim="400000"/>
          </a:ln>
        </p:spPr>
      </p:pic>
      <p:pic>
        <p:nvPicPr>
          <p:cNvPr id="619" name="pasted-image.pdf"/>
          <p:cNvPicPr/>
          <p:nvPr/>
        </p:nvPicPr>
        <p:blipFill>
          <a:blip r:embed="rId3">
            <a:extLst/>
          </a:blip>
          <a:stretch>
            <a:fillRect/>
          </a:stretch>
        </p:blipFill>
        <p:spPr>
          <a:xfrm>
            <a:off x="6206794" y="2783948"/>
            <a:ext cx="489085" cy="412665"/>
          </a:xfrm>
          <a:prstGeom prst="rect">
            <a:avLst/>
          </a:prstGeom>
          <a:ln w="12700">
            <a:miter lim="400000"/>
          </a:ln>
        </p:spPr>
      </p:pic>
      <p:pic>
        <p:nvPicPr>
          <p:cNvPr id="620" name="pasted-image.pdf"/>
          <p:cNvPicPr/>
          <p:nvPr/>
        </p:nvPicPr>
        <p:blipFill>
          <a:blip r:embed="rId3">
            <a:extLst/>
          </a:blip>
          <a:stretch>
            <a:fillRect/>
          </a:stretch>
        </p:blipFill>
        <p:spPr>
          <a:xfrm>
            <a:off x="6591233" y="3001978"/>
            <a:ext cx="489084" cy="412665"/>
          </a:xfrm>
          <a:prstGeom prst="rect">
            <a:avLst/>
          </a:prstGeom>
          <a:ln w="12700">
            <a:miter lim="400000"/>
          </a:ln>
        </p:spPr>
      </p:pic>
      <p:pic>
        <p:nvPicPr>
          <p:cNvPr id="621" name="pasted-image.pdf"/>
          <p:cNvPicPr/>
          <p:nvPr/>
        </p:nvPicPr>
        <p:blipFill>
          <a:blip r:embed="rId3">
            <a:extLst/>
          </a:blip>
          <a:stretch>
            <a:fillRect/>
          </a:stretch>
        </p:blipFill>
        <p:spPr>
          <a:xfrm>
            <a:off x="6965824" y="2785196"/>
            <a:ext cx="489084" cy="412665"/>
          </a:xfrm>
          <a:prstGeom prst="rect">
            <a:avLst/>
          </a:prstGeom>
          <a:ln w="12700">
            <a:miter lim="400000"/>
          </a:ln>
        </p:spPr>
      </p:pic>
      <p:pic>
        <p:nvPicPr>
          <p:cNvPr id="622" name="pasted-image.pdf"/>
          <p:cNvPicPr/>
          <p:nvPr/>
        </p:nvPicPr>
        <p:blipFill>
          <a:blip r:embed="rId12">
            <a:extLst/>
          </a:blip>
          <a:stretch>
            <a:fillRect/>
          </a:stretch>
        </p:blipFill>
        <p:spPr>
          <a:xfrm>
            <a:off x="4316600" y="3636955"/>
            <a:ext cx="381001" cy="317501"/>
          </a:xfrm>
          <a:prstGeom prst="rect">
            <a:avLst/>
          </a:prstGeom>
          <a:ln w="12700">
            <a:miter lim="400000"/>
          </a:ln>
        </p:spPr>
      </p:pic>
      <p:grpSp>
        <p:nvGrpSpPr>
          <p:cNvPr id="625" name="Group 625"/>
          <p:cNvGrpSpPr/>
          <p:nvPr/>
        </p:nvGrpSpPr>
        <p:grpSpPr>
          <a:xfrm>
            <a:off x="2642221" y="1056882"/>
            <a:ext cx="388405" cy="592694"/>
            <a:chOff x="0" y="0"/>
            <a:chExt cx="388403" cy="592693"/>
          </a:xfrm>
        </p:grpSpPr>
        <p:sp>
          <p:nvSpPr>
            <p:cNvPr id="623" name="Shape 623"/>
            <p:cNvSpPr/>
            <p:nvPr/>
          </p:nvSpPr>
          <p:spPr>
            <a:xfrm flipH="1" rot="16200000">
              <a:off x="-102145" y="102144"/>
              <a:ext cx="592694" cy="388405"/>
            </a:xfrm>
            <a:prstGeom prst="roundRect">
              <a:avLst>
                <a:gd name="adj" fmla="val 13079"/>
              </a:avLst>
            </a:prstGeom>
            <a:solidFill>
              <a:srgbClr val="E59A2D"/>
            </a:solidFill>
            <a:ln w="12700" cap="flat">
              <a:noFill/>
              <a:miter lim="400000"/>
            </a:ln>
            <a:effectLst/>
          </p:spPr>
          <p:txBody>
            <a:bodyPr wrap="square" lIns="0" tIns="0" rIns="0" bIns="0" numCol="1" anchor="ctr">
              <a:noAutofit/>
            </a:bodyPr>
            <a:lstStyle/>
            <a:p>
              <a:pPr lvl="0" algn="ctr">
                <a:defRPr>
                  <a:solidFill>
                    <a:srgbClr val="FFFFFF"/>
                  </a:solidFill>
                  <a:latin typeface="Avenir Next"/>
                  <a:ea typeface="Avenir Next"/>
                  <a:cs typeface="Avenir Next"/>
                  <a:sym typeface="Avenir Next"/>
                </a:defRPr>
              </a:pPr>
            </a:p>
          </p:txBody>
        </p:sp>
        <p:pic>
          <p:nvPicPr>
            <p:cNvPr id="624" name="pasted-image.pdf"/>
            <p:cNvPicPr/>
            <p:nvPr/>
          </p:nvPicPr>
          <p:blipFill>
            <a:blip r:embed="rId13">
              <a:extLst/>
            </a:blip>
            <a:stretch>
              <a:fillRect/>
            </a:stretch>
          </p:blipFill>
          <p:spPr>
            <a:xfrm rot="16200000">
              <a:off x="79901" y="208279"/>
              <a:ext cx="228601" cy="203201"/>
            </a:xfrm>
            <a:prstGeom prst="rect">
              <a:avLst/>
            </a:prstGeom>
            <a:ln w="12700" cap="flat">
              <a:noFill/>
              <a:miter lim="400000"/>
            </a:ln>
            <a:effectLst/>
          </p:spPr>
        </p:pic>
      </p:grpSp>
      <p:pic>
        <p:nvPicPr>
          <p:cNvPr id="626" name="pasted-image.pdf"/>
          <p:cNvPicPr/>
          <p:nvPr/>
        </p:nvPicPr>
        <p:blipFill>
          <a:blip r:embed="rId14">
            <a:extLst/>
          </a:blip>
          <a:stretch>
            <a:fillRect/>
          </a:stretch>
        </p:blipFill>
        <p:spPr>
          <a:xfrm>
            <a:off x="7939135" y="3475948"/>
            <a:ext cx="407887" cy="509858"/>
          </a:xfrm>
          <a:prstGeom prst="rect">
            <a:avLst/>
          </a:prstGeom>
          <a:ln w="12700">
            <a:miter lim="400000"/>
          </a:ln>
        </p:spPr>
      </p:pic>
      <p:grpSp>
        <p:nvGrpSpPr>
          <p:cNvPr id="629" name="Group 629"/>
          <p:cNvGrpSpPr/>
          <p:nvPr/>
        </p:nvGrpSpPr>
        <p:grpSpPr>
          <a:xfrm>
            <a:off x="2642221" y="1994399"/>
            <a:ext cx="388405" cy="592694"/>
            <a:chOff x="0" y="0"/>
            <a:chExt cx="388403" cy="592693"/>
          </a:xfrm>
        </p:grpSpPr>
        <p:sp>
          <p:nvSpPr>
            <p:cNvPr id="627" name="Shape 627"/>
            <p:cNvSpPr/>
            <p:nvPr/>
          </p:nvSpPr>
          <p:spPr>
            <a:xfrm flipH="1" rot="16200000">
              <a:off x="-102145" y="102144"/>
              <a:ext cx="592694" cy="388405"/>
            </a:xfrm>
            <a:prstGeom prst="roundRect">
              <a:avLst>
                <a:gd name="adj" fmla="val 13079"/>
              </a:avLst>
            </a:prstGeom>
            <a:solidFill>
              <a:srgbClr val="E59A2D"/>
            </a:solidFill>
            <a:ln w="12700" cap="flat">
              <a:noFill/>
              <a:miter lim="400000"/>
            </a:ln>
            <a:effectLst/>
          </p:spPr>
          <p:txBody>
            <a:bodyPr wrap="square" lIns="0" tIns="0" rIns="0" bIns="0" numCol="1" anchor="ctr">
              <a:noAutofit/>
            </a:bodyPr>
            <a:lstStyle/>
            <a:p>
              <a:pPr lvl="0" algn="ctr">
                <a:defRPr>
                  <a:solidFill>
                    <a:srgbClr val="FFFFFF"/>
                  </a:solidFill>
                  <a:latin typeface="Avenir Next"/>
                  <a:ea typeface="Avenir Next"/>
                  <a:cs typeface="Avenir Next"/>
                  <a:sym typeface="Avenir Next"/>
                </a:defRPr>
              </a:pPr>
            </a:p>
          </p:txBody>
        </p:sp>
        <p:pic>
          <p:nvPicPr>
            <p:cNvPr id="628" name="pasted-image.pdf"/>
            <p:cNvPicPr/>
            <p:nvPr/>
          </p:nvPicPr>
          <p:blipFill>
            <a:blip r:embed="rId13">
              <a:extLst/>
            </a:blip>
            <a:stretch>
              <a:fillRect/>
            </a:stretch>
          </p:blipFill>
          <p:spPr>
            <a:xfrm rot="16200000">
              <a:off x="79901" y="208279"/>
              <a:ext cx="228601" cy="203201"/>
            </a:xfrm>
            <a:prstGeom prst="rect">
              <a:avLst/>
            </a:prstGeom>
            <a:ln w="12700" cap="flat">
              <a:noFill/>
              <a:miter lim="400000"/>
            </a:ln>
            <a:effectLst/>
          </p:spPr>
        </p:pic>
      </p:grpSp>
      <p:grpSp>
        <p:nvGrpSpPr>
          <p:cNvPr id="632" name="Group 632"/>
          <p:cNvGrpSpPr/>
          <p:nvPr/>
        </p:nvGrpSpPr>
        <p:grpSpPr>
          <a:xfrm>
            <a:off x="2642221" y="2900265"/>
            <a:ext cx="388405" cy="592694"/>
            <a:chOff x="0" y="0"/>
            <a:chExt cx="388403" cy="592693"/>
          </a:xfrm>
        </p:grpSpPr>
        <p:sp>
          <p:nvSpPr>
            <p:cNvPr id="630" name="Shape 630"/>
            <p:cNvSpPr/>
            <p:nvPr/>
          </p:nvSpPr>
          <p:spPr>
            <a:xfrm flipH="1" rot="16200000">
              <a:off x="-102145" y="102144"/>
              <a:ext cx="592694" cy="388405"/>
            </a:xfrm>
            <a:prstGeom prst="roundRect">
              <a:avLst>
                <a:gd name="adj" fmla="val 13079"/>
              </a:avLst>
            </a:prstGeom>
            <a:solidFill>
              <a:srgbClr val="E59A2D"/>
            </a:solidFill>
            <a:ln w="12700" cap="flat">
              <a:noFill/>
              <a:miter lim="400000"/>
            </a:ln>
            <a:effectLst/>
          </p:spPr>
          <p:txBody>
            <a:bodyPr wrap="square" lIns="0" tIns="0" rIns="0" bIns="0" numCol="1" anchor="ctr">
              <a:noAutofit/>
            </a:bodyPr>
            <a:lstStyle/>
            <a:p>
              <a:pPr lvl="0" algn="ctr">
                <a:defRPr>
                  <a:solidFill>
                    <a:srgbClr val="FFFFFF"/>
                  </a:solidFill>
                  <a:latin typeface="Avenir Next"/>
                  <a:ea typeface="Avenir Next"/>
                  <a:cs typeface="Avenir Next"/>
                  <a:sym typeface="Avenir Next"/>
                </a:defRPr>
              </a:pPr>
            </a:p>
          </p:txBody>
        </p:sp>
        <p:pic>
          <p:nvPicPr>
            <p:cNvPr id="631" name="pasted-image.pdf"/>
            <p:cNvPicPr/>
            <p:nvPr/>
          </p:nvPicPr>
          <p:blipFill>
            <a:blip r:embed="rId13">
              <a:extLst/>
            </a:blip>
            <a:stretch>
              <a:fillRect/>
            </a:stretch>
          </p:blipFill>
          <p:spPr>
            <a:xfrm rot="16200000">
              <a:off x="79901" y="208279"/>
              <a:ext cx="228601" cy="203201"/>
            </a:xfrm>
            <a:prstGeom prst="rect">
              <a:avLst/>
            </a:prstGeom>
            <a:ln w="12700" cap="flat">
              <a:noFill/>
              <a:miter lim="400000"/>
            </a:ln>
            <a:effectLst/>
          </p:spPr>
        </p:pic>
      </p:grpSp>
      <p:grpSp>
        <p:nvGrpSpPr>
          <p:cNvPr id="635" name="Group 635"/>
          <p:cNvGrpSpPr/>
          <p:nvPr/>
        </p:nvGrpSpPr>
        <p:grpSpPr>
          <a:xfrm>
            <a:off x="2642221" y="3708601"/>
            <a:ext cx="388405" cy="592694"/>
            <a:chOff x="0" y="0"/>
            <a:chExt cx="388403" cy="592693"/>
          </a:xfrm>
        </p:grpSpPr>
        <p:sp>
          <p:nvSpPr>
            <p:cNvPr id="633" name="Shape 633"/>
            <p:cNvSpPr/>
            <p:nvPr/>
          </p:nvSpPr>
          <p:spPr>
            <a:xfrm flipH="1" rot="16200000">
              <a:off x="-102145" y="102144"/>
              <a:ext cx="592694" cy="388405"/>
            </a:xfrm>
            <a:prstGeom prst="roundRect">
              <a:avLst>
                <a:gd name="adj" fmla="val 13079"/>
              </a:avLst>
            </a:prstGeom>
            <a:solidFill>
              <a:srgbClr val="E59A2D"/>
            </a:solidFill>
            <a:ln w="12700" cap="flat">
              <a:noFill/>
              <a:miter lim="400000"/>
            </a:ln>
            <a:effectLst/>
          </p:spPr>
          <p:txBody>
            <a:bodyPr wrap="square" lIns="0" tIns="0" rIns="0" bIns="0" numCol="1" anchor="ctr">
              <a:noAutofit/>
            </a:bodyPr>
            <a:lstStyle/>
            <a:p>
              <a:pPr lvl="0" algn="ctr">
                <a:defRPr>
                  <a:solidFill>
                    <a:srgbClr val="FFFFFF"/>
                  </a:solidFill>
                  <a:latin typeface="Avenir Next"/>
                  <a:ea typeface="Avenir Next"/>
                  <a:cs typeface="Avenir Next"/>
                  <a:sym typeface="Avenir Next"/>
                </a:defRPr>
              </a:pPr>
            </a:p>
          </p:txBody>
        </p:sp>
        <p:pic>
          <p:nvPicPr>
            <p:cNvPr id="634" name="pasted-image.pdf"/>
            <p:cNvPicPr/>
            <p:nvPr/>
          </p:nvPicPr>
          <p:blipFill>
            <a:blip r:embed="rId13">
              <a:extLst/>
            </a:blip>
            <a:stretch>
              <a:fillRect/>
            </a:stretch>
          </p:blipFill>
          <p:spPr>
            <a:xfrm rot="16200000">
              <a:off x="79901" y="208279"/>
              <a:ext cx="228601" cy="203201"/>
            </a:xfrm>
            <a:prstGeom prst="rect">
              <a:avLst/>
            </a:prstGeom>
            <a:ln w="12700" cap="flat">
              <a:noFill/>
              <a:miter lim="400000"/>
            </a:ln>
            <a:effectLst/>
          </p:spPr>
        </p:pic>
      </p:grpSp>
      <p:sp>
        <p:nvSpPr>
          <p:cNvPr id="636" name="Shape 636"/>
          <p:cNvSpPr/>
          <p:nvPr/>
        </p:nvSpPr>
        <p:spPr>
          <a:xfrm flipV="1">
            <a:off x="3076948" y="1522148"/>
            <a:ext cx="974116" cy="709206"/>
          </a:xfrm>
          <a:prstGeom prst="line">
            <a:avLst/>
          </a:prstGeom>
          <a:ln w="25400">
            <a:solidFill>
              <a:srgbClr val="0A6258"/>
            </a:solidFill>
            <a:round/>
            <a:headEnd type="triangle"/>
            <a:tailEnd type="triangle"/>
          </a:ln>
        </p:spPr>
        <p:txBody>
          <a:bodyPr lIns="0" tIns="0" rIns="0" bIns="0"/>
          <a:lstStyle/>
          <a:p>
            <a:pPr lvl="0" defTabSz="457200">
              <a:defRPr sz="1200">
                <a:solidFill>
                  <a:srgbClr val="000000"/>
                </a:solidFill>
                <a:uFillTx/>
                <a:latin typeface="+mn-lt"/>
                <a:ea typeface="+mn-ea"/>
                <a:cs typeface="+mn-cs"/>
                <a:sym typeface="Helvetica"/>
              </a:defRPr>
            </a:pPr>
          </a:p>
        </p:txBody>
      </p:sp>
      <p:sp>
        <p:nvSpPr>
          <p:cNvPr id="637" name="Shape 637"/>
          <p:cNvSpPr/>
          <p:nvPr/>
        </p:nvSpPr>
        <p:spPr>
          <a:xfrm rot="19368018">
            <a:off x="3142588" y="1673797"/>
            <a:ext cx="541885" cy="3327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400">
                <a:latin typeface="Avenir Next Medium"/>
                <a:ea typeface="Avenir Next Medium"/>
                <a:cs typeface="Avenir Next Medium"/>
                <a:sym typeface="Avenir Next Medium"/>
              </a:defRPr>
            </a:lvl1pPr>
          </a:lstStyle>
          <a:p>
            <a:pPr lvl="0">
              <a:defRPr sz="1800">
                <a:solidFill>
                  <a:srgbClr val="000000"/>
                </a:solidFill>
                <a:uFillTx/>
              </a:defRPr>
            </a:pPr>
            <a:r>
              <a:rPr sz="1400">
                <a:solidFill>
                  <a:srgbClr val="4D4D4D"/>
                </a:solidFill>
                <a:uFill>
                  <a:solidFill>
                    <a:srgbClr val="4D4D4D"/>
                  </a:solidFill>
                </a:uFill>
              </a:rPr>
              <a:t>HTTP</a:t>
            </a:r>
          </a:p>
        </p:txBody>
      </p:sp>
      <p:sp>
        <p:nvSpPr>
          <p:cNvPr id="638" name="Shape 638"/>
          <p:cNvSpPr/>
          <p:nvPr/>
        </p:nvSpPr>
        <p:spPr>
          <a:xfrm>
            <a:off x="3110829" y="2994520"/>
            <a:ext cx="833468" cy="1"/>
          </a:xfrm>
          <a:prstGeom prst="line">
            <a:avLst/>
          </a:prstGeom>
          <a:ln w="25400">
            <a:solidFill>
              <a:srgbClr val="0A6258"/>
            </a:solidFill>
            <a:round/>
            <a:headEnd type="triangle"/>
            <a:tailEnd type="triangle"/>
          </a:ln>
        </p:spPr>
        <p:txBody>
          <a:bodyPr lIns="0" tIns="0" rIns="0" bIns="0"/>
          <a:lstStyle/>
          <a:p>
            <a:pPr lvl="0" defTabSz="457200">
              <a:defRPr sz="1200">
                <a:solidFill>
                  <a:srgbClr val="000000"/>
                </a:solidFill>
                <a:uFillTx/>
                <a:latin typeface="+mn-lt"/>
                <a:ea typeface="+mn-ea"/>
                <a:cs typeface="+mn-cs"/>
                <a:sym typeface="Helvetica"/>
              </a:defRPr>
            </a:pPr>
          </a:p>
        </p:txBody>
      </p:sp>
      <p:sp>
        <p:nvSpPr>
          <p:cNvPr id="639" name="Shape 639"/>
          <p:cNvSpPr/>
          <p:nvPr/>
        </p:nvSpPr>
        <p:spPr>
          <a:xfrm>
            <a:off x="3215906" y="3054640"/>
            <a:ext cx="541885" cy="3327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400">
                <a:latin typeface="Avenir Next Medium"/>
                <a:ea typeface="Avenir Next Medium"/>
                <a:cs typeface="Avenir Next Medium"/>
                <a:sym typeface="Avenir Next Medium"/>
              </a:defRPr>
            </a:lvl1pPr>
          </a:lstStyle>
          <a:p>
            <a:pPr lvl="0">
              <a:defRPr sz="1800">
                <a:solidFill>
                  <a:srgbClr val="000000"/>
                </a:solidFill>
                <a:uFillTx/>
              </a:defRPr>
            </a:pPr>
            <a:r>
              <a:rPr sz="1400">
                <a:solidFill>
                  <a:srgbClr val="4D4D4D"/>
                </a:solidFill>
                <a:uFill>
                  <a:solidFill>
                    <a:srgbClr val="4D4D4D"/>
                  </a:solidFill>
                </a:uFill>
              </a:rPr>
              <a:t>HTTP</a:t>
            </a:r>
          </a:p>
        </p:txBody>
      </p:sp>
    </p:spTree>
  </p:cSld>
  <p:clrMapOvr>
    <a:masterClrMapping/>
  </p:clrMapOvr>
  <p:transition spd="med" advClick="1">
    <p:push dir="l"/>
  </p:transition>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3" name="Shape 64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644" name="Shape 644"/>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Microservice Architectures</a:t>
            </a:r>
          </a:p>
        </p:txBody>
      </p:sp>
      <p:sp>
        <p:nvSpPr>
          <p:cNvPr id="645" name="Shape 645"/>
          <p:cNvSpPr/>
          <p:nvPr>
            <p:ph type="body" idx="1"/>
          </p:nvPr>
        </p:nvSpPr>
        <p:spPr>
          <a:prstGeom prst="rect">
            <a:avLst/>
          </a:prstGeom>
        </p:spPr>
        <p:txBody>
          <a:bodyPr>
            <a:normAutofit fontScale="100000" lnSpcReduction="0"/>
          </a:bodyPr>
          <a:lstStyle/>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Simple / Hard</a:t>
            </a:r>
            <a:endParaRPr sz="2136">
              <a:solidFill>
                <a:srgbClr val="4D4D4D"/>
              </a:solidFill>
              <a:uFill>
                <a:solidFill>
                  <a:srgbClr val="4D4D4D"/>
                </a:solidFill>
              </a:uFill>
            </a:endParaRPr>
          </a:p>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Modularity Based on Component Services</a:t>
            </a:r>
            <a:endParaRPr sz="2136">
              <a:solidFill>
                <a:srgbClr val="4D4D4D"/>
              </a:solidFill>
              <a:uFill>
                <a:solidFill>
                  <a:srgbClr val="4D4D4D"/>
                </a:solidFill>
              </a:uFill>
            </a:endParaRPr>
          </a:p>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Change Cycles Decoupled / Enable Frequent Deploys</a:t>
            </a:r>
            <a:endParaRPr sz="2136">
              <a:solidFill>
                <a:srgbClr val="4D4D4D"/>
              </a:solidFill>
              <a:uFill>
                <a:solidFill>
                  <a:srgbClr val="4D4D4D"/>
                </a:solidFill>
              </a:uFill>
            </a:endParaRPr>
          </a:p>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Efficient Scaling</a:t>
            </a:r>
            <a:endParaRPr sz="2136">
              <a:solidFill>
                <a:srgbClr val="4D4D4D"/>
              </a:solidFill>
              <a:uFill>
                <a:solidFill>
                  <a:srgbClr val="4D4D4D"/>
                </a:solidFill>
              </a:uFill>
            </a:endParaRPr>
          </a:p>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Individual Components Less Intimidating to New Developers</a:t>
            </a:r>
            <a:endParaRPr sz="2136">
              <a:solidFill>
                <a:srgbClr val="4D4D4D"/>
              </a:solidFill>
              <a:uFill>
                <a:solidFill>
                  <a:srgbClr val="4D4D4D"/>
                </a:solidFill>
              </a:uFill>
            </a:endParaRPr>
          </a:p>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Enables Scaling of Development</a:t>
            </a:r>
            <a:endParaRPr sz="2136">
              <a:solidFill>
                <a:srgbClr val="4D4D4D"/>
              </a:solidFill>
              <a:uFill>
                <a:solidFill>
                  <a:srgbClr val="4D4D4D"/>
                </a:solidFill>
              </a:uFill>
            </a:endParaRPr>
          </a:p>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Eliminates Long-Term Commitment to Technical Stack</a:t>
            </a:r>
          </a:p>
        </p:txBody>
      </p:sp>
      <p:pic>
        <p:nvPicPr>
          <p:cNvPr id="646" name="pasted-image.pdf"/>
          <p:cNvPicPr/>
          <p:nvPr/>
        </p:nvPicPr>
        <p:blipFill>
          <a:blip r:embed="rId2">
            <a:extLst/>
          </a:blip>
          <a:stretch>
            <a:fillRect/>
          </a:stretch>
        </p:blipFill>
        <p:spPr>
          <a:xfrm>
            <a:off x="7985071" y="126239"/>
            <a:ext cx="723901" cy="952501"/>
          </a:xfrm>
          <a:prstGeom prst="rect">
            <a:avLst/>
          </a:prstGeom>
          <a:ln w="12700">
            <a:miter lim="400000"/>
          </a:ln>
        </p:spPr>
      </p:pic>
    </p:spTree>
  </p:cSld>
  <p:clrMapOvr>
    <a:masterClrMapping/>
  </p:clrMapOvr>
  <p:transition spd="med" advClick="1">
    <p:push dir="l"/>
  </p:transition>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645">
                                            <p:bg/>
                                          </p:spTgt>
                                        </p:tgtEl>
                                        <p:attrNameLst>
                                          <p:attrName>style.visibility</p:attrName>
                                        </p:attrNameLst>
                                      </p:cBhvr>
                                      <p:to>
                                        <p:strVal val="visible"/>
                                      </p:to>
                                    </p:set>
                                    <p:animEffect filter="dissolve" transition="in">
                                      <p:cBhvr>
                                        <p:cTn id="7" dur="1000"/>
                                        <p:tgtEl>
                                          <p:spTgt spid="645">
                                            <p:bg/>
                                          </p:spTgt>
                                        </p:tgtEl>
                                      </p:cBhvr>
                                    </p:animEffect>
                                  </p:childTnLst>
                                </p:cTn>
                              </p:par>
                              <p:par>
                                <p:cTn id="8" presetClass="entr" presetSubtype="0" presetID="9" grpId="1" fill="hold">
                                  <p:stCondLst>
                                    <p:cond delay="0"/>
                                  </p:stCondLst>
                                  <p:iterate type="el" backwards="0">
                                    <p:tmAbs val="0"/>
                                  </p:iterate>
                                  <p:childTnLst>
                                    <p:set>
                                      <p:cBhvr>
                                        <p:cTn id="9" fill="hold"/>
                                        <p:tgtEl>
                                          <p:spTgt spid="645">
                                            <p:txEl>
                                              <p:pRg st="0" end="0"/>
                                            </p:txEl>
                                          </p:spTgt>
                                        </p:tgtEl>
                                        <p:attrNameLst>
                                          <p:attrName>style.visibility</p:attrName>
                                        </p:attrNameLst>
                                      </p:cBhvr>
                                      <p:to>
                                        <p:strVal val="visible"/>
                                      </p:to>
                                    </p:set>
                                    <p:animEffect filter="dissolve" transition="in">
                                      <p:cBhvr>
                                        <p:cTn id="10" dur="1000"/>
                                        <p:tgtEl>
                                          <p:spTgt spid="64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9" grpId="1" fill="hold">
                                  <p:stCondLst>
                                    <p:cond delay="0"/>
                                  </p:stCondLst>
                                  <p:iterate type="el" backwards="0">
                                    <p:tmAbs val="0"/>
                                  </p:iterate>
                                  <p:childTnLst>
                                    <p:set>
                                      <p:cBhvr>
                                        <p:cTn id="14" fill="hold"/>
                                        <p:tgtEl>
                                          <p:spTgt spid="645">
                                            <p:txEl>
                                              <p:pRg st="1" end="1"/>
                                            </p:txEl>
                                          </p:spTgt>
                                        </p:tgtEl>
                                        <p:attrNameLst>
                                          <p:attrName>style.visibility</p:attrName>
                                        </p:attrNameLst>
                                      </p:cBhvr>
                                      <p:to>
                                        <p:strVal val="visible"/>
                                      </p:to>
                                    </p:set>
                                    <p:animEffect filter="dissolve" transition="in">
                                      <p:cBhvr>
                                        <p:cTn id="15" dur="1000"/>
                                        <p:tgtEl>
                                          <p:spTgt spid="64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0" presetID="9" grpId="1" fill="hold">
                                  <p:stCondLst>
                                    <p:cond delay="0"/>
                                  </p:stCondLst>
                                  <p:iterate type="el" backwards="0">
                                    <p:tmAbs val="0"/>
                                  </p:iterate>
                                  <p:childTnLst>
                                    <p:set>
                                      <p:cBhvr>
                                        <p:cTn id="19" fill="hold"/>
                                        <p:tgtEl>
                                          <p:spTgt spid="645">
                                            <p:txEl>
                                              <p:pRg st="2" end="2"/>
                                            </p:txEl>
                                          </p:spTgt>
                                        </p:tgtEl>
                                        <p:attrNameLst>
                                          <p:attrName>style.visibility</p:attrName>
                                        </p:attrNameLst>
                                      </p:cBhvr>
                                      <p:to>
                                        <p:strVal val="visible"/>
                                      </p:to>
                                    </p:set>
                                    <p:animEffect filter="dissolve" transition="in">
                                      <p:cBhvr>
                                        <p:cTn id="20" dur="1000"/>
                                        <p:tgtEl>
                                          <p:spTgt spid="64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9" grpId="1" fill="hold">
                                  <p:stCondLst>
                                    <p:cond delay="0"/>
                                  </p:stCondLst>
                                  <p:iterate type="el" backwards="0">
                                    <p:tmAbs val="0"/>
                                  </p:iterate>
                                  <p:childTnLst>
                                    <p:set>
                                      <p:cBhvr>
                                        <p:cTn id="24" fill="hold"/>
                                        <p:tgtEl>
                                          <p:spTgt spid="645">
                                            <p:txEl>
                                              <p:pRg st="3" end="3"/>
                                            </p:txEl>
                                          </p:spTgt>
                                        </p:tgtEl>
                                        <p:attrNameLst>
                                          <p:attrName>style.visibility</p:attrName>
                                        </p:attrNameLst>
                                      </p:cBhvr>
                                      <p:to>
                                        <p:strVal val="visible"/>
                                      </p:to>
                                    </p:set>
                                    <p:animEffect filter="dissolve" transition="in">
                                      <p:cBhvr>
                                        <p:cTn id="25" dur="1000"/>
                                        <p:tgtEl>
                                          <p:spTgt spid="64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nodeType="clickEffect" presetClass="entr" presetSubtype="0" presetID="9" grpId="1" fill="hold">
                                  <p:stCondLst>
                                    <p:cond delay="0"/>
                                  </p:stCondLst>
                                  <p:iterate type="el" backwards="0">
                                    <p:tmAbs val="0"/>
                                  </p:iterate>
                                  <p:childTnLst>
                                    <p:set>
                                      <p:cBhvr>
                                        <p:cTn id="29" fill="hold"/>
                                        <p:tgtEl>
                                          <p:spTgt spid="645">
                                            <p:txEl>
                                              <p:pRg st="4" end="4"/>
                                            </p:txEl>
                                          </p:spTgt>
                                        </p:tgtEl>
                                        <p:attrNameLst>
                                          <p:attrName>style.visibility</p:attrName>
                                        </p:attrNameLst>
                                      </p:cBhvr>
                                      <p:to>
                                        <p:strVal val="visible"/>
                                      </p:to>
                                    </p:set>
                                    <p:animEffect filter="dissolve" transition="in">
                                      <p:cBhvr>
                                        <p:cTn id="30" dur="1000"/>
                                        <p:tgtEl>
                                          <p:spTgt spid="64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nodeType="clickEffect" presetClass="entr" presetSubtype="0" presetID="9" grpId="1" fill="hold">
                                  <p:stCondLst>
                                    <p:cond delay="0"/>
                                  </p:stCondLst>
                                  <p:iterate type="el" backwards="0">
                                    <p:tmAbs val="0"/>
                                  </p:iterate>
                                  <p:childTnLst>
                                    <p:set>
                                      <p:cBhvr>
                                        <p:cTn id="34" fill="hold"/>
                                        <p:tgtEl>
                                          <p:spTgt spid="645">
                                            <p:txEl>
                                              <p:pRg st="5" end="5"/>
                                            </p:txEl>
                                          </p:spTgt>
                                        </p:tgtEl>
                                        <p:attrNameLst>
                                          <p:attrName>style.visibility</p:attrName>
                                        </p:attrNameLst>
                                      </p:cBhvr>
                                      <p:to>
                                        <p:strVal val="visible"/>
                                      </p:to>
                                    </p:set>
                                    <p:animEffect filter="dissolve" transition="in">
                                      <p:cBhvr>
                                        <p:cTn id="35" dur="1000"/>
                                        <p:tgtEl>
                                          <p:spTgt spid="64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nodeType="clickEffect" presetClass="entr" presetSubtype="0" presetID="9" grpId="1" fill="hold">
                                  <p:stCondLst>
                                    <p:cond delay="0"/>
                                  </p:stCondLst>
                                  <p:iterate type="el" backwards="0">
                                    <p:tmAbs val="0"/>
                                  </p:iterate>
                                  <p:childTnLst>
                                    <p:set>
                                      <p:cBhvr>
                                        <p:cTn id="39" fill="hold"/>
                                        <p:tgtEl>
                                          <p:spTgt spid="645">
                                            <p:txEl>
                                              <p:pRg st="6" end="6"/>
                                            </p:txEl>
                                          </p:spTgt>
                                        </p:tgtEl>
                                        <p:attrNameLst>
                                          <p:attrName>style.visibility</p:attrName>
                                        </p:attrNameLst>
                                      </p:cBhvr>
                                      <p:to>
                                        <p:strVal val="visible"/>
                                      </p:to>
                                    </p:set>
                                    <p:animEffect filter="dissolve" transition="in">
                                      <p:cBhvr>
                                        <p:cTn id="40" dur="1000"/>
                                        <p:tgtEl>
                                          <p:spTgt spid="645">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45" grpId="1"/>
    </p:bldLst>
  </p:timing>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655" name="Group 655"/>
          <p:cNvGrpSpPr/>
          <p:nvPr/>
        </p:nvGrpSpPr>
        <p:grpSpPr>
          <a:xfrm>
            <a:off x="6095306" y="3237223"/>
            <a:ext cx="1048538" cy="1257022"/>
            <a:chOff x="0" y="0"/>
            <a:chExt cx="1048537" cy="1257021"/>
          </a:xfrm>
        </p:grpSpPr>
        <p:pic>
          <p:nvPicPr>
            <p:cNvPr id="648" name="pasted-image.pdf"/>
            <p:cNvPicPr/>
            <p:nvPr/>
          </p:nvPicPr>
          <p:blipFill>
            <a:blip r:embed="rId3">
              <a:extLst/>
            </a:blip>
            <a:stretch>
              <a:fillRect/>
            </a:stretch>
          </p:blipFill>
          <p:spPr>
            <a:xfrm>
              <a:off x="324637" y="736321"/>
              <a:ext cx="406401" cy="342901"/>
            </a:xfrm>
            <a:prstGeom prst="rect">
              <a:avLst/>
            </a:prstGeom>
            <a:ln w="12700" cap="flat">
              <a:noFill/>
              <a:miter lim="400000"/>
            </a:ln>
            <a:effectLst/>
          </p:spPr>
        </p:pic>
        <p:pic>
          <p:nvPicPr>
            <p:cNvPr id="649" name="pasted-image.pdf"/>
            <p:cNvPicPr/>
            <p:nvPr/>
          </p:nvPicPr>
          <p:blipFill>
            <a:blip r:embed="rId3">
              <a:extLst/>
            </a:blip>
            <a:stretch>
              <a:fillRect/>
            </a:stretch>
          </p:blipFill>
          <p:spPr>
            <a:xfrm>
              <a:off x="642137" y="914121"/>
              <a:ext cx="406401" cy="342901"/>
            </a:xfrm>
            <a:prstGeom prst="rect">
              <a:avLst/>
            </a:prstGeom>
            <a:ln w="12700" cap="flat">
              <a:noFill/>
              <a:miter lim="400000"/>
            </a:ln>
            <a:effectLst/>
          </p:spPr>
        </p:pic>
        <p:pic>
          <p:nvPicPr>
            <p:cNvPr id="650" name="pasted-image.pdf"/>
            <p:cNvPicPr/>
            <p:nvPr/>
          </p:nvPicPr>
          <p:blipFill>
            <a:blip r:embed="rId4">
              <a:extLst/>
            </a:blip>
            <a:stretch>
              <a:fillRect/>
            </a:stretch>
          </p:blipFill>
          <p:spPr>
            <a:xfrm>
              <a:off x="642137" y="550284"/>
              <a:ext cx="406401" cy="342901"/>
            </a:xfrm>
            <a:prstGeom prst="rect">
              <a:avLst/>
            </a:prstGeom>
            <a:ln w="12700" cap="flat">
              <a:noFill/>
              <a:miter lim="400000"/>
            </a:ln>
            <a:effectLst/>
          </p:spPr>
        </p:pic>
        <p:pic>
          <p:nvPicPr>
            <p:cNvPr id="651" name="pasted-image.pdf"/>
            <p:cNvPicPr/>
            <p:nvPr/>
          </p:nvPicPr>
          <p:blipFill>
            <a:blip r:embed="rId4">
              <a:extLst/>
            </a:blip>
            <a:stretch>
              <a:fillRect/>
            </a:stretch>
          </p:blipFill>
          <p:spPr>
            <a:xfrm>
              <a:off x="642137" y="189391"/>
              <a:ext cx="406401" cy="342901"/>
            </a:xfrm>
            <a:prstGeom prst="rect">
              <a:avLst/>
            </a:prstGeom>
            <a:ln w="12700" cap="flat">
              <a:noFill/>
              <a:miter lim="400000"/>
            </a:ln>
            <a:effectLst/>
          </p:spPr>
        </p:pic>
        <p:pic>
          <p:nvPicPr>
            <p:cNvPr id="652" name="pasted-image.pdf"/>
            <p:cNvPicPr/>
            <p:nvPr/>
          </p:nvPicPr>
          <p:blipFill>
            <a:blip r:embed="rId4">
              <a:extLst/>
            </a:blip>
            <a:stretch>
              <a:fillRect/>
            </a:stretch>
          </p:blipFill>
          <p:spPr>
            <a:xfrm>
              <a:off x="324637" y="0"/>
              <a:ext cx="406401" cy="342900"/>
            </a:xfrm>
            <a:prstGeom prst="rect">
              <a:avLst/>
            </a:prstGeom>
            <a:ln w="12700" cap="flat">
              <a:noFill/>
              <a:miter lim="400000"/>
            </a:ln>
            <a:effectLst/>
          </p:spPr>
        </p:pic>
        <p:pic>
          <p:nvPicPr>
            <p:cNvPr id="653" name="pasted-image.pdf"/>
            <p:cNvPicPr/>
            <p:nvPr/>
          </p:nvPicPr>
          <p:blipFill>
            <a:blip r:embed="rId5">
              <a:extLst/>
            </a:blip>
            <a:stretch>
              <a:fillRect/>
            </a:stretch>
          </p:blipFill>
          <p:spPr>
            <a:xfrm>
              <a:off x="324637" y="366798"/>
              <a:ext cx="406401" cy="342901"/>
            </a:xfrm>
            <a:prstGeom prst="rect">
              <a:avLst/>
            </a:prstGeom>
            <a:ln w="12700" cap="flat">
              <a:noFill/>
              <a:miter lim="400000"/>
            </a:ln>
            <a:effectLst/>
          </p:spPr>
        </p:pic>
        <p:pic>
          <p:nvPicPr>
            <p:cNvPr id="654" name="pasted-image.pdf"/>
            <p:cNvPicPr/>
            <p:nvPr/>
          </p:nvPicPr>
          <p:blipFill>
            <a:blip r:embed="rId5">
              <a:extLst/>
            </a:blip>
            <a:stretch>
              <a:fillRect/>
            </a:stretch>
          </p:blipFill>
          <p:spPr>
            <a:xfrm>
              <a:off x="0" y="184150"/>
              <a:ext cx="406400" cy="342900"/>
            </a:xfrm>
            <a:prstGeom prst="rect">
              <a:avLst/>
            </a:prstGeom>
            <a:ln w="12700" cap="flat">
              <a:noFill/>
              <a:miter lim="400000"/>
            </a:ln>
            <a:effectLst/>
          </p:spPr>
        </p:pic>
      </p:grpSp>
      <p:pic>
        <p:nvPicPr>
          <p:cNvPr id="656" name="pasted-image.pdf"/>
          <p:cNvPicPr/>
          <p:nvPr/>
        </p:nvPicPr>
        <p:blipFill>
          <a:blip r:embed="rId6">
            <a:extLst/>
          </a:blip>
          <a:stretch>
            <a:fillRect/>
          </a:stretch>
        </p:blipFill>
        <p:spPr>
          <a:xfrm>
            <a:off x="8226371" y="36179"/>
            <a:ext cx="723901" cy="952501"/>
          </a:xfrm>
          <a:prstGeom prst="rect">
            <a:avLst/>
          </a:prstGeom>
          <a:ln w="12700">
            <a:miter lim="400000"/>
          </a:ln>
        </p:spPr>
      </p:pic>
      <p:sp>
        <p:nvSpPr>
          <p:cNvPr id="657" name="Shape 657"/>
          <p:cNvSpPr/>
          <p:nvPr>
            <p:ph type="title"/>
          </p:nvPr>
        </p:nvSpPr>
        <p:spPr>
          <a:xfrm>
            <a:off x="366713" y="109538"/>
            <a:ext cx="8410576" cy="554104"/>
          </a:xfrm>
          <a:prstGeom prst="rect">
            <a:avLst/>
          </a:prstGeom>
        </p:spPr>
        <p:txBody>
          <a:bodyPr/>
          <a:lstStyle/>
          <a:p>
            <a:pPr lvl="0">
              <a:defRPr sz="1800">
                <a:solidFill>
                  <a:srgbClr val="000000"/>
                </a:solidFill>
                <a:uFillTx/>
              </a:defRPr>
            </a:pPr>
            <a:r>
              <a:rPr sz="3200">
                <a:solidFill>
                  <a:srgbClr val="008881"/>
                </a:solidFill>
                <a:uFill>
                  <a:solidFill>
                    <a:srgbClr val="008881"/>
                  </a:solidFill>
                </a:uFill>
              </a:rPr>
              <a:t>Organize Around Business Capabilities</a:t>
            </a:r>
          </a:p>
        </p:txBody>
      </p:sp>
      <p:sp>
        <p:nvSpPr>
          <p:cNvPr id="658" name="Shape 65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grpSp>
        <p:nvGrpSpPr>
          <p:cNvPr id="666" name="Group 666"/>
          <p:cNvGrpSpPr/>
          <p:nvPr/>
        </p:nvGrpSpPr>
        <p:grpSpPr>
          <a:xfrm>
            <a:off x="1008917" y="3234684"/>
            <a:ext cx="2634268" cy="1316935"/>
            <a:chOff x="0" y="0"/>
            <a:chExt cx="2634267" cy="1316933"/>
          </a:xfrm>
        </p:grpSpPr>
        <p:sp>
          <p:nvSpPr>
            <p:cNvPr id="659" name="Shape 659"/>
            <p:cNvSpPr/>
            <p:nvPr/>
          </p:nvSpPr>
          <p:spPr>
            <a:xfrm>
              <a:off x="0" y="0"/>
              <a:ext cx="2634268" cy="1316934"/>
            </a:xfrm>
            <a:prstGeom prst="roundRect">
              <a:avLst>
                <a:gd name="adj" fmla="val 6249"/>
              </a:avLst>
            </a:prstGeom>
            <a:solidFill>
              <a:srgbClr val="FFFFFF"/>
            </a:solidFill>
            <a:ln w="25400" cap="flat">
              <a:solidFill>
                <a:srgbClr val="33928A"/>
              </a:solidFill>
              <a:prstDash val="solid"/>
              <a:round/>
            </a:ln>
            <a:effectLst/>
          </p:spPr>
          <p:txBody>
            <a:bodyPr wrap="square" lIns="0" tIns="0" rIns="0" bIns="0" numCol="1" anchor="ctr">
              <a:noAutofit/>
            </a:bodyPr>
            <a:lstStyle/>
            <a:p>
              <a:pPr lvl="0"/>
            </a:p>
          </p:txBody>
        </p:sp>
        <p:sp>
          <p:nvSpPr>
            <p:cNvPr id="660" name="Shape 660"/>
            <p:cNvSpPr/>
            <p:nvPr/>
          </p:nvSpPr>
          <p:spPr>
            <a:xfrm>
              <a:off x="53089" y="887636"/>
              <a:ext cx="2520492" cy="367572"/>
            </a:xfrm>
            <a:prstGeom prst="roundRect">
              <a:avLst>
                <a:gd name="adj" fmla="val 20000"/>
              </a:avLst>
            </a:prstGeom>
            <a:solidFill>
              <a:srgbClr val="006D6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sz="1200">
                  <a:solidFill>
                    <a:srgbClr val="FFFFFF"/>
                  </a:solidFill>
                  <a:uFillTx/>
                  <a:latin typeface="Avenir Next"/>
                  <a:ea typeface="Avenir Next"/>
                  <a:cs typeface="Avenir Next"/>
                  <a:sym typeface="Avenir Next"/>
                </a:defRPr>
              </a:lvl1pPr>
            </a:lstStyle>
            <a:p>
              <a:pPr lvl="0">
                <a:defRPr sz="1800">
                  <a:solidFill>
                    <a:srgbClr val="000000"/>
                  </a:solidFill>
                </a:defRPr>
              </a:pPr>
              <a:r>
                <a:rPr sz="1200">
                  <a:solidFill>
                    <a:srgbClr val="FFFFFF"/>
                  </a:solidFill>
                </a:rPr>
                <a:t>Data Access</a:t>
              </a:r>
            </a:p>
          </p:txBody>
        </p:sp>
        <p:sp>
          <p:nvSpPr>
            <p:cNvPr id="661" name="Shape 661"/>
            <p:cNvSpPr/>
            <p:nvPr/>
          </p:nvSpPr>
          <p:spPr>
            <a:xfrm>
              <a:off x="56469" y="470209"/>
              <a:ext cx="1663881" cy="367573"/>
            </a:xfrm>
            <a:prstGeom prst="roundRect">
              <a:avLst>
                <a:gd name="adj" fmla="val 20000"/>
              </a:avLst>
            </a:prstGeom>
            <a:solidFill>
              <a:srgbClr val="E8A43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sz="1200">
                  <a:solidFill>
                    <a:srgbClr val="FFFFFF"/>
                  </a:solidFill>
                  <a:uFillTx/>
                  <a:latin typeface="Avenir Next"/>
                  <a:ea typeface="Avenir Next"/>
                  <a:cs typeface="Avenir Next"/>
                  <a:sym typeface="Avenir Next"/>
                </a:defRPr>
              </a:lvl1pPr>
            </a:lstStyle>
            <a:p>
              <a:pPr lvl="0">
                <a:defRPr sz="1800">
                  <a:solidFill>
                    <a:srgbClr val="000000"/>
                  </a:solidFill>
                </a:defRPr>
              </a:pPr>
              <a:r>
                <a:rPr sz="1200">
                  <a:solidFill>
                    <a:srgbClr val="FFFFFF"/>
                  </a:solidFill>
                </a:rPr>
                <a:t>Service</a:t>
              </a:r>
            </a:p>
          </p:txBody>
        </p:sp>
        <p:sp>
          <p:nvSpPr>
            <p:cNvPr id="662" name="Shape 662"/>
            <p:cNvSpPr/>
            <p:nvPr/>
          </p:nvSpPr>
          <p:spPr>
            <a:xfrm>
              <a:off x="73991" y="61726"/>
              <a:ext cx="808659" cy="367572"/>
            </a:xfrm>
            <a:prstGeom prst="roundRect">
              <a:avLst>
                <a:gd name="adj" fmla="val 20000"/>
              </a:avLst>
            </a:prstGeom>
            <a:solidFill>
              <a:srgbClr val="A7A7A7"/>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sz="1200">
                  <a:solidFill>
                    <a:srgbClr val="FFFFFF"/>
                  </a:solidFill>
                  <a:uFillTx/>
                  <a:latin typeface="Avenir Next"/>
                  <a:ea typeface="Avenir Next"/>
                  <a:cs typeface="Avenir Next"/>
                  <a:sym typeface="Avenir Next"/>
                </a:defRPr>
              </a:lvl1pPr>
            </a:lstStyle>
            <a:p>
              <a:pPr lvl="0">
                <a:defRPr sz="1800">
                  <a:solidFill>
                    <a:srgbClr val="000000"/>
                  </a:solidFill>
                </a:defRPr>
              </a:pPr>
              <a:r>
                <a:rPr sz="1200">
                  <a:solidFill>
                    <a:srgbClr val="FFFFFF"/>
                  </a:solidFill>
                </a:rPr>
                <a:t>HTML</a:t>
              </a:r>
            </a:p>
          </p:txBody>
        </p:sp>
        <p:sp>
          <p:nvSpPr>
            <p:cNvPr id="663" name="Shape 663"/>
            <p:cNvSpPr/>
            <p:nvPr/>
          </p:nvSpPr>
          <p:spPr>
            <a:xfrm>
              <a:off x="923256" y="61726"/>
              <a:ext cx="808658" cy="367572"/>
            </a:xfrm>
            <a:prstGeom prst="roundRect">
              <a:avLst>
                <a:gd name="adj" fmla="val 20000"/>
              </a:avLst>
            </a:prstGeom>
            <a:solidFill>
              <a:srgbClr val="A7A7A7"/>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sz="1100">
                  <a:solidFill>
                    <a:srgbClr val="FFFFFF"/>
                  </a:solidFill>
                  <a:uFillTx/>
                  <a:latin typeface="Avenir Next"/>
                  <a:ea typeface="Avenir Next"/>
                  <a:cs typeface="Avenir Next"/>
                  <a:sym typeface="Avenir Next"/>
                </a:defRPr>
              </a:lvl1pPr>
            </a:lstStyle>
            <a:p>
              <a:pPr lvl="0">
                <a:defRPr sz="1800">
                  <a:solidFill>
                    <a:srgbClr val="000000"/>
                  </a:solidFill>
                </a:defRPr>
              </a:pPr>
              <a:r>
                <a:rPr sz="1100">
                  <a:solidFill>
                    <a:srgbClr val="FFFFFF"/>
                  </a:solidFill>
                </a:rPr>
                <a:t>JavaScript</a:t>
              </a:r>
            </a:p>
          </p:txBody>
        </p:sp>
        <p:sp>
          <p:nvSpPr>
            <p:cNvPr id="664" name="Shape 664"/>
            <p:cNvSpPr/>
            <p:nvPr/>
          </p:nvSpPr>
          <p:spPr>
            <a:xfrm>
              <a:off x="1772520" y="67033"/>
              <a:ext cx="808659" cy="367573"/>
            </a:xfrm>
            <a:prstGeom prst="roundRect">
              <a:avLst>
                <a:gd name="adj" fmla="val 20000"/>
              </a:avLst>
            </a:prstGeom>
            <a:solidFill>
              <a:srgbClr val="A7A7A7"/>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sz="1200">
                  <a:solidFill>
                    <a:srgbClr val="FFFFFF"/>
                  </a:solidFill>
                  <a:uFillTx/>
                  <a:latin typeface="Avenir Next"/>
                  <a:ea typeface="Avenir Next"/>
                  <a:cs typeface="Avenir Next"/>
                  <a:sym typeface="Avenir Next"/>
                </a:defRPr>
              </a:lvl1pPr>
            </a:lstStyle>
            <a:p>
              <a:pPr lvl="0">
                <a:defRPr sz="1800">
                  <a:solidFill>
                    <a:srgbClr val="000000"/>
                  </a:solidFill>
                </a:defRPr>
              </a:pPr>
              <a:r>
                <a:rPr sz="1200">
                  <a:solidFill>
                    <a:srgbClr val="FFFFFF"/>
                  </a:solidFill>
                </a:rPr>
                <a:t>MVC</a:t>
              </a:r>
            </a:p>
          </p:txBody>
        </p:sp>
        <p:sp>
          <p:nvSpPr>
            <p:cNvPr id="665" name="Shape 665"/>
            <p:cNvSpPr/>
            <p:nvPr/>
          </p:nvSpPr>
          <p:spPr>
            <a:xfrm>
              <a:off x="1772520" y="470209"/>
              <a:ext cx="808659" cy="367573"/>
            </a:xfrm>
            <a:prstGeom prst="roundRect">
              <a:avLst>
                <a:gd name="adj" fmla="val 20000"/>
              </a:avLst>
            </a:prstGeom>
            <a:solidFill>
              <a:srgbClr val="E8A43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sz="1200">
                  <a:solidFill>
                    <a:srgbClr val="FFFFFF"/>
                  </a:solidFill>
                  <a:uFillTx/>
                  <a:latin typeface="Avenir Next"/>
                  <a:ea typeface="Avenir Next"/>
                  <a:cs typeface="Avenir Next"/>
                  <a:sym typeface="Avenir Next"/>
                </a:defRPr>
              </a:lvl1pPr>
            </a:lstStyle>
            <a:p>
              <a:pPr lvl="0">
                <a:defRPr sz="1800">
                  <a:solidFill>
                    <a:srgbClr val="000000"/>
                  </a:solidFill>
                </a:defRPr>
              </a:pPr>
              <a:r>
                <a:rPr sz="1200">
                  <a:solidFill>
                    <a:srgbClr val="FFFFFF"/>
                  </a:solidFill>
                </a:rPr>
                <a:t>Service</a:t>
              </a:r>
            </a:p>
          </p:txBody>
        </p:sp>
      </p:grpSp>
      <p:grpSp>
        <p:nvGrpSpPr>
          <p:cNvPr id="670" name="Group 670"/>
          <p:cNvGrpSpPr/>
          <p:nvPr/>
        </p:nvGrpSpPr>
        <p:grpSpPr>
          <a:xfrm>
            <a:off x="1082909" y="930030"/>
            <a:ext cx="2507187" cy="1694045"/>
            <a:chOff x="0" y="0"/>
            <a:chExt cx="2507186" cy="1694043"/>
          </a:xfrm>
        </p:grpSpPr>
        <p:sp>
          <p:nvSpPr>
            <p:cNvPr id="667" name="Shape 667"/>
            <p:cNvSpPr/>
            <p:nvPr/>
          </p:nvSpPr>
          <p:spPr>
            <a:xfrm rot="5400000">
              <a:off x="-442693" y="442692"/>
              <a:ext cx="1694044" cy="808659"/>
            </a:xfrm>
            <a:prstGeom prst="roundRect">
              <a:avLst>
                <a:gd name="adj" fmla="val 6282"/>
              </a:avLst>
            </a:prstGeom>
            <a:solidFill>
              <a:srgbClr val="9D9D9D"/>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1400">
                  <a:solidFill>
                    <a:srgbClr val="FFFFFF"/>
                  </a:solidFill>
                </a:defRPr>
              </a:lvl1pPr>
            </a:lstStyle>
            <a:p>
              <a:pPr lvl="0">
                <a:defRPr sz="1800">
                  <a:solidFill>
                    <a:srgbClr val="000000"/>
                  </a:solidFill>
                  <a:uFillTx/>
                </a:defRPr>
              </a:pPr>
              <a:r>
                <a:rPr sz="1400">
                  <a:solidFill>
                    <a:srgbClr val="FFFFFF"/>
                  </a:solidFill>
                  <a:uFill>
                    <a:solidFill>
                      <a:srgbClr val="4D4D4D"/>
                    </a:solidFill>
                  </a:uFill>
                </a:rPr>
                <a:t>UI Specialists</a:t>
              </a:r>
            </a:p>
          </p:txBody>
        </p:sp>
        <p:sp>
          <p:nvSpPr>
            <p:cNvPr id="668" name="Shape 668"/>
            <p:cNvSpPr/>
            <p:nvPr/>
          </p:nvSpPr>
          <p:spPr>
            <a:xfrm rot="5400000">
              <a:off x="406571" y="442692"/>
              <a:ext cx="1694044" cy="808659"/>
            </a:xfrm>
            <a:prstGeom prst="roundRect">
              <a:avLst>
                <a:gd name="adj" fmla="val 6282"/>
              </a:avLst>
            </a:prstGeom>
            <a:solidFill>
              <a:srgbClr val="E59A2D"/>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1400">
                  <a:solidFill>
                    <a:srgbClr val="FFFFFF"/>
                  </a:solidFill>
                </a:defRPr>
              </a:lvl1pPr>
            </a:lstStyle>
            <a:p>
              <a:pPr lvl="0">
                <a:defRPr sz="1800">
                  <a:solidFill>
                    <a:srgbClr val="000000"/>
                  </a:solidFill>
                  <a:uFillTx/>
                </a:defRPr>
              </a:pPr>
              <a:r>
                <a:rPr sz="1400">
                  <a:solidFill>
                    <a:srgbClr val="FFFFFF"/>
                  </a:solidFill>
                  <a:uFill>
                    <a:solidFill>
                      <a:srgbClr val="4D4D4D"/>
                    </a:solidFill>
                  </a:uFill>
                </a:rPr>
                <a:t>Middleware Specialists</a:t>
              </a:r>
            </a:p>
          </p:txBody>
        </p:sp>
        <p:sp>
          <p:nvSpPr>
            <p:cNvPr id="669" name="Shape 669"/>
            <p:cNvSpPr/>
            <p:nvPr/>
          </p:nvSpPr>
          <p:spPr>
            <a:xfrm rot="5400000">
              <a:off x="1255835" y="442692"/>
              <a:ext cx="1694045" cy="808659"/>
            </a:xfrm>
            <a:prstGeom prst="roundRect">
              <a:avLst>
                <a:gd name="adj" fmla="val 6282"/>
              </a:avLst>
            </a:prstGeom>
            <a:solidFill>
              <a:srgbClr val="006258"/>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1400">
                  <a:solidFill>
                    <a:srgbClr val="FFFFFF"/>
                  </a:solidFill>
                </a:defRPr>
              </a:lvl1pPr>
            </a:lstStyle>
            <a:p>
              <a:pPr lvl="0">
                <a:defRPr sz="1800">
                  <a:solidFill>
                    <a:srgbClr val="000000"/>
                  </a:solidFill>
                  <a:uFillTx/>
                </a:defRPr>
              </a:pPr>
              <a:r>
                <a:rPr sz="1400">
                  <a:solidFill>
                    <a:srgbClr val="FFFFFF"/>
                  </a:solidFill>
                  <a:uFill>
                    <a:solidFill>
                      <a:srgbClr val="4D4D4D"/>
                    </a:solidFill>
                  </a:uFill>
                </a:rPr>
                <a:t>DBAs</a:t>
              </a:r>
            </a:p>
          </p:txBody>
        </p:sp>
      </p:grpSp>
      <p:sp>
        <p:nvSpPr>
          <p:cNvPr id="671" name="Shape 671"/>
          <p:cNvSpPr/>
          <p:nvPr/>
        </p:nvSpPr>
        <p:spPr>
          <a:xfrm flipV="1">
            <a:off x="2336502" y="2674563"/>
            <a:ext cx="1" cy="499161"/>
          </a:xfrm>
          <a:prstGeom prst="line">
            <a:avLst/>
          </a:prstGeom>
          <a:ln w="25400">
            <a:solidFill>
              <a:srgbClr val="0A6258"/>
            </a:solidFill>
            <a:round/>
            <a:headEnd type="triangle"/>
          </a:ln>
        </p:spPr>
        <p:txBody>
          <a:bodyPr lIns="0" tIns="0" rIns="0" bIns="0"/>
          <a:lstStyle/>
          <a:p>
            <a:pPr lvl="0" defTabSz="457200">
              <a:defRPr sz="1200">
                <a:solidFill>
                  <a:srgbClr val="000000"/>
                </a:solidFill>
                <a:uFillTx/>
                <a:latin typeface="+mn-lt"/>
                <a:ea typeface="+mn-ea"/>
                <a:cs typeface="+mn-cs"/>
                <a:sym typeface="Helvetica"/>
              </a:defRPr>
            </a:pPr>
          </a:p>
        </p:txBody>
      </p:sp>
      <p:sp>
        <p:nvSpPr>
          <p:cNvPr id="672" name="Shape 672"/>
          <p:cNvSpPr/>
          <p:nvPr/>
        </p:nvSpPr>
        <p:spPr>
          <a:xfrm flipV="1">
            <a:off x="6619574" y="2674563"/>
            <a:ext cx="1" cy="499161"/>
          </a:xfrm>
          <a:prstGeom prst="line">
            <a:avLst/>
          </a:prstGeom>
          <a:ln w="25400">
            <a:solidFill>
              <a:srgbClr val="0A6258"/>
            </a:solidFill>
            <a:round/>
            <a:headEnd type="triangle"/>
          </a:ln>
        </p:spPr>
        <p:txBody>
          <a:bodyPr lIns="0" tIns="0" rIns="0" bIns="0"/>
          <a:lstStyle/>
          <a:p>
            <a:pPr lvl="0" defTabSz="457200">
              <a:defRPr sz="1200">
                <a:solidFill>
                  <a:srgbClr val="000000"/>
                </a:solidFill>
                <a:uFillTx/>
                <a:latin typeface="+mn-lt"/>
                <a:ea typeface="+mn-ea"/>
                <a:cs typeface="+mn-cs"/>
                <a:sym typeface="Helvetica"/>
              </a:defRPr>
            </a:pPr>
          </a:p>
        </p:txBody>
      </p:sp>
      <p:grpSp>
        <p:nvGrpSpPr>
          <p:cNvPr id="676" name="Group 676"/>
          <p:cNvGrpSpPr/>
          <p:nvPr/>
        </p:nvGrpSpPr>
        <p:grpSpPr>
          <a:xfrm>
            <a:off x="5365981" y="930030"/>
            <a:ext cx="2507188" cy="1694045"/>
            <a:chOff x="0" y="0"/>
            <a:chExt cx="2507186" cy="1694043"/>
          </a:xfrm>
        </p:grpSpPr>
        <p:sp>
          <p:nvSpPr>
            <p:cNvPr id="673" name="Shape 673"/>
            <p:cNvSpPr/>
            <p:nvPr/>
          </p:nvSpPr>
          <p:spPr>
            <a:xfrm rot="5400000">
              <a:off x="-442693" y="442692"/>
              <a:ext cx="1694044" cy="808659"/>
            </a:xfrm>
            <a:prstGeom prst="roundRect">
              <a:avLst>
                <a:gd name="adj" fmla="val 6282"/>
              </a:avLst>
            </a:prstGeom>
            <a:solidFill>
              <a:srgbClr val="9D9D9D"/>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1400">
                  <a:solidFill>
                    <a:srgbClr val="FFFFFF"/>
                  </a:solidFill>
                </a:defRPr>
              </a:lvl1pPr>
            </a:lstStyle>
            <a:p>
              <a:pPr lvl="0">
                <a:defRPr sz="1800">
                  <a:solidFill>
                    <a:srgbClr val="000000"/>
                  </a:solidFill>
                  <a:uFillTx/>
                </a:defRPr>
              </a:pPr>
              <a:r>
                <a:rPr sz="1400">
                  <a:solidFill>
                    <a:srgbClr val="FFFFFF"/>
                  </a:solidFill>
                  <a:uFill>
                    <a:solidFill>
                      <a:srgbClr val="4D4D4D"/>
                    </a:solidFill>
                  </a:uFill>
                </a:rPr>
                <a:t>Business Capability</a:t>
              </a:r>
            </a:p>
          </p:txBody>
        </p:sp>
        <p:sp>
          <p:nvSpPr>
            <p:cNvPr id="674" name="Shape 674"/>
            <p:cNvSpPr/>
            <p:nvPr/>
          </p:nvSpPr>
          <p:spPr>
            <a:xfrm rot="5400000">
              <a:off x="406571" y="442692"/>
              <a:ext cx="1694044" cy="808659"/>
            </a:xfrm>
            <a:prstGeom prst="roundRect">
              <a:avLst>
                <a:gd name="adj" fmla="val 6282"/>
              </a:avLst>
            </a:prstGeom>
            <a:solidFill>
              <a:srgbClr val="E59A2D"/>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1400">
                  <a:solidFill>
                    <a:srgbClr val="FFFFFF"/>
                  </a:solidFill>
                </a:defRPr>
              </a:lvl1pPr>
            </a:lstStyle>
            <a:p>
              <a:pPr lvl="0">
                <a:defRPr sz="1800">
                  <a:solidFill>
                    <a:srgbClr val="000000"/>
                  </a:solidFill>
                  <a:uFillTx/>
                </a:defRPr>
              </a:pPr>
              <a:r>
                <a:rPr sz="1400">
                  <a:solidFill>
                    <a:srgbClr val="FFFFFF"/>
                  </a:solidFill>
                  <a:uFill>
                    <a:solidFill>
                      <a:srgbClr val="4D4D4D"/>
                    </a:solidFill>
                  </a:uFill>
                </a:rPr>
                <a:t>Business Capability</a:t>
              </a:r>
            </a:p>
          </p:txBody>
        </p:sp>
        <p:sp>
          <p:nvSpPr>
            <p:cNvPr id="675" name="Shape 675"/>
            <p:cNvSpPr/>
            <p:nvPr/>
          </p:nvSpPr>
          <p:spPr>
            <a:xfrm rot="5400000">
              <a:off x="1255835" y="442692"/>
              <a:ext cx="1694045" cy="808659"/>
            </a:xfrm>
            <a:prstGeom prst="roundRect">
              <a:avLst>
                <a:gd name="adj" fmla="val 6282"/>
              </a:avLst>
            </a:prstGeom>
            <a:solidFill>
              <a:srgbClr val="006258"/>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1400">
                  <a:solidFill>
                    <a:srgbClr val="FFFFFF"/>
                  </a:solidFill>
                </a:defRPr>
              </a:lvl1pPr>
            </a:lstStyle>
            <a:p>
              <a:pPr lvl="0">
                <a:defRPr sz="1800">
                  <a:solidFill>
                    <a:srgbClr val="000000"/>
                  </a:solidFill>
                  <a:uFillTx/>
                </a:defRPr>
              </a:pPr>
              <a:r>
                <a:rPr sz="1400">
                  <a:solidFill>
                    <a:srgbClr val="FFFFFF"/>
                  </a:solidFill>
                  <a:uFill>
                    <a:solidFill>
                      <a:srgbClr val="4D4D4D"/>
                    </a:solidFill>
                  </a:uFill>
                </a:rPr>
                <a:t>Business Capability</a:t>
              </a:r>
            </a:p>
          </p:txBody>
        </p:sp>
      </p:grpSp>
      <p:sp>
        <p:nvSpPr>
          <p:cNvPr id="677" name="Shape 677"/>
          <p:cNvSpPr/>
          <p:nvPr/>
        </p:nvSpPr>
        <p:spPr>
          <a:xfrm>
            <a:off x="50799" y="1464632"/>
            <a:ext cx="741173" cy="6248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a:solidFill>
                  <a:srgbClr val="000000"/>
                </a:solidFill>
                <a:uFillTx/>
              </a:defRPr>
            </a:pPr>
            <a:r>
              <a:rPr sz="1000">
                <a:solidFill>
                  <a:srgbClr val="4D4D4D"/>
                </a:solidFill>
                <a:uFill>
                  <a:solidFill>
                    <a:srgbClr val="4D4D4D"/>
                  </a:solidFill>
                </a:uFill>
                <a:latin typeface="Avenir Next Medium"/>
                <a:ea typeface="Avenir Next Medium"/>
                <a:cs typeface="Avenir Next Medium"/>
                <a:sym typeface="Avenir Next Medium"/>
              </a:rPr>
              <a:t>Siloed</a:t>
            </a:r>
            <a:endParaRPr sz="1000">
              <a:solidFill>
                <a:srgbClr val="4D4D4D"/>
              </a:solidFill>
              <a:uFill>
                <a:solidFill>
                  <a:srgbClr val="4D4D4D"/>
                </a:solidFill>
              </a:uFill>
              <a:latin typeface="Avenir Next Medium"/>
              <a:ea typeface="Avenir Next Medium"/>
              <a:cs typeface="Avenir Next Medium"/>
              <a:sym typeface="Avenir Next Medium"/>
            </a:endParaRPr>
          </a:p>
          <a:p>
            <a:pPr lvl="0">
              <a:defRPr>
                <a:solidFill>
                  <a:srgbClr val="000000"/>
                </a:solidFill>
                <a:uFillTx/>
              </a:defRPr>
            </a:pPr>
            <a:r>
              <a:rPr sz="1000">
                <a:solidFill>
                  <a:srgbClr val="4D4D4D"/>
                </a:solidFill>
                <a:uFill>
                  <a:solidFill>
                    <a:srgbClr val="4D4D4D"/>
                  </a:solidFill>
                </a:uFill>
                <a:latin typeface="Avenir Next Medium"/>
                <a:ea typeface="Avenir Next Medium"/>
                <a:cs typeface="Avenir Next Medium"/>
                <a:sym typeface="Avenir Next Medium"/>
              </a:rPr>
              <a:t>Functional</a:t>
            </a:r>
            <a:endParaRPr sz="1000">
              <a:solidFill>
                <a:srgbClr val="4D4D4D"/>
              </a:solidFill>
              <a:uFill>
                <a:solidFill>
                  <a:srgbClr val="4D4D4D"/>
                </a:solidFill>
              </a:uFill>
              <a:latin typeface="Avenir Next Medium"/>
              <a:ea typeface="Avenir Next Medium"/>
              <a:cs typeface="Avenir Next Medium"/>
              <a:sym typeface="Avenir Next Medium"/>
            </a:endParaRPr>
          </a:p>
          <a:p>
            <a:pPr lvl="0">
              <a:defRPr>
                <a:solidFill>
                  <a:srgbClr val="000000"/>
                </a:solidFill>
                <a:uFillTx/>
              </a:defRPr>
            </a:pPr>
            <a:r>
              <a:rPr sz="1000">
                <a:solidFill>
                  <a:srgbClr val="4D4D4D"/>
                </a:solidFill>
                <a:uFill>
                  <a:solidFill>
                    <a:srgbClr val="4D4D4D"/>
                  </a:solidFill>
                </a:uFill>
                <a:latin typeface="Avenir Next Medium"/>
                <a:ea typeface="Avenir Next Medium"/>
                <a:cs typeface="Avenir Next Medium"/>
                <a:sym typeface="Avenir Next Medium"/>
              </a:rPr>
              <a:t>Teams</a:t>
            </a:r>
          </a:p>
        </p:txBody>
      </p:sp>
      <p:sp>
        <p:nvSpPr>
          <p:cNvPr id="678" name="Shape 678"/>
          <p:cNvSpPr/>
          <p:nvPr/>
        </p:nvSpPr>
        <p:spPr>
          <a:xfrm>
            <a:off x="0" y="4655661"/>
            <a:ext cx="7479284" cy="3327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400">
                <a:solidFill>
                  <a:srgbClr val="FFFFFF"/>
                </a:solidFill>
                <a:latin typeface="Avenir Next"/>
                <a:ea typeface="Avenir Next"/>
                <a:cs typeface="Avenir Next"/>
                <a:sym typeface="Avenir Next"/>
              </a:defRPr>
            </a:lvl1pPr>
          </a:lstStyle>
          <a:p>
            <a:pPr lvl="0">
              <a:defRPr sz="1800">
                <a:solidFill>
                  <a:srgbClr val="000000"/>
                </a:solidFill>
                <a:uFillTx/>
              </a:defRPr>
            </a:pPr>
            <a:r>
              <a:rPr sz="1400">
                <a:solidFill>
                  <a:srgbClr val="FFFFFF"/>
                </a:solidFill>
                <a:uFill>
                  <a:solidFill>
                    <a:srgbClr val="4D4D4D"/>
                  </a:solidFill>
                </a:uFill>
              </a:rPr>
              <a:t>http://martinfowler.com/articles/microservices.html#OrganizedAroundBusinessCapabilities</a:t>
            </a:r>
          </a:p>
        </p:txBody>
      </p:sp>
      <p:sp>
        <p:nvSpPr>
          <p:cNvPr id="679" name="Shape 679"/>
          <p:cNvSpPr/>
          <p:nvPr/>
        </p:nvSpPr>
        <p:spPr>
          <a:xfrm>
            <a:off x="50800" y="3589016"/>
            <a:ext cx="873760" cy="6248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a:solidFill>
                  <a:srgbClr val="000000"/>
                </a:solidFill>
                <a:uFillTx/>
              </a:defRPr>
            </a:pPr>
            <a:r>
              <a:rPr sz="1000">
                <a:solidFill>
                  <a:srgbClr val="4D4D4D"/>
                </a:solidFill>
                <a:uFill>
                  <a:solidFill>
                    <a:srgbClr val="4D4D4D"/>
                  </a:solidFill>
                </a:uFill>
                <a:latin typeface="Avenir Next Medium"/>
                <a:ea typeface="Avenir Next Medium"/>
                <a:cs typeface="Avenir Next Medium"/>
                <a:sym typeface="Avenir Next Medium"/>
              </a:rPr>
              <a:t>Siloed</a:t>
            </a:r>
            <a:endParaRPr sz="1000">
              <a:solidFill>
                <a:srgbClr val="4D4D4D"/>
              </a:solidFill>
              <a:uFill>
                <a:solidFill>
                  <a:srgbClr val="4D4D4D"/>
                </a:solidFill>
              </a:uFill>
              <a:latin typeface="Avenir Next Medium"/>
              <a:ea typeface="Avenir Next Medium"/>
              <a:cs typeface="Avenir Next Medium"/>
              <a:sym typeface="Avenir Next Medium"/>
            </a:endParaRPr>
          </a:p>
          <a:p>
            <a:pPr lvl="0">
              <a:defRPr>
                <a:solidFill>
                  <a:srgbClr val="000000"/>
                </a:solidFill>
                <a:uFillTx/>
              </a:defRPr>
            </a:pPr>
            <a:r>
              <a:rPr sz="1000">
                <a:solidFill>
                  <a:srgbClr val="4D4D4D"/>
                </a:solidFill>
                <a:uFill>
                  <a:solidFill>
                    <a:srgbClr val="4D4D4D"/>
                  </a:solidFill>
                </a:uFill>
                <a:latin typeface="Avenir Next Medium"/>
                <a:ea typeface="Avenir Next Medium"/>
                <a:cs typeface="Avenir Next Medium"/>
                <a:sym typeface="Avenir Next Medium"/>
              </a:rPr>
              <a:t>Application</a:t>
            </a:r>
            <a:endParaRPr sz="1000">
              <a:solidFill>
                <a:srgbClr val="4D4D4D"/>
              </a:solidFill>
              <a:uFill>
                <a:solidFill>
                  <a:srgbClr val="4D4D4D"/>
                </a:solidFill>
              </a:uFill>
              <a:latin typeface="Avenir Next Medium"/>
              <a:ea typeface="Avenir Next Medium"/>
              <a:cs typeface="Avenir Next Medium"/>
              <a:sym typeface="Avenir Next Medium"/>
            </a:endParaRPr>
          </a:p>
          <a:p>
            <a:pPr lvl="0">
              <a:defRPr>
                <a:solidFill>
                  <a:srgbClr val="000000"/>
                </a:solidFill>
                <a:uFillTx/>
              </a:defRPr>
            </a:pPr>
            <a:r>
              <a:rPr sz="1000">
                <a:solidFill>
                  <a:srgbClr val="4D4D4D"/>
                </a:solidFill>
                <a:uFill>
                  <a:solidFill>
                    <a:srgbClr val="4D4D4D"/>
                  </a:solidFill>
                </a:uFill>
                <a:latin typeface="Avenir Next Medium"/>
                <a:ea typeface="Avenir Next Medium"/>
                <a:cs typeface="Avenir Next Medium"/>
                <a:sym typeface="Avenir Next Medium"/>
              </a:rPr>
              <a:t>Architectures</a:t>
            </a:r>
          </a:p>
        </p:txBody>
      </p:sp>
      <p:sp>
        <p:nvSpPr>
          <p:cNvPr id="680" name="Shape 680"/>
          <p:cNvSpPr/>
          <p:nvPr/>
        </p:nvSpPr>
        <p:spPr>
          <a:xfrm>
            <a:off x="4572000" y="1464632"/>
            <a:ext cx="713740" cy="6248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a:solidFill>
                  <a:srgbClr val="000000"/>
                </a:solidFill>
                <a:uFillTx/>
              </a:defRPr>
            </a:pPr>
            <a:r>
              <a:rPr sz="1000">
                <a:solidFill>
                  <a:srgbClr val="4D4D4D"/>
                </a:solidFill>
                <a:uFill>
                  <a:solidFill>
                    <a:srgbClr val="4D4D4D"/>
                  </a:solidFill>
                </a:uFill>
                <a:latin typeface="Avenir Next Medium"/>
                <a:ea typeface="Avenir Next Medium"/>
                <a:cs typeface="Avenir Next Medium"/>
                <a:sym typeface="Avenir Next Medium"/>
              </a:rPr>
              <a:t>Cross-</a:t>
            </a:r>
            <a:endParaRPr sz="1000">
              <a:solidFill>
                <a:srgbClr val="4D4D4D"/>
              </a:solidFill>
              <a:uFill>
                <a:solidFill>
                  <a:srgbClr val="4D4D4D"/>
                </a:solidFill>
              </a:uFill>
              <a:latin typeface="Avenir Next Medium"/>
              <a:ea typeface="Avenir Next Medium"/>
              <a:cs typeface="Avenir Next Medium"/>
              <a:sym typeface="Avenir Next Medium"/>
            </a:endParaRPr>
          </a:p>
          <a:p>
            <a:pPr lvl="0">
              <a:defRPr>
                <a:solidFill>
                  <a:srgbClr val="000000"/>
                </a:solidFill>
                <a:uFillTx/>
              </a:defRPr>
            </a:pPr>
            <a:r>
              <a:rPr sz="1000">
                <a:solidFill>
                  <a:srgbClr val="4D4D4D"/>
                </a:solidFill>
                <a:uFill>
                  <a:solidFill>
                    <a:srgbClr val="4D4D4D"/>
                  </a:solidFill>
                </a:uFill>
                <a:latin typeface="Avenir Next Medium"/>
                <a:ea typeface="Avenir Next Medium"/>
                <a:cs typeface="Avenir Next Medium"/>
                <a:sym typeface="Avenir Next Medium"/>
              </a:rPr>
              <a:t>functional</a:t>
            </a:r>
            <a:endParaRPr sz="1000">
              <a:solidFill>
                <a:srgbClr val="4D4D4D"/>
              </a:solidFill>
              <a:uFill>
                <a:solidFill>
                  <a:srgbClr val="4D4D4D"/>
                </a:solidFill>
              </a:uFill>
              <a:latin typeface="Avenir Next Medium"/>
              <a:ea typeface="Avenir Next Medium"/>
              <a:cs typeface="Avenir Next Medium"/>
              <a:sym typeface="Avenir Next Medium"/>
            </a:endParaRPr>
          </a:p>
          <a:p>
            <a:pPr lvl="0">
              <a:defRPr>
                <a:solidFill>
                  <a:srgbClr val="000000"/>
                </a:solidFill>
                <a:uFillTx/>
              </a:defRPr>
            </a:pPr>
            <a:r>
              <a:rPr sz="1000">
                <a:solidFill>
                  <a:srgbClr val="4D4D4D"/>
                </a:solidFill>
                <a:uFill>
                  <a:solidFill>
                    <a:srgbClr val="4D4D4D"/>
                  </a:solidFill>
                </a:uFill>
                <a:latin typeface="Avenir Next Medium"/>
                <a:ea typeface="Avenir Next Medium"/>
                <a:cs typeface="Avenir Next Medium"/>
                <a:sym typeface="Avenir Next Medium"/>
              </a:rPr>
              <a:t>Teams</a:t>
            </a:r>
          </a:p>
        </p:txBody>
      </p:sp>
      <p:sp>
        <p:nvSpPr>
          <p:cNvPr id="681" name="Shape 681"/>
          <p:cNvSpPr/>
          <p:nvPr/>
        </p:nvSpPr>
        <p:spPr>
          <a:xfrm>
            <a:off x="4572000" y="3589016"/>
            <a:ext cx="874903" cy="4470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a:solidFill>
                  <a:srgbClr val="000000"/>
                </a:solidFill>
                <a:uFillTx/>
              </a:defRPr>
            </a:pPr>
            <a:r>
              <a:rPr sz="1000">
                <a:solidFill>
                  <a:srgbClr val="4D4D4D"/>
                </a:solidFill>
                <a:uFill>
                  <a:solidFill>
                    <a:srgbClr val="4D4D4D"/>
                  </a:solidFill>
                </a:uFill>
                <a:latin typeface="Avenir Next Medium"/>
                <a:ea typeface="Avenir Next Medium"/>
                <a:cs typeface="Avenir Next Medium"/>
                <a:sym typeface="Avenir Next Medium"/>
              </a:rPr>
              <a:t>Microservice</a:t>
            </a:r>
            <a:endParaRPr sz="1000">
              <a:solidFill>
                <a:srgbClr val="4D4D4D"/>
              </a:solidFill>
              <a:uFill>
                <a:solidFill>
                  <a:srgbClr val="4D4D4D"/>
                </a:solidFill>
              </a:uFill>
              <a:latin typeface="Avenir Next Medium"/>
              <a:ea typeface="Avenir Next Medium"/>
              <a:cs typeface="Avenir Next Medium"/>
              <a:sym typeface="Avenir Next Medium"/>
            </a:endParaRPr>
          </a:p>
          <a:p>
            <a:pPr lvl="0">
              <a:defRPr>
                <a:solidFill>
                  <a:srgbClr val="000000"/>
                </a:solidFill>
                <a:uFillTx/>
              </a:defRPr>
            </a:pPr>
            <a:r>
              <a:rPr sz="1000">
                <a:solidFill>
                  <a:srgbClr val="4D4D4D"/>
                </a:solidFill>
                <a:uFill>
                  <a:solidFill>
                    <a:srgbClr val="4D4D4D"/>
                  </a:solidFill>
                </a:uFill>
                <a:latin typeface="Avenir Next Medium"/>
                <a:ea typeface="Avenir Next Medium"/>
                <a:cs typeface="Avenir Next Medium"/>
                <a:sym typeface="Avenir Next Medium"/>
              </a:rPr>
              <a:t>Architectures</a:t>
            </a:r>
          </a:p>
        </p:txBody>
      </p:sp>
    </p:spTree>
  </p:cSld>
  <p:clrMapOvr>
    <a:masterClrMapping/>
  </p:clrMapOvr>
  <p:transition spd="med" advClick="1">
    <p:push dir="l"/>
  </p:transition>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Shape 26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261" name="Shape 261"/>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Scaling monolithic apps</a:t>
            </a:r>
          </a:p>
        </p:txBody>
      </p:sp>
      <p:pic>
        <p:nvPicPr>
          <p:cNvPr id="262" name="pasted-image.pdf"/>
          <p:cNvPicPr/>
          <p:nvPr/>
        </p:nvPicPr>
        <p:blipFill>
          <a:blip r:embed="rId2">
            <a:extLst/>
          </a:blip>
          <a:stretch>
            <a:fillRect/>
          </a:stretch>
        </p:blipFill>
        <p:spPr>
          <a:xfrm>
            <a:off x="2159000" y="1270000"/>
            <a:ext cx="4826000" cy="2603500"/>
          </a:xfrm>
          <a:prstGeom prst="rect">
            <a:avLst/>
          </a:prstGeom>
          <a:ln w="12700">
            <a:miter lim="400000"/>
          </a:ln>
        </p:spPr>
      </p:pic>
      <p:pic>
        <p:nvPicPr>
          <p:cNvPr id="263" name="pasted-image.pdf"/>
          <p:cNvPicPr/>
          <p:nvPr/>
        </p:nvPicPr>
        <p:blipFill>
          <a:blip r:embed="rId2">
            <a:extLst/>
          </a:blip>
          <a:stretch>
            <a:fillRect/>
          </a:stretch>
        </p:blipFill>
        <p:spPr>
          <a:xfrm>
            <a:off x="2286000" y="1397000"/>
            <a:ext cx="4826000" cy="2603500"/>
          </a:xfrm>
          <a:prstGeom prst="rect">
            <a:avLst/>
          </a:prstGeom>
          <a:ln w="12700">
            <a:miter lim="400000"/>
          </a:ln>
        </p:spPr>
      </p:pic>
      <p:pic>
        <p:nvPicPr>
          <p:cNvPr id="264" name="pasted-image.pdf"/>
          <p:cNvPicPr/>
          <p:nvPr/>
        </p:nvPicPr>
        <p:blipFill>
          <a:blip r:embed="rId2">
            <a:extLst/>
          </a:blip>
          <a:stretch>
            <a:fillRect/>
          </a:stretch>
        </p:blipFill>
        <p:spPr>
          <a:xfrm>
            <a:off x="2413000" y="1524000"/>
            <a:ext cx="4826000" cy="2603500"/>
          </a:xfrm>
          <a:prstGeom prst="rect">
            <a:avLst/>
          </a:prstGeom>
          <a:ln w="12700">
            <a:miter lim="400000"/>
          </a:ln>
        </p:spPr>
      </p:pic>
      <p:pic>
        <p:nvPicPr>
          <p:cNvPr id="265" name="pasted-image.pdf"/>
          <p:cNvPicPr/>
          <p:nvPr/>
        </p:nvPicPr>
        <p:blipFill>
          <a:blip r:embed="rId2">
            <a:extLst/>
          </a:blip>
          <a:stretch>
            <a:fillRect/>
          </a:stretch>
        </p:blipFill>
        <p:spPr>
          <a:xfrm>
            <a:off x="2540000" y="1651000"/>
            <a:ext cx="4826000" cy="2603500"/>
          </a:xfrm>
          <a:prstGeom prst="rect">
            <a:avLst/>
          </a:prstGeom>
          <a:ln w="12700">
            <a:miter lim="400000"/>
          </a:ln>
        </p:spPr>
      </p:pic>
      <p:pic>
        <p:nvPicPr>
          <p:cNvPr id="266" name="pasted-image.pdf"/>
          <p:cNvPicPr/>
          <p:nvPr/>
        </p:nvPicPr>
        <p:blipFill>
          <a:blip r:embed="rId2">
            <a:extLst/>
          </a:blip>
          <a:stretch>
            <a:fillRect/>
          </a:stretch>
        </p:blipFill>
        <p:spPr>
          <a:xfrm>
            <a:off x="2667000" y="1778000"/>
            <a:ext cx="4826000" cy="2603500"/>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1" presetID="2" grpId="1" fill="hold">
                                  <p:stCondLst>
                                    <p:cond delay="0"/>
                                  </p:stCondLst>
                                  <p:iterate type="el" backwards="0">
                                    <p:tmAbs val="0"/>
                                  </p:iterate>
                                  <p:childTnLst>
                                    <p:set>
                                      <p:cBhvr>
                                        <p:cTn id="6" fill="hold"/>
                                        <p:tgtEl>
                                          <p:spTgt spid="262"/>
                                        </p:tgtEl>
                                        <p:attrNameLst>
                                          <p:attrName>style.visibility</p:attrName>
                                        </p:attrNameLst>
                                      </p:cBhvr>
                                      <p:to>
                                        <p:strVal val="visible"/>
                                      </p:to>
                                    </p:set>
                                    <p:anim calcmode="lin" valueType="num">
                                      <p:cBhvr>
                                        <p:cTn id="7" dur="80" fill="hold"/>
                                        <p:tgtEl>
                                          <p:spTgt spid="262"/>
                                        </p:tgtEl>
                                        <p:attrNameLst>
                                          <p:attrName>ppt_x</p:attrName>
                                        </p:attrNameLst>
                                      </p:cBhvr>
                                      <p:tavLst>
                                        <p:tav tm="0">
                                          <p:val>
                                            <p:strVal val="#ppt_x"/>
                                          </p:val>
                                        </p:tav>
                                        <p:tav tm="100000">
                                          <p:val>
                                            <p:strVal val="#ppt_x"/>
                                          </p:val>
                                        </p:tav>
                                      </p:tavLst>
                                    </p:anim>
                                    <p:anim calcmode="lin" valueType="num">
                                      <p:cBhvr>
                                        <p:cTn id="8" dur="80" fill="hold"/>
                                        <p:tgtEl>
                                          <p:spTgt spid="26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nodeType="clickEffect" presetClass="entr" presetSubtype="1" presetID="2" grpId="2" fill="hold">
                                  <p:stCondLst>
                                    <p:cond delay="0"/>
                                  </p:stCondLst>
                                  <p:iterate type="el" backwards="0">
                                    <p:tmAbs val="0"/>
                                  </p:iterate>
                                  <p:childTnLst>
                                    <p:set>
                                      <p:cBhvr>
                                        <p:cTn id="12" fill="hold"/>
                                        <p:tgtEl>
                                          <p:spTgt spid="263"/>
                                        </p:tgtEl>
                                        <p:attrNameLst>
                                          <p:attrName>style.visibility</p:attrName>
                                        </p:attrNameLst>
                                      </p:cBhvr>
                                      <p:to>
                                        <p:strVal val="visible"/>
                                      </p:to>
                                    </p:set>
                                    <p:anim calcmode="lin" valueType="num">
                                      <p:cBhvr>
                                        <p:cTn id="13" dur="80" fill="hold"/>
                                        <p:tgtEl>
                                          <p:spTgt spid="263"/>
                                        </p:tgtEl>
                                        <p:attrNameLst>
                                          <p:attrName>ppt_x</p:attrName>
                                        </p:attrNameLst>
                                      </p:cBhvr>
                                      <p:tavLst>
                                        <p:tav tm="0">
                                          <p:val>
                                            <p:strVal val="#ppt_x"/>
                                          </p:val>
                                        </p:tav>
                                        <p:tav tm="100000">
                                          <p:val>
                                            <p:strVal val="#ppt_x"/>
                                          </p:val>
                                        </p:tav>
                                      </p:tavLst>
                                    </p:anim>
                                    <p:anim calcmode="lin" valueType="num">
                                      <p:cBhvr>
                                        <p:cTn id="14" dur="80" fill="hold"/>
                                        <p:tgtEl>
                                          <p:spTgt spid="26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nodeType="clickEffect" presetClass="entr" presetSubtype="1" presetID="2" grpId="3" fill="hold">
                                  <p:stCondLst>
                                    <p:cond delay="0"/>
                                  </p:stCondLst>
                                  <p:iterate type="el" backwards="0">
                                    <p:tmAbs val="0"/>
                                  </p:iterate>
                                  <p:childTnLst>
                                    <p:set>
                                      <p:cBhvr>
                                        <p:cTn id="18" fill="hold"/>
                                        <p:tgtEl>
                                          <p:spTgt spid="264"/>
                                        </p:tgtEl>
                                        <p:attrNameLst>
                                          <p:attrName>style.visibility</p:attrName>
                                        </p:attrNameLst>
                                      </p:cBhvr>
                                      <p:to>
                                        <p:strVal val="visible"/>
                                      </p:to>
                                    </p:set>
                                    <p:anim calcmode="lin" valueType="num">
                                      <p:cBhvr>
                                        <p:cTn id="19" dur="80" fill="hold"/>
                                        <p:tgtEl>
                                          <p:spTgt spid="264"/>
                                        </p:tgtEl>
                                        <p:attrNameLst>
                                          <p:attrName>ppt_x</p:attrName>
                                        </p:attrNameLst>
                                      </p:cBhvr>
                                      <p:tavLst>
                                        <p:tav tm="0">
                                          <p:val>
                                            <p:strVal val="#ppt_x"/>
                                          </p:val>
                                        </p:tav>
                                        <p:tav tm="100000">
                                          <p:val>
                                            <p:strVal val="#ppt_x"/>
                                          </p:val>
                                        </p:tav>
                                      </p:tavLst>
                                    </p:anim>
                                    <p:anim calcmode="lin" valueType="num">
                                      <p:cBhvr>
                                        <p:cTn id="20" dur="80" fill="hold"/>
                                        <p:tgtEl>
                                          <p:spTgt spid="26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1" presetID="2" grpId="4" fill="hold">
                                  <p:stCondLst>
                                    <p:cond delay="0"/>
                                  </p:stCondLst>
                                  <p:iterate type="el" backwards="0">
                                    <p:tmAbs val="0"/>
                                  </p:iterate>
                                  <p:childTnLst>
                                    <p:set>
                                      <p:cBhvr>
                                        <p:cTn id="24" fill="hold"/>
                                        <p:tgtEl>
                                          <p:spTgt spid="265"/>
                                        </p:tgtEl>
                                        <p:attrNameLst>
                                          <p:attrName>style.visibility</p:attrName>
                                        </p:attrNameLst>
                                      </p:cBhvr>
                                      <p:to>
                                        <p:strVal val="visible"/>
                                      </p:to>
                                    </p:set>
                                    <p:anim calcmode="lin" valueType="num">
                                      <p:cBhvr>
                                        <p:cTn id="25" dur="80" fill="hold"/>
                                        <p:tgtEl>
                                          <p:spTgt spid="265"/>
                                        </p:tgtEl>
                                        <p:attrNameLst>
                                          <p:attrName>ppt_x</p:attrName>
                                        </p:attrNameLst>
                                      </p:cBhvr>
                                      <p:tavLst>
                                        <p:tav tm="0">
                                          <p:val>
                                            <p:strVal val="#ppt_x"/>
                                          </p:val>
                                        </p:tav>
                                        <p:tav tm="100000">
                                          <p:val>
                                            <p:strVal val="#ppt_x"/>
                                          </p:val>
                                        </p:tav>
                                      </p:tavLst>
                                    </p:anim>
                                    <p:anim calcmode="lin" valueType="num">
                                      <p:cBhvr>
                                        <p:cTn id="26" dur="80" fill="hold"/>
                                        <p:tgtEl>
                                          <p:spTgt spid="265"/>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nodeType="clickEffect" presetClass="entr" presetSubtype="1" presetID="2" grpId="5" fill="hold">
                                  <p:stCondLst>
                                    <p:cond delay="0"/>
                                  </p:stCondLst>
                                  <p:iterate type="el" backwards="0">
                                    <p:tmAbs val="0"/>
                                  </p:iterate>
                                  <p:childTnLst>
                                    <p:set>
                                      <p:cBhvr>
                                        <p:cTn id="30" fill="hold"/>
                                        <p:tgtEl>
                                          <p:spTgt spid="266"/>
                                        </p:tgtEl>
                                        <p:attrNameLst>
                                          <p:attrName>style.visibility</p:attrName>
                                        </p:attrNameLst>
                                      </p:cBhvr>
                                      <p:to>
                                        <p:strVal val="visible"/>
                                      </p:to>
                                    </p:set>
                                    <p:anim calcmode="lin" valueType="num">
                                      <p:cBhvr>
                                        <p:cTn id="31" dur="80" fill="hold"/>
                                        <p:tgtEl>
                                          <p:spTgt spid="266"/>
                                        </p:tgtEl>
                                        <p:attrNameLst>
                                          <p:attrName>ppt_x</p:attrName>
                                        </p:attrNameLst>
                                      </p:cBhvr>
                                      <p:tavLst>
                                        <p:tav tm="0">
                                          <p:val>
                                            <p:strVal val="#ppt_x"/>
                                          </p:val>
                                        </p:tav>
                                        <p:tav tm="100000">
                                          <p:val>
                                            <p:strVal val="#ppt_x"/>
                                          </p:val>
                                        </p:tav>
                                      </p:tavLst>
                                    </p:anim>
                                    <p:anim calcmode="lin" valueType="num">
                                      <p:cBhvr>
                                        <p:cTn id="32" dur="80" fill="hold"/>
                                        <p:tgtEl>
                                          <p:spTgt spid="26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3" grpId="2"/>
      <p:bldP build="whole" bldLvl="1" animBg="1" rev="0" advAuto="0" spid="262" grpId="1"/>
      <p:bldP build="whole" bldLvl="1" animBg="1" rev="0" advAuto="0" spid="264" grpId="3"/>
      <p:bldP build="whole" bldLvl="1" animBg="1" rev="0" advAuto="0" spid="265" grpId="4"/>
      <p:bldP build="whole" bldLvl="1" animBg="1" rev="0" advAuto="0" spid="266" grpId="5"/>
    </p:bldLst>
  </p:timing>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5" name="Shape 68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686" name="Shape 686"/>
          <p:cNvSpPr/>
          <p:nvPr>
            <p:ph type="title"/>
          </p:nvPr>
        </p:nvSpPr>
        <p:spPr>
          <a:xfrm>
            <a:off x="366713" y="401638"/>
            <a:ext cx="8410576" cy="551784"/>
          </a:xfrm>
          <a:prstGeom prst="rect">
            <a:avLst/>
          </a:prstGeom>
        </p:spPr>
        <p:txBody>
          <a:bodyPr/>
          <a:lstStyle/>
          <a:p>
            <a:pPr lvl="0">
              <a:defRPr sz="1800">
                <a:solidFill>
                  <a:srgbClr val="000000"/>
                </a:solidFill>
                <a:uFillTx/>
              </a:defRPr>
            </a:pPr>
            <a:r>
              <a:rPr sz="3200">
                <a:solidFill>
                  <a:srgbClr val="008881"/>
                </a:solidFill>
                <a:uFill>
                  <a:solidFill>
                    <a:srgbClr val="008881"/>
                  </a:solidFill>
                </a:uFill>
              </a:rPr>
              <a:t>UNIX Pipes and Filters</a:t>
            </a:r>
          </a:p>
        </p:txBody>
      </p:sp>
      <p:pic>
        <p:nvPicPr>
          <p:cNvPr id="687" name="google-datacenter-tech-05.jpg"/>
          <p:cNvPicPr/>
          <p:nvPr/>
        </p:nvPicPr>
        <p:blipFill>
          <a:blip r:embed="rId3">
            <a:extLst/>
          </a:blip>
          <a:srcRect l="0" t="20664" r="0" b="20664"/>
          <a:stretch>
            <a:fillRect/>
          </a:stretch>
        </p:blipFill>
        <p:spPr>
          <a:xfrm>
            <a:off x="373941" y="1152416"/>
            <a:ext cx="8410619" cy="3289717"/>
          </a:xfrm>
          <a:prstGeom prst="rect">
            <a:avLst/>
          </a:prstGeom>
          <a:ln w="12700">
            <a:miter lim="400000"/>
          </a:ln>
        </p:spPr>
      </p:pic>
      <p:sp>
        <p:nvSpPr>
          <p:cNvPr id="688" name="Shape 688"/>
          <p:cNvSpPr/>
          <p:nvPr/>
        </p:nvSpPr>
        <p:spPr>
          <a:xfrm>
            <a:off x="374188" y="4674870"/>
            <a:ext cx="5682889" cy="2692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457200">
              <a:defRPr sz="1200">
                <a:solidFill>
                  <a:srgbClr val="FFFFFF"/>
                </a:solidFill>
                <a:uFillTx/>
                <a:latin typeface="Courier"/>
                <a:ea typeface="Courier"/>
                <a:cs typeface="Courier"/>
                <a:sym typeface="Courier"/>
              </a:defRPr>
            </a:lvl1pPr>
          </a:lstStyle>
          <a:p>
            <a:pPr lvl="0">
              <a:defRPr sz="1800">
                <a:solidFill>
                  <a:srgbClr val="000000"/>
                </a:solidFill>
              </a:defRPr>
            </a:pPr>
            <a:r>
              <a:rPr sz="1200">
                <a:solidFill>
                  <a:srgbClr val="FFFFFF"/>
                </a:solidFill>
              </a:rPr>
              <a:t>cut -d" " -f1 &lt; access.log | sort | uniq -c | sort -rn | less</a:t>
            </a:r>
          </a:p>
        </p:txBody>
      </p:sp>
      <p:pic>
        <p:nvPicPr>
          <p:cNvPr id="689" name="pasted-image.pdf"/>
          <p:cNvPicPr/>
          <p:nvPr/>
        </p:nvPicPr>
        <p:blipFill>
          <a:blip r:embed="rId4">
            <a:extLst/>
          </a:blip>
          <a:stretch>
            <a:fillRect/>
          </a:stretch>
        </p:blipFill>
        <p:spPr>
          <a:xfrm>
            <a:off x="7985071" y="113539"/>
            <a:ext cx="723901" cy="952501"/>
          </a:xfrm>
          <a:prstGeom prst="rect">
            <a:avLst/>
          </a:prstGeom>
          <a:ln w="12700">
            <a:miter lim="400000"/>
          </a:ln>
        </p:spPr>
      </p:pic>
    </p:spTree>
  </p:cSld>
  <p:clrMapOvr>
    <a:masterClrMapping/>
  </p:clrMapOvr>
  <p:transition spd="slow"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3" name="Shape 693"/>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Choreography over Orchestration</a:t>
            </a:r>
          </a:p>
        </p:txBody>
      </p:sp>
      <p:sp>
        <p:nvSpPr>
          <p:cNvPr id="694" name="Shape 69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pic>
        <p:nvPicPr>
          <p:cNvPr id="695" name="pasted-image.tif"/>
          <p:cNvPicPr/>
          <p:nvPr/>
        </p:nvPicPr>
        <p:blipFill>
          <a:blip r:embed="rId3">
            <a:extLst/>
          </a:blip>
          <a:stretch>
            <a:fillRect/>
          </a:stretch>
        </p:blipFill>
        <p:spPr>
          <a:xfrm>
            <a:off x="716257" y="1286577"/>
            <a:ext cx="3855743" cy="2571751"/>
          </a:xfrm>
          <a:prstGeom prst="rect">
            <a:avLst/>
          </a:prstGeom>
          <a:ln w="12700">
            <a:miter lim="400000"/>
          </a:ln>
        </p:spPr>
      </p:pic>
      <p:pic>
        <p:nvPicPr>
          <p:cNvPr id="696" name="pasted-image.tif"/>
          <p:cNvPicPr/>
          <p:nvPr/>
        </p:nvPicPr>
        <p:blipFill>
          <a:blip r:embed="rId4">
            <a:extLst/>
          </a:blip>
          <a:srcRect l="0" t="496" r="0" b="0"/>
          <a:stretch>
            <a:fillRect/>
          </a:stretch>
        </p:blipFill>
        <p:spPr>
          <a:xfrm>
            <a:off x="4572000" y="1286577"/>
            <a:ext cx="3855743" cy="2547755"/>
          </a:xfrm>
          <a:prstGeom prst="rect">
            <a:avLst/>
          </a:prstGeom>
          <a:ln w="12700">
            <a:miter lim="400000"/>
          </a:ln>
        </p:spPr>
      </p:pic>
      <p:sp>
        <p:nvSpPr>
          <p:cNvPr id="697" name="Shape 697"/>
          <p:cNvSpPr/>
          <p:nvPr/>
        </p:nvSpPr>
        <p:spPr>
          <a:xfrm>
            <a:off x="690857" y="3703387"/>
            <a:ext cx="2163294" cy="1930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600">
                <a:solidFill>
                  <a:srgbClr val="FFFFFF"/>
                </a:solidFill>
                <a:latin typeface="Avenir Next"/>
                <a:ea typeface="Avenir Next"/>
                <a:cs typeface="Avenir Next"/>
                <a:sym typeface="Avenir Next"/>
              </a:defRPr>
            </a:lvl1pPr>
          </a:lstStyle>
          <a:p>
            <a:pPr lvl="0">
              <a:defRPr sz="1800">
                <a:solidFill>
                  <a:srgbClr val="000000"/>
                </a:solidFill>
                <a:uFillTx/>
              </a:defRPr>
            </a:pPr>
            <a:r>
              <a:rPr sz="600">
                <a:solidFill>
                  <a:srgbClr val="FFFFFF"/>
                </a:solidFill>
                <a:uFill>
                  <a:solidFill>
                    <a:srgbClr val="4D4D4D"/>
                  </a:solidFill>
                </a:uFill>
              </a:rPr>
              <a:t>https://www.flickr.com/photos/gabrielsaldana/5896491978</a:t>
            </a:r>
          </a:p>
        </p:txBody>
      </p:sp>
      <p:sp>
        <p:nvSpPr>
          <p:cNvPr id="698" name="Shape 698"/>
          <p:cNvSpPr/>
          <p:nvPr/>
        </p:nvSpPr>
        <p:spPr>
          <a:xfrm>
            <a:off x="6216341" y="1261177"/>
            <a:ext cx="2249400" cy="1930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600">
                <a:solidFill>
                  <a:srgbClr val="FFFFFF"/>
                </a:solidFill>
                <a:latin typeface="Avenir Next"/>
                <a:ea typeface="Avenir Next"/>
                <a:cs typeface="Avenir Next"/>
                <a:sym typeface="Avenir Next"/>
              </a:defRPr>
            </a:lvl1pPr>
          </a:lstStyle>
          <a:p>
            <a:pPr lvl="0">
              <a:defRPr sz="1800">
                <a:solidFill>
                  <a:srgbClr val="000000"/>
                </a:solidFill>
                <a:uFillTx/>
              </a:defRPr>
            </a:pPr>
            <a:r>
              <a:rPr sz="600">
                <a:solidFill>
                  <a:srgbClr val="FFFFFF"/>
                </a:solidFill>
                <a:uFill>
                  <a:solidFill>
                    <a:srgbClr val="4D4D4D"/>
                  </a:solidFill>
                </a:uFill>
              </a:rPr>
              <a:t>https://www.flickr.com/photos/chrisbrenschmidt/2223763842</a:t>
            </a:r>
          </a:p>
        </p:txBody>
      </p:sp>
      <p:pic>
        <p:nvPicPr>
          <p:cNvPr id="699" name="pasted-image.pdf"/>
          <p:cNvPicPr/>
          <p:nvPr/>
        </p:nvPicPr>
        <p:blipFill>
          <a:blip r:embed="rId5">
            <a:extLst/>
          </a:blip>
          <a:stretch>
            <a:fillRect/>
          </a:stretch>
        </p:blipFill>
        <p:spPr>
          <a:xfrm>
            <a:off x="7985071" y="126239"/>
            <a:ext cx="723901" cy="952501"/>
          </a:xfrm>
          <a:prstGeom prst="rect">
            <a:avLst/>
          </a:prstGeom>
          <a:ln w="12700">
            <a:miter lim="400000"/>
          </a:ln>
        </p:spPr>
      </p:pic>
      <p:sp>
        <p:nvSpPr>
          <p:cNvPr id="700" name="Shape 700"/>
          <p:cNvSpPr/>
          <p:nvPr/>
        </p:nvSpPr>
        <p:spPr>
          <a:xfrm>
            <a:off x="0" y="4655661"/>
            <a:ext cx="6929171" cy="3327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400">
                <a:solidFill>
                  <a:srgbClr val="FFFFFF"/>
                </a:solidFill>
                <a:latin typeface="Avenir Next"/>
                <a:ea typeface="Avenir Next"/>
                <a:cs typeface="Avenir Next"/>
                <a:sym typeface="Avenir Next"/>
              </a:defRPr>
            </a:lvl1pPr>
          </a:lstStyle>
          <a:p>
            <a:pPr lvl="0">
              <a:defRPr sz="1800">
                <a:solidFill>
                  <a:srgbClr val="000000"/>
                </a:solidFill>
                <a:uFillTx/>
              </a:defRPr>
            </a:pPr>
            <a:r>
              <a:rPr sz="1400">
                <a:solidFill>
                  <a:srgbClr val="FFFFFF"/>
                </a:solidFill>
                <a:uFill>
                  <a:solidFill>
                    <a:srgbClr val="4D4D4D"/>
                  </a:solidFill>
                </a:uFill>
              </a:rPr>
              <a:t>http://martinfowler.com/articles/microservices.html#SmartEndpointsAndDumbPipes</a:t>
            </a:r>
          </a:p>
        </p:txBody>
      </p:sp>
    </p:spTree>
  </p:cSld>
  <p:clrMapOvr>
    <a:masterClrMapping/>
  </p:clrMapOvr>
  <p:transition spd="med" advClick="1">
    <p:push dir="l"/>
  </p:transition>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704" name="pasted-image.pdf"/>
          <p:cNvPicPr/>
          <p:nvPr/>
        </p:nvPicPr>
        <p:blipFill>
          <a:blip r:embed="rId3">
            <a:alphaModFix amt="25000"/>
            <a:extLst/>
          </a:blip>
          <a:stretch>
            <a:fillRect/>
          </a:stretch>
        </p:blipFill>
        <p:spPr>
          <a:xfrm>
            <a:off x="3111500" y="1111250"/>
            <a:ext cx="2921000" cy="2540000"/>
          </a:xfrm>
          <a:prstGeom prst="rect">
            <a:avLst/>
          </a:prstGeom>
          <a:ln w="12700">
            <a:miter lim="400000"/>
          </a:ln>
        </p:spPr>
      </p:pic>
      <p:sp>
        <p:nvSpPr>
          <p:cNvPr id="705" name="Shape 705"/>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A Mutualistic Symbiotic Relationship…</a:t>
            </a:r>
          </a:p>
        </p:txBody>
      </p:sp>
      <p:sp>
        <p:nvSpPr>
          <p:cNvPr id="706" name="Shape 70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707" name="Shape 707"/>
          <p:cNvSpPr/>
          <p:nvPr/>
        </p:nvSpPr>
        <p:spPr>
          <a:xfrm>
            <a:off x="1784046" y="2911261"/>
            <a:ext cx="2188973" cy="5105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400">
                <a:latin typeface="Avenir Next Medium"/>
                <a:ea typeface="Avenir Next Medium"/>
                <a:cs typeface="Avenir Next Medium"/>
                <a:sym typeface="Avenir Next Medium"/>
              </a:defRPr>
            </a:lvl1pPr>
          </a:lstStyle>
          <a:p>
            <a:pPr lvl="0">
              <a:defRPr sz="1800">
                <a:solidFill>
                  <a:srgbClr val="000000"/>
                </a:solidFill>
                <a:uFillTx/>
              </a:defRPr>
            </a:pPr>
            <a:r>
              <a:rPr sz="2400">
                <a:solidFill>
                  <a:srgbClr val="4D4D4D"/>
                </a:solidFill>
                <a:uFill>
                  <a:solidFill>
                    <a:srgbClr val="4D4D4D"/>
                  </a:solidFill>
                </a:uFill>
              </a:rPr>
              <a:t>Cloud Foundry</a:t>
            </a:r>
          </a:p>
        </p:txBody>
      </p:sp>
      <p:sp>
        <p:nvSpPr>
          <p:cNvPr id="708" name="Shape 708"/>
          <p:cNvSpPr/>
          <p:nvPr/>
        </p:nvSpPr>
        <p:spPr>
          <a:xfrm>
            <a:off x="4976662" y="3236223"/>
            <a:ext cx="2013103" cy="5105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400">
                <a:latin typeface="Avenir Next Medium"/>
                <a:ea typeface="Avenir Next Medium"/>
                <a:cs typeface="Avenir Next Medium"/>
                <a:sym typeface="Avenir Next Medium"/>
              </a:defRPr>
            </a:lvl1pPr>
          </a:lstStyle>
          <a:p>
            <a:pPr lvl="0">
              <a:defRPr sz="1800">
                <a:solidFill>
                  <a:srgbClr val="000000"/>
                </a:solidFill>
                <a:uFillTx/>
              </a:defRPr>
            </a:pPr>
            <a:r>
              <a:rPr sz="2400">
                <a:solidFill>
                  <a:srgbClr val="4D4D4D"/>
                </a:solidFill>
                <a:uFill>
                  <a:solidFill>
                    <a:srgbClr val="4D4D4D"/>
                  </a:solidFill>
                </a:uFill>
              </a:rPr>
              <a:t>Microservices</a:t>
            </a:r>
          </a:p>
        </p:txBody>
      </p:sp>
      <p:grpSp>
        <p:nvGrpSpPr>
          <p:cNvPr id="716" name="Group 716"/>
          <p:cNvGrpSpPr/>
          <p:nvPr/>
        </p:nvGrpSpPr>
        <p:grpSpPr>
          <a:xfrm>
            <a:off x="5357741" y="1539324"/>
            <a:ext cx="1300243" cy="1577885"/>
            <a:chOff x="0" y="0"/>
            <a:chExt cx="1300241" cy="1577883"/>
          </a:xfrm>
        </p:grpSpPr>
        <p:pic>
          <p:nvPicPr>
            <p:cNvPr id="709" name="pasted-image.pdf"/>
            <p:cNvPicPr/>
            <p:nvPr/>
          </p:nvPicPr>
          <p:blipFill>
            <a:blip r:embed="rId4">
              <a:extLst/>
            </a:blip>
            <a:stretch>
              <a:fillRect/>
            </a:stretch>
          </p:blipFill>
          <p:spPr>
            <a:xfrm>
              <a:off x="391561" y="924271"/>
              <a:ext cx="510137" cy="430429"/>
            </a:xfrm>
            <a:prstGeom prst="rect">
              <a:avLst/>
            </a:prstGeom>
            <a:ln w="12700" cap="flat">
              <a:noFill/>
              <a:miter lim="400000"/>
            </a:ln>
            <a:effectLst/>
          </p:spPr>
        </p:pic>
        <p:pic>
          <p:nvPicPr>
            <p:cNvPr id="710" name="pasted-image.pdf"/>
            <p:cNvPicPr/>
            <p:nvPr/>
          </p:nvPicPr>
          <p:blipFill>
            <a:blip r:embed="rId4">
              <a:extLst/>
            </a:blip>
            <a:stretch>
              <a:fillRect/>
            </a:stretch>
          </p:blipFill>
          <p:spPr>
            <a:xfrm>
              <a:off x="790105" y="1147456"/>
              <a:ext cx="510137" cy="430428"/>
            </a:xfrm>
            <a:prstGeom prst="rect">
              <a:avLst/>
            </a:prstGeom>
            <a:ln w="12700" cap="flat">
              <a:noFill/>
              <a:miter lim="400000"/>
            </a:ln>
            <a:effectLst/>
          </p:spPr>
        </p:pic>
        <p:pic>
          <p:nvPicPr>
            <p:cNvPr id="711" name="pasted-image.pdf"/>
            <p:cNvPicPr/>
            <p:nvPr/>
          </p:nvPicPr>
          <p:blipFill>
            <a:blip r:embed="rId5">
              <a:extLst/>
            </a:blip>
            <a:stretch>
              <a:fillRect/>
            </a:stretch>
          </p:blipFill>
          <p:spPr>
            <a:xfrm>
              <a:off x="790105" y="690747"/>
              <a:ext cx="510137" cy="430428"/>
            </a:xfrm>
            <a:prstGeom prst="rect">
              <a:avLst/>
            </a:prstGeom>
            <a:ln w="12700" cap="flat">
              <a:noFill/>
              <a:miter lim="400000"/>
            </a:ln>
            <a:effectLst/>
          </p:spPr>
        </p:pic>
        <p:pic>
          <p:nvPicPr>
            <p:cNvPr id="712" name="pasted-image.pdf"/>
            <p:cNvPicPr/>
            <p:nvPr/>
          </p:nvPicPr>
          <p:blipFill>
            <a:blip r:embed="rId5">
              <a:extLst/>
            </a:blip>
            <a:stretch>
              <a:fillRect/>
            </a:stretch>
          </p:blipFill>
          <p:spPr>
            <a:xfrm>
              <a:off x="790105" y="237734"/>
              <a:ext cx="510137" cy="430428"/>
            </a:xfrm>
            <a:prstGeom prst="rect">
              <a:avLst/>
            </a:prstGeom>
            <a:ln w="12700" cap="flat">
              <a:noFill/>
              <a:miter lim="400000"/>
            </a:ln>
            <a:effectLst/>
          </p:spPr>
        </p:pic>
        <p:pic>
          <p:nvPicPr>
            <p:cNvPr id="713" name="pasted-image.pdf"/>
            <p:cNvPicPr/>
            <p:nvPr/>
          </p:nvPicPr>
          <p:blipFill>
            <a:blip r:embed="rId5">
              <a:extLst/>
            </a:blip>
            <a:stretch>
              <a:fillRect/>
            </a:stretch>
          </p:blipFill>
          <p:spPr>
            <a:xfrm>
              <a:off x="404261" y="0"/>
              <a:ext cx="510137" cy="430428"/>
            </a:xfrm>
            <a:prstGeom prst="rect">
              <a:avLst/>
            </a:prstGeom>
            <a:ln w="12700" cap="flat">
              <a:noFill/>
              <a:miter lim="400000"/>
            </a:ln>
            <a:effectLst/>
          </p:spPr>
        </p:pic>
        <p:pic>
          <p:nvPicPr>
            <p:cNvPr id="714" name="pasted-image.pdf"/>
            <p:cNvPicPr/>
            <p:nvPr/>
          </p:nvPicPr>
          <p:blipFill>
            <a:blip r:embed="rId6">
              <a:extLst/>
            </a:blip>
            <a:stretch>
              <a:fillRect/>
            </a:stretch>
          </p:blipFill>
          <p:spPr>
            <a:xfrm>
              <a:off x="391561" y="460426"/>
              <a:ext cx="510137" cy="430428"/>
            </a:xfrm>
            <a:prstGeom prst="rect">
              <a:avLst/>
            </a:prstGeom>
            <a:ln w="12700" cap="flat">
              <a:noFill/>
              <a:miter lim="400000"/>
            </a:ln>
            <a:effectLst/>
          </p:spPr>
        </p:pic>
        <p:pic>
          <p:nvPicPr>
            <p:cNvPr id="715" name="pasted-image.pdf"/>
            <p:cNvPicPr/>
            <p:nvPr/>
          </p:nvPicPr>
          <p:blipFill>
            <a:blip r:embed="rId6">
              <a:extLst/>
            </a:blip>
            <a:stretch>
              <a:fillRect/>
            </a:stretch>
          </p:blipFill>
          <p:spPr>
            <a:xfrm>
              <a:off x="0" y="218455"/>
              <a:ext cx="510137" cy="430428"/>
            </a:xfrm>
            <a:prstGeom prst="rect">
              <a:avLst/>
            </a:prstGeom>
            <a:ln w="12700" cap="flat">
              <a:noFill/>
              <a:miter lim="400000"/>
            </a:ln>
            <a:effectLst/>
          </p:spPr>
        </p:pic>
      </p:grpSp>
      <p:sp>
        <p:nvSpPr>
          <p:cNvPr id="717" name="Shape 717"/>
          <p:cNvSpPr/>
          <p:nvPr/>
        </p:nvSpPr>
        <p:spPr>
          <a:xfrm>
            <a:off x="0" y="4655661"/>
            <a:ext cx="4168826" cy="3327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400">
                <a:solidFill>
                  <a:srgbClr val="FFFFFF"/>
                </a:solidFill>
                <a:latin typeface="Avenir Next"/>
                <a:ea typeface="Avenir Next"/>
                <a:cs typeface="Avenir Next"/>
                <a:sym typeface="Avenir Next"/>
              </a:defRPr>
            </a:lvl1pPr>
          </a:lstStyle>
          <a:p>
            <a:pPr lvl="0">
              <a:defRPr sz="1800">
                <a:solidFill>
                  <a:srgbClr val="000000"/>
                </a:solidFill>
                <a:uFillTx/>
              </a:defRPr>
            </a:pPr>
            <a:r>
              <a:rPr sz="1400">
                <a:solidFill>
                  <a:srgbClr val="FFFFFF"/>
                </a:solidFill>
                <a:uFill>
                  <a:solidFill>
                    <a:srgbClr val="4D4D4D"/>
                  </a:solidFill>
                </a:uFill>
              </a:rPr>
              <a:t>http://en.wikipedia.org/wiki/Symbiosis#Mutualism</a:t>
            </a:r>
          </a:p>
        </p:txBody>
      </p:sp>
      <p:pic>
        <p:nvPicPr>
          <p:cNvPr id="718" name="droppedImage.png"/>
          <p:cNvPicPr/>
          <p:nvPr/>
        </p:nvPicPr>
        <p:blipFill>
          <a:blip r:embed="rId7">
            <a:extLst/>
          </a:blip>
          <a:srcRect l="3267" t="13725" r="13071" b="40958"/>
          <a:stretch>
            <a:fillRect/>
          </a:stretch>
        </p:blipFill>
        <p:spPr>
          <a:xfrm>
            <a:off x="1545730" y="1723826"/>
            <a:ext cx="2427275" cy="1314774"/>
          </a:xfrm>
          <a:prstGeom prst="rect">
            <a:avLst/>
          </a:prstGeom>
          <a:ln w="12700">
            <a:miter lim="400000"/>
          </a:ln>
        </p:spPr>
      </p:pic>
    </p:spTree>
  </p:cSld>
  <p:clrMapOvr>
    <a:masterClrMapping/>
  </p:clrMapOvr>
  <p:transition spd="slow" advClick="1">
    <p:dissolve/>
  </p:transition>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2" name="Shape 72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pic>
        <p:nvPicPr>
          <p:cNvPr id="723" name="droppedImage.png"/>
          <p:cNvPicPr/>
          <p:nvPr/>
        </p:nvPicPr>
        <p:blipFill>
          <a:blip r:embed="rId3">
            <a:extLst/>
          </a:blip>
          <a:stretch>
            <a:fillRect/>
          </a:stretch>
        </p:blipFill>
        <p:spPr>
          <a:xfrm>
            <a:off x="851463" y="1122300"/>
            <a:ext cx="7441074" cy="2597129"/>
          </a:xfrm>
          <a:prstGeom prst="rect">
            <a:avLst/>
          </a:prstGeom>
          <a:ln w="12700">
            <a:miter lim="400000"/>
          </a:ln>
        </p:spPr>
      </p:pic>
      <p:sp>
        <p:nvSpPr>
          <p:cNvPr id="724" name="Shape 724"/>
          <p:cNvSpPr/>
          <p:nvPr/>
        </p:nvSpPr>
        <p:spPr>
          <a:xfrm>
            <a:off x="3330297" y="3332468"/>
            <a:ext cx="2483406" cy="77392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lstStyle>
            <a:lvl1pPr>
              <a:lnSpc>
                <a:spcPct val="90000"/>
              </a:lnSpc>
              <a:defRPr sz="4400">
                <a:solidFill>
                  <a:srgbClr val="F27C3A"/>
                </a:solidFill>
                <a:uFill>
                  <a:solidFill>
                    <a:srgbClr val="F27C3A"/>
                  </a:solidFill>
                </a:uFill>
                <a:latin typeface="Avenir Next Medium"/>
                <a:ea typeface="Avenir Next Medium"/>
                <a:cs typeface="Avenir Next Medium"/>
                <a:sym typeface="Avenir Next Medium"/>
              </a:defRPr>
            </a:lvl1pPr>
          </a:lstStyle>
          <a:p>
            <a:pPr lvl="0">
              <a:defRPr sz="1800">
                <a:solidFill>
                  <a:srgbClr val="000000"/>
                </a:solidFill>
                <a:uFillTx/>
              </a:defRPr>
            </a:pPr>
            <a:r>
              <a:rPr sz="4400">
                <a:solidFill>
                  <a:srgbClr val="F27C3A"/>
                </a:solidFill>
                <a:uFill>
                  <a:solidFill>
                    <a:srgbClr val="F27C3A"/>
                  </a:solidFill>
                </a:uFill>
              </a:rPr>
              <a:t>Overview</a:t>
            </a:r>
          </a:p>
        </p:txBody>
      </p:sp>
      <p:sp>
        <p:nvSpPr>
          <p:cNvPr id="725" name="Shape 725"/>
          <p:cNvSpPr/>
          <p:nvPr/>
        </p:nvSpPr>
        <p:spPr>
          <a:xfrm>
            <a:off x="25163" y="4655661"/>
            <a:ext cx="1586816" cy="3327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400">
                <a:solidFill>
                  <a:srgbClr val="FFFFFF"/>
                </a:solidFill>
                <a:latin typeface="Avenir Next"/>
                <a:ea typeface="Avenir Next"/>
                <a:cs typeface="Avenir Next"/>
                <a:sym typeface="Avenir Next"/>
              </a:defRPr>
            </a:lvl1pPr>
          </a:lstStyle>
          <a:p>
            <a:pPr lvl="0">
              <a:defRPr sz="1800">
                <a:solidFill>
                  <a:srgbClr val="000000"/>
                </a:solidFill>
                <a:uFillTx/>
              </a:defRPr>
            </a:pPr>
            <a:r>
              <a:rPr sz="1400">
                <a:solidFill>
                  <a:srgbClr val="FFFFFF"/>
                </a:solidFill>
                <a:uFill>
                  <a:solidFill>
                    <a:srgbClr val="4D4D4D"/>
                  </a:solidFill>
                </a:uFill>
              </a:rPr>
              <a:t>http://12factor.net</a:t>
            </a:r>
          </a:p>
        </p:txBody>
      </p:sp>
    </p:spTree>
  </p:cSld>
  <p:clrMapOvr>
    <a:masterClrMapping/>
  </p:clrMapOvr>
  <p:transition spd="slow" advClick="1">
    <p:newsflash/>
  </p:transition>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9" name="Shape 72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730" name="Shape 730"/>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Twelve Factor + Cloud Foundry</a:t>
            </a:r>
          </a:p>
        </p:txBody>
      </p:sp>
      <p:sp>
        <p:nvSpPr>
          <p:cNvPr id="731" name="Shape 731"/>
          <p:cNvSpPr/>
          <p:nvPr>
            <p:ph type="body" idx="1"/>
          </p:nvPr>
        </p:nvSpPr>
        <p:spPr>
          <a:prstGeom prst="rect">
            <a:avLst/>
          </a:prstGeom>
        </p:spPr>
        <p:txBody>
          <a:bodyPr/>
          <a:lstStyle/>
          <a:p>
            <a:pPr lvl="0">
              <a:defRPr sz="1800">
                <a:solidFill>
                  <a:srgbClr val="000000"/>
                </a:solidFill>
                <a:uFillTx/>
              </a:defRPr>
            </a:pPr>
            <a:r>
              <a:rPr sz="2400">
                <a:solidFill>
                  <a:srgbClr val="4D4D4D"/>
                </a:solidFill>
                <a:uFill>
                  <a:solidFill>
                    <a:srgbClr val="4D4D4D"/>
                  </a:solidFill>
                </a:uFill>
              </a:rPr>
              <a:t>One codebase tracked in revision control, many deploys</a:t>
            </a:r>
            <a:endParaRPr sz="2400">
              <a:solidFill>
                <a:srgbClr val="4D4D4D"/>
              </a:solidFill>
              <a:uFill>
                <a:solidFill>
                  <a:srgbClr val="4D4D4D"/>
                </a:solidFill>
              </a:uFill>
            </a:endParaRPr>
          </a:p>
          <a:p>
            <a:pPr lvl="1" marL="685800" indent="-228600">
              <a:buChar char="•"/>
              <a:defRPr sz="1800">
                <a:solidFill>
                  <a:srgbClr val="000000"/>
                </a:solidFill>
                <a:uFillTx/>
              </a:defRPr>
            </a:pPr>
            <a:r>
              <a:rPr sz="2400">
                <a:solidFill>
                  <a:srgbClr val="4D4D4D"/>
                </a:solidFill>
                <a:uFill>
                  <a:solidFill>
                    <a:srgbClr val="4D4D4D"/>
                  </a:solidFill>
                </a:uFill>
              </a:rPr>
              <a:t>Multiple = Distributed System</a:t>
            </a:r>
            <a:endParaRPr sz="2400">
              <a:solidFill>
                <a:srgbClr val="4D4D4D"/>
              </a:solidFill>
              <a:uFill>
                <a:solidFill>
                  <a:srgbClr val="4D4D4D"/>
                </a:solidFill>
              </a:uFill>
            </a:endParaRPr>
          </a:p>
          <a:p>
            <a:pPr lvl="1" marL="685800" indent="-228600">
              <a:buChar char="•"/>
              <a:defRPr sz="1800">
                <a:solidFill>
                  <a:srgbClr val="000000"/>
                </a:solidFill>
                <a:uFillTx/>
              </a:defRPr>
            </a:pPr>
            <a:r>
              <a:rPr sz="2400">
                <a:solidFill>
                  <a:srgbClr val="4D4D4D"/>
                </a:solidFill>
                <a:uFill>
                  <a:solidFill>
                    <a:srgbClr val="4D4D4D"/>
                  </a:solidFill>
                </a:uFill>
              </a:rPr>
              <a:t>Consistent with CF application unit</a:t>
            </a:r>
            <a:endParaRPr sz="2400">
              <a:solidFill>
                <a:srgbClr val="4D4D4D"/>
              </a:solidFill>
              <a:uFill>
                <a:solidFill>
                  <a:srgbClr val="4D4D4D"/>
                </a:solidFill>
              </a:uFill>
            </a:endParaRPr>
          </a:p>
          <a:p>
            <a:pPr lvl="0">
              <a:defRPr sz="1800">
                <a:solidFill>
                  <a:srgbClr val="000000"/>
                </a:solidFill>
                <a:uFillTx/>
              </a:defRPr>
            </a:pPr>
            <a:r>
              <a:rPr sz="2400">
                <a:solidFill>
                  <a:srgbClr val="4D4D4D"/>
                </a:solidFill>
                <a:uFill>
                  <a:solidFill>
                    <a:srgbClr val="4D4D4D"/>
                  </a:solidFill>
                </a:uFill>
              </a:rPr>
              <a:t>Explicitly declare and isolate dependencies</a:t>
            </a:r>
            <a:endParaRPr sz="2400">
              <a:solidFill>
                <a:srgbClr val="4D4D4D"/>
              </a:solidFill>
              <a:uFill>
                <a:solidFill>
                  <a:srgbClr val="4D4D4D"/>
                </a:solidFill>
              </a:uFill>
            </a:endParaRPr>
          </a:p>
          <a:p>
            <a:pPr lvl="1" marL="685800" indent="-228600">
              <a:buChar char="•"/>
              <a:defRPr sz="1800">
                <a:solidFill>
                  <a:srgbClr val="000000"/>
                </a:solidFill>
                <a:uFillTx/>
              </a:defRPr>
            </a:pPr>
            <a:r>
              <a:rPr sz="2400">
                <a:solidFill>
                  <a:srgbClr val="4D4D4D"/>
                </a:solidFill>
                <a:uFill>
                  <a:solidFill>
                    <a:srgbClr val="4D4D4D"/>
                  </a:solidFill>
                </a:uFill>
              </a:rPr>
              <a:t>CF emphasis on deployable units (e.g. Java WAR)</a:t>
            </a:r>
            <a:endParaRPr sz="2400">
              <a:solidFill>
                <a:srgbClr val="4D4D4D"/>
              </a:solidFill>
              <a:uFill>
                <a:solidFill>
                  <a:srgbClr val="4D4D4D"/>
                </a:solidFill>
              </a:uFill>
            </a:endParaRPr>
          </a:p>
          <a:p>
            <a:pPr lvl="1" marL="685800" indent="-228600">
              <a:buChar char="•"/>
              <a:defRPr sz="1800">
                <a:solidFill>
                  <a:srgbClr val="000000"/>
                </a:solidFill>
                <a:uFillTx/>
              </a:defRPr>
            </a:pPr>
            <a:r>
              <a:rPr sz="2400">
                <a:solidFill>
                  <a:srgbClr val="4D4D4D"/>
                </a:solidFill>
                <a:uFill>
                  <a:solidFill>
                    <a:srgbClr val="4D4D4D"/>
                  </a:solidFill>
                </a:uFill>
              </a:rPr>
              <a:t>CF Buildpacks provide runtime dependencies</a:t>
            </a:r>
          </a:p>
        </p:txBody>
      </p:sp>
      <p:pic>
        <p:nvPicPr>
          <p:cNvPr id="732" name="droppedImage.png"/>
          <p:cNvPicPr/>
          <p:nvPr/>
        </p:nvPicPr>
        <p:blipFill>
          <a:blip r:embed="rId3">
            <a:extLst/>
          </a:blip>
          <a:srcRect l="46355" t="5980" r="44704" b="50000"/>
          <a:stretch>
            <a:fillRect/>
          </a:stretch>
        </p:blipFill>
        <p:spPr>
          <a:xfrm>
            <a:off x="8478837" y="0"/>
            <a:ext cx="665276" cy="1143248"/>
          </a:xfrm>
          <a:prstGeom prst="rect">
            <a:avLst/>
          </a:prstGeom>
          <a:ln w="12700">
            <a:miter lim="400000"/>
          </a:ln>
        </p:spPr>
      </p:pic>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9" grpId="1" fill="hold">
                                  <p:stCondLst>
                                    <p:cond delay="0"/>
                                  </p:stCondLst>
                                  <p:iterate type="el" backwards="0">
                                    <p:tmAbs val="0"/>
                                  </p:iterate>
                                  <p:childTnLst>
                                    <p:set>
                                      <p:cBhvr>
                                        <p:cTn id="6" fill="hold"/>
                                        <p:tgtEl>
                                          <p:spTgt spid="731">
                                            <p:txEl>
                                              <p:pRg st="3" end="3"/>
                                            </p:txEl>
                                          </p:spTgt>
                                        </p:tgtEl>
                                        <p:attrNameLst>
                                          <p:attrName>style.visibility</p:attrName>
                                        </p:attrNameLst>
                                      </p:cBhvr>
                                      <p:to>
                                        <p:strVal val="visible"/>
                                      </p:to>
                                    </p:set>
                                    <p:animEffect filter="dissolve" transition="in">
                                      <p:cBhvr>
                                        <p:cTn id="7" dur="1000"/>
                                        <p:tgtEl>
                                          <p:spTgt spid="731">
                                            <p:txEl>
                                              <p:pRg st="3" end="3"/>
                                            </p:txEl>
                                          </p:spTgt>
                                        </p:tgtEl>
                                      </p:cBhvr>
                                    </p:animEffect>
                                  </p:childTnLst>
                                </p:cTn>
                              </p:par>
                              <p:par>
                                <p:cTn id="8" presetClass="entr" presetSubtype="0" presetID="9" grpId="1" fill="hold">
                                  <p:stCondLst>
                                    <p:cond delay="0"/>
                                  </p:stCondLst>
                                  <p:iterate type="el" backwards="0">
                                    <p:tmAbs val="0"/>
                                  </p:iterate>
                                  <p:childTnLst>
                                    <p:set>
                                      <p:cBhvr>
                                        <p:cTn id="9" fill="hold"/>
                                        <p:tgtEl>
                                          <p:spTgt spid="731">
                                            <p:txEl>
                                              <p:pRg st="4" end="4"/>
                                            </p:txEl>
                                          </p:spTgt>
                                        </p:tgtEl>
                                        <p:attrNameLst>
                                          <p:attrName>style.visibility</p:attrName>
                                        </p:attrNameLst>
                                      </p:cBhvr>
                                      <p:to>
                                        <p:strVal val="visible"/>
                                      </p:to>
                                    </p:set>
                                    <p:animEffect filter="dissolve" transition="in">
                                      <p:cBhvr>
                                        <p:cTn id="10" dur="1000"/>
                                        <p:tgtEl>
                                          <p:spTgt spid="731">
                                            <p:txEl>
                                              <p:pRg st="4" end="4"/>
                                            </p:txEl>
                                          </p:spTgt>
                                        </p:tgtEl>
                                      </p:cBhvr>
                                    </p:animEffect>
                                  </p:childTnLst>
                                </p:cTn>
                              </p:par>
                              <p:par>
                                <p:cTn id="11" presetClass="entr" presetSubtype="0" presetID="9" grpId="1" fill="hold">
                                  <p:stCondLst>
                                    <p:cond delay="0"/>
                                  </p:stCondLst>
                                  <p:iterate type="el" backwards="0">
                                    <p:tmAbs val="0"/>
                                  </p:iterate>
                                  <p:childTnLst>
                                    <p:set>
                                      <p:cBhvr>
                                        <p:cTn id="12" fill="hold"/>
                                        <p:tgtEl>
                                          <p:spTgt spid="731">
                                            <p:txEl>
                                              <p:pRg st="5" end="5"/>
                                            </p:txEl>
                                          </p:spTgt>
                                        </p:tgtEl>
                                        <p:attrNameLst>
                                          <p:attrName>style.visibility</p:attrName>
                                        </p:attrNameLst>
                                      </p:cBhvr>
                                      <p:to>
                                        <p:strVal val="visible"/>
                                      </p:to>
                                    </p:set>
                                    <p:animEffect filter="dissolve" transition="in">
                                      <p:cBhvr>
                                        <p:cTn id="13" dur="1000"/>
                                        <p:tgtEl>
                                          <p:spTgt spid="731">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731" grpId="1"/>
    </p:bldLst>
  </p:timing>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6" name="Shape 73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737" name="Shape 737"/>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Twelve Factor + Cloud Foundry</a:t>
            </a:r>
          </a:p>
        </p:txBody>
      </p:sp>
      <p:sp>
        <p:nvSpPr>
          <p:cNvPr id="738" name="Shape 738"/>
          <p:cNvSpPr/>
          <p:nvPr>
            <p:ph type="body" idx="1"/>
          </p:nvPr>
        </p:nvSpPr>
        <p:spPr>
          <a:prstGeom prst="rect">
            <a:avLst/>
          </a:prstGeom>
        </p:spPr>
        <p:txBody>
          <a:bodyPr/>
          <a:lstStyle>
            <a:lvl2pPr marL="685800" indent="-228600">
              <a:buChar char="•"/>
            </a:lvl2pPr>
          </a:lstStyle>
          <a:p>
            <a:pPr lvl="0">
              <a:defRPr sz="1800">
                <a:solidFill>
                  <a:srgbClr val="000000"/>
                </a:solidFill>
                <a:uFillTx/>
              </a:defRPr>
            </a:pPr>
            <a:r>
              <a:rPr sz="2400">
                <a:solidFill>
                  <a:srgbClr val="4D4D4D"/>
                </a:solidFill>
                <a:uFill>
                  <a:solidFill>
                    <a:srgbClr val="4D4D4D"/>
                  </a:solidFill>
                </a:uFill>
              </a:rPr>
              <a:t>Store config in the environment</a:t>
            </a:r>
            <a:endParaRPr sz="2400">
              <a:solidFill>
                <a:srgbClr val="4D4D4D"/>
              </a:solidFill>
              <a:uFill>
                <a:solidFill>
                  <a:srgbClr val="4D4D4D"/>
                </a:solidFill>
              </a:uFill>
            </a:endParaRPr>
          </a:p>
          <a:p>
            <a:pPr lvl="1">
              <a:defRPr sz="1800">
                <a:solidFill>
                  <a:srgbClr val="000000"/>
                </a:solidFill>
                <a:uFillTx/>
              </a:defRPr>
            </a:pPr>
            <a:r>
              <a:rPr sz="2400">
                <a:solidFill>
                  <a:srgbClr val="4D4D4D"/>
                </a:solidFill>
                <a:uFill>
                  <a:solidFill>
                    <a:srgbClr val="4D4D4D"/>
                  </a:solidFill>
                </a:uFill>
              </a:rPr>
              <a:t>Nicely facilitated via CF</a:t>
            </a:r>
          </a:p>
        </p:txBody>
      </p:sp>
      <p:pic>
        <p:nvPicPr>
          <p:cNvPr id="739" name="droppedImage.png"/>
          <p:cNvPicPr/>
          <p:nvPr/>
        </p:nvPicPr>
        <p:blipFill>
          <a:blip r:embed="rId3">
            <a:extLst/>
          </a:blip>
          <a:srcRect l="46355" t="5980" r="44704" b="50000"/>
          <a:stretch>
            <a:fillRect/>
          </a:stretch>
        </p:blipFill>
        <p:spPr>
          <a:xfrm>
            <a:off x="8478837" y="0"/>
            <a:ext cx="665276" cy="1143248"/>
          </a:xfrm>
          <a:prstGeom prst="rect">
            <a:avLst/>
          </a:prstGeom>
          <a:ln w="12700">
            <a:miter lim="400000"/>
          </a:ln>
        </p:spPr>
      </p:pic>
    </p:spTree>
  </p:cSld>
  <p:clrMapOvr>
    <a:masterClrMapping/>
  </p:clrMapOvr>
  <p:transition spd="med" advClick="1">
    <p:push dir="l"/>
  </p:transition>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3" name="Shape 74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744" name="Shape 744"/>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Twelve Factor + Cloud Foundry</a:t>
            </a:r>
          </a:p>
        </p:txBody>
      </p:sp>
      <p:sp>
        <p:nvSpPr>
          <p:cNvPr id="745" name="Shape 745"/>
          <p:cNvSpPr/>
          <p:nvPr>
            <p:ph type="body" idx="1"/>
          </p:nvPr>
        </p:nvSpPr>
        <p:spPr>
          <a:prstGeom prst="rect">
            <a:avLst/>
          </a:prstGeom>
        </p:spPr>
        <p:txBody>
          <a:bodyPr/>
          <a:lstStyle/>
          <a:p>
            <a:pPr lvl="0">
              <a:defRPr sz="1800">
                <a:solidFill>
                  <a:srgbClr val="000000"/>
                </a:solidFill>
                <a:uFillTx/>
              </a:defRPr>
            </a:pPr>
            <a:r>
              <a:rPr sz="2400">
                <a:solidFill>
                  <a:srgbClr val="4D4D4D"/>
                </a:solidFill>
                <a:uFill>
                  <a:solidFill>
                    <a:srgbClr val="4D4D4D"/>
                  </a:solidFill>
                </a:uFill>
              </a:rPr>
              <a:t>Store config in the environment</a:t>
            </a:r>
            <a:endParaRPr sz="2400">
              <a:solidFill>
                <a:srgbClr val="4D4D4D"/>
              </a:solidFill>
              <a:uFill>
                <a:solidFill>
                  <a:srgbClr val="4D4D4D"/>
                </a:solidFill>
              </a:uFill>
            </a:endParaRPr>
          </a:p>
          <a:p>
            <a:pPr lvl="1" marL="685800" indent="-228600">
              <a:buChar char="•"/>
              <a:defRPr sz="1800">
                <a:solidFill>
                  <a:srgbClr val="000000"/>
                </a:solidFill>
                <a:uFillTx/>
              </a:defRPr>
            </a:pPr>
            <a:r>
              <a:rPr sz="2400">
                <a:solidFill>
                  <a:srgbClr val="4D4D4D"/>
                </a:solidFill>
                <a:uFill>
                  <a:solidFill>
                    <a:srgbClr val="4D4D4D"/>
                  </a:solidFill>
                </a:uFill>
              </a:rPr>
              <a:t>Nicely facilitated via CF</a:t>
            </a:r>
            <a:endParaRPr sz="2400">
              <a:solidFill>
                <a:srgbClr val="4D4D4D"/>
              </a:solidFill>
              <a:uFill>
                <a:solidFill>
                  <a:srgbClr val="4D4D4D"/>
                </a:solidFill>
              </a:uFill>
            </a:endParaRPr>
          </a:p>
          <a:p>
            <a:pPr lvl="0">
              <a:defRPr sz="1800">
                <a:solidFill>
                  <a:srgbClr val="000000"/>
                </a:solidFill>
                <a:uFillTx/>
              </a:defRPr>
            </a:pPr>
            <a:r>
              <a:rPr sz="2400">
                <a:solidFill>
                  <a:srgbClr val="4D4D4D"/>
                </a:solidFill>
                <a:uFill>
                  <a:solidFill>
                    <a:srgbClr val="4D4D4D"/>
                  </a:solidFill>
                </a:uFill>
              </a:rPr>
              <a:t>Treat backing services as attached resources</a:t>
            </a:r>
            <a:endParaRPr sz="2400">
              <a:solidFill>
                <a:srgbClr val="4D4D4D"/>
              </a:solidFill>
              <a:uFill>
                <a:solidFill>
                  <a:srgbClr val="4D4D4D"/>
                </a:solidFill>
              </a:uFill>
            </a:endParaRPr>
          </a:p>
          <a:p>
            <a:pPr lvl="1" marL="685800" indent="-228600">
              <a:buChar char="•"/>
              <a:defRPr sz="1800">
                <a:solidFill>
                  <a:srgbClr val="000000"/>
                </a:solidFill>
                <a:uFillTx/>
              </a:defRPr>
            </a:pPr>
            <a:r>
              <a:rPr sz="2400">
                <a:solidFill>
                  <a:srgbClr val="4D4D4D"/>
                </a:solidFill>
                <a:uFill>
                  <a:solidFill>
                    <a:srgbClr val="4D4D4D"/>
                  </a:solidFill>
                </a:uFill>
              </a:rPr>
              <a:t>cf create-service / cf bind-service</a:t>
            </a:r>
          </a:p>
        </p:txBody>
      </p:sp>
      <p:pic>
        <p:nvPicPr>
          <p:cNvPr id="746" name="droppedImage.png"/>
          <p:cNvPicPr/>
          <p:nvPr/>
        </p:nvPicPr>
        <p:blipFill>
          <a:blip r:embed="rId3">
            <a:extLst/>
          </a:blip>
          <a:srcRect l="46355" t="5980" r="44704" b="50000"/>
          <a:stretch>
            <a:fillRect/>
          </a:stretch>
        </p:blipFill>
        <p:spPr>
          <a:xfrm>
            <a:off x="8478837" y="0"/>
            <a:ext cx="665276" cy="1143248"/>
          </a:xfrm>
          <a:prstGeom prst="rect">
            <a:avLst/>
          </a:prstGeom>
          <a:ln w="12700">
            <a:miter lim="400000"/>
          </a:ln>
        </p:spPr>
      </p:pic>
    </p:spTree>
  </p:cSld>
  <p:clrMapOvr>
    <a:masterClrMapping/>
  </p:clrMapOvr>
  <p:transition spd="slow" advClick="1">
    <p:dissolve/>
  </p:transition>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0" name="Shape 75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751" name="Shape 751"/>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Twelve Factor + Cloud Foundry</a:t>
            </a:r>
          </a:p>
        </p:txBody>
      </p:sp>
      <p:sp>
        <p:nvSpPr>
          <p:cNvPr id="752" name="Shape 752"/>
          <p:cNvSpPr/>
          <p:nvPr>
            <p:ph type="body" idx="1"/>
          </p:nvPr>
        </p:nvSpPr>
        <p:spPr>
          <a:prstGeom prst="rect">
            <a:avLst/>
          </a:prstGeom>
        </p:spPr>
        <p:txBody>
          <a:bodyPr/>
          <a:lstStyle/>
          <a:p>
            <a:pPr lvl="0">
              <a:defRPr sz="1800">
                <a:solidFill>
                  <a:srgbClr val="000000"/>
                </a:solidFill>
                <a:uFillTx/>
              </a:defRPr>
            </a:pPr>
            <a:r>
              <a:rPr sz="2400">
                <a:solidFill>
                  <a:srgbClr val="4D4D4D"/>
                </a:solidFill>
                <a:uFill>
                  <a:solidFill>
                    <a:srgbClr val="4D4D4D"/>
                  </a:solidFill>
                </a:uFill>
              </a:rPr>
              <a:t>Store config in the environment</a:t>
            </a:r>
            <a:endParaRPr sz="2400">
              <a:solidFill>
                <a:srgbClr val="4D4D4D"/>
              </a:solidFill>
              <a:uFill>
                <a:solidFill>
                  <a:srgbClr val="4D4D4D"/>
                </a:solidFill>
              </a:uFill>
            </a:endParaRPr>
          </a:p>
          <a:p>
            <a:pPr lvl="1" marL="685800" indent="-228600">
              <a:buChar char="•"/>
              <a:defRPr sz="1800">
                <a:solidFill>
                  <a:srgbClr val="000000"/>
                </a:solidFill>
                <a:uFillTx/>
              </a:defRPr>
            </a:pPr>
            <a:r>
              <a:rPr sz="2400">
                <a:solidFill>
                  <a:srgbClr val="4D4D4D"/>
                </a:solidFill>
                <a:uFill>
                  <a:solidFill>
                    <a:srgbClr val="4D4D4D"/>
                  </a:solidFill>
                </a:uFill>
              </a:rPr>
              <a:t>Nicely facilitated via CF</a:t>
            </a:r>
            <a:endParaRPr sz="2400">
              <a:solidFill>
                <a:srgbClr val="4D4D4D"/>
              </a:solidFill>
              <a:uFill>
                <a:solidFill>
                  <a:srgbClr val="4D4D4D"/>
                </a:solidFill>
              </a:uFill>
            </a:endParaRPr>
          </a:p>
          <a:p>
            <a:pPr lvl="0">
              <a:defRPr sz="1800">
                <a:solidFill>
                  <a:srgbClr val="000000"/>
                </a:solidFill>
                <a:uFillTx/>
              </a:defRPr>
            </a:pPr>
            <a:r>
              <a:rPr sz="2400">
                <a:solidFill>
                  <a:srgbClr val="4D4D4D"/>
                </a:solidFill>
                <a:uFill>
                  <a:solidFill>
                    <a:srgbClr val="4D4D4D"/>
                  </a:solidFill>
                </a:uFill>
              </a:rPr>
              <a:t>Treat backing services as attached resources</a:t>
            </a:r>
            <a:endParaRPr sz="2400">
              <a:solidFill>
                <a:srgbClr val="4D4D4D"/>
              </a:solidFill>
              <a:uFill>
                <a:solidFill>
                  <a:srgbClr val="4D4D4D"/>
                </a:solidFill>
              </a:uFill>
            </a:endParaRPr>
          </a:p>
          <a:p>
            <a:pPr lvl="1" marL="685800" indent="-228600">
              <a:buChar char="•"/>
              <a:defRPr sz="1800">
                <a:solidFill>
                  <a:srgbClr val="000000"/>
                </a:solidFill>
                <a:uFillTx/>
              </a:defRPr>
            </a:pPr>
            <a:r>
              <a:rPr sz="2400">
                <a:solidFill>
                  <a:srgbClr val="4D4D4D"/>
                </a:solidFill>
                <a:uFill>
                  <a:solidFill>
                    <a:srgbClr val="4D4D4D"/>
                  </a:solidFill>
                </a:uFill>
              </a:rPr>
              <a:t>cf create-service / cf bind-service</a:t>
            </a:r>
            <a:endParaRPr sz="2400">
              <a:solidFill>
                <a:srgbClr val="4D4D4D"/>
              </a:solidFill>
              <a:uFill>
                <a:solidFill>
                  <a:srgbClr val="4D4D4D"/>
                </a:solidFill>
              </a:uFill>
            </a:endParaRPr>
          </a:p>
          <a:p>
            <a:pPr lvl="0">
              <a:defRPr sz="1800">
                <a:solidFill>
                  <a:srgbClr val="000000"/>
                </a:solidFill>
                <a:uFillTx/>
              </a:defRPr>
            </a:pPr>
            <a:r>
              <a:rPr sz="2400">
                <a:solidFill>
                  <a:srgbClr val="4D4D4D"/>
                </a:solidFill>
                <a:uFill>
                  <a:solidFill>
                    <a:srgbClr val="4D4D4D"/>
                  </a:solidFill>
                </a:uFill>
              </a:rPr>
              <a:t>Strictly separate build and run stages</a:t>
            </a:r>
            <a:endParaRPr sz="2400">
              <a:solidFill>
                <a:srgbClr val="4D4D4D"/>
              </a:solidFill>
              <a:uFill>
                <a:solidFill>
                  <a:srgbClr val="4D4D4D"/>
                </a:solidFill>
              </a:uFill>
            </a:endParaRPr>
          </a:p>
          <a:p>
            <a:pPr lvl="1" marL="685800" indent="-228600">
              <a:buChar char="•"/>
              <a:defRPr sz="1800">
                <a:solidFill>
                  <a:srgbClr val="000000"/>
                </a:solidFill>
                <a:uFillTx/>
              </a:defRPr>
            </a:pPr>
            <a:r>
              <a:rPr sz="2400">
                <a:solidFill>
                  <a:srgbClr val="4D4D4D"/>
                </a:solidFill>
                <a:uFill>
                  <a:solidFill>
                    <a:srgbClr val="4D4D4D"/>
                  </a:solidFill>
                </a:uFill>
              </a:rPr>
              <a:t>CF Buildpacks + immutable Warden containers</a:t>
            </a:r>
          </a:p>
        </p:txBody>
      </p:sp>
      <p:pic>
        <p:nvPicPr>
          <p:cNvPr id="753" name="droppedImage.png"/>
          <p:cNvPicPr/>
          <p:nvPr/>
        </p:nvPicPr>
        <p:blipFill>
          <a:blip r:embed="rId3">
            <a:extLst/>
          </a:blip>
          <a:srcRect l="46355" t="5980" r="44704" b="50000"/>
          <a:stretch>
            <a:fillRect/>
          </a:stretch>
        </p:blipFill>
        <p:spPr>
          <a:xfrm>
            <a:off x="8478837" y="0"/>
            <a:ext cx="665276" cy="1143248"/>
          </a:xfrm>
          <a:prstGeom prst="rect">
            <a:avLst/>
          </a:prstGeom>
          <a:ln w="12700">
            <a:miter lim="400000"/>
          </a:ln>
        </p:spPr>
      </p:pic>
    </p:spTree>
  </p:cSld>
  <p:clrMapOvr>
    <a:masterClrMapping/>
  </p:clrMapOvr>
  <p:transition spd="slow" advClick="1">
    <p:dissolve/>
  </p:transition>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7" name="Shape 75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758" name="Shape 758"/>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Twelve Factor + Cloud Foundry</a:t>
            </a:r>
          </a:p>
        </p:txBody>
      </p:sp>
      <p:sp>
        <p:nvSpPr>
          <p:cNvPr id="759" name="Shape 759"/>
          <p:cNvSpPr/>
          <p:nvPr>
            <p:ph type="body" idx="1"/>
          </p:nvPr>
        </p:nvSpPr>
        <p:spPr>
          <a:prstGeom prst="rect">
            <a:avLst/>
          </a:prstGeom>
        </p:spPr>
        <p:txBody>
          <a:bodyPr>
            <a:normAutofit fontScale="100000" lnSpcReduction="0"/>
          </a:bodyPr>
          <a:lstStyle/>
          <a:p>
            <a:pPr lvl="0">
              <a:defRPr sz="1800">
                <a:solidFill>
                  <a:srgbClr val="000000"/>
                </a:solidFill>
                <a:uFillTx/>
              </a:defRPr>
            </a:pPr>
            <a:r>
              <a:rPr sz="2100">
                <a:solidFill>
                  <a:srgbClr val="4D4D4D"/>
                </a:solidFill>
                <a:uFill>
                  <a:solidFill>
                    <a:srgbClr val="4D4D4D"/>
                  </a:solidFill>
                </a:uFill>
              </a:rPr>
              <a:t>Execute the app as one or more stateless processes</a:t>
            </a:r>
            <a:endParaRPr sz="2100">
              <a:solidFill>
                <a:srgbClr val="4D4D4D"/>
              </a:solidFill>
              <a:uFill>
                <a:solidFill>
                  <a:srgbClr val="4D4D4D"/>
                </a:solidFill>
              </a:uFill>
            </a:endParaRPr>
          </a:p>
          <a:p>
            <a:pPr lvl="1" marL="685800" indent="-228600">
              <a:buChar char="•"/>
              <a:defRPr sz="1800">
                <a:solidFill>
                  <a:srgbClr val="000000"/>
                </a:solidFill>
                <a:uFillTx/>
              </a:defRPr>
            </a:pPr>
            <a:r>
              <a:rPr sz="2100">
                <a:solidFill>
                  <a:srgbClr val="4D4D4D"/>
                </a:solidFill>
                <a:uFill>
                  <a:solidFill>
                    <a:srgbClr val="4D4D4D"/>
                  </a:solidFill>
                </a:uFill>
              </a:rPr>
              <a:t>CF Warden containers - no app server clustering, no shared FS.</a:t>
            </a:r>
            <a:endParaRPr sz="2100">
              <a:solidFill>
                <a:srgbClr val="4D4D4D"/>
              </a:solidFill>
              <a:uFill>
                <a:solidFill>
                  <a:srgbClr val="4D4D4D"/>
                </a:solidFill>
              </a:uFill>
            </a:endParaRPr>
          </a:p>
          <a:p>
            <a:pPr lvl="1" marL="685800" indent="-228600">
              <a:buChar char="•"/>
              <a:defRPr sz="1800">
                <a:solidFill>
                  <a:srgbClr val="000000"/>
                </a:solidFill>
                <a:uFillTx/>
              </a:defRPr>
            </a:pPr>
            <a:r>
              <a:rPr sz="2100">
                <a:solidFill>
                  <a:srgbClr val="4D4D4D"/>
                </a:solidFill>
                <a:uFill>
                  <a:solidFill>
                    <a:srgbClr val="4D4D4D"/>
                  </a:solidFill>
                </a:uFill>
              </a:rPr>
              <a:t>Challenge for the monolith!</a:t>
            </a:r>
          </a:p>
        </p:txBody>
      </p:sp>
      <p:pic>
        <p:nvPicPr>
          <p:cNvPr id="760" name="droppedImage.png"/>
          <p:cNvPicPr/>
          <p:nvPr/>
        </p:nvPicPr>
        <p:blipFill>
          <a:blip r:embed="rId3">
            <a:extLst/>
          </a:blip>
          <a:srcRect l="46355" t="5980" r="44704" b="50000"/>
          <a:stretch>
            <a:fillRect/>
          </a:stretch>
        </p:blipFill>
        <p:spPr>
          <a:xfrm>
            <a:off x="8478837" y="0"/>
            <a:ext cx="665276" cy="1143248"/>
          </a:xfrm>
          <a:prstGeom prst="rect">
            <a:avLst/>
          </a:prstGeom>
          <a:ln w="12700">
            <a:miter lim="400000"/>
          </a:ln>
        </p:spPr>
      </p:pic>
    </p:spTree>
  </p:cSld>
  <p:clrMapOvr>
    <a:masterClrMapping/>
  </p:clrMapOvr>
  <p:transition spd="med" advClick="1">
    <p:push dir="l"/>
  </p:transition>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4" name="Shape 76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765" name="Shape 765"/>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Twelve Factor + Cloud Foundry</a:t>
            </a:r>
          </a:p>
        </p:txBody>
      </p:sp>
      <p:sp>
        <p:nvSpPr>
          <p:cNvPr id="766" name="Shape 766"/>
          <p:cNvSpPr/>
          <p:nvPr>
            <p:ph type="body" idx="1"/>
          </p:nvPr>
        </p:nvSpPr>
        <p:spPr>
          <a:prstGeom prst="rect">
            <a:avLst/>
          </a:prstGeom>
        </p:spPr>
        <p:txBody>
          <a:bodyPr>
            <a:normAutofit fontScale="100000" lnSpcReduction="0"/>
          </a:bodyPr>
          <a:lstStyle/>
          <a:p>
            <a:pPr lvl="0">
              <a:defRPr sz="1800">
                <a:solidFill>
                  <a:srgbClr val="000000"/>
                </a:solidFill>
                <a:uFillTx/>
              </a:defRPr>
            </a:pPr>
            <a:r>
              <a:rPr sz="2100">
                <a:solidFill>
                  <a:srgbClr val="4D4D4D"/>
                </a:solidFill>
                <a:uFill>
                  <a:solidFill>
                    <a:srgbClr val="4D4D4D"/>
                  </a:solidFill>
                </a:uFill>
              </a:rPr>
              <a:t>Execute the app as one or more stateless processes</a:t>
            </a:r>
            <a:endParaRPr sz="2100">
              <a:solidFill>
                <a:srgbClr val="4D4D4D"/>
              </a:solidFill>
              <a:uFill>
                <a:solidFill>
                  <a:srgbClr val="4D4D4D"/>
                </a:solidFill>
              </a:uFill>
            </a:endParaRPr>
          </a:p>
          <a:p>
            <a:pPr lvl="1" marL="685800" indent="-228600">
              <a:buChar char="•"/>
              <a:defRPr sz="1800">
                <a:solidFill>
                  <a:srgbClr val="000000"/>
                </a:solidFill>
                <a:uFillTx/>
              </a:defRPr>
            </a:pPr>
            <a:r>
              <a:rPr sz="2100">
                <a:solidFill>
                  <a:srgbClr val="4D4D4D"/>
                </a:solidFill>
                <a:uFill>
                  <a:solidFill>
                    <a:srgbClr val="4D4D4D"/>
                  </a:solidFill>
                </a:uFill>
              </a:rPr>
              <a:t>CF Warden containers - no clustered memory, no shared FS.</a:t>
            </a:r>
            <a:endParaRPr sz="2100">
              <a:solidFill>
                <a:srgbClr val="4D4D4D"/>
              </a:solidFill>
              <a:uFill>
                <a:solidFill>
                  <a:srgbClr val="4D4D4D"/>
                </a:solidFill>
              </a:uFill>
            </a:endParaRPr>
          </a:p>
          <a:p>
            <a:pPr lvl="1" marL="685800" indent="-228600">
              <a:buChar char="•"/>
              <a:defRPr sz="1800">
                <a:solidFill>
                  <a:srgbClr val="000000"/>
                </a:solidFill>
                <a:uFillTx/>
              </a:defRPr>
            </a:pPr>
            <a:r>
              <a:rPr sz="2100">
                <a:solidFill>
                  <a:srgbClr val="4D4D4D"/>
                </a:solidFill>
                <a:uFill>
                  <a:solidFill>
                    <a:srgbClr val="4D4D4D"/>
                  </a:solidFill>
                </a:uFill>
              </a:rPr>
              <a:t>Challenge for the monolith!</a:t>
            </a:r>
            <a:endParaRPr sz="2100">
              <a:solidFill>
                <a:srgbClr val="4D4D4D"/>
              </a:solidFill>
              <a:uFill>
                <a:solidFill>
                  <a:srgbClr val="4D4D4D"/>
                </a:solidFill>
              </a:uFill>
            </a:endParaRPr>
          </a:p>
          <a:p>
            <a:pPr lvl="0">
              <a:defRPr sz="1800">
                <a:solidFill>
                  <a:srgbClr val="000000"/>
                </a:solidFill>
                <a:uFillTx/>
              </a:defRPr>
            </a:pPr>
            <a:r>
              <a:rPr sz="2100">
                <a:solidFill>
                  <a:srgbClr val="4D4D4D"/>
                </a:solidFill>
                <a:uFill>
                  <a:solidFill>
                    <a:srgbClr val="4D4D4D"/>
                  </a:solidFill>
                </a:uFill>
              </a:rPr>
              <a:t>Export services via port binding</a:t>
            </a:r>
            <a:endParaRPr sz="2100">
              <a:solidFill>
                <a:srgbClr val="4D4D4D"/>
              </a:solidFill>
              <a:uFill>
                <a:solidFill>
                  <a:srgbClr val="4D4D4D"/>
                </a:solidFill>
              </a:uFill>
            </a:endParaRPr>
          </a:p>
          <a:p>
            <a:pPr lvl="1" marL="685800" indent="-228600">
              <a:buChar char="•"/>
              <a:defRPr sz="1800">
                <a:solidFill>
                  <a:srgbClr val="000000"/>
                </a:solidFill>
                <a:uFillTx/>
              </a:defRPr>
            </a:pPr>
            <a:r>
              <a:rPr sz="2100">
                <a:solidFill>
                  <a:srgbClr val="4D4D4D"/>
                </a:solidFill>
                <a:uFill>
                  <a:solidFill>
                    <a:srgbClr val="4D4D4D"/>
                  </a:solidFill>
                </a:uFill>
              </a:rPr>
              <a:t>CF provides HTTP/HTTPS today, more future (TCP?)</a:t>
            </a:r>
          </a:p>
        </p:txBody>
      </p:sp>
      <p:pic>
        <p:nvPicPr>
          <p:cNvPr id="767" name="droppedImage.png"/>
          <p:cNvPicPr/>
          <p:nvPr/>
        </p:nvPicPr>
        <p:blipFill>
          <a:blip r:embed="rId3">
            <a:extLst/>
          </a:blip>
          <a:srcRect l="46355" t="5980" r="44704" b="50000"/>
          <a:stretch>
            <a:fillRect/>
          </a:stretch>
        </p:blipFill>
        <p:spPr>
          <a:xfrm>
            <a:off x="8478837" y="0"/>
            <a:ext cx="665276" cy="1143248"/>
          </a:xfrm>
          <a:prstGeom prst="rect">
            <a:avLst/>
          </a:prstGeom>
          <a:ln w="12700">
            <a:miter lim="400000"/>
          </a:ln>
        </p:spPr>
      </p:pic>
    </p:spTree>
  </p:cSld>
  <p:clrMapOvr>
    <a:masterClrMapping/>
  </p:clrMapOvr>
  <p:transition spd="slow" advClick="1">
    <p:dissolve/>
  </p:transition>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Shape 26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269" name="Shape 269"/>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How you should scale</a:t>
            </a:r>
          </a:p>
        </p:txBody>
      </p:sp>
      <p:pic>
        <p:nvPicPr>
          <p:cNvPr id="270" name="pasted-image.pdf"/>
          <p:cNvPicPr/>
          <p:nvPr/>
        </p:nvPicPr>
        <p:blipFill>
          <a:blip r:embed="rId2">
            <a:extLst/>
          </a:blip>
          <a:stretch>
            <a:fillRect/>
          </a:stretch>
        </p:blipFill>
        <p:spPr>
          <a:xfrm>
            <a:off x="1530350" y="831850"/>
            <a:ext cx="6083300" cy="3479800"/>
          </a:xfrm>
          <a:prstGeom prst="rect">
            <a:avLst/>
          </a:prstGeom>
          <a:ln w="12700">
            <a:miter lim="400000"/>
          </a:ln>
        </p:spPr>
      </p:pic>
    </p:spTree>
  </p:cSld>
  <p:clrMapOvr>
    <a:masterClrMapping/>
  </p:clrMapOvr>
  <p:transitio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1" name="Shape 77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772" name="Shape 772"/>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Twelve Factor + Cloud Foundry</a:t>
            </a:r>
          </a:p>
        </p:txBody>
      </p:sp>
      <p:sp>
        <p:nvSpPr>
          <p:cNvPr id="773" name="Shape 773"/>
          <p:cNvSpPr/>
          <p:nvPr>
            <p:ph type="body" idx="1"/>
          </p:nvPr>
        </p:nvSpPr>
        <p:spPr>
          <a:prstGeom prst="rect">
            <a:avLst/>
          </a:prstGeom>
        </p:spPr>
        <p:txBody>
          <a:bodyPr/>
          <a:lstStyle/>
          <a:p>
            <a:pPr lvl="0">
              <a:defRPr sz="1800">
                <a:solidFill>
                  <a:srgbClr val="000000"/>
                </a:solidFill>
                <a:uFillTx/>
              </a:defRPr>
            </a:pPr>
            <a:r>
              <a:rPr sz="2100">
                <a:solidFill>
                  <a:srgbClr val="4D4D4D"/>
                </a:solidFill>
                <a:uFill>
                  <a:solidFill>
                    <a:srgbClr val="4D4D4D"/>
                  </a:solidFill>
                </a:uFill>
              </a:rPr>
              <a:t>Execute the app as one or more stateless processes</a:t>
            </a:r>
            <a:endParaRPr sz="2100">
              <a:solidFill>
                <a:srgbClr val="4D4D4D"/>
              </a:solidFill>
              <a:uFill>
                <a:solidFill>
                  <a:srgbClr val="4D4D4D"/>
                </a:solidFill>
              </a:uFill>
            </a:endParaRPr>
          </a:p>
          <a:p>
            <a:pPr lvl="1" marL="685800" indent="-228600">
              <a:buChar char="•"/>
              <a:defRPr sz="1800">
                <a:solidFill>
                  <a:srgbClr val="000000"/>
                </a:solidFill>
                <a:uFillTx/>
              </a:defRPr>
            </a:pPr>
            <a:r>
              <a:rPr sz="2100">
                <a:solidFill>
                  <a:srgbClr val="4D4D4D"/>
                </a:solidFill>
                <a:uFill>
                  <a:solidFill>
                    <a:srgbClr val="4D4D4D"/>
                  </a:solidFill>
                </a:uFill>
              </a:rPr>
              <a:t>CF Warden containers - no clustered memory, no shared FS.</a:t>
            </a:r>
            <a:endParaRPr sz="2100">
              <a:solidFill>
                <a:srgbClr val="4D4D4D"/>
              </a:solidFill>
              <a:uFill>
                <a:solidFill>
                  <a:srgbClr val="4D4D4D"/>
                </a:solidFill>
              </a:uFill>
            </a:endParaRPr>
          </a:p>
          <a:p>
            <a:pPr lvl="1" marL="685800" indent="-228600">
              <a:buChar char="•"/>
              <a:defRPr sz="1800">
                <a:solidFill>
                  <a:srgbClr val="000000"/>
                </a:solidFill>
                <a:uFillTx/>
              </a:defRPr>
            </a:pPr>
            <a:r>
              <a:rPr sz="2100">
                <a:solidFill>
                  <a:srgbClr val="4D4D4D"/>
                </a:solidFill>
                <a:uFill>
                  <a:solidFill>
                    <a:srgbClr val="4D4D4D"/>
                  </a:solidFill>
                </a:uFill>
              </a:rPr>
              <a:t>Challenge for the monolith!</a:t>
            </a:r>
            <a:endParaRPr sz="2100">
              <a:solidFill>
                <a:srgbClr val="4D4D4D"/>
              </a:solidFill>
              <a:uFill>
                <a:solidFill>
                  <a:srgbClr val="4D4D4D"/>
                </a:solidFill>
              </a:uFill>
            </a:endParaRPr>
          </a:p>
          <a:p>
            <a:pPr lvl="0">
              <a:defRPr sz="1800">
                <a:solidFill>
                  <a:srgbClr val="000000"/>
                </a:solidFill>
                <a:uFillTx/>
              </a:defRPr>
            </a:pPr>
            <a:r>
              <a:rPr sz="2100">
                <a:solidFill>
                  <a:srgbClr val="4D4D4D"/>
                </a:solidFill>
                <a:uFill>
                  <a:solidFill>
                    <a:srgbClr val="4D4D4D"/>
                  </a:solidFill>
                </a:uFill>
              </a:rPr>
              <a:t>Export services via port binding</a:t>
            </a:r>
            <a:endParaRPr sz="2100">
              <a:solidFill>
                <a:srgbClr val="4D4D4D"/>
              </a:solidFill>
              <a:uFill>
                <a:solidFill>
                  <a:srgbClr val="4D4D4D"/>
                </a:solidFill>
              </a:uFill>
            </a:endParaRPr>
          </a:p>
          <a:p>
            <a:pPr lvl="1" marL="685800" indent="-228600">
              <a:buChar char="•"/>
              <a:defRPr sz="1800">
                <a:solidFill>
                  <a:srgbClr val="000000"/>
                </a:solidFill>
                <a:uFillTx/>
              </a:defRPr>
            </a:pPr>
            <a:r>
              <a:rPr sz="2100">
                <a:solidFill>
                  <a:srgbClr val="4D4D4D"/>
                </a:solidFill>
                <a:uFill>
                  <a:solidFill>
                    <a:srgbClr val="4D4D4D"/>
                  </a:solidFill>
                </a:uFill>
              </a:rPr>
              <a:t>CF provides HTTP/HTTPS today, more future (TCP?)</a:t>
            </a:r>
            <a:endParaRPr sz="2100">
              <a:solidFill>
                <a:srgbClr val="4D4D4D"/>
              </a:solidFill>
              <a:uFill>
                <a:solidFill>
                  <a:srgbClr val="4D4D4D"/>
                </a:solidFill>
              </a:uFill>
            </a:endParaRPr>
          </a:p>
          <a:p>
            <a:pPr lvl="0">
              <a:defRPr sz="1800">
                <a:solidFill>
                  <a:srgbClr val="000000"/>
                </a:solidFill>
                <a:uFillTx/>
              </a:defRPr>
            </a:pPr>
            <a:r>
              <a:rPr sz="2100">
                <a:solidFill>
                  <a:srgbClr val="4D4D4D"/>
                </a:solidFill>
                <a:uFill>
                  <a:solidFill>
                    <a:srgbClr val="4D4D4D"/>
                  </a:solidFill>
                </a:uFill>
              </a:rPr>
              <a:t>Scale out via the process model</a:t>
            </a:r>
            <a:endParaRPr sz="2100">
              <a:solidFill>
                <a:srgbClr val="4D4D4D"/>
              </a:solidFill>
              <a:uFill>
                <a:solidFill>
                  <a:srgbClr val="4D4D4D"/>
                </a:solidFill>
              </a:uFill>
            </a:endParaRPr>
          </a:p>
          <a:p>
            <a:pPr lvl="1" marL="685800" indent="-228600">
              <a:buChar char="•"/>
              <a:defRPr sz="1800">
                <a:solidFill>
                  <a:srgbClr val="000000"/>
                </a:solidFill>
                <a:uFillTx/>
              </a:defRPr>
            </a:pPr>
            <a:r>
              <a:rPr sz="2100">
                <a:solidFill>
                  <a:srgbClr val="4D4D4D"/>
                </a:solidFill>
                <a:uFill>
                  <a:solidFill>
                    <a:srgbClr val="4D4D4D"/>
                  </a:solidFill>
                </a:uFill>
              </a:rPr>
              <a:t>cf scale app -i 1000</a:t>
            </a:r>
          </a:p>
        </p:txBody>
      </p:sp>
      <p:pic>
        <p:nvPicPr>
          <p:cNvPr id="774" name="droppedImage.png"/>
          <p:cNvPicPr/>
          <p:nvPr/>
        </p:nvPicPr>
        <p:blipFill>
          <a:blip r:embed="rId3">
            <a:extLst/>
          </a:blip>
          <a:srcRect l="46355" t="5980" r="44704" b="50000"/>
          <a:stretch>
            <a:fillRect/>
          </a:stretch>
        </p:blipFill>
        <p:spPr>
          <a:xfrm>
            <a:off x="8478837" y="0"/>
            <a:ext cx="665276" cy="1143248"/>
          </a:xfrm>
          <a:prstGeom prst="rect">
            <a:avLst/>
          </a:prstGeom>
          <a:ln w="12700">
            <a:miter lim="400000"/>
          </a:ln>
        </p:spPr>
      </p:pic>
    </p:spTree>
  </p:cSld>
  <p:clrMapOvr>
    <a:masterClrMapping/>
  </p:clrMapOvr>
  <p:transition spd="slow" advClick="1">
    <p:dissolve/>
  </p:transition>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8" name="Shape 77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779" name="Shape 779"/>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Twelve Factor + Cloud Foundry</a:t>
            </a:r>
          </a:p>
        </p:txBody>
      </p:sp>
      <p:sp>
        <p:nvSpPr>
          <p:cNvPr id="780" name="Shape 780"/>
          <p:cNvSpPr/>
          <p:nvPr>
            <p:ph type="body" idx="1"/>
          </p:nvPr>
        </p:nvSpPr>
        <p:spPr>
          <a:prstGeom prst="rect">
            <a:avLst/>
          </a:prstGeom>
        </p:spPr>
        <p:txBody>
          <a:bodyPr>
            <a:normAutofit fontScale="100000" lnSpcReduction="0"/>
          </a:bodyPr>
          <a:lstStyle>
            <a:lvl1pPr>
              <a:defRPr sz="2300"/>
            </a:lvl1pPr>
            <a:lvl2pPr marL="685800" indent="-228600">
              <a:buChar char="•"/>
              <a:defRPr sz="2300"/>
            </a:lvl2pPr>
          </a:lstStyle>
          <a:p>
            <a:pPr lvl="0">
              <a:defRPr sz="1800">
                <a:solidFill>
                  <a:srgbClr val="000000"/>
                </a:solidFill>
                <a:uFillTx/>
              </a:defRPr>
            </a:pPr>
            <a:r>
              <a:rPr sz="2300">
                <a:solidFill>
                  <a:srgbClr val="4D4D4D"/>
                </a:solidFill>
                <a:uFill>
                  <a:solidFill>
                    <a:srgbClr val="4D4D4D"/>
                  </a:solidFill>
                </a:uFill>
              </a:rPr>
              <a:t>Maximize robustness with fast startup and graceful shutdown</a:t>
            </a:r>
            <a:endParaRPr sz="2300">
              <a:solidFill>
                <a:srgbClr val="4D4D4D"/>
              </a:solidFill>
              <a:uFill>
                <a:solidFill>
                  <a:srgbClr val="4D4D4D"/>
                </a:solidFill>
              </a:uFill>
            </a:endParaRPr>
          </a:p>
          <a:p>
            <a:pPr lvl="1">
              <a:defRPr sz="1800">
                <a:solidFill>
                  <a:srgbClr val="000000"/>
                </a:solidFill>
                <a:uFillTx/>
              </a:defRPr>
            </a:pPr>
            <a:r>
              <a:rPr sz="2300">
                <a:solidFill>
                  <a:srgbClr val="4D4D4D"/>
                </a:solidFill>
                <a:uFill>
                  <a:solidFill>
                    <a:srgbClr val="4D4D4D"/>
                  </a:solidFill>
                </a:uFill>
              </a:rPr>
              <a:t>CF scales quickly, but can only move as fast as your app can bootstrap (challenge for the monolith!</a:t>
            </a:r>
          </a:p>
        </p:txBody>
      </p:sp>
      <p:pic>
        <p:nvPicPr>
          <p:cNvPr id="781" name="droppedImage.png"/>
          <p:cNvPicPr/>
          <p:nvPr/>
        </p:nvPicPr>
        <p:blipFill>
          <a:blip r:embed="rId3">
            <a:extLst/>
          </a:blip>
          <a:srcRect l="46355" t="5980" r="44704" b="50000"/>
          <a:stretch>
            <a:fillRect/>
          </a:stretch>
        </p:blipFill>
        <p:spPr>
          <a:xfrm>
            <a:off x="8478837" y="0"/>
            <a:ext cx="665276" cy="1143248"/>
          </a:xfrm>
          <a:prstGeom prst="rect">
            <a:avLst/>
          </a:prstGeom>
          <a:ln w="12700">
            <a:miter lim="400000"/>
          </a:ln>
        </p:spPr>
      </p:pic>
    </p:spTree>
  </p:cSld>
  <p:clrMapOvr>
    <a:masterClrMapping/>
  </p:clrMapOvr>
  <p:transition spd="med" advClick="1">
    <p:push dir="l"/>
  </p:transition>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5" name="Shape 78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786" name="Shape 786"/>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Twelve Factor + Cloud Foundry</a:t>
            </a:r>
          </a:p>
        </p:txBody>
      </p:sp>
      <p:sp>
        <p:nvSpPr>
          <p:cNvPr id="787" name="Shape 787"/>
          <p:cNvSpPr/>
          <p:nvPr>
            <p:ph type="body" idx="1"/>
          </p:nvPr>
        </p:nvSpPr>
        <p:spPr>
          <a:prstGeom prst="rect">
            <a:avLst/>
          </a:prstGeom>
        </p:spPr>
        <p:txBody>
          <a:bodyPr/>
          <a:lstStyle/>
          <a:p>
            <a:pPr lvl="0">
              <a:defRPr sz="1800">
                <a:solidFill>
                  <a:srgbClr val="000000"/>
                </a:solidFill>
                <a:uFillTx/>
              </a:defRPr>
            </a:pPr>
            <a:r>
              <a:rPr sz="2300">
                <a:solidFill>
                  <a:srgbClr val="4D4D4D"/>
                </a:solidFill>
                <a:uFill>
                  <a:solidFill>
                    <a:srgbClr val="4D4D4D"/>
                  </a:solidFill>
                </a:uFill>
              </a:rPr>
              <a:t>Maximize robustness with fast startup and graceful shutdown</a:t>
            </a:r>
            <a:endParaRPr sz="2300">
              <a:solidFill>
                <a:srgbClr val="4D4D4D"/>
              </a:solidFill>
              <a:uFill>
                <a:solidFill>
                  <a:srgbClr val="4D4D4D"/>
                </a:solidFill>
              </a:uFill>
            </a:endParaRPr>
          </a:p>
          <a:p>
            <a:pPr lvl="1" marL="685800" indent="-228600">
              <a:buChar char="•"/>
              <a:defRPr sz="1800">
                <a:solidFill>
                  <a:srgbClr val="000000"/>
                </a:solidFill>
                <a:uFillTx/>
              </a:defRPr>
            </a:pPr>
            <a:r>
              <a:rPr sz="2300">
                <a:solidFill>
                  <a:srgbClr val="4D4D4D"/>
                </a:solidFill>
                <a:uFill>
                  <a:solidFill>
                    <a:srgbClr val="4D4D4D"/>
                  </a:solidFill>
                </a:uFill>
              </a:rPr>
              <a:t>CF scales quickly, but can only move as fast as your app can bootstrap (challenge for the monolith!)</a:t>
            </a:r>
            <a:endParaRPr sz="2300">
              <a:solidFill>
                <a:srgbClr val="4D4D4D"/>
              </a:solidFill>
              <a:uFill>
                <a:solidFill>
                  <a:srgbClr val="4D4D4D"/>
                </a:solidFill>
              </a:uFill>
            </a:endParaRPr>
          </a:p>
          <a:p>
            <a:pPr lvl="0">
              <a:defRPr sz="1800">
                <a:solidFill>
                  <a:srgbClr val="000000"/>
                </a:solidFill>
                <a:uFillTx/>
              </a:defRPr>
            </a:pPr>
            <a:r>
              <a:rPr sz="2300">
                <a:solidFill>
                  <a:srgbClr val="4D4D4D"/>
                </a:solidFill>
                <a:uFill>
                  <a:solidFill>
                    <a:srgbClr val="4D4D4D"/>
                  </a:solidFill>
                </a:uFill>
              </a:rPr>
              <a:t>Keep development, staging, and production as similar as possible</a:t>
            </a:r>
            <a:endParaRPr sz="2300">
              <a:solidFill>
                <a:srgbClr val="4D4D4D"/>
              </a:solidFill>
              <a:uFill>
                <a:solidFill>
                  <a:srgbClr val="4D4D4D"/>
                </a:solidFill>
              </a:uFill>
            </a:endParaRPr>
          </a:p>
          <a:p>
            <a:pPr lvl="1" marL="685800" indent="-228600">
              <a:buChar char="•"/>
              <a:defRPr sz="1800">
                <a:solidFill>
                  <a:srgbClr val="000000"/>
                </a:solidFill>
                <a:uFillTx/>
              </a:defRPr>
            </a:pPr>
            <a:r>
              <a:rPr sz="2300">
                <a:solidFill>
                  <a:srgbClr val="4D4D4D"/>
                </a:solidFill>
                <a:uFill>
                  <a:solidFill>
                    <a:srgbClr val="4D4D4D"/>
                  </a:solidFill>
                </a:uFill>
              </a:rPr>
              <a:t>CF is CF! Spaces provide separation of concerns without technical differences.</a:t>
            </a:r>
          </a:p>
        </p:txBody>
      </p:sp>
      <p:pic>
        <p:nvPicPr>
          <p:cNvPr id="788" name="droppedImage.png"/>
          <p:cNvPicPr/>
          <p:nvPr/>
        </p:nvPicPr>
        <p:blipFill>
          <a:blip r:embed="rId3">
            <a:extLst/>
          </a:blip>
          <a:srcRect l="46355" t="5980" r="44704" b="50000"/>
          <a:stretch>
            <a:fillRect/>
          </a:stretch>
        </p:blipFill>
        <p:spPr>
          <a:xfrm>
            <a:off x="8478837" y="0"/>
            <a:ext cx="665276" cy="1143248"/>
          </a:xfrm>
          <a:prstGeom prst="rect">
            <a:avLst/>
          </a:prstGeom>
          <a:ln w="12700">
            <a:miter lim="400000"/>
          </a:ln>
        </p:spPr>
      </p:pic>
    </p:spTree>
  </p:cSld>
  <p:clrMapOvr>
    <a:masterClrMapping/>
  </p:clrMapOvr>
  <p:transition spd="slow" advClick="1">
    <p:dissolve/>
  </p:transition>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2" name="Shape 79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793" name="Shape 793"/>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Twelve Factor + Cloud Foundry</a:t>
            </a:r>
          </a:p>
        </p:txBody>
      </p:sp>
      <p:sp>
        <p:nvSpPr>
          <p:cNvPr id="794" name="Shape 794"/>
          <p:cNvSpPr/>
          <p:nvPr>
            <p:ph type="body" idx="1"/>
          </p:nvPr>
        </p:nvSpPr>
        <p:spPr>
          <a:prstGeom prst="rect">
            <a:avLst/>
          </a:prstGeom>
        </p:spPr>
        <p:txBody>
          <a:bodyPr>
            <a:normAutofit fontScale="100000" lnSpcReduction="0"/>
          </a:bodyPr>
          <a:lstStyle/>
          <a:p>
            <a:pPr lvl="0">
              <a:defRPr sz="1800">
                <a:solidFill>
                  <a:srgbClr val="000000"/>
                </a:solidFill>
                <a:uFillTx/>
              </a:defRPr>
            </a:pPr>
            <a:r>
              <a:rPr sz="2400">
                <a:solidFill>
                  <a:srgbClr val="4D4D4D"/>
                </a:solidFill>
                <a:uFill>
                  <a:solidFill>
                    <a:srgbClr val="4D4D4D"/>
                  </a:solidFill>
                </a:uFill>
              </a:rPr>
              <a:t>Treat logs as event streams</a:t>
            </a:r>
            <a:endParaRPr sz="2400">
              <a:solidFill>
                <a:srgbClr val="4D4D4D"/>
              </a:solidFill>
              <a:uFill>
                <a:solidFill>
                  <a:srgbClr val="4D4D4D"/>
                </a:solidFill>
              </a:uFill>
            </a:endParaRPr>
          </a:p>
          <a:p>
            <a:pPr lvl="1" marL="685800" indent="-228600">
              <a:buChar char="•"/>
              <a:defRPr sz="1800">
                <a:solidFill>
                  <a:srgbClr val="000000"/>
                </a:solidFill>
                <a:uFillTx/>
              </a:defRPr>
            </a:pPr>
            <a:r>
              <a:rPr sz="2400">
                <a:solidFill>
                  <a:srgbClr val="4D4D4D"/>
                </a:solidFill>
                <a:uFill>
                  <a:solidFill>
                    <a:srgbClr val="4D4D4D"/>
                  </a:solidFill>
                </a:uFill>
              </a:rPr>
              <a:t>CF Loggregator!</a:t>
            </a:r>
            <a:endParaRPr sz="2400">
              <a:solidFill>
                <a:srgbClr val="4D4D4D"/>
              </a:solidFill>
              <a:uFill>
                <a:solidFill>
                  <a:srgbClr val="4D4D4D"/>
                </a:solidFill>
              </a:uFill>
            </a:endParaRPr>
          </a:p>
          <a:p>
            <a:pPr lvl="0">
              <a:defRPr sz="1800">
                <a:solidFill>
                  <a:srgbClr val="000000"/>
                </a:solidFill>
                <a:uFillTx/>
              </a:defRPr>
            </a:pPr>
            <a:r>
              <a:rPr sz="2400">
                <a:solidFill>
                  <a:srgbClr val="4D4D4D"/>
                </a:solidFill>
                <a:uFill>
                  <a:solidFill>
                    <a:srgbClr val="4D4D4D"/>
                  </a:solidFill>
                </a:uFill>
              </a:rPr>
              <a:t>Run admin/management tasks as one-off processes</a:t>
            </a:r>
            <a:endParaRPr sz="2400">
              <a:solidFill>
                <a:srgbClr val="4D4D4D"/>
              </a:solidFill>
              <a:uFill>
                <a:solidFill>
                  <a:srgbClr val="4D4D4D"/>
                </a:solidFill>
              </a:uFill>
            </a:endParaRPr>
          </a:p>
          <a:p>
            <a:pPr lvl="1" marL="685800" indent="-228600">
              <a:buChar char="•"/>
              <a:defRPr sz="1800">
                <a:solidFill>
                  <a:srgbClr val="000000"/>
                </a:solidFill>
                <a:uFillTx/>
              </a:defRPr>
            </a:pPr>
            <a:r>
              <a:rPr sz="2400">
                <a:solidFill>
                  <a:srgbClr val="4D4D4D"/>
                </a:solidFill>
                <a:uFill>
                  <a:solidFill>
                    <a:srgbClr val="4D4D4D"/>
                  </a:solidFill>
                </a:uFill>
              </a:rPr>
              <a:t>Still a challenge to be addressed…</a:t>
            </a:r>
          </a:p>
        </p:txBody>
      </p:sp>
      <p:pic>
        <p:nvPicPr>
          <p:cNvPr id="795" name="droppedImage.png"/>
          <p:cNvPicPr/>
          <p:nvPr/>
        </p:nvPicPr>
        <p:blipFill>
          <a:blip r:embed="rId3">
            <a:extLst/>
          </a:blip>
          <a:srcRect l="46355" t="5980" r="44704" b="50000"/>
          <a:stretch>
            <a:fillRect/>
          </a:stretch>
        </p:blipFill>
        <p:spPr>
          <a:xfrm>
            <a:off x="8478837" y="0"/>
            <a:ext cx="665276" cy="1143248"/>
          </a:xfrm>
          <a:prstGeom prst="rect">
            <a:avLst/>
          </a:prstGeom>
          <a:ln w="12700">
            <a:miter lim="400000"/>
          </a:ln>
        </p:spPr>
      </p:pic>
    </p:spTree>
  </p:cSld>
  <p:clrMapOvr>
    <a:masterClrMapping/>
  </p:clrMapOvr>
  <p:transition spd="med" advClick="1">
    <p:push dir="l"/>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9" grpId="1" fill="hold">
                                  <p:stCondLst>
                                    <p:cond delay="0"/>
                                  </p:stCondLst>
                                  <p:iterate type="el" backwards="0">
                                    <p:tmAbs val="0"/>
                                  </p:iterate>
                                  <p:childTnLst>
                                    <p:set>
                                      <p:cBhvr>
                                        <p:cTn id="6" fill="hold"/>
                                        <p:tgtEl>
                                          <p:spTgt spid="794">
                                            <p:txEl>
                                              <p:pRg st="2" end="2"/>
                                            </p:txEl>
                                          </p:spTgt>
                                        </p:tgtEl>
                                        <p:attrNameLst>
                                          <p:attrName>style.visibility</p:attrName>
                                        </p:attrNameLst>
                                      </p:cBhvr>
                                      <p:to>
                                        <p:strVal val="visible"/>
                                      </p:to>
                                    </p:set>
                                    <p:animEffect filter="dissolve" transition="in">
                                      <p:cBhvr>
                                        <p:cTn id="7" dur="1000"/>
                                        <p:tgtEl>
                                          <p:spTgt spid="794">
                                            <p:txEl>
                                              <p:pRg st="2" end="2"/>
                                            </p:txEl>
                                          </p:spTgt>
                                        </p:tgtEl>
                                      </p:cBhvr>
                                    </p:animEffect>
                                  </p:childTnLst>
                                </p:cTn>
                              </p:par>
                              <p:par>
                                <p:cTn id="8" presetClass="entr" presetSubtype="0" presetID="9" grpId="1" fill="hold">
                                  <p:stCondLst>
                                    <p:cond delay="0"/>
                                  </p:stCondLst>
                                  <p:iterate type="el" backwards="0">
                                    <p:tmAbs val="0"/>
                                  </p:iterate>
                                  <p:childTnLst>
                                    <p:set>
                                      <p:cBhvr>
                                        <p:cTn id="9" fill="hold"/>
                                        <p:tgtEl>
                                          <p:spTgt spid="794">
                                            <p:txEl>
                                              <p:pRg st="3" end="3"/>
                                            </p:txEl>
                                          </p:spTgt>
                                        </p:tgtEl>
                                        <p:attrNameLst>
                                          <p:attrName>style.visibility</p:attrName>
                                        </p:attrNameLst>
                                      </p:cBhvr>
                                      <p:to>
                                        <p:strVal val="visible"/>
                                      </p:to>
                                    </p:set>
                                    <p:animEffect filter="dissolve" transition="in">
                                      <p:cBhvr>
                                        <p:cTn id="10" dur="1000"/>
                                        <p:tgtEl>
                                          <p:spTgt spid="794">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794" grpId="1"/>
    </p:bldLst>
  </p:timing>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9" name="Shape 79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800" name="Shape 800"/>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Twelve Factor + Microservices</a:t>
            </a:r>
          </a:p>
        </p:txBody>
      </p:sp>
      <p:sp>
        <p:nvSpPr>
          <p:cNvPr id="801" name="Shape 801"/>
          <p:cNvSpPr/>
          <p:nvPr>
            <p:ph type="body" idx="1"/>
          </p:nvPr>
        </p:nvSpPr>
        <p:spPr>
          <a:prstGeom prst="rect">
            <a:avLst/>
          </a:prstGeom>
        </p:spPr>
        <p:txBody>
          <a:bodyPr>
            <a:normAutofit fontScale="100000" lnSpcReduction="0"/>
          </a:bodyPr>
          <a:lstStyle/>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Fully compatible architectural style</a:t>
            </a:r>
            <a:endParaRPr sz="2136">
              <a:solidFill>
                <a:srgbClr val="4D4D4D"/>
              </a:solidFill>
              <a:uFill>
                <a:solidFill>
                  <a:srgbClr val="4D4D4D"/>
                </a:solidFill>
              </a:uFill>
            </a:endParaRPr>
          </a:p>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Frameworks tend to optimize around same ideas</a:t>
            </a:r>
            <a:endParaRPr sz="2136">
              <a:solidFill>
                <a:srgbClr val="4D4D4D"/>
              </a:solidFill>
              <a:uFill>
                <a:solidFill>
                  <a:srgbClr val="4D4D4D"/>
                </a:solidFill>
              </a:uFill>
            </a:endParaRPr>
          </a:p>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Examples:</a:t>
            </a:r>
            <a:endParaRPr sz="2136">
              <a:solidFill>
                <a:srgbClr val="4D4D4D"/>
              </a:solidFill>
              <a:uFill>
                <a:solidFill>
                  <a:srgbClr val="4D4D4D"/>
                </a:solidFill>
              </a:uFill>
            </a:endParaRPr>
          </a:p>
          <a:p>
            <a:pPr lvl="1" marL="610361" indent="-203454" defTabSz="813816">
              <a:spcBef>
                <a:spcPts val="1000"/>
              </a:spcBef>
              <a:buChar char="•"/>
              <a:defRPr sz="1800">
                <a:solidFill>
                  <a:srgbClr val="000000"/>
                </a:solidFill>
                <a:uFillTx/>
              </a:defRPr>
            </a:pPr>
            <a:r>
              <a:rPr sz="2136">
                <a:solidFill>
                  <a:srgbClr val="4D4D4D"/>
                </a:solidFill>
                <a:uFill>
                  <a:solidFill>
                    <a:srgbClr val="4D4D4D"/>
                  </a:solidFill>
                </a:uFill>
              </a:rPr>
              <a:t>Spring Boot + Cloud</a:t>
            </a:r>
            <a:endParaRPr sz="2136">
              <a:solidFill>
                <a:srgbClr val="4D4D4D"/>
              </a:solidFill>
              <a:uFill>
                <a:solidFill>
                  <a:srgbClr val="4D4D4D"/>
                </a:solidFill>
              </a:uFill>
            </a:endParaRPr>
          </a:p>
          <a:p>
            <a:pPr lvl="2" marL="1017269" indent="-203454" defTabSz="813816">
              <a:spcBef>
                <a:spcPts val="1000"/>
              </a:spcBef>
              <a:buChar char="•"/>
              <a:defRPr sz="1800">
                <a:solidFill>
                  <a:srgbClr val="000000"/>
                </a:solidFill>
                <a:uFillTx/>
              </a:defRPr>
            </a:pPr>
            <a:r>
              <a:rPr sz="2136" u="sng">
                <a:solidFill>
                  <a:srgbClr val="3EA7BC"/>
                </a:solidFill>
                <a:uFill>
                  <a:solidFill>
                    <a:srgbClr val="3EA7BC"/>
                  </a:solidFill>
                </a:uFill>
                <a:hlinkClick r:id="rId3" invalidUrl="" action="" tgtFrame="" tooltip="" history="1" highlightClick="0" endSnd="0"/>
              </a:rPr>
              <a:t>http://projects.spring.io/spring-boot</a:t>
            </a:r>
            <a:endParaRPr sz="2136">
              <a:solidFill>
                <a:srgbClr val="4D4D4D"/>
              </a:solidFill>
              <a:uFill>
                <a:solidFill>
                  <a:srgbClr val="4D4D4D"/>
                </a:solidFill>
              </a:uFill>
            </a:endParaRPr>
          </a:p>
          <a:p>
            <a:pPr lvl="2" marL="1017269" indent="-203454" defTabSz="813816">
              <a:spcBef>
                <a:spcPts val="1000"/>
              </a:spcBef>
              <a:buChar char="•"/>
              <a:defRPr sz="1800">
                <a:solidFill>
                  <a:srgbClr val="000000"/>
                </a:solidFill>
                <a:uFillTx/>
              </a:defRPr>
            </a:pPr>
            <a:r>
              <a:rPr sz="2136" u="sng">
                <a:solidFill>
                  <a:srgbClr val="3EA7BC"/>
                </a:solidFill>
                <a:uFill>
                  <a:solidFill>
                    <a:srgbClr val="3EA7BC"/>
                  </a:solidFill>
                </a:uFill>
                <a:hlinkClick r:id="rId4" invalidUrl="" action="" tgtFrame="" tooltip="" history="1" highlightClick="0" endSnd="0"/>
              </a:rPr>
              <a:t>http://projects.spring.io/spring-cloud</a:t>
            </a:r>
            <a:endParaRPr sz="2136">
              <a:solidFill>
                <a:srgbClr val="4D4D4D"/>
              </a:solidFill>
              <a:uFill>
                <a:solidFill>
                  <a:srgbClr val="4D4D4D"/>
                </a:solidFill>
              </a:uFill>
            </a:endParaRPr>
          </a:p>
          <a:p>
            <a:pPr lvl="1" marL="610361" indent="-203454" defTabSz="813816">
              <a:spcBef>
                <a:spcPts val="1000"/>
              </a:spcBef>
              <a:buChar char="•"/>
              <a:defRPr sz="1800">
                <a:solidFill>
                  <a:srgbClr val="000000"/>
                </a:solidFill>
                <a:uFillTx/>
              </a:defRPr>
            </a:pPr>
            <a:r>
              <a:rPr sz="2136">
                <a:solidFill>
                  <a:srgbClr val="4D4D4D"/>
                </a:solidFill>
                <a:uFill>
                  <a:solidFill>
                    <a:srgbClr val="4D4D4D"/>
                  </a:solidFill>
                </a:uFill>
              </a:rPr>
              <a:t>Dropwizard (</a:t>
            </a:r>
            <a:r>
              <a:rPr sz="2136" u="sng">
                <a:solidFill>
                  <a:srgbClr val="3EA7BC"/>
                </a:solidFill>
                <a:uFill>
                  <a:solidFill>
                    <a:srgbClr val="3EA7BC"/>
                  </a:solidFill>
                </a:uFill>
                <a:hlinkClick r:id="rId5" invalidUrl="" action="" tgtFrame="" tooltip="" history="1" highlightClick="0" endSnd="0"/>
              </a:rPr>
              <a:t>https://dropwizard.github.io/dropwizard</a:t>
            </a:r>
            <a:r>
              <a:rPr sz="2136">
                <a:solidFill>
                  <a:srgbClr val="4D4D4D"/>
                </a:solidFill>
                <a:uFill>
                  <a:solidFill>
                    <a:srgbClr val="4D4D4D"/>
                  </a:solidFill>
                </a:uFill>
              </a:rPr>
              <a:t>)</a:t>
            </a:r>
          </a:p>
        </p:txBody>
      </p:sp>
      <p:pic>
        <p:nvPicPr>
          <p:cNvPr id="802" name="droppedImage.png"/>
          <p:cNvPicPr/>
          <p:nvPr/>
        </p:nvPicPr>
        <p:blipFill>
          <a:blip r:embed="rId6">
            <a:extLst/>
          </a:blip>
          <a:srcRect l="46355" t="5980" r="44704" b="50000"/>
          <a:stretch>
            <a:fillRect/>
          </a:stretch>
        </p:blipFill>
        <p:spPr>
          <a:xfrm>
            <a:off x="8478837" y="0"/>
            <a:ext cx="665276" cy="1143248"/>
          </a:xfrm>
          <a:prstGeom prst="rect">
            <a:avLst/>
          </a:prstGeom>
          <a:ln w="12700">
            <a:miter lim="400000"/>
          </a:ln>
        </p:spPr>
      </p:pic>
    </p:spTree>
  </p:cSld>
  <p:clrMapOvr>
    <a:masterClrMapping/>
  </p:clrMapOvr>
  <p:transition spd="med" advClick="1">
    <p:push dir="l"/>
  </p:transition>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6" name="Shape 80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807" name="Shape 807"/>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Twelve Factor + Microservices</a:t>
            </a:r>
          </a:p>
        </p:txBody>
      </p:sp>
      <p:sp>
        <p:nvSpPr>
          <p:cNvPr id="808" name="Shape 808"/>
          <p:cNvSpPr/>
          <p:nvPr>
            <p:ph type="body" idx="1"/>
          </p:nvPr>
        </p:nvSpPr>
        <p:spPr>
          <a:prstGeom prst="rect">
            <a:avLst/>
          </a:prstGeom>
        </p:spPr>
        <p:txBody>
          <a:bodyPr>
            <a:normAutofit fontScale="100000" lnSpcReduction="0"/>
          </a:bodyPr>
          <a:lstStyle/>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Fully compatible architectural style</a:t>
            </a:r>
            <a:endParaRPr sz="2136">
              <a:solidFill>
                <a:srgbClr val="4D4D4D"/>
              </a:solidFill>
              <a:uFill>
                <a:solidFill>
                  <a:srgbClr val="4D4D4D"/>
                </a:solidFill>
              </a:uFill>
            </a:endParaRPr>
          </a:p>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Frameworks tend to optimize around same ideas</a:t>
            </a:r>
            <a:endParaRPr sz="2136">
              <a:solidFill>
                <a:srgbClr val="4D4D4D"/>
              </a:solidFill>
              <a:uFill>
                <a:solidFill>
                  <a:srgbClr val="4D4D4D"/>
                </a:solidFill>
              </a:uFill>
            </a:endParaRPr>
          </a:p>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Examples:</a:t>
            </a:r>
            <a:endParaRPr sz="2136">
              <a:solidFill>
                <a:srgbClr val="4D4D4D"/>
              </a:solidFill>
              <a:uFill>
                <a:solidFill>
                  <a:srgbClr val="4D4D4D"/>
                </a:solidFill>
              </a:uFill>
            </a:endParaRPr>
          </a:p>
          <a:p>
            <a:pPr lvl="1" marL="610361" indent="-203454" defTabSz="813816">
              <a:spcBef>
                <a:spcPts val="1000"/>
              </a:spcBef>
              <a:buChar char="•"/>
              <a:defRPr sz="1800">
                <a:solidFill>
                  <a:srgbClr val="000000"/>
                </a:solidFill>
                <a:uFillTx/>
              </a:defRPr>
            </a:pPr>
            <a:r>
              <a:rPr sz="2136">
                <a:solidFill>
                  <a:srgbClr val="4D4D4D"/>
                </a:solidFill>
                <a:uFill>
                  <a:solidFill>
                    <a:srgbClr val="4D4D4D"/>
                  </a:solidFill>
                </a:uFill>
              </a:rPr>
              <a:t>Spring Boot + Cloud</a:t>
            </a:r>
            <a:endParaRPr sz="2136">
              <a:solidFill>
                <a:srgbClr val="4D4D4D"/>
              </a:solidFill>
              <a:uFill>
                <a:solidFill>
                  <a:srgbClr val="4D4D4D"/>
                </a:solidFill>
              </a:uFill>
            </a:endParaRPr>
          </a:p>
          <a:p>
            <a:pPr lvl="2" marL="1017269" indent="-203454" defTabSz="813816">
              <a:spcBef>
                <a:spcPts val="1000"/>
              </a:spcBef>
              <a:buChar char="•"/>
              <a:defRPr sz="1800">
                <a:solidFill>
                  <a:srgbClr val="000000"/>
                </a:solidFill>
                <a:uFillTx/>
              </a:defRPr>
            </a:pPr>
            <a:r>
              <a:rPr sz="2136" u="sng">
                <a:solidFill>
                  <a:srgbClr val="3EA7BC"/>
                </a:solidFill>
                <a:uFill>
                  <a:solidFill>
                    <a:srgbClr val="3EA7BC"/>
                  </a:solidFill>
                </a:uFill>
                <a:hlinkClick r:id="rId3" invalidUrl="" action="" tgtFrame="" tooltip="" history="1" highlightClick="0" endSnd="0"/>
              </a:rPr>
              <a:t>http://projects.spring.io/spring-boot</a:t>
            </a:r>
            <a:endParaRPr sz="2136">
              <a:solidFill>
                <a:srgbClr val="4D4D4D"/>
              </a:solidFill>
              <a:uFill>
                <a:solidFill>
                  <a:srgbClr val="4D4D4D"/>
                </a:solidFill>
              </a:uFill>
            </a:endParaRPr>
          </a:p>
          <a:p>
            <a:pPr lvl="2" marL="1017269" indent="-203454" defTabSz="813816">
              <a:spcBef>
                <a:spcPts val="1000"/>
              </a:spcBef>
              <a:buChar char="•"/>
              <a:defRPr sz="1800">
                <a:solidFill>
                  <a:srgbClr val="000000"/>
                </a:solidFill>
                <a:uFillTx/>
              </a:defRPr>
            </a:pPr>
            <a:r>
              <a:rPr sz="2136" u="sng">
                <a:solidFill>
                  <a:srgbClr val="3EA7BC"/>
                </a:solidFill>
                <a:uFill>
                  <a:solidFill>
                    <a:srgbClr val="3EA7BC"/>
                  </a:solidFill>
                </a:uFill>
                <a:hlinkClick r:id="rId4" invalidUrl="" action="" tgtFrame="" tooltip="" history="1" highlightClick="0" endSnd="0"/>
              </a:rPr>
              <a:t>http://projects.spring.io/spring-cloud</a:t>
            </a:r>
            <a:endParaRPr sz="2136">
              <a:solidFill>
                <a:srgbClr val="4D4D4D"/>
              </a:solidFill>
              <a:uFill>
                <a:solidFill>
                  <a:srgbClr val="4D4D4D"/>
                </a:solidFill>
              </a:uFill>
            </a:endParaRPr>
          </a:p>
          <a:p>
            <a:pPr lvl="1" marL="610361" indent="-203454" defTabSz="813816">
              <a:spcBef>
                <a:spcPts val="1000"/>
              </a:spcBef>
              <a:buChar char="•"/>
              <a:defRPr sz="1800">
                <a:solidFill>
                  <a:srgbClr val="000000"/>
                </a:solidFill>
                <a:uFillTx/>
              </a:defRPr>
            </a:pPr>
            <a:r>
              <a:rPr sz="2136">
                <a:solidFill>
                  <a:srgbClr val="4D4D4D"/>
                </a:solidFill>
                <a:uFill>
                  <a:solidFill>
                    <a:srgbClr val="4D4D4D"/>
                  </a:solidFill>
                </a:uFill>
              </a:rPr>
              <a:t>Dropwizard (</a:t>
            </a:r>
            <a:r>
              <a:rPr sz="2136" u="sng">
                <a:solidFill>
                  <a:srgbClr val="3EA7BC"/>
                </a:solidFill>
                <a:uFill>
                  <a:solidFill>
                    <a:srgbClr val="3EA7BC"/>
                  </a:solidFill>
                </a:uFill>
                <a:hlinkClick r:id="rId5" invalidUrl="" action="" tgtFrame="" tooltip="" history="1" highlightClick="0" endSnd="0"/>
              </a:rPr>
              <a:t>https://dropwizard.github.io/dropwizard</a:t>
            </a:r>
            <a:r>
              <a:rPr sz="2136">
                <a:solidFill>
                  <a:srgbClr val="4D4D4D"/>
                </a:solidFill>
                <a:uFill>
                  <a:solidFill>
                    <a:srgbClr val="4D4D4D"/>
                  </a:solidFill>
                </a:uFill>
              </a:rPr>
              <a:t>)</a:t>
            </a:r>
          </a:p>
        </p:txBody>
      </p:sp>
      <p:pic>
        <p:nvPicPr>
          <p:cNvPr id="809" name="droppedImage.png"/>
          <p:cNvPicPr/>
          <p:nvPr/>
        </p:nvPicPr>
        <p:blipFill>
          <a:blip r:embed="rId6">
            <a:extLst/>
          </a:blip>
          <a:srcRect l="46355" t="5980" r="44704" b="50000"/>
          <a:stretch>
            <a:fillRect/>
          </a:stretch>
        </p:blipFill>
        <p:spPr>
          <a:xfrm>
            <a:off x="8478837" y="0"/>
            <a:ext cx="665276" cy="1143248"/>
          </a:xfrm>
          <a:prstGeom prst="rect">
            <a:avLst/>
          </a:prstGeom>
          <a:ln w="12700">
            <a:miter lim="400000"/>
          </a:ln>
        </p:spPr>
      </p:pic>
    </p:spTree>
  </p:cSld>
  <p:clrMapOvr>
    <a:masterClrMapping/>
  </p:clrMapOvr>
  <p:transitio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3" name="Shape 813"/>
          <p:cNvSpPr/>
          <p:nvPr>
            <p:ph type="title"/>
          </p:nvPr>
        </p:nvSpPr>
        <p:spPr>
          <a:prstGeom prst="rect">
            <a:avLst/>
          </a:prstGeom>
        </p:spPr>
        <p:txBody>
          <a:bodyPr/>
          <a:lstStyle/>
          <a:p>
            <a:pPr lvl="0">
              <a:defRPr sz="1800">
                <a:solidFill>
                  <a:srgbClr val="000000"/>
                </a:solidFill>
                <a:uFillTx/>
              </a:defRPr>
            </a:pPr>
            <a:r>
              <a:rPr sz="4400">
                <a:solidFill>
                  <a:srgbClr val="F27C3A"/>
                </a:solidFill>
                <a:uFill>
                  <a:solidFill>
                    <a:srgbClr val="F27C3A"/>
                  </a:solidFill>
                </a:uFill>
              </a:rPr>
              <a:t>3rd Platform Realities</a:t>
            </a:r>
          </a:p>
        </p:txBody>
      </p:sp>
      <p:sp>
        <p:nvSpPr>
          <p:cNvPr id="814" name="Shape 814"/>
          <p:cNvSpPr/>
          <p:nvPr>
            <p:ph type="body" idx="1"/>
          </p:nvPr>
        </p:nvSpPr>
        <p:spPr>
          <a:prstGeom prst="rect">
            <a:avLst/>
          </a:prstGeom>
        </p:spPr>
        <p:txBody>
          <a:bodyPr/>
          <a:lstStyle/>
          <a:p>
            <a:pPr lvl="0"/>
          </a:p>
        </p:txBody>
      </p:sp>
      <p:sp>
        <p:nvSpPr>
          <p:cNvPr id="815" name="Shape 81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Tree>
  </p:cSld>
  <p:clrMapOvr>
    <a:masterClrMapping/>
  </p:clrMapOvr>
  <p:transition spd="slow" advClick="1">
    <p:newsflash/>
  </p:transition>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7" name="Shape 81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818" name="Shape 818"/>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Paying for your lunch…</a:t>
            </a:r>
          </a:p>
        </p:txBody>
      </p:sp>
      <p:sp>
        <p:nvSpPr>
          <p:cNvPr id="819" name="Shape 819"/>
          <p:cNvSpPr/>
          <p:nvPr>
            <p:ph type="body" idx="1"/>
          </p:nvPr>
        </p:nvSpPr>
        <p:spPr>
          <a:prstGeom prst="rect">
            <a:avLst/>
          </a:prstGeom>
        </p:spPr>
        <p:txBody>
          <a:bodyPr>
            <a:normAutofit fontScale="100000" lnSpcReduction="0"/>
          </a:bodyPr>
          <a:lstStyle/>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Significant Operations Overhead</a:t>
            </a:r>
            <a:endParaRPr sz="2136">
              <a:solidFill>
                <a:srgbClr val="4D4D4D"/>
              </a:solidFill>
              <a:uFill>
                <a:solidFill>
                  <a:srgbClr val="4D4D4D"/>
                </a:solidFill>
              </a:uFill>
            </a:endParaRPr>
          </a:p>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Substantial DevOps Skills Required</a:t>
            </a:r>
            <a:endParaRPr sz="2136">
              <a:solidFill>
                <a:srgbClr val="4D4D4D"/>
              </a:solidFill>
              <a:uFill>
                <a:solidFill>
                  <a:srgbClr val="4D4D4D"/>
                </a:solidFill>
              </a:uFill>
            </a:endParaRPr>
          </a:p>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Implicit Interfaces</a:t>
            </a:r>
            <a:endParaRPr sz="2136">
              <a:solidFill>
                <a:srgbClr val="4D4D4D"/>
              </a:solidFill>
              <a:uFill>
                <a:solidFill>
                  <a:srgbClr val="4D4D4D"/>
                </a:solidFill>
              </a:uFill>
            </a:endParaRPr>
          </a:p>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Duplication of Effort</a:t>
            </a:r>
            <a:endParaRPr sz="2136">
              <a:solidFill>
                <a:srgbClr val="4D4D4D"/>
              </a:solidFill>
              <a:uFill>
                <a:solidFill>
                  <a:srgbClr val="4D4D4D"/>
                </a:solidFill>
              </a:uFill>
            </a:endParaRPr>
          </a:p>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Distributed System Complexity</a:t>
            </a:r>
            <a:endParaRPr sz="2136">
              <a:solidFill>
                <a:srgbClr val="4D4D4D"/>
              </a:solidFill>
              <a:uFill>
                <a:solidFill>
                  <a:srgbClr val="4D4D4D"/>
                </a:solidFill>
              </a:uFill>
            </a:endParaRPr>
          </a:p>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Asynchronicity is Difficult!</a:t>
            </a:r>
            <a:endParaRPr sz="2136">
              <a:solidFill>
                <a:srgbClr val="4D4D4D"/>
              </a:solidFill>
              <a:uFill>
                <a:solidFill>
                  <a:srgbClr val="4D4D4D"/>
                </a:solidFill>
              </a:uFill>
            </a:endParaRPr>
          </a:p>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Testability Challenges</a:t>
            </a:r>
          </a:p>
        </p:txBody>
      </p:sp>
    </p:spTree>
  </p:cSld>
  <p:clrMapOvr>
    <a:masterClrMapping/>
  </p:clrMapOvr>
  <p:transitio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3" name="Shape 82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824" name="Shape 824"/>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Paying for your lunch…</a:t>
            </a:r>
          </a:p>
        </p:txBody>
      </p:sp>
      <p:sp>
        <p:nvSpPr>
          <p:cNvPr id="825" name="Shape 825"/>
          <p:cNvSpPr/>
          <p:nvPr>
            <p:ph type="body" idx="1"/>
          </p:nvPr>
        </p:nvSpPr>
        <p:spPr>
          <a:prstGeom prst="rect">
            <a:avLst/>
          </a:prstGeom>
        </p:spPr>
        <p:txBody>
          <a:bodyPr>
            <a:normAutofit fontScale="100000" lnSpcReduction="0"/>
          </a:bodyPr>
          <a:lstStyle/>
          <a:p>
            <a:pPr lvl="0" marL="203454" indent="-203454" defTabSz="813816">
              <a:spcBef>
                <a:spcPts val="1000"/>
              </a:spcBef>
              <a:defRPr sz="1800">
                <a:solidFill>
                  <a:srgbClr val="000000"/>
                </a:solidFill>
                <a:uFillTx/>
              </a:defRPr>
            </a:pPr>
            <a:r>
              <a:rPr sz="2136" u="sng">
                <a:solidFill>
                  <a:srgbClr val="4D4D4D"/>
                </a:solidFill>
                <a:uFill>
                  <a:solidFill>
                    <a:srgbClr val="4D4D4D"/>
                  </a:solidFill>
                </a:uFill>
                <a:latin typeface="Avenir Next Demi Bold"/>
                <a:ea typeface="Avenir Next Demi Bold"/>
                <a:cs typeface="Avenir Next Demi Bold"/>
                <a:sym typeface="Avenir Next Demi Bold"/>
              </a:rPr>
              <a:t>Significant Operations Overhead</a:t>
            </a:r>
            <a:endParaRPr sz="2136" u="sng">
              <a:solidFill>
                <a:srgbClr val="4D4D4D"/>
              </a:solidFill>
              <a:uFill>
                <a:solidFill>
                  <a:srgbClr val="4D4D4D"/>
                </a:solidFill>
              </a:uFill>
              <a:latin typeface="Avenir Next Demi Bold"/>
              <a:ea typeface="Avenir Next Demi Bold"/>
              <a:cs typeface="Avenir Next Demi Bold"/>
              <a:sym typeface="Avenir Next Demi Bold"/>
            </a:endParaRPr>
          </a:p>
          <a:p>
            <a:pPr lvl="0" marL="203454" indent="-203454" defTabSz="813816">
              <a:spcBef>
                <a:spcPts val="1000"/>
              </a:spcBef>
              <a:defRPr sz="1800">
                <a:solidFill>
                  <a:srgbClr val="000000"/>
                </a:solidFill>
                <a:uFillTx/>
              </a:defRPr>
            </a:pPr>
            <a:r>
              <a:rPr sz="2136" u="sng">
                <a:solidFill>
                  <a:srgbClr val="4D4D4D"/>
                </a:solidFill>
                <a:uFill>
                  <a:solidFill>
                    <a:srgbClr val="4D4D4D"/>
                  </a:solidFill>
                </a:uFill>
                <a:latin typeface="Avenir Next Demi Bold"/>
                <a:ea typeface="Avenir Next Demi Bold"/>
                <a:cs typeface="Avenir Next Demi Bold"/>
                <a:sym typeface="Avenir Next Demi Bold"/>
              </a:rPr>
              <a:t>Substantial DevOps Skills Required</a:t>
            </a:r>
            <a:endParaRPr sz="2136" u="sng">
              <a:solidFill>
                <a:srgbClr val="4D4D4D"/>
              </a:solidFill>
              <a:uFill>
                <a:solidFill>
                  <a:srgbClr val="4D4D4D"/>
                </a:solidFill>
              </a:uFill>
              <a:latin typeface="Avenir Next Demi Bold"/>
              <a:ea typeface="Avenir Next Demi Bold"/>
              <a:cs typeface="Avenir Next Demi Bold"/>
              <a:sym typeface="Avenir Next Demi Bold"/>
            </a:endParaRPr>
          </a:p>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Implicit Interfaces</a:t>
            </a:r>
            <a:endParaRPr sz="2136">
              <a:solidFill>
                <a:srgbClr val="4D4D4D"/>
              </a:solidFill>
              <a:uFill>
                <a:solidFill>
                  <a:srgbClr val="4D4D4D"/>
                </a:solidFill>
              </a:uFill>
            </a:endParaRPr>
          </a:p>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Duplication of Effort</a:t>
            </a:r>
            <a:endParaRPr sz="2136">
              <a:solidFill>
                <a:srgbClr val="4D4D4D"/>
              </a:solidFill>
              <a:uFill>
                <a:solidFill>
                  <a:srgbClr val="4D4D4D"/>
                </a:solidFill>
              </a:uFill>
            </a:endParaRPr>
          </a:p>
          <a:p>
            <a:pPr lvl="0" marL="203454" indent="-203454" defTabSz="813816">
              <a:spcBef>
                <a:spcPts val="1000"/>
              </a:spcBef>
              <a:defRPr sz="1800">
                <a:solidFill>
                  <a:srgbClr val="000000"/>
                </a:solidFill>
                <a:uFillTx/>
              </a:defRPr>
            </a:pPr>
            <a:r>
              <a:rPr sz="2136" u="sng">
                <a:solidFill>
                  <a:srgbClr val="4D4D4D"/>
                </a:solidFill>
                <a:uFill>
                  <a:solidFill>
                    <a:srgbClr val="4D4D4D"/>
                  </a:solidFill>
                </a:uFill>
                <a:latin typeface="Avenir Next Demi Bold"/>
                <a:ea typeface="Avenir Next Demi Bold"/>
                <a:cs typeface="Avenir Next Demi Bold"/>
                <a:sym typeface="Avenir Next Demi Bold"/>
              </a:rPr>
              <a:t>Distributed System Complexity</a:t>
            </a:r>
            <a:endParaRPr sz="2136" u="sng">
              <a:solidFill>
                <a:srgbClr val="4D4D4D"/>
              </a:solidFill>
              <a:uFill>
                <a:solidFill>
                  <a:srgbClr val="4D4D4D"/>
                </a:solidFill>
              </a:uFill>
              <a:latin typeface="Avenir Next Demi Bold"/>
              <a:ea typeface="Avenir Next Demi Bold"/>
              <a:cs typeface="Avenir Next Demi Bold"/>
              <a:sym typeface="Avenir Next Demi Bold"/>
            </a:endParaRPr>
          </a:p>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Asynchronicity is Difficult!</a:t>
            </a:r>
            <a:endParaRPr sz="2136">
              <a:solidFill>
                <a:srgbClr val="4D4D4D"/>
              </a:solidFill>
              <a:uFill>
                <a:solidFill>
                  <a:srgbClr val="4D4D4D"/>
                </a:solidFill>
              </a:uFill>
            </a:endParaRPr>
          </a:p>
          <a:p>
            <a:pPr lvl="0" marL="203454" indent="-203454" defTabSz="813816">
              <a:spcBef>
                <a:spcPts val="1000"/>
              </a:spcBef>
              <a:defRPr sz="1800">
                <a:solidFill>
                  <a:srgbClr val="000000"/>
                </a:solidFill>
                <a:uFillTx/>
              </a:defRPr>
            </a:pPr>
            <a:r>
              <a:rPr sz="2136" u="sng">
                <a:solidFill>
                  <a:srgbClr val="4D4D4D"/>
                </a:solidFill>
                <a:uFill>
                  <a:solidFill>
                    <a:srgbClr val="4D4D4D"/>
                  </a:solidFill>
                </a:uFill>
                <a:latin typeface="Avenir Next Demi Bold"/>
                <a:ea typeface="Avenir Next Demi Bold"/>
                <a:cs typeface="Avenir Next Demi Bold"/>
                <a:sym typeface="Avenir Next Demi Bold"/>
              </a:rPr>
              <a:t>Testability Challenges</a:t>
            </a:r>
          </a:p>
        </p:txBody>
      </p:sp>
    </p:spTree>
  </p:cSld>
  <p:clrMapOvr>
    <a:masterClrMapping/>
  </p:clrMapOvr>
  <p:transition spd="slow" advClick="1">
    <p:dissolve/>
  </p:transition>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9" name="Shape 82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830" name="Shape 830"/>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Significant Operations Overhead</a:t>
            </a:r>
          </a:p>
        </p:txBody>
      </p:sp>
      <p:sp>
        <p:nvSpPr>
          <p:cNvPr id="831" name="Shape 831"/>
          <p:cNvSpPr/>
          <p:nvPr>
            <p:ph type="body" idx="1"/>
          </p:nvPr>
        </p:nvSpPr>
        <p:spPr>
          <a:prstGeom prst="rect">
            <a:avLst/>
          </a:prstGeom>
        </p:spPr>
        <p:txBody>
          <a:bodyPr/>
          <a:lstStyle/>
          <a:p>
            <a:pPr lvl="0">
              <a:defRPr sz="1800">
                <a:solidFill>
                  <a:srgbClr val="000000"/>
                </a:solidFill>
                <a:uFillTx/>
              </a:defRPr>
            </a:pPr>
            <a:r>
              <a:rPr sz="1600">
                <a:solidFill>
                  <a:srgbClr val="4D4D4D"/>
                </a:solidFill>
                <a:uFill>
                  <a:solidFill>
                    <a:srgbClr val="4D4D4D"/>
                  </a:solidFill>
                </a:uFill>
              </a:rPr>
              <a:t>Mitigate polyglot language/environment provisioning complexity via CF Buildpacks</a:t>
            </a:r>
            <a:endParaRPr sz="1600">
              <a:solidFill>
                <a:srgbClr val="4D4D4D"/>
              </a:solidFill>
              <a:uFill>
                <a:solidFill>
                  <a:srgbClr val="4D4D4D"/>
                </a:solidFill>
              </a:uFill>
            </a:endParaRPr>
          </a:p>
          <a:p>
            <a:pPr lvl="0">
              <a:defRPr sz="1800">
                <a:solidFill>
                  <a:srgbClr val="000000"/>
                </a:solidFill>
                <a:uFillTx/>
              </a:defRPr>
            </a:pPr>
            <a:r>
              <a:rPr sz="1600">
                <a:solidFill>
                  <a:srgbClr val="4D4D4D"/>
                </a:solidFill>
                <a:uFill>
                  <a:solidFill>
                    <a:srgbClr val="4D4D4D"/>
                  </a:solidFill>
                </a:uFill>
              </a:rPr>
              <a:t>Mitigate failover and resilience concerns via CF Scale, CF Health Monitor, and future CF App AZ’s (</a:t>
            </a:r>
            <a:r>
              <a:rPr sz="1600" u="sng">
                <a:solidFill>
                  <a:srgbClr val="3EA7BC"/>
                </a:solidFill>
                <a:uFill>
                  <a:solidFill>
                    <a:srgbClr val="3EA7BC"/>
                  </a:solidFill>
                </a:uFill>
                <a:hlinkClick r:id="rId3" invalidUrl="" action="" tgtFrame="" tooltip="" history="1" highlightClick="0" endSnd="0"/>
              </a:rPr>
              <a:t>http://blog.gopivotal.com/cloud-foundry-pivotal/products/the-four-levels-of-ha-in-pivotal-cf</a:t>
            </a:r>
            <a:r>
              <a:rPr sz="1600">
                <a:solidFill>
                  <a:srgbClr val="4D4D4D"/>
                </a:solidFill>
                <a:uFill>
                  <a:solidFill>
                    <a:srgbClr val="4D4D4D"/>
                  </a:solidFill>
                </a:uFill>
              </a:rPr>
              <a:t>)</a:t>
            </a:r>
          </a:p>
        </p:txBody>
      </p:sp>
    </p:spTree>
  </p:cSld>
  <p:clrMapOvr>
    <a:masterClrMapping/>
  </p:clrMapOvr>
  <p:transition spd="med" advClick="1">
    <p:push dir="l"/>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9" grpId="1" fill="hold">
                                  <p:stCondLst>
                                    <p:cond delay="0"/>
                                  </p:stCondLst>
                                  <p:iterate type="el" backwards="0">
                                    <p:tmAbs val="0"/>
                                  </p:iterate>
                                  <p:childTnLst>
                                    <p:set>
                                      <p:cBhvr>
                                        <p:cTn id="6" fill="hold"/>
                                        <p:tgtEl>
                                          <p:spTgt spid="831">
                                            <p:bg/>
                                          </p:spTgt>
                                        </p:tgtEl>
                                        <p:attrNameLst>
                                          <p:attrName>style.visibility</p:attrName>
                                        </p:attrNameLst>
                                      </p:cBhvr>
                                      <p:to>
                                        <p:strVal val="visible"/>
                                      </p:to>
                                    </p:set>
                                    <p:animEffect filter="dissolve" transition="in">
                                      <p:cBhvr>
                                        <p:cTn id="7" dur="1000"/>
                                        <p:tgtEl>
                                          <p:spTgt spid="831">
                                            <p:bg/>
                                          </p:spTgt>
                                        </p:tgtEl>
                                      </p:cBhvr>
                                    </p:animEffect>
                                  </p:childTnLst>
                                </p:cTn>
                              </p:par>
                              <p:par>
                                <p:cTn id="8" presetClass="entr" presetSubtype="0" presetID="9" grpId="1" fill="hold">
                                  <p:stCondLst>
                                    <p:cond delay="0"/>
                                  </p:stCondLst>
                                  <p:iterate type="el" backwards="0">
                                    <p:tmAbs val="0"/>
                                  </p:iterate>
                                  <p:childTnLst>
                                    <p:set>
                                      <p:cBhvr>
                                        <p:cTn id="9" fill="hold"/>
                                        <p:tgtEl>
                                          <p:spTgt spid="831">
                                            <p:txEl>
                                              <p:pRg st="0" end="0"/>
                                            </p:txEl>
                                          </p:spTgt>
                                        </p:tgtEl>
                                        <p:attrNameLst>
                                          <p:attrName>style.visibility</p:attrName>
                                        </p:attrNameLst>
                                      </p:cBhvr>
                                      <p:to>
                                        <p:strVal val="visible"/>
                                      </p:to>
                                    </p:set>
                                    <p:animEffect filter="dissolve" transition="in">
                                      <p:cBhvr>
                                        <p:cTn id="10" dur="1000"/>
                                        <p:tgtEl>
                                          <p:spTgt spid="83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9" grpId="1" fill="hold">
                                  <p:stCondLst>
                                    <p:cond delay="0"/>
                                  </p:stCondLst>
                                  <p:iterate type="el" backwards="0">
                                    <p:tmAbs val="0"/>
                                  </p:iterate>
                                  <p:childTnLst>
                                    <p:set>
                                      <p:cBhvr>
                                        <p:cTn id="14" fill="hold"/>
                                        <p:tgtEl>
                                          <p:spTgt spid="831">
                                            <p:txEl>
                                              <p:pRg st="1" end="1"/>
                                            </p:txEl>
                                          </p:spTgt>
                                        </p:tgtEl>
                                        <p:attrNameLst>
                                          <p:attrName>style.visibility</p:attrName>
                                        </p:attrNameLst>
                                      </p:cBhvr>
                                      <p:to>
                                        <p:strVal val="visible"/>
                                      </p:to>
                                    </p:set>
                                    <p:animEffect filter="dissolve" transition="in">
                                      <p:cBhvr>
                                        <p:cTn id="15" dur="1000"/>
                                        <p:tgtEl>
                                          <p:spTgt spid="831">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831"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Shape 27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273" name="Shape 273"/>
          <p:cNvSpPr/>
          <p:nvPr/>
        </p:nvSpPr>
        <p:spPr>
          <a:xfrm>
            <a:off x="214981" y="1006972"/>
            <a:ext cx="3616580" cy="3628781"/>
          </a:xfrm>
          <a:prstGeom prst="roundRect">
            <a:avLst>
              <a:gd name="adj" fmla="val 4171"/>
            </a:avLst>
          </a:prstGeom>
          <a:gradFill>
            <a:gsLst>
              <a:gs pos="0">
                <a:srgbClr val="DDDDDD">
                  <a:alpha val="73921"/>
                </a:srgbClr>
              </a:gs>
              <a:gs pos="100000">
                <a:srgbClr val="FFFFFF">
                  <a:alpha val="73921"/>
                </a:srgbClr>
              </a:gs>
            </a:gsLst>
            <a:lin ang="20987188"/>
          </a:gradFill>
          <a:ln w="12700">
            <a:miter lim="400000"/>
          </a:ln>
        </p:spPr>
        <p:txBody>
          <a:bodyPr lIns="50800" tIns="50800" rIns="50800" bIns="50800" anchor="ctr"/>
          <a:lstStyle/>
          <a:p>
            <a:pPr lvl="0" algn="ctr" defTabSz="825500">
              <a:defRPr sz="3200">
                <a:solidFill>
                  <a:srgbClr val="FFFFFF"/>
                </a:solidFill>
                <a:uFillTx/>
                <a:latin typeface="Helvetica Light"/>
                <a:ea typeface="Helvetica Light"/>
                <a:cs typeface="Helvetica Light"/>
                <a:sym typeface="Helvetica Light"/>
              </a:defRPr>
            </a:pPr>
          </a:p>
        </p:txBody>
      </p:sp>
      <p:sp>
        <p:nvSpPr>
          <p:cNvPr id="274" name="Shape 274"/>
          <p:cNvSpPr/>
          <p:nvPr/>
        </p:nvSpPr>
        <p:spPr>
          <a:xfrm>
            <a:off x="358295" y="1162519"/>
            <a:ext cx="1250443" cy="4113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1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100">
                <a:solidFill>
                  <a:srgbClr val="A7A7A7"/>
                </a:solidFill>
              </a:rPr>
              <a:t>Scalability</a:t>
            </a:r>
          </a:p>
        </p:txBody>
      </p:sp>
      <p:sp>
        <p:nvSpPr>
          <p:cNvPr id="275" name="Shape 275"/>
          <p:cNvSpPr/>
          <p:nvPr/>
        </p:nvSpPr>
        <p:spPr>
          <a:xfrm>
            <a:off x="388734" y="2809024"/>
            <a:ext cx="2332445" cy="4113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1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100">
                <a:solidFill>
                  <a:srgbClr val="A7A7A7"/>
                </a:solidFill>
              </a:rPr>
              <a:t>Location Specificity</a:t>
            </a:r>
          </a:p>
        </p:txBody>
      </p:sp>
      <p:sp>
        <p:nvSpPr>
          <p:cNvPr id="276" name="Shape 276"/>
          <p:cNvSpPr/>
          <p:nvPr/>
        </p:nvSpPr>
        <p:spPr>
          <a:xfrm>
            <a:off x="359936" y="2263391"/>
            <a:ext cx="2198371"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Platform Specificity</a:t>
            </a:r>
          </a:p>
        </p:txBody>
      </p:sp>
      <p:sp>
        <p:nvSpPr>
          <p:cNvPr id="277" name="Shape 277"/>
          <p:cNvSpPr/>
          <p:nvPr/>
        </p:nvSpPr>
        <p:spPr>
          <a:xfrm>
            <a:off x="383543" y="1717757"/>
            <a:ext cx="2057401" cy="3990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000000"/>
                </a:solidFill>
                <a:uFillTx/>
                <a:latin typeface="Helvetica Neue Light"/>
                <a:ea typeface="Helvetica Neue Light"/>
                <a:cs typeface="Helvetica Neue Light"/>
                <a:sym typeface="Helvetica Neue Light"/>
              </a:defRPr>
            </a:lvl1pPr>
          </a:lstStyle>
          <a:p>
            <a:pPr lvl="0">
              <a:defRPr sz="1800"/>
            </a:pPr>
            <a:r>
              <a:rPr sz="2000"/>
              <a:t>Inter-Dependency</a:t>
            </a:r>
          </a:p>
        </p:txBody>
      </p:sp>
      <p:sp>
        <p:nvSpPr>
          <p:cNvPr id="278" name="Shape 278"/>
          <p:cNvSpPr/>
          <p:nvPr/>
        </p:nvSpPr>
        <p:spPr>
          <a:xfrm>
            <a:off x="385576" y="3380803"/>
            <a:ext cx="1196341"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Resiliency</a:t>
            </a:r>
          </a:p>
        </p:txBody>
      </p:sp>
      <p:sp>
        <p:nvSpPr>
          <p:cNvPr id="279" name="Shape 279"/>
          <p:cNvSpPr/>
          <p:nvPr/>
        </p:nvSpPr>
        <p:spPr>
          <a:xfrm>
            <a:off x="398021" y="3939509"/>
            <a:ext cx="2429511"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Traceability / Logging</a:t>
            </a:r>
          </a:p>
        </p:txBody>
      </p:sp>
      <p:sp>
        <p:nvSpPr>
          <p:cNvPr id="280" name="Shape 280"/>
          <p:cNvSpPr/>
          <p:nvPr>
            <p:ph type="title" idx="4294967295"/>
          </p:nvPr>
        </p:nvSpPr>
        <p:spPr>
          <a:xfrm>
            <a:off x="552979" y="266171"/>
            <a:ext cx="8410576" cy="529388"/>
          </a:xfrm>
          <a:prstGeom prst="rect">
            <a:avLst/>
          </a:prstGeom>
        </p:spPr>
        <p:txBody>
          <a:bodyPr/>
          <a:lstStyle>
            <a:lvl1pPr>
              <a:lnSpc>
                <a:spcPct val="100000"/>
              </a:lnSpc>
              <a:defRPr sz="3100">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100">
                <a:solidFill>
                  <a:srgbClr val="29756E"/>
                </a:solidFill>
                <a:uFill>
                  <a:solidFill>
                    <a:srgbClr val="2C95DD"/>
                  </a:solidFill>
                </a:uFill>
              </a:rPr>
              <a:t>The limitations of traditional apps</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2" presetID="22" grpId="1" fill="hold">
                                  <p:stCondLst>
                                    <p:cond delay="0"/>
                                  </p:stCondLst>
                                  <p:iterate type="el" backwards="0">
                                    <p:tmAbs val="0"/>
                                  </p:iterate>
                                  <p:childTnLst>
                                    <p:set>
                                      <p:cBhvr>
                                        <p:cTn id="6" fill="hold"/>
                                        <p:tgtEl>
                                          <p:spTgt spid="273"/>
                                        </p:tgtEl>
                                        <p:attrNameLst>
                                          <p:attrName>style.visibility</p:attrName>
                                        </p:attrNameLst>
                                      </p:cBhvr>
                                      <p:to>
                                        <p:strVal val="visible"/>
                                      </p:to>
                                    </p:set>
                                    <p:animEffect filter="wipe(right)" transition="in">
                                      <p:cBhvr>
                                        <p:cTn id="7" dur="500"/>
                                        <p:tgtEl>
                                          <p:spTgt spid="273"/>
                                        </p:tgtEl>
                                      </p:cBhvr>
                                    </p:animEffect>
                                  </p:childTnLst>
                                </p:cTn>
                              </p:par>
                            </p:childTnLst>
                          </p:cTn>
                        </p:par>
                        <p:par>
                          <p:cTn id="8" fill="hold">
                            <p:stCondLst>
                              <p:cond delay="500"/>
                            </p:stCondLst>
                            <p:childTnLst>
                              <p:par>
                                <p:cTn id="9" nodeType="afterEffect" presetClass="entr" presetSubtype="32" presetID="23" grpId="2" fill="hold">
                                  <p:stCondLst>
                                    <p:cond delay="0"/>
                                  </p:stCondLst>
                                  <p:iterate type="el" backwards="0">
                                    <p:tmAbs val="0"/>
                                  </p:iterate>
                                  <p:childTnLst>
                                    <p:set>
                                      <p:cBhvr>
                                        <p:cTn id="10" fill="hold"/>
                                        <p:tgtEl>
                                          <p:spTgt spid="274"/>
                                        </p:tgtEl>
                                        <p:attrNameLst>
                                          <p:attrName>style.visibility</p:attrName>
                                        </p:attrNameLst>
                                      </p:cBhvr>
                                      <p:to>
                                        <p:strVal val="visible"/>
                                      </p:to>
                                    </p:set>
                                    <p:anim calcmode="lin" valueType="num">
                                      <p:cBhvr>
                                        <p:cTn id="11" dur="300" fill="hold"/>
                                        <p:tgtEl>
                                          <p:spTgt spid="274"/>
                                        </p:tgtEl>
                                        <p:attrNameLst>
                                          <p:attrName>ppt_w</p:attrName>
                                        </p:attrNameLst>
                                      </p:cBhvr>
                                      <p:tavLst>
                                        <p:tav tm="0">
                                          <p:val>
                                            <p:fltVal val="0"/>
                                          </p:val>
                                        </p:tav>
                                        <p:tav tm="100000">
                                          <p:val>
                                            <p:strVal val="#ppt_w"/>
                                          </p:val>
                                        </p:tav>
                                      </p:tavLst>
                                    </p:anim>
                                    <p:anim calcmode="lin" valueType="num">
                                      <p:cBhvr>
                                        <p:cTn id="12" dur="300" fill="hold"/>
                                        <p:tgtEl>
                                          <p:spTgt spid="274"/>
                                        </p:tgtEl>
                                        <p:attrNameLst>
                                          <p:attrName>ppt_h</p:attrName>
                                        </p:attrNameLst>
                                      </p:cBhvr>
                                      <p:tavLst>
                                        <p:tav tm="0">
                                          <p:val>
                                            <p:fltVal val="0"/>
                                          </p:val>
                                        </p:tav>
                                        <p:tav tm="100000">
                                          <p:val>
                                            <p:strVal val="#ppt_h"/>
                                          </p:val>
                                        </p:tav>
                                      </p:tavLst>
                                    </p:anim>
                                  </p:childTnLst>
                                </p:cTn>
                              </p:par>
                            </p:childTnLst>
                          </p:cTn>
                        </p:par>
                        <p:par>
                          <p:cTn id="13" fill="hold">
                            <p:stCondLst>
                              <p:cond delay="800"/>
                            </p:stCondLst>
                            <p:childTnLst>
                              <p:par>
                                <p:cTn id="14" nodeType="afterEffect" presetClass="entr" presetSubtype="32" presetID="23" grpId="3" fill="hold">
                                  <p:stCondLst>
                                    <p:cond delay="0"/>
                                  </p:stCondLst>
                                  <p:iterate type="el" backwards="0">
                                    <p:tmAbs val="0"/>
                                  </p:iterate>
                                  <p:childTnLst>
                                    <p:set>
                                      <p:cBhvr>
                                        <p:cTn id="15" fill="hold"/>
                                        <p:tgtEl>
                                          <p:spTgt spid="275"/>
                                        </p:tgtEl>
                                        <p:attrNameLst>
                                          <p:attrName>style.visibility</p:attrName>
                                        </p:attrNameLst>
                                      </p:cBhvr>
                                      <p:to>
                                        <p:strVal val="visible"/>
                                      </p:to>
                                    </p:set>
                                    <p:anim calcmode="lin" valueType="num">
                                      <p:cBhvr>
                                        <p:cTn id="16" dur="300" fill="hold"/>
                                        <p:tgtEl>
                                          <p:spTgt spid="275"/>
                                        </p:tgtEl>
                                        <p:attrNameLst>
                                          <p:attrName>ppt_w</p:attrName>
                                        </p:attrNameLst>
                                      </p:cBhvr>
                                      <p:tavLst>
                                        <p:tav tm="0">
                                          <p:val>
                                            <p:fltVal val="0"/>
                                          </p:val>
                                        </p:tav>
                                        <p:tav tm="100000">
                                          <p:val>
                                            <p:strVal val="#ppt_w"/>
                                          </p:val>
                                        </p:tav>
                                      </p:tavLst>
                                    </p:anim>
                                    <p:anim calcmode="lin" valueType="num">
                                      <p:cBhvr>
                                        <p:cTn id="17" dur="300" fill="hold"/>
                                        <p:tgtEl>
                                          <p:spTgt spid="275"/>
                                        </p:tgtEl>
                                        <p:attrNameLst>
                                          <p:attrName>ppt_h</p:attrName>
                                        </p:attrNameLst>
                                      </p:cBhvr>
                                      <p:tavLst>
                                        <p:tav tm="0">
                                          <p:val>
                                            <p:fltVal val="0"/>
                                          </p:val>
                                        </p:tav>
                                        <p:tav tm="100000">
                                          <p:val>
                                            <p:strVal val="#ppt_h"/>
                                          </p:val>
                                        </p:tav>
                                      </p:tavLst>
                                    </p:anim>
                                  </p:childTnLst>
                                </p:cTn>
                              </p:par>
                            </p:childTnLst>
                          </p:cTn>
                        </p:par>
                        <p:par>
                          <p:cTn id="18" fill="hold">
                            <p:stCondLst>
                              <p:cond delay="1100"/>
                            </p:stCondLst>
                            <p:childTnLst>
                              <p:par>
                                <p:cTn id="19" nodeType="afterEffect" presetClass="entr" presetSubtype="32" presetID="23" grpId="4" fill="hold">
                                  <p:stCondLst>
                                    <p:cond delay="0"/>
                                  </p:stCondLst>
                                  <p:iterate type="el" backwards="0">
                                    <p:tmAbs val="0"/>
                                  </p:iterate>
                                  <p:childTnLst>
                                    <p:set>
                                      <p:cBhvr>
                                        <p:cTn id="20" fill="hold"/>
                                        <p:tgtEl>
                                          <p:spTgt spid="276"/>
                                        </p:tgtEl>
                                        <p:attrNameLst>
                                          <p:attrName>style.visibility</p:attrName>
                                        </p:attrNameLst>
                                      </p:cBhvr>
                                      <p:to>
                                        <p:strVal val="visible"/>
                                      </p:to>
                                    </p:set>
                                    <p:anim calcmode="lin" valueType="num">
                                      <p:cBhvr>
                                        <p:cTn id="21" dur="300" fill="hold"/>
                                        <p:tgtEl>
                                          <p:spTgt spid="276"/>
                                        </p:tgtEl>
                                        <p:attrNameLst>
                                          <p:attrName>ppt_w</p:attrName>
                                        </p:attrNameLst>
                                      </p:cBhvr>
                                      <p:tavLst>
                                        <p:tav tm="0">
                                          <p:val>
                                            <p:fltVal val="0"/>
                                          </p:val>
                                        </p:tav>
                                        <p:tav tm="100000">
                                          <p:val>
                                            <p:strVal val="#ppt_w"/>
                                          </p:val>
                                        </p:tav>
                                      </p:tavLst>
                                    </p:anim>
                                    <p:anim calcmode="lin" valueType="num">
                                      <p:cBhvr>
                                        <p:cTn id="22" dur="300" fill="hold"/>
                                        <p:tgtEl>
                                          <p:spTgt spid="276"/>
                                        </p:tgtEl>
                                        <p:attrNameLst>
                                          <p:attrName>ppt_h</p:attrName>
                                        </p:attrNameLst>
                                      </p:cBhvr>
                                      <p:tavLst>
                                        <p:tav tm="0">
                                          <p:val>
                                            <p:fltVal val="0"/>
                                          </p:val>
                                        </p:tav>
                                        <p:tav tm="100000">
                                          <p:val>
                                            <p:strVal val="#ppt_h"/>
                                          </p:val>
                                        </p:tav>
                                      </p:tavLst>
                                    </p:anim>
                                  </p:childTnLst>
                                </p:cTn>
                              </p:par>
                            </p:childTnLst>
                          </p:cTn>
                        </p:par>
                        <p:par>
                          <p:cTn id="23" fill="hold">
                            <p:stCondLst>
                              <p:cond delay="1400"/>
                            </p:stCondLst>
                            <p:childTnLst>
                              <p:par>
                                <p:cTn id="24" nodeType="afterEffect" presetClass="entr" presetSubtype="32" presetID="23" grpId="5" fill="hold">
                                  <p:stCondLst>
                                    <p:cond delay="0"/>
                                  </p:stCondLst>
                                  <p:iterate type="el" backwards="0">
                                    <p:tmAbs val="0"/>
                                  </p:iterate>
                                  <p:childTnLst>
                                    <p:set>
                                      <p:cBhvr>
                                        <p:cTn id="25" fill="hold"/>
                                        <p:tgtEl>
                                          <p:spTgt spid="277"/>
                                        </p:tgtEl>
                                        <p:attrNameLst>
                                          <p:attrName>style.visibility</p:attrName>
                                        </p:attrNameLst>
                                      </p:cBhvr>
                                      <p:to>
                                        <p:strVal val="visible"/>
                                      </p:to>
                                    </p:set>
                                    <p:anim calcmode="lin" valueType="num">
                                      <p:cBhvr>
                                        <p:cTn id="26" dur="300" fill="hold"/>
                                        <p:tgtEl>
                                          <p:spTgt spid="277"/>
                                        </p:tgtEl>
                                        <p:attrNameLst>
                                          <p:attrName>ppt_w</p:attrName>
                                        </p:attrNameLst>
                                      </p:cBhvr>
                                      <p:tavLst>
                                        <p:tav tm="0">
                                          <p:val>
                                            <p:fltVal val="0"/>
                                          </p:val>
                                        </p:tav>
                                        <p:tav tm="100000">
                                          <p:val>
                                            <p:strVal val="#ppt_w"/>
                                          </p:val>
                                        </p:tav>
                                      </p:tavLst>
                                    </p:anim>
                                    <p:anim calcmode="lin" valueType="num">
                                      <p:cBhvr>
                                        <p:cTn id="27" dur="300" fill="hold"/>
                                        <p:tgtEl>
                                          <p:spTgt spid="277"/>
                                        </p:tgtEl>
                                        <p:attrNameLst>
                                          <p:attrName>ppt_h</p:attrName>
                                        </p:attrNameLst>
                                      </p:cBhvr>
                                      <p:tavLst>
                                        <p:tav tm="0">
                                          <p:val>
                                            <p:fltVal val="0"/>
                                          </p:val>
                                        </p:tav>
                                        <p:tav tm="100000">
                                          <p:val>
                                            <p:strVal val="#ppt_h"/>
                                          </p:val>
                                        </p:tav>
                                      </p:tavLst>
                                    </p:anim>
                                  </p:childTnLst>
                                </p:cTn>
                              </p:par>
                            </p:childTnLst>
                          </p:cTn>
                        </p:par>
                        <p:par>
                          <p:cTn id="28" fill="hold">
                            <p:stCondLst>
                              <p:cond delay="1700"/>
                            </p:stCondLst>
                            <p:childTnLst>
                              <p:par>
                                <p:cTn id="29" nodeType="afterEffect" presetClass="entr" presetSubtype="32" presetID="23" grpId="6" fill="hold">
                                  <p:stCondLst>
                                    <p:cond delay="0"/>
                                  </p:stCondLst>
                                  <p:iterate type="el" backwards="0">
                                    <p:tmAbs val="0"/>
                                  </p:iterate>
                                  <p:childTnLst>
                                    <p:set>
                                      <p:cBhvr>
                                        <p:cTn id="30" fill="hold"/>
                                        <p:tgtEl>
                                          <p:spTgt spid="278"/>
                                        </p:tgtEl>
                                        <p:attrNameLst>
                                          <p:attrName>style.visibility</p:attrName>
                                        </p:attrNameLst>
                                      </p:cBhvr>
                                      <p:to>
                                        <p:strVal val="visible"/>
                                      </p:to>
                                    </p:set>
                                    <p:anim calcmode="lin" valueType="num">
                                      <p:cBhvr>
                                        <p:cTn id="31" dur="300" fill="hold"/>
                                        <p:tgtEl>
                                          <p:spTgt spid="278"/>
                                        </p:tgtEl>
                                        <p:attrNameLst>
                                          <p:attrName>ppt_w</p:attrName>
                                        </p:attrNameLst>
                                      </p:cBhvr>
                                      <p:tavLst>
                                        <p:tav tm="0">
                                          <p:val>
                                            <p:fltVal val="0"/>
                                          </p:val>
                                        </p:tav>
                                        <p:tav tm="100000">
                                          <p:val>
                                            <p:strVal val="#ppt_w"/>
                                          </p:val>
                                        </p:tav>
                                      </p:tavLst>
                                    </p:anim>
                                    <p:anim calcmode="lin" valueType="num">
                                      <p:cBhvr>
                                        <p:cTn id="32" dur="300" fill="hold"/>
                                        <p:tgtEl>
                                          <p:spTgt spid="278"/>
                                        </p:tgtEl>
                                        <p:attrNameLst>
                                          <p:attrName>ppt_h</p:attrName>
                                        </p:attrNameLst>
                                      </p:cBhvr>
                                      <p:tavLst>
                                        <p:tav tm="0">
                                          <p:val>
                                            <p:fltVal val="0"/>
                                          </p:val>
                                        </p:tav>
                                        <p:tav tm="100000">
                                          <p:val>
                                            <p:strVal val="#ppt_h"/>
                                          </p:val>
                                        </p:tav>
                                      </p:tavLst>
                                    </p:anim>
                                  </p:childTnLst>
                                </p:cTn>
                              </p:par>
                            </p:childTnLst>
                          </p:cTn>
                        </p:par>
                        <p:par>
                          <p:cTn id="33" fill="hold">
                            <p:stCondLst>
                              <p:cond delay="2000"/>
                            </p:stCondLst>
                            <p:childTnLst>
                              <p:par>
                                <p:cTn id="34" nodeType="afterEffect" presetClass="entr" presetSubtype="32" presetID="23" grpId="7" fill="hold">
                                  <p:stCondLst>
                                    <p:cond delay="0"/>
                                  </p:stCondLst>
                                  <p:iterate type="el" backwards="0">
                                    <p:tmAbs val="0"/>
                                  </p:iterate>
                                  <p:childTnLst>
                                    <p:set>
                                      <p:cBhvr>
                                        <p:cTn id="35" fill="hold"/>
                                        <p:tgtEl>
                                          <p:spTgt spid="279"/>
                                        </p:tgtEl>
                                        <p:attrNameLst>
                                          <p:attrName>style.visibility</p:attrName>
                                        </p:attrNameLst>
                                      </p:cBhvr>
                                      <p:to>
                                        <p:strVal val="visible"/>
                                      </p:to>
                                    </p:set>
                                    <p:anim calcmode="lin" valueType="num">
                                      <p:cBhvr>
                                        <p:cTn id="36" dur="300" fill="hold"/>
                                        <p:tgtEl>
                                          <p:spTgt spid="279"/>
                                        </p:tgtEl>
                                        <p:attrNameLst>
                                          <p:attrName>ppt_w</p:attrName>
                                        </p:attrNameLst>
                                      </p:cBhvr>
                                      <p:tavLst>
                                        <p:tav tm="0">
                                          <p:val>
                                            <p:fltVal val="0"/>
                                          </p:val>
                                        </p:tav>
                                        <p:tav tm="100000">
                                          <p:val>
                                            <p:strVal val="#ppt_w"/>
                                          </p:val>
                                        </p:tav>
                                      </p:tavLst>
                                    </p:anim>
                                    <p:anim calcmode="lin" valueType="num">
                                      <p:cBhvr>
                                        <p:cTn id="37" dur="300" fill="hold"/>
                                        <p:tgtEl>
                                          <p:spTgt spid="27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5" grpId="3"/>
      <p:bldP build="whole" bldLvl="1" animBg="1" rev="0" advAuto="0" spid="278" grpId="6"/>
      <p:bldP build="whole" bldLvl="1" animBg="1" rev="0" advAuto="0" spid="273" grpId="1"/>
      <p:bldP build="whole" bldLvl="1" animBg="1" rev="0" advAuto="0" spid="276" grpId="4"/>
      <p:bldP build="whole" bldLvl="1" animBg="1" rev="0" advAuto="0" spid="277" grpId="5"/>
      <p:bldP build="whole" bldLvl="1" animBg="1" rev="0" advAuto="0" spid="279" grpId="7"/>
      <p:bldP build="whole" bldLvl="1" animBg="1" rev="0" advAuto="0" spid="274" grpId="2"/>
    </p:bldLst>
  </p:timing>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5" name="Shape 83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836" name="Shape 836"/>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Significant Operations Overhead</a:t>
            </a:r>
          </a:p>
        </p:txBody>
      </p:sp>
      <p:sp>
        <p:nvSpPr>
          <p:cNvPr id="837" name="Shape 837"/>
          <p:cNvSpPr/>
          <p:nvPr>
            <p:ph type="body" idx="1"/>
          </p:nvPr>
        </p:nvSpPr>
        <p:spPr>
          <a:prstGeom prst="rect">
            <a:avLst/>
          </a:prstGeom>
        </p:spPr>
        <p:txBody>
          <a:bodyPr/>
          <a:lstStyle/>
          <a:p>
            <a:pPr lvl="0">
              <a:defRPr sz="1800">
                <a:solidFill>
                  <a:srgbClr val="000000"/>
                </a:solidFill>
                <a:uFillTx/>
              </a:defRPr>
            </a:pPr>
            <a:r>
              <a:rPr sz="1600">
                <a:solidFill>
                  <a:srgbClr val="4D4D4D"/>
                </a:solidFill>
                <a:uFill>
                  <a:solidFill>
                    <a:srgbClr val="4D4D4D"/>
                  </a:solidFill>
                </a:uFill>
              </a:rPr>
              <a:t>Mitigate polyglot language/environment provisioning complexity via CF Buildpacks</a:t>
            </a:r>
            <a:endParaRPr sz="1600">
              <a:solidFill>
                <a:srgbClr val="4D4D4D"/>
              </a:solidFill>
              <a:uFill>
                <a:solidFill>
                  <a:srgbClr val="4D4D4D"/>
                </a:solidFill>
              </a:uFill>
            </a:endParaRPr>
          </a:p>
          <a:p>
            <a:pPr lvl="0">
              <a:defRPr sz="1800">
                <a:solidFill>
                  <a:srgbClr val="000000"/>
                </a:solidFill>
                <a:uFillTx/>
              </a:defRPr>
            </a:pPr>
            <a:r>
              <a:rPr sz="1600">
                <a:solidFill>
                  <a:srgbClr val="4D4D4D"/>
                </a:solidFill>
                <a:uFill>
                  <a:solidFill>
                    <a:srgbClr val="4D4D4D"/>
                  </a:solidFill>
                </a:uFill>
              </a:rPr>
              <a:t>Mitigate failover and resilience concerns via CF Scale, CF Health Monitor, and future CF App AZ’s (</a:t>
            </a:r>
            <a:r>
              <a:rPr sz="1600" u="sng">
                <a:solidFill>
                  <a:srgbClr val="3EA7BC"/>
                </a:solidFill>
                <a:uFill>
                  <a:solidFill>
                    <a:srgbClr val="3EA7BC"/>
                  </a:solidFill>
                </a:uFill>
                <a:hlinkClick r:id="rId3" invalidUrl="" action="" tgtFrame="" tooltip="" history="1" highlightClick="0" endSnd="0"/>
              </a:rPr>
              <a:t>http://blog.gopivotal.com/cloud-foundry-pivotal/products/the-four-levels-of-ha-in-pivotal-cf</a:t>
            </a:r>
            <a:r>
              <a:rPr sz="1600">
                <a:solidFill>
                  <a:srgbClr val="4D4D4D"/>
                </a:solidFill>
                <a:uFill>
                  <a:solidFill>
                    <a:srgbClr val="4D4D4D"/>
                  </a:solidFill>
                </a:uFill>
              </a:rPr>
              <a:t>)</a:t>
            </a:r>
            <a:endParaRPr sz="1600">
              <a:solidFill>
                <a:srgbClr val="4D4D4D"/>
              </a:solidFill>
              <a:uFill>
                <a:solidFill>
                  <a:srgbClr val="4D4D4D"/>
                </a:solidFill>
              </a:uFill>
            </a:endParaRPr>
          </a:p>
          <a:p>
            <a:pPr lvl="0">
              <a:defRPr sz="1800">
                <a:solidFill>
                  <a:srgbClr val="000000"/>
                </a:solidFill>
                <a:uFillTx/>
              </a:defRPr>
            </a:pPr>
            <a:r>
              <a:rPr sz="1600">
                <a:solidFill>
                  <a:srgbClr val="4D4D4D"/>
                </a:solidFill>
                <a:uFill>
                  <a:solidFill>
                    <a:srgbClr val="4D4D4D"/>
                  </a:solidFill>
                </a:uFill>
              </a:rPr>
              <a:t>Mitigate routing/load balancing and plumbing concerns via CF Router and CF Services</a:t>
            </a:r>
            <a:endParaRPr sz="1600">
              <a:solidFill>
                <a:srgbClr val="4D4D4D"/>
              </a:solidFill>
              <a:uFill>
                <a:solidFill>
                  <a:srgbClr val="4D4D4D"/>
                </a:solidFill>
              </a:uFill>
            </a:endParaRPr>
          </a:p>
          <a:p>
            <a:pPr lvl="0">
              <a:defRPr sz="1800">
                <a:solidFill>
                  <a:srgbClr val="000000"/>
                </a:solidFill>
                <a:uFillTx/>
              </a:defRPr>
            </a:pPr>
            <a:r>
              <a:rPr sz="1600">
                <a:solidFill>
                  <a:srgbClr val="4D4D4D"/>
                </a:solidFill>
                <a:uFill>
                  <a:solidFill>
                    <a:srgbClr val="4D4D4D"/>
                  </a:solidFill>
                </a:uFill>
              </a:rPr>
              <a:t>High quality monitoring = CF BP agent-based tooling, future CF metric streams</a:t>
            </a:r>
            <a:endParaRPr sz="1600">
              <a:solidFill>
                <a:srgbClr val="4D4D4D"/>
              </a:solidFill>
              <a:uFill>
                <a:solidFill>
                  <a:srgbClr val="4D4D4D"/>
                </a:solidFill>
              </a:uFill>
            </a:endParaRPr>
          </a:p>
          <a:p>
            <a:pPr lvl="0">
              <a:defRPr sz="1800">
                <a:solidFill>
                  <a:srgbClr val="000000"/>
                </a:solidFill>
                <a:uFillTx/>
              </a:defRPr>
            </a:pPr>
            <a:r>
              <a:rPr sz="1600">
                <a:solidFill>
                  <a:srgbClr val="4D4D4D"/>
                </a:solidFill>
                <a:uFill>
                  <a:solidFill>
                    <a:srgbClr val="4D4D4D"/>
                  </a:solidFill>
                </a:uFill>
              </a:rPr>
              <a:t>High quality operations infrastructure = CF BOSH!</a:t>
            </a:r>
          </a:p>
        </p:txBody>
      </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9" grpId="1" fill="hold">
                                  <p:stCondLst>
                                    <p:cond delay="0"/>
                                  </p:stCondLst>
                                  <p:iterate type="el" backwards="0">
                                    <p:tmAbs val="0"/>
                                  </p:iterate>
                                  <p:childTnLst>
                                    <p:set>
                                      <p:cBhvr>
                                        <p:cTn id="6" fill="hold"/>
                                        <p:tgtEl>
                                          <p:spTgt spid="837">
                                            <p:txEl>
                                              <p:pRg st="3" end="3"/>
                                            </p:txEl>
                                          </p:spTgt>
                                        </p:tgtEl>
                                        <p:attrNameLst>
                                          <p:attrName>style.visibility</p:attrName>
                                        </p:attrNameLst>
                                      </p:cBhvr>
                                      <p:to>
                                        <p:strVal val="visible"/>
                                      </p:to>
                                    </p:set>
                                    <p:animEffect filter="dissolve" transition="in">
                                      <p:cBhvr>
                                        <p:cTn id="7" dur="1000"/>
                                        <p:tgtEl>
                                          <p:spTgt spid="83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nodeType="clickEffect" presetClass="entr" presetSubtype="0" presetID="9" grpId="1" fill="hold">
                                  <p:stCondLst>
                                    <p:cond delay="0"/>
                                  </p:stCondLst>
                                  <p:iterate type="el" backwards="0">
                                    <p:tmAbs val="0"/>
                                  </p:iterate>
                                  <p:childTnLst>
                                    <p:set>
                                      <p:cBhvr>
                                        <p:cTn id="11" fill="hold"/>
                                        <p:tgtEl>
                                          <p:spTgt spid="837">
                                            <p:txEl>
                                              <p:pRg st="4" end="4"/>
                                            </p:txEl>
                                          </p:spTgt>
                                        </p:tgtEl>
                                        <p:attrNameLst>
                                          <p:attrName>style.visibility</p:attrName>
                                        </p:attrNameLst>
                                      </p:cBhvr>
                                      <p:to>
                                        <p:strVal val="visible"/>
                                      </p:to>
                                    </p:set>
                                    <p:animEffect filter="dissolve" transition="in">
                                      <p:cBhvr>
                                        <p:cTn id="12" dur="1000"/>
                                        <p:tgtEl>
                                          <p:spTgt spid="837">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837" grpId="1"/>
    </p:bldLst>
  </p:timing>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1" name="Shape 84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842" name="Shape 842"/>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Significant Operations Overhead</a:t>
            </a:r>
          </a:p>
        </p:txBody>
      </p:sp>
      <p:sp>
        <p:nvSpPr>
          <p:cNvPr id="843" name="Shape 843"/>
          <p:cNvSpPr/>
          <p:nvPr>
            <p:ph type="body" idx="1"/>
          </p:nvPr>
        </p:nvSpPr>
        <p:spPr>
          <a:prstGeom prst="rect">
            <a:avLst/>
          </a:prstGeom>
        </p:spPr>
        <p:txBody>
          <a:bodyPr/>
          <a:lstStyle/>
          <a:p>
            <a:pPr lvl="0">
              <a:defRPr sz="1800">
                <a:solidFill>
                  <a:srgbClr val="000000"/>
                </a:solidFill>
                <a:uFillTx/>
              </a:defRPr>
            </a:pPr>
            <a:r>
              <a:rPr sz="1600">
                <a:solidFill>
                  <a:srgbClr val="4D4D4D"/>
                </a:solidFill>
                <a:uFill>
                  <a:solidFill>
                    <a:srgbClr val="4D4D4D"/>
                  </a:solidFill>
                </a:uFill>
              </a:rPr>
              <a:t>Mitigate polyglot language/environment provisioning complexity via CF Buildpacks</a:t>
            </a:r>
            <a:endParaRPr sz="1600">
              <a:solidFill>
                <a:srgbClr val="4D4D4D"/>
              </a:solidFill>
              <a:uFill>
                <a:solidFill>
                  <a:srgbClr val="4D4D4D"/>
                </a:solidFill>
              </a:uFill>
            </a:endParaRPr>
          </a:p>
          <a:p>
            <a:pPr lvl="0">
              <a:defRPr sz="1800">
                <a:solidFill>
                  <a:srgbClr val="000000"/>
                </a:solidFill>
                <a:uFillTx/>
              </a:defRPr>
            </a:pPr>
            <a:r>
              <a:rPr sz="1600">
                <a:solidFill>
                  <a:srgbClr val="4D4D4D"/>
                </a:solidFill>
                <a:uFill>
                  <a:solidFill>
                    <a:srgbClr val="4D4D4D"/>
                  </a:solidFill>
                </a:uFill>
              </a:rPr>
              <a:t>Mitigate failover and resilience concerns via CF Scale, CF Health Monitor, and future CF App AZ’s (</a:t>
            </a:r>
            <a:r>
              <a:rPr sz="1600" u="sng">
                <a:solidFill>
                  <a:srgbClr val="3EA7BC"/>
                </a:solidFill>
                <a:uFill>
                  <a:solidFill>
                    <a:srgbClr val="3EA7BC"/>
                  </a:solidFill>
                </a:uFill>
                <a:hlinkClick r:id="rId3" invalidUrl="" action="" tgtFrame="" tooltip="" history="1" highlightClick="0" endSnd="0"/>
              </a:rPr>
              <a:t>http://blog.gopivotal.com/cloud-foundry-pivotal/products/the-four-levels-of-ha-in-pivotal-cf</a:t>
            </a:r>
            <a:r>
              <a:rPr sz="1600">
                <a:solidFill>
                  <a:srgbClr val="4D4D4D"/>
                </a:solidFill>
                <a:uFill>
                  <a:solidFill>
                    <a:srgbClr val="4D4D4D"/>
                  </a:solidFill>
                </a:uFill>
              </a:rPr>
              <a:t>)</a:t>
            </a:r>
            <a:endParaRPr sz="1600">
              <a:solidFill>
                <a:srgbClr val="4D4D4D"/>
              </a:solidFill>
              <a:uFill>
                <a:solidFill>
                  <a:srgbClr val="4D4D4D"/>
                </a:solidFill>
              </a:uFill>
            </a:endParaRPr>
          </a:p>
          <a:p>
            <a:pPr lvl="0">
              <a:defRPr sz="1800">
                <a:solidFill>
                  <a:srgbClr val="000000"/>
                </a:solidFill>
                <a:uFillTx/>
              </a:defRPr>
            </a:pPr>
            <a:r>
              <a:rPr sz="1600">
                <a:solidFill>
                  <a:srgbClr val="4D4D4D"/>
                </a:solidFill>
                <a:uFill>
                  <a:solidFill>
                    <a:srgbClr val="4D4D4D"/>
                  </a:solidFill>
                </a:uFill>
              </a:rPr>
              <a:t>Mitigate routing/load balancing and plumbing concerns via CF Router and CF Services</a:t>
            </a:r>
            <a:endParaRPr sz="1600">
              <a:solidFill>
                <a:srgbClr val="4D4D4D"/>
              </a:solidFill>
              <a:uFill>
                <a:solidFill>
                  <a:srgbClr val="4D4D4D"/>
                </a:solidFill>
              </a:uFill>
            </a:endParaRPr>
          </a:p>
          <a:p>
            <a:pPr lvl="0">
              <a:defRPr sz="1800">
                <a:solidFill>
                  <a:srgbClr val="000000"/>
                </a:solidFill>
                <a:uFillTx/>
              </a:defRPr>
            </a:pPr>
            <a:r>
              <a:rPr sz="1600">
                <a:solidFill>
                  <a:srgbClr val="4D4D4D"/>
                </a:solidFill>
                <a:uFill>
                  <a:solidFill>
                    <a:srgbClr val="4D4D4D"/>
                  </a:solidFill>
                </a:uFill>
              </a:rPr>
              <a:t>High quality monitoring = CF BP agent-based tooling, future CF metric streams</a:t>
            </a:r>
            <a:endParaRPr sz="1600">
              <a:solidFill>
                <a:srgbClr val="4D4D4D"/>
              </a:solidFill>
              <a:uFill>
                <a:solidFill>
                  <a:srgbClr val="4D4D4D"/>
                </a:solidFill>
              </a:uFill>
            </a:endParaRPr>
          </a:p>
          <a:p>
            <a:pPr lvl="0">
              <a:defRPr sz="1800">
                <a:solidFill>
                  <a:srgbClr val="000000"/>
                </a:solidFill>
                <a:uFillTx/>
              </a:defRPr>
            </a:pPr>
            <a:r>
              <a:rPr sz="1600">
                <a:solidFill>
                  <a:srgbClr val="4D4D4D"/>
                </a:solidFill>
                <a:uFill>
                  <a:solidFill>
                    <a:srgbClr val="4D4D4D"/>
                  </a:solidFill>
                </a:uFill>
              </a:rPr>
              <a:t>High quality operations infrastructure = CF BOSH!</a:t>
            </a:r>
            <a:endParaRPr sz="1600">
              <a:solidFill>
                <a:srgbClr val="4D4D4D"/>
              </a:solidFill>
              <a:uFill>
                <a:solidFill>
                  <a:srgbClr val="4D4D4D"/>
                </a:solidFill>
              </a:uFill>
            </a:endParaRPr>
          </a:p>
          <a:p>
            <a:pPr lvl="0">
              <a:defRPr sz="1800">
                <a:solidFill>
                  <a:srgbClr val="000000"/>
                </a:solidFill>
                <a:uFillTx/>
              </a:defRPr>
            </a:pPr>
            <a:r>
              <a:rPr sz="1600">
                <a:solidFill>
                  <a:srgbClr val="4D4D4D"/>
                </a:solidFill>
                <a:uFill>
                  <a:solidFill>
                    <a:srgbClr val="4D4D4D"/>
                  </a:solidFill>
                </a:uFill>
              </a:rPr>
              <a:t>Robust release/deployment automation = CF API, scriptable CF CLI, Maven/Gradle Plugins, Strong Cloudbees/Jenkins partnerships</a:t>
            </a:r>
          </a:p>
        </p:txBody>
      </p:sp>
    </p:spTree>
  </p:cSld>
  <p:clrMapOvr>
    <a:masterClrMapping/>
  </p:clrMapOvr>
  <p:transition spd="slow" advClick="1">
    <p:dissolve/>
  </p:transition>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7" name="Shape 84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848" name="Shape 848"/>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Substantial DevOps Skills Required</a:t>
            </a:r>
          </a:p>
        </p:txBody>
      </p:sp>
      <p:sp>
        <p:nvSpPr>
          <p:cNvPr id="849" name="Shape 849"/>
          <p:cNvSpPr/>
          <p:nvPr>
            <p:ph type="body" idx="1"/>
          </p:nvPr>
        </p:nvSpPr>
        <p:spPr>
          <a:prstGeom prst="rect">
            <a:avLst/>
          </a:prstGeom>
        </p:spPr>
        <p:txBody>
          <a:bodyPr/>
          <a:lstStyle/>
          <a:p>
            <a:pPr lvl="0">
              <a:defRPr sz="1800">
                <a:solidFill>
                  <a:srgbClr val="000000"/>
                </a:solidFill>
                <a:uFillTx/>
              </a:defRPr>
            </a:pPr>
            <a:r>
              <a:rPr sz="2400">
                <a:solidFill>
                  <a:srgbClr val="4D4D4D"/>
                </a:solidFill>
                <a:uFill>
                  <a:solidFill>
                    <a:srgbClr val="4D4D4D"/>
                  </a:solidFill>
                </a:uFill>
              </a:rPr>
              <a:t>This is a </a:t>
            </a:r>
            <a:r>
              <a:rPr sz="2400">
                <a:solidFill>
                  <a:srgbClr val="4D4D4D"/>
                </a:solidFill>
                <a:uFill>
                  <a:solidFill>
                    <a:srgbClr val="4D4D4D"/>
                  </a:solidFill>
                </a:uFill>
                <a:latin typeface="Avenir Next Demi Bold"/>
                <a:ea typeface="Avenir Next Demi Bold"/>
                <a:cs typeface="Avenir Next Demi Bold"/>
                <a:sym typeface="Avenir Next Demi Bold"/>
              </a:rPr>
              <a:t>Good Thing™</a:t>
            </a:r>
            <a:r>
              <a:rPr sz="2400">
                <a:solidFill>
                  <a:srgbClr val="4D4D4D"/>
                </a:solidFill>
                <a:uFill>
                  <a:solidFill>
                    <a:srgbClr val="4D4D4D"/>
                  </a:solidFill>
                </a:uFill>
              </a:rPr>
              <a:t> in any architecture!</a:t>
            </a:r>
            <a:endParaRPr sz="2400">
              <a:solidFill>
                <a:srgbClr val="4D4D4D"/>
              </a:solidFill>
              <a:uFill>
                <a:solidFill>
                  <a:srgbClr val="4D4D4D"/>
                </a:solidFill>
              </a:uFill>
            </a:endParaRPr>
          </a:p>
          <a:p>
            <a:pPr lvl="0">
              <a:defRPr sz="1800">
                <a:solidFill>
                  <a:srgbClr val="000000"/>
                </a:solidFill>
                <a:uFillTx/>
              </a:defRPr>
            </a:pPr>
            <a:r>
              <a:rPr sz="2400">
                <a:solidFill>
                  <a:srgbClr val="4D4D4D"/>
                </a:solidFill>
                <a:uFill>
                  <a:solidFill>
                    <a:srgbClr val="4D4D4D"/>
                  </a:solidFill>
                </a:uFill>
              </a:rPr>
              <a:t>CF keeps your microservices up and available (and your monoliths too!)</a:t>
            </a:r>
            <a:endParaRPr sz="2400">
              <a:solidFill>
                <a:srgbClr val="4D4D4D"/>
              </a:solidFill>
              <a:uFill>
                <a:solidFill>
                  <a:srgbClr val="4D4D4D"/>
                </a:solidFill>
              </a:uFill>
            </a:endParaRPr>
          </a:p>
          <a:p>
            <a:pPr lvl="0">
              <a:defRPr sz="1800">
                <a:solidFill>
                  <a:srgbClr val="000000"/>
                </a:solidFill>
                <a:uFillTx/>
              </a:defRPr>
            </a:pPr>
            <a:r>
              <a:rPr sz="2400">
                <a:solidFill>
                  <a:srgbClr val="4D4D4D"/>
                </a:solidFill>
                <a:uFill>
                  <a:solidFill>
                    <a:srgbClr val="4D4D4D"/>
                  </a:solidFill>
                </a:uFill>
              </a:rPr>
              <a:t>CF = development and production parity!</a:t>
            </a:r>
            <a:endParaRPr sz="2400">
              <a:solidFill>
                <a:srgbClr val="4D4D4D"/>
              </a:solidFill>
              <a:uFill>
                <a:solidFill>
                  <a:srgbClr val="4D4D4D"/>
                </a:solidFill>
              </a:uFill>
            </a:endParaRPr>
          </a:p>
          <a:p>
            <a:pPr lvl="0">
              <a:defRPr sz="1800">
                <a:solidFill>
                  <a:srgbClr val="000000"/>
                </a:solidFill>
                <a:uFillTx/>
              </a:defRPr>
            </a:pPr>
            <a:r>
              <a:rPr sz="2400">
                <a:solidFill>
                  <a:srgbClr val="4D4D4D"/>
                </a:solidFill>
                <a:uFill>
                  <a:solidFill>
                    <a:srgbClr val="4D4D4D"/>
                  </a:solidFill>
                </a:uFill>
              </a:rPr>
              <a:t>Polyglot persistence without all the fuss: CF BOSH and Service Brokers</a:t>
            </a:r>
          </a:p>
        </p:txBody>
      </p:sp>
    </p:spTree>
  </p:cSld>
  <p:clrMapOvr>
    <a:masterClrMapping/>
  </p:clrMapOvr>
  <p:transition spd="med" advClick="1">
    <p:push dir="l"/>
  </p:transition>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3" name="Shape 85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854" name="Shape 854"/>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Distributed System Complexity</a:t>
            </a:r>
          </a:p>
        </p:txBody>
      </p:sp>
      <p:sp>
        <p:nvSpPr>
          <p:cNvPr id="855" name="Shape 855"/>
          <p:cNvSpPr/>
          <p:nvPr>
            <p:ph type="body" idx="1"/>
          </p:nvPr>
        </p:nvSpPr>
        <p:spPr>
          <a:prstGeom prst="rect">
            <a:avLst/>
          </a:prstGeom>
        </p:spPr>
        <p:txBody>
          <a:bodyPr/>
          <a:lstStyle/>
          <a:p>
            <a:pPr lvl="0">
              <a:defRPr sz="1800">
                <a:solidFill>
                  <a:srgbClr val="000000"/>
                </a:solidFill>
                <a:uFillTx/>
              </a:defRPr>
            </a:pPr>
            <a:r>
              <a:rPr sz="2400">
                <a:solidFill>
                  <a:srgbClr val="4D4D4D"/>
                </a:solidFill>
                <a:uFill>
                  <a:solidFill>
                    <a:srgbClr val="4D4D4D"/>
                  </a:solidFill>
                </a:uFill>
              </a:rPr>
              <a:t>Agreed: Microservices imply distributed systems.</a:t>
            </a:r>
            <a:endParaRPr sz="2400">
              <a:solidFill>
                <a:srgbClr val="4D4D4D"/>
              </a:solidFill>
              <a:uFill>
                <a:solidFill>
                  <a:srgbClr val="4D4D4D"/>
                </a:solidFill>
              </a:uFill>
            </a:endParaRPr>
          </a:p>
          <a:p>
            <a:pPr lvl="0">
              <a:defRPr sz="1800">
                <a:solidFill>
                  <a:srgbClr val="000000"/>
                </a:solidFill>
                <a:uFillTx/>
              </a:defRPr>
            </a:pPr>
            <a:r>
              <a:rPr sz="2400">
                <a:solidFill>
                  <a:srgbClr val="4D4D4D"/>
                </a:solidFill>
                <a:uFill>
                  <a:solidFill>
                    <a:srgbClr val="4D4D4D"/>
                  </a:solidFill>
                </a:uFill>
              </a:rPr>
              <a:t>All of the CF platform features we’ve discussed help to mitigate these concerns:</a:t>
            </a:r>
            <a:endParaRPr sz="2400">
              <a:solidFill>
                <a:srgbClr val="4D4D4D"/>
              </a:solidFill>
              <a:uFill>
                <a:solidFill>
                  <a:srgbClr val="4D4D4D"/>
                </a:solidFill>
              </a:uFill>
            </a:endParaRPr>
          </a:p>
          <a:p>
            <a:pPr lvl="1" marL="685800" indent="-228600">
              <a:buChar char="•"/>
              <a:defRPr sz="1800">
                <a:solidFill>
                  <a:srgbClr val="000000"/>
                </a:solidFill>
                <a:uFillTx/>
              </a:defRPr>
            </a:pPr>
            <a:r>
              <a:rPr sz="2400">
                <a:solidFill>
                  <a:srgbClr val="4D4D4D"/>
                </a:solidFill>
                <a:uFill>
                  <a:solidFill>
                    <a:srgbClr val="4D4D4D"/>
                  </a:solidFill>
                </a:uFill>
              </a:rPr>
              <a:t>latent/unreliable networks</a:t>
            </a:r>
            <a:endParaRPr sz="2400">
              <a:solidFill>
                <a:srgbClr val="4D4D4D"/>
              </a:solidFill>
              <a:uFill>
                <a:solidFill>
                  <a:srgbClr val="4D4D4D"/>
                </a:solidFill>
              </a:uFill>
            </a:endParaRPr>
          </a:p>
          <a:p>
            <a:pPr lvl="1" marL="685800" indent="-228600">
              <a:buChar char="•"/>
              <a:defRPr sz="1800">
                <a:solidFill>
                  <a:srgbClr val="000000"/>
                </a:solidFill>
                <a:uFillTx/>
              </a:defRPr>
            </a:pPr>
            <a:r>
              <a:rPr sz="2400">
                <a:solidFill>
                  <a:srgbClr val="4D4D4D"/>
                </a:solidFill>
                <a:uFill>
                  <a:solidFill>
                    <a:srgbClr val="4D4D4D"/>
                  </a:solidFill>
                </a:uFill>
              </a:rPr>
              <a:t>fault tolerance</a:t>
            </a:r>
            <a:endParaRPr sz="2400">
              <a:solidFill>
                <a:srgbClr val="4D4D4D"/>
              </a:solidFill>
              <a:uFill>
                <a:solidFill>
                  <a:srgbClr val="4D4D4D"/>
                </a:solidFill>
              </a:uFill>
            </a:endParaRPr>
          </a:p>
          <a:p>
            <a:pPr lvl="1" marL="685800" indent="-228600">
              <a:buChar char="•"/>
              <a:defRPr sz="1800">
                <a:solidFill>
                  <a:srgbClr val="000000"/>
                </a:solidFill>
                <a:uFillTx/>
              </a:defRPr>
            </a:pPr>
            <a:r>
              <a:rPr sz="2400">
                <a:solidFill>
                  <a:srgbClr val="4D4D4D"/>
                </a:solidFill>
                <a:uFill>
                  <a:solidFill>
                    <a:srgbClr val="4D4D4D"/>
                  </a:solidFill>
                </a:uFill>
              </a:rPr>
              <a:t>load variability</a:t>
            </a:r>
          </a:p>
        </p:txBody>
      </p:sp>
    </p:spTree>
  </p:cSld>
  <p:clrMapOvr>
    <a:masterClrMapping/>
  </p:clrMapOvr>
  <p:transition spd="slow"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9" name="Shape 85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860" name="Shape 860"/>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Testability Challenges</a:t>
            </a:r>
          </a:p>
        </p:txBody>
      </p:sp>
      <p:sp>
        <p:nvSpPr>
          <p:cNvPr id="861" name="Shape 861"/>
          <p:cNvSpPr/>
          <p:nvPr>
            <p:ph type="body" idx="1"/>
          </p:nvPr>
        </p:nvSpPr>
        <p:spPr>
          <a:prstGeom prst="rect">
            <a:avLst/>
          </a:prstGeom>
        </p:spPr>
        <p:txBody>
          <a:bodyPr/>
          <a:lstStyle/>
          <a:p>
            <a:pPr lvl="0">
              <a:defRPr sz="1800">
                <a:solidFill>
                  <a:srgbClr val="000000"/>
                </a:solidFill>
                <a:uFillTx/>
              </a:defRPr>
            </a:pPr>
            <a:r>
              <a:rPr sz="2400">
                <a:solidFill>
                  <a:srgbClr val="4D4D4D"/>
                </a:solidFill>
                <a:uFill>
                  <a:solidFill>
                    <a:srgbClr val="4D4D4D"/>
                  </a:solidFill>
                </a:uFill>
              </a:rPr>
              <a:t>With CF, it is </a:t>
            </a:r>
            <a:r>
              <a:rPr i="1" sz="2400" u="sng">
                <a:solidFill>
                  <a:srgbClr val="4D4D4D"/>
                </a:solidFill>
                <a:uFill>
                  <a:solidFill>
                    <a:srgbClr val="4D4D4D"/>
                  </a:solidFill>
                </a:uFill>
                <a:latin typeface="Avenir Next Demi Bold"/>
                <a:ea typeface="Avenir Next Demi Bold"/>
                <a:cs typeface="Avenir Next Demi Bold"/>
                <a:sym typeface="Avenir Next Demi Bold"/>
              </a:rPr>
              <a:t>NOT</a:t>
            </a:r>
            <a:r>
              <a:rPr sz="2400">
                <a:solidFill>
                  <a:srgbClr val="4D4D4D"/>
                </a:solidFill>
                <a:uFill>
                  <a:solidFill>
                    <a:srgbClr val="4D4D4D"/>
                  </a:solidFill>
                </a:uFill>
              </a:rPr>
              <a:t> difficult to recreate environments in a consistent way for either manual or automated testing!</a:t>
            </a:r>
            <a:endParaRPr sz="2400">
              <a:solidFill>
                <a:srgbClr val="4D4D4D"/>
              </a:solidFill>
              <a:uFill>
                <a:solidFill>
                  <a:srgbClr val="4D4D4D"/>
                </a:solidFill>
              </a:uFill>
            </a:endParaRPr>
          </a:p>
          <a:p>
            <a:pPr lvl="0">
              <a:defRPr sz="1800">
                <a:solidFill>
                  <a:srgbClr val="000000"/>
                </a:solidFill>
                <a:uFillTx/>
              </a:defRPr>
            </a:pPr>
            <a:r>
              <a:rPr sz="2400">
                <a:solidFill>
                  <a:srgbClr val="4D4D4D"/>
                </a:solidFill>
                <a:uFill>
                  <a:solidFill>
                    <a:srgbClr val="4D4D4D"/>
                  </a:solidFill>
                </a:uFill>
              </a:rPr>
              <a:t>Idiomatic Microservices involves placing less emphasis on testing and more on monitoring</a:t>
            </a:r>
            <a:endParaRPr sz="2400">
              <a:solidFill>
                <a:srgbClr val="4D4D4D"/>
              </a:solidFill>
              <a:uFill>
                <a:solidFill>
                  <a:srgbClr val="4D4D4D"/>
                </a:solidFill>
              </a:uFill>
            </a:endParaRPr>
          </a:p>
          <a:p>
            <a:pPr lvl="1" marL="685800" indent="-228600">
              <a:buChar char="•"/>
              <a:defRPr sz="1800">
                <a:solidFill>
                  <a:srgbClr val="000000"/>
                </a:solidFill>
                <a:uFillTx/>
              </a:defRPr>
            </a:pPr>
            <a:r>
              <a:rPr sz="2400">
                <a:solidFill>
                  <a:srgbClr val="4D4D4D"/>
                </a:solidFill>
                <a:uFill>
                  <a:solidFill>
                    <a:srgbClr val="4D4D4D"/>
                  </a:solidFill>
                </a:uFill>
              </a:rPr>
              <a:t>Not sure where this idea comes from…</a:t>
            </a:r>
            <a:endParaRPr sz="2400">
              <a:solidFill>
                <a:srgbClr val="4D4D4D"/>
              </a:solidFill>
              <a:uFill>
                <a:solidFill>
                  <a:srgbClr val="4D4D4D"/>
                </a:solidFill>
              </a:uFill>
            </a:endParaRPr>
          </a:p>
          <a:p>
            <a:pPr lvl="1" marL="685800" indent="-228600">
              <a:buChar char="•"/>
              <a:defRPr sz="1800">
                <a:solidFill>
                  <a:srgbClr val="000000"/>
                </a:solidFill>
                <a:uFillTx/>
              </a:defRPr>
            </a:pPr>
            <a:r>
              <a:rPr sz="2400">
                <a:solidFill>
                  <a:srgbClr val="4D4D4D"/>
                </a:solidFill>
                <a:uFill>
                  <a:solidFill>
                    <a:srgbClr val="4D4D4D"/>
                  </a:solidFill>
                </a:uFill>
              </a:rPr>
              <a:t>CF is an enabler of both! </a:t>
            </a:r>
          </a:p>
        </p:txBody>
      </p:sp>
    </p:spTree>
  </p:cSld>
  <p:clrMapOvr>
    <a:masterClrMapping/>
  </p:clrMapOvr>
  <p:transition spd="med" advClick="1">
    <p:push dir="l"/>
  </p:transition>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spd="slow" advClick="1">
    <p:newsflash/>
  </p:transition>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Shape 28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283" name="Shape 283"/>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Inter dependency</a:t>
            </a:r>
          </a:p>
        </p:txBody>
      </p:sp>
      <p:sp>
        <p:nvSpPr>
          <p:cNvPr id="284" name="Shape 284"/>
          <p:cNvSpPr/>
          <p:nvPr>
            <p:ph type="body" idx="1"/>
          </p:nvPr>
        </p:nvSpPr>
        <p:spPr>
          <a:xfrm>
            <a:off x="366714" y="1074737"/>
            <a:ext cx="6001981" cy="3429001"/>
          </a:xfrm>
          <a:prstGeom prst="rect">
            <a:avLst/>
          </a:prstGeom>
        </p:spPr>
        <p:txBody>
          <a:bodyPr/>
          <a:lstStyle/>
          <a:p>
            <a:pPr lvl="0">
              <a:defRPr sz="1800">
                <a:solidFill>
                  <a:srgbClr val="000000"/>
                </a:solidFill>
                <a:uFillTx/>
              </a:defRPr>
            </a:pPr>
            <a:r>
              <a:rPr sz="2400">
                <a:solidFill>
                  <a:srgbClr val="4D4D4D"/>
                </a:solidFill>
                <a:uFill>
                  <a:solidFill>
                    <a:srgbClr val="4D4D4D"/>
                  </a:solidFill>
                </a:uFill>
              </a:rPr>
              <a:t>Monolithic applications represent component dependency as strong bindings at the code level</a:t>
            </a:r>
            <a:endParaRPr sz="2400">
              <a:solidFill>
                <a:srgbClr val="4D4D4D"/>
              </a:solidFill>
              <a:uFill>
                <a:solidFill>
                  <a:srgbClr val="4D4D4D"/>
                </a:solidFill>
              </a:uFill>
            </a:endParaRPr>
          </a:p>
          <a:p>
            <a:pPr lvl="0">
              <a:defRPr sz="1800">
                <a:solidFill>
                  <a:srgbClr val="000000"/>
                </a:solidFill>
                <a:uFillTx/>
              </a:defRPr>
            </a:pPr>
            <a:r>
              <a:rPr sz="2400">
                <a:solidFill>
                  <a:srgbClr val="4D4D4D"/>
                </a:solidFill>
                <a:uFill>
                  <a:solidFill>
                    <a:srgbClr val="4D4D4D"/>
                  </a:solidFill>
                </a:uFill>
              </a:rPr>
              <a:t>It makes harder to get a independent scalable model promoted by service oriented architectures</a:t>
            </a:r>
          </a:p>
        </p:txBody>
      </p:sp>
      <p:pic>
        <p:nvPicPr>
          <p:cNvPr id="285" name="pasted-image.png"/>
          <p:cNvPicPr/>
          <p:nvPr/>
        </p:nvPicPr>
        <p:blipFill>
          <a:blip r:embed="rId2">
            <a:extLst/>
          </a:blip>
          <a:stretch>
            <a:fillRect/>
          </a:stretch>
        </p:blipFill>
        <p:spPr>
          <a:xfrm>
            <a:off x="6532880" y="1215665"/>
            <a:ext cx="2540001" cy="3060701"/>
          </a:xfrm>
          <a:prstGeom prst="rect">
            <a:avLst/>
          </a:prstGeom>
          <a:ln w="12700">
            <a:miter lim="400000"/>
          </a:ln>
        </p:spPr>
      </p:pic>
    </p:spTree>
  </p:cSld>
  <p:clrMapOvr>
    <a:masterClrMapping/>
  </p:clrMapOvr>
  <p:transition spd="fast" advClick="1">
    <p:dissolve/>
  </p:transition>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Shape 28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288" name="Shape 288"/>
          <p:cNvSpPr/>
          <p:nvPr/>
        </p:nvSpPr>
        <p:spPr>
          <a:xfrm>
            <a:off x="214981" y="1006972"/>
            <a:ext cx="3616580" cy="3628781"/>
          </a:xfrm>
          <a:prstGeom prst="roundRect">
            <a:avLst>
              <a:gd name="adj" fmla="val 4171"/>
            </a:avLst>
          </a:prstGeom>
          <a:gradFill>
            <a:gsLst>
              <a:gs pos="0">
                <a:srgbClr val="DDDDDD">
                  <a:alpha val="73921"/>
                </a:srgbClr>
              </a:gs>
              <a:gs pos="100000">
                <a:srgbClr val="FFFFFF">
                  <a:alpha val="73921"/>
                </a:srgbClr>
              </a:gs>
            </a:gsLst>
            <a:lin ang="20987188"/>
          </a:gradFill>
          <a:ln w="12700">
            <a:miter lim="400000"/>
          </a:ln>
        </p:spPr>
        <p:txBody>
          <a:bodyPr lIns="50800" tIns="50800" rIns="50800" bIns="50800" anchor="ctr"/>
          <a:lstStyle/>
          <a:p>
            <a:pPr lvl="0" algn="ctr" defTabSz="825500">
              <a:defRPr sz="3200">
                <a:solidFill>
                  <a:srgbClr val="FFFFFF"/>
                </a:solidFill>
                <a:uFillTx/>
                <a:latin typeface="Helvetica Light"/>
                <a:ea typeface="Helvetica Light"/>
                <a:cs typeface="Helvetica Light"/>
                <a:sym typeface="Helvetica Light"/>
              </a:defRPr>
            </a:pPr>
          </a:p>
        </p:txBody>
      </p:sp>
      <p:sp>
        <p:nvSpPr>
          <p:cNvPr id="289" name="Shape 289"/>
          <p:cNvSpPr/>
          <p:nvPr/>
        </p:nvSpPr>
        <p:spPr>
          <a:xfrm>
            <a:off x="358295" y="1162519"/>
            <a:ext cx="1250443" cy="4113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1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100">
                <a:solidFill>
                  <a:srgbClr val="A7A7A7"/>
                </a:solidFill>
              </a:rPr>
              <a:t>Scalability</a:t>
            </a:r>
          </a:p>
        </p:txBody>
      </p:sp>
      <p:sp>
        <p:nvSpPr>
          <p:cNvPr id="290" name="Shape 290"/>
          <p:cNvSpPr/>
          <p:nvPr/>
        </p:nvSpPr>
        <p:spPr>
          <a:xfrm>
            <a:off x="388734" y="2809024"/>
            <a:ext cx="2332445" cy="4113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1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100">
                <a:solidFill>
                  <a:srgbClr val="A7A7A7"/>
                </a:solidFill>
              </a:rPr>
              <a:t>Location Specificity</a:t>
            </a:r>
          </a:p>
        </p:txBody>
      </p:sp>
      <p:sp>
        <p:nvSpPr>
          <p:cNvPr id="291" name="Shape 291"/>
          <p:cNvSpPr/>
          <p:nvPr/>
        </p:nvSpPr>
        <p:spPr>
          <a:xfrm>
            <a:off x="359936" y="2263391"/>
            <a:ext cx="2198371"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000000"/>
                </a:solidFill>
                <a:uFillTx/>
                <a:latin typeface="Helvetica Neue Light"/>
                <a:ea typeface="Helvetica Neue Light"/>
                <a:cs typeface="Helvetica Neue Light"/>
                <a:sym typeface="Helvetica Neue Light"/>
              </a:defRPr>
            </a:lvl1pPr>
          </a:lstStyle>
          <a:p>
            <a:pPr lvl="0">
              <a:defRPr sz="1800"/>
            </a:pPr>
            <a:r>
              <a:rPr sz="2000"/>
              <a:t>Platform Specificity</a:t>
            </a:r>
          </a:p>
        </p:txBody>
      </p:sp>
      <p:sp>
        <p:nvSpPr>
          <p:cNvPr id="292" name="Shape 292"/>
          <p:cNvSpPr/>
          <p:nvPr/>
        </p:nvSpPr>
        <p:spPr>
          <a:xfrm>
            <a:off x="383543" y="1717757"/>
            <a:ext cx="2057401" cy="3990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Inter-Dependency</a:t>
            </a:r>
          </a:p>
        </p:txBody>
      </p:sp>
      <p:sp>
        <p:nvSpPr>
          <p:cNvPr id="293" name="Shape 293"/>
          <p:cNvSpPr/>
          <p:nvPr/>
        </p:nvSpPr>
        <p:spPr>
          <a:xfrm>
            <a:off x="385576" y="3380803"/>
            <a:ext cx="1196341"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Resiliency</a:t>
            </a:r>
          </a:p>
        </p:txBody>
      </p:sp>
      <p:sp>
        <p:nvSpPr>
          <p:cNvPr id="294" name="Shape 294"/>
          <p:cNvSpPr/>
          <p:nvPr/>
        </p:nvSpPr>
        <p:spPr>
          <a:xfrm>
            <a:off x="398021" y="3939509"/>
            <a:ext cx="2429511"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Traceability / Logging</a:t>
            </a:r>
          </a:p>
        </p:txBody>
      </p:sp>
      <p:sp>
        <p:nvSpPr>
          <p:cNvPr id="295" name="Shape 295"/>
          <p:cNvSpPr/>
          <p:nvPr>
            <p:ph type="title" idx="4294967295"/>
          </p:nvPr>
        </p:nvSpPr>
        <p:spPr>
          <a:xfrm>
            <a:off x="552979" y="266171"/>
            <a:ext cx="8410576" cy="529388"/>
          </a:xfrm>
          <a:prstGeom prst="rect">
            <a:avLst/>
          </a:prstGeom>
        </p:spPr>
        <p:txBody>
          <a:bodyPr/>
          <a:lstStyle>
            <a:lvl1pPr>
              <a:lnSpc>
                <a:spcPct val="100000"/>
              </a:lnSpc>
              <a:defRPr sz="3100">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100">
                <a:solidFill>
                  <a:srgbClr val="29756E"/>
                </a:solidFill>
                <a:uFill>
                  <a:solidFill>
                    <a:srgbClr val="2C95DD"/>
                  </a:solidFill>
                </a:uFill>
              </a:rPr>
              <a:t>The limitations of traditional apps</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2" presetID="22" grpId="1" fill="hold">
                                  <p:stCondLst>
                                    <p:cond delay="0"/>
                                  </p:stCondLst>
                                  <p:iterate type="el" backwards="0">
                                    <p:tmAbs val="0"/>
                                  </p:iterate>
                                  <p:childTnLst>
                                    <p:set>
                                      <p:cBhvr>
                                        <p:cTn id="6" fill="hold"/>
                                        <p:tgtEl>
                                          <p:spTgt spid="288"/>
                                        </p:tgtEl>
                                        <p:attrNameLst>
                                          <p:attrName>style.visibility</p:attrName>
                                        </p:attrNameLst>
                                      </p:cBhvr>
                                      <p:to>
                                        <p:strVal val="visible"/>
                                      </p:to>
                                    </p:set>
                                    <p:animEffect filter="wipe(right)" transition="in">
                                      <p:cBhvr>
                                        <p:cTn id="7" dur="500"/>
                                        <p:tgtEl>
                                          <p:spTgt spid="288"/>
                                        </p:tgtEl>
                                      </p:cBhvr>
                                    </p:animEffect>
                                  </p:childTnLst>
                                </p:cTn>
                              </p:par>
                            </p:childTnLst>
                          </p:cTn>
                        </p:par>
                        <p:par>
                          <p:cTn id="8" fill="hold">
                            <p:stCondLst>
                              <p:cond delay="500"/>
                            </p:stCondLst>
                            <p:childTnLst>
                              <p:par>
                                <p:cTn id="9" nodeType="afterEffect" presetClass="entr" presetSubtype="32" presetID="23" grpId="2" fill="hold">
                                  <p:stCondLst>
                                    <p:cond delay="0"/>
                                  </p:stCondLst>
                                  <p:iterate type="el" backwards="0">
                                    <p:tmAbs val="0"/>
                                  </p:iterate>
                                  <p:childTnLst>
                                    <p:set>
                                      <p:cBhvr>
                                        <p:cTn id="10" fill="hold"/>
                                        <p:tgtEl>
                                          <p:spTgt spid="289"/>
                                        </p:tgtEl>
                                        <p:attrNameLst>
                                          <p:attrName>style.visibility</p:attrName>
                                        </p:attrNameLst>
                                      </p:cBhvr>
                                      <p:to>
                                        <p:strVal val="visible"/>
                                      </p:to>
                                    </p:set>
                                    <p:anim calcmode="lin" valueType="num">
                                      <p:cBhvr>
                                        <p:cTn id="11" dur="300" fill="hold"/>
                                        <p:tgtEl>
                                          <p:spTgt spid="289"/>
                                        </p:tgtEl>
                                        <p:attrNameLst>
                                          <p:attrName>ppt_w</p:attrName>
                                        </p:attrNameLst>
                                      </p:cBhvr>
                                      <p:tavLst>
                                        <p:tav tm="0">
                                          <p:val>
                                            <p:fltVal val="0"/>
                                          </p:val>
                                        </p:tav>
                                        <p:tav tm="100000">
                                          <p:val>
                                            <p:strVal val="#ppt_w"/>
                                          </p:val>
                                        </p:tav>
                                      </p:tavLst>
                                    </p:anim>
                                    <p:anim calcmode="lin" valueType="num">
                                      <p:cBhvr>
                                        <p:cTn id="12" dur="300" fill="hold"/>
                                        <p:tgtEl>
                                          <p:spTgt spid="289"/>
                                        </p:tgtEl>
                                        <p:attrNameLst>
                                          <p:attrName>ppt_h</p:attrName>
                                        </p:attrNameLst>
                                      </p:cBhvr>
                                      <p:tavLst>
                                        <p:tav tm="0">
                                          <p:val>
                                            <p:fltVal val="0"/>
                                          </p:val>
                                        </p:tav>
                                        <p:tav tm="100000">
                                          <p:val>
                                            <p:strVal val="#ppt_h"/>
                                          </p:val>
                                        </p:tav>
                                      </p:tavLst>
                                    </p:anim>
                                  </p:childTnLst>
                                </p:cTn>
                              </p:par>
                            </p:childTnLst>
                          </p:cTn>
                        </p:par>
                        <p:par>
                          <p:cTn id="13" fill="hold">
                            <p:stCondLst>
                              <p:cond delay="800"/>
                            </p:stCondLst>
                            <p:childTnLst>
                              <p:par>
                                <p:cTn id="14" nodeType="afterEffect" presetClass="entr" presetSubtype="32" presetID="23" grpId="3" fill="hold">
                                  <p:stCondLst>
                                    <p:cond delay="0"/>
                                  </p:stCondLst>
                                  <p:iterate type="el" backwards="0">
                                    <p:tmAbs val="0"/>
                                  </p:iterate>
                                  <p:childTnLst>
                                    <p:set>
                                      <p:cBhvr>
                                        <p:cTn id="15" fill="hold"/>
                                        <p:tgtEl>
                                          <p:spTgt spid="290"/>
                                        </p:tgtEl>
                                        <p:attrNameLst>
                                          <p:attrName>style.visibility</p:attrName>
                                        </p:attrNameLst>
                                      </p:cBhvr>
                                      <p:to>
                                        <p:strVal val="visible"/>
                                      </p:to>
                                    </p:set>
                                    <p:anim calcmode="lin" valueType="num">
                                      <p:cBhvr>
                                        <p:cTn id="16" dur="300" fill="hold"/>
                                        <p:tgtEl>
                                          <p:spTgt spid="290"/>
                                        </p:tgtEl>
                                        <p:attrNameLst>
                                          <p:attrName>ppt_w</p:attrName>
                                        </p:attrNameLst>
                                      </p:cBhvr>
                                      <p:tavLst>
                                        <p:tav tm="0">
                                          <p:val>
                                            <p:fltVal val="0"/>
                                          </p:val>
                                        </p:tav>
                                        <p:tav tm="100000">
                                          <p:val>
                                            <p:strVal val="#ppt_w"/>
                                          </p:val>
                                        </p:tav>
                                      </p:tavLst>
                                    </p:anim>
                                    <p:anim calcmode="lin" valueType="num">
                                      <p:cBhvr>
                                        <p:cTn id="17" dur="300" fill="hold"/>
                                        <p:tgtEl>
                                          <p:spTgt spid="290"/>
                                        </p:tgtEl>
                                        <p:attrNameLst>
                                          <p:attrName>ppt_h</p:attrName>
                                        </p:attrNameLst>
                                      </p:cBhvr>
                                      <p:tavLst>
                                        <p:tav tm="0">
                                          <p:val>
                                            <p:fltVal val="0"/>
                                          </p:val>
                                        </p:tav>
                                        <p:tav tm="100000">
                                          <p:val>
                                            <p:strVal val="#ppt_h"/>
                                          </p:val>
                                        </p:tav>
                                      </p:tavLst>
                                    </p:anim>
                                  </p:childTnLst>
                                </p:cTn>
                              </p:par>
                            </p:childTnLst>
                          </p:cTn>
                        </p:par>
                        <p:par>
                          <p:cTn id="18" fill="hold">
                            <p:stCondLst>
                              <p:cond delay="1100"/>
                            </p:stCondLst>
                            <p:childTnLst>
                              <p:par>
                                <p:cTn id="19" nodeType="afterEffect" presetClass="entr" presetSubtype="32" presetID="23" grpId="4" fill="hold">
                                  <p:stCondLst>
                                    <p:cond delay="0"/>
                                  </p:stCondLst>
                                  <p:iterate type="el" backwards="0">
                                    <p:tmAbs val="0"/>
                                  </p:iterate>
                                  <p:childTnLst>
                                    <p:set>
                                      <p:cBhvr>
                                        <p:cTn id="20" fill="hold"/>
                                        <p:tgtEl>
                                          <p:spTgt spid="291"/>
                                        </p:tgtEl>
                                        <p:attrNameLst>
                                          <p:attrName>style.visibility</p:attrName>
                                        </p:attrNameLst>
                                      </p:cBhvr>
                                      <p:to>
                                        <p:strVal val="visible"/>
                                      </p:to>
                                    </p:set>
                                    <p:anim calcmode="lin" valueType="num">
                                      <p:cBhvr>
                                        <p:cTn id="21" dur="300" fill="hold"/>
                                        <p:tgtEl>
                                          <p:spTgt spid="291"/>
                                        </p:tgtEl>
                                        <p:attrNameLst>
                                          <p:attrName>ppt_w</p:attrName>
                                        </p:attrNameLst>
                                      </p:cBhvr>
                                      <p:tavLst>
                                        <p:tav tm="0">
                                          <p:val>
                                            <p:fltVal val="0"/>
                                          </p:val>
                                        </p:tav>
                                        <p:tav tm="100000">
                                          <p:val>
                                            <p:strVal val="#ppt_w"/>
                                          </p:val>
                                        </p:tav>
                                      </p:tavLst>
                                    </p:anim>
                                    <p:anim calcmode="lin" valueType="num">
                                      <p:cBhvr>
                                        <p:cTn id="22" dur="300" fill="hold"/>
                                        <p:tgtEl>
                                          <p:spTgt spid="291"/>
                                        </p:tgtEl>
                                        <p:attrNameLst>
                                          <p:attrName>ppt_h</p:attrName>
                                        </p:attrNameLst>
                                      </p:cBhvr>
                                      <p:tavLst>
                                        <p:tav tm="0">
                                          <p:val>
                                            <p:fltVal val="0"/>
                                          </p:val>
                                        </p:tav>
                                        <p:tav tm="100000">
                                          <p:val>
                                            <p:strVal val="#ppt_h"/>
                                          </p:val>
                                        </p:tav>
                                      </p:tavLst>
                                    </p:anim>
                                  </p:childTnLst>
                                </p:cTn>
                              </p:par>
                            </p:childTnLst>
                          </p:cTn>
                        </p:par>
                        <p:par>
                          <p:cTn id="23" fill="hold">
                            <p:stCondLst>
                              <p:cond delay="1400"/>
                            </p:stCondLst>
                            <p:childTnLst>
                              <p:par>
                                <p:cTn id="24" nodeType="afterEffect" presetClass="entr" presetSubtype="32" presetID="23" grpId="5" fill="hold">
                                  <p:stCondLst>
                                    <p:cond delay="0"/>
                                  </p:stCondLst>
                                  <p:iterate type="el" backwards="0">
                                    <p:tmAbs val="0"/>
                                  </p:iterate>
                                  <p:childTnLst>
                                    <p:set>
                                      <p:cBhvr>
                                        <p:cTn id="25" fill="hold"/>
                                        <p:tgtEl>
                                          <p:spTgt spid="292"/>
                                        </p:tgtEl>
                                        <p:attrNameLst>
                                          <p:attrName>style.visibility</p:attrName>
                                        </p:attrNameLst>
                                      </p:cBhvr>
                                      <p:to>
                                        <p:strVal val="visible"/>
                                      </p:to>
                                    </p:set>
                                    <p:anim calcmode="lin" valueType="num">
                                      <p:cBhvr>
                                        <p:cTn id="26" dur="300" fill="hold"/>
                                        <p:tgtEl>
                                          <p:spTgt spid="292"/>
                                        </p:tgtEl>
                                        <p:attrNameLst>
                                          <p:attrName>ppt_w</p:attrName>
                                        </p:attrNameLst>
                                      </p:cBhvr>
                                      <p:tavLst>
                                        <p:tav tm="0">
                                          <p:val>
                                            <p:fltVal val="0"/>
                                          </p:val>
                                        </p:tav>
                                        <p:tav tm="100000">
                                          <p:val>
                                            <p:strVal val="#ppt_w"/>
                                          </p:val>
                                        </p:tav>
                                      </p:tavLst>
                                    </p:anim>
                                    <p:anim calcmode="lin" valueType="num">
                                      <p:cBhvr>
                                        <p:cTn id="27" dur="300" fill="hold"/>
                                        <p:tgtEl>
                                          <p:spTgt spid="292"/>
                                        </p:tgtEl>
                                        <p:attrNameLst>
                                          <p:attrName>ppt_h</p:attrName>
                                        </p:attrNameLst>
                                      </p:cBhvr>
                                      <p:tavLst>
                                        <p:tav tm="0">
                                          <p:val>
                                            <p:fltVal val="0"/>
                                          </p:val>
                                        </p:tav>
                                        <p:tav tm="100000">
                                          <p:val>
                                            <p:strVal val="#ppt_h"/>
                                          </p:val>
                                        </p:tav>
                                      </p:tavLst>
                                    </p:anim>
                                  </p:childTnLst>
                                </p:cTn>
                              </p:par>
                            </p:childTnLst>
                          </p:cTn>
                        </p:par>
                        <p:par>
                          <p:cTn id="28" fill="hold">
                            <p:stCondLst>
                              <p:cond delay="1700"/>
                            </p:stCondLst>
                            <p:childTnLst>
                              <p:par>
                                <p:cTn id="29" nodeType="afterEffect" presetClass="entr" presetSubtype="32" presetID="23" grpId="6" fill="hold">
                                  <p:stCondLst>
                                    <p:cond delay="0"/>
                                  </p:stCondLst>
                                  <p:iterate type="el" backwards="0">
                                    <p:tmAbs val="0"/>
                                  </p:iterate>
                                  <p:childTnLst>
                                    <p:set>
                                      <p:cBhvr>
                                        <p:cTn id="30" fill="hold"/>
                                        <p:tgtEl>
                                          <p:spTgt spid="293"/>
                                        </p:tgtEl>
                                        <p:attrNameLst>
                                          <p:attrName>style.visibility</p:attrName>
                                        </p:attrNameLst>
                                      </p:cBhvr>
                                      <p:to>
                                        <p:strVal val="visible"/>
                                      </p:to>
                                    </p:set>
                                    <p:anim calcmode="lin" valueType="num">
                                      <p:cBhvr>
                                        <p:cTn id="31" dur="300" fill="hold"/>
                                        <p:tgtEl>
                                          <p:spTgt spid="293"/>
                                        </p:tgtEl>
                                        <p:attrNameLst>
                                          <p:attrName>ppt_w</p:attrName>
                                        </p:attrNameLst>
                                      </p:cBhvr>
                                      <p:tavLst>
                                        <p:tav tm="0">
                                          <p:val>
                                            <p:fltVal val="0"/>
                                          </p:val>
                                        </p:tav>
                                        <p:tav tm="100000">
                                          <p:val>
                                            <p:strVal val="#ppt_w"/>
                                          </p:val>
                                        </p:tav>
                                      </p:tavLst>
                                    </p:anim>
                                    <p:anim calcmode="lin" valueType="num">
                                      <p:cBhvr>
                                        <p:cTn id="32" dur="300" fill="hold"/>
                                        <p:tgtEl>
                                          <p:spTgt spid="293"/>
                                        </p:tgtEl>
                                        <p:attrNameLst>
                                          <p:attrName>ppt_h</p:attrName>
                                        </p:attrNameLst>
                                      </p:cBhvr>
                                      <p:tavLst>
                                        <p:tav tm="0">
                                          <p:val>
                                            <p:fltVal val="0"/>
                                          </p:val>
                                        </p:tav>
                                        <p:tav tm="100000">
                                          <p:val>
                                            <p:strVal val="#ppt_h"/>
                                          </p:val>
                                        </p:tav>
                                      </p:tavLst>
                                    </p:anim>
                                  </p:childTnLst>
                                </p:cTn>
                              </p:par>
                            </p:childTnLst>
                          </p:cTn>
                        </p:par>
                        <p:par>
                          <p:cTn id="33" fill="hold">
                            <p:stCondLst>
                              <p:cond delay="2000"/>
                            </p:stCondLst>
                            <p:childTnLst>
                              <p:par>
                                <p:cTn id="34" nodeType="afterEffect" presetClass="entr" presetSubtype="32" presetID="23" grpId="7" fill="hold">
                                  <p:stCondLst>
                                    <p:cond delay="0"/>
                                  </p:stCondLst>
                                  <p:iterate type="el" backwards="0">
                                    <p:tmAbs val="0"/>
                                  </p:iterate>
                                  <p:childTnLst>
                                    <p:set>
                                      <p:cBhvr>
                                        <p:cTn id="35" fill="hold"/>
                                        <p:tgtEl>
                                          <p:spTgt spid="294"/>
                                        </p:tgtEl>
                                        <p:attrNameLst>
                                          <p:attrName>style.visibility</p:attrName>
                                        </p:attrNameLst>
                                      </p:cBhvr>
                                      <p:to>
                                        <p:strVal val="visible"/>
                                      </p:to>
                                    </p:set>
                                    <p:anim calcmode="lin" valueType="num">
                                      <p:cBhvr>
                                        <p:cTn id="36" dur="300" fill="hold"/>
                                        <p:tgtEl>
                                          <p:spTgt spid="294"/>
                                        </p:tgtEl>
                                        <p:attrNameLst>
                                          <p:attrName>ppt_w</p:attrName>
                                        </p:attrNameLst>
                                      </p:cBhvr>
                                      <p:tavLst>
                                        <p:tav tm="0">
                                          <p:val>
                                            <p:fltVal val="0"/>
                                          </p:val>
                                        </p:tav>
                                        <p:tav tm="100000">
                                          <p:val>
                                            <p:strVal val="#ppt_w"/>
                                          </p:val>
                                        </p:tav>
                                      </p:tavLst>
                                    </p:anim>
                                    <p:anim calcmode="lin" valueType="num">
                                      <p:cBhvr>
                                        <p:cTn id="37" dur="300" fill="hold"/>
                                        <p:tgtEl>
                                          <p:spTgt spid="29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3" grpId="6"/>
      <p:bldP build="whole" bldLvl="1" animBg="1" rev="0" advAuto="0" spid="291" grpId="4"/>
      <p:bldP build="whole" bldLvl="1" animBg="1" rev="0" advAuto="0" spid="292" grpId="5"/>
      <p:bldP build="whole" bldLvl="1" animBg="1" rev="0" advAuto="0" spid="290" grpId="3"/>
      <p:bldP build="whole" bldLvl="1" animBg="1" rev="0" advAuto="0" spid="294" grpId="7"/>
      <p:bldP build="whole" bldLvl="1" animBg="1" rev="0" advAuto="0" spid="289" grpId="2"/>
      <p:bldP build="whole" bldLvl="1" animBg="1" rev="0" advAuto="0" spid="288"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7" name="Shape 29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298" name="Shape 298"/>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Platform specificity</a:t>
            </a:r>
          </a:p>
        </p:txBody>
      </p:sp>
      <p:pic>
        <p:nvPicPr>
          <p:cNvPr id="299" name="pasted-image.png"/>
          <p:cNvPicPr/>
          <p:nvPr/>
        </p:nvPicPr>
        <p:blipFill>
          <a:blip r:embed="rId2">
            <a:extLst/>
          </a:blip>
          <a:stretch>
            <a:fillRect/>
          </a:stretch>
        </p:blipFill>
        <p:spPr>
          <a:xfrm>
            <a:off x="5097246" y="1069290"/>
            <a:ext cx="419634" cy="567741"/>
          </a:xfrm>
          <a:prstGeom prst="rect">
            <a:avLst/>
          </a:prstGeom>
          <a:ln w="12700">
            <a:miter lim="400000"/>
          </a:ln>
        </p:spPr>
      </p:pic>
      <p:pic>
        <p:nvPicPr>
          <p:cNvPr id="300" name="pasted-image.png"/>
          <p:cNvPicPr/>
          <p:nvPr/>
        </p:nvPicPr>
        <p:blipFill>
          <a:blip r:embed="rId3">
            <a:extLst/>
          </a:blip>
          <a:stretch>
            <a:fillRect/>
          </a:stretch>
        </p:blipFill>
        <p:spPr>
          <a:xfrm>
            <a:off x="5116083" y="1531570"/>
            <a:ext cx="381961" cy="516941"/>
          </a:xfrm>
          <a:prstGeom prst="rect">
            <a:avLst/>
          </a:prstGeom>
          <a:ln w="12700">
            <a:miter lim="400000"/>
          </a:ln>
        </p:spPr>
      </p:pic>
      <p:sp>
        <p:nvSpPr>
          <p:cNvPr id="301" name="Shape 301"/>
          <p:cNvSpPr/>
          <p:nvPr/>
        </p:nvSpPr>
        <p:spPr>
          <a:xfrm>
            <a:off x="5792210" y="1218022"/>
            <a:ext cx="3289820" cy="2702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defTabSz="457200">
              <a:defRPr>
                <a:solidFill>
                  <a:srgbClr val="000000"/>
                </a:solidFill>
                <a:uFillTx/>
              </a:defRPr>
            </a:pPr>
            <a:r>
              <a:rPr sz="1100">
                <a:solidFill>
                  <a:srgbClr val="931A68"/>
                </a:solidFill>
                <a:latin typeface="Monaco"/>
                <a:ea typeface="Monaco"/>
                <a:cs typeface="Monaco"/>
                <a:sym typeface="Monaco"/>
              </a:rPr>
              <a:t>import</a:t>
            </a:r>
            <a:r>
              <a:rPr sz="1100">
                <a:latin typeface="Monaco"/>
                <a:ea typeface="Monaco"/>
                <a:cs typeface="Monaco"/>
                <a:sym typeface="Monaco"/>
              </a:rPr>
              <a:t> </a:t>
            </a:r>
            <a:r>
              <a:rPr sz="1100" u="sng">
                <a:latin typeface="Monaco"/>
                <a:ea typeface="Monaco"/>
                <a:cs typeface="Monaco"/>
                <a:sym typeface="Monaco"/>
              </a:rPr>
              <a:t>javax.servlet.http.HttpServlet</a:t>
            </a:r>
            <a:r>
              <a:rPr sz="1100">
                <a:latin typeface="Monaco"/>
                <a:ea typeface="Monaco"/>
                <a:cs typeface="Monaco"/>
                <a:sym typeface="Monaco"/>
              </a:rPr>
              <a:t>;</a:t>
            </a:r>
          </a:p>
        </p:txBody>
      </p:sp>
      <p:sp>
        <p:nvSpPr>
          <p:cNvPr id="302" name="Shape 302"/>
          <p:cNvSpPr/>
          <p:nvPr/>
        </p:nvSpPr>
        <p:spPr>
          <a:xfrm>
            <a:off x="5750293" y="1654902"/>
            <a:ext cx="3373654" cy="2702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defTabSz="457200">
              <a:defRPr>
                <a:solidFill>
                  <a:srgbClr val="000000"/>
                </a:solidFill>
                <a:uFillTx/>
              </a:defRPr>
            </a:pPr>
            <a:r>
              <a:rPr sz="1100">
                <a:solidFill>
                  <a:srgbClr val="931A68"/>
                </a:solidFill>
                <a:latin typeface="Monaco"/>
                <a:ea typeface="Monaco"/>
                <a:cs typeface="Monaco"/>
                <a:sym typeface="Monaco"/>
              </a:rPr>
              <a:t>import</a:t>
            </a:r>
            <a:r>
              <a:rPr sz="1100">
                <a:latin typeface="Monaco"/>
                <a:ea typeface="Monaco"/>
                <a:cs typeface="Monaco"/>
                <a:sym typeface="Monaco"/>
              </a:rPr>
              <a:t> </a:t>
            </a:r>
            <a:r>
              <a:rPr sz="1100" u="sng">
                <a:latin typeface="Monaco"/>
                <a:ea typeface="Monaco"/>
                <a:cs typeface="Monaco"/>
                <a:sym typeface="Monaco"/>
              </a:rPr>
              <a:t>com.ibm</a:t>
            </a:r>
            <a:r>
              <a:rPr sz="1100">
                <a:latin typeface="Monaco"/>
                <a:ea typeface="Monaco"/>
                <a:cs typeface="Monaco"/>
                <a:sym typeface="Monaco"/>
              </a:rPr>
              <a:t>.servlet.engine.webapp.*;</a:t>
            </a:r>
          </a:p>
        </p:txBody>
      </p:sp>
      <p:sp>
        <p:nvSpPr>
          <p:cNvPr id="303" name="Shape 303"/>
          <p:cNvSpPr/>
          <p:nvPr>
            <p:ph type="body" idx="4294967295"/>
          </p:nvPr>
        </p:nvSpPr>
        <p:spPr>
          <a:xfrm>
            <a:off x="376873" y="991394"/>
            <a:ext cx="4635581" cy="3429001"/>
          </a:xfrm>
          <a:prstGeom prst="rect">
            <a:avLst/>
          </a:prstGeom>
        </p:spPr>
        <p:txBody>
          <a:bodyPr/>
          <a:lstStyle/>
          <a:p>
            <a:pPr lvl="0">
              <a:defRPr sz="1800">
                <a:solidFill>
                  <a:srgbClr val="000000"/>
                </a:solidFill>
                <a:uFillTx/>
              </a:defRPr>
            </a:pPr>
            <a:r>
              <a:rPr sz="2400">
                <a:solidFill>
                  <a:srgbClr val="4D4D4D"/>
                </a:solidFill>
                <a:uFill>
                  <a:solidFill>
                    <a:srgbClr val="4D4D4D"/>
                  </a:solidFill>
                </a:uFill>
              </a:rPr>
              <a:t>Hard dependencies on the runtime environment make applications not portable</a:t>
            </a:r>
            <a:endParaRPr sz="2400">
              <a:solidFill>
                <a:srgbClr val="4D4D4D"/>
              </a:solidFill>
              <a:uFill>
                <a:solidFill>
                  <a:srgbClr val="4D4D4D"/>
                </a:solidFill>
              </a:uFill>
            </a:endParaRPr>
          </a:p>
          <a:p>
            <a:pPr lvl="0">
              <a:defRPr sz="1800">
                <a:solidFill>
                  <a:srgbClr val="000000"/>
                </a:solidFill>
                <a:uFillTx/>
              </a:defRPr>
            </a:pPr>
            <a:r>
              <a:rPr sz="2400">
                <a:solidFill>
                  <a:srgbClr val="4D4D4D"/>
                </a:solidFill>
                <a:uFill>
                  <a:solidFill>
                    <a:srgbClr val="4D4D4D"/>
                  </a:solidFill>
                </a:uFill>
              </a:rPr>
              <a:t>At code level with runtime dependencies</a:t>
            </a:r>
            <a:endParaRPr sz="2400">
              <a:solidFill>
                <a:srgbClr val="4D4D4D"/>
              </a:solidFill>
              <a:uFill>
                <a:solidFill>
                  <a:srgbClr val="4D4D4D"/>
                </a:solidFill>
              </a:uFill>
            </a:endParaRPr>
          </a:p>
          <a:p>
            <a:pPr lvl="0">
              <a:defRPr sz="1800">
                <a:solidFill>
                  <a:srgbClr val="000000"/>
                </a:solidFill>
                <a:uFillTx/>
              </a:defRPr>
            </a:pPr>
            <a:r>
              <a:rPr sz="2400">
                <a:solidFill>
                  <a:srgbClr val="4D4D4D"/>
                </a:solidFill>
                <a:uFill>
                  <a:solidFill>
                    <a:srgbClr val="4D4D4D"/>
                  </a:solidFill>
                </a:uFill>
              </a:rPr>
              <a:t>At OS level (relying on cron as a scheduler)</a:t>
            </a:r>
          </a:p>
        </p:txBody>
      </p:sp>
    </p:spTree>
  </p:cSld>
  <p:clrMapOvr>
    <a:masterClrMapping/>
  </p:clrMapOvr>
  <p:transition spd="fast" advClick="1">
    <p:dissolve/>
  </p:transition>
</p:sld>
</file>

<file path=ppt/theme/theme1.xml><?xml version="1.0" encoding="utf-8"?>
<a:theme xmlns:a="http://schemas.openxmlformats.org/drawingml/2006/main" xmlns:r="http://schemas.openxmlformats.org/officeDocument/2006/relationships" name="Default">
  <a:themeElements>
    <a:clrScheme name="Default">
      <a:dk1>
        <a:srgbClr val="4D4D4D"/>
      </a:dk1>
      <a:lt1>
        <a:srgbClr val="FFFFFF"/>
      </a:lt1>
      <a:dk2>
        <a:srgbClr val="A7A7A7"/>
      </a:dk2>
      <a:lt2>
        <a:srgbClr val="535353"/>
      </a:lt2>
      <a:accent1>
        <a:srgbClr val="33928A"/>
      </a:accent1>
      <a:accent2>
        <a:srgbClr val="3EA7BC"/>
      </a:accent2>
      <a:accent3>
        <a:srgbClr val="F27C3A"/>
      </a:accent3>
      <a:accent4>
        <a:srgbClr val="AEBF2F"/>
      </a:accent4>
      <a:accent5>
        <a:srgbClr val="007CA2"/>
      </a:accent5>
      <a:accent6>
        <a:srgbClr val="705D8B"/>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33928A"/>
          </a:solidFill>
          <a:prstDash val="solid"/>
          <a:round/>
        </a:ln>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4D4D4D"/>
            </a:solidFill>
            <a:effectLst/>
            <a:uFill>
              <a:solidFill>
                <a:srgbClr val="4D4D4D"/>
              </a:solidFill>
            </a:uFill>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33928A"/>
          </a:solidFill>
          <a:prstDash val="solid"/>
          <a:round/>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4D4D4D"/>
            </a:solidFill>
            <a:effectLst/>
            <a:uFill>
              <a:solidFill>
                <a:srgbClr val="4D4D4D"/>
              </a:solidFill>
            </a:uFill>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33928A"/>
      </a:accent1>
      <a:accent2>
        <a:srgbClr val="3EA7BC"/>
      </a:accent2>
      <a:accent3>
        <a:srgbClr val="F27C3A"/>
      </a:accent3>
      <a:accent4>
        <a:srgbClr val="AEBF2F"/>
      </a:accent4>
      <a:accent5>
        <a:srgbClr val="007CA2"/>
      </a:accent5>
      <a:accent6>
        <a:srgbClr val="705D8B"/>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33928A"/>
          </a:solidFill>
          <a:prstDash val="solid"/>
          <a:round/>
        </a:ln>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4D4D4D"/>
            </a:solidFill>
            <a:effectLst/>
            <a:uFill>
              <a:solidFill>
                <a:srgbClr val="4D4D4D"/>
              </a:solidFill>
            </a:uFill>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33928A"/>
          </a:solidFill>
          <a:prstDash val="solid"/>
          <a:round/>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4D4D4D"/>
            </a:solidFill>
            <a:effectLst/>
            <a:uFill>
              <a:solidFill>
                <a:srgbClr val="4D4D4D"/>
              </a:solidFill>
            </a:uFill>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