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</p:sldIdLst>
  <p:sldSz cx="9144000" cy="5143500"/>
  <p:notesSz cx="6858000" cy="9144000"/>
  <p:defaultTextStyle>
    <a:lvl1pPr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1pPr>
    <a:lvl2pPr indent="4572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2pPr>
    <a:lvl3pPr indent="9144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3pPr>
    <a:lvl4pPr indent="13716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4pPr>
    <a:lvl5pPr indent="18288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5pPr>
    <a:lvl6pPr indent="22860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6pPr>
    <a:lvl7pPr indent="27432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7pPr>
    <a:lvl8pPr indent="32004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8pPr>
    <a:lvl9pPr indent="36576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928A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D4D4D"/>
              </a:solidFill>
              <a:prstDash val="solid"/>
              <a:round/>
            </a:ln>
          </a:top>
          <a:bottom>
            <a:ln w="254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D4D4D"/>
              </a:solidFill>
              <a:prstDash val="solid"/>
              <a:round/>
            </a:ln>
          </a:top>
          <a:bottom>
            <a:ln w="254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928A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BD9"/>
          </a:solidFill>
        </a:fill>
      </a:tcStyle>
    </a:wholeTbl>
    <a:band2H>
      <a:tcTxStyle b="def" i="def"/>
      <a:tcStyle>
        <a:tcBdr/>
        <a:fill>
          <a:solidFill>
            <a:srgbClr val="E7EEED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928A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928A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928A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D6CD"/>
          </a:solidFill>
        </a:fill>
      </a:tcStyle>
    </a:wholeTbl>
    <a:band2H>
      <a:tcTxStyle b="def" i="def"/>
      <a:tcStyle>
        <a:tcBdr/>
        <a:fill>
          <a:solidFill>
            <a:srgbClr val="FCECE7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7C3A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7C3A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7C3A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D1DA"/>
          </a:solidFill>
        </a:fill>
      </a:tcStyle>
    </a:wholeTbl>
    <a:band2H>
      <a:tcTxStyle b="def" i="def"/>
      <a:tcStyle>
        <a:tcBdr/>
        <a:fill>
          <a:solidFill>
            <a:srgbClr val="EBE9ED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05D8B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05D8B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05D8B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CFCF"/>
          </a:solidFill>
        </a:fill>
      </a:tcStyle>
    </a:wholeTbl>
    <a:band2H>
      <a:tcTxStyle b="def" i="def"/>
      <a:tcStyle>
        <a:tcBdr/>
        <a:fill>
          <a:solidFill>
            <a:srgbClr val="E8E8E8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D4D4D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D4D4D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D4D4D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4D4D4D"/>
              </a:solidFill>
              <a:prstDash val="solid"/>
              <a:round/>
            </a:ln>
          </a:left>
          <a:right>
            <a:ln w="12700" cap="flat">
              <a:solidFill>
                <a:srgbClr val="4D4D4D"/>
              </a:solidFill>
              <a:prstDash val="solid"/>
              <a:round/>
            </a:ln>
          </a:right>
          <a:top>
            <a:ln w="12700" cap="flat">
              <a:solidFill>
                <a:srgbClr val="4D4D4D"/>
              </a:solidFill>
              <a:prstDash val="solid"/>
              <a:round/>
            </a:ln>
          </a:top>
          <a:bottom>
            <a:ln w="127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solidFill>
                <a:srgbClr val="4D4D4D"/>
              </a:solidFill>
              <a:prstDash val="solid"/>
              <a:round/>
            </a:ln>
          </a:insideH>
          <a:insideV>
            <a:ln w="12700" cap="flat">
              <a:solidFill>
                <a:srgbClr val="4D4D4D"/>
              </a:solidFill>
              <a:prstDash val="solid"/>
              <a:round/>
            </a:ln>
          </a:insideV>
        </a:tcBdr>
        <a:fill>
          <a:solidFill>
            <a:srgbClr val="4D4D4D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4D4D4D"/>
              </a:solidFill>
              <a:prstDash val="solid"/>
              <a:round/>
            </a:ln>
          </a:left>
          <a:right>
            <a:ln w="12700" cap="flat">
              <a:solidFill>
                <a:srgbClr val="4D4D4D"/>
              </a:solidFill>
              <a:prstDash val="solid"/>
              <a:round/>
            </a:ln>
          </a:right>
          <a:top>
            <a:ln w="12700" cap="flat">
              <a:solidFill>
                <a:srgbClr val="4D4D4D"/>
              </a:solidFill>
              <a:prstDash val="solid"/>
              <a:round/>
            </a:ln>
          </a:top>
          <a:bottom>
            <a:ln w="127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solidFill>
                <a:srgbClr val="4D4D4D"/>
              </a:solidFill>
              <a:prstDash val="solid"/>
              <a:round/>
            </a:ln>
          </a:insideH>
          <a:insideV>
            <a:ln w="12700" cap="flat">
              <a:solidFill>
                <a:srgbClr val="4D4D4D"/>
              </a:solidFill>
              <a:prstDash val="solid"/>
              <a:round/>
            </a:ln>
          </a:insideV>
        </a:tcBdr>
        <a:fill>
          <a:solidFill>
            <a:srgbClr val="4D4D4D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4D4D4D"/>
              </a:solidFill>
              <a:prstDash val="solid"/>
              <a:round/>
            </a:ln>
          </a:left>
          <a:right>
            <a:ln w="12700" cap="flat">
              <a:solidFill>
                <a:srgbClr val="4D4D4D"/>
              </a:solidFill>
              <a:prstDash val="solid"/>
              <a:round/>
            </a:ln>
          </a:right>
          <a:top>
            <a:ln w="50800" cap="flat">
              <a:solidFill>
                <a:srgbClr val="4D4D4D"/>
              </a:solidFill>
              <a:prstDash val="solid"/>
              <a:round/>
            </a:ln>
          </a:top>
          <a:bottom>
            <a:ln w="127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solidFill>
                <a:srgbClr val="4D4D4D"/>
              </a:solidFill>
              <a:prstDash val="solid"/>
              <a:round/>
            </a:ln>
          </a:insideH>
          <a:insideV>
            <a:ln w="12700" cap="flat">
              <a:solidFill>
                <a:srgbClr val="4D4D4D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4D4D4D"/>
              </a:solidFill>
              <a:prstDash val="solid"/>
              <a:round/>
            </a:ln>
          </a:left>
          <a:right>
            <a:ln w="12700" cap="flat">
              <a:solidFill>
                <a:srgbClr val="4D4D4D"/>
              </a:solidFill>
              <a:prstDash val="solid"/>
              <a:round/>
            </a:ln>
          </a:right>
          <a:top>
            <a:ln w="12700" cap="flat">
              <a:solidFill>
                <a:srgbClr val="4D4D4D"/>
              </a:solidFill>
              <a:prstDash val="solid"/>
              <a:round/>
            </a:ln>
          </a:top>
          <a:bottom>
            <a:ln w="254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solidFill>
                <a:srgbClr val="4D4D4D"/>
              </a:solidFill>
              <a:prstDash val="solid"/>
              <a:round/>
            </a:ln>
          </a:insideH>
          <a:insideV>
            <a:ln w="12700" cap="flat">
              <a:solidFill>
                <a:srgbClr val="4D4D4D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33" name="Shape 13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10" name="Shape 10"/>
          <p:cNvSpPr/>
          <p:nvPr/>
        </p:nvSpPr>
        <p:spPr>
          <a:xfrm>
            <a:off x="366713" y="50184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11" name="image1.png" descr="Pivotal_Logo_white.png"/>
          <p:cNvPicPr/>
          <p:nvPr/>
        </p:nvPicPr>
        <p:blipFill>
          <a:blip/>
          <a:stretch>
            <a:fillRect/>
          </a:stretch>
        </p:blipFill>
        <p:spPr>
          <a:xfrm>
            <a:off x="7941733" y="4713966"/>
            <a:ext cx="957263" cy="219456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hape 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/>
          <a:ln w="12700">
            <a:solidFill/>
            <a:round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890587" y="27031"/>
            <a:ext cx="7620001" cy="2292305"/>
          </a:xfrm>
          <a:prstGeom prst="rect">
            <a:avLst/>
          </a:prstGeom>
        </p:spPr>
        <p:txBody>
          <a:bodyPr anchor="b"/>
          <a:lstStyle>
            <a:lvl1pPr>
              <a:defRPr b="1" sz="3600">
                <a:solidFill>
                  <a:srgbClr val="F16F3B"/>
                </a:solidFill>
                <a:uFill>
                  <a:solidFill>
                    <a:srgbClr val="F16F3B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600">
                <a:solidFill>
                  <a:srgbClr val="F16F3B"/>
                </a:solidFill>
                <a:uFill>
                  <a:solidFill>
                    <a:srgbClr val="F16F3B"/>
                  </a:solidFill>
                </a:u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890587" y="2633384"/>
            <a:ext cx="7620001" cy="104233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One</a:t>
            </a:r>
            <a:endParaRPr sz="2400">
              <a:solidFill>
                <a:srgbClr val="3EA7BC"/>
              </a:solidFill>
              <a:uFill>
                <a:solidFill>
                  <a:srgbClr val="3EA7BC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Two</a:t>
            </a:r>
            <a:endParaRPr sz="2400">
              <a:solidFill>
                <a:srgbClr val="3EA7BC"/>
              </a:solidFill>
              <a:uFill>
                <a:solidFill>
                  <a:srgbClr val="3EA7BC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Three</a:t>
            </a:r>
            <a:endParaRPr sz="2400">
              <a:solidFill>
                <a:srgbClr val="3EA7BC"/>
              </a:solidFill>
              <a:uFill>
                <a:solidFill>
                  <a:srgbClr val="3EA7BC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Four</a:t>
            </a:r>
            <a:endParaRPr sz="2400">
              <a:solidFill>
                <a:srgbClr val="3EA7BC"/>
              </a:solidFill>
              <a:uFill>
                <a:solidFill>
                  <a:srgbClr val="3EA7BC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Five</a:t>
            </a:r>
          </a:p>
        </p:txBody>
      </p:sp>
      <p:sp>
        <p:nvSpPr>
          <p:cNvPr id="15" name="Shape 15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16" name="Shape 16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sp>
        <p:nvSpPr>
          <p:cNvPr id="17" name="Shape 1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pic>
        <p:nvPicPr>
          <p:cNvPr id="18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Content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72" name="Shape 7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73" name="Shape 73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74" name="leftmedia.gif"/>
          <p:cNvPicPr/>
          <p:nvPr/>
        </p:nvPicPr>
        <p:blipFill>
          <a:blip/>
          <a:srcRect l="0" t="0" r="0" b="0"/>
          <a:stretch>
            <a:fillRect/>
          </a:stretch>
        </p:blipFill>
        <p:spPr>
          <a:xfrm>
            <a:off x="373941" y="1063724"/>
            <a:ext cx="2080364" cy="3390901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Shape 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76" name="Shape 76"/>
          <p:cNvSpPr/>
          <p:nvPr>
            <p:ph type="body" idx="1"/>
          </p:nvPr>
        </p:nvSpPr>
        <p:spPr>
          <a:xfrm>
            <a:off x="2728914" y="1074737"/>
            <a:ext cx="6045201" cy="3429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One</a:t>
            </a:r>
            <a:endParaRPr sz="2400">
              <a:solidFill>
                <a:srgbClr val="4D4D4D"/>
              </a:solidFill>
              <a:uFill>
                <a:solidFill>
                  <a:srgbClr val="4D4D4D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Two</a:t>
            </a:r>
            <a:endParaRPr sz="2400">
              <a:solidFill>
                <a:srgbClr val="4D4D4D"/>
              </a:solidFill>
              <a:uFill>
                <a:solidFill>
                  <a:srgbClr val="4D4D4D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Three</a:t>
            </a:r>
            <a:endParaRPr sz="2400">
              <a:solidFill>
                <a:srgbClr val="4D4D4D"/>
              </a:solidFill>
              <a:uFill>
                <a:solidFill>
                  <a:srgbClr val="4D4D4D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Four</a:t>
            </a:r>
            <a:endParaRPr sz="2400">
              <a:solidFill>
                <a:srgbClr val="4D4D4D"/>
              </a:solidFill>
              <a:uFill>
                <a:solidFill>
                  <a:srgbClr val="4D4D4D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Five</a:t>
            </a:r>
          </a:p>
        </p:txBody>
      </p:sp>
      <p:pic>
        <p:nvPicPr>
          <p:cNvPr id="77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Subtitle, Content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80" name="Shape 8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81" name="Shape 81"/>
          <p:cNvSpPr/>
          <p:nvPr>
            <p:ph type="title"/>
          </p:nvPr>
        </p:nvSpPr>
        <p:spPr>
          <a:xfrm>
            <a:off x="366713" y="325438"/>
            <a:ext cx="8410576" cy="46037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82" name="Shape 82"/>
          <p:cNvSpPr/>
          <p:nvPr>
            <p:ph type="body" idx="1"/>
          </p:nvPr>
        </p:nvSpPr>
        <p:spPr>
          <a:xfrm>
            <a:off x="366713" y="785812"/>
            <a:ext cx="8410576" cy="3462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000"/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sz="2000"/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sz="2000"/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sz="2000"/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sz="2000"/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One</a:t>
            </a:r>
            <a:endParaRPr sz="2000">
              <a:solidFill>
                <a:srgbClr val="4D4D4D"/>
              </a:solidFill>
              <a:uFill>
                <a:solidFill>
                  <a:srgbClr val="4D4D4D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Two</a:t>
            </a:r>
            <a:endParaRPr sz="2000">
              <a:solidFill>
                <a:srgbClr val="4D4D4D"/>
              </a:solidFill>
              <a:uFill>
                <a:solidFill>
                  <a:srgbClr val="4D4D4D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Three</a:t>
            </a:r>
            <a:endParaRPr sz="2000">
              <a:solidFill>
                <a:srgbClr val="4D4D4D"/>
              </a:solidFill>
              <a:uFill>
                <a:solidFill>
                  <a:srgbClr val="4D4D4D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Four</a:t>
            </a:r>
            <a:endParaRPr sz="2000">
              <a:solidFill>
                <a:srgbClr val="4D4D4D"/>
              </a:solidFill>
              <a:uFill>
                <a:solidFill>
                  <a:srgbClr val="4D4D4D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Five</a:t>
            </a:r>
          </a:p>
        </p:txBody>
      </p:sp>
      <p:sp>
        <p:nvSpPr>
          <p:cNvPr id="83" name="Shape 83"/>
          <p:cNvSpPr/>
          <p:nvPr/>
        </p:nvSpPr>
        <p:spPr>
          <a:xfrm>
            <a:off x="366713" y="5021495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84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45719" rIns="45719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87" name="Shape 8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88" name="Shape 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numCol="2" spcCol="420528"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One</a:t>
            </a:r>
            <a:endParaRPr sz="2400">
              <a:solidFill>
                <a:srgbClr val="4D4D4D"/>
              </a:solidFill>
              <a:uFill>
                <a:solidFill>
                  <a:srgbClr val="4D4D4D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Two</a:t>
            </a:r>
            <a:endParaRPr sz="2400">
              <a:solidFill>
                <a:srgbClr val="4D4D4D"/>
              </a:solidFill>
              <a:uFill>
                <a:solidFill>
                  <a:srgbClr val="4D4D4D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Three</a:t>
            </a:r>
            <a:endParaRPr sz="2400">
              <a:solidFill>
                <a:srgbClr val="4D4D4D"/>
              </a:solidFill>
              <a:uFill>
                <a:solidFill>
                  <a:srgbClr val="4D4D4D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Four</a:t>
            </a:r>
            <a:endParaRPr sz="2400">
              <a:solidFill>
                <a:srgbClr val="4D4D4D"/>
              </a:solidFill>
              <a:uFill>
                <a:solidFill>
                  <a:srgbClr val="4D4D4D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Five</a:t>
            </a:r>
          </a:p>
        </p:txBody>
      </p:sp>
      <p:sp>
        <p:nvSpPr>
          <p:cNvPr id="90" name="Shape 90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91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oter Ba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96" name="Shape 96"/>
          <p:cNvSpPr/>
          <p:nvPr/>
        </p:nvSpPr>
        <p:spPr>
          <a:xfrm>
            <a:off x="366713" y="50184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97" name="image1.png" descr="Pivotal_Logo_white.png"/>
          <p:cNvPicPr/>
          <p:nvPr/>
        </p:nvPicPr>
        <p:blipFill>
          <a:blip/>
          <a:stretch>
            <a:fillRect/>
          </a:stretch>
        </p:blipFill>
        <p:spPr>
          <a:xfrm>
            <a:off x="7941733" y="4713966"/>
            <a:ext cx="957263" cy="219456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Shape 9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/>
          <a:ln w="12700">
            <a:solidFill/>
            <a:round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99" name="Shape 99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100" name="Shape 10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101" name="Shape 101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102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ivotal Title Slide">
    <p:bg>
      <p:bgPr>
        <a:solidFill>
          <a:srgbClr val="33928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105" name="Shape 105"/>
          <p:cNvSpPr/>
          <p:nvPr/>
        </p:nvSpPr>
        <p:spPr>
          <a:xfrm>
            <a:off x="1701800" y="3094038"/>
            <a:ext cx="56896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ctr">
              <a:defRPr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F27C3A"/>
                </a:solidFill>
                <a:uFill>
                  <a:solidFill>
                    <a:srgbClr val="F27C3A"/>
                  </a:solidFill>
                </a:uFill>
              </a:rPr>
              <a:t>A NEW PLATFORM </a:t>
            </a:r>
            <a:r>
              <a:rPr sz="24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FOR A NEW ERA</a:t>
            </a:r>
          </a:p>
        </p:txBody>
      </p:sp>
      <p:pic>
        <p:nvPicPr>
          <p:cNvPr id="106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74850" y="1658938"/>
            <a:ext cx="5194300" cy="127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 copy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xfrm>
            <a:off x="890587" y="27031"/>
            <a:ext cx="7620001" cy="2292305"/>
          </a:xfrm>
          <a:prstGeom prst="rect">
            <a:avLst/>
          </a:prstGeom>
        </p:spPr>
        <p:txBody>
          <a:bodyPr anchor="b"/>
          <a:lstStyle>
            <a:lvl1pPr>
              <a:defRPr sz="3600">
                <a:solidFill>
                  <a:srgbClr val="F06E40"/>
                </a:solidFill>
                <a:uFill>
                  <a:solidFill>
                    <a:srgbClr val="F16F3B"/>
                  </a:solidFill>
                </a:u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solidFill>
                  <a:srgbClr val="F06E40"/>
                </a:solidFill>
                <a:uFill>
                  <a:solidFill>
                    <a:srgbClr val="F16F3B"/>
                  </a:solidFill>
                </a:uFill>
              </a:rPr>
              <a:t>Title Text</a:t>
            </a:r>
          </a:p>
        </p:txBody>
      </p:sp>
      <p:sp>
        <p:nvSpPr>
          <p:cNvPr id="109" name="Shape 109"/>
          <p:cNvSpPr/>
          <p:nvPr>
            <p:ph type="body" idx="1"/>
          </p:nvPr>
        </p:nvSpPr>
        <p:spPr>
          <a:xfrm>
            <a:off x="890587" y="2633384"/>
            <a:ext cx="7620001" cy="104233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One</a:t>
            </a:r>
            <a:endParaRPr sz="2400">
              <a:solidFill>
                <a:srgbClr val="1BA8DC"/>
              </a:solidFill>
              <a:uFill>
                <a:solidFill>
                  <a:srgbClr val="3EA7BC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Two</a:t>
            </a:r>
            <a:endParaRPr sz="2400">
              <a:solidFill>
                <a:srgbClr val="1BA8DC"/>
              </a:solidFill>
              <a:uFill>
                <a:solidFill>
                  <a:srgbClr val="3EA7BC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Three</a:t>
            </a:r>
            <a:endParaRPr sz="2400">
              <a:solidFill>
                <a:srgbClr val="1BA8DC"/>
              </a:solidFill>
              <a:uFill>
                <a:solidFill>
                  <a:srgbClr val="3EA7BC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Four</a:t>
            </a:r>
            <a:endParaRPr sz="2400">
              <a:solidFill>
                <a:srgbClr val="1BA8DC"/>
              </a:solidFill>
              <a:uFill>
                <a:solidFill>
                  <a:srgbClr val="3EA7BC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Five</a:t>
            </a:r>
          </a:p>
        </p:txBody>
      </p:sp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111" name="Shape 111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112" name="Shape 112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113" name="" descr="Pivotal_Logo_white.png"/>
          <p:cNvPicPr/>
          <p:nvPr/>
        </p:nvPicPr>
        <p:blipFill>
          <a:blip/>
          <a:stretch>
            <a:fillRect/>
          </a:stretch>
        </p:blipFill>
        <p:spPr>
          <a:xfrm>
            <a:off x="7941733" y="4713966"/>
            <a:ext cx="957263" cy="219456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Shape 114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pic>
        <p:nvPicPr>
          <p:cNvPr id="115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 copy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890587" y="27031"/>
            <a:ext cx="7620001" cy="2292305"/>
          </a:xfrm>
          <a:prstGeom prst="rect">
            <a:avLst/>
          </a:prstGeom>
        </p:spPr>
        <p:txBody>
          <a:bodyPr anchor="b"/>
          <a:lstStyle>
            <a:lvl1pPr>
              <a:defRPr sz="3600">
                <a:solidFill>
                  <a:srgbClr val="F06E40"/>
                </a:solidFill>
                <a:uFill>
                  <a:solidFill>
                    <a:srgbClr val="F16F3B"/>
                  </a:solidFill>
                </a:u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solidFill>
                  <a:srgbClr val="F06E40"/>
                </a:solidFill>
                <a:uFill>
                  <a:solidFill>
                    <a:srgbClr val="F16F3B"/>
                  </a:solidFill>
                </a:uFill>
              </a:rPr>
              <a:t>Title Text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890587" y="2633384"/>
            <a:ext cx="7620001" cy="104233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One</a:t>
            </a:r>
            <a:endParaRPr sz="2400">
              <a:solidFill>
                <a:srgbClr val="1BA8DC"/>
              </a:solidFill>
              <a:uFill>
                <a:solidFill>
                  <a:srgbClr val="3EA7BC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Two</a:t>
            </a:r>
            <a:endParaRPr sz="2400">
              <a:solidFill>
                <a:srgbClr val="1BA8DC"/>
              </a:solidFill>
              <a:uFill>
                <a:solidFill>
                  <a:srgbClr val="3EA7BC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Three</a:t>
            </a:r>
            <a:endParaRPr sz="2400">
              <a:solidFill>
                <a:srgbClr val="1BA8DC"/>
              </a:solidFill>
              <a:uFill>
                <a:solidFill>
                  <a:srgbClr val="3EA7BC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Four</a:t>
            </a:r>
            <a:endParaRPr sz="2400">
              <a:solidFill>
                <a:srgbClr val="1BA8DC"/>
              </a:solidFill>
              <a:uFill>
                <a:solidFill>
                  <a:srgbClr val="3EA7BC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Five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120" name="Shape 120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121" name="Shape 121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122" name="" descr="Pivotal_Logo_white.png"/>
          <p:cNvPicPr/>
          <p:nvPr/>
        </p:nvPicPr>
        <p:blipFill>
          <a:blip/>
          <a:stretch>
            <a:fillRect/>
          </a:stretch>
        </p:blipFill>
        <p:spPr>
          <a:xfrm>
            <a:off x="7941733" y="4713966"/>
            <a:ext cx="957263" cy="219456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pic>
        <p:nvPicPr>
          <p:cNvPr id="124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oter Ba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127" name="Shape 1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128" name="Shape 128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129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votal_Teal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03432" y="4813732"/>
            <a:ext cx="952501" cy="372980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21" name="Shape 21"/>
          <p:cNvSpPr/>
          <p:nvPr/>
        </p:nvSpPr>
        <p:spPr>
          <a:xfrm>
            <a:off x="366713" y="50184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22" name="image1.png" descr="Pivotal_Logo_white.png"/>
          <p:cNvPicPr/>
          <p:nvPr/>
        </p:nvPicPr>
        <p:blipFill>
          <a:blip/>
          <a:stretch>
            <a:fillRect/>
          </a:stretch>
        </p:blipFill>
        <p:spPr>
          <a:xfrm>
            <a:off x="7941733" y="4713966"/>
            <a:ext cx="957263" cy="219456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hape 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/>
          <a:ln w="12700">
            <a:solidFill/>
            <a:round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24" name="Shape 24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25" name="Shape 25"/>
          <p:cNvSpPr/>
          <p:nvPr>
            <p:ph type="title"/>
          </p:nvPr>
        </p:nvSpPr>
        <p:spPr>
          <a:xfrm>
            <a:off x="1017587" y="1739235"/>
            <a:ext cx="6048378" cy="621379"/>
          </a:xfrm>
          <a:prstGeom prst="rect">
            <a:avLst/>
          </a:prstGeom>
        </p:spPr>
        <p:txBody>
          <a:bodyPr anchor="b"/>
          <a:lstStyle>
            <a:lvl1pPr>
              <a:defRPr sz="4400">
                <a:solidFill>
                  <a:srgbClr val="F27C3A"/>
                </a:solidFill>
                <a:uFill>
                  <a:solidFill>
                    <a:srgbClr val="F27C3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400">
                <a:solidFill>
                  <a:srgbClr val="F27C3A"/>
                </a:solidFill>
                <a:uFill>
                  <a:solidFill>
                    <a:srgbClr val="F27C3A"/>
                  </a:solidFill>
                </a:uFill>
              </a:rPr>
              <a:t>Title Text</a:t>
            </a:r>
          </a:p>
        </p:txBody>
      </p:sp>
      <p:sp>
        <p:nvSpPr>
          <p:cNvPr id="26" name="Shape 26"/>
          <p:cNvSpPr/>
          <p:nvPr>
            <p:ph type="body" idx="1"/>
          </p:nvPr>
        </p:nvSpPr>
        <p:spPr>
          <a:xfrm>
            <a:off x="1026052" y="2447127"/>
            <a:ext cx="6048376" cy="561182"/>
          </a:xfrm>
          <a:prstGeom prst="rect">
            <a:avLst/>
          </a:prstGeom>
        </p:spPr>
        <p:txBody>
          <a:bodyPr/>
          <a:lstStyle>
            <a:lvl1pPr>
              <a:buClrTx/>
              <a:buSzTx/>
              <a:buFontTx/>
              <a:buNone/>
              <a:def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1pPr>
            <a:lvl2pPr marL="228600" indent="228600">
              <a:buClrTx/>
              <a:buSzTx/>
              <a:buFontTx/>
              <a:buNone/>
              <a:def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2pPr>
            <a:lvl3pPr marL="1234439" indent="-320039">
              <a:buClrTx/>
              <a:buFontTx/>
              <a:buChar char="•"/>
              <a:def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3pPr>
            <a:lvl4pPr marL="1727200" indent="-355600">
              <a:buClrTx/>
              <a:buFontTx/>
              <a:buChar char="–"/>
              <a:def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4pPr>
            <a:lvl5pPr marL="2184400" indent="-355600">
              <a:buClrTx/>
              <a:buFontTx/>
              <a:def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One</a:t>
            </a:r>
            <a:endParaRPr sz="2800">
              <a:solidFill>
                <a:srgbClr val="3EA7BC"/>
              </a:solidFill>
              <a:uFill>
                <a:solidFill>
                  <a:srgbClr val="3EA7BC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Two</a:t>
            </a:r>
            <a:endParaRPr sz="2800">
              <a:solidFill>
                <a:srgbClr val="3EA7BC"/>
              </a:solidFill>
              <a:uFill>
                <a:solidFill>
                  <a:srgbClr val="3EA7BC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Three</a:t>
            </a:r>
            <a:endParaRPr sz="2800">
              <a:solidFill>
                <a:srgbClr val="3EA7BC"/>
              </a:solidFill>
              <a:uFill>
                <a:solidFill>
                  <a:srgbClr val="3EA7BC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Four</a:t>
            </a:r>
            <a:endParaRPr sz="2800">
              <a:solidFill>
                <a:srgbClr val="3EA7BC"/>
              </a:solidFill>
              <a:uFill>
                <a:solidFill>
                  <a:srgbClr val="3EA7BC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Five</a:t>
            </a:r>
          </a:p>
        </p:txBody>
      </p:sp>
      <p:sp>
        <p:nvSpPr>
          <p:cNvPr id="27" name="Shape 27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sp>
        <p:nvSpPr>
          <p:cNvPr id="28" name="Shape 2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pic>
        <p:nvPicPr>
          <p:cNvPr id="29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33" name="Shape 33"/>
          <p:cNvSpPr/>
          <p:nvPr/>
        </p:nvSpPr>
        <p:spPr>
          <a:xfrm>
            <a:off x="0" y="0"/>
            <a:ext cx="9144000" cy="216850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FBFBF">
                  <a:alpha val="6100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/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2728911" y="1003399"/>
            <a:ext cx="6048378" cy="1222276"/>
          </a:xfrm>
          <a:prstGeom prst="rect">
            <a:avLst/>
          </a:prstGeom>
        </p:spPr>
        <p:txBody>
          <a:bodyPr anchor="b"/>
          <a:lstStyle>
            <a:lvl1pPr>
              <a:defRPr sz="44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4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35" name="Shape 35"/>
          <p:cNvSpPr/>
          <p:nvPr>
            <p:ph type="body" idx="1"/>
          </p:nvPr>
        </p:nvSpPr>
        <p:spPr>
          <a:xfrm>
            <a:off x="2728913" y="2455863"/>
            <a:ext cx="6048376" cy="18923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ClrTx/>
              <a:buSzTx/>
              <a:buFontTx/>
              <a:buNone/>
              <a:defRPr sz="2800"/>
            </a:lvl1pPr>
            <a:lvl2pPr marL="0" indent="457200">
              <a:spcBef>
                <a:spcPts val="600"/>
              </a:spcBef>
              <a:buClrTx/>
              <a:buSzTx/>
              <a:buFontTx/>
              <a:buNone/>
              <a:defRPr sz="2800"/>
            </a:lvl2pPr>
            <a:lvl3pPr marL="0" indent="914400">
              <a:spcBef>
                <a:spcPts val="600"/>
              </a:spcBef>
              <a:buClrTx/>
              <a:buSzTx/>
              <a:buFontTx/>
              <a:buNone/>
              <a:defRPr sz="2800"/>
            </a:lvl3pPr>
            <a:lvl4pPr marL="0" indent="1371600">
              <a:spcBef>
                <a:spcPts val="600"/>
              </a:spcBef>
              <a:buClrTx/>
              <a:buSzTx/>
              <a:buFontTx/>
              <a:buNone/>
              <a:defRPr sz="2800"/>
            </a:lvl4pPr>
            <a:lvl5pPr marL="0" indent="1828800">
              <a:spcBef>
                <a:spcPts val="600"/>
              </a:spcBef>
              <a:buClrTx/>
              <a:buSzTx/>
              <a:buFontTx/>
              <a:buNone/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One</a:t>
            </a:r>
            <a:endParaRPr sz="2800">
              <a:solidFill>
                <a:srgbClr val="4D4D4D"/>
              </a:solidFill>
              <a:uFill>
                <a:solidFill>
                  <a:srgbClr val="4D4D4D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Two</a:t>
            </a:r>
            <a:endParaRPr sz="2800">
              <a:solidFill>
                <a:srgbClr val="4D4D4D"/>
              </a:solidFill>
              <a:uFill>
                <a:solidFill>
                  <a:srgbClr val="4D4D4D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Three</a:t>
            </a:r>
            <a:endParaRPr sz="2800">
              <a:solidFill>
                <a:srgbClr val="4D4D4D"/>
              </a:solidFill>
              <a:uFill>
                <a:solidFill>
                  <a:srgbClr val="4D4D4D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Four</a:t>
            </a:r>
            <a:endParaRPr sz="2800">
              <a:solidFill>
                <a:srgbClr val="4D4D4D"/>
              </a:solidFill>
              <a:uFill>
                <a:solidFill>
                  <a:srgbClr val="4D4D4D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Five</a:t>
            </a:r>
          </a:p>
        </p:txBody>
      </p:sp>
      <p:sp>
        <p:nvSpPr>
          <p:cNvPr id="36" name="Shape 36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37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ivider 3 -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40" name="Shape 40"/>
          <p:cNvSpPr/>
          <p:nvPr/>
        </p:nvSpPr>
        <p:spPr>
          <a:xfrm>
            <a:off x="366713" y="50184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41" name="image1.png" descr="Pivotal_Logo_white.png"/>
          <p:cNvPicPr/>
          <p:nvPr/>
        </p:nvPicPr>
        <p:blipFill>
          <a:blip/>
          <a:stretch>
            <a:fillRect/>
          </a:stretch>
        </p:blipFill>
        <p:spPr>
          <a:xfrm>
            <a:off x="7941733" y="4713966"/>
            <a:ext cx="957263" cy="219456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Shape 4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/>
          <a:ln w="12700">
            <a:solidFill/>
            <a:round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43" name="Shape 43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44" name="Shape 44"/>
          <p:cNvSpPr/>
          <p:nvPr>
            <p:ph type="title"/>
          </p:nvPr>
        </p:nvSpPr>
        <p:spPr>
          <a:xfrm>
            <a:off x="670455" y="1674284"/>
            <a:ext cx="7620001" cy="1354217"/>
          </a:xfrm>
          <a:prstGeom prst="rect">
            <a:avLst/>
          </a:prstGeom>
          <a:effectLst>
            <a:reflection blurRad="0" stA="50000" stPos="0" endA="0" endPos="40000" dist="0" dir="5400000" fadeDir="5400000" sx="100000" sy="-100000" kx="0" ky="0" algn="bl" rotWithShape="0"/>
          </a:effectLst>
        </p:spPr>
        <p:txBody>
          <a:bodyPr anchor="b"/>
          <a:lstStyle>
            <a:lvl1pPr>
              <a:defRPr sz="96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96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45" name="Shape 45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sp>
        <p:nvSpPr>
          <p:cNvPr id="46" name="Shape 4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pic>
        <p:nvPicPr>
          <p:cNvPr id="47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51" name="Shape 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One</a:t>
            </a:r>
            <a:endParaRPr sz="2400">
              <a:solidFill>
                <a:srgbClr val="4D4D4D"/>
              </a:solidFill>
              <a:uFill>
                <a:solidFill>
                  <a:srgbClr val="4D4D4D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Two</a:t>
            </a:r>
            <a:endParaRPr sz="2400">
              <a:solidFill>
                <a:srgbClr val="4D4D4D"/>
              </a:solidFill>
              <a:uFill>
                <a:solidFill>
                  <a:srgbClr val="4D4D4D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Three</a:t>
            </a:r>
            <a:endParaRPr sz="2400">
              <a:solidFill>
                <a:srgbClr val="4D4D4D"/>
              </a:solidFill>
              <a:uFill>
                <a:solidFill>
                  <a:srgbClr val="4D4D4D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Four</a:t>
            </a:r>
            <a:endParaRPr sz="2400">
              <a:solidFill>
                <a:srgbClr val="4D4D4D"/>
              </a:solidFill>
              <a:uFill>
                <a:solidFill>
                  <a:srgbClr val="4D4D4D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54" name="Shape 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55" name="Shape 55"/>
          <p:cNvSpPr/>
          <p:nvPr>
            <p:ph type="obj" idx="3"/>
          </p:nvPr>
        </p:nvSpPr>
        <p:spPr>
          <a:xfrm>
            <a:off x="364562" y="1078807"/>
            <a:ext cx="8407401" cy="3429001"/>
          </a:xfrm>
          <a:prstGeom prst="rect">
            <a:avLst/>
          </a:prstGeom>
        </p:spPr>
        <p:txBody>
          <a:bodyPr lIns="45719" tIns="45719" rIns="45719" bIns="45719"/>
          <a:lstStyle/>
          <a:p>
            <a:pPr lvl="0">
              <a:spcBef>
                <a:spcPts val="600"/>
              </a:spcBef>
              <a:buClr>
                <a:srgbClr val="2C95DD"/>
              </a:buClr>
              <a:buFont typeface="Arial"/>
              <a:defRPr sz="2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61" name="Shape 61"/>
          <p:cNvSpPr/>
          <p:nvPr>
            <p:ph type="body" idx="1"/>
          </p:nvPr>
        </p:nvSpPr>
        <p:spPr>
          <a:xfrm>
            <a:off x="366713" y="785812"/>
            <a:ext cx="8410576" cy="3462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000"/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sz="2000"/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sz="2000"/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sz="2000"/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sz="2000"/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One</a:t>
            </a:r>
            <a:endParaRPr sz="2000">
              <a:solidFill>
                <a:srgbClr val="4D4D4D"/>
              </a:solidFill>
              <a:uFill>
                <a:solidFill>
                  <a:srgbClr val="4D4D4D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Two</a:t>
            </a:r>
            <a:endParaRPr sz="2000">
              <a:solidFill>
                <a:srgbClr val="4D4D4D"/>
              </a:solidFill>
              <a:uFill>
                <a:solidFill>
                  <a:srgbClr val="4D4D4D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Three</a:t>
            </a:r>
            <a:endParaRPr sz="2000">
              <a:solidFill>
                <a:srgbClr val="4D4D4D"/>
              </a:solidFill>
              <a:uFill>
                <a:solidFill>
                  <a:srgbClr val="4D4D4D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Four</a:t>
            </a:r>
            <a:endParaRPr sz="2000">
              <a:solidFill>
                <a:srgbClr val="4D4D4D"/>
              </a:solidFill>
              <a:uFill>
                <a:solidFill>
                  <a:srgbClr val="4D4D4D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Five</a:t>
            </a:r>
          </a:p>
        </p:txBody>
      </p:sp>
      <p:sp>
        <p:nvSpPr>
          <p:cNvPr id="62" name="Shape 62"/>
          <p:cNvSpPr/>
          <p:nvPr>
            <p:ph type="title"/>
          </p:nvPr>
        </p:nvSpPr>
        <p:spPr>
          <a:xfrm>
            <a:off x="366713" y="325438"/>
            <a:ext cx="8410576" cy="46037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66" name="Shape 66"/>
          <p:cNvSpPr/>
          <p:nvPr>
            <p:ph type="body" idx="1"/>
          </p:nvPr>
        </p:nvSpPr>
        <p:spPr>
          <a:xfrm>
            <a:off x="366713" y="785812"/>
            <a:ext cx="8410576" cy="3462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000"/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sz="2000"/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sz="2000"/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sz="2000"/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sz="2000"/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One</a:t>
            </a:r>
            <a:endParaRPr sz="2000">
              <a:solidFill>
                <a:srgbClr val="4D4D4D"/>
              </a:solidFill>
              <a:uFill>
                <a:solidFill>
                  <a:srgbClr val="4D4D4D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Two</a:t>
            </a:r>
            <a:endParaRPr sz="2000">
              <a:solidFill>
                <a:srgbClr val="4D4D4D"/>
              </a:solidFill>
              <a:uFill>
                <a:solidFill>
                  <a:srgbClr val="4D4D4D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Three</a:t>
            </a:r>
            <a:endParaRPr sz="2000">
              <a:solidFill>
                <a:srgbClr val="4D4D4D"/>
              </a:solidFill>
              <a:uFill>
                <a:solidFill>
                  <a:srgbClr val="4D4D4D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Four</a:t>
            </a:r>
            <a:endParaRPr sz="2000">
              <a:solidFill>
                <a:srgbClr val="4D4D4D"/>
              </a:solidFill>
              <a:uFill>
                <a:solidFill>
                  <a:srgbClr val="4D4D4D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Five</a:t>
            </a:r>
          </a:p>
        </p:txBody>
      </p:sp>
      <p:sp>
        <p:nvSpPr>
          <p:cNvPr id="67" name="Shape 67"/>
          <p:cNvSpPr/>
          <p:nvPr>
            <p:ph type="title"/>
          </p:nvPr>
        </p:nvSpPr>
        <p:spPr>
          <a:xfrm>
            <a:off x="366713" y="325438"/>
            <a:ext cx="8410576" cy="46037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68" name="Shape 68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69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1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3" name="Shape 3"/>
          <p:cNvSpPr/>
          <p:nvPr>
            <p:ph type="sldNum" sz="quarter" idx="2"/>
          </p:nvPr>
        </p:nvSpPr>
        <p:spPr>
          <a:xfrm>
            <a:off x="8553450" y="5021495"/>
            <a:ext cx="533400" cy="127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algn="r">
              <a:def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366713" y="325438"/>
            <a:ext cx="84105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366714" y="1074737"/>
            <a:ext cx="8410576" cy="342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One</a:t>
            </a:r>
            <a:endParaRPr sz="2400">
              <a:solidFill>
                <a:srgbClr val="4D4D4D"/>
              </a:solidFill>
              <a:uFill>
                <a:solidFill>
                  <a:srgbClr val="4D4D4D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Two</a:t>
            </a:r>
            <a:endParaRPr sz="2400">
              <a:solidFill>
                <a:srgbClr val="4D4D4D"/>
              </a:solidFill>
              <a:uFill>
                <a:solidFill>
                  <a:srgbClr val="4D4D4D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Three</a:t>
            </a:r>
            <a:endParaRPr sz="2400">
              <a:solidFill>
                <a:srgbClr val="4D4D4D"/>
              </a:solidFill>
              <a:uFill>
                <a:solidFill>
                  <a:srgbClr val="4D4D4D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Four</a:t>
            </a:r>
            <a:endParaRPr sz="2400">
              <a:solidFill>
                <a:srgbClr val="4D4D4D"/>
              </a:solidFill>
              <a:uFill>
                <a:solidFill>
                  <a:srgbClr val="4D4D4D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Five</a:t>
            </a:r>
          </a:p>
        </p:txBody>
      </p:sp>
      <p:sp>
        <p:nvSpPr>
          <p:cNvPr id="6" name="Shape 6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7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</p:sldLayoutIdLst>
  <p:transition spd="med" advClick="1"/>
  <p:txStyles>
    <p:titleStyle>
      <a:lvl1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1pPr>
      <a:lvl2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2pPr>
      <a:lvl3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3pPr>
      <a:lvl4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4pPr>
      <a:lvl5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5pPr>
      <a:lvl6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6pPr>
      <a:lvl7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7pPr>
      <a:lvl8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8pPr>
      <a:lvl9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9pPr>
    </p:titleStyle>
    <p:bodyStyle>
      <a:lvl1pPr marL="228600" indent="-228600">
        <a:spcBef>
          <a:spcPts val="1200"/>
        </a:spcBef>
        <a:buClr>
          <a:srgbClr val="33928A"/>
        </a:buClr>
        <a:buSzPct val="100000"/>
        <a:buFont typeface="Wingdings"/>
        <a:buChar char="•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1pPr>
      <a:lvl2pPr marL="800100" indent="-342900">
        <a:spcBef>
          <a:spcPts val="1200"/>
        </a:spcBef>
        <a:buClr>
          <a:srgbClr val="33928A"/>
        </a:buClr>
        <a:buSzPct val="100000"/>
        <a:buFont typeface="Wingdings"/>
        <a:buChar char="–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2pPr>
      <a:lvl3pPr marL="1257300" indent="-342900">
        <a:spcBef>
          <a:spcPts val="1200"/>
        </a:spcBef>
        <a:buClr>
          <a:srgbClr val="33928A"/>
        </a:buClr>
        <a:buSzPct val="100000"/>
        <a:buFont typeface="Wingdings"/>
        <a:buChar char="▪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3pPr>
      <a:lvl4pPr marL="1946276" indent="-574676">
        <a:spcBef>
          <a:spcPts val="1200"/>
        </a:spcBef>
        <a:buClr>
          <a:srgbClr val="33928A"/>
        </a:buClr>
        <a:buSzPct val="100000"/>
        <a:buFont typeface="Wingdings"/>
        <a:buChar char="—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4pPr>
      <a:lvl5pPr marL="2327563" indent="-498763">
        <a:spcBef>
          <a:spcPts val="1200"/>
        </a:spcBef>
        <a:buClr>
          <a:srgbClr val="33928A"/>
        </a:buClr>
        <a:buSzPct val="100000"/>
        <a:buFont typeface="Wingdings"/>
        <a:buChar char="»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5pPr>
      <a:lvl6pPr marL="2560320" indent="-274320">
        <a:spcBef>
          <a:spcPts val="1200"/>
        </a:spcBef>
        <a:buClr>
          <a:srgbClr val="33928A"/>
        </a:buClr>
        <a:buSzPct val="100000"/>
        <a:buFont typeface="Wingdings"/>
        <a:buChar char="•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6pPr>
      <a:lvl7pPr marL="3017520" indent="-274320">
        <a:spcBef>
          <a:spcPts val="1200"/>
        </a:spcBef>
        <a:buClr>
          <a:srgbClr val="33928A"/>
        </a:buClr>
        <a:buSzPct val="100000"/>
        <a:buFont typeface="Wingdings"/>
        <a:buChar char="•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7pPr>
      <a:lvl8pPr marL="3474720" indent="-274320">
        <a:spcBef>
          <a:spcPts val="1200"/>
        </a:spcBef>
        <a:buClr>
          <a:srgbClr val="33928A"/>
        </a:buClr>
        <a:buSzPct val="100000"/>
        <a:buFont typeface="Wingdings"/>
        <a:buChar char="•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8pPr>
      <a:lvl9pPr marL="3931920" indent="-274320">
        <a:spcBef>
          <a:spcPts val="1200"/>
        </a:spcBef>
        <a:buClr>
          <a:srgbClr val="33928A"/>
        </a:buClr>
        <a:buSzPct val="100000"/>
        <a:buFont typeface="Wingdings"/>
        <a:buChar char="•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9pPr>
    </p:bodyStyle>
    <p:otherStyle>
      <a:lvl1pPr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1pPr>
      <a:lvl2pPr indent="4572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2pPr>
      <a:lvl3pPr indent="9144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3pPr>
      <a:lvl4pPr indent="13716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4pPr>
      <a:lvl5pPr indent="18288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5pPr>
      <a:lvl6pPr indent="22860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6pPr>
      <a:lvl7pPr indent="27432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7pPr>
      <a:lvl8pPr indent="32004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8pPr>
      <a:lvl9pPr indent="36576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9.png"/><Relationship Id="rId6" Type="http://schemas.openxmlformats.org/officeDocument/2006/relationships/image" Target="../media/image18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0.png"/><Relationship Id="rId3" Type="http://schemas.openxmlformats.org/officeDocument/2006/relationships/hyperlink" Target="http://docs.cloudfoundry.org/bosh/workflow.html" TargetMode="Externa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1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33.png"/><Relationship Id="rId14" Type="http://schemas.openxmlformats.org/officeDocument/2006/relationships/image" Target="../media/image34.png"/><Relationship Id="rId15" Type="http://schemas.openxmlformats.org/officeDocument/2006/relationships/image" Target="../media/image35.png"/><Relationship Id="rId16" Type="http://schemas.openxmlformats.org/officeDocument/2006/relationships/image" Target="../media/image36.png"/><Relationship Id="rId17" Type="http://schemas.openxmlformats.org/officeDocument/2006/relationships/image" Target="../media/image37.png"/><Relationship Id="rId18" Type="http://schemas.openxmlformats.org/officeDocument/2006/relationships/image" Target="../media/image38.png"/><Relationship Id="rId19" Type="http://schemas.openxmlformats.org/officeDocument/2006/relationships/image" Target="../media/image39.png"/><Relationship Id="rId20" Type="http://schemas.openxmlformats.org/officeDocument/2006/relationships/image" Target="../media/image40.png"/><Relationship Id="rId21" Type="http://schemas.openxmlformats.org/officeDocument/2006/relationships/image" Target="../media/image41.png"/><Relationship Id="rId22" Type="http://schemas.openxmlformats.org/officeDocument/2006/relationships/image" Target="../media/image42.png"/><Relationship Id="rId23" Type="http://schemas.openxmlformats.org/officeDocument/2006/relationships/image" Target="../media/image43.png"/><Relationship Id="rId24" Type="http://schemas.openxmlformats.org/officeDocument/2006/relationships/image" Target="../media/image44.png"/><Relationship Id="rId25" Type="http://schemas.openxmlformats.org/officeDocument/2006/relationships/image" Target="../media/image45.png"/><Relationship Id="rId26" Type="http://schemas.openxmlformats.org/officeDocument/2006/relationships/image" Target="../media/image46.png"/><Relationship Id="rId27" Type="http://schemas.openxmlformats.org/officeDocument/2006/relationships/image" Target="../media/image47.png"/><Relationship Id="rId28" Type="http://schemas.openxmlformats.org/officeDocument/2006/relationships/image" Target="../media/image48.png"/><Relationship Id="rId29" Type="http://schemas.openxmlformats.org/officeDocument/2006/relationships/image" Target="../media/image49.png"/><Relationship Id="rId30" Type="http://schemas.openxmlformats.org/officeDocument/2006/relationships/image" Target="../media/image50.png"/><Relationship Id="rId31" Type="http://schemas.openxmlformats.org/officeDocument/2006/relationships/image" Target="../media/image51.png"/><Relationship Id="rId32" Type="http://schemas.openxmlformats.org/officeDocument/2006/relationships/image" Target="../media/image52.png"/><Relationship Id="rId33" Type="http://schemas.openxmlformats.org/officeDocument/2006/relationships/image" Target="../media/image53.png"/><Relationship Id="rId34" Type="http://schemas.openxmlformats.org/officeDocument/2006/relationships/image" Target="../media/image54.png"/><Relationship Id="rId35" Type="http://schemas.openxmlformats.org/officeDocument/2006/relationships/image" Target="../media/image55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1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56.png"/><Relationship Id="rId14" Type="http://schemas.openxmlformats.org/officeDocument/2006/relationships/image" Target="../media/image34.png"/><Relationship Id="rId15" Type="http://schemas.openxmlformats.org/officeDocument/2006/relationships/image" Target="../media/image35.png"/><Relationship Id="rId16" Type="http://schemas.openxmlformats.org/officeDocument/2006/relationships/image" Target="../media/image57.png"/><Relationship Id="rId17" Type="http://schemas.openxmlformats.org/officeDocument/2006/relationships/image" Target="../media/image58.png"/><Relationship Id="rId18" Type="http://schemas.openxmlformats.org/officeDocument/2006/relationships/image" Target="../media/image38.png"/><Relationship Id="rId19" Type="http://schemas.openxmlformats.org/officeDocument/2006/relationships/image" Target="../media/image59.png"/><Relationship Id="rId20" Type="http://schemas.openxmlformats.org/officeDocument/2006/relationships/image" Target="../media/image40.png"/><Relationship Id="rId21" Type="http://schemas.openxmlformats.org/officeDocument/2006/relationships/image" Target="../media/image60.png"/><Relationship Id="rId22" Type="http://schemas.openxmlformats.org/officeDocument/2006/relationships/image" Target="../media/image42.png"/><Relationship Id="rId23" Type="http://schemas.openxmlformats.org/officeDocument/2006/relationships/image" Target="../media/image61.png"/><Relationship Id="rId24" Type="http://schemas.openxmlformats.org/officeDocument/2006/relationships/image" Target="../media/image62.png"/><Relationship Id="rId25" Type="http://schemas.openxmlformats.org/officeDocument/2006/relationships/image" Target="../media/image63.png"/><Relationship Id="rId26" Type="http://schemas.openxmlformats.org/officeDocument/2006/relationships/image" Target="../media/image64.png"/><Relationship Id="rId27" Type="http://schemas.openxmlformats.org/officeDocument/2006/relationships/image" Target="../media/image65.png"/><Relationship Id="rId28" Type="http://schemas.openxmlformats.org/officeDocument/2006/relationships/image" Target="../media/image66.png"/><Relationship Id="rId29" Type="http://schemas.openxmlformats.org/officeDocument/2006/relationships/image" Target="../media/image49.png"/><Relationship Id="rId30" Type="http://schemas.openxmlformats.org/officeDocument/2006/relationships/image" Target="../media/image67.png"/><Relationship Id="rId31" Type="http://schemas.openxmlformats.org/officeDocument/2006/relationships/image" Target="../media/image68.png"/><Relationship Id="rId32" Type="http://schemas.openxmlformats.org/officeDocument/2006/relationships/image" Target="../media/image69.png"/><Relationship Id="rId33" Type="http://schemas.openxmlformats.org/officeDocument/2006/relationships/image" Target="../media/image70.png"/><Relationship Id="rId34" Type="http://schemas.openxmlformats.org/officeDocument/2006/relationships/image" Target="../media/image54.png"/><Relationship Id="rId35" Type="http://schemas.openxmlformats.org/officeDocument/2006/relationships/image" Target="../media/image71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1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72.png"/><Relationship Id="rId14" Type="http://schemas.openxmlformats.org/officeDocument/2006/relationships/image" Target="../media/image34.png"/><Relationship Id="rId15" Type="http://schemas.openxmlformats.org/officeDocument/2006/relationships/image" Target="../media/image35.png"/><Relationship Id="rId16" Type="http://schemas.openxmlformats.org/officeDocument/2006/relationships/image" Target="../media/image73.png"/><Relationship Id="rId17" Type="http://schemas.openxmlformats.org/officeDocument/2006/relationships/image" Target="../media/image74.png"/><Relationship Id="rId18" Type="http://schemas.openxmlformats.org/officeDocument/2006/relationships/image" Target="../media/image38.png"/><Relationship Id="rId19" Type="http://schemas.openxmlformats.org/officeDocument/2006/relationships/image" Target="../media/image75.png"/><Relationship Id="rId20" Type="http://schemas.openxmlformats.org/officeDocument/2006/relationships/image" Target="../media/image40.png"/><Relationship Id="rId21" Type="http://schemas.openxmlformats.org/officeDocument/2006/relationships/image" Target="../media/image76.png"/><Relationship Id="rId22" Type="http://schemas.openxmlformats.org/officeDocument/2006/relationships/image" Target="../media/image42.png"/><Relationship Id="rId23" Type="http://schemas.openxmlformats.org/officeDocument/2006/relationships/image" Target="../media/image77.png"/><Relationship Id="rId24" Type="http://schemas.openxmlformats.org/officeDocument/2006/relationships/image" Target="../media/image78.png"/><Relationship Id="rId25" Type="http://schemas.openxmlformats.org/officeDocument/2006/relationships/image" Target="../media/image79.png"/><Relationship Id="rId26" Type="http://schemas.openxmlformats.org/officeDocument/2006/relationships/image" Target="../media/image80.png"/><Relationship Id="rId27" Type="http://schemas.openxmlformats.org/officeDocument/2006/relationships/image" Target="../media/image81.png"/><Relationship Id="rId28" Type="http://schemas.openxmlformats.org/officeDocument/2006/relationships/image" Target="../media/image82.png"/><Relationship Id="rId29" Type="http://schemas.openxmlformats.org/officeDocument/2006/relationships/image" Target="../media/image49.png"/><Relationship Id="rId30" Type="http://schemas.openxmlformats.org/officeDocument/2006/relationships/image" Target="../media/image83.png"/><Relationship Id="rId31" Type="http://schemas.openxmlformats.org/officeDocument/2006/relationships/image" Target="../media/image84.png"/><Relationship Id="rId32" Type="http://schemas.openxmlformats.org/officeDocument/2006/relationships/image" Target="../media/image85.png"/><Relationship Id="rId33" Type="http://schemas.openxmlformats.org/officeDocument/2006/relationships/image" Target="../media/image86.png"/><Relationship Id="rId34" Type="http://schemas.openxmlformats.org/officeDocument/2006/relationships/image" Target="../media/image54.png"/><Relationship Id="rId35" Type="http://schemas.openxmlformats.org/officeDocument/2006/relationships/image" Target="../media/image87.png"/><Relationship Id="rId36" Type="http://schemas.openxmlformats.org/officeDocument/2006/relationships/image" Target="../media/image88.png"/><Relationship Id="rId37" Type="http://schemas.openxmlformats.org/officeDocument/2006/relationships/image" Target="../media/image89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0.png"/><Relationship Id="rId3" Type="http://schemas.openxmlformats.org/officeDocument/2006/relationships/hyperlink" Target="http://docs.cloudfoundry.org/bosh/workflow.html" TargetMode="External"/><Relationship Id="rId4" Type="http://schemas.openxmlformats.org/officeDocument/2006/relationships/image" Target="../media/image90.png"/><Relationship Id="rId5" Type="http://schemas.openxmlformats.org/officeDocument/2006/relationships/image" Target="../media/image21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2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1.png"/><Relationship Id="rId3" Type="http://schemas.openxmlformats.org/officeDocument/2006/relationships/image" Target="../media/image27.png"/><Relationship Id="rId4" Type="http://schemas.openxmlformats.org/officeDocument/2006/relationships/image" Target="../media/image18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1.png"/><Relationship Id="rId3" Type="http://schemas.openxmlformats.org/officeDocument/2006/relationships/image" Target="../media/image27.png"/><Relationship Id="rId4" Type="http://schemas.openxmlformats.org/officeDocument/2006/relationships/image" Target="../media/image18.png"/><Relationship Id="rId5" Type="http://schemas.openxmlformats.org/officeDocument/2006/relationships/image" Target="../media/image91.png"/><Relationship Id="rId6" Type="http://schemas.openxmlformats.org/officeDocument/2006/relationships/image" Target="../media/image92.png"/><Relationship Id="rId7" Type="http://schemas.openxmlformats.org/officeDocument/2006/relationships/image" Target="../media/image93.png"/><Relationship Id="rId8" Type="http://schemas.openxmlformats.org/officeDocument/2006/relationships/image" Target="../media/image94.png"/><Relationship Id="rId9" Type="http://schemas.openxmlformats.org/officeDocument/2006/relationships/image" Target="../media/image95.png"/><Relationship Id="rId10" Type="http://schemas.openxmlformats.org/officeDocument/2006/relationships/image" Target="../media/image8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1.png"/><Relationship Id="rId3" Type="http://schemas.openxmlformats.org/officeDocument/2006/relationships/image" Target="../media/image27.png"/><Relationship Id="rId4" Type="http://schemas.openxmlformats.org/officeDocument/2006/relationships/image" Target="../media/image18.png"/><Relationship Id="rId5" Type="http://schemas.openxmlformats.org/officeDocument/2006/relationships/image" Target="../media/image8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1.png"/><Relationship Id="rId3" Type="http://schemas.openxmlformats.org/officeDocument/2006/relationships/image" Target="../media/image27.png"/><Relationship Id="rId4" Type="http://schemas.openxmlformats.org/officeDocument/2006/relationships/image" Target="../media/image18.png"/><Relationship Id="rId5" Type="http://schemas.openxmlformats.org/officeDocument/2006/relationships/image" Target="../media/image96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1.png"/><Relationship Id="rId3" Type="http://schemas.openxmlformats.org/officeDocument/2006/relationships/image" Target="../media/image27.png"/><Relationship Id="rId4" Type="http://schemas.openxmlformats.org/officeDocument/2006/relationships/image" Target="../media/image18.png"/><Relationship Id="rId5" Type="http://schemas.openxmlformats.org/officeDocument/2006/relationships/image" Target="../media/image96.png"/><Relationship Id="rId6" Type="http://schemas.openxmlformats.org/officeDocument/2006/relationships/image" Target="../media/image97.png"/><Relationship Id="rId7" Type="http://schemas.openxmlformats.org/officeDocument/2006/relationships/image" Target="../media/image98.png"/><Relationship Id="rId8" Type="http://schemas.openxmlformats.org/officeDocument/2006/relationships/image" Target="../media/image8.png"/><Relationship Id="rId9" Type="http://schemas.openxmlformats.org/officeDocument/2006/relationships/image" Target="../media/image99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0.png"/><Relationship Id="rId3" Type="http://schemas.openxmlformats.org/officeDocument/2006/relationships/image" Target="../media/image96.png"/><Relationship Id="rId4" Type="http://schemas.openxmlformats.org/officeDocument/2006/relationships/image" Target="../media/image21.png"/><Relationship Id="rId5" Type="http://schemas.openxmlformats.org/officeDocument/2006/relationships/image" Target="../media/image27.png"/><Relationship Id="rId6" Type="http://schemas.openxmlformats.org/officeDocument/2006/relationships/image" Target="../media/image18.png"/><Relationship Id="rId7" Type="http://schemas.openxmlformats.org/officeDocument/2006/relationships/image" Target="../media/image101.png"/><Relationship Id="rId8" Type="http://schemas.openxmlformats.org/officeDocument/2006/relationships/image" Target="../media/image8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2.png"/><Relationship Id="rId3" Type="http://schemas.openxmlformats.org/officeDocument/2006/relationships/image" Target="../media/image8.png"/><Relationship Id="rId4" Type="http://schemas.openxmlformats.org/officeDocument/2006/relationships/image" Target="../media/image21.png"/><Relationship Id="rId5" Type="http://schemas.openxmlformats.org/officeDocument/2006/relationships/image" Target="../media/image27.png"/><Relationship Id="rId6" Type="http://schemas.openxmlformats.org/officeDocument/2006/relationships/image" Target="../media/image18.png"/><Relationship Id="rId7" Type="http://schemas.openxmlformats.org/officeDocument/2006/relationships/image" Target="../media/image96.png"/><Relationship Id="rId8" Type="http://schemas.openxmlformats.org/officeDocument/2006/relationships/image" Target="../media/image103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4.png"/><Relationship Id="rId3" Type="http://schemas.openxmlformats.org/officeDocument/2006/relationships/image" Target="../media/image21.png"/><Relationship Id="rId4" Type="http://schemas.openxmlformats.org/officeDocument/2006/relationships/image" Target="../media/image27.png"/><Relationship Id="rId5" Type="http://schemas.openxmlformats.org/officeDocument/2006/relationships/image" Target="../media/image18.png"/><Relationship Id="rId6" Type="http://schemas.openxmlformats.org/officeDocument/2006/relationships/image" Target="../media/image96.png"/><Relationship Id="rId7" Type="http://schemas.openxmlformats.org/officeDocument/2006/relationships/image" Target="../media/image105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18.png"/><Relationship Id="rId6" Type="http://schemas.openxmlformats.org/officeDocument/2006/relationships/image" Target="../media/image106.png"/><Relationship Id="rId7" Type="http://schemas.openxmlformats.org/officeDocument/2006/relationships/image" Target="../media/image27.png"/><Relationship Id="rId8" Type="http://schemas.openxmlformats.org/officeDocument/2006/relationships/image" Target="../media/image21.png"/><Relationship Id="rId9" Type="http://schemas.openxmlformats.org/officeDocument/2006/relationships/image" Target="../media/image96.png"/><Relationship Id="rId10" Type="http://schemas.openxmlformats.org/officeDocument/2006/relationships/image" Target="../media/image107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1.png"/><Relationship Id="rId3" Type="http://schemas.openxmlformats.org/officeDocument/2006/relationships/image" Target="../media/image27.png"/><Relationship Id="rId4" Type="http://schemas.openxmlformats.org/officeDocument/2006/relationships/image" Target="../media/image18.png"/><Relationship Id="rId5" Type="http://schemas.openxmlformats.org/officeDocument/2006/relationships/image" Target="../media/image96.png"/><Relationship Id="rId6" Type="http://schemas.openxmlformats.org/officeDocument/2006/relationships/image" Target="../media/image106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08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1.png"/><Relationship Id="rId3" Type="http://schemas.openxmlformats.org/officeDocument/2006/relationships/image" Target="../media/image27.png"/><Relationship Id="rId4" Type="http://schemas.openxmlformats.org/officeDocument/2006/relationships/image" Target="../media/image18.png"/><Relationship Id="rId5" Type="http://schemas.openxmlformats.org/officeDocument/2006/relationships/image" Target="../media/image96.png"/><Relationship Id="rId6" Type="http://schemas.openxmlformats.org/officeDocument/2006/relationships/image" Target="../media/image109.png"/><Relationship Id="rId7" Type="http://schemas.openxmlformats.org/officeDocument/2006/relationships/image" Target="../media/image110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1.png"/><Relationship Id="rId3" Type="http://schemas.openxmlformats.org/officeDocument/2006/relationships/image" Target="../media/image27.png"/><Relationship Id="rId4" Type="http://schemas.openxmlformats.org/officeDocument/2006/relationships/image" Target="../media/image18.png"/><Relationship Id="rId5" Type="http://schemas.openxmlformats.org/officeDocument/2006/relationships/image" Target="../media/image96.png"/><Relationship Id="rId6" Type="http://schemas.openxmlformats.org/officeDocument/2006/relationships/image" Target="../media/image111.png"/><Relationship Id="rId7" Type="http://schemas.openxmlformats.org/officeDocument/2006/relationships/image" Target="../media/image112.png"/><Relationship Id="rId8" Type="http://schemas.openxmlformats.org/officeDocument/2006/relationships/image" Target="../media/image113.png"/><Relationship Id="rId9" Type="http://schemas.openxmlformats.org/officeDocument/2006/relationships/image" Target="../media/image114.png"/><Relationship Id="rId10" Type="http://schemas.openxmlformats.org/officeDocument/2006/relationships/image" Target="../media/image109.png"/><Relationship Id="rId11" Type="http://schemas.openxmlformats.org/officeDocument/2006/relationships/image" Target="../media/image8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1.png"/><Relationship Id="rId3" Type="http://schemas.openxmlformats.org/officeDocument/2006/relationships/image" Target="../media/image27.png"/><Relationship Id="rId4" Type="http://schemas.openxmlformats.org/officeDocument/2006/relationships/image" Target="../media/image18.png"/><Relationship Id="rId5" Type="http://schemas.openxmlformats.org/officeDocument/2006/relationships/image" Target="../media/image96.png"/><Relationship Id="rId6" Type="http://schemas.openxmlformats.org/officeDocument/2006/relationships/image" Target="../media/image109.png"/><Relationship Id="rId7" Type="http://schemas.openxmlformats.org/officeDocument/2006/relationships/image" Target="../media/image115.png"/><Relationship Id="rId8" Type="http://schemas.openxmlformats.org/officeDocument/2006/relationships/image" Target="../media/image116.png"/><Relationship Id="rId9" Type="http://schemas.openxmlformats.org/officeDocument/2006/relationships/image" Target="../media/image8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1.png"/><Relationship Id="rId3" Type="http://schemas.openxmlformats.org/officeDocument/2006/relationships/image" Target="../media/image27.png"/><Relationship Id="rId4" Type="http://schemas.openxmlformats.org/officeDocument/2006/relationships/image" Target="../media/image18.png"/><Relationship Id="rId5" Type="http://schemas.openxmlformats.org/officeDocument/2006/relationships/image" Target="../media/image96.png"/><Relationship Id="rId6" Type="http://schemas.openxmlformats.org/officeDocument/2006/relationships/image" Target="../media/image109.png"/><Relationship Id="rId7" Type="http://schemas.openxmlformats.org/officeDocument/2006/relationships/image" Target="../media/image117.png"/><Relationship Id="rId8" Type="http://schemas.openxmlformats.org/officeDocument/2006/relationships/image" Target="../media/image8.png"/><Relationship Id="rId9" Type="http://schemas.openxmlformats.org/officeDocument/2006/relationships/image" Target="../media/image118.png"/><Relationship Id="rId10" Type="http://schemas.openxmlformats.org/officeDocument/2006/relationships/image" Target="../media/image119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1.png"/><Relationship Id="rId3" Type="http://schemas.openxmlformats.org/officeDocument/2006/relationships/image" Target="../media/image27.png"/><Relationship Id="rId4" Type="http://schemas.openxmlformats.org/officeDocument/2006/relationships/image" Target="../media/image18.png"/><Relationship Id="rId5" Type="http://schemas.openxmlformats.org/officeDocument/2006/relationships/image" Target="../media/image96.png"/><Relationship Id="rId6" Type="http://schemas.openxmlformats.org/officeDocument/2006/relationships/image" Target="../media/image109.png"/><Relationship Id="rId7" Type="http://schemas.openxmlformats.org/officeDocument/2006/relationships/image" Target="../media/image120.png"/><Relationship Id="rId8" Type="http://schemas.openxmlformats.org/officeDocument/2006/relationships/image" Target="../media/image121.png"/><Relationship Id="rId9" Type="http://schemas.openxmlformats.org/officeDocument/2006/relationships/image" Target="../media/image122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18.png"/><Relationship Id="rId6" Type="http://schemas.openxmlformats.org/officeDocument/2006/relationships/image" Target="../media/image106.png"/><Relationship Id="rId7" Type="http://schemas.openxmlformats.org/officeDocument/2006/relationships/image" Target="../media/image27.png"/><Relationship Id="rId8" Type="http://schemas.openxmlformats.org/officeDocument/2006/relationships/image" Target="../media/image21.png"/><Relationship Id="rId9" Type="http://schemas.openxmlformats.org/officeDocument/2006/relationships/image" Target="../media/image96.png"/><Relationship Id="rId10" Type="http://schemas.openxmlformats.org/officeDocument/2006/relationships/image" Target="../media/image123.png"/><Relationship Id="rId11" Type="http://schemas.openxmlformats.org/officeDocument/2006/relationships/image" Target="../media/image109.png"/><Relationship Id="rId12" Type="http://schemas.openxmlformats.org/officeDocument/2006/relationships/image" Target="../media/image124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1.png"/><Relationship Id="rId3" Type="http://schemas.openxmlformats.org/officeDocument/2006/relationships/image" Target="../media/image27.png"/><Relationship Id="rId4" Type="http://schemas.openxmlformats.org/officeDocument/2006/relationships/image" Target="../media/image18.png"/><Relationship Id="rId5" Type="http://schemas.openxmlformats.org/officeDocument/2006/relationships/image" Target="../media/image96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25.png"/><Relationship Id="rId9" Type="http://schemas.openxmlformats.org/officeDocument/2006/relationships/image" Target="../media/image109.png"/><Relationship Id="rId10" Type="http://schemas.openxmlformats.org/officeDocument/2006/relationships/image" Target="../media/image126.png"/><Relationship Id="rId11" Type="http://schemas.openxmlformats.org/officeDocument/2006/relationships/image" Target="../media/image106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1.png"/><Relationship Id="rId3" Type="http://schemas.openxmlformats.org/officeDocument/2006/relationships/image" Target="../media/image27.png"/><Relationship Id="rId4" Type="http://schemas.openxmlformats.org/officeDocument/2006/relationships/image" Target="../media/image18.png"/><Relationship Id="rId5" Type="http://schemas.openxmlformats.org/officeDocument/2006/relationships/image" Target="../media/image96.png"/><Relationship Id="rId6" Type="http://schemas.openxmlformats.org/officeDocument/2006/relationships/image" Target="../media/image109.png"/><Relationship Id="rId7" Type="http://schemas.openxmlformats.org/officeDocument/2006/relationships/image" Target="../media/image127.png"/><Relationship Id="rId8" Type="http://schemas.openxmlformats.org/officeDocument/2006/relationships/image" Target="../media/image128.png"/><Relationship Id="rId9" Type="http://schemas.openxmlformats.org/officeDocument/2006/relationships/image" Target="../media/image106.png"/><Relationship Id="rId10" Type="http://schemas.openxmlformats.org/officeDocument/2006/relationships/image" Target="../media/image17.png"/><Relationship Id="rId11" Type="http://schemas.openxmlformats.org/officeDocument/2006/relationships/image" Target="../media/image16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9.png"/><Relationship Id="rId3" Type="http://schemas.openxmlformats.org/officeDocument/2006/relationships/image" Target="../media/image130.png"/><Relationship Id="rId4" Type="http://schemas.openxmlformats.org/officeDocument/2006/relationships/image" Target="../media/image131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2.png"/><Relationship Id="rId3" Type="http://schemas.openxmlformats.org/officeDocument/2006/relationships/image" Target="../media/image130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3.png"/><Relationship Id="rId3" Type="http://schemas.openxmlformats.org/officeDocument/2006/relationships/image" Target="../media/image134.png"/><Relationship Id="rId4" Type="http://schemas.openxmlformats.org/officeDocument/2006/relationships/image" Target="../media/image8.pn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3.png"/><Relationship Id="rId3" Type="http://schemas.openxmlformats.org/officeDocument/2006/relationships/image" Target="../media/image135.png"/><Relationship Id="rId4" Type="http://schemas.openxmlformats.org/officeDocument/2006/relationships/image" Target="../media/image8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36.png"/><Relationship Id="rId5" Type="http://schemas.openxmlformats.org/officeDocument/2006/relationships/image" Target="../media/image137.png"/><Relationship Id="rId6" Type="http://schemas.openxmlformats.org/officeDocument/2006/relationships/image" Target="../media/image138.pn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9.png"/><Relationship Id="rId3" Type="http://schemas.openxmlformats.org/officeDocument/2006/relationships/image" Target="../media/image9.pn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0.png"/><Relationship Id="rId3" Type="http://schemas.openxmlformats.org/officeDocument/2006/relationships/image" Target="../media/image141.png"/><Relationship Id="rId4" Type="http://schemas.openxmlformats.org/officeDocument/2006/relationships/image" Target="../media/image142.png"/><Relationship Id="rId5" Type="http://schemas.openxmlformats.org/officeDocument/2006/relationships/image" Target="../media/image106.png"/><Relationship Id="rId6" Type="http://schemas.openxmlformats.org/officeDocument/2006/relationships/image" Target="../media/image143.png"/><Relationship Id="rId7" Type="http://schemas.openxmlformats.org/officeDocument/2006/relationships/image" Target="../media/image144.png"/><Relationship Id="rId8" Type="http://schemas.openxmlformats.org/officeDocument/2006/relationships/image" Target="../media/image145.png"/><Relationship Id="rId9" Type="http://schemas.openxmlformats.org/officeDocument/2006/relationships/image" Target="../media/image146.png"/><Relationship Id="rId10" Type="http://schemas.openxmlformats.org/officeDocument/2006/relationships/image" Target="../media/image8.png"/><Relationship Id="rId11" Type="http://schemas.openxmlformats.org/officeDocument/2006/relationships/image" Target="../media/image147.png"/><Relationship Id="rId12" Type="http://schemas.openxmlformats.org/officeDocument/2006/relationships/image" Target="../media/image148.pn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0.png"/><Relationship Id="rId3" Type="http://schemas.openxmlformats.org/officeDocument/2006/relationships/image" Target="../media/image106.png"/><Relationship Id="rId4" Type="http://schemas.openxmlformats.org/officeDocument/2006/relationships/image" Target="../media/image149.png"/><Relationship Id="rId5" Type="http://schemas.openxmlformats.org/officeDocument/2006/relationships/image" Target="../media/image150.png"/><Relationship Id="rId6" Type="http://schemas.openxmlformats.org/officeDocument/2006/relationships/image" Target="../media/image151.png"/><Relationship Id="rId7" Type="http://schemas.openxmlformats.org/officeDocument/2006/relationships/image" Target="../media/image17.png"/><Relationship Id="rId8" Type="http://schemas.openxmlformats.org/officeDocument/2006/relationships/image" Target="../media/image16.png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0.png"/><Relationship Id="rId3" Type="http://schemas.openxmlformats.org/officeDocument/2006/relationships/image" Target="../media/image106.png"/><Relationship Id="rId4" Type="http://schemas.openxmlformats.org/officeDocument/2006/relationships/image" Target="../media/image152.png"/><Relationship Id="rId5" Type="http://schemas.openxmlformats.org/officeDocument/2006/relationships/image" Target="../media/image153.png"/><Relationship Id="rId6" Type="http://schemas.openxmlformats.org/officeDocument/2006/relationships/image" Target="../media/image17.png"/><Relationship Id="rId7" Type="http://schemas.openxmlformats.org/officeDocument/2006/relationships/image" Target="../media/image16.png"/><Relationship Id="rId8" Type="http://schemas.openxmlformats.org/officeDocument/2006/relationships/image" Target="../media/image154.png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9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22893" y="1065775"/>
            <a:ext cx="3076412" cy="3451445"/>
          </a:xfrm>
          <a:prstGeom prst="roundRect">
            <a:avLst>
              <a:gd name="adj" fmla="val 3966"/>
            </a:avLst>
          </a:prstGeom>
          <a:gradFill>
            <a:gsLst>
              <a:gs pos="0">
                <a:srgbClr val="DDDDDD">
                  <a:alpha val="73921"/>
                </a:srgbClr>
              </a:gs>
              <a:gs pos="100000">
                <a:srgbClr val="FFFFFF">
                  <a:alpha val="73921"/>
                </a:srgbClr>
              </a:gs>
            </a:gsLst>
            <a:lin ang="20987188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lvl="0" algn="ctr" defTabSz="8255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64" name="Shape 26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</a:fld>
          </a:p>
        </p:txBody>
      </p:sp>
      <p:sp>
        <p:nvSpPr>
          <p:cNvPr id="265" name="Shape 265"/>
          <p:cNvSpPr/>
          <p:nvPr>
            <p:ph type="title" idx="4294967295"/>
          </p:nvPr>
        </p:nvSpPr>
        <p:spPr>
          <a:xfrm>
            <a:off x="371715" y="249538"/>
            <a:ext cx="8410576" cy="533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>
                <a:solidFill>
                  <a:srgbClr val="29756E"/>
                </a:solidFill>
                <a:uFill>
                  <a:solidFill>
                    <a:srgbClr val="2C95DD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29756E"/>
                </a:solidFill>
                <a:uFill>
                  <a:solidFill>
                    <a:srgbClr val="2C95DD"/>
                  </a:solidFill>
                </a:uFill>
              </a:rPr>
              <a:t>BOSH deployment </a:t>
            </a:r>
          </a:p>
        </p:txBody>
      </p:sp>
      <p:sp>
        <p:nvSpPr>
          <p:cNvPr id="266" name="Shape 266"/>
          <p:cNvSpPr/>
          <p:nvPr/>
        </p:nvSpPr>
        <p:spPr>
          <a:xfrm>
            <a:off x="3093415" y="1080848"/>
            <a:ext cx="3586426" cy="3421299"/>
          </a:xfrm>
          <a:prstGeom prst="roundRect">
            <a:avLst>
              <a:gd name="adj" fmla="val 1485"/>
            </a:avLst>
          </a:prstGeom>
          <a:ln w="25400">
            <a:solidFill>
              <a:srgbClr val="29756E"/>
            </a:solidFill>
            <a:round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19" name="Shape 319"/>
          <p:cNvSpPr/>
          <p:nvPr/>
        </p:nvSpPr>
        <p:spPr>
          <a:xfrm>
            <a:off x="3120239" y="2231654"/>
            <a:ext cx="1580912" cy="32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19050">
            <a:solidFill>
              <a:srgbClr val="535353"/>
            </a:solidFill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268" name="Shape 268"/>
          <p:cNvSpPr/>
          <p:nvPr/>
        </p:nvSpPr>
        <p:spPr>
          <a:xfrm flipV="1">
            <a:off x="4529886" y="2419053"/>
            <a:ext cx="202248" cy="202248"/>
          </a:xfrm>
          <a:prstGeom prst="line">
            <a:avLst/>
          </a:prstGeom>
          <a:ln w="19050">
            <a:solidFill>
              <a:srgbClr val="535353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69" name="Shape 269"/>
          <p:cNvSpPr/>
          <p:nvPr/>
        </p:nvSpPr>
        <p:spPr>
          <a:xfrm>
            <a:off x="4525596" y="1863592"/>
            <a:ext cx="193360" cy="193360"/>
          </a:xfrm>
          <a:prstGeom prst="line">
            <a:avLst/>
          </a:prstGeom>
          <a:ln w="19050">
            <a:solidFill>
              <a:srgbClr val="535353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70" name="Shape 270"/>
          <p:cNvSpPr/>
          <p:nvPr/>
        </p:nvSpPr>
        <p:spPr>
          <a:xfrm>
            <a:off x="3202374" y="2512456"/>
            <a:ext cx="1451970" cy="387176"/>
          </a:xfrm>
          <a:prstGeom prst="roundRect">
            <a:avLst>
              <a:gd name="adj" fmla="val 13038"/>
            </a:avLst>
          </a:prstGeom>
          <a:solidFill>
            <a:srgbClr val="545454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6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        Blobstore</a:t>
            </a:r>
          </a:p>
        </p:txBody>
      </p:sp>
      <p:sp>
        <p:nvSpPr>
          <p:cNvPr id="271" name="Shape 271"/>
          <p:cNvSpPr/>
          <p:nvPr/>
        </p:nvSpPr>
        <p:spPr>
          <a:xfrm>
            <a:off x="3252005" y="2598185"/>
            <a:ext cx="206830" cy="2157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2228"/>
                </a:moveTo>
                <a:cubicBezTo>
                  <a:pt x="0" y="13862"/>
                  <a:pt x="4835" y="15186"/>
                  <a:pt x="10800" y="15186"/>
                </a:cubicBezTo>
                <a:cubicBezTo>
                  <a:pt x="16765" y="15186"/>
                  <a:pt x="21600" y="13862"/>
                  <a:pt x="21600" y="12228"/>
                </a:cubicBezTo>
                <a:lnTo>
                  <a:pt x="21600" y="18660"/>
                </a:lnTo>
                <a:lnTo>
                  <a:pt x="21593" y="18660"/>
                </a:lnTo>
                <a:cubicBezTo>
                  <a:pt x="21563" y="20285"/>
                  <a:pt x="16742" y="21600"/>
                  <a:pt x="10800" y="21600"/>
                </a:cubicBezTo>
                <a:cubicBezTo>
                  <a:pt x="4858" y="21600"/>
                  <a:pt x="37" y="20285"/>
                  <a:pt x="7" y="18660"/>
                </a:cubicBezTo>
                <a:lnTo>
                  <a:pt x="0" y="18660"/>
                </a:lnTo>
                <a:lnTo>
                  <a:pt x="0" y="18641"/>
                </a:lnTo>
                <a:close/>
                <a:moveTo>
                  <a:pt x="0" y="4106"/>
                </a:moveTo>
                <a:cubicBezTo>
                  <a:pt x="0" y="5740"/>
                  <a:pt x="4835" y="7065"/>
                  <a:pt x="10800" y="7065"/>
                </a:cubicBezTo>
                <a:cubicBezTo>
                  <a:pt x="16765" y="7065"/>
                  <a:pt x="21600" y="5740"/>
                  <a:pt x="21600" y="4106"/>
                </a:cubicBezTo>
                <a:lnTo>
                  <a:pt x="21600" y="10538"/>
                </a:lnTo>
                <a:lnTo>
                  <a:pt x="21593" y="10538"/>
                </a:lnTo>
                <a:cubicBezTo>
                  <a:pt x="21563" y="12164"/>
                  <a:pt x="16742" y="13478"/>
                  <a:pt x="10800" y="13478"/>
                </a:cubicBezTo>
                <a:cubicBezTo>
                  <a:pt x="4858" y="13478"/>
                  <a:pt x="37" y="12164"/>
                  <a:pt x="7" y="10538"/>
                </a:cubicBezTo>
                <a:lnTo>
                  <a:pt x="0" y="10538"/>
                </a:lnTo>
                <a:lnTo>
                  <a:pt x="0" y="10520"/>
                </a:lnTo>
                <a:close/>
                <a:moveTo>
                  <a:pt x="10800" y="0"/>
                </a:moveTo>
                <a:cubicBezTo>
                  <a:pt x="16437" y="0"/>
                  <a:pt x="21006" y="1252"/>
                  <a:pt x="21006" y="2796"/>
                </a:cubicBezTo>
                <a:cubicBezTo>
                  <a:pt x="21006" y="4340"/>
                  <a:pt x="16437" y="5592"/>
                  <a:pt x="10800" y="5592"/>
                </a:cubicBezTo>
                <a:cubicBezTo>
                  <a:pt x="5163" y="5592"/>
                  <a:pt x="594" y="4340"/>
                  <a:pt x="594" y="2796"/>
                </a:cubicBezTo>
                <a:cubicBezTo>
                  <a:pt x="594" y="1252"/>
                  <a:pt x="5163" y="0"/>
                  <a:pt x="10800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Tx/>
              </a:defRPr>
            </a:pPr>
          </a:p>
        </p:txBody>
      </p:sp>
      <p:pic>
        <p:nvPicPr>
          <p:cNvPr id="272" name="droppedImage.png"/>
          <p:cNvPicPr/>
          <p:nvPr/>
        </p:nvPicPr>
        <p:blipFill>
          <a:blip r:embed="rId2">
            <a:extLst/>
          </a:blip>
          <a:srcRect l="3267" t="13725" r="13071" b="40958"/>
          <a:stretch>
            <a:fillRect/>
          </a:stretch>
        </p:blipFill>
        <p:spPr>
          <a:xfrm>
            <a:off x="5535236" y="1106714"/>
            <a:ext cx="1023765" cy="554540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sp>
        <p:nvSpPr>
          <p:cNvPr id="273" name="Shape 273"/>
          <p:cNvSpPr/>
          <p:nvPr/>
        </p:nvSpPr>
        <p:spPr>
          <a:xfrm>
            <a:off x="5778094" y="1599260"/>
            <a:ext cx="66659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rgbClr val="535353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535353"/>
                </a:solidFill>
                <a:uFill>
                  <a:solidFill>
                    <a:srgbClr val="4D4D4D"/>
                  </a:solidFill>
                </a:uFill>
              </a:rPr>
              <a:t>BOSH</a:t>
            </a:r>
          </a:p>
        </p:txBody>
      </p:sp>
      <p:sp>
        <p:nvSpPr>
          <p:cNvPr id="274" name="Shape 274"/>
          <p:cNvSpPr/>
          <p:nvPr/>
        </p:nvSpPr>
        <p:spPr>
          <a:xfrm>
            <a:off x="3202374" y="3519141"/>
            <a:ext cx="1303646" cy="631429"/>
          </a:xfrm>
          <a:prstGeom prst="roundRect">
            <a:avLst>
              <a:gd name="adj" fmla="val 7994"/>
            </a:avLst>
          </a:prstGeom>
          <a:solidFill>
            <a:srgbClr val="29756E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  <a:latin typeface="Avenir Next"/>
                <a:ea typeface="Avenir Next"/>
                <a:cs typeface="Avenir Next"/>
                <a:sym typeface="Avenir Next"/>
              </a:rPr>
              <a:t>        Health </a:t>
            </a:r>
            <a:endParaRPr sz="1600">
              <a:solidFill>
                <a:srgbClr val="FFFFFF"/>
              </a:solidFill>
              <a:uFill>
                <a:solidFill>
                  <a:srgbClr val="4D4D4D"/>
                </a:solidFill>
              </a:uFill>
              <a:latin typeface="Avenir Next"/>
              <a:ea typeface="Avenir Next"/>
              <a:cs typeface="Avenir Next"/>
              <a:sym typeface="Avenir Next"/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  <a:latin typeface="Avenir Next"/>
                <a:ea typeface="Avenir Next"/>
                <a:cs typeface="Avenir Next"/>
                <a:sym typeface="Avenir Next"/>
              </a:rPr>
              <a:t>        Monitor</a:t>
            </a:r>
          </a:p>
        </p:txBody>
      </p:sp>
      <p:pic>
        <p:nvPicPr>
          <p:cNvPr id="275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02503" y="3649651"/>
            <a:ext cx="241301" cy="227107"/>
          </a:xfrm>
          <a:prstGeom prst="rect">
            <a:avLst/>
          </a:prstGeom>
          <a:ln w="3175">
            <a:miter lim="400000"/>
          </a:ln>
        </p:spPr>
      </p:pic>
      <p:sp>
        <p:nvSpPr>
          <p:cNvPr id="276" name="Shape 276"/>
          <p:cNvSpPr/>
          <p:nvPr/>
        </p:nvSpPr>
        <p:spPr>
          <a:xfrm>
            <a:off x="3202374" y="1621837"/>
            <a:ext cx="1451970" cy="387176"/>
          </a:xfrm>
          <a:prstGeom prst="roundRect">
            <a:avLst>
              <a:gd name="adj" fmla="val 13038"/>
            </a:avLst>
          </a:prstGeom>
          <a:solidFill>
            <a:srgbClr val="545454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6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        DB</a:t>
            </a:r>
          </a:p>
        </p:txBody>
      </p:sp>
      <p:sp>
        <p:nvSpPr>
          <p:cNvPr id="277" name="Shape 277"/>
          <p:cNvSpPr/>
          <p:nvPr/>
        </p:nvSpPr>
        <p:spPr>
          <a:xfrm>
            <a:off x="3252005" y="1681953"/>
            <a:ext cx="206830" cy="2157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2228"/>
                </a:moveTo>
                <a:cubicBezTo>
                  <a:pt x="0" y="13862"/>
                  <a:pt x="4835" y="15186"/>
                  <a:pt x="10800" y="15186"/>
                </a:cubicBezTo>
                <a:cubicBezTo>
                  <a:pt x="16765" y="15186"/>
                  <a:pt x="21600" y="13862"/>
                  <a:pt x="21600" y="12228"/>
                </a:cubicBezTo>
                <a:lnTo>
                  <a:pt x="21600" y="18660"/>
                </a:lnTo>
                <a:lnTo>
                  <a:pt x="21593" y="18660"/>
                </a:lnTo>
                <a:cubicBezTo>
                  <a:pt x="21563" y="20285"/>
                  <a:pt x="16742" y="21600"/>
                  <a:pt x="10800" y="21600"/>
                </a:cubicBezTo>
                <a:cubicBezTo>
                  <a:pt x="4858" y="21600"/>
                  <a:pt x="37" y="20285"/>
                  <a:pt x="7" y="18660"/>
                </a:cubicBezTo>
                <a:lnTo>
                  <a:pt x="0" y="18660"/>
                </a:lnTo>
                <a:lnTo>
                  <a:pt x="0" y="18641"/>
                </a:lnTo>
                <a:close/>
                <a:moveTo>
                  <a:pt x="0" y="4106"/>
                </a:moveTo>
                <a:cubicBezTo>
                  <a:pt x="0" y="5740"/>
                  <a:pt x="4835" y="7065"/>
                  <a:pt x="10800" y="7065"/>
                </a:cubicBezTo>
                <a:cubicBezTo>
                  <a:pt x="16765" y="7065"/>
                  <a:pt x="21600" y="5740"/>
                  <a:pt x="21600" y="4106"/>
                </a:cubicBezTo>
                <a:lnTo>
                  <a:pt x="21600" y="10538"/>
                </a:lnTo>
                <a:lnTo>
                  <a:pt x="21593" y="10538"/>
                </a:lnTo>
                <a:cubicBezTo>
                  <a:pt x="21563" y="12164"/>
                  <a:pt x="16742" y="13478"/>
                  <a:pt x="10800" y="13478"/>
                </a:cubicBezTo>
                <a:cubicBezTo>
                  <a:pt x="4858" y="13478"/>
                  <a:pt x="37" y="12164"/>
                  <a:pt x="7" y="10538"/>
                </a:cubicBezTo>
                <a:lnTo>
                  <a:pt x="0" y="10538"/>
                </a:lnTo>
                <a:lnTo>
                  <a:pt x="0" y="10520"/>
                </a:lnTo>
                <a:close/>
                <a:moveTo>
                  <a:pt x="10800" y="0"/>
                </a:moveTo>
                <a:cubicBezTo>
                  <a:pt x="16437" y="0"/>
                  <a:pt x="21006" y="1252"/>
                  <a:pt x="21006" y="2796"/>
                </a:cubicBezTo>
                <a:cubicBezTo>
                  <a:pt x="21006" y="4340"/>
                  <a:pt x="16437" y="5592"/>
                  <a:pt x="10800" y="5592"/>
                </a:cubicBezTo>
                <a:cubicBezTo>
                  <a:pt x="5163" y="5592"/>
                  <a:pt x="594" y="4340"/>
                  <a:pt x="594" y="2796"/>
                </a:cubicBezTo>
                <a:cubicBezTo>
                  <a:pt x="594" y="1252"/>
                  <a:pt x="5163" y="0"/>
                  <a:pt x="10800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278" name="Shape 278"/>
          <p:cNvSpPr/>
          <p:nvPr/>
        </p:nvSpPr>
        <p:spPr>
          <a:xfrm>
            <a:off x="404889" y="1846262"/>
            <a:ext cx="1303646" cy="776288"/>
          </a:xfrm>
          <a:prstGeom prst="rightArrow">
            <a:avLst>
              <a:gd name="adj1" fmla="val 72086"/>
              <a:gd name="adj2" fmla="val 41820"/>
            </a:avLst>
          </a:prstGeom>
          <a:solidFill>
            <a:srgbClr val="66ADA7"/>
          </a:solidFill>
          <a:ln w="12700"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Tx/>
              </a:defRPr>
            </a:pPr>
          </a:p>
        </p:txBody>
      </p:sp>
      <p:pic>
        <p:nvPicPr>
          <p:cNvPr id="279" name="image13.png" descr="ICON_Person_Q308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7832" y="1808162"/>
            <a:ext cx="438151" cy="776288"/>
          </a:xfrm>
          <a:prstGeom prst="rect">
            <a:avLst/>
          </a:prstGeom>
          <a:ln w="12700">
            <a:miter lim="400000"/>
          </a:ln>
        </p:spPr>
      </p:pic>
      <p:sp>
        <p:nvSpPr>
          <p:cNvPr id="280" name="Shape 280"/>
          <p:cNvSpPr/>
          <p:nvPr/>
        </p:nvSpPr>
        <p:spPr>
          <a:xfrm>
            <a:off x="417589" y="2001381"/>
            <a:ext cx="1090720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200">
                <a:solidFill>
                  <a:srgbClr val="FFFFFF"/>
                </a:solidFill>
                <a:uFillTx/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Deploy</a:t>
            </a:r>
          </a:p>
        </p:txBody>
      </p:sp>
      <p:sp>
        <p:nvSpPr>
          <p:cNvPr id="281" name="Shape 281"/>
          <p:cNvSpPr/>
          <p:nvPr/>
        </p:nvSpPr>
        <p:spPr>
          <a:xfrm>
            <a:off x="6701703" y="1065775"/>
            <a:ext cx="2379906" cy="3451445"/>
          </a:xfrm>
          <a:prstGeom prst="roundRect">
            <a:avLst>
              <a:gd name="adj" fmla="val 2135"/>
            </a:avLst>
          </a:prstGeom>
          <a:solidFill>
            <a:srgbClr val="A7A7A7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>
            <a:lvl1pPr algn="r">
              <a:defRPr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 </a:t>
            </a:r>
          </a:p>
        </p:txBody>
      </p:sp>
      <p:sp>
        <p:nvSpPr>
          <p:cNvPr id="282" name="Shape 282"/>
          <p:cNvSpPr/>
          <p:nvPr/>
        </p:nvSpPr>
        <p:spPr>
          <a:xfrm>
            <a:off x="6766258" y="1806503"/>
            <a:ext cx="2250796" cy="893985"/>
          </a:xfrm>
          <a:prstGeom prst="roundRect">
            <a:avLst>
              <a:gd name="adj" fmla="val 4579"/>
            </a:avLst>
          </a:prstGeom>
          <a:solidFill>
            <a:srgbClr val="29756E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80808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b="1" sz="12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283" name="Shape 283"/>
          <p:cNvSpPr/>
          <p:nvPr/>
        </p:nvSpPr>
        <p:spPr>
          <a:xfrm>
            <a:off x="6903411" y="2209343"/>
            <a:ext cx="1224551" cy="2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500">
                <a:solidFill>
                  <a:srgbClr val="FFFFFF"/>
                </a:solidFill>
                <a:uFillTx/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FFFFFF"/>
                </a:solidFill>
              </a:rPr>
              <a:t>Worker VMs</a:t>
            </a:r>
          </a:p>
        </p:txBody>
      </p:sp>
      <p:grpSp>
        <p:nvGrpSpPr>
          <p:cNvPr id="290" name="Group 290"/>
          <p:cNvGrpSpPr/>
          <p:nvPr/>
        </p:nvGrpSpPr>
        <p:grpSpPr>
          <a:xfrm>
            <a:off x="8264947" y="1876806"/>
            <a:ext cx="649948" cy="753379"/>
            <a:chOff x="0" y="0"/>
            <a:chExt cx="649947" cy="753377"/>
          </a:xfrm>
        </p:grpSpPr>
        <p:pic>
          <p:nvPicPr>
            <p:cNvPr id="284" name="image26.png" descr="ICON_VM_basic_label_Q308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185425"/>
              <a:ext cx="313069" cy="3669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5" name="image26.png" descr="ICON_VM_basic_label_Q308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67319" y="285928"/>
              <a:ext cx="313069" cy="3669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6" name="image26.png" descr="ICON_VM_basic_label_Q308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334638" y="386432"/>
              <a:ext cx="313069" cy="3669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7" name="image26.png" descr="ICON_VM_basic_label_Q308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240" y="0"/>
              <a:ext cx="313069" cy="3669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8" name="image26.png" descr="ICON_VM_basic_label_Q308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69559" y="100503"/>
              <a:ext cx="313069" cy="3669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9" name="image26.png" descr="ICON_VM_basic_label_Q308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336879" y="201006"/>
              <a:ext cx="313069" cy="3669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91" name="Shape 291"/>
          <p:cNvSpPr/>
          <p:nvPr/>
        </p:nvSpPr>
        <p:spPr>
          <a:xfrm>
            <a:off x="6587969" y="2243967"/>
            <a:ext cx="207368" cy="1"/>
          </a:xfrm>
          <a:prstGeom prst="line">
            <a:avLst/>
          </a:prstGeom>
          <a:ln w="19050">
            <a:solidFill>
              <a:srgbClr val="535353"/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92" name="Shape 292"/>
          <p:cNvSpPr/>
          <p:nvPr/>
        </p:nvSpPr>
        <p:spPr>
          <a:xfrm>
            <a:off x="7758171" y="2736188"/>
            <a:ext cx="1" cy="305678"/>
          </a:xfrm>
          <a:prstGeom prst="line">
            <a:avLst/>
          </a:prstGeom>
          <a:ln w="19050">
            <a:solidFill>
              <a:srgbClr val="535353"/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297" name="Group 297"/>
          <p:cNvGrpSpPr/>
          <p:nvPr/>
        </p:nvGrpSpPr>
        <p:grpSpPr>
          <a:xfrm>
            <a:off x="6820551" y="3043657"/>
            <a:ext cx="2199589" cy="682399"/>
            <a:chOff x="0" y="0"/>
            <a:chExt cx="2199587" cy="682397"/>
          </a:xfrm>
        </p:grpSpPr>
        <p:sp>
          <p:nvSpPr>
            <p:cNvPr id="293" name="Shape 293"/>
            <p:cNvSpPr/>
            <p:nvPr/>
          </p:nvSpPr>
          <p:spPr>
            <a:xfrm>
              <a:off x="0" y="0"/>
              <a:ext cx="2199588" cy="682398"/>
            </a:xfrm>
            <a:prstGeom prst="roundRect">
              <a:avLst>
                <a:gd name="adj" fmla="val 4579"/>
              </a:avLst>
            </a:prstGeom>
            <a:solidFill>
              <a:srgbClr val="29756E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808080">
                  <a:alpha val="34999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b="1" sz="12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294" name="Shape 294"/>
            <p:cNvSpPr/>
            <p:nvPr/>
          </p:nvSpPr>
          <p:spPr>
            <a:xfrm>
              <a:off x="41350" y="19884"/>
              <a:ext cx="2046145" cy="171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1200">
                  <a:solidFill>
                    <a:srgbClr val="FFFFFF"/>
                  </a:solidFill>
                  <a:uFillTx/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Target VM</a:t>
              </a:r>
            </a:p>
          </p:txBody>
        </p:sp>
        <p:pic>
          <p:nvPicPr>
            <p:cNvPr id="295" name="image10.png" descr="ICON_VM_basic_label_Q308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692456" y="170944"/>
              <a:ext cx="404363" cy="4739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96" name="Shape 296"/>
            <p:cNvSpPr/>
            <p:nvPr/>
          </p:nvSpPr>
          <p:spPr>
            <a:xfrm rot="11254553">
              <a:off x="47521" y="196909"/>
              <a:ext cx="202002" cy="178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7" h="20870" fill="norm" stroke="1" extrusionOk="0">
                  <a:moveTo>
                    <a:pt x="5461" y="14219"/>
                  </a:moveTo>
                  <a:cubicBezTo>
                    <a:pt x="6370" y="14080"/>
                    <a:pt x="7008" y="13119"/>
                    <a:pt x="6887" y="12073"/>
                  </a:cubicBezTo>
                  <a:cubicBezTo>
                    <a:pt x="6766" y="11027"/>
                    <a:pt x="5932" y="10292"/>
                    <a:pt x="5024" y="10431"/>
                  </a:cubicBezTo>
                  <a:cubicBezTo>
                    <a:pt x="4115" y="10570"/>
                    <a:pt x="3477" y="11531"/>
                    <a:pt x="3598" y="12577"/>
                  </a:cubicBezTo>
                  <a:cubicBezTo>
                    <a:pt x="3719" y="13623"/>
                    <a:pt x="4553" y="14358"/>
                    <a:pt x="5461" y="14219"/>
                  </a:cubicBezTo>
                  <a:close/>
                  <a:moveTo>
                    <a:pt x="10425" y="13459"/>
                  </a:moveTo>
                  <a:cubicBezTo>
                    <a:pt x="11333" y="13320"/>
                    <a:pt x="11971" y="12359"/>
                    <a:pt x="11851" y="11313"/>
                  </a:cubicBezTo>
                  <a:cubicBezTo>
                    <a:pt x="11730" y="10267"/>
                    <a:pt x="10896" y="9532"/>
                    <a:pt x="9987" y="9671"/>
                  </a:cubicBezTo>
                  <a:cubicBezTo>
                    <a:pt x="9079" y="9810"/>
                    <a:pt x="8441" y="10771"/>
                    <a:pt x="8561" y="11817"/>
                  </a:cubicBezTo>
                  <a:cubicBezTo>
                    <a:pt x="8682" y="12863"/>
                    <a:pt x="9516" y="13598"/>
                    <a:pt x="10425" y="13459"/>
                  </a:cubicBezTo>
                  <a:close/>
                  <a:moveTo>
                    <a:pt x="15388" y="12698"/>
                  </a:moveTo>
                  <a:cubicBezTo>
                    <a:pt x="16297" y="12559"/>
                    <a:pt x="16935" y="11599"/>
                    <a:pt x="16814" y="10553"/>
                  </a:cubicBezTo>
                  <a:cubicBezTo>
                    <a:pt x="16693" y="9507"/>
                    <a:pt x="15859" y="8771"/>
                    <a:pt x="14951" y="8911"/>
                  </a:cubicBezTo>
                  <a:cubicBezTo>
                    <a:pt x="14043" y="9050"/>
                    <a:pt x="13404" y="10010"/>
                    <a:pt x="13525" y="11056"/>
                  </a:cubicBezTo>
                  <a:cubicBezTo>
                    <a:pt x="13646" y="12102"/>
                    <a:pt x="14480" y="12838"/>
                    <a:pt x="15388" y="12698"/>
                  </a:cubicBezTo>
                  <a:close/>
                  <a:moveTo>
                    <a:pt x="11333" y="20736"/>
                  </a:moveTo>
                  <a:cubicBezTo>
                    <a:pt x="5692" y="21600"/>
                    <a:pt x="644" y="18177"/>
                    <a:pt x="56" y="13092"/>
                  </a:cubicBezTo>
                  <a:cubicBezTo>
                    <a:pt x="-531" y="8006"/>
                    <a:pt x="3565" y="3182"/>
                    <a:pt x="9205" y="2319"/>
                  </a:cubicBezTo>
                  <a:cubicBezTo>
                    <a:pt x="10331" y="2146"/>
                    <a:pt x="11433" y="2144"/>
                    <a:pt x="12475" y="2337"/>
                  </a:cubicBezTo>
                  <a:cubicBezTo>
                    <a:pt x="14907" y="2290"/>
                    <a:pt x="17337" y="1504"/>
                    <a:pt x="19768" y="0"/>
                  </a:cubicBezTo>
                  <a:cubicBezTo>
                    <a:pt x="19085" y="1758"/>
                    <a:pt x="18589" y="3515"/>
                    <a:pt x="18297" y="5277"/>
                  </a:cubicBezTo>
                  <a:cubicBezTo>
                    <a:pt x="19489" y="6533"/>
                    <a:pt x="20271" y="8142"/>
                    <a:pt x="20482" y="9963"/>
                  </a:cubicBezTo>
                  <a:cubicBezTo>
                    <a:pt x="21069" y="15049"/>
                    <a:pt x="16973" y="19872"/>
                    <a:pt x="11333" y="2073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uFillTx/>
                </a:defRPr>
              </a:pPr>
            </a:p>
          </p:txBody>
        </p:sp>
      </p:grpSp>
      <p:grpSp>
        <p:nvGrpSpPr>
          <p:cNvPr id="302" name="Group 302"/>
          <p:cNvGrpSpPr/>
          <p:nvPr/>
        </p:nvGrpSpPr>
        <p:grpSpPr>
          <a:xfrm>
            <a:off x="6826434" y="3281440"/>
            <a:ext cx="2199588" cy="682398"/>
            <a:chOff x="0" y="0"/>
            <a:chExt cx="2199586" cy="682397"/>
          </a:xfrm>
        </p:grpSpPr>
        <p:sp>
          <p:nvSpPr>
            <p:cNvPr id="298" name="Shape 298"/>
            <p:cNvSpPr/>
            <p:nvPr/>
          </p:nvSpPr>
          <p:spPr>
            <a:xfrm>
              <a:off x="0" y="0"/>
              <a:ext cx="2199587" cy="682398"/>
            </a:xfrm>
            <a:prstGeom prst="roundRect">
              <a:avLst>
                <a:gd name="adj" fmla="val 4579"/>
              </a:avLst>
            </a:prstGeom>
            <a:solidFill>
              <a:srgbClr val="29756E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808080">
                  <a:alpha val="34999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b="1" sz="12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299" name="Shape 299"/>
            <p:cNvSpPr/>
            <p:nvPr/>
          </p:nvSpPr>
          <p:spPr>
            <a:xfrm>
              <a:off x="41350" y="30617"/>
              <a:ext cx="1852672" cy="171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1200">
                  <a:solidFill>
                    <a:srgbClr val="FFFFFF"/>
                  </a:solidFill>
                  <a:uFillTx/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Target VM</a:t>
              </a:r>
            </a:p>
          </p:txBody>
        </p:sp>
        <p:pic>
          <p:nvPicPr>
            <p:cNvPr id="300" name="image10.png" descr="ICON_VM_basic_label_Q308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692456" y="170944"/>
              <a:ext cx="404362" cy="4739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01" name="Shape 301"/>
            <p:cNvSpPr/>
            <p:nvPr/>
          </p:nvSpPr>
          <p:spPr>
            <a:xfrm>
              <a:off x="55064" y="212362"/>
              <a:ext cx="188325" cy="162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0657" h="15999" fill="norm" stroke="1" extrusionOk="0">
                  <a:moveTo>
                    <a:pt x="5328" y="3849"/>
                  </a:moveTo>
                  <a:cubicBezTo>
                    <a:pt x="7532" y="-5601"/>
                    <a:pt x="16128" y="3849"/>
                    <a:pt x="5328" y="15999"/>
                  </a:cubicBezTo>
                  <a:cubicBezTo>
                    <a:pt x="-5472" y="3849"/>
                    <a:pt x="3124" y="-5601"/>
                    <a:pt x="5328" y="384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uFillTx/>
                </a:defRPr>
              </a:pPr>
            </a:p>
          </p:txBody>
        </p:sp>
      </p:grpSp>
      <p:grpSp>
        <p:nvGrpSpPr>
          <p:cNvPr id="308" name="Group 308"/>
          <p:cNvGrpSpPr/>
          <p:nvPr/>
        </p:nvGrpSpPr>
        <p:grpSpPr>
          <a:xfrm>
            <a:off x="6820551" y="3520328"/>
            <a:ext cx="2199589" cy="682398"/>
            <a:chOff x="0" y="0"/>
            <a:chExt cx="2199587" cy="682397"/>
          </a:xfrm>
        </p:grpSpPr>
        <p:sp>
          <p:nvSpPr>
            <p:cNvPr id="303" name="Shape 303"/>
            <p:cNvSpPr/>
            <p:nvPr/>
          </p:nvSpPr>
          <p:spPr>
            <a:xfrm>
              <a:off x="0" y="0"/>
              <a:ext cx="2199588" cy="682398"/>
            </a:xfrm>
            <a:prstGeom prst="roundRect">
              <a:avLst>
                <a:gd name="adj" fmla="val 4579"/>
              </a:avLst>
            </a:prstGeom>
            <a:solidFill>
              <a:srgbClr val="29756E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808080">
                  <a:alpha val="34999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b="1" sz="12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304" name="Shape 304"/>
            <p:cNvSpPr/>
            <p:nvPr/>
          </p:nvSpPr>
          <p:spPr>
            <a:xfrm>
              <a:off x="41350" y="30617"/>
              <a:ext cx="2071300" cy="171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1200">
                  <a:solidFill>
                    <a:srgbClr val="FFFFFF"/>
                  </a:solidFill>
                  <a:uFillTx/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Target VM</a:t>
              </a:r>
            </a:p>
          </p:txBody>
        </p:sp>
        <p:sp>
          <p:nvSpPr>
            <p:cNvPr id="305" name="Shape 305"/>
            <p:cNvSpPr/>
            <p:nvPr/>
          </p:nvSpPr>
          <p:spPr>
            <a:xfrm>
              <a:off x="64398" y="205970"/>
              <a:ext cx="168248" cy="2245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16618"/>
                  </a:moveTo>
                  <a:lnTo>
                    <a:pt x="6946" y="18824"/>
                  </a:lnTo>
                  <a:cubicBezTo>
                    <a:pt x="7990" y="19479"/>
                    <a:pt x="9343" y="19815"/>
                    <a:pt x="10800" y="19815"/>
                  </a:cubicBezTo>
                  <a:cubicBezTo>
                    <a:pt x="12257" y="19815"/>
                    <a:pt x="13610" y="19479"/>
                    <a:pt x="14654" y="18825"/>
                  </a:cubicBezTo>
                  <a:close/>
                  <a:moveTo>
                    <a:pt x="4280" y="12886"/>
                  </a:moveTo>
                  <a:cubicBezTo>
                    <a:pt x="3997" y="13421"/>
                    <a:pt x="3858" y="14005"/>
                    <a:pt x="3858" y="14613"/>
                  </a:cubicBezTo>
                  <a:cubicBezTo>
                    <a:pt x="3858" y="16342"/>
                    <a:pt x="4983" y="17873"/>
                    <a:pt x="6787" y="18744"/>
                  </a:cubicBezTo>
                  <a:lnTo>
                    <a:pt x="8263" y="15166"/>
                  </a:lnTo>
                  <a:close/>
                  <a:moveTo>
                    <a:pt x="17320" y="12886"/>
                  </a:moveTo>
                  <a:lnTo>
                    <a:pt x="13337" y="15166"/>
                  </a:lnTo>
                  <a:lnTo>
                    <a:pt x="14813" y="18744"/>
                  </a:lnTo>
                  <a:cubicBezTo>
                    <a:pt x="16617" y="17873"/>
                    <a:pt x="17742" y="16342"/>
                    <a:pt x="17742" y="14613"/>
                  </a:cubicBezTo>
                  <a:cubicBezTo>
                    <a:pt x="17742" y="14005"/>
                    <a:pt x="17603" y="13421"/>
                    <a:pt x="17320" y="12886"/>
                  </a:cubicBezTo>
                  <a:close/>
                  <a:moveTo>
                    <a:pt x="10970" y="9424"/>
                  </a:moveTo>
                  <a:lnTo>
                    <a:pt x="12368" y="12816"/>
                  </a:lnTo>
                  <a:lnTo>
                    <a:pt x="17290" y="12816"/>
                  </a:lnTo>
                  <a:cubicBezTo>
                    <a:pt x="16353" y="10863"/>
                    <a:pt x="13884" y="9465"/>
                    <a:pt x="10970" y="9424"/>
                  </a:cubicBezTo>
                  <a:close/>
                  <a:moveTo>
                    <a:pt x="10630" y="9424"/>
                  </a:moveTo>
                  <a:cubicBezTo>
                    <a:pt x="7716" y="9465"/>
                    <a:pt x="5247" y="10863"/>
                    <a:pt x="4310" y="12816"/>
                  </a:cubicBezTo>
                  <a:lnTo>
                    <a:pt x="9232" y="12816"/>
                  </a:lnTo>
                  <a:close/>
                  <a:moveTo>
                    <a:pt x="12665" y="2637"/>
                  </a:moveTo>
                  <a:lnTo>
                    <a:pt x="20124" y="2637"/>
                  </a:lnTo>
                  <a:lnTo>
                    <a:pt x="20124" y="5249"/>
                  </a:lnTo>
                  <a:lnTo>
                    <a:pt x="15871" y="8762"/>
                  </a:lnTo>
                  <a:cubicBezTo>
                    <a:pt x="18434" y="9999"/>
                    <a:pt x="20124" y="12158"/>
                    <a:pt x="20124" y="14613"/>
                  </a:cubicBezTo>
                  <a:cubicBezTo>
                    <a:pt x="20124" y="18472"/>
                    <a:pt x="15949" y="21600"/>
                    <a:pt x="10800" y="21600"/>
                  </a:cubicBezTo>
                  <a:cubicBezTo>
                    <a:pt x="5651" y="21600"/>
                    <a:pt x="1476" y="18472"/>
                    <a:pt x="1476" y="14613"/>
                  </a:cubicBezTo>
                  <a:cubicBezTo>
                    <a:pt x="1476" y="12161"/>
                    <a:pt x="3162" y="10004"/>
                    <a:pt x="5719" y="8766"/>
                  </a:cubicBezTo>
                  <a:lnTo>
                    <a:pt x="1476" y="5261"/>
                  </a:lnTo>
                  <a:lnTo>
                    <a:pt x="1476" y="2649"/>
                  </a:lnTo>
                  <a:lnTo>
                    <a:pt x="8935" y="2649"/>
                  </a:lnTo>
                  <a:lnTo>
                    <a:pt x="8935" y="7767"/>
                  </a:lnTo>
                  <a:cubicBezTo>
                    <a:pt x="9538" y="7675"/>
                    <a:pt x="10161" y="7626"/>
                    <a:pt x="10800" y="7626"/>
                  </a:cubicBezTo>
                  <a:lnTo>
                    <a:pt x="12665" y="7767"/>
                  </a:lnTo>
                  <a:lnTo>
                    <a:pt x="12665" y="5249"/>
                  </a:lnTo>
                  <a:close/>
                  <a:moveTo>
                    <a:pt x="0" y="0"/>
                  </a:moveTo>
                  <a:lnTo>
                    <a:pt x="21600" y="0"/>
                  </a:lnTo>
                  <a:lnTo>
                    <a:pt x="21600" y="1688"/>
                  </a:lnTo>
                  <a:lnTo>
                    <a:pt x="0" y="168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uFillTx/>
                </a:defRPr>
              </a:pPr>
            </a:p>
          </p:txBody>
        </p:sp>
        <p:pic>
          <p:nvPicPr>
            <p:cNvPr id="306" name="image10.png" descr="ICON_VM_basic_label_Q308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692456" y="170944"/>
              <a:ext cx="404363" cy="4739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07" name="Shape 307"/>
            <p:cNvSpPr/>
            <p:nvPr/>
          </p:nvSpPr>
          <p:spPr>
            <a:xfrm>
              <a:off x="596087" y="337908"/>
              <a:ext cx="961827" cy="2676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r">
                <a:defRPr sz="1000">
                  <a:solidFill>
                    <a:srgbClr val="FFFFFF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000">
                  <a:solidFill>
                    <a:srgbClr val="FFFFFF"/>
                  </a:solidFill>
                </a:rPr>
                <a:t>BOSH agent</a:t>
              </a:r>
            </a:p>
          </p:txBody>
        </p:sp>
      </p:grpSp>
      <p:sp>
        <p:nvSpPr>
          <p:cNvPr id="309" name="Shape 309"/>
          <p:cNvSpPr/>
          <p:nvPr/>
        </p:nvSpPr>
        <p:spPr>
          <a:xfrm>
            <a:off x="4701150" y="2047924"/>
            <a:ext cx="1886820" cy="363583"/>
          </a:xfrm>
          <a:prstGeom prst="roundRect">
            <a:avLst>
              <a:gd name="adj" fmla="val 13884"/>
            </a:avLst>
          </a:prstGeom>
          <a:solidFill>
            <a:srgbClr val="29756E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6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        BOSH Director</a:t>
            </a:r>
          </a:p>
        </p:txBody>
      </p:sp>
      <p:pic>
        <p:nvPicPr>
          <p:cNvPr id="310" name="pasted-image.pd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780033" y="2103433"/>
            <a:ext cx="213189" cy="274100"/>
          </a:xfrm>
          <a:prstGeom prst="rect">
            <a:avLst/>
          </a:prstGeom>
          <a:ln w="3175">
            <a:miter lim="400000"/>
          </a:ln>
        </p:spPr>
      </p:pic>
      <p:sp>
        <p:nvSpPr>
          <p:cNvPr id="320" name="Shape 320"/>
          <p:cNvSpPr/>
          <p:nvPr/>
        </p:nvSpPr>
        <p:spPr>
          <a:xfrm>
            <a:off x="5793854" y="3396913"/>
            <a:ext cx="1026690" cy="5869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8096" y="21483"/>
                  <a:pt x="896" y="14283"/>
                  <a:pt x="0" y="0"/>
                </a:cubicBezTo>
              </a:path>
            </a:pathLst>
          </a:custGeom>
          <a:ln w="19050">
            <a:solidFill>
              <a:srgbClr val="535353"/>
            </a:solidFill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321" name="Shape 321"/>
          <p:cNvSpPr/>
          <p:nvPr/>
        </p:nvSpPr>
        <p:spPr>
          <a:xfrm>
            <a:off x="4520558" y="3208563"/>
            <a:ext cx="995084" cy="5931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63" h="20951" fill="norm" stroke="1" extrusionOk="0">
                <a:moveTo>
                  <a:pt x="21031" y="0"/>
                </a:moveTo>
                <a:cubicBezTo>
                  <a:pt x="21600" y="14632"/>
                  <a:pt x="14590" y="21600"/>
                  <a:pt x="0" y="20903"/>
                </a:cubicBezTo>
              </a:path>
            </a:pathLst>
          </a:custGeom>
          <a:ln w="19050">
            <a:solidFill>
              <a:srgbClr val="535353"/>
            </a:solidFill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313" name="Shape 313"/>
          <p:cNvSpPr/>
          <p:nvPr/>
        </p:nvSpPr>
        <p:spPr>
          <a:xfrm>
            <a:off x="4696659" y="3014361"/>
            <a:ext cx="1895803" cy="388405"/>
          </a:xfrm>
          <a:prstGeom prst="roundRect">
            <a:avLst>
              <a:gd name="adj" fmla="val 13079"/>
            </a:avLst>
          </a:prstGeom>
          <a:solidFill>
            <a:srgbClr val="29756E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6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        NATS</a:t>
            </a:r>
          </a:p>
        </p:txBody>
      </p:sp>
      <p:pic>
        <p:nvPicPr>
          <p:cNvPr id="314" name="pasted-image.pd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753277" y="3100344"/>
            <a:ext cx="266701" cy="215901"/>
          </a:xfrm>
          <a:prstGeom prst="rect">
            <a:avLst/>
          </a:prstGeom>
          <a:ln w="3175">
            <a:miter lim="400000"/>
          </a:ln>
        </p:spPr>
      </p:pic>
      <p:cxnSp>
        <p:nvCxnSpPr>
          <p:cNvPr id="315" name="Connector 315"/>
          <p:cNvCxnSpPr>
            <a:stCxn id="313" idx="0"/>
            <a:endCxn id="309" idx="0"/>
          </p:cNvCxnSpPr>
          <p:nvPr/>
        </p:nvCxnSpPr>
        <p:spPr>
          <a:xfrm flipV="1">
            <a:off x="5644560" y="2229715"/>
            <a:ext cx="1" cy="978849"/>
          </a:xfrm>
          <a:prstGeom prst="straightConnector1">
            <a:avLst/>
          </a:prstGeom>
          <a:ln w="19050">
            <a:solidFill>
              <a:srgbClr val="535353"/>
            </a:solidFill>
            <a:tailEnd type="triangle"/>
          </a:ln>
        </p:spPr>
      </p:cxnSp>
      <p:sp>
        <p:nvSpPr>
          <p:cNvPr id="316" name="Shape 316"/>
          <p:cNvSpPr/>
          <p:nvPr/>
        </p:nvSpPr>
        <p:spPr>
          <a:xfrm>
            <a:off x="8382449" y="1070650"/>
            <a:ext cx="652777" cy="387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1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10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IaaS</a:t>
            </a:r>
          </a:p>
        </p:txBody>
      </p:sp>
      <p:sp>
        <p:nvSpPr>
          <p:cNvPr id="317" name="Shape 317"/>
          <p:cNvSpPr/>
          <p:nvPr/>
        </p:nvSpPr>
        <p:spPr>
          <a:xfrm>
            <a:off x="1780150" y="2047924"/>
            <a:ext cx="1291403" cy="363583"/>
          </a:xfrm>
          <a:prstGeom prst="roundRect">
            <a:avLst>
              <a:gd name="adj" fmla="val 13884"/>
            </a:avLst>
          </a:prstGeom>
          <a:solidFill>
            <a:srgbClr val="29756E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4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        BOSH CLI</a:t>
            </a:r>
          </a:p>
        </p:txBody>
      </p:sp>
      <p:pic>
        <p:nvPicPr>
          <p:cNvPr id="318" name="pasted-image.pd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859033" y="2103433"/>
            <a:ext cx="213189" cy="274100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fast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nodeType="afterEffect" presetClass="entr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nodeType="afterEffect" presetClass="entr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nodeType="afterEffect" presetClass="entr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9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nodeType="afterEffect" presetClass="exit" presetSubtype="0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22" dur="500" fill="hold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nodeType="afterEffect" presetClass="entr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nodeType="afterEffect" presetClass="entr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1" dur="2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nodeType="afterEffect" presetClass="entr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5" dur="2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nodeType="afterEffect" presetClass="entr" presetSubtype="8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9" dur="2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nodeType="afterEffect" presetClass="entr" presetSubtype="2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43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500"/>
                            </p:stCondLst>
                            <p:childTnLst>
                              <p:par>
                                <p:cTn id="45" nodeType="afterEffect" presetClass="entr" presetSubtype="2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47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0"/>
                            </p:stCondLst>
                            <p:childTnLst>
                              <p:par>
                                <p:cTn id="49" nodeType="afterEffect" presetClass="entr" presetSubtype="4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51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2" grpId="6"/>
      <p:bldP build="whole" bldLvl="1" animBg="1" rev="0" advAuto="0" spid="297" grpId="7"/>
      <p:bldP build="whole" bldLvl="1" animBg="1" rev="0" advAuto="0" spid="302" grpId="8"/>
      <p:bldP build="whole" bldLvl="1" animBg="1" rev="0" advAuto="0" spid="278" grpId="1"/>
      <p:bldP build="whole" bldLvl="1" animBg="1" rev="0" advAuto="0" spid="321" grpId="11"/>
      <p:bldP build="whole" bldLvl="1" animBg="1" rev="0" advAuto="0" spid="320" grpId="10"/>
      <p:bldP build="whole" bldLvl="1" animBg="1" rev="0" advAuto="0" spid="319" grpId="3"/>
      <p:bldP build="whole" bldLvl="1" animBg="1" rev="0" advAuto="0" spid="315" grpId="12"/>
      <p:bldP build="whole" bldLvl="1" animBg="1" rev="0" advAuto="0" spid="308" grpId="9"/>
      <p:bldP build="whole" bldLvl="1" animBg="1" rev="0" advAuto="0" spid="280" grpId="2"/>
      <p:bldP build="whole" bldLvl="1" animBg="1" rev="0" advAuto="0" spid="291" grpId="4"/>
      <p:bldP build="whole" bldLvl="1" animBg="1" rev="0" advAuto="0" spid="291" grpId="5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</a:fld>
          </a:p>
        </p:txBody>
      </p:sp>
      <p:pic>
        <p:nvPicPr>
          <p:cNvPr id="32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24152" y="1111242"/>
            <a:ext cx="4336986" cy="3188961"/>
          </a:xfrm>
          <a:prstGeom prst="rect">
            <a:avLst/>
          </a:prstGeom>
          <a:ln w="12700">
            <a:miter lim="400000"/>
          </a:ln>
        </p:spPr>
      </p:pic>
      <p:sp>
        <p:nvSpPr>
          <p:cNvPr id="325" name="Shape 325"/>
          <p:cNvSpPr/>
          <p:nvPr/>
        </p:nvSpPr>
        <p:spPr>
          <a:xfrm>
            <a:off x="2533024" y="4368515"/>
            <a:ext cx="3569951" cy="276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300" u="sng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  <a:hlinkClick r:id="rId3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1300" u="sng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  <a:hlinkClick r:id="rId3" invalidUrl="" action="" tgtFrame="" tooltip="" history="1" highlightClick="0" endSnd="0"/>
              </a:rPr>
              <a:t>http://docs.cloudfoundry.org/bosh/workflow.html</a:t>
            </a:r>
          </a:p>
        </p:txBody>
      </p:sp>
      <p:sp>
        <p:nvSpPr>
          <p:cNvPr id="326" name="Shape 326"/>
          <p:cNvSpPr/>
          <p:nvPr>
            <p:ph type="title" idx="4294967295"/>
          </p:nvPr>
        </p:nvSpPr>
        <p:spPr>
          <a:xfrm>
            <a:off x="224221" y="76956"/>
            <a:ext cx="8410576" cy="533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900">
                <a:solidFill>
                  <a:srgbClr val="29756E"/>
                </a:solidFill>
                <a:uFill>
                  <a:solidFill>
                    <a:srgbClr val="2C95DD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900">
                <a:solidFill>
                  <a:srgbClr val="29756E"/>
                </a:solidFill>
                <a:uFill>
                  <a:solidFill>
                    <a:srgbClr val="2C95DD"/>
                  </a:solidFill>
                </a:uFill>
              </a:rPr>
              <a:t>BOSH possible flows</a:t>
            </a:r>
          </a:p>
        </p:txBody>
      </p:sp>
    </p:spTree>
  </p:cSld>
  <p:clrMapOvr>
    <a:masterClrMapping/>
  </p:clrMapOvr>
  <p:transition spd="fast" advClick="1"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type="title" idx="4294967295"/>
          </p:nvPr>
        </p:nvSpPr>
        <p:spPr>
          <a:xfrm>
            <a:off x="1331138" y="1466854"/>
            <a:ext cx="5983218" cy="533401"/>
          </a:xfrm>
          <a:prstGeom prst="rect">
            <a:avLst/>
          </a:prstGeom>
        </p:spPr>
        <p:txBody>
          <a:bodyPr/>
          <a:lstStyle/>
          <a:p>
            <a:pPr lvl="5">
              <a:lnSpc>
                <a:spcPct val="10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29756E"/>
                </a:solidFill>
                <a:uFill>
                  <a:solidFill>
                    <a:srgbClr val="2C95DD"/>
                  </a:solidFill>
                </a:uFill>
                <a:latin typeface="+mn-lt"/>
                <a:ea typeface="+mn-ea"/>
                <a:cs typeface="+mn-cs"/>
                <a:sym typeface="Helvetica"/>
              </a:rPr>
              <a:t>How about                     and CF?     </a:t>
            </a:r>
          </a:p>
        </p:txBody>
      </p:sp>
      <p:sp>
        <p:nvSpPr>
          <p:cNvPr id="329" name="Shape 32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</a:fld>
          </a:p>
        </p:txBody>
      </p:sp>
      <p:pic>
        <p:nvPicPr>
          <p:cNvPr id="330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19728" y="1486979"/>
            <a:ext cx="1965353" cy="4931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31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37546" y="2317425"/>
            <a:ext cx="1729718" cy="19945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32" presetID="23" grpId="1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1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79147" y="2819039"/>
            <a:ext cx="1082121" cy="310315"/>
          </a:xfrm>
          <a:prstGeom prst="rect">
            <a:avLst/>
          </a:prstGeom>
          <a:ln w="12700">
            <a:miter lim="400000"/>
          </a:ln>
        </p:spPr>
      </p:pic>
      <p:pic>
        <p:nvPicPr>
          <p:cNvPr id="334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38715" y="2342123"/>
            <a:ext cx="1272458" cy="33612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5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71674" y="2372640"/>
            <a:ext cx="1260564" cy="339383"/>
          </a:xfrm>
          <a:prstGeom prst="rect">
            <a:avLst/>
          </a:prstGeom>
          <a:ln w="12700">
            <a:miter lim="400000"/>
          </a:ln>
        </p:spPr>
      </p:pic>
      <p:pic>
        <p:nvPicPr>
          <p:cNvPr id="336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238689" y="1456956"/>
            <a:ext cx="1117968" cy="336121"/>
          </a:xfrm>
          <a:prstGeom prst="rect">
            <a:avLst/>
          </a:prstGeom>
          <a:ln w="12700">
            <a:miter lim="400000"/>
          </a:ln>
        </p:spPr>
      </p:pic>
      <p:sp>
        <p:nvSpPr>
          <p:cNvPr id="337" name="Shape 33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</a:fld>
          </a:p>
        </p:txBody>
      </p:sp>
      <p:pic>
        <p:nvPicPr>
          <p:cNvPr id="338" name="pasted-image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140625" y="288341"/>
            <a:ext cx="4021751" cy="1009149"/>
          </a:xfrm>
          <a:prstGeom prst="rect">
            <a:avLst/>
          </a:prstGeom>
          <a:ln w="12700">
            <a:miter lim="400000"/>
          </a:ln>
        </p:spPr>
      </p:pic>
      <p:sp>
        <p:nvSpPr>
          <p:cNvPr id="339" name="Shape 339"/>
          <p:cNvSpPr/>
          <p:nvPr/>
        </p:nvSpPr>
        <p:spPr>
          <a:xfrm>
            <a:off x="4156480" y="4064680"/>
            <a:ext cx="4021750" cy="456773"/>
          </a:xfrm>
          <a:prstGeom prst="roundRect">
            <a:avLst>
              <a:gd name="adj" fmla="val 11122"/>
            </a:avLst>
          </a:prstGeom>
          <a:solidFill>
            <a:srgbClr val="5E5E5E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  <a:latin typeface="Avenir Next"/>
                <a:ea typeface="Avenir Next"/>
                <a:cs typeface="Avenir Next"/>
                <a:sym typeface="Avenir Next"/>
              </a:rPr>
              <a:t>  </a:t>
            </a:r>
            <a:r>
              <a:rPr sz="140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  <a:latin typeface="Avenir Next"/>
                <a:ea typeface="Avenir Next"/>
                <a:cs typeface="Avenir Next"/>
                <a:sym typeface="Avenir Next"/>
              </a:rPr>
              <a:t>IaaS</a:t>
            </a:r>
          </a:p>
        </p:txBody>
      </p:sp>
      <p:grpSp>
        <p:nvGrpSpPr>
          <p:cNvPr id="346" name="Group 346"/>
          <p:cNvGrpSpPr/>
          <p:nvPr/>
        </p:nvGrpSpPr>
        <p:grpSpPr>
          <a:xfrm>
            <a:off x="4757040" y="4109649"/>
            <a:ext cx="3366050" cy="320518"/>
            <a:chOff x="0" y="0"/>
            <a:chExt cx="3366049" cy="320517"/>
          </a:xfrm>
        </p:grpSpPr>
        <p:pic>
          <p:nvPicPr>
            <p:cNvPr id="340" name="droppedImage.png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984"/>
              <a:ext cx="318549" cy="3185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1" name="pasted-image.pdf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478717" y="0"/>
              <a:ext cx="319534" cy="3195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2" name="droppedImage.png"/>
            <p:cNvPicPr/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958420" y="492"/>
              <a:ext cx="865944" cy="3195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3" name="droppedImage.png"/>
            <p:cNvPicPr/>
            <p:nvPr/>
          </p:nvPicPr>
          <p:blipFill>
            <a:blip r:embed="rId10">
              <a:extLst/>
            </a:blip>
            <a:srcRect l="12296" t="1162" r="16473" b="27441"/>
            <a:stretch>
              <a:fillRect/>
            </a:stretch>
          </p:blipFill>
          <p:spPr>
            <a:xfrm>
              <a:off x="1984532" y="984"/>
              <a:ext cx="319534" cy="3195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4" name="pasted-image.png"/>
            <p:cNvPicPr/>
            <p:nvPr/>
          </p:nvPicPr>
          <p:blipFill>
            <a:blip r:embed="rId11">
              <a:extLst/>
            </a:blip>
            <a:srcRect l="29203" t="14258" r="29203" b="28296"/>
            <a:stretch>
              <a:fillRect/>
            </a:stretch>
          </p:blipFill>
          <p:spPr>
            <a:xfrm>
              <a:off x="2464234" y="984"/>
              <a:ext cx="347034" cy="3195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5" name="pasted-image.png"/>
            <p:cNvPicPr/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2971332" y="0"/>
              <a:ext cx="394718" cy="3195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47" name="Shape 347"/>
          <p:cNvSpPr/>
          <p:nvPr/>
        </p:nvSpPr>
        <p:spPr>
          <a:xfrm>
            <a:off x="4153048" y="3676279"/>
            <a:ext cx="2015390" cy="320518"/>
          </a:xfrm>
          <a:prstGeom prst="roundRect">
            <a:avLst>
              <a:gd name="adj" fmla="val 13079"/>
            </a:avLst>
          </a:prstGeom>
          <a:solidFill>
            <a:srgbClr val="29756E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6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        BOSH Director</a:t>
            </a:r>
          </a:p>
        </p:txBody>
      </p:sp>
      <p:sp>
        <p:nvSpPr>
          <p:cNvPr id="348" name="Shape 348"/>
          <p:cNvSpPr/>
          <p:nvPr/>
        </p:nvSpPr>
        <p:spPr>
          <a:xfrm>
            <a:off x="6244391" y="3676279"/>
            <a:ext cx="1933426" cy="320518"/>
          </a:xfrm>
          <a:prstGeom prst="roundRect">
            <a:avLst>
              <a:gd name="adj" fmla="val 13079"/>
            </a:avLst>
          </a:prstGeom>
          <a:solidFill>
            <a:srgbClr val="29756E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4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        BOSH Agent</a:t>
            </a:r>
          </a:p>
        </p:txBody>
      </p:sp>
      <p:pic>
        <p:nvPicPr>
          <p:cNvPr id="349" name="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4112433" y="1394014"/>
            <a:ext cx="1353645" cy="449307"/>
          </a:xfrm>
          <a:prstGeom prst="rect">
            <a:avLst/>
          </a:prstGeom>
        </p:spPr>
      </p:pic>
      <p:pic>
        <p:nvPicPr>
          <p:cNvPr id="351" name="pasted-image.png"/>
          <p:cNvPicPr/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6899595" y="1460810"/>
            <a:ext cx="1220473" cy="296690"/>
          </a:xfrm>
          <a:prstGeom prst="rect">
            <a:avLst/>
          </a:prstGeom>
          <a:ln w="12700">
            <a:miter lim="400000"/>
          </a:ln>
        </p:spPr>
      </p:pic>
      <p:pic>
        <p:nvPicPr>
          <p:cNvPr id="352" name="pasted-image.png"/>
          <p:cNvPicPr/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5596301" y="1466645"/>
            <a:ext cx="1129096" cy="320518"/>
          </a:xfrm>
          <a:prstGeom prst="rect">
            <a:avLst/>
          </a:prstGeom>
          <a:ln w="12700">
            <a:miter lim="400000"/>
          </a:ln>
        </p:spPr>
      </p:pic>
      <p:pic>
        <p:nvPicPr>
          <p:cNvPr id="353" name=""/>
          <p:cNvPicPr/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5487378" y="1381314"/>
            <a:ext cx="1349731" cy="449307"/>
          </a:xfrm>
          <a:prstGeom prst="rect">
            <a:avLst/>
          </a:prstGeom>
        </p:spPr>
      </p:pic>
      <p:pic>
        <p:nvPicPr>
          <p:cNvPr id="355" name=""/>
          <p:cNvPicPr/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6833009" y="1394014"/>
            <a:ext cx="1353645" cy="449307"/>
          </a:xfrm>
          <a:prstGeom prst="rect">
            <a:avLst/>
          </a:prstGeom>
        </p:spPr>
      </p:pic>
      <p:pic>
        <p:nvPicPr>
          <p:cNvPr id="357" name="pasted-image.png"/>
          <p:cNvPicPr/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4180535" y="1901645"/>
            <a:ext cx="1217441" cy="338579"/>
          </a:xfrm>
          <a:prstGeom prst="rect">
            <a:avLst/>
          </a:prstGeom>
          <a:ln w="12700">
            <a:miter lim="400000"/>
          </a:ln>
        </p:spPr>
      </p:pic>
      <p:pic>
        <p:nvPicPr>
          <p:cNvPr id="358" name=""/>
          <p:cNvPicPr/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4112433" y="1846281"/>
            <a:ext cx="1353645" cy="449307"/>
          </a:xfrm>
          <a:prstGeom prst="rect">
            <a:avLst/>
          </a:prstGeom>
        </p:spPr>
      </p:pic>
      <p:pic>
        <p:nvPicPr>
          <p:cNvPr id="360" name="pasted-image.png"/>
          <p:cNvPicPr/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5515370" y="1946630"/>
            <a:ext cx="1268348" cy="29669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1" name=""/>
          <p:cNvPicPr/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5474678" y="1846281"/>
            <a:ext cx="1353645" cy="449307"/>
          </a:xfrm>
          <a:prstGeom prst="rect">
            <a:avLst/>
          </a:prstGeom>
        </p:spPr>
      </p:pic>
      <p:pic>
        <p:nvPicPr>
          <p:cNvPr id="363" name="pasted-image.png"/>
          <p:cNvPicPr/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6875712" y="1910616"/>
            <a:ext cx="1397365" cy="356017"/>
          </a:xfrm>
          <a:prstGeom prst="rect">
            <a:avLst/>
          </a:prstGeom>
          <a:ln w="12700">
            <a:miter lim="400000"/>
          </a:ln>
        </p:spPr>
      </p:pic>
      <p:pic>
        <p:nvPicPr>
          <p:cNvPr id="364" name=""/>
          <p:cNvPicPr/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6833009" y="1847862"/>
            <a:ext cx="1353645" cy="449306"/>
          </a:xfrm>
          <a:prstGeom prst="rect">
            <a:avLst/>
          </a:prstGeom>
        </p:spPr>
      </p:pic>
      <p:pic>
        <p:nvPicPr>
          <p:cNvPr id="366" name=""/>
          <p:cNvPicPr/>
          <p:nvPr/>
        </p:nvPicPr>
        <p:blipFill>
          <a:blip r:embed="rId24">
            <a:extLst/>
          </a:blip>
          <a:stretch>
            <a:fillRect/>
          </a:stretch>
        </p:blipFill>
        <p:spPr>
          <a:xfrm>
            <a:off x="4112433" y="2307519"/>
            <a:ext cx="1353645" cy="449307"/>
          </a:xfrm>
          <a:prstGeom prst="rect">
            <a:avLst/>
          </a:prstGeom>
        </p:spPr>
      </p:pic>
      <p:pic>
        <p:nvPicPr>
          <p:cNvPr id="368" name=""/>
          <p:cNvPicPr/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5478454" y="2295622"/>
            <a:ext cx="1353645" cy="449307"/>
          </a:xfrm>
          <a:prstGeom prst="rect">
            <a:avLst/>
          </a:prstGeom>
        </p:spPr>
      </p:pic>
      <p:pic>
        <p:nvPicPr>
          <p:cNvPr id="370" name=""/>
          <p:cNvPicPr/>
          <p:nvPr/>
        </p:nvPicPr>
        <p:blipFill>
          <a:blip r:embed="rId26">
            <a:extLst/>
          </a:blip>
          <a:stretch>
            <a:fillRect/>
          </a:stretch>
        </p:blipFill>
        <p:spPr>
          <a:xfrm>
            <a:off x="6833009" y="2287791"/>
            <a:ext cx="1353645" cy="449307"/>
          </a:xfrm>
          <a:prstGeom prst="rect">
            <a:avLst/>
          </a:prstGeom>
        </p:spPr>
      </p:pic>
      <p:pic>
        <p:nvPicPr>
          <p:cNvPr id="372" name=""/>
          <p:cNvPicPr/>
          <p:nvPr/>
        </p:nvPicPr>
        <p:blipFill>
          <a:blip r:embed="rId27">
            <a:extLst/>
          </a:blip>
          <a:stretch>
            <a:fillRect/>
          </a:stretch>
        </p:blipFill>
        <p:spPr>
          <a:xfrm>
            <a:off x="4125133" y="2750976"/>
            <a:ext cx="1353645" cy="449306"/>
          </a:xfrm>
          <a:prstGeom prst="rect">
            <a:avLst/>
          </a:prstGeom>
        </p:spPr>
      </p:pic>
      <p:pic>
        <p:nvPicPr>
          <p:cNvPr id="374" name=""/>
          <p:cNvPicPr/>
          <p:nvPr/>
        </p:nvPicPr>
        <p:blipFill>
          <a:blip r:embed="rId28">
            <a:extLst/>
          </a:blip>
          <a:stretch>
            <a:fillRect/>
          </a:stretch>
        </p:blipFill>
        <p:spPr>
          <a:xfrm>
            <a:off x="5494072" y="2750976"/>
            <a:ext cx="1353645" cy="449306"/>
          </a:xfrm>
          <a:prstGeom prst="rect">
            <a:avLst/>
          </a:prstGeom>
        </p:spPr>
      </p:pic>
      <p:pic>
        <p:nvPicPr>
          <p:cNvPr id="376" name="pasted-image.png"/>
          <p:cNvPicPr/>
          <p:nvPr/>
        </p:nvPicPr>
        <p:blipFill>
          <a:blip r:embed="rId29">
            <a:extLst/>
          </a:blip>
          <a:stretch>
            <a:fillRect/>
          </a:stretch>
        </p:blipFill>
        <p:spPr>
          <a:xfrm>
            <a:off x="6899595" y="2840047"/>
            <a:ext cx="1236583" cy="2531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77" name=""/>
          <p:cNvPicPr/>
          <p:nvPr/>
        </p:nvPicPr>
        <p:blipFill>
          <a:blip r:embed="rId30">
            <a:extLst/>
          </a:blip>
          <a:stretch>
            <a:fillRect/>
          </a:stretch>
        </p:blipFill>
        <p:spPr>
          <a:xfrm>
            <a:off x="6833009" y="2747883"/>
            <a:ext cx="1353645" cy="449307"/>
          </a:xfrm>
          <a:prstGeom prst="rect">
            <a:avLst/>
          </a:prstGeom>
        </p:spPr>
      </p:pic>
      <p:pic>
        <p:nvPicPr>
          <p:cNvPr id="379" name=""/>
          <p:cNvPicPr/>
          <p:nvPr/>
        </p:nvPicPr>
        <p:blipFill>
          <a:blip r:embed="rId31">
            <a:extLst/>
          </a:blip>
          <a:stretch>
            <a:fillRect/>
          </a:stretch>
        </p:blipFill>
        <p:spPr>
          <a:xfrm>
            <a:off x="4125133" y="3197189"/>
            <a:ext cx="1353645" cy="449307"/>
          </a:xfrm>
          <a:prstGeom prst="rect">
            <a:avLst/>
          </a:prstGeom>
        </p:spPr>
      </p:pic>
      <p:pic>
        <p:nvPicPr>
          <p:cNvPr id="381" name=""/>
          <p:cNvPicPr/>
          <p:nvPr/>
        </p:nvPicPr>
        <p:blipFill>
          <a:blip r:embed="rId32">
            <a:extLst/>
          </a:blip>
          <a:stretch>
            <a:fillRect/>
          </a:stretch>
        </p:blipFill>
        <p:spPr>
          <a:xfrm>
            <a:off x="5479071" y="3194151"/>
            <a:ext cx="1353645" cy="449306"/>
          </a:xfrm>
          <a:prstGeom prst="rect">
            <a:avLst/>
          </a:prstGeom>
        </p:spPr>
      </p:pic>
      <p:pic>
        <p:nvPicPr>
          <p:cNvPr id="383" name=""/>
          <p:cNvPicPr/>
          <p:nvPr/>
        </p:nvPicPr>
        <p:blipFill>
          <a:blip r:embed="rId33">
            <a:extLst/>
          </a:blip>
          <a:stretch>
            <a:fillRect/>
          </a:stretch>
        </p:blipFill>
        <p:spPr>
          <a:xfrm>
            <a:off x="6841065" y="3186183"/>
            <a:ext cx="1353645" cy="449307"/>
          </a:xfrm>
          <a:prstGeom prst="rect">
            <a:avLst/>
          </a:prstGeom>
        </p:spPr>
      </p:pic>
      <p:pic>
        <p:nvPicPr>
          <p:cNvPr id="385" name="pasted-image.png"/>
          <p:cNvPicPr/>
          <p:nvPr/>
        </p:nvPicPr>
        <p:blipFill>
          <a:blip r:embed="rId34">
            <a:extLst/>
          </a:blip>
          <a:stretch>
            <a:fillRect/>
          </a:stretch>
        </p:blipFill>
        <p:spPr>
          <a:xfrm>
            <a:off x="6927898" y="3321407"/>
            <a:ext cx="1179979" cy="188219"/>
          </a:xfrm>
          <a:prstGeom prst="rect">
            <a:avLst/>
          </a:prstGeom>
          <a:ln w="12700">
            <a:miter lim="400000"/>
          </a:ln>
        </p:spPr>
      </p:pic>
      <p:sp>
        <p:nvSpPr>
          <p:cNvPr id="386" name="Shape 386"/>
          <p:cNvSpPr/>
          <p:nvPr/>
        </p:nvSpPr>
        <p:spPr>
          <a:xfrm>
            <a:off x="5687014" y="3253101"/>
            <a:ext cx="999901" cy="341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b="1" sz="900">
                <a:solidFill>
                  <a:srgbClr val="5A5A5A"/>
                </a:solidFill>
                <a:uFill>
                  <a:solidFill>
                    <a:srgbClr val="4D4D4D"/>
                  </a:solidFill>
                </a:uFill>
              </a:rPr>
              <a:t>Mobile Services</a:t>
            </a:r>
            <a:endParaRPr b="1" sz="900">
              <a:solidFill>
                <a:srgbClr val="5A5A5A"/>
              </a:solidFill>
              <a:uFill>
                <a:solidFill>
                  <a:srgbClr val="4D4D4D"/>
                </a:solidFill>
              </a:uFill>
            </a:endParaRPr>
          </a:p>
          <a:p>
            <a:pPr lvl="0" algn="ctr">
              <a:defRPr>
                <a:solidFill>
                  <a:srgbClr val="000000"/>
                </a:solidFill>
                <a:uFillTx/>
              </a:defRPr>
            </a:pPr>
            <a:r>
              <a:rPr b="1" sz="900">
                <a:solidFill>
                  <a:srgbClr val="5A5A5A"/>
                </a:solidFill>
                <a:uFill>
                  <a:solidFill>
                    <a:srgbClr val="4D4D4D"/>
                  </a:solidFill>
                </a:uFill>
              </a:rPr>
              <a:t>for Pivotal CF</a:t>
            </a:r>
          </a:p>
        </p:txBody>
      </p:sp>
      <p:sp>
        <p:nvSpPr>
          <p:cNvPr id="387" name="Shape 387"/>
          <p:cNvSpPr/>
          <p:nvPr/>
        </p:nvSpPr>
        <p:spPr>
          <a:xfrm>
            <a:off x="4336183" y="3246164"/>
            <a:ext cx="917413" cy="341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>
              <a:defRPr>
                <a:solidFill>
                  <a:srgbClr val="000000"/>
                </a:solidFill>
                <a:uFillTx/>
              </a:defRPr>
            </a:pPr>
            <a:r>
              <a:rPr b="1" sz="900">
                <a:solidFill>
                  <a:srgbClr val="5A5A5A"/>
                </a:solidFill>
                <a:uFill>
                  <a:solidFill>
                    <a:srgbClr val="4D4D4D"/>
                  </a:solidFill>
                </a:uFill>
              </a:rPr>
              <a:t>ElasticSearch </a:t>
            </a:r>
            <a:endParaRPr b="1" sz="900">
              <a:solidFill>
                <a:srgbClr val="5A5A5A"/>
              </a:solidFill>
              <a:uFill>
                <a:solidFill>
                  <a:srgbClr val="4D4D4D"/>
                </a:solidFill>
              </a:uFill>
            </a:endParaRPr>
          </a:p>
          <a:p>
            <a:pPr lvl="0" algn="ctr">
              <a:defRPr>
                <a:solidFill>
                  <a:srgbClr val="000000"/>
                </a:solidFill>
                <a:uFillTx/>
              </a:defRPr>
            </a:pPr>
            <a:r>
              <a:rPr b="1" sz="900">
                <a:solidFill>
                  <a:srgbClr val="5A5A5A"/>
                </a:solidFill>
                <a:uFill>
                  <a:solidFill>
                    <a:srgbClr val="4D4D4D"/>
                  </a:solidFill>
                </a:uFill>
              </a:rPr>
              <a:t>for Pivotal CF</a:t>
            </a:r>
          </a:p>
        </p:txBody>
      </p:sp>
      <p:sp>
        <p:nvSpPr>
          <p:cNvPr id="388" name="Shape 388"/>
          <p:cNvSpPr/>
          <p:nvPr/>
        </p:nvSpPr>
        <p:spPr>
          <a:xfrm>
            <a:off x="6882706" y="2347240"/>
            <a:ext cx="1190326" cy="341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>
              <a:defRPr>
                <a:solidFill>
                  <a:srgbClr val="000000"/>
                </a:solidFill>
                <a:uFillTx/>
              </a:defRPr>
            </a:pPr>
            <a:r>
              <a:rPr b="1" sz="900">
                <a:solidFill>
                  <a:srgbClr val="5A5A5A"/>
                </a:solidFill>
                <a:uFill>
                  <a:solidFill>
                    <a:srgbClr val="4D4D4D"/>
                  </a:solidFill>
                </a:uFill>
              </a:rPr>
              <a:t>CloudBees Jenkins</a:t>
            </a:r>
            <a:endParaRPr b="1" sz="900">
              <a:solidFill>
                <a:srgbClr val="5A5A5A"/>
              </a:solidFill>
              <a:uFill>
                <a:solidFill>
                  <a:srgbClr val="4D4D4D"/>
                </a:solidFill>
              </a:uFill>
            </a:endParaRPr>
          </a:p>
          <a:p>
            <a:pPr lvl="0" algn="ctr">
              <a:defRPr>
                <a:solidFill>
                  <a:srgbClr val="000000"/>
                </a:solidFill>
                <a:uFillTx/>
              </a:defRPr>
            </a:pPr>
            <a:r>
              <a:rPr b="1" sz="900">
                <a:solidFill>
                  <a:srgbClr val="5A5A5A"/>
                </a:solidFill>
                <a:uFill>
                  <a:solidFill>
                    <a:srgbClr val="4D4D4D"/>
                  </a:solidFill>
                </a:uFill>
              </a:rPr>
              <a:t>Enterprise</a:t>
            </a:r>
          </a:p>
        </p:txBody>
      </p:sp>
      <p:sp>
        <p:nvSpPr>
          <p:cNvPr id="389" name="Shape 389"/>
          <p:cNvSpPr/>
          <p:nvPr/>
        </p:nvSpPr>
        <p:spPr>
          <a:xfrm>
            <a:off x="4334044" y="2792331"/>
            <a:ext cx="929703" cy="3666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>
              <a:defRPr>
                <a:solidFill>
                  <a:srgbClr val="000000"/>
                </a:solidFill>
                <a:uFillTx/>
              </a:defRPr>
            </a:pPr>
            <a:r>
              <a:rPr b="1" sz="1000">
                <a:solidFill>
                  <a:srgbClr val="5A5A5A"/>
                </a:solidFill>
                <a:uFill>
                  <a:solidFill>
                    <a:srgbClr val="4D4D4D"/>
                  </a:solidFill>
                </a:uFill>
              </a:rPr>
              <a:t>Cassandra</a:t>
            </a:r>
            <a:endParaRPr b="1" sz="1000">
              <a:solidFill>
                <a:srgbClr val="5A5A5A"/>
              </a:solidFill>
              <a:uFill>
                <a:solidFill>
                  <a:srgbClr val="4D4D4D"/>
                </a:solidFill>
              </a:uFill>
            </a:endParaRPr>
          </a:p>
          <a:p>
            <a:pPr lvl="0" algn="ctr">
              <a:defRPr>
                <a:solidFill>
                  <a:srgbClr val="000000"/>
                </a:solidFill>
                <a:uFillTx/>
              </a:defRPr>
            </a:pPr>
            <a:r>
              <a:rPr b="1" sz="1000">
                <a:solidFill>
                  <a:srgbClr val="5A5A5A"/>
                </a:solidFill>
                <a:uFill>
                  <a:solidFill>
                    <a:srgbClr val="4D4D4D"/>
                  </a:solidFill>
                </a:uFill>
              </a:rPr>
              <a:t>for Pivotal CF</a:t>
            </a:r>
          </a:p>
        </p:txBody>
      </p:sp>
      <p:pic>
        <p:nvPicPr>
          <p:cNvPr id="390" name=""/>
          <p:cNvPicPr/>
          <p:nvPr/>
        </p:nvPicPr>
        <p:blipFill>
          <a:blip r:embed="rId35">
            <a:extLst/>
          </a:blip>
          <a:stretch>
            <a:fillRect/>
          </a:stretch>
        </p:blipFill>
        <p:spPr>
          <a:xfrm>
            <a:off x="4078055" y="3595475"/>
            <a:ext cx="4184233" cy="1009149"/>
          </a:xfrm>
          <a:prstGeom prst="rect">
            <a:avLst/>
          </a:prstGeom>
        </p:spPr>
      </p:pic>
    </p:spTree>
  </p:cSld>
  <p:clrMapOvr>
    <a:masterClrMapping/>
  </p:clrMapOvr>
  <p:transition spd="fast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"/>
                            </p:stCondLst>
                            <p:childTnLst>
                              <p:par>
                                <p:cTn id="10" nodeType="afterEffect" presetClass="entr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5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"/>
                            </p:stCondLst>
                            <p:childTnLst>
                              <p:par>
                                <p:cTn id="15" nodeType="afterEffect" presetClass="entr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5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"/>
                            </p:stCondLst>
                            <p:childTnLst>
                              <p:par>
                                <p:cTn id="20" nodeType="afterEffect" presetClass="entr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5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"/>
                            </p:stCondLst>
                            <p:childTnLst>
                              <p:par>
                                <p:cTn id="25" nodeType="afterEffect" presetClass="entr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nodeType="afterEffect" presetClass="entr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5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5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"/>
                            </p:stCondLst>
                            <p:childTnLst>
                              <p:par>
                                <p:cTn id="35" nodeType="afterEffect" presetClass="entr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5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5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50"/>
                            </p:stCondLst>
                            <p:childTnLst>
                              <p:par>
                                <p:cTn id="40" nodeType="afterEffect" presetClass="entr" presetSubtype="16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5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5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00"/>
                            </p:stCondLst>
                            <p:childTnLst>
                              <p:par>
                                <p:cTn id="45" nodeType="afterEffect" presetClass="entr" presetSubtype="16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5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5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350"/>
                            </p:stCondLst>
                            <p:childTnLst>
                              <p:par>
                                <p:cTn id="50" nodeType="afterEffect" presetClass="entr" presetSubtype="16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5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5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nodeType="afterEffect" presetClass="entr" presetSubtype="16" presetID="2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5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5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650"/>
                            </p:stCondLst>
                            <p:childTnLst>
                              <p:par>
                                <p:cTn id="60" nodeType="afterEffect" presetClass="entr" presetSubtype="16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5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5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800"/>
                            </p:stCondLst>
                            <p:childTnLst>
                              <p:par>
                                <p:cTn id="65" nodeType="afterEffect" presetClass="entr" presetSubtype="16" presetID="23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5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5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950"/>
                            </p:stCondLst>
                            <p:childTnLst>
                              <p:par>
                                <p:cTn id="70" nodeType="afterEffect" presetClass="entr" presetSubtype="16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5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5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100"/>
                            </p:stCondLst>
                            <p:childTnLst>
                              <p:par>
                                <p:cTn id="75" nodeType="afterEffect" presetClass="entr" presetSubtype="16" presetID="23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5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5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presetClass="entr" presetSubtype="8" presetID="2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83"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3" grpId="2"/>
      <p:bldP build="whole" bldLvl="1" animBg="1" rev="0" advAuto="0" spid="368" grpId="8"/>
      <p:bldP build="whole" bldLvl="1" animBg="1" rev="0" advAuto="0" spid="364" grpId="6"/>
      <p:bldP build="whole" bldLvl="1" animBg="1" rev="0" advAuto="0" spid="390" grpId="16"/>
      <p:bldP build="whole" bldLvl="1" animBg="1" rev="0" advAuto="0" spid="377" grpId="12"/>
      <p:bldP build="whole" bldLvl="1" animBg="1" rev="0" advAuto="0" spid="374" grpId="11"/>
      <p:bldP build="whole" bldLvl="1" animBg="1" rev="0" advAuto="0" spid="366" grpId="7"/>
      <p:bldP build="whole" bldLvl="1" animBg="1" rev="0" advAuto="0" spid="355" grpId="5"/>
      <p:bldP build="whole" bldLvl="1" animBg="1" rev="0" advAuto="0" spid="361" grpId="4"/>
      <p:bldP build="whole" bldLvl="1" animBg="1" rev="0" advAuto="0" spid="358" grpId="3"/>
      <p:bldP build="whole" bldLvl="1" animBg="1" rev="0" advAuto="0" spid="349" grpId="1"/>
      <p:bldP build="whole" bldLvl="1" animBg="1" rev="0" advAuto="0" spid="370" grpId="9"/>
      <p:bldP build="whole" bldLvl="1" animBg="1" rev="0" advAuto="0" spid="379" grpId="13"/>
      <p:bldP build="whole" bldLvl="1" animBg="1" rev="0" advAuto="0" spid="381" grpId="14"/>
      <p:bldP build="whole" bldLvl="1" animBg="1" rev="0" advAuto="0" spid="383" grpId="15"/>
      <p:bldP build="whole" bldLvl="1" animBg="1" rev="0" advAuto="0" spid="372" grpId="1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/>
        </p:nvSpPr>
        <p:spPr>
          <a:xfrm>
            <a:off x="536714" y="267128"/>
            <a:ext cx="3616581" cy="4267025"/>
          </a:xfrm>
          <a:prstGeom prst="roundRect">
            <a:avLst>
              <a:gd name="adj" fmla="val 4171"/>
            </a:avLst>
          </a:prstGeom>
          <a:gradFill>
            <a:gsLst>
              <a:gs pos="0">
                <a:srgbClr val="DDDDDD">
                  <a:alpha val="73921"/>
                </a:srgbClr>
              </a:gs>
              <a:gs pos="100000">
                <a:srgbClr val="FFFFFF">
                  <a:alpha val="73921"/>
                </a:srgbClr>
              </a:gs>
            </a:gsLst>
            <a:lin ang="20987188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lvl="0" algn="ctr" defTabSz="8255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39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79147" y="2819039"/>
            <a:ext cx="1082121" cy="310315"/>
          </a:xfrm>
          <a:prstGeom prst="rect">
            <a:avLst/>
          </a:prstGeom>
          <a:ln w="12700">
            <a:miter lim="400000"/>
          </a:ln>
        </p:spPr>
      </p:pic>
      <p:pic>
        <p:nvPicPr>
          <p:cNvPr id="395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38715" y="2342123"/>
            <a:ext cx="1272458" cy="33612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6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71674" y="2372640"/>
            <a:ext cx="1260564" cy="339383"/>
          </a:xfrm>
          <a:prstGeom prst="rect">
            <a:avLst/>
          </a:prstGeom>
          <a:ln w="12700">
            <a:miter lim="400000"/>
          </a:ln>
        </p:spPr>
      </p:pic>
      <p:pic>
        <p:nvPicPr>
          <p:cNvPr id="397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238689" y="1456956"/>
            <a:ext cx="1117968" cy="336121"/>
          </a:xfrm>
          <a:prstGeom prst="rect">
            <a:avLst/>
          </a:prstGeom>
          <a:ln w="12700">
            <a:miter lim="400000"/>
          </a:ln>
        </p:spPr>
      </p:pic>
      <p:sp>
        <p:nvSpPr>
          <p:cNvPr id="398" name="Shape 39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</a:fld>
          </a:p>
        </p:txBody>
      </p:sp>
      <p:pic>
        <p:nvPicPr>
          <p:cNvPr id="399" name="pasted-image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140625" y="288341"/>
            <a:ext cx="4021751" cy="1009149"/>
          </a:xfrm>
          <a:prstGeom prst="rect">
            <a:avLst/>
          </a:prstGeom>
          <a:ln w="12700">
            <a:miter lim="400000"/>
          </a:ln>
        </p:spPr>
      </p:pic>
      <p:sp>
        <p:nvSpPr>
          <p:cNvPr id="400" name="Shape 400"/>
          <p:cNvSpPr/>
          <p:nvPr/>
        </p:nvSpPr>
        <p:spPr>
          <a:xfrm>
            <a:off x="4156480" y="4064680"/>
            <a:ext cx="4021750" cy="456773"/>
          </a:xfrm>
          <a:prstGeom prst="roundRect">
            <a:avLst>
              <a:gd name="adj" fmla="val 11122"/>
            </a:avLst>
          </a:prstGeom>
          <a:solidFill>
            <a:srgbClr val="5E5E5E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  <a:latin typeface="Avenir Next"/>
                <a:ea typeface="Avenir Next"/>
                <a:cs typeface="Avenir Next"/>
                <a:sym typeface="Avenir Next"/>
              </a:rPr>
              <a:t>  </a:t>
            </a:r>
            <a:r>
              <a:rPr sz="140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  <a:latin typeface="Avenir Next"/>
                <a:ea typeface="Avenir Next"/>
                <a:cs typeface="Avenir Next"/>
                <a:sym typeface="Avenir Next"/>
              </a:rPr>
              <a:t>IaaS</a:t>
            </a:r>
          </a:p>
        </p:txBody>
      </p:sp>
      <p:grpSp>
        <p:nvGrpSpPr>
          <p:cNvPr id="407" name="Group 407"/>
          <p:cNvGrpSpPr/>
          <p:nvPr/>
        </p:nvGrpSpPr>
        <p:grpSpPr>
          <a:xfrm>
            <a:off x="4757040" y="4109649"/>
            <a:ext cx="3366050" cy="320518"/>
            <a:chOff x="0" y="0"/>
            <a:chExt cx="3366049" cy="320517"/>
          </a:xfrm>
        </p:grpSpPr>
        <p:pic>
          <p:nvPicPr>
            <p:cNvPr id="401" name="droppedImage.tiff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984"/>
              <a:ext cx="318549" cy="3185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2" name="pasted-image.pdf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478717" y="0"/>
              <a:ext cx="319534" cy="3195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3" name="droppedImage.tiff"/>
            <p:cNvPicPr/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958420" y="492"/>
              <a:ext cx="865944" cy="3195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4" name="droppedImage.tiff"/>
            <p:cNvPicPr/>
            <p:nvPr/>
          </p:nvPicPr>
          <p:blipFill>
            <a:blip r:embed="rId10">
              <a:extLst/>
            </a:blip>
            <a:srcRect l="12296" t="1162" r="16473" b="27441"/>
            <a:stretch>
              <a:fillRect/>
            </a:stretch>
          </p:blipFill>
          <p:spPr>
            <a:xfrm>
              <a:off x="1984532" y="984"/>
              <a:ext cx="319534" cy="3195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5" name="pasted-image.png"/>
            <p:cNvPicPr/>
            <p:nvPr/>
          </p:nvPicPr>
          <p:blipFill>
            <a:blip r:embed="rId11">
              <a:extLst/>
            </a:blip>
            <a:srcRect l="29203" t="14258" r="29203" b="28296"/>
            <a:stretch>
              <a:fillRect/>
            </a:stretch>
          </p:blipFill>
          <p:spPr>
            <a:xfrm>
              <a:off x="2464234" y="984"/>
              <a:ext cx="347034" cy="3195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6" name="pasted-image.png"/>
            <p:cNvPicPr/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2971332" y="0"/>
              <a:ext cx="394718" cy="3195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08" name="Shape 408"/>
          <p:cNvSpPr/>
          <p:nvPr/>
        </p:nvSpPr>
        <p:spPr>
          <a:xfrm>
            <a:off x="4153048" y="3676279"/>
            <a:ext cx="2015390" cy="320518"/>
          </a:xfrm>
          <a:prstGeom prst="roundRect">
            <a:avLst>
              <a:gd name="adj" fmla="val 13079"/>
            </a:avLst>
          </a:prstGeom>
          <a:solidFill>
            <a:srgbClr val="29756E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6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        BOSH Director</a:t>
            </a:r>
          </a:p>
        </p:txBody>
      </p:sp>
      <p:sp>
        <p:nvSpPr>
          <p:cNvPr id="409" name="Shape 409"/>
          <p:cNvSpPr/>
          <p:nvPr/>
        </p:nvSpPr>
        <p:spPr>
          <a:xfrm>
            <a:off x="6244391" y="3676279"/>
            <a:ext cx="1933426" cy="320518"/>
          </a:xfrm>
          <a:prstGeom prst="roundRect">
            <a:avLst>
              <a:gd name="adj" fmla="val 13079"/>
            </a:avLst>
          </a:prstGeom>
          <a:solidFill>
            <a:srgbClr val="29756E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4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        BOSH Agent</a:t>
            </a:r>
          </a:p>
        </p:txBody>
      </p:sp>
      <p:pic>
        <p:nvPicPr>
          <p:cNvPr id="410" name="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4112433" y="1394014"/>
            <a:ext cx="1353645" cy="449307"/>
          </a:xfrm>
          <a:prstGeom prst="rect">
            <a:avLst/>
          </a:prstGeom>
        </p:spPr>
      </p:pic>
      <p:pic>
        <p:nvPicPr>
          <p:cNvPr id="412" name="pasted-image.png"/>
          <p:cNvPicPr/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6899595" y="1460810"/>
            <a:ext cx="1220473" cy="296690"/>
          </a:xfrm>
          <a:prstGeom prst="rect">
            <a:avLst/>
          </a:prstGeom>
          <a:ln w="12700">
            <a:miter lim="400000"/>
          </a:ln>
        </p:spPr>
      </p:pic>
      <p:pic>
        <p:nvPicPr>
          <p:cNvPr id="413" name="pasted-image.png"/>
          <p:cNvPicPr/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5596301" y="1466645"/>
            <a:ext cx="1129096" cy="320518"/>
          </a:xfrm>
          <a:prstGeom prst="rect">
            <a:avLst/>
          </a:prstGeom>
          <a:ln w="12700">
            <a:miter lim="400000"/>
          </a:ln>
        </p:spPr>
      </p:pic>
      <p:pic>
        <p:nvPicPr>
          <p:cNvPr id="414" name=""/>
          <p:cNvPicPr/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5487378" y="1381314"/>
            <a:ext cx="1349731" cy="449307"/>
          </a:xfrm>
          <a:prstGeom prst="rect">
            <a:avLst/>
          </a:prstGeom>
        </p:spPr>
      </p:pic>
      <p:pic>
        <p:nvPicPr>
          <p:cNvPr id="416" name=""/>
          <p:cNvPicPr/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6833009" y="1394014"/>
            <a:ext cx="1353645" cy="449307"/>
          </a:xfrm>
          <a:prstGeom prst="rect">
            <a:avLst/>
          </a:prstGeom>
        </p:spPr>
      </p:pic>
      <p:pic>
        <p:nvPicPr>
          <p:cNvPr id="418" name="pasted-image.png"/>
          <p:cNvPicPr/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4180535" y="1901645"/>
            <a:ext cx="1217441" cy="338579"/>
          </a:xfrm>
          <a:prstGeom prst="rect">
            <a:avLst/>
          </a:prstGeom>
          <a:ln w="12700">
            <a:miter lim="400000"/>
          </a:ln>
        </p:spPr>
      </p:pic>
      <p:pic>
        <p:nvPicPr>
          <p:cNvPr id="419" name=""/>
          <p:cNvPicPr/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4112433" y="1846281"/>
            <a:ext cx="1353645" cy="449307"/>
          </a:xfrm>
          <a:prstGeom prst="rect">
            <a:avLst/>
          </a:prstGeom>
        </p:spPr>
      </p:pic>
      <p:pic>
        <p:nvPicPr>
          <p:cNvPr id="421" name="pasted-image.png"/>
          <p:cNvPicPr/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5515370" y="1946630"/>
            <a:ext cx="1268348" cy="296690"/>
          </a:xfrm>
          <a:prstGeom prst="rect">
            <a:avLst/>
          </a:prstGeom>
          <a:ln w="12700">
            <a:miter lim="400000"/>
          </a:ln>
        </p:spPr>
      </p:pic>
      <p:pic>
        <p:nvPicPr>
          <p:cNvPr id="422" name=""/>
          <p:cNvPicPr/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5474678" y="1846281"/>
            <a:ext cx="1353645" cy="449307"/>
          </a:xfrm>
          <a:prstGeom prst="rect">
            <a:avLst/>
          </a:prstGeom>
        </p:spPr>
      </p:pic>
      <p:pic>
        <p:nvPicPr>
          <p:cNvPr id="424" name="pasted-image.png"/>
          <p:cNvPicPr/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6875712" y="1910616"/>
            <a:ext cx="1397365" cy="356017"/>
          </a:xfrm>
          <a:prstGeom prst="rect">
            <a:avLst/>
          </a:prstGeom>
          <a:ln w="12700">
            <a:miter lim="400000"/>
          </a:ln>
        </p:spPr>
      </p:pic>
      <p:pic>
        <p:nvPicPr>
          <p:cNvPr id="425" name=""/>
          <p:cNvPicPr/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6833009" y="1847862"/>
            <a:ext cx="1353645" cy="449306"/>
          </a:xfrm>
          <a:prstGeom prst="rect">
            <a:avLst/>
          </a:prstGeom>
        </p:spPr>
      </p:pic>
      <p:pic>
        <p:nvPicPr>
          <p:cNvPr id="427" name=""/>
          <p:cNvPicPr/>
          <p:nvPr/>
        </p:nvPicPr>
        <p:blipFill>
          <a:blip r:embed="rId24">
            <a:extLst/>
          </a:blip>
          <a:stretch>
            <a:fillRect/>
          </a:stretch>
        </p:blipFill>
        <p:spPr>
          <a:xfrm>
            <a:off x="4112433" y="2307519"/>
            <a:ext cx="1353645" cy="449307"/>
          </a:xfrm>
          <a:prstGeom prst="rect">
            <a:avLst/>
          </a:prstGeom>
        </p:spPr>
      </p:pic>
      <p:pic>
        <p:nvPicPr>
          <p:cNvPr id="429" name=""/>
          <p:cNvPicPr/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5478454" y="2295622"/>
            <a:ext cx="1353645" cy="449307"/>
          </a:xfrm>
          <a:prstGeom prst="rect">
            <a:avLst/>
          </a:prstGeom>
        </p:spPr>
      </p:pic>
      <p:pic>
        <p:nvPicPr>
          <p:cNvPr id="431" name=""/>
          <p:cNvPicPr/>
          <p:nvPr/>
        </p:nvPicPr>
        <p:blipFill>
          <a:blip r:embed="rId26">
            <a:extLst/>
          </a:blip>
          <a:stretch>
            <a:fillRect/>
          </a:stretch>
        </p:blipFill>
        <p:spPr>
          <a:xfrm>
            <a:off x="6833009" y="2287791"/>
            <a:ext cx="1353645" cy="449307"/>
          </a:xfrm>
          <a:prstGeom prst="rect">
            <a:avLst/>
          </a:prstGeom>
        </p:spPr>
      </p:pic>
      <p:pic>
        <p:nvPicPr>
          <p:cNvPr id="433" name=""/>
          <p:cNvPicPr/>
          <p:nvPr/>
        </p:nvPicPr>
        <p:blipFill>
          <a:blip r:embed="rId27">
            <a:extLst/>
          </a:blip>
          <a:stretch>
            <a:fillRect/>
          </a:stretch>
        </p:blipFill>
        <p:spPr>
          <a:xfrm>
            <a:off x="4125133" y="2750976"/>
            <a:ext cx="1353645" cy="449306"/>
          </a:xfrm>
          <a:prstGeom prst="rect">
            <a:avLst/>
          </a:prstGeom>
        </p:spPr>
      </p:pic>
      <p:pic>
        <p:nvPicPr>
          <p:cNvPr id="435" name=""/>
          <p:cNvPicPr/>
          <p:nvPr/>
        </p:nvPicPr>
        <p:blipFill>
          <a:blip r:embed="rId28">
            <a:extLst/>
          </a:blip>
          <a:stretch>
            <a:fillRect/>
          </a:stretch>
        </p:blipFill>
        <p:spPr>
          <a:xfrm>
            <a:off x="5494072" y="2750976"/>
            <a:ext cx="1353645" cy="449306"/>
          </a:xfrm>
          <a:prstGeom prst="rect">
            <a:avLst/>
          </a:prstGeom>
        </p:spPr>
      </p:pic>
      <p:pic>
        <p:nvPicPr>
          <p:cNvPr id="437" name="pasted-image.png"/>
          <p:cNvPicPr/>
          <p:nvPr/>
        </p:nvPicPr>
        <p:blipFill>
          <a:blip r:embed="rId29">
            <a:extLst/>
          </a:blip>
          <a:stretch>
            <a:fillRect/>
          </a:stretch>
        </p:blipFill>
        <p:spPr>
          <a:xfrm>
            <a:off x="6899595" y="2840047"/>
            <a:ext cx="1236583" cy="253103"/>
          </a:xfrm>
          <a:prstGeom prst="rect">
            <a:avLst/>
          </a:prstGeom>
          <a:ln w="12700">
            <a:miter lim="400000"/>
          </a:ln>
        </p:spPr>
      </p:pic>
      <p:pic>
        <p:nvPicPr>
          <p:cNvPr id="438" name=""/>
          <p:cNvPicPr/>
          <p:nvPr/>
        </p:nvPicPr>
        <p:blipFill>
          <a:blip r:embed="rId30">
            <a:extLst/>
          </a:blip>
          <a:stretch>
            <a:fillRect/>
          </a:stretch>
        </p:blipFill>
        <p:spPr>
          <a:xfrm>
            <a:off x="6833009" y="2747883"/>
            <a:ext cx="1353645" cy="449307"/>
          </a:xfrm>
          <a:prstGeom prst="rect">
            <a:avLst/>
          </a:prstGeom>
        </p:spPr>
      </p:pic>
      <p:pic>
        <p:nvPicPr>
          <p:cNvPr id="440" name=""/>
          <p:cNvPicPr/>
          <p:nvPr/>
        </p:nvPicPr>
        <p:blipFill>
          <a:blip r:embed="rId31">
            <a:extLst/>
          </a:blip>
          <a:stretch>
            <a:fillRect/>
          </a:stretch>
        </p:blipFill>
        <p:spPr>
          <a:xfrm>
            <a:off x="4125133" y="3197189"/>
            <a:ext cx="1353645" cy="449307"/>
          </a:xfrm>
          <a:prstGeom prst="rect">
            <a:avLst/>
          </a:prstGeom>
        </p:spPr>
      </p:pic>
      <p:pic>
        <p:nvPicPr>
          <p:cNvPr id="442" name=""/>
          <p:cNvPicPr/>
          <p:nvPr/>
        </p:nvPicPr>
        <p:blipFill>
          <a:blip r:embed="rId32">
            <a:extLst/>
          </a:blip>
          <a:stretch>
            <a:fillRect/>
          </a:stretch>
        </p:blipFill>
        <p:spPr>
          <a:xfrm>
            <a:off x="5479071" y="3194151"/>
            <a:ext cx="1353645" cy="449306"/>
          </a:xfrm>
          <a:prstGeom prst="rect">
            <a:avLst/>
          </a:prstGeom>
        </p:spPr>
      </p:pic>
      <p:pic>
        <p:nvPicPr>
          <p:cNvPr id="444" name=""/>
          <p:cNvPicPr/>
          <p:nvPr/>
        </p:nvPicPr>
        <p:blipFill>
          <a:blip r:embed="rId33">
            <a:extLst/>
          </a:blip>
          <a:stretch>
            <a:fillRect/>
          </a:stretch>
        </p:blipFill>
        <p:spPr>
          <a:xfrm>
            <a:off x="6841065" y="3186183"/>
            <a:ext cx="1353645" cy="449307"/>
          </a:xfrm>
          <a:prstGeom prst="rect">
            <a:avLst/>
          </a:prstGeom>
        </p:spPr>
      </p:pic>
      <p:pic>
        <p:nvPicPr>
          <p:cNvPr id="446" name="pasted-image.png"/>
          <p:cNvPicPr/>
          <p:nvPr/>
        </p:nvPicPr>
        <p:blipFill>
          <a:blip r:embed="rId34">
            <a:extLst/>
          </a:blip>
          <a:stretch>
            <a:fillRect/>
          </a:stretch>
        </p:blipFill>
        <p:spPr>
          <a:xfrm>
            <a:off x="6927898" y="3321407"/>
            <a:ext cx="1179979" cy="188219"/>
          </a:xfrm>
          <a:prstGeom prst="rect">
            <a:avLst/>
          </a:prstGeom>
          <a:ln w="12700">
            <a:miter lim="400000"/>
          </a:ln>
        </p:spPr>
      </p:pic>
      <p:sp>
        <p:nvSpPr>
          <p:cNvPr id="447" name="Shape 447"/>
          <p:cNvSpPr/>
          <p:nvPr/>
        </p:nvSpPr>
        <p:spPr>
          <a:xfrm>
            <a:off x="5687014" y="3253101"/>
            <a:ext cx="999901" cy="341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b="1" sz="900">
                <a:solidFill>
                  <a:srgbClr val="5A5A5A"/>
                </a:solidFill>
                <a:uFill>
                  <a:solidFill>
                    <a:srgbClr val="4D4D4D"/>
                  </a:solidFill>
                </a:uFill>
              </a:rPr>
              <a:t>Mobile Services</a:t>
            </a:r>
            <a:endParaRPr b="1" sz="900">
              <a:solidFill>
                <a:srgbClr val="5A5A5A"/>
              </a:solidFill>
              <a:uFill>
                <a:solidFill>
                  <a:srgbClr val="4D4D4D"/>
                </a:solidFill>
              </a:uFill>
            </a:endParaRPr>
          </a:p>
          <a:p>
            <a:pPr lvl="0" algn="ctr">
              <a:defRPr>
                <a:solidFill>
                  <a:srgbClr val="000000"/>
                </a:solidFill>
                <a:uFillTx/>
              </a:defRPr>
            </a:pPr>
            <a:r>
              <a:rPr b="1" sz="900">
                <a:solidFill>
                  <a:srgbClr val="5A5A5A"/>
                </a:solidFill>
                <a:uFill>
                  <a:solidFill>
                    <a:srgbClr val="4D4D4D"/>
                  </a:solidFill>
                </a:uFill>
              </a:rPr>
              <a:t>for Pivotal CF</a:t>
            </a:r>
          </a:p>
        </p:txBody>
      </p:sp>
      <p:sp>
        <p:nvSpPr>
          <p:cNvPr id="448" name="Shape 448"/>
          <p:cNvSpPr/>
          <p:nvPr/>
        </p:nvSpPr>
        <p:spPr>
          <a:xfrm>
            <a:off x="4336183" y="3246164"/>
            <a:ext cx="917413" cy="341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>
              <a:defRPr>
                <a:solidFill>
                  <a:srgbClr val="000000"/>
                </a:solidFill>
                <a:uFillTx/>
              </a:defRPr>
            </a:pPr>
            <a:r>
              <a:rPr b="1" sz="900">
                <a:solidFill>
                  <a:srgbClr val="5A5A5A"/>
                </a:solidFill>
                <a:uFill>
                  <a:solidFill>
                    <a:srgbClr val="4D4D4D"/>
                  </a:solidFill>
                </a:uFill>
              </a:rPr>
              <a:t>ElasticSearch </a:t>
            </a:r>
            <a:endParaRPr b="1" sz="900">
              <a:solidFill>
                <a:srgbClr val="5A5A5A"/>
              </a:solidFill>
              <a:uFill>
                <a:solidFill>
                  <a:srgbClr val="4D4D4D"/>
                </a:solidFill>
              </a:uFill>
            </a:endParaRPr>
          </a:p>
          <a:p>
            <a:pPr lvl="0" algn="ctr">
              <a:defRPr>
                <a:solidFill>
                  <a:srgbClr val="000000"/>
                </a:solidFill>
                <a:uFillTx/>
              </a:defRPr>
            </a:pPr>
            <a:r>
              <a:rPr b="1" sz="900">
                <a:solidFill>
                  <a:srgbClr val="5A5A5A"/>
                </a:solidFill>
                <a:uFill>
                  <a:solidFill>
                    <a:srgbClr val="4D4D4D"/>
                  </a:solidFill>
                </a:uFill>
              </a:rPr>
              <a:t>for Pivotal CF</a:t>
            </a:r>
          </a:p>
        </p:txBody>
      </p:sp>
      <p:sp>
        <p:nvSpPr>
          <p:cNvPr id="449" name="Shape 449"/>
          <p:cNvSpPr/>
          <p:nvPr/>
        </p:nvSpPr>
        <p:spPr>
          <a:xfrm>
            <a:off x="6882706" y="2347240"/>
            <a:ext cx="1190326" cy="341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>
              <a:defRPr>
                <a:solidFill>
                  <a:srgbClr val="000000"/>
                </a:solidFill>
                <a:uFillTx/>
              </a:defRPr>
            </a:pPr>
            <a:r>
              <a:rPr b="1" sz="900">
                <a:solidFill>
                  <a:srgbClr val="5A5A5A"/>
                </a:solidFill>
                <a:uFill>
                  <a:solidFill>
                    <a:srgbClr val="4D4D4D"/>
                  </a:solidFill>
                </a:uFill>
              </a:rPr>
              <a:t>CloudBees Jenkins</a:t>
            </a:r>
            <a:endParaRPr b="1" sz="900">
              <a:solidFill>
                <a:srgbClr val="5A5A5A"/>
              </a:solidFill>
              <a:uFill>
                <a:solidFill>
                  <a:srgbClr val="4D4D4D"/>
                </a:solidFill>
              </a:uFill>
            </a:endParaRPr>
          </a:p>
          <a:p>
            <a:pPr lvl="0" algn="ctr">
              <a:defRPr>
                <a:solidFill>
                  <a:srgbClr val="000000"/>
                </a:solidFill>
                <a:uFillTx/>
              </a:defRPr>
            </a:pPr>
            <a:r>
              <a:rPr b="1" sz="900">
                <a:solidFill>
                  <a:srgbClr val="5A5A5A"/>
                </a:solidFill>
                <a:uFill>
                  <a:solidFill>
                    <a:srgbClr val="4D4D4D"/>
                  </a:solidFill>
                </a:uFill>
              </a:rPr>
              <a:t>Enterprise</a:t>
            </a:r>
          </a:p>
        </p:txBody>
      </p:sp>
      <p:sp>
        <p:nvSpPr>
          <p:cNvPr id="450" name="Shape 450"/>
          <p:cNvSpPr/>
          <p:nvPr/>
        </p:nvSpPr>
        <p:spPr>
          <a:xfrm>
            <a:off x="4334044" y="2792331"/>
            <a:ext cx="929703" cy="3666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>
              <a:defRPr>
                <a:solidFill>
                  <a:srgbClr val="000000"/>
                </a:solidFill>
                <a:uFillTx/>
              </a:defRPr>
            </a:pPr>
            <a:r>
              <a:rPr b="1" sz="1000">
                <a:solidFill>
                  <a:srgbClr val="5A5A5A"/>
                </a:solidFill>
                <a:uFill>
                  <a:solidFill>
                    <a:srgbClr val="4D4D4D"/>
                  </a:solidFill>
                </a:uFill>
              </a:rPr>
              <a:t>Cassandra</a:t>
            </a:r>
            <a:endParaRPr b="1" sz="1000">
              <a:solidFill>
                <a:srgbClr val="5A5A5A"/>
              </a:solidFill>
              <a:uFill>
                <a:solidFill>
                  <a:srgbClr val="4D4D4D"/>
                </a:solidFill>
              </a:uFill>
            </a:endParaRPr>
          </a:p>
          <a:p>
            <a:pPr lvl="0" algn="ctr">
              <a:defRPr>
                <a:solidFill>
                  <a:srgbClr val="000000"/>
                </a:solidFill>
                <a:uFillTx/>
              </a:defRPr>
            </a:pPr>
            <a:r>
              <a:rPr b="1" sz="1000">
                <a:solidFill>
                  <a:srgbClr val="5A5A5A"/>
                </a:solidFill>
                <a:uFill>
                  <a:solidFill>
                    <a:srgbClr val="4D4D4D"/>
                  </a:solidFill>
                </a:uFill>
              </a:rPr>
              <a:t>for Pivotal CF</a:t>
            </a:r>
          </a:p>
        </p:txBody>
      </p:sp>
      <p:sp>
        <p:nvSpPr>
          <p:cNvPr id="451" name="Shape 451"/>
          <p:cNvSpPr/>
          <p:nvPr/>
        </p:nvSpPr>
        <p:spPr>
          <a:xfrm>
            <a:off x="673180" y="444020"/>
            <a:ext cx="1684898" cy="411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1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100"/>
              <a:t>Click to install</a:t>
            </a:r>
          </a:p>
        </p:txBody>
      </p:sp>
      <p:sp>
        <p:nvSpPr>
          <p:cNvPr id="452" name="Shape 452"/>
          <p:cNvSpPr/>
          <p:nvPr/>
        </p:nvSpPr>
        <p:spPr>
          <a:xfrm>
            <a:off x="671561" y="967785"/>
            <a:ext cx="2663153" cy="411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1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100"/>
              <a:t>No downtime updates</a:t>
            </a:r>
          </a:p>
        </p:txBody>
      </p:sp>
      <p:sp>
        <p:nvSpPr>
          <p:cNvPr id="453" name="Shape 453"/>
          <p:cNvSpPr/>
          <p:nvPr/>
        </p:nvSpPr>
        <p:spPr>
          <a:xfrm>
            <a:off x="693040" y="1526329"/>
            <a:ext cx="2228432" cy="411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1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100"/>
              <a:t>Explore install logs</a:t>
            </a:r>
          </a:p>
        </p:txBody>
      </p:sp>
      <p:sp>
        <p:nvSpPr>
          <p:cNvPr id="454" name="Shape 454"/>
          <p:cNvSpPr/>
          <p:nvPr/>
        </p:nvSpPr>
        <p:spPr>
          <a:xfrm>
            <a:off x="681669" y="2120588"/>
            <a:ext cx="2951227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000"/>
              <a:t>Click to scale the platform</a:t>
            </a:r>
          </a:p>
        </p:txBody>
      </p:sp>
      <p:sp>
        <p:nvSpPr>
          <p:cNvPr id="455" name="Shape 455"/>
          <p:cNvSpPr/>
          <p:nvPr/>
        </p:nvSpPr>
        <p:spPr>
          <a:xfrm>
            <a:off x="692370" y="2687505"/>
            <a:ext cx="2621535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000"/>
              <a:t>Built-in High Availability</a:t>
            </a:r>
          </a:p>
        </p:txBody>
      </p:sp>
      <p:sp>
        <p:nvSpPr>
          <p:cNvPr id="456" name="Shape 456"/>
          <p:cNvSpPr/>
          <p:nvPr/>
        </p:nvSpPr>
        <p:spPr>
          <a:xfrm>
            <a:off x="690376" y="3250332"/>
            <a:ext cx="3074671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000"/>
              <a:t>Built-in Platform Monitoring</a:t>
            </a:r>
          </a:p>
        </p:txBody>
      </p:sp>
      <p:sp>
        <p:nvSpPr>
          <p:cNvPr id="457" name="Shape 457"/>
          <p:cNvSpPr/>
          <p:nvPr/>
        </p:nvSpPr>
        <p:spPr>
          <a:xfrm>
            <a:off x="719754" y="3813158"/>
            <a:ext cx="2175003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000"/>
              <a:t>Integrated services</a:t>
            </a:r>
          </a:p>
        </p:txBody>
      </p:sp>
      <p:pic>
        <p:nvPicPr>
          <p:cNvPr id="458" name=""/>
          <p:cNvPicPr/>
          <p:nvPr/>
        </p:nvPicPr>
        <p:blipFill>
          <a:blip r:embed="rId35">
            <a:extLst/>
          </a:blip>
          <a:stretch>
            <a:fillRect/>
          </a:stretch>
        </p:blipFill>
        <p:spPr>
          <a:xfrm>
            <a:off x="4078055" y="3595475"/>
            <a:ext cx="4184233" cy="1009149"/>
          </a:xfrm>
          <a:prstGeom prst="rect">
            <a:avLst/>
          </a:prstGeom>
        </p:spPr>
      </p:pic>
    </p:spTree>
  </p:cSld>
  <p:clrMapOvr>
    <a:masterClrMapping/>
  </p:clrMapOvr>
  <p:transition spd="fast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2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7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nodeType="afterEffect" presetClass="entr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nodeType="afterEffect" presetClass="entr" presetSubtype="32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00"/>
                            </p:stCondLst>
                            <p:childTnLst>
                              <p:par>
                                <p:cTn id="19" nodeType="afterEffect" presetClass="entr" presetSubtype="32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00"/>
                            </p:stCondLst>
                            <p:childTnLst>
                              <p:par>
                                <p:cTn id="24" nodeType="afterEffect" presetClass="entr" presetSubtype="32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00"/>
                            </p:stCondLst>
                            <p:childTnLst>
                              <p:par>
                                <p:cTn id="29" nodeType="afterEffect" presetClass="entr" presetSubtype="32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nodeType="afterEffect" presetClass="entr" presetSubtype="32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300"/>
                            </p:stCondLst>
                            <p:childTnLst>
                              <p:par>
                                <p:cTn id="39" nodeType="afterEffect" presetClass="entr" presetSubtype="32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93" grpId="1"/>
      <p:bldP build="whole" bldLvl="1" animBg="1" rev="0" advAuto="0" spid="456" grpId="7"/>
      <p:bldP build="whole" bldLvl="1" animBg="1" rev="0" advAuto="0" spid="457" grpId="8"/>
      <p:bldP build="whole" bldLvl="1" animBg="1" rev="0" advAuto="0" spid="455" grpId="6"/>
      <p:bldP build="whole" bldLvl="1" animBg="1" rev="0" advAuto="0" spid="453" grpId="4"/>
      <p:bldP build="whole" bldLvl="1" animBg="1" rev="0" advAuto="0" spid="451" grpId="2"/>
      <p:bldP build="whole" bldLvl="1" animBg="1" rev="0" advAuto="0" spid="452" grpId="3"/>
      <p:bldP build="whole" bldLvl="1" animBg="1" rev="0" advAuto="0" spid="454" grpId="5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29164" y="2767820"/>
            <a:ext cx="1082121" cy="310315"/>
          </a:xfrm>
          <a:prstGeom prst="rect">
            <a:avLst/>
          </a:prstGeom>
          <a:ln w="12700">
            <a:miter lim="400000"/>
          </a:ln>
        </p:spPr>
      </p:pic>
      <p:pic>
        <p:nvPicPr>
          <p:cNvPr id="462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88732" y="2290904"/>
            <a:ext cx="1272458" cy="336121"/>
          </a:xfrm>
          <a:prstGeom prst="rect">
            <a:avLst/>
          </a:prstGeom>
          <a:ln w="12700">
            <a:miter lim="400000"/>
          </a:ln>
        </p:spPr>
      </p:pic>
      <p:pic>
        <p:nvPicPr>
          <p:cNvPr id="463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21691" y="2321421"/>
            <a:ext cx="1260563" cy="339383"/>
          </a:xfrm>
          <a:prstGeom prst="rect">
            <a:avLst/>
          </a:prstGeom>
          <a:ln w="12700">
            <a:miter lim="400000"/>
          </a:ln>
        </p:spPr>
      </p:pic>
      <p:pic>
        <p:nvPicPr>
          <p:cNvPr id="464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788706" y="1405737"/>
            <a:ext cx="1117967" cy="336122"/>
          </a:xfrm>
          <a:prstGeom prst="rect">
            <a:avLst/>
          </a:prstGeom>
          <a:ln w="12700">
            <a:miter lim="400000"/>
          </a:ln>
        </p:spPr>
      </p:pic>
      <p:sp>
        <p:nvSpPr>
          <p:cNvPr id="465" name="Shape 46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</a:fld>
          </a:p>
        </p:txBody>
      </p:sp>
      <p:pic>
        <p:nvPicPr>
          <p:cNvPr id="466" name="pasted-image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690642" y="237122"/>
            <a:ext cx="4021751" cy="1009149"/>
          </a:xfrm>
          <a:prstGeom prst="rect">
            <a:avLst/>
          </a:prstGeom>
          <a:ln w="12700">
            <a:miter lim="400000"/>
          </a:ln>
        </p:spPr>
      </p:pic>
      <p:sp>
        <p:nvSpPr>
          <p:cNvPr id="467" name="Shape 467"/>
          <p:cNvSpPr/>
          <p:nvPr/>
        </p:nvSpPr>
        <p:spPr>
          <a:xfrm>
            <a:off x="2706496" y="4013461"/>
            <a:ext cx="4021751" cy="456773"/>
          </a:xfrm>
          <a:prstGeom prst="roundRect">
            <a:avLst>
              <a:gd name="adj" fmla="val 11122"/>
            </a:avLst>
          </a:prstGeom>
          <a:solidFill>
            <a:srgbClr val="5E5E5E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  <a:latin typeface="Avenir Next"/>
                <a:ea typeface="Avenir Next"/>
                <a:cs typeface="Avenir Next"/>
                <a:sym typeface="Avenir Next"/>
              </a:rPr>
              <a:t>  </a:t>
            </a:r>
            <a:r>
              <a:rPr sz="140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  <a:latin typeface="Avenir Next"/>
                <a:ea typeface="Avenir Next"/>
                <a:cs typeface="Avenir Next"/>
                <a:sym typeface="Avenir Next"/>
              </a:rPr>
              <a:t>IaaS</a:t>
            </a:r>
          </a:p>
        </p:txBody>
      </p:sp>
      <p:grpSp>
        <p:nvGrpSpPr>
          <p:cNvPr id="474" name="Group 474"/>
          <p:cNvGrpSpPr/>
          <p:nvPr/>
        </p:nvGrpSpPr>
        <p:grpSpPr>
          <a:xfrm>
            <a:off x="3307057" y="4058430"/>
            <a:ext cx="3366050" cy="320518"/>
            <a:chOff x="0" y="0"/>
            <a:chExt cx="3366049" cy="320517"/>
          </a:xfrm>
        </p:grpSpPr>
        <p:pic>
          <p:nvPicPr>
            <p:cNvPr id="468" name="droppedImage.tiff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984"/>
              <a:ext cx="318549" cy="3185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69" name="pasted-image.pdf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478717" y="0"/>
              <a:ext cx="319534" cy="3195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70" name="droppedImage.tiff"/>
            <p:cNvPicPr/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958420" y="492"/>
              <a:ext cx="865944" cy="3195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71" name="droppedImage.tiff"/>
            <p:cNvPicPr/>
            <p:nvPr/>
          </p:nvPicPr>
          <p:blipFill>
            <a:blip r:embed="rId10">
              <a:extLst/>
            </a:blip>
            <a:srcRect l="12296" t="1162" r="16473" b="27441"/>
            <a:stretch>
              <a:fillRect/>
            </a:stretch>
          </p:blipFill>
          <p:spPr>
            <a:xfrm>
              <a:off x="1984532" y="984"/>
              <a:ext cx="319534" cy="3195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72" name="pasted-image.png"/>
            <p:cNvPicPr/>
            <p:nvPr/>
          </p:nvPicPr>
          <p:blipFill>
            <a:blip r:embed="rId11">
              <a:extLst/>
            </a:blip>
            <a:srcRect l="29203" t="14258" r="29203" b="28296"/>
            <a:stretch>
              <a:fillRect/>
            </a:stretch>
          </p:blipFill>
          <p:spPr>
            <a:xfrm>
              <a:off x="2464234" y="984"/>
              <a:ext cx="347034" cy="3195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73" name="pasted-image.png"/>
            <p:cNvPicPr/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2971332" y="0"/>
              <a:ext cx="394718" cy="3195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75" name="Shape 475"/>
          <p:cNvSpPr/>
          <p:nvPr/>
        </p:nvSpPr>
        <p:spPr>
          <a:xfrm>
            <a:off x="2703065" y="3625060"/>
            <a:ext cx="2015390" cy="320518"/>
          </a:xfrm>
          <a:prstGeom prst="roundRect">
            <a:avLst>
              <a:gd name="adj" fmla="val 13079"/>
            </a:avLst>
          </a:prstGeom>
          <a:solidFill>
            <a:srgbClr val="29756E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6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        BOSH Director</a:t>
            </a:r>
          </a:p>
        </p:txBody>
      </p:sp>
      <p:sp>
        <p:nvSpPr>
          <p:cNvPr id="476" name="Shape 476"/>
          <p:cNvSpPr/>
          <p:nvPr/>
        </p:nvSpPr>
        <p:spPr>
          <a:xfrm>
            <a:off x="4794408" y="3625060"/>
            <a:ext cx="1933426" cy="320518"/>
          </a:xfrm>
          <a:prstGeom prst="roundRect">
            <a:avLst>
              <a:gd name="adj" fmla="val 13079"/>
            </a:avLst>
          </a:prstGeom>
          <a:solidFill>
            <a:srgbClr val="29756E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4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        BOSH Agent</a:t>
            </a:r>
          </a:p>
        </p:txBody>
      </p:sp>
      <p:pic>
        <p:nvPicPr>
          <p:cNvPr id="477" name="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2662450" y="1342795"/>
            <a:ext cx="1353645" cy="449307"/>
          </a:xfrm>
          <a:prstGeom prst="rect">
            <a:avLst/>
          </a:prstGeom>
        </p:spPr>
      </p:pic>
      <p:pic>
        <p:nvPicPr>
          <p:cNvPr id="479" name="pasted-image.png"/>
          <p:cNvPicPr/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5449613" y="1409591"/>
            <a:ext cx="1220472" cy="296690"/>
          </a:xfrm>
          <a:prstGeom prst="rect">
            <a:avLst/>
          </a:prstGeom>
          <a:ln w="12700">
            <a:miter lim="400000"/>
          </a:ln>
        </p:spPr>
      </p:pic>
      <p:pic>
        <p:nvPicPr>
          <p:cNvPr id="480" name="pasted-image.png"/>
          <p:cNvPicPr/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4146319" y="1415426"/>
            <a:ext cx="1129095" cy="320519"/>
          </a:xfrm>
          <a:prstGeom prst="rect">
            <a:avLst/>
          </a:prstGeom>
          <a:ln w="12700">
            <a:miter lim="400000"/>
          </a:ln>
        </p:spPr>
      </p:pic>
      <p:pic>
        <p:nvPicPr>
          <p:cNvPr id="481" name=""/>
          <p:cNvPicPr/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4037395" y="1330095"/>
            <a:ext cx="1349732" cy="449307"/>
          </a:xfrm>
          <a:prstGeom prst="rect">
            <a:avLst/>
          </a:prstGeom>
        </p:spPr>
      </p:pic>
      <p:pic>
        <p:nvPicPr>
          <p:cNvPr id="483" name=""/>
          <p:cNvPicPr/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5383026" y="1342795"/>
            <a:ext cx="1353645" cy="449307"/>
          </a:xfrm>
          <a:prstGeom prst="rect">
            <a:avLst/>
          </a:prstGeom>
        </p:spPr>
      </p:pic>
      <p:pic>
        <p:nvPicPr>
          <p:cNvPr id="485" name="pasted-image.png"/>
          <p:cNvPicPr/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2730552" y="1850426"/>
            <a:ext cx="1217441" cy="338579"/>
          </a:xfrm>
          <a:prstGeom prst="rect">
            <a:avLst/>
          </a:prstGeom>
          <a:ln w="12700">
            <a:miter lim="400000"/>
          </a:ln>
        </p:spPr>
      </p:pic>
      <p:pic>
        <p:nvPicPr>
          <p:cNvPr id="486" name=""/>
          <p:cNvPicPr/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2662450" y="1795062"/>
            <a:ext cx="1353645" cy="449307"/>
          </a:xfrm>
          <a:prstGeom prst="rect">
            <a:avLst/>
          </a:prstGeom>
        </p:spPr>
      </p:pic>
      <p:pic>
        <p:nvPicPr>
          <p:cNvPr id="488" name="pasted-image.png"/>
          <p:cNvPicPr/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4065387" y="1895411"/>
            <a:ext cx="1268348" cy="296690"/>
          </a:xfrm>
          <a:prstGeom prst="rect">
            <a:avLst/>
          </a:prstGeom>
          <a:ln w="12700">
            <a:miter lim="400000"/>
          </a:ln>
        </p:spPr>
      </p:pic>
      <p:pic>
        <p:nvPicPr>
          <p:cNvPr id="489" name=""/>
          <p:cNvPicPr/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4024695" y="1795062"/>
            <a:ext cx="1353645" cy="449307"/>
          </a:xfrm>
          <a:prstGeom prst="rect">
            <a:avLst/>
          </a:prstGeom>
        </p:spPr>
      </p:pic>
      <p:pic>
        <p:nvPicPr>
          <p:cNvPr id="491" name="pasted-image.png"/>
          <p:cNvPicPr/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5425729" y="1859397"/>
            <a:ext cx="1397365" cy="356017"/>
          </a:xfrm>
          <a:prstGeom prst="rect">
            <a:avLst/>
          </a:prstGeom>
          <a:ln w="12700">
            <a:miter lim="400000"/>
          </a:ln>
        </p:spPr>
      </p:pic>
      <p:pic>
        <p:nvPicPr>
          <p:cNvPr id="492" name=""/>
          <p:cNvPicPr/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5383026" y="1796643"/>
            <a:ext cx="1353645" cy="449307"/>
          </a:xfrm>
          <a:prstGeom prst="rect">
            <a:avLst/>
          </a:prstGeom>
        </p:spPr>
      </p:pic>
      <p:pic>
        <p:nvPicPr>
          <p:cNvPr id="494" name=""/>
          <p:cNvPicPr/>
          <p:nvPr/>
        </p:nvPicPr>
        <p:blipFill>
          <a:blip r:embed="rId24">
            <a:extLst/>
          </a:blip>
          <a:stretch>
            <a:fillRect/>
          </a:stretch>
        </p:blipFill>
        <p:spPr>
          <a:xfrm>
            <a:off x="2662450" y="2256300"/>
            <a:ext cx="1353645" cy="449307"/>
          </a:xfrm>
          <a:prstGeom prst="rect">
            <a:avLst/>
          </a:prstGeom>
        </p:spPr>
      </p:pic>
      <p:pic>
        <p:nvPicPr>
          <p:cNvPr id="496" name=""/>
          <p:cNvPicPr/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4028471" y="2244403"/>
            <a:ext cx="1353645" cy="449307"/>
          </a:xfrm>
          <a:prstGeom prst="rect">
            <a:avLst/>
          </a:prstGeom>
        </p:spPr>
      </p:pic>
      <p:pic>
        <p:nvPicPr>
          <p:cNvPr id="498" name=""/>
          <p:cNvPicPr/>
          <p:nvPr/>
        </p:nvPicPr>
        <p:blipFill>
          <a:blip r:embed="rId26">
            <a:extLst/>
          </a:blip>
          <a:stretch>
            <a:fillRect/>
          </a:stretch>
        </p:blipFill>
        <p:spPr>
          <a:xfrm>
            <a:off x="5383026" y="2236572"/>
            <a:ext cx="1353645" cy="449307"/>
          </a:xfrm>
          <a:prstGeom prst="rect">
            <a:avLst/>
          </a:prstGeom>
        </p:spPr>
      </p:pic>
      <p:pic>
        <p:nvPicPr>
          <p:cNvPr id="500" name=""/>
          <p:cNvPicPr/>
          <p:nvPr/>
        </p:nvPicPr>
        <p:blipFill>
          <a:blip r:embed="rId27">
            <a:extLst/>
          </a:blip>
          <a:stretch>
            <a:fillRect/>
          </a:stretch>
        </p:blipFill>
        <p:spPr>
          <a:xfrm>
            <a:off x="2675150" y="2699757"/>
            <a:ext cx="1353645" cy="449306"/>
          </a:xfrm>
          <a:prstGeom prst="rect">
            <a:avLst/>
          </a:prstGeom>
        </p:spPr>
      </p:pic>
      <p:pic>
        <p:nvPicPr>
          <p:cNvPr id="502" name=""/>
          <p:cNvPicPr/>
          <p:nvPr/>
        </p:nvPicPr>
        <p:blipFill>
          <a:blip r:embed="rId28">
            <a:extLst/>
          </a:blip>
          <a:stretch>
            <a:fillRect/>
          </a:stretch>
        </p:blipFill>
        <p:spPr>
          <a:xfrm>
            <a:off x="4044090" y="2699757"/>
            <a:ext cx="1353645" cy="449306"/>
          </a:xfrm>
          <a:prstGeom prst="rect">
            <a:avLst/>
          </a:prstGeom>
        </p:spPr>
      </p:pic>
      <p:pic>
        <p:nvPicPr>
          <p:cNvPr id="504" name="pasted-image.png"/>
          <p:cNvPicPr/>
          <p:nvPr/>
        </p:nvPicPr>
        <p:blipFill>
          <a:blip r:embed="rId29">
            <a:extLst/>
          </a:blip>
          <a:stretch>
            <a:fillRect/>
          </a:stretch>
        </p:blipFill>
        <p:spPr>
          <a:xfrm>
            <a:off x="5449613" y="2788828"/>
            <a:ext cx="1236582" cy="253103"/>
          </a:xfrm>
          <a:prstGeom prst="rect">
            <a:avLst/>
          </a:prstGeom>
          <a:ln w="12700">
            <a:miter lim="400000"/>
          </a:ln>
        </p:spPr>
      </p:pic>
      <p:pic>
        <p:nvPicPr>
          <p:cNvPr id="505" name=""/>
          <p:cNvPicPr/>
          <p:nvPr/>
        </p:nvPicPr>
        <p:blipFill>
          <a:blip r:embed="rId30">
            <a:extLst/>
          </a:blip>
          <a:stretch>
            <a:fillRect/>
          </a:stretch>
        </p:blipFill>
        <p:spPr>
          <a:xfrm>
            <a:off x="5383026" y="2696664"/>
            <a:ext cx="1353645" cy="449307"/>
          </a:xfrm>
          <a:prstGeom prst="rect">
            <a:avLst/>
          </a:prstGeom>
        </p:spPr>
      </p:pic>
      <p:pic>
        <p:nvPicPr>
          <p:cNvPr id="507" name=""/>
          <p:cNvPicPr/>
          <p:nvPr/>
        </p:nvPicPr>
        <p:blipFill>
          <a:blip r:embed="rId31">
            <a:extLst/>
          </a:blip>
          <a:stretch>
            <a:fillRect/>
          </a:stretch>
        </p:blipFill>
        <p:spPr>
          <a:xfrm>
            <a:off x="2675150" y="3145970"/>
            <a:ext cx="1353645" cy="449307"/>
          </a:xfrm>
          <a:prstGeom prst="rect">
            <a:avLst/>
          </a:prstGeom>
        </p:spPr>
      </p:pic>
      <p:pic>
        <p:nvPicPr>
          <p:cNvPr id="509" name=""/>
          <p:cNvPicPr/>
          <p:nvPr/>
        </p:nvPicPr>
        <p:blipFill>
          <a:blip r:embed="rId32">
            <a:extLst/>
          </a:blip>
          <a:stretch>
            <a:fillRect/>
          </a:stretch>
        </p:blipFill>
        <p:spPr>
          <a:xfrm>
            <a:off x="4029089" y="3142932"/>
            <a:ext cx="1353644" cy="449306"/>
          </a:xfrm>
          <a:prstGeom prst="rect">
            <a:avLst/>
          </a:prstGeom>
        </p:spPr>
      </p:pic>
      <p:pic>
        <p:nvPicPr>
          <p:cNvPr id="511" name=""/>
          <p:cNvPicPr/>
          <p:nvPr/>
        </p:nvPicPr>
        <p:blipFill>
          <a:blip r:embed="rId33">
            <a:extLst/>
          </a:blip>
          <a:stretch>
            <a:fillRect/>
          </a:stretch>
        </p:blipFill>
        <p:spPr>
          <a:xfrm>
            <a:off x="5391082" y="3134964"/>
            <a:ext cx="1353645" cy="449307"/>
          </a:xfrm>
          <a:prstGeom prst="rect">
            <a:avLst/>
          </a:prstGeom>
        </p:spPr>
      </p:pic>
      <p:pic>
        <p:nvPicPr>
          <p:cNvPr id="513" name="pasted-image.png"/>
          <p:cNvPicPr/>
          <p:nvPr/>
        </p:nvPicPr>
        <p:blipFill>
          <a:blip r:embed="rId34">
            <a:extLst/>
          </a:blip>
          <a:stretch>
            <a:fillRect/>
          </a:stretch>
        </p:blipFill>
        <p:spPr>
          <a:xfrm>
            <a:off x="5477915" y="3270188"/>
            <a:ext cx="1179979" cy="188219"/>
          </a:xfrm>
          <a:prstGeom prst="rect">
            <a:avLst/>
          </a:prstGeom>
          <a:ln w="12700">
            <a:miter lim="400000"/>
          </a:ln>
        </p:spPr>
      </p:pic>
      <p:sp>
        <p:nvSpPr>
          <p:cNvPr id="514" name="Shape 514"/>
          <p:cNvSpPr/>
          <p:nvPr/>
        </p:nvSpPr>
        <p:spPr>
          <a:xfrm>
            <a:off x="4237032" y="3201882"/>
            <a:ext cx="999900" cy="341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b="1" sz="900">
                <a:solidFill>
                  <a:srgbClr val="5A5A5A"/>
                </a:solidFill>
                <a:uFill>
                  <a:solidFill>
                    <a:srgbClr val="4D4D4D"/>
                  </a:solidFill>
                </a:uFill>
              </a:rPr>
              <a:t>Mobile Services</a:t>
            </a:r>
            <a:endParaRPr b="1" sz="900">
              <a:solidFill>
                <a:srgbClr val="5A5A5A"/>
              </a:solidFill>
              <a:uFill>
                <a:solidFill>
                  <a:srgbClr val="4D4D4D"/>
                </a:solidFill>
              </a:uFill>
            </a:endParaRPr>
          </a:p>
          <a:p>
            <a:pPr lvl="0" algn="ctr">
              <a:defRPr>
                <a:solidFill>
                  <a:srgbClr val="000000"/>
                </a:solidFill>
                <a:uFillTx/>
              </a:defRPr>
            </a:pPr>
            <a:r>
              <a:rPr b="1" sz="900">
                <a:solidFill>
                  <a:srgbClr val="5A5A5A"/>
                </a:solidFill>
                <a:uFill>
                  <a:solidFill>
                    <a:srgbClr val="4D4D4D"/>
                  </a:solidFill>
                </a:uFill>
              </a:rPr>
              <a:t>for Pivotal CF</a:t>
            </a:r>
          </a:p>
        </p:txBody>
      </p:sp>
      <p:sp>
        <p:nvSpPr>
          <p:cNvPr id="515" name="Shape 515"/>
          <p:cNvSpPr/>
          <p:nvPr/>
        </p:nvSpPr>
        <p:spPr>
          <a:xfrm>
            <a:off x="2886200" y="3194945"/>
            <a:ext cx="917412" cy="341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>
              <a:defRPr>
                <a:solidFill>
                  <a:srgbClr val="000000"/>
                </a:solidFill>
                <a:uFillTx/>
              </a:defRPr>
            </a:pPr>
            <a:r>
              <a:rPr b="1" sz="900">
                <a:solidFill>
                  <a:srgbClr val="5A5A5A"/>
                </a:solidFill>
                <a:uFill>
                  <a:solidFill>
                    <a:srgbClr val="4D4D4D"/>
                  </a:solidFill>
                </a:uFill>
              </a:rPr>
              <a:t>ElasticSearch </a:t>
            </a:r>
            <a:endParaRPr b="1" sz="900">
              <a:solidFill>
                <a:srgbClr val="5A5A5A"/>
              </a:solidFill>
              <a:uFill>
                <a:solidFill>
                  <a:srgbClr val="4D4D4D"/>
                </a:solidFill>
              </a:uFill>
            </a:endParaRPr>
          </a:p>
          <a:p>
            <a:pPr lvl="0" algn="ctr">
              <a:defRPr>
                <a:solidFill>
                  <a:srgbClr val="000000"/>
                </a:solidFill>
                <a:uFillTx/>
              </a:defRPr>
            </a:pPr>
            <a:r>
              <a:rPr b="1" sz="900">
                <a:solidFill>
                  <a:srgbClr val="5A5A5A"/>
                </a:solidFill>
                <a:uFill>
                  <a:solidFill>
                    <a:srgbClr val="4D4D4D"/>
                  </a:solidFill>
                </a:uFill>
              </a:rPr>
              <a:t>for Pivotal CF</a:t>
            </a:r>
          </a:p>
        </p:txBody>
      </p:sp>
      <p:sp>
        <p:nvSpPr>
          <p:cNvPr id="516" name="Shape 516"/>
          <p:cNvSpPr/>
          <p:nvPr/>
        </p:nvSpPr>
        <p:spPr>
          <a:xfrm>
            <a:off x="5432723" y="2296021"/>
            <a:ext cx="1190326" cy="341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>
              <a:defRPr>
                <a:solidFill>
                  <a:srgbClr val="000000"/>
                </a:solidFill>
                <a:uFillTx/>
              </a:defRPr>
            </a:pPr>
            <a:r>
              <a:rPr b="1" sz="900">
                <a:solidFill>
                  <a:srgbClr val="5A5A5A"/>
                </a:solidFill>
                <a:uFill>
                  <a:solidFill>
                    <a:srgbClr val="4D4D4D"/>
                  </a:solidFill>
                </a:uFill>
              </a:rPr>
              <a:t>CloudBees Jenkins</a:t>
            </a:r>
            <a:endParaRPr b="1" sz="900">
              <a:solidFill>
                <a:srgbClr val="5A5A5A"/>
              </a:solidFill>
              <a:uFill>
                <a:solidFill>
                  <a:srgbClr val="4D4D4D"/>
                </a:solidFill>
              </a:uFill>
            </a:endParaRPr>
          </a:p>
          <a:p>
            <a:pPr lvl="0" algn="ctr">
              <a:defRPr>
                <a:solidFill>
                  <a:srgbClr val="000000"/>
                </a:solidFill>
                <a:uFillTx/>
              </a:defRPr>
            </a:pPr>
            <a:r>
              <a:rPr b="1" sz="900">
                <a:solidFill>
                  <a:srgbClr val="5A5A5A"/>
                </a:solidFill>
                <a:uFill>
                  <a:solidFill>
                    <a:srgbClr val="4D4D4D"/>
                  </a:solidFill>
                </a:uFill>
              </a:rPr>
              <a:t>Enterprise</a:t>
            </a:r>
          </a:p>
        </p:txBody>
      </p:sp>
      <p:sp>
        <p:nvSpPr>
          <p:cNvPr id="517" name="Shape 517"/>
          <p:cNvSpPr/>
          <p:nvPr/>
        </p:nvSpPr>
        <p:spPr>
          <a:xfrm>
            <a:off x="2884061" y="2741112"/>
            <a:ext cx="929703" cy="3666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>
              <a:defRPr>
                <a:solidFill>
                  <a:srgbClr val="000000"/>
                </a:solidFill>
                <a:uFillTx/>
              </a:defRPr>
            </a:pPr>
            <a:r>
              <a:rPr b="1" sz="1000">
                <a:solidFill>
                  <a:srgbClr val="5A5A5A"/>
                </a:solidFill>
                <a:uFill>
                  <a:solidFill>
                    <a:srgbClr val="4D4D4D"/>
                  </a:solidFill>
                </a:uFill>
              </a:rPr>
              <a:t>Cassandra</a:t>
            </a:r>
            <a:endParaRPr b="1" sz="1000">
              <a:solidFill>
                <a:srgbClr val="5A5A5A"/>
              </a:solidFill>
              <a:uFill>
                <a:solidFill>
                  <a:srgbClr val="4D4D4D"/>
                </a:solidFill>
              </a:uFill>
            </a:endParaRPr>
          </a:p>
          <a:p>
            <a:pPr lvl="0" algn="ctr">
              <a:defRPr>
                <a:solidFill>
                  <a:srgbClr val="000000"/>
                </a:solidFill>
                <a:uFillTx/>
              </a:defRPr>
            </a:pPr>
            <a:r>
              <a:rPr b="1" sz="1000">
                <a:solidFill>
                  <a:srgbClr val="5A5A5A"/>
                </a:solidFill>
                <a:uFill>
                  <a:solidFill>
                    <a:srgbClr val="4D4D4D"/>
                  </a:solidFill>
                </a:uFill>
              </a:rPr>
              <a:t>for Pivotal CF</a:t>
            </a:r>
          </a:p>
        </p:txBody>
      </p:sp>
      <p:sp>
        <p:nvSpPr>
          <p:cNvPr id="518" name="Shape 518"/>
          <p:cNvSpPr/>
          <p:nvPr/>
        </p:nvSpPr>
        <p:spPr>
          <a:xfrm>
            <a:off x="325160" y="2209134"/>
            <a:ext cx="1767287" cy="481940"/>
          </a:xfrm>
          <a:prstGeom prst="roundRect">
            <a:avLst>
              <a:gd name="adj" fmla="val 39528"/>
            </a:avLst>
          </a:prstGeom>
          <a:solidFill>
            <a:srgbClr val="F27C3A"/>
          </a:solidFill>
          <a:ln w="38100">
            <a:solidFill>
              <a:srgbClr val="FFFFFF"/>
            </a:solidFill>
            <a:round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7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7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BOSH releases</a:t>
            </a:r>
          </a:p>
        </p:txBody>
      </p:sp>
      <p:sp>
        <p:nvSpPr>
          <p:cNvPr id="519" name="Shape 519"/>
          <p:cNvSpPr/>
          <p:nvPr/>
        </p:nvSpPr>
        <p:spPr>
          <a:xfrm flipV="1">
            <a:off x="1770245" y="1482404"/>
            <a:ext cx="910353" cy="640707"/>
          </a:xfrm>
          <a:prstGeom prst="line">
            <a:avLst/>
          </a:prstGeom>
          <a:ln w="25400">
            <a:solidFill>
              <a:srgbClr val="F27C3A"/>
            </a:solidFill>
            <a:round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20" name="Shape 520"/>
          <p:cNvSpPr/>
          <p:nvPr/>
        </p:nvSpPr>
        <p:spPr>
          <a:xfrm flipV="1">
            <a:off x="2043719" y="1984652"/>
            <a:ext cx="643256" cy="189595"/>
          </a:xfrm>
          <a:prstGeom prst="line">
            <a:avLst/>
          </a:prstGeom>
          <a:ln w="25400">
            <a:solidFill>
              <a:srgbClr val="F27C3A"/>
            </a:solidFill>
            <a:round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21" name="Shape 521"/>
          <p:cNvSpPr/>
          <p:nvPr/>
        </p:nvSpPr>
        <p:spPr>
          <a:xfrm>
            <a:off x="2122688" y="2479960"/>
            <a:ext cx="490471" cy="1"/>
          </a:xfrm>
          <a:prstGeom prst="line">
            <a:avLst/>
          </a:prstGeom>
          <a:ln w="25400">
            <a:solidFill>
              <a:srgbClr val="F27C3A"/>
            </a:solidFill>
            <a:round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22" name="Shape 522"/>
          <p:cNvSpPr/>
          <p:nvPr/>
        </p:nvSpPr>
        <p:spPr>
          <a:xfrm>
            <a:off x="2017558" y="2755096"/>
            <a:ext cx="636178" cy="159358"/>
          </a:xfrm>
          <a:prstGeom prst="line">
            <a:avLst/>
          </a:prstGeom>
          <a:ln w="25400">
            <a:solidFill>
              <a:srgbClr val="F27C3A"/>
            </a:solidFill>
            <a:round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23" name="Shape 523"/>
          <p:cNvSpPr/>
          <p:nvPr/>
        </p:nvSpPr>
        <p:spPr>
          <a:xfrm>
            <a:off x="1730151" y="2850708"/>
            <a:ext cx="923585" cy="508910"/>
          </a:xfrm>
          <a:prstGeom prst="line">
            <a:avLst/>
          </a:prstGeom>
          <a:ln w="25400">
            <a:solidFill>
              <a:srgbClr val="F27C3A"/>
            </a:solidFill>
            <a:round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527" name="Group 527"/>
          <p:cNvGrpSpPr/>
          <p:nvPr/>
        </p:nvGrpSpPr>
        <p:grpSpPr>
          <a:xfrm>
            <a:off x="2275345" y="1167027"/>
            <a:ext cx="1734790" cy="611849"/>
            <a:chOff x="-43380" y="-69408"/>
            <a:chExt cx="1734788" cy="611848"/>
          </a:xfrm>
        </p:grpSpPr>
        <p:pic>
          <p:nvPicPr>
            <p:cNvPr id="524" name=""/>
            <p:cNvPicPr/>
            <p:nvPr/>
          </p:nvPicPr>
          <p:blipFill>
            <a:blip r:embed="rId35">
              <a:extLst/>
            </a:blip>
            <a:stretch>
              <a:fillRect/>
            </a:stretch>
          </p:blipFill>
          <p:spPr>
            <a:xfrm>
              <a:off x="345207" y="116541"/>
              <a:ext cx="1346201" cy="425899"/>
            </a:xfrm>
            <a:prstGeom prst="rect">
              <a:avLst/>
            </a:prstGeom>
            <a:effectLst/>
          </p:spPr>
        </p:pic>
        <p:sp>
          <p:nvSpPr>
            <p:cNvPr id="526" name="Shape 526"/>
            <p:cNvSpPr/>
            <p:nvPr/>
          </p:nvSpPr>
          <p:spPr>
            <a:xfrm>
              <a:off x="-43381" y="-69409"/>
              <a:ext cx="375008" cy="313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 sz="1600">
                  <a:solidFill>
                    <a:srgbClr val="F27C3A"/>
                  </a:solidFill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  <a:uFillTx/>
                </a:defRPr>
              </a:pPr>
              <a:r>
                <a:rPr b="1" sz="1600">
                  <a:solidFill>
                    <a:srgbClr val="F27C3A"/>
                  </a:solidFill>
                  <a:uFill>
                    <a:solidFill>
                      <a:srgbClr val="4D4D4D"/>
                    </a:solidFill>
                  </a:uFill>
                </a:rPr>
                <a:t>CF</a:t>
              </a:r>
            </a:p>
          </p:txBody>
        </p:sp>
      </p:grpSp>
      <p:pic>
        <p:nvPicPr>
          <p:cNvPr id="528" name="pasted-image.png"/>
          <p:cNvPicPr/>
          <p:nvPr/>
        </p:nvPicPr>
        <p:blipFill>
          <a:blip r:embed="rId36">
            <a:extLst/>
          </a:blip>
          <a:stretch>
            <a:fillRect/>
          </a:stretch>
        </p:blipFill>
        <p:spPr>
          <a:xfrm>
            <a:off x="7041314" y="1672342"/>
            <a:ext cx="2033205" cy="2033205"/>
          </a:xfrm>
          <a:prstGeom prst="rect">
            <a:avLst/>
          </a:prstGeom>
          <a:ln w="12700">
            <a:miter lim="400000"/>
          </a:ln>
        </p:spPr>
      </p:pic>
      <p:pic>
        <p:nvPicPr>
          <p:cNvPr id="529" name=""/>
          <p:cNvPicPr/>
          <p:nvPr/>
        </p:nvPicPr>
        <p:blipFill>
          <a:blip r:embed="rId37">
            <a:extLst/>
          </a:blip>
          <a:stretch>
            <a:fillRect/>
          </a:stretch>
        </p:blipFill>
        <p:spPr>
          <a:xfrm>
            <a:off x="2628037" y="3539204"/>
            <a:ext cx="4184234" cy="1009148"/>
          </a:xfrm>
          <a:prstGeom prst="rect">
            <a:avLst/>
          </a:prstGeom>
        </p:spPr>
      </p:pic>
    </p:spTree>
  </p:cSld>
  <p:clrMapOvr>
    <a:masterClrMapping/>
  </p:clrMapOvr>
  <p:transition spd="fast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50"/>
                            </p:stCondLst>
                            <p:childTnLst>
                              <p:par>
                                <p:cTn id="10" nodeType="afterEffect" presetClass="entr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5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5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00"/>
                            </p:stCondLst>
                            <p:childTnLst>
                              <p:par>
                                <p:cTn id="15" nodeType="afterEffect" presetClass="entr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50"/>
                            </p:stCondLst>
                            <p:childTnLst>
                              <p:par>
                                <p:cTn id="20" nodeType="afterEffect" presetClass="entr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00"/>
                            </p:stCondLst>
                            <p:childTnLst>
                              <p:par>
                                <p:cTn id="25" nodeType="afterEffect" presetClass="entr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5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5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nodeType="afterEffect" presetClass="entr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5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5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presetClass="entr" presetSubtype="32" presetID="4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8" dur="8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"/>
                            </p:stCondLst>
                            <p:childTnLst>
                              <p:par>
                                <p:cTn id="40" nodeType="afterEffect" presetClass="entr" presetSubtype="32" presetID="4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2" dur="10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27" grpId="7"/>
      <p:bldP build="whole" bldLvl="1" animBg="1" rev="0" advAuto="0" spid="528" grpId="8"/>
      <p:bldP build="whole" bldLvl="1" animBg="1" rev="0" advAuto="0" spid="522" grpId="4"/>
      <p:bldP build="whole" bldLvl="1" animBg="1" rev="0" advAuto="0" spid="523" grpId="5"/>
      <p:bldP build="whole" bldLvl="1" animBg="1" rev="0" advAuto="0" spid="519" grpId="1"/>
      <p:bldP build="whole" bldLvl="1" animBg="1" rev="0" advAuto="0" spid="520" grpId="2"/>
      <p:bldP build="whole" bldLvl="1" animBg="1" rev="0" advAuto="0" spid="518" grpId="6"/>
      <p:bldP build="whole" bldLvl="1" animBg="1" rev="0" advAuto="0" spid="521" grpId="3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</a:fld>
          </a:p>
        </p:txBody>
      </p:sp>
      <p:pic>
        <p:nvPicPr>
          <p:cNvPr id="53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24152" y="1111242"/>
            <a:ext cx="4336986" cy="3188961"/>
          </a:xfrm>
          <a:prstGeom prst="rect">
            <a:avLst/>
          </a:prstGeom>
          <a:ln w="12700">
            <a:miter lim="400000"/>
          </a:ln>
        </p:spPr>
      </p:pic>
      <p:sp>
        <p:nvSpPr>
          <p:cNvPr id="534" name="Shape 534"/>
          <p:cNvSpPr/>
          <p:nvPr/>
        </p:nvSpPr>
        <p:spPr>
          <a:xfrm>
            <a:off x="2533024" y="4368515"/>
            <a:ext cx="3569951" cy="276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 u="sng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  <a:hlinkClick r:id="rId3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1300" u="sng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  <a:hlinkClick r:id="rId3" invalidUrl="" action="" tgtFrame="" tooltip="" history="1" highlightClick="0" endSnd="0"/>
              </a:rPr>
              <a:t>http://docs.cloudfoundry.org/bosh/workflow.html</a:t>
            </a:r>
          </a:p>
        </p:txBody>
      </p:sp>
      <p:sp>
        <p:nvSpPr>
          <p:cNvPr id="535" name="Shape 535"/>
          <p:cNvSpPr/>
          <p:nvPr/>
        </p:nvSpPr>
        <p:spPr>
          <a:xfrm>
            <a:off x="2032040" y="1118272"/>
            <a:ext cx="1909319" cy="3174900"/>
          </a:xfrm>
          <a:prstGeom prst="rect">
            <a:avLst/>
          </a:prstGeom>
          <a:ln w="25400">
            <a:solidFill>
              <a:srgbClr val="F27C3A"/>
            </a:solidFill>
            <a:round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536" name="Shape 536"/>
          <p:cNvSpPr/>
          <p:nvPr/>
        </p:nvSpPr>
        <p:spPr>
          <a:xfrm>
            <a:off x="2341803" y="817726"/>
            <a:ext cx="1289793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solidFill>
                  <a:srgbClr val="29756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29756E"/>
                </a:solidFill>
                <a:uFill>
                  <a:solidFill>
                    <a:srgbClr val="4D4D4D"/>
                  </a:solidFill>
                </a:uFill>
              </a:rPr>
              <a:t>Pivotal CF flow</a:t>
            </a:r>
          </a:p>
        </p:txBody>
      </p:sp>
      <p:pic>
        <p:nvPicPr>
          <p:cNvPr id="545" name="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01094" y="3414773"/>
            <a:ext cx="645195" cy="665711"/>
          </a:xfrm>
          <a:prstGeom prst="rect">
            <a:avLst/>
          </a:prstGeom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sp>
        <p:nvSpPr>
          <p:cNvPr id="538" name="Shape 538"/>
          <p:cNvSpPr/>
          <p:nvPr/>
        </p:nvSpPr>
        <p:spPr>
          <a:xfrm>
            <a:off x="1047844" y="3499927"/>
            <a:ext cx="756455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200">
                <a:solidFill>
                  <a:srgbClr val="29756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29756E"/>
                </a:solidFill>
                <a:uFill>
                  <a:solidFill>
                    <a:srgbClr val="4D4D4D"/>
                  </a:solidFill>
                </a:uFill>
              </a:rPr>
              <a:t>Bootstrap</a:t>
            </a:r>
          </a:p>
        </p:txBody>
      </p:sp>
      <p:sp>
        <p:nvSpPr>
          <p:cNvPr id="539" name="Shape 539"/>
          <p:cNvSpPr/>
          <p:nvPr/>
        </p:nvSpPr>
        <p:spPr>
          <a:xfrm>
            <a:off x="564316" y="3776965"/>
            <a:ext cx="1230199" cy="239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100">
                <a:solidFill>
                  <a:srgbClr val="29756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29756E"/>
                </a:solidFill>
                <a:uFill>
                  <a:solidFill>
                    <a:srgbClr val="4D4D4D"/>
                  </a:solidFill>
                </a:uFill>
              </a:rPr>
              <a:t>Manage Releases</a:t>
            </a:r>
          </a:p>
        </p:txBody>
      </p:sp>
      <p:sp>
        <p:nvSpPr>
          <p:cNvPr id="540" name="Shape 540"/>
          <p:cNvSpPr/>
          <p:nvPr/>
        </p:nvSpPr>
        <p:spPr>
          <a:xfrm>
            <a:off x="742897" y="4005064"/>
            <a:ext cx="1051618" cy="239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100">
                <a:solidFill>
                  <a:srgbClr val="29756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29756E"/>
                </a:solidFill>
                <a:uFill>
                  <a:solidFill>
                    <a:srgbClr val="4D4D4D"/>
                  </a:solidFill>
                </a:uFill>
              </a:rPr>
              <a:t>Manage Config</a:t>
            </a:r>
          </a:p>
        </p:txBody>
      </p:sp>
      <p:sp>
        <p:nvSpPr>
          <p:cNvPr id="541" name="Shape 541"/>
          <p:cNvSpPr/>
          <p:nvPr/>
        </p:nvSpPr>
        <p:spPr>
          <a:xfrm>
            <a:off x="953447" y="4242780"/>
            <a:ext cx="818534" cy="239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100">
                <a:solidFill>
                  <a:srgbClr val="29756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29756E"/>
                </a:solidFill>
                <a:uFill>
                  <a:solidFill>
                    <a:srgbClr val="4D4D4D"/>
                  </a:solidFill>
                </a:uFill>
              </a:rPr>
              <a:t>Bosh Client</a:t>
            </a:r>
          </a:p>
        </p:txBody>
      </p:sp>
      <p:sp>
        <p:nvSpPr>
          <p:cNvPr id="542" name="Shape 542"/>
          <p:cNvSpPr/>
          <p:nvPr>
            <p:ph type="title" idx="4294967295"/>
          </p:nvPr>
        </p:nvSpPr>
        <p:spPr>
          <a:xfrm>
            <a:off x="224221" y="76956"/>
            <a:ext cx="8410576" cy="533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900">
                <a:solidFill>
                  <a:srgbClr val="29756E"/>
                </a:solidFill>
                <a:uFill>
                  <a:solidFill>
                    <a:srgbClr val="2C95DD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900">
                <a:solidFill>
                  <a:srgbClr val="29756E"/>
                </a:solidFill>
                <a:uFill>
                  <a:solidFill>
                    <a:srgbClr val="2C95DD"/>
                  </a:solidFill>
                </a:uFill>
              </a:rPr>
              <a:t>BOSH possible flows</a:t>
            </a:r>
          </a:p>
        </p:txBody>
      </p:sp>
      <p:sp>
        <p:nvSpPr>
          <p:cNvPr id="543" name="Shape 543"/>
          <p:cNvSpPr/>
          <p:nvPr/>
        </p:nvSpPr>
        <p:spPr>
          <a:xfrm>
            <a:off x="268204" y="3715127"/>
            <a:ext cx="245056" cy="362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900">
                <a:solidFill>
                  <a:srgbClr val="29756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>
                <a:solidFill>
                  <a:srgbClr val="29756E"/>
                </a:solidFill>
                <a:uFill>
                  <a:solidFill>
                    <a:srgbClr val="4D4D4D"/>
                  </a:solidFill>
                </a:uFill>
              </a:rPr>
              <a:t>+</a:t>
            </a:r>
          </a:p>
        </p:txBody>
      </p:sp>
      <p:pic>
        <p:nvPicPr>
          <p:cNvPr id="544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18009" y="3811517"/>
            <a:ext cx="1537380" cy="3857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fast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" dur="499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99"/>
                            </p:stCondLst>
                            <p:childTnLst>
                              <p:par>
                                <p:cTn id="9" nodeType="afterEffect" presetClass="entr" presetSubtype="4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1"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99"/>
                            </p:stCondLst>
                            <p:childTnLst>
                              <p:par>
                                <p:cTn id="13" nodeType="afterEffect" presetClass="entr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50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50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49"/>
                            </p:stCondLst>
                            <p:childTnLst>
                              <p:par>
                                <p:cTn id="18" nodeType="afterEffect" presetClass="entr" presetSubtype="4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20" dur="399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48"/>
                            </p:stCondLst>
                            <p:childTnLst>
                              <p:par>
                                <p:cTn id="22" nodeType="after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848"/>
                            </p:stCondLst>
                            <p:childTnLst>
                              <p:par>
                                <p:cTn id="25" nodeType="afterEffect" presetClass="exit" presetSubtype="4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down)" transition="out">
                                      <p:cBhvr>
                                        <p:cTn id="26" dur="1000" fill="hold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848"/>
                            </p:stCondLst>
                            <p:childTnLst>
                              <p:par>
                                <p:cTn id="29" nodeType="afterEffect" presetClass="entr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5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5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198"/>
                            </p:stCondLst>
                            <p:childTnLst>
                              <p:par>
                                <p:cTn id="34" nodeType="afterEffect" presetClass="entr" presetSubtype="0" presetID="1" grpId="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198"/>
                            </p:stCondLst>
                            <p:childTnLst>
                              <p:par>
                                <p:cTn id="37" nodeType="afterEffect" presetClass="entr" presetSubtype="0" presetID="1" grpId="9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198"/>
                            </p:stCondLst>
                            <p:childTnLst>
                              <p:par>
                                <p:cTn id="40" nodeType="afterEffect" presetClass="entr" presetSubtype="0" presetID="1" grpId="1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44" grpId="3"/>
      <p:bldP build="whole" bldLvl="1" animBg="1" rev="0" advAuto="0" spid="535" grpId="2"/>
      <p:bldP build="whole" bldLvl="1" animBg="1" rev="0" advAuto="0" spid="541" grpId="10"/>
      <p:bldP build="whole" bldLvl="1" animBg="1" rev="0" advAuto="0" spid="545" grpId="4"/>
      <p:bldP build="whole" bldLvl="1" animBg="1" rev="0" advAuto="0" spid="536" grpId="1"/>
      <p:bldP build="whole" bldLvl="1" animBg="1" rev="0" advAuto="0" spid="545" grpId="6"/>
      <p:bldP build="whole" bldLvl="1" animBg="1" rev="0" advAuto="0" spid="543" grpId="7"/>
      <p:bldP build="whole" bldLvl="1" animBg="1" rev="0" advAuto="0" spid="539" grpId="8"/>
      <p:bldP build="whole" bldLvl="1" animBg="1" rev="0" advAuto="0" spid="538" grpId="5"/>
      <p:bldP build="whole" bldLvl="1" animBg="1" rev="0" advAuto="0" spid="540" grpId="9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/>
          <p:nvPr>
            <p:ph type="title" idx="4294967295"/>
          </p:nvPr>
        </p:nvSpPr>
        <p:spPr>
          <a:xfrm>
            <a:off x="1291682" y="1466854"/>
            <a:ext cx="7852267" cy="533401"/>
          </a:xfrm>
          <a:prstGeom prst="rect">
            <a:avLst/>
          </a:prstGeom>
        </p:spPr>
        <p:txBody>
          <a:bodyPr/>
          <a:lstStyle/>
          <a:p>
            <a:pPr lvl="5">
              <a:lnSpc>
                <a:spcPct val="10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29756E"/>
                </a:solidFill>
                <a:uFill>
                  <a:solidFill>
                    <a:srgbClr val="2C95DD"/>
                  </a:solidFill>
                </a:uFill>
                <a:latin typeface="+mn-lt"/>
                <a:ea typeface="+mn-ea"/>
                <a:cs typeface="+mn-cs"/>
                <a:sym typeface="Helvetica"/>
              </a:rPr>
              <a:t>How does a Pivotal CF install work?</a:t>
            </a:r>
          </a:p>
        </p:txBody>
      </p:sp>
      <p:sp>
        <p:nvSpPr>
          <p:cNvPr id="548" name="Shape 54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</a:fld>
          </a:p>
        </p:txBody>
      </p:sp>
      <p:pic>
        <p:nvPicPr>
          <p:cNvPr id="54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37546" y="2317425"/>
            <a:ext cx="1729718" cy="19945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32" presetID="23" grpId="1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49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/>
          <p:nvPr/>
        </p:nvSpPr>
        <p:spPr>
          <a:xfrm>
            <a:off x="3944682" y="347339"/>
            <a:ext cx="1633941" cy="511870"/>
          </a:xfrm>
          <a:prstGeom prst="roundRect">
            <a:avLst>
              <a:gd name="adj" fmla="val 770"/>
            </a:avLst>
          </a:prstGeom>
          <a:solidFill>
            <a:srgbClr val="29756E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808080">
                <a:alpha val="34999"/>
              </a:srgbClr>
            </a:outerShdw>
          </a:effectLst>
        </p:spPr>
        <p:txBody>
          <a:bodyPr lIns="0" tIns="0" rIns="0" bIns="0"/>
          <a:lstStyle/>
          <a:p>
            <a:pPr lvl="0">
              <a:defRPr b="1" sz="1200">
                <a:solidFill>
                  <a:srgbClr val="FFFFFF"/>
                </a:solidFill>
                <a:uFillTx/>
              </a:defRPr>
            </a:pPr>
          </a:p>
        </p:txBody>
      </p:sp>
      <p:pic>
        <p:nvPicPr>
          <p:cNvPr id="55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83992" y="410392"/>
            <a:ext cx="1537380" cy="385764"/>
          </a:xfrm>
          <a:prstGeom prst="rect">
            <a:avLst/>
          </a:prstGeom>
          <a:ln w="12700">
            <a:miter lim="400000"/>
          </a:ln>
        </p:spPr>
      </p:pic>
      <p:sp>
        <p:nvSpPr>
          <p:cNvPr id="553" name="Shape 553"/>
          <p:cNvSpPr/>
          <p:nvPr/>
        </p:nvSpPr>
        <p:spPr>
          <a:xfrm>
            <a:off x="3942143" y="858882"/>
            <a:ext cx="1634466" cy="690807"/>
          </a:xfrm>
          <a:prstGeom prst="roundRect">
            <a:avLst>
              <a:gd name="adj" fmla="val 1163"/>
            </a:avLst>
          </a:prstGeom>
          <a:gradFill>
            <a:gsLst>
              <a:gs pos="0">
                <a:srgbClr val="29756E"/>
              </a:gs>
              <a:gs pos="100000">
                <a:srgbClr val="29756E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lvl="0" algn="ctr" defTabSz="8255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554" name="droppedImage.tif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71240" y="874069"/>
            <a:ext cx="228601" cy="228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55" name="image10.png" descr="ICON_VM_basic_label_Q308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99981" y="1181822"/>
            <a:ext cx="281568" cy="330024"/>
          </a:xfrm>
          <a:prstGeom prst="rect">
            <a:avLst/>
          </a:prstGeom>
          <a:ln w="12700">
            <a:miter lim="400000"/>
          </a:ln>
        </p:spPr>
      </p:pic>
      <p:sp>
        <p:nvSpPr>
          <p:cNvPr id="556" name="Shape 556"/>
          <p:cNvSpPr/>
          <p:nvPr/>
        </p:nvSpPr>
        <p:spPr>
          <a:xfrm>
            <a:off x="96447" y="267128"/>
            <a:ext cx="3767664" cy="4267025"/>
          </a:xfrm>
          <a:prstGeom prst="roundRect">
            <a:avLst>
              <a:gd name="adj" fmla="val 4004"/>
            </a:avLst>
          </a:prstGeom>
          <a:gradFill>
            <a:gsLst>
              <a:gs pos="0">
                <a:srgbClr val="DDDDDD">
                  <a:alpha val="73921"/>
                </a:srgbClr>
              </a:gs>
              <a:gs pos="100000">
                <a:srgbClr val="FFFFFF">
                  <a:alpha val="73921"/>
                </a:srgbClr>
              </a:gs>
            </a:gsLst>
            <a:lin ang="20987188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lvl="0" algn="ctr" defTabSz="8255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57" name="Shape 557"/>
          <p:cNvSpPr/>
          <p:nvPr/>
        </p:nvSpPr>
        <p:spPr>
          <a:xfrm>
            <a:off x="232914" y="450186"/>
            <a:ext cx="2860549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000"/>
              <a:t>Deploy Ops Manager VM</a:t>
            </a:r>
          </a:p>
        </p:txBody>
      </p:sp>
      <p:sp>
        <p:nvSpPr>
          <p:cNvPr id="558" name="Shape 55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</a:fld>
          </a:p>
        </p:txBody>
      </p:sp>
      <p:sp>
        <p:nvSpPr>
          <p:cNvPr id="559" name="Shape 559"/>
          <p:cNvSpPr/>
          <p:nvPr/>
        </p:nvSpPr>
        <p:spPr>
          <a:xfrm>
            <a:off x="4115487" y="13393"/>
            <a:ext cx="1289792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solidFill>
                  <a:srgbClr val="29756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29756E"/>
                </a:solidFill>
                <a:uFill>
                  <a:solidFill>
                    <a:srgbClr val="4D4D4D"/>
                  </a:solidFill>
                </a:uFill>
              </a:rPr>
              <a:t>Pivotal CF flow</a:t>
            </a:r>
          </a:p>
        </p:txBody>
      </p:sp>
    </p:spTree>
  </p:cSld>
  <p:clrMapOvr>
    <a:masterClrMapping/>
  </p:clrMapOvr>
  <p:transition spd="fast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57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/>
          <p:nvPr/>
        </p:nvSpPr>
        <p:spPr>
          <a:xfrm>
            <a:off x="3944682" y="347339"/>
            <a:ext cx="1633941" cy="511870"/>
          </a:xfrm>
          <a:prstGeom prst="roundRect">
            <a:avLst>
              <a:gd name="adj" fmla="val 770"/>
            </a:avLst>
          </a:prstGeom>
          <a:solidFill>
            <a:srgbClr val="29756E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808080">
                <a:alpha val="34999"/>
              </a:srgbClr>
            </a:outerShdw>
          </a:effectLst>
        </p:spPr>
        <p:txBody>
          <a:bodyPr lIns="0" tIns="0" rIns="0" bIns="0"/>
          <a:lstStyle/>
          <a:p>
            <a:pPr lvl="0">
              <a:defRPr b="1" sz="1200">
                <a:solidFill>
                  <a:srgbClr val="FFFFFF"/>
                </a:solidFill>
                <a:uFillTx/>
              </a:defRPr>
            </a:pPr>
          </a:p>
        </p:txBody>
      </p:sp>
      <p:pic>
        <p:nvPicPr>
          <p:cNvPr id="56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83992" y="410392"/>
            <a:ext cx="1537380" cy="385764"/>
          </a:xfrm>
          <a:prstGeom prst="rect">
            <a:avLst/>
          </a:prstGeom>
          <a:ln w="12700">
            <a:miter lim="400000"/>
          </a:ln>
        </p:spPr>
      </p:pic>
      <p:sp>
        <p:nvSpPr>
          <p:cNvPr id="563" name="Shape 563"/>
          <p:cNvSpPr/>
          <p:nvPr/>
        </p:nvSpPr>
        <p:spPr>
          <a:xfrm>
            <a:off x="3942143" y="858882"/>
            <a:ext cx="1634466" cy="690807"/>
          </a:xfrm>
          <a:prstGeom prst="roundRect">
            <a:avLst>
              <a:gd name="adj" fmla="val 1163"/>
            </a:avLst>
          </a:prstGeom>
          <a:gradFill>
            <a:gsLst>
              <a:gs pos="0">
                <a:srgbClr val="29756E"/>
              </a:gs>
              <a:gs pos="100000">
                <a:srgbClr val="29756E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lvl="0" algn="ctr" defTabSz="8255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564" name="droppedImage.tif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71240" y="874069"/>
            <a:ext cx="228601" cy="228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65" name="image10.png" descr="ICON_VM_basic_label_Q308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99981" y="1181822"/>
            <a:ext cx="281568" cy="330024"/>
          </a:xfrm>
          <a:prstGeom prst="rect">
            <a:avLst/>
          </a:prstGeom>
          <a:ln w="12700">
            <a:miter lim="400000"/>
          </a:ln>
        </p:spPr>
      </p:pic>
      <p:sp>
        <p:nvSpPr>
          <p:cNvPr id="566" name="Shape 566"/>
          <p:cNvSpPr/>
          <p:nvPr/>
        </p:nvSpPr>
        <p:spPr>
          <a:xfrm>
            <a:off x="96447" y="267128"/>
            <a:ext cx="3767664" cy="4267025"/>
          </a:xfrm>
          <a:prstGeom prst="roundRect">
            <a:avLst>
              <a:gd name="adj" fmla="val 4004"/>
            </a:avLst>
          </a:prstGeom>
          <a:gradFill>
            <a:gsLst>
              <a:gs pos="0">
                <a:srgbClr val="DDDDDD">
                  <a:alpha val="73921"/>
                </a:srgbClr>
              </a:gs>
              <a:gs pos="100000">
                <a:srgbClr val="FFFFFF">
                  <a:alpha val="73921"/>
                </a:srgbClr>
              </a:gs>
            </a:gsLst>
            <a:lin ang="20987188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lvl="0" algn="ctr" defTabSz="8255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67" name="Shape 567"/>
          <p:cNvSpPr/>
          <p:nvPr/>
        </p:nvSpPr>
        <p:spPr>
          <a:xfrm>
            <a:off x="232914" y="450186"/>
            <a:ext cx="2860549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000"/>
              <a:t>Deploy Ops Manager VM</a:t>
            </a:r>
          </a:p>
        </p:txBody>
      </p:sp>
      <p:sp>
        <p:nvSpPr>
          <p:cNvPr id="568" name="Shape 56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</a:fld>
          </a:p>
        </p:txBody>
      </p:sp>
      <p:sp>
        <p:nvSpPr>
          <p:cNvPr id="569" name="Shape 569"/>
          <p:cNvSpPr/>
          <p:nvPr/>
        </p:nvSpPr>
        <p:spPr>
          <a:xfrm>
            <a:off x="232914" y="966653"/>
            <a:ext cx="3445511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000"/>
              <a:t>Conf. IaaS tile / apply changes</a:t>
            </a:r>
          </a:p>
        </p:txBody>
      </p:sp>
      <p:pic>
        <p:nvPicPr>
          <p:cNvPr id="570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17419" y="1335616"/>
            <a:ext cx="2254903" cy="1320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80" name="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258851" y="892956"/>
            <a:ext cx="1177602" cy="469602"/>
          </a:xfrm>
          <a:prstGeom prst="rect">
            <a:avLst/>
          </a:prstGeom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pic>
        <p:nvPicPr>
          <p:cNvPr id="572" name="pasted-image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909058" y="1756833"/>
            <a:ext cx="1421892" cy="228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73" name="pasted-image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058172" y="1511300"/>
            <a:ext cx="211667" cy="211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581" name="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119284" y="1062188"/>
            <a:ext cx="1029995" cy="670594"/>
          </a:xfrm>
          <a:prstGeom prst="rect">
            <a:avLst/>
          </a:prstGeom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grpSp>
        <p:nvGrpSpPr>
          <p:cNvPr id="577" name="Group 577"/>
          <p:cNvGrpSpPr/>
          <p:nvPr/>
        </p:nvGrpSpPr>
        <p:grpSpPr>
          <a:xfrm>
            <a:off x="4085218" y="904129"/>
            <a:ext cx="965201" cy="807783"/>
            <a:chOff x="0" y="0"/>
            <a:chExt cx="965200" cy="807782"/>
          </a:xfrm>
        </p:grpSpPr>
        <p:sp>
          <p:nvSpPr>
            <p:cNvPr id="575" name="Shape 575"/>
            <p:cNvSpPr/>
            <p:nvPr/>
          </p:nvSpPr>
          <p:spPr>
            <a:xfrm>
              <a:off x="0" y="269201"/>
              <a:ext cx="965200" cy="5385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>
                <a:defRPr sz="800">
                  <a:solidFill>
                    <a:srgbClr val="FFFFFF"/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800">
                  <a:solidFill>
                    <a:srgbClr val="FFFFFF"/>
                  </a:solidFill>
                </a:rPr>
                <a:t>Manifest</a:t>
              </a:r>
            </a:p>
          </p:txBody>
        </p:sp>
        <p:pic>
          <p:nvPicPr>
            <p:cNvPr id="576" name="pasted-image.pdf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286867" y="0"/>
              <a:ext cx="368301" cy="330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78" name="Shape 578"/>
          <p:cNvSpPr/>
          <p:nvPr/>
        </p:nvSpPr>
        <p:spPr>
          <a:xfrm>
            <a:off x="5457212" y="1077543"/>
            <a:ext cx="880189" cy="538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900">
                <a:solidFill>
                  <a:srgbClr val="535353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535353"/>
                </a:solidFill>
              </a:rPr>
              <a:t>BOSH Bootstrap</a:t>
            </a:r>
          </a:p>
        </p:txBody>
      </p:sp>
      <p:sp>
        <p:nvSpPr>
          <p:cNvPr id="579" name="Shape 579"/>
          <p:cNvSpPr/>
          <p:nvPr/>
        </p:nvSpPr>
        <p:spPr>
          <a:xfrm>
            <a:off x="5687600" y="962969"/>
            <a:ext cx="419412" cy="1"/>
          </a:xfrm>
          <a:prstGeom prst="line">
            <a:avLst/>
          </a:prstGeom>
          <a:ln w="25400">
            <a:solidFill>
              <a:srgbClr val="33928A"/>
            </a:solidFill>
            <a:round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spd="slow" advClick="0" advTm="0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499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99"/>
                            </p:stCondLst>
                            <p:childTnLst>
                              <p:par>
                                <p:cTn id="12" nodeType="afterEffect" presetClass="exi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13" dur="1000" fill="hold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499"/>
                            </p:stCondLst>
                            <p:childTnLst>
                              <p:par>
                                <p:cTn id="16" nodeType="afterEffect" presetClass="entr" presetSubtype="32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00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00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99"/>
                            </p:stCondLst>
                            <p:childTnLst>
                              <p:par>
                                <p:cTn id="21" nodeType="afterEffect" presetClass="entr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949"/>
                            </p:stCondLst>
                            <p:childTnLst>
                              <p:par>
                                <p:cTn id="26" nodeType="afterEffect" presetClass="entr" presetSubtype="8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949"/>
                            </p:stCondLst>
                            <p:childTnLst>
                              <p:par>
                                <p:cTn id="31" nodeType="afterEffect" presetClass="exi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250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199"/>
                            </p:stCondLst>
                            <p:childTnLst>
                              <p:par>
                                <p:cTn id="36" nodeType="afterEffect" presetClass="exi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199"/>
                            </p:stCondLst>
                            <p:childTnLst>
                              <p:par>
                                <p:cTn id="39" nodeType="afterEffect" presetClass="exi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199"/>
                            </p:stCondLst>
                            <p:childTnLst>
                              <p:par>
                                <p:cTn id="42" nodeType="afterEffect" presetClass="entr" presetSubtype="2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44" dur="7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899"/>
                            </p:stCondLst>
                            <p:childTnLst>
                              <p:par>
                                <p:cTn id="46" nodeType="afterEffect" presetClass="exit" presetSubtype="2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right)" transition="out">
                                      <p:cBhvr>
                                        <p:cTn id="47" dur="499" fill="hold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fill="hold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398"/>
                            </p:stCondLst>
                            <p:childTnLst>
                              <p:par>
                                <p:cTn id="50" nodeType="afterEffect" presetClass="entr" presetSubtype="16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148"/>
                            </p:stCondLst>
                            <p:childTnLst>
                              <p:par>
                                <p:cTn id="55" nodeType="afterEffect" presetClass="entr" presetSubtype="8" presetID="2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7" dur="10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148"/>
                            </p:stCondLst>
                            <p:childTnLst>
                              <p:par>
                                <p:cTn id="59" nodeType="afterEffect" presetClass="entr" presetSubtype="16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70" grpId="4"/>
      <p:bldP build="whole" bldLvl="1" animBg="1" rev="0" advAuto="0" spid="581" grpId="10"/>
      <p:bldP build="whole" bldLvl="1" animBg="1" rev="0" advAuto="0" spid="572" grpId="9"/>
      <p:bldP build="whole" bldLvl="1" animBg="1" rev="0" advAuto="0" spid="570" grpId="7"/>
      <p:bldP build="whole" bldLvl="1" animBg="1" rev="0" advAuto="0" spid="581" grpId="11"/>
      <p:bldP build="whole" bldLvl="1" animBg="1" rev="0" advAuto="0" spid="580" grpId="3"/>
      <p:bldP build="whole" bldLvl="1" animBg="1" rev="0" advAuto="0" spid="569" grpId="1"/>
      <p:bldP build="whole" bldLvl="1" animBg="1" rev="0" advAuto="0" spid="572" grpId="5"/>
      <p:bldP build="whole" bldLvl="1" animBg="1" rev="0" advAuto="0" spid="578" grpId="14"/>
      <p:bldP build="whole" bldLvl="1" animBg="1" rev="0" advAuto="0" spid="579" grpId="13"/>
      <p:bldP build="whole" bldLvl="1" animBg="1" rev="0" advAuto="0" spid="577" grpId="12"/>
      <p:bldP build="whole" bldLvl="1" animBg="1" rev="0" advAuto="0" spid="573" grpId="6"/>
      <p:bldP build="whole" bldLvl="1" animBg="1" rev="0" advAuto="0" spid="573" grpId="8"/>
      <p:bldP build="whole" bldLvl="1" animBg="1" rev="0" advAuto="0" spid="580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</a:fld>
          </a:p>
        </p:txBody>
      </p:sp>
      <p:pic>
        <p:nvPicPr>
          <p:cNvPr id="137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7411" y="114946"/>
            <a:ext cx="7129178" cy="10551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dropped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43462" y="1397827"/>
            <a:ext cx="6101394" cy="30924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 advClick="1"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/>
          <p:nvPr/>
        </p:nvSpPr>
        <p:spPr>
          <a:xfrm>
            <a:off x="96447" y="267128"/>
            <a:ext cx="3749695" cy="4267025"/>
          </a:xfrm>
          <a:prstGeom prst="roundRect">
            <a:avLst>
              <a:gd name="adj" fmla="val 4023"/>
            </a:avLst>
          </a:prstGeom>
          <a:gradFill>
            <a:gsLst>
              <a:gs pos="0">
                <a:srgbClr val="DDDDDD">
                  <a:alpha val="73921"/>
                </a:srgbClr>
              </a:gs>
              <a:gs pos="100000">
                <a:srgbClr val="FFFFFF">
                  <a:alpha val="73921"/>
                </a:srgbClr>
              </a:gs>
            </a:gsLst>
            <a:lin ang="20987188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lvl="0" algn="ctr" defTabSz="8255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84" name="Shape 584"/>
          <p:cNvSpPr/>
          <p:nvPr/>
        </p:nvSpPr>
        <p:spPr>
          <a:xfrm>
            <a:off x="220214" y="450186"/>
            <a:ext cx="2860549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000"/>
              <a:t>Deploy Ops Manager VM</a:t>
            </a:r>
          </a:p>
        </p:txBody>
      </p:sp>
      <p:sp>
        <p:nvSpPr>
          <p:cNvPr id="585" name="Shape 58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</a:fld>
          </a:p>
        </p:txBody>
      </p:sp>
      <p:sp>
        <p:nvSpPr>
          <p:cNvPr id="586" name="Shape 586"/>
          <p:cNvSpPr/>
          <p:nvPr/>
        </p:nvSpPr>
        <p:spPr>
          <a:xfrm>
            <a:off x="232914" y="966653"/>
            <a:ext cx="3445511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000"/>
              <a:t>Conf. IaaS tile / apply changes</a:t>
            </a:r>
          </a:p>
        </p:txBody>
      </p:sp>
      <p:sp>
        <p:nvSpPr>
          <p:cNvPr id="587" name="Shape 587"/>
          <p:cNvSpPr/>
          <p:nvPr/>
        </p:nvSpPr>
        <p:spPr>
          <a:xfrm>
            <a:off x="5457212" y="1077543"/>
            <a:ext cx="880189" cy="538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900">
                <a:solidFill>
                  <a:srgbClr val="535353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535353"/>
                </a:solidFill>
              </a:rPr>
              <a:t>BOSH Bootstrap</a:t>
            </a:r>
          </a:p>
        </p:txBody>
      </p:sp>
      <p:sp>
        <p:nvSpPr>
          <p:cNvPr id="588" name="Shape 588"/>
          <p:cNvSpPr/>
          <p:nvPr/>
        </p:nvSpPr>
        <p:spPr>
          <a:xfrm>
            <a:off x="3944682" y="347339"/>
            <a:ext cx="1633941" cy="511870"/>
          </a:xfrm>
          <a:prstGeom prst="roundRect">
            <a:avLst>
              <a:gd name="adj" fmla="val 770"/>
            </a:avLst>
          </a:prstGeom>
          <a:solidFill>
            <a:srgbClr val="29756E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808080">
                <a:alpha val="34999"/>
              </a:srgbClr>
            </a:outerShdw>
          </a:effectLst>
        </p:spPr>
        <p:txBody>
          <a:bodyPr lIns="0" tIns="0" rIns="0" bIns="0"/>
          <a:lstStyle/>
          <a:p>
            <a:pPr lvl="0">
              <a:defRPr b="1" sz="1200">
                <a:solidFill>
                  <a:srgbClr val="FFFFFF"/>
                </a:solidFill>
                <a:uFillTx/>
              </a:defRPr>
            </a:pPr>
          </a:p>
        </p:txBody>
      </p:sp>
      <p:pic>
        <p:nvPicPr>
          <p:cNvPr id="58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83992" y="410392"/>
            <a:ext cx="1537380" cy="385764"/>
          </a:xfrm>
          <a:prstGeom prst="rect">
            <a:avLst/>
          </a:prstGeom>
          <a:ln w="12700">
            <a:miter lim="400000"/>
          </a:ln>
        </p:spPr>
      </p:pic>
      <p:sp>
        <p:nvSpPr>
          <p:cNvPr id="590" name="Shape 590"/>
          <p:cNvSpPr/>
          <p:nvPr/>
        </p:nvSpPr>
        <p:spPr>
          <a:xfrm>
            <a:off x="3942143" y="858882"/>
            <a:ext cx="1634466" cy="690807"/>
          </a:xfrm>
          <a:prstGeom prst="roundRect">
            <a:avLst>
              <a:gd name="adj" fmla="val 1163"/>
            </a:avLst>
          </a:prstGeom>
          <a:gradFill>
            <a:gsLst>
              <a:gs pos="0">
                <a:srgbClr val="29756E"/>
              </a:gs>
              <a:gs pos="100000">
                <a:srgbClr val="29756E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lvl="0" algn="ctr" defTabSz="8255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591" name="droppedImage.tif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71240" y="874069"/>
            <a:ext cx="228601" cy="228601"/>
          </a:xfrm>
          <a:prstGeom prst="rect">
            <a:avLst/>
          </a:prstGeom>
          <a:ln w="12700">
            <a:miter lim="400000"/>
          </a:ln>
        </p:spPr>
      </p:pic>
      <p:sp>
        <p:nvSpPr>
          <p:cNvPr id="592" name="Shape 592"/>
          <p:cNvSpPr/>
          <p:nvPr/>
        </p:nvSpPr>
        <p:spPr>
          <a:xfrm>
            <a:off x="5687600" y="962969"/>
            <a:ext cx="419412" cy="1"/>
          </a:xfrm>
          <a:prstGeom prst="line">
            <a:avLst/>
          </a:prstGeom>
          <a:ln w="25400">
            <a:solidFill>
              <a:srgbClr val="33928A"/>
            </a:solidFill>
            <a:round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93" name="Shape 593"/>
          <p:cNvSpPr/>
          <p:nvPr/>
        </p:nvSpPr>
        <p:spPr>
          <a:xfrm>
            <a:off x="6215989" y="664972"/>
            <a:ext cx="2695107" cy="739168"/>
          </a:xfrm>
          <a:prstGeom prst="roundRect">
            <a:avLst>
              <a:gd name="adj" fmla="val 4579"/>
            </a:avLst>
          </a:prstGeom>
          <a:solidFill>
            <a:srgbClr val="29756E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808080">
                <a:alpha val="34999"/>
              </a:srgbClr>
            </a:outerShdw>
          </a:effectLst>
        </p:spPr>
        <p:txBody>
          <a:bodyPr lIns="0" tIns="0" rIns="0" bIns="0"/>
          <a:lstStyle/>
          <a:p>
            <a:pPr lvl="0">
              <a:defRPr b="1" sz="12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594" name="Shape 594"/>
          <p:cNvSpPr/>
          <p:nvPr/>
        </p:nvSpPr>
        <p:spPr>
          <a:xfrm>
            <a:off x="6326717" y="720360"/>
            <a:ext cx="2243612" cy="18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1200">
                <a:solidFill>
                  <a:srgbClr val="FFFFFF"/>
                </a:solidFill>
                <a:uFillTx/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MicroBOSH</a:t>
            </a:r>
          </a:p>
        </p:txBody>
      </p:sp>
      <p:pic>
        <p:nvPicPr>
          <p:cNvPr id="595" name="image10.png" descr="ICON_VM_basic_label_Q308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64725" y="867478"/>
            <a:ext cx="361548" cy="423767"/>
          </a:xfrm>
          <a:prstGeom prst="rect">
            <a:avLst/>
          </a:prstGeom>
          <a:ln w="12700">
            <a:miter lim="400000"/>
          </a:ln>
        </p:spPr>
      </p:pic>
      <p:sp>
        <p:nvSpPr>
          <p:cNvPr id="596" name="Shape 596"/>
          <p:cNvSpPr/>
          <p:nvPr/>
        </p:nvSpPr>
        <p:spPr>
          <a:xfrm>
            <a:off x="6919757" y="384045"/>
            <a:ext cx="1468308" cy="297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1000">
                <a:solidFill>
                  <a:srgbClr val="29756E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29756E"/>
                </a:solidFill>
              </a:rPr>
              <a:t>Ops Manager Director</a:t>
            </a:r>
          </a:p>
        </p:txBody>
      </p:sp>
      <p:pic>
        <p:nvPicPr>
          <p:cNvPr id="597" name="image10.png" descr="ICON_VM_basic_label_Q308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99981" y="1181822"/>
            <a:ext cx="281568" cy="33002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00" name="Group 600"/>
          <p:cNvGrpSpPr/>
          <p:nvPr/>
        </p:nvGrpSpPr>
        <p:grpSpPr>
          <a:xfrm>
            <a:off x="4085218" y="904129"/>
            <a:ext cx="965201" cy="807783"/>
            <a:chOff x="0" y="0"/>
            <a:chExt cx="965200" cy="807782"/>
          </a:xfrm>
        </p:grpSpPr>
        <p:sp>
          <p:nvSpPr>
            <p:cNvPr id="598" name="Shape 598"/>
            <p:cNvSpPr/>
            <p:nvPr/>
          </p:nvSpPr>
          <p:spPr>
            <a:xfrm>
              <a:off x="0" y="269201"/>
              <a:ext cx="965200" cy="5385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>
                <a:defRPr sz="800">
                  <a:solidFill>
                    <a:srgbClr val="FFFFFF"/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800">
                  <a:solidFill>
                    <a:srgbClr val="FFFFFF"/>
                  </a:solidFill>
                </a:rPr>
                <a:t>Manifest</a:t>
              </a:r>
            </a:p>
          </p:txBody>
        </p:sp>
        <p:pic>
          <p:nvPicPr>
            <p:cNvPr id="599" name="pasted-image.pdf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86867" y="0"/>
              <a:ext cx="368301" cy="330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slow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xit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6" dur="300" fill="hold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nodeType="afterEffect" presetClass="entr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125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nodeType="afterEffect" presetClass="entr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125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800"/>
                            </p:stCondLst>
                            <p:childTnLst>
                              <p:par>
                                <p:cTn id="17" nodeType="afterEffect" presetClass="entr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9" dur="125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50"/>
                            </p:stCondLst>
                            <p:childTnLst>
                              <p:par>
                                <p:cTn id="21" nodeType="afterEffect" presetClass="entr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3" dur="125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93" grpId="3"/>
      <p:bldP build="whole" bldLvl="1" animBg="1" rev="0" advAuto="0" spid="600" grpId="1"/>
      <p:bldP build="whole" bldLvl="1" animBg="1" rev="0" advAuto="0" spid="594" grpId="4"/>
      <p:bldP build="whole" bldLvl="1" animBg="1" rev="0" advAuto="0" spid="596" grpId="2"/>
      <p:bldP build="whole" bldLvl="1" animBg="1" rev="0" advAuto="0" spid="595" grpId="5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/>
          <p:nvPr/>
        </p:nvSpPr>
        <p:spPr>
          <a:xfrm>
            <a:off x="96447" y="267128"/>
            <a:ext cx="3680808" cy="4267025"/>
          </a:xfrm>
          <a:prstGeom prst="roundRect">
            <a:avLst>
              <a:gd name="adj" fmla="val 4098"/>
            </a:avLst>
          </a:prstGeom>
          <a:gradFill>
            <a:gsLst>
              <a:gs pos="0">
                <a:srgbClr val="DDDDDD">
                  <a:alpha val="73921"/>
                </a:srgbClr>
              </a:gs>
              <a:gs pos="100000">
                <a:srgbClr val="FFFFFF">
                  <a:alpha val="73921"/>
                </a:srgbClr>
              </a:gs>
            </a:gsLst>
            <a:lin ang="20987188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lvl="0" algn="ctr" defTabSz="8255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03" name="Shape 603"/>
          <p:cNvSpPr/>
          <p:nvPr/>
        </p:nvSpPr>
        <p:spPr>
          <a:xfrm>
            <a:off x="220214" y="450186"/>
            <a:ext cx="2860549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000"/>
              <a:t>Deploy Ops Manager VM</a:t>
            </a:r>
          </a:p>
        </p:txBody>
      </p:sp>
      <p:sp>
        <p:nvSpPr>
          <p:cNvPr id="604" name="Shape 60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</a:fld>
          </a:p>
        </p:txBody>
      </p:sp>
      <p:sp>
        <p:nvSpPr>
          <p:cNvPr id="605" name="Shape 605"/>
          <p:cNvSpPr/>
          <p:nvPr/>
        </p:nvSpPr>
        <p:spPr>
          <a:xfrm>
            <a:off x="232914" y="1482570"/>
            <a:ext cx="3060193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000"/>
              <a:t>Add ER tile (BOSH release)</a:t>
            </a:r>
          </a:p>
        </p:txBody>
      </p:sp>
      <p:sp>
        <p:nvSpPr>
          <p:cNvPr id="606" name="Shape 606"/>
          <p:cNvSpPr/>
          <p:nvPr/>
        </p:nvSpPr>
        <p:spPr>
          <a:xfrm>
            <a:off x="3944682" y="347339"/>
            <a:ext cx="1633941" cy="511870"/>
          </a:xfrm>
          <a:prstGeom prst="roundRect">
            <a:avLst>
              <a:gd name="adj" fmla="val 770"/>
            </a:avLst>
          </a:prstGeom>
          <a:solidFill>
            <a:srgbClr val="29756E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808080">
                <a:alpha val="34999"/>
              </a:srgbClr>
            </a:outerShdw>
          </a:effectLst>
        </p:spPr>
        <p:txBody>
          <a:bodyPr lIns="0" tIns="0" rIns="0" bIns="0"/>
          <a:lstStyle/>
          <a:p>
            <a:pPr lvl="0">
              <a:defRPr b="1" sz="1200">
                <a:solidFill>
                  <a:srgbClr val="FFFFFF"/>
                </a:solidFill>
                <a:uFillTx/>
              </a:defRPr>
            </a:pPr>
          </a:p>
        </p:txBody>
      </p:sp>
      <p:pic>
        <p:nvPicPr>
          <p:cNvPr id="60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83992" y="410392"/>
            <a:ext cx="1537380" cy="385764"/>
          </a:xfrm>
          <a:prstGeom prst="rect">
            <a:avLst/>
          </a:prstGeom>
          <a:ln w="12700">
            <a:miter lim="400000"/>
          </a:ln>
        </p:spPr>
      </p:pic>
      <p:sp>
        <p:nvSpPr>
          <p:cNvPr id="608" name="Shape 608"/>
          <p:cNvSpPr/>
          <p:nvPr/>
        </p:nvSpPr>
        <p:spPr>
          <a:xfrm>
            <a:off x="3942143" y="858882"/>
            <a:ext cx="1634466" cy="690807"/>
          </a:xfrm>
          <a:prstGeom prst="roundRect">
            <a:avLst>
              <a:gd name="adj" fmla="val 1163"/>
            </a:avLst>
          </a:prstGeom>
          <a:gradFill>
            <a:gsLst>
              <a:gs pos="0">
                <a:srgbClr val="29756E"/>
              </a:gs>
              <a:gs pos="100000">
                <a:srgbClr val="29756E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lvl="0" algn="ctr" defTabSz="8255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609" name="droppedImage.tif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71240" y="874069"/>
            <a:ext cx="228601" cy="228601"/>
          </a:xfrm>
          <a:prstGeom prst="rect">
            <a:avLst/>
          </a:prstGeom>
          <a:ln w="12700">
            <a:miter lim="400000"/>
          </a:ln>
        </p:spPr>
      </p:pic>
      <p:sp>
        <p:nvSpPr>
          <p:cNvPr id="610" name="Shape 610"/>
          <p:cNvSpPr/>
          <p:nvPr/>
        </p:nvSpPr>
        <p:spPr>
          <a:xfrm>
            <a:off x="5687600" y="962969"/>
            <a:ext cx="419412" cy="1"/>
          </a:xfrm>
          <a:prstGeom prst="line">
            <a:avLst/>
          </a:prstGeom>
          <a:ln w="25400">
            <a:solidFill>
              <a:srgbClr val="33928A"/>
            </a:solidFill>
            <a:round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611" name="Shape 611"/>
          <p:cNvSpPr/>
          <p:nvPr/>
        </p:nvSpPr>
        <p:spPr>
          <a:xfrm>
            <a:off x="6215989" y="664972"/>
            <a:ext cx="2695107" cy="739168"/>
          </a:xfrm>
          <a:prstGeom prst="roundRect">
            <a:avLst>
              <a:gd name="adj" fmla="val 4579"/>
            </a:avLst>
          </a:prstGeom>
          <a:solidFill>
            <a:srgbClr val="29756E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808080">
                <a:alpha val="34999"/>
              </a:srgbClr>
            </a:outerShdw>
          </a:effectLst>
        </p:spPr>
        <p:txBody>
          <a:bodyPr lIns="0" tIns="0" rIns="0" bIns="0"/>
          <a:lstStyle/>
          <a:p>
            <a:pPr lvl="0">
              <a:defRPr b="1" sz="1200">
                <a:solidFill>
                  <a:srgbClr val="FFFFFF"/>
                </a:solidFill>
                <a:uFillTx/>
              </a:defRPr>
            </a:pPr>
          </a:p>
        </p:txBody>
      </p:sp>
      <p:pic>
        <p:nvPicPr>
          <p:cNvPr id="612" name="image10.png" descr="ICON_VM_basic_label_Q308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64725" y="867478"/>
            <a:ext cx="361548" cy="423767"/>
          </a:xfrm>
          <a:prstGeom prst="rect">
            <a:avLst/>
          </a:prstGeom>
          <a:ln w="12700">
            <a:miter lim="400000"/>
          </a:ln>
        </p:spPr>
      </p:pic>
      <p:sp>
        <p:nvSpPr>
          <p:cNvPr id="613" name="Shape 613"/>
          <p:cNvSpPr/>
          <p:nvPr/>
        </p:nvSpPr>
        <p:spPr>
          <a:xfrm>
            <a:off x="6919757" y="384045"/>
            <a:ext cx="1468308" cy="297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1000">
                <a:solidFill>
                  <a:srgbClr val="29756E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29756E"/>
                </a:solidFill>
              </a:rPr>
              <a:t>Ops Manager Director</a:t>
            </a:r>
          </a:p>
        </p:txBody>
      </p:sp>
      <p:pic>
        <p:nvPicPr>
          <p:cNvPr id="614" name="image10.png" descr="ICON_VM_basic_label_Q308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99981" y="1181822"/>
            <a:ext cx="281568" cy="330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615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14167" y="770260"/>
            <a:ext cx="411365" cy="41136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sp>
        <p:nvSpPr>
          <p:cNvPr id="616" name="Shape 616"/>
          <p:cNvSpPr/>
          <p:nvPr/>
        </p:nvSpPr>
        <p:spPr>
          <a:xfrm>
            <a:off x="4287608" y="1079700"/>
            <a:ext cx="676492" cy="2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algn="r">
              <a:defRPr>
                <a:solidFill>
                  <a:srgbClr val="000000"/>
                </a:solidFill>
                <a:uFillTx/>
              </a:defRPr>
            </a:pPr>
            <a:r>
              <a:rPr sz="8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CF</a:t>
            </a:r>
            <a:r>
              <a:rPr sz="800">
                <a:solidFill>
                  <a:srgbClr val="29756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 </a:t>
            </a:r>
            <a:r>
              <a:rPr sz="8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Release</a:t>
            </a:r>
          </a:p>
        </p:txBody>
      </p:sp>
      <p:sp>
        <p:nvSpPr>
          <p:cNvPr id="617" name="Shape 617"/>
          <p:cNvSpPr/>
          <p:nvPr/>
        </p:nvSpPr>
        <p:spPr>
          <a:xfrm>
            <a:off x="6326717" y="720360"/>
            <a:ext cx="2243612" cy="18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1200">
                <a:solidFill>
                  <a:srgbClr val="FFFFFF"/>
                </a:solidFill>
                <a:uFillTx/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MicroBOSH</a:t>
            </a:r>
          </a:p>
        </p:txBody>
      </p:sp>
      <p:sp>
        <p:nvSpPr>
          <p:cNvPr id="618" name="Shape 618"/>
          <p:cNvSpPr/>
          <p:nvPr/>
        </p:nvSpPr>
        <p:spPr>
          <a:xfrm>
            <a:off x="232914" y="966653"/>
            <a:ext cx="3445511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000"/>
              <a:t>Conf. IaaS tile / apply changes</a:t>
            </a:r>
          </a:p>
        </p:txBody>
      </p:sp>
    </p:spTree>
  </p:cSld>
  <p:clrMapOvr>
    <a:masterClrMapping/>
  </p:clrMapOvr>
  <p:transition spd="slow" advClick="0" advTm="0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nodeType="afterEffect" presetClass="entr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15" grpId="2"/>
      <p:bldP build="whole" bldLvl="1" animBg="1" rev="0" advAuto="0" spid="616" grpId="3"/>
      <p:bldP build="whole" bldLvl="1" animBg="1" rev="0" advAuto="0" spid="605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/>
          <p:nvPr/>
        </p:nvSpPr>
        <p:spPr>
          <a:xfrm>
            <a:off x="96447" y="267128"/>
            <a:ext cx="3680808" cy="4267025"/>
          </a:xfrm>
          <a:prstGeom prst="roundRect">
            <a:avLst>
              <a:gd name="adj" fmla="val 4098"/>
            </a:avLst>
          </a:prstGeom>
          <a:gradFill>
            <a:gsLst>
              <a:gs pos="0">
                <a:srgbClr val="DDDDDD">
                  <a:alpha val="73921"/>
                </a:srgbClr>
              </a:gs>
              <a:gs pos="100000">
                <a:srgbClr val="FFFFFF">
                  <a:alpha val="73921"/>
                </a:srgbClr>
              </a:gs>
            </a:gsLst>
            <a:lin ang="20987188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lvl="0" algn="ctr" defTabSz="8255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21" name="Shape 621"/>
          <p:cNvSpPr/>
          <p:nvPr/>
        </p:nvSpPr>
        <p:spPr>
          <a:xfrm>
            <a:off x="220214" y="450186"/>
            <a:ext cx="2860549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000"/>
              <a:t>Deploy Ops Manager VM</a:t>
            </a:r>
          </a:p>
        </p:txBody>
      </p:sp>
      <p:sp>
        <p:nvSpPr>
          <p:cNvPr id="622" name="Shape 62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</a:fld>
          </a:p>
        </p:txBody>
      </p:sp>
      <p:sp>
        <p:nvSpPr>
          <p:cNvPr id="623" name="Shape 623"/>
          <p:cNvSpPr/>
          <p:nvPr/>
        </p:nvSpPr>
        <p:spPr>
          <a:xfrm>
            <a:off x="232914" y="1482570"/>
            <a:ext cx="3060193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000"/>
              <a:t>Add ER tile (BOSH release)</a:t>
            </a:r>
          </a:p>
        </p:txBody>
      </p:sp>
      <p:sp>
        <p:nvSpPr>
          <p:cNvPr id="624" name="Shape 624"/>
          <p:cNvSpPr/>
          <p:nvPr/>
        </p:nvSpPr>
        <p:spPr>
          <a:xfrm>
            <a:off x="4236808" y="1282900"/>
            <a:ext cx="676492" cy="2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algn="r">
              <a:defRPr>
                <a:solidFill>
                  <a:srgbClr val="000000"/>
                </a:solidFill>
                <a:uFillTx/>
              </a:defRPr>
            </a:pPr>
            <a:r>
              <a:rPr sz="8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CF</a:t>
            </a:r>
            <a:r>
              <a:rPr sz="800">
                <a:solidFill>
                  <a:srgbClr val="29756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 </a:t>
            </a:r>
            <a:r>
              <a:rPr sz="8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Release</a:t>
            </a:r>
          </a:p>
        </p:txBody>
      </p:sp>
      <p:sp>
        <p:nvSpPr>
          <p:cNvPr id="625" name="Shape 625"/>
          <p:cNvSpPr/>
          <p:nvPr/>
        </p:nvSpPr>
        <p:spPr>
          <a:xfrm>
            <a:off x="3944682" y="347339"/>
            <a:ext cx="1633941" cy="511870"/>
          </a:xfrm>
          <a:prstGeom prst="roundRect">
            <a:avLst>
              <a:gd name="adj" fmla="val 770"/>
            </a:avLst>
          </a:prstGeom>
          <a:solidFill>
            <a:srgbClr val="29756E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808080">
                <a:alpha val="34999"/>
              </a:srgbClr>
            </a:outerShdw>
          </a:effectLst>
        </p:spPr>
        <p:txBody>
          <a:bodyPr lIns="0" tIns="0" rIns="0" bIns="0"/>
          <a:lstStyle/>
          <a:p>
            <a:pPr lvl="0">
              <a:defRPr b="1" sz="1200">
                <a:solidFill>
                  <a:srgbClr val="FFFFFF"/>
                </a:solidFill>
                <a:uFillTx/>
              </a:defRPr>
            </a:pPr>
          </a:p>
        </p:txBody>
      </p:sp>
      <p:pic>
        <p:nvPicPr>
          <p:cNvPr id="626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83992" y="410392"/>
            <a:ext cx="1537380" cy="385764"/>
          </a:xfrm>
          <a:prstGeom prst="rect">
            <a:avLst/>
          </a:prstGeom>
          <a:ln w="12700">
            <a:miter lim="400000"/>
          </a:ln>
        </p:spPr>
      </p:pic>
      <p:sp>
        <p:nvSpPr>
          <p:cNvPr id="627" name="Shape 627"/>
          <p:cNvSpPr/>
          <p:nvPr/>
        </p:nvSpPr>
        <p:spPr>
          <a:xfrm>
            <a:off x="3942143" y="858882"/>
            <a:ext cx="1634466" cy="690807"/>
          </a:xfrm>
          <a:prstGeom prst="roundRect">
            <a:avLst>
              <a:gd name="adj" fmla="val 1163"/>
            </a:avLst>
          </a:prstGeom>
          <a:gradFill>
            <a:gsLst>
              <a:gs pos="0">
                <a:srgbClr val="29756E"/>
              </a:gs>
              <a:gs pos="100000">
                <a:srgbClr val="29756E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lvl="0" algn="ctr" defTabSz="8255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628" name="droppedImage.tif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71240" y="874069"/>
            <a:ext cx="228601" cy="228601"/>
          </a:xfrm>
          <a:prstGeom prst="rect">
            <a:avLst/>
          </a:prstGeom>
          <a:ln w="12700">
            <a:miter lim="400000"/>
          </a:ln>
        </p:spPr>
      </p:pic>
      <p:sp>
        <p:nvSpPr>
          <p:cNvPr id="629" name="Shape 629"/>
          <p:cNvSpPr/>
          <p:nvPr/>
        </p:nvSpPr>
        <p:spPr>
          <a:xfrm>
            <a:off x="5687600" y="962969"/>
            <a:ext cx="419412" cy="1"/>
          </a:xfrm>
          <a:prstGeom prst="line">
            <a:avLst/>
          </a:prstGeom>
          <a:ln w="25400">
            <a:solidFill>
              <a:srgbClr val="33928A"/>
            </a:solidFill>
            <a:round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630" name="Shape 630"/>
          <p:cNvSpPr/>
          <p:nvPr/>
        </p:nvSpPr>
        <p:spPr>
          <a:xfrm>
            <a:off x="6215989" y="664972"/>
            <a:ext cx="2695107" cy="739168"/>
          </a:xfrm>
          <a:prstGeom prst="roundRect">
            <a:avLst>
              <a:gd name="adj" fmla="val 4579"/>
            </a:avLst>
          </a:prstGeom>
          <a:solidFill>
            <a:srgbClr val="29756E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808080">
                <a:alpha val="34999"/>
              </a:srgbClr>
            </a:outerShdw>
          </a:effectLst>
        </p:spPr>
        <p:txBody>
          <a:bodyPr lIns="0" tIns="0" rIns="0" bIns="0"/>
          <a:lstStyle/>
          <a:p>
            <a:pPr lvl="0">
              <a:defRPr b="1" sz="1200">
                <a:solidFill>
                  <a:srgbClr val="FFFFFF"/>
                </a:solidFill>
                <a:uFillTx/>
              </a:defRPr>
            </a:pPr>
          </a:p>
        </p:txBody>
      </p:sp>
      <p:pic>
        <p:nvPicPr>
          <p:cNvPr id="631" name="image10.png" descr="ICON_VM_basic_label_Q308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64725" y="867478"/>
            <a:ext cx="361548" cy="423767"/>
          </a:xfrm>
          <a:prstGeom prst="rect">
            <a:avLst/>
          </a:prstGeom>
          <a:ln w="12700">
            <a:miter lim="400000"/>
          </a:ln>
        </p:spPr>
      </p:pic>
      <p:sp>
        <p:nvSpPr>
          <p:cNvPr id="632" name="Shape 632"/>
          <p:cNvSpPr/>
          <p:nvPr/>
        </p:nvSpPr>
        <p:spPr>
          <a:xfrm>
            <a:off x="6919757" y="384045"/>
            <a:ext cx="1468308" cy="297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1000">
                <a:solidFill>
                  <a:srgbClr val="29756E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29756E"/>
                </a:solidFill>
              </a:rPr>
              <a:t>Ops Manager Director</a:t>
            </a:r>
          </a:p>
        </p:txBody>
      </p:sp>
      <p:pic>
        <p:nvPicPr>
          <p:cNvPr id="633" name="image10.png" descr="ICON_VM_basic_label_Q308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99981" y="1181822"/>
            <a:ext cx="281568" cy="330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634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14167" y="770260"/>
            <a:ext cx="411365" cy="41136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sp>
        <p:nvSpPr>
          <p:cNvPr id="635" name="Shape 635"/>
          <p:cNvSpPr/>
          <p:nvPr/>
        </p:nvSpPr>
        <p:spPr>
          <a:xfrm>
            <a:off x="4287608" y="1079700"/>
            <a:ext cx="676492" cy="2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algn="r">
              <a:defRPr>
                <a:solidFill>
                  <a:srgbClr val="000000"/>
                </a:solidFill>
                <a:uFillTx/>
              </a:defRPr>
            </a:pPr>
            <a:r>
              <a:rPr sz="8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CF</a:t>
            </a:r>
            <a:r>
              <a:rPr sz="800">
                <a:solidFill>
                  <a:srgbClr val="29756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 </a:t>
            </a:r>
            <a:r>
              <a:rPr sz="8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Release</a:t>
            </a:r>
          </a:p>
        </p:txBody>
      </p:sp>
      <p:grpSp>
        <p:nvGrpSpPr>
          <p:cNvPr id="641" name="Group 641"/>
          <p:cNvGrpSpPr/>
          <p:nvPr/>
        </p:nvGrpSpPr>
        <p:grpSpPr>
          <a:xfrm>
            <a:off x="4225405" y="1320730"/>
            <a:ext cx="3751830" cy="3256624"/>
            <a:chOff x="0" y="0"/>
            <a:chExt cx="3751829" cy="3256623"/>
          </a:xfrm>
        </p:grpSpPr>
        <p:sp>
          <p:nvSpPr>
            <p:cNvPr id="636" name="Shape 636"/>
            <p:cNvSpPr/>
            <p:nvPr/>
          </p:nvSpPr>
          <p:spPr>
            <a:xfrm>
              <a:off x="1331153" y="2718042"/>
              <a:ext cx="965201" cy="5385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>
                <a:defRPr sz="1000">
                  <a:solidFill>
                    <a:srgbClr val="535353"/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000">
                  <a:solidFill>
                    <a:srgbClr val="535353"/>
                  </a:solidFill>
                </a:rPr>
                <a:t>Config parameters</a:t>
              </a:r>
            </a:p>
          </p:txBody>
        </p:sp>
        <p:grpSp>
          <p:nvGrpSpPr>
            <p:cNvPr id="640" name="Group 640"/>
            <p:cNvGrpSpPr/>
            <p:nvPr/>
          </p:nvGrpSpPr>
          <p:grpSpPr>
            <a:xfrm>
              <a:off x="0" y="0"/>
              <a:ext cx="3751830" cy="2666247"/>
              <a:chOff x="0" y="0"/>
              <a:chExt cx="3751829" cy="2666246"/>
            </a:xfrm>
          </p:grpSpPr>
          <p:pic>
            <p:nvPicPr>
              <p:cNvPr id="637" name="pasted-image.png"/>
              <p:cNvPicPr/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0" y="728951"/>
                <a:ext cx="3751830" cy="1937296"/>
              </a:xfrm>
              <a:prstGeom prst="rect">
                <a:avLst/>
              </a:prstGeom>
              <a:ln w="25400" cap="flat">
                <a:solidFill>
                  <a:srgbClr val="33928A"/>
                </a:solidFill>
                <a:prstDash val="solid"/>
                <a:round/>
              </a:ln>
              <a:effectLst/>
            </p:spPr>
          </p:pic>
          <p:sp>
            <p:nvSpPr>
              <p:cNvPr id="638" name="Shape 638"/>
              <p:cNvSpPr/>
              <p:nvPr/>
            </p:nvSpPr>
            <p:spPr>
              <a:xfrm flipV="1">
                <a:off x="3110" y="0"/>
                <a:ext cx="449564" cy="719911"/>
              </a:xfrm>
              <a:prstGeom prst="line">
                <a:avLst/>
              </a:prstGeom>
              <a:noFill/>
              <a:ln w="25400" cap="flat">
                <a:solidFill>
                  <a:srgbClr val="33928A"/>
                </a:solidFill>
                <a:prstDash val="solid"/>
                <a:round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defTabSz="457200">
                  <a:defRPr sz="1200"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639" name="Shape 639"/>
              <p:cNvSpPr/>
              <p:nvPr/>
            </p:nvSpPr>
            <p:spPr>
              <a:xfrm flipH="1" flipV="1">
                <a:off x="447374" y="1742"/>
                <a:ext cx="3295755" cy="714998"/>
              </a:xfrm>
              <a:prstGeom prst="line">
                <a:avLst/>
              </a:prstGeom>
              <a:noFill/>
              <a:ln w="25400" cap="flat">
                <a:solidFill>
                  <a:srgbClr val="33928A"/>
                </a:solidFill>
                <a:prstDash val="solid"/>
                <a:round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defTabSz="457200">
                  <a:defRPr sz="1200"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</p:grpSp>
      </p:grpSp>
      <p:sp>
        <p:nvSpPr>
          <p:cNvPr id="642" name="Shape 642"/>
          <p:cNvSpPr/>
          <p:nvPr/>
        </p:nvSpPr>
        <p:spPr>
          <a:xfrm>
            <a:off x="6326717" y="720360"/>
            <a:ext cx="2243612" cy="18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1200">
                <a:solidFill>
                  <a:srgbClr val="FFFFFF"/>
                </a:solidFill>
                <a:uFillTx/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MicroBOSH</a:t>
            </a:r>
          </a:p>
        </p:txBody>
      </p:sp>
      <p:sp>
        <p:nvSpPr>
          <p:cNvPr id="643" name="Shape 643"/>
          <p:cNvSpPr/>
          <p:nvPr/>
        </p:nvSpPr>
        <p:spPr>
          <a:xfrm>
            <a:off x="232914" y="966653"/>
            <a:ext cx="3445511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000"/>
              <a:t>Conf. IaaS tile / apply changes</a:t>
            </a:r>
          </a:p>
        </p:txBody>
      </p:sp>
      <p:pic>
        <p:nvPicPr>
          <p:cNvPr id="649" name="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775150" y="924632"/>
            <a:ext cx="880187" cy="1098326"/>
          </a:xfrm>
          <a:prstGeom prst="rect">
            <a:avLst/>
          </a:prstGeom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grpSp>
        <p:nvGrpSpPr>
          <p:cNvPr id="647" name="Group 647"/>
          <p:cNvGrpSpPr/>
          <p:nvPr/>
        </p:nvGrpSpPr>
        <p:grpSpPr>
          <a:xfrm>
            <a:off x="4603105" y="1007536"/>
            <a:ext cx="965201" cy="807783"/>
            <a:chOff x="0" y="0"/>
            <a:chExt cx="965200" cy="807782"/>
          </a:xfrm>
        </p:grpSpPr>
        <p:sp>
          <p:nvSpPr>
            <p:cNvPr id="645" name="Shape 645"/>
            <p:cNvSpPr/>
            <p:nvPr/>
          </p:nvSpPr>
          <p:spPr>
            <a:xfrm>
              <a:off x="0" y="269201"/>
              <a:ext cx="965200" cy="5385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>
                <a:defRPr sz="800">
                  <a:solidFill>
                    <a:srgbClr val="FFFFFF"/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800">
                  <a:solidFill>
                    <a:srgbClr val="FFFFFF"/>
                  </a:solidFill>
                </a:rPr>
                <a:t>Manifest</a:t>
              </a:r>
            </a:p>
          </p:txBody>
        </p:sp>
        <p:pic>
          <p:nvPicPr>
            <p:cNvPr id="646" name="pasted-image.pdf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86867" y="0"/>
              <a:ext cx="368301" cy="330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650" name="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947702" y="1244769"/>
            <a:ext cx="682339" cy="1345766"/>
          </a:xfrm>
          <a:prstGeom prst="rect">
            <a:avLst/>
          </a:prstGeom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</p:spTree>
  </p:cSld>
  <p:clrMapOvr>
    <a:masterClrMapping/>
  </p:clrMapOvr>
  <p:transition spd="slow" advClick="0" advTm="0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499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99"/>
                            </p:stCondLst>
                            <p:childTnLst>
                              <p:par>
                                <p:cTn id="9" nodeType="afterEffect" presetClass="exit" presetSubtype="6" presetID="18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strips(downRight)" transition="out">
                                      <p:cBhvr>
                                        <p:cTn id="10" dur="1000" fill="hold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99"/>
                            </p:stCondLst>
                            <p:childTnLst>
                              <p:par>
                                <p:cTn id="13" nodeType="afterEffect" presetClass="entr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49"/>
                            </p:stCondLst>
                            <p:childTnLst>
                              <p:par>
                                <p:cTn id="18" nodeType="afterEffect" presetClass="entr" presetSubtype="4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20" dur="7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949"/>
                            </p:stCondLst>
                            <p:childTnLst>
                              <p:par>
                                <p:cTn id="22" nodeType="afterEffect" presetClass="exit" presetSubtype="0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23" dur="1000" fill="hold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949"/>
                            </p:stCondLst>
                            <p:childTnLst>
                              <p:par>
                                <p:cTn id="26" nodeType="afterEffect" presetClass="exit" presetSubtype="9" presetID="18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strips(upLeft)" transition="out">
                                      <p:cBhvr>
                                        <p:cTn id="27" dur="499" fill="hold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fill="hold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448"/>
                            </p:stCondLst>
                            <p:childTnLst>
                              <p:par>
                                <p:cTn id="30" nodeType="afterEffect" presetClass="entr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50" grpId="4"/>
      <p:bldP build="whole" bldLvl="1" animBg="1" rev="0" advAuto="0" spid="641" grpId="3"/>
      <p:bldP build="whole" bldLvl="1" animBg="1" rev="0" advAuto="0" spid="650" grpId="6"/>
      <p:bldP build="whole" bldLvl="1" animBg="1" rev="0" advAuto="0" spid="641" grpId="5"/>
      <p:bldP build="whole" bldLvl="1" animBg="1" rev="0" advAuto="0" spid="649" grpId="1"/>
      <p:bldP build="whole" bldLvl="1" animBg="1" rev="0" advAuto="0" spid="649" grpId="2"/>
      <p:bldP build="whole" bldLvl="1" animBg="1" rev="0" advAuto="0" spid="647" grpId="7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/>
          <p:nvPr/>
        </p:nvSpPr>
        <p:spPr>
          <a:xfrm>
            <a:off x="96447" y="267128"/>
            <a:ext cx="3680808" cy="4267025"/>
          </a:xfrm>
          <a:prstGeom prst="roundRect">
            <a:avLst>
              <a:gd name="adj" fmla="val 4098"/>
            </a:avLst>
          </a:prstGeom>
          <a:gradFill>
            <a:gsLst>
              <a:gs pos="0">
                <a:srgbClr val="DDDDDD">
                  <a:alpha val="73921"/>
                </a:srgbClr>
              </a:gs>
              <a:gs pos="100000">
                <a:srgbClr val="FFFFFF">
                  <a:alpha val="73921"/>
                </a:srgbClr>
              </a:gs>
            </a:gsLst>
            <a:lin ang="20987188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lvl="0" algn="ctr" defTabSz="8255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53" name="Shape 653"/>
          <p:cNvSpPr/>
          <p:nvPr/>
        </p:nvSpPr>
        <p:spPr>
          <a:xfrm>
            <a:off x="220214" y="450186"/>
            <a:ext cx="2860549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000"/>
              <a:t>Deploy Ops Manager VM</a:t>
            </a:r>
          </a:p>
        </p:txBody>
      </p:sp>
      <p:sp>
        <p:nvSpPr>
          <p:cNvPr id="654" name="Shape 65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</a:fld>
          </a:p>
        </p:txBody>
      </p:sp>
      <p:sp>
        <p:nvSpPr>
          <p:cNvPr id="655" name="Shape 655"/>
          <p:cNvSpPr/>
          <p:nvPr/>
        </p:nvSpPr>
        <p:spPr>
          <a:xfrm>
            <a:off x="232914" y="1482570"/>
            <a:ext cx="3060193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000"/>
              <a:t>Add ER tile (BOSH release)</a:t>
            </a:r>
          </a:p>
        </p:txBody>
      </p:sp>
      <p:pic>
        <p:nvPicPr>
          <p:cNvPr id="680" name="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48509" y="1377029"/>
            <a:ext cx="1641869" cy="519221"/>
          </a:xfrm>
          <a:prstGeom prst="rect">
            <a:avLst/>
          </a:prstGeom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sp>
        <p:nvSpPr>
          <p:cNvPr id="657" name="Shape 657"/>
          <p:cNvSpPr/>
          <p:nvPr/>
        </p:nvSpPr>
        <p:spPr>
          <a:xfrm>
            <a:off x="232914" y="1993759"/>
            <a:ext cx="1779779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000"/>
              <a:t>Apply Changes</a:t>
            </a:r>
          </a:p>
        </p:txBody>
      </p:sp>
      <p:grpSp>
        <p:nvGrpSpPr>
          <p:cNvPr id="660" name="Group 660"/>
          <p:cNvGrpSpPr/>
          <p:nvPr/>
        </p:nvGrpSpPr>
        <p:grpSpPr>
          <a:xfrm>
            <a:off x="6055497" y="1962084"/>
            <a:ext cx="1050462" cy="763745"/>
            <a:chOff x="0" y="0"/>
            <a:chExt cx="1050461" cy="763744"/>
          </a:xfrm>
        </p:grpSpPr>
        <p:sp>
          <p:nvSpPr>
            <p:cNvPr id="658" name="Shape 658"/>
            <p:cNvSpPr/>
            <p:nvPr/>
          </p:nvSpPr>
          <p:spPr>
            <a:xfrm>
              <a:off x="0" y="0"/>
              <a:ext cx="1050462" cy="5385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>
                <a:defRPr sz="1000">
                  <a:solidFill>
                    <a:srgbClr val="535353"/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000">
                  <a:solidFill>
                    <a:srgbClr val="535353"/>
                  </a:solidFill>
                </a:rPr>
                <a:t>Upload Release + Stemcell </a:t>
              </a:r>
            </a:p>
          </p:txBody>
        </p:sp>
        <p:pic>
          <p:nvPicPr>
            <p:cNvPr id="659" name="pasted-imag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19549" y="352380"/>
              <a:ext cx="411364" cy="411365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</p:pic>
      </p:grpSp>
      <p:sp>
        <p:nvSpPr>
          <p:cNvPr id="661" name="Shape 661"/>
          <p:cNvSpPr/>
          <p:nvPr/>
        </p:nvSpPr>
        <p:spPr>
          <a:xfrm>
            <a:off x="3944682" y="347339"/>
            <a:ext cx="1633941" cy="511870"/>
          </a:xfrm>
          <a:prstGeom prst="roundRect">
            <a:avLst>
              <a:gd name="adj" fmla="val 770"/>
            </a:avLst>
          </a:prstGeom>
          <a:solidFill>
            <a:srgbClr val="29756E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808080">
                <a:alpha val="34999"/>
              </a:srgbClr>
            </a:outerShdw>
          </a:effectLst>
        </p:spPr>
        <p:txBody>
          <a:bodyPr lIns="0" tIns="0" rIns="0" bIns="0"/>
          <a:lstStyle/>
          <a:p>
            <a:pPr lvl="0">
              <a:defRPr b="1" sz="1200">
                <a:solidFill>
                  <a:srgbClr val="FFFFFF"/>
                </a:solidFill>
                <a:uFillTx/>
              </a:defRPr>
            </a:pPr>
          </a:p>
        </p:txBody>
      </p:sp>
      <p:pic>
        <p:nvPicPr>
          <p:cNvPr id="662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83992" y="410392"/>
            <a:ext cx="1537380" cy="385764"/>
          </a:xfrm>
          <a:prstGeom prst="rect">
            <a:avLst/>
          </a:prstGeom>
          <a:ln w="12700">
            <a:miter lim="400000"/>
          </a:ln>
        </p:spPr>
      </p:pic>
      <p:sp>
        <p:nvSpPr>
          <p:cNvPr id="663" name="Shape 663"/>
          <p:cNvSpPr/>
          <p:nvPr/>
        </p:nvSpPr>
        <p:spPr>
          <a:xfrm>
            <a:off x="3942143" y="858882"/>
            <a:ext cx="1634466" cy="690807"/>
          </a:xfrm>
          <a:prstGeom prst="roundRect">
            <a:avLst>
              <a:gd name="adj" fmla="val 1163"/>
            </a:avLst>
          </a:prstGeom>
          <a:gradFill>
            <a:gsLst>
              <a:gs pos="0">
                <a:srgbClr val="29756E"/>
              </a:gs>
              <a:gs pos="100000">
                <a:srgbClr val="29756E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lvl="0" algn="ctr" defTabSz="8255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664" name="droppedImage.tif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071240" y="874069"/>
            <a:ext cx="228601" cy="228601"/>
          </a:xfrm>
          <a:prstGeom prst="rect">
            <a:avLst/>
          </a:prstGeom>
          <a:ln w="12700">
            <a:miter lim="400000"/>
          </a:ln>
        </p:spPr>
      </p:pic>
      <p:sp>
        <p:nvSpPr>
          <p:cNvPr id="665" name="Shape 665"/>
          <p:cNvSpPr/>
          <p:nvPr/>
        </p:nvSpPr>
        <p:spPr>
          <a:xfrm>
            <a:off x="5687600" y="962969"/>
            <a:ext cx="419412" cy="1"/>
          </a:xfrm>
          <a:prstGeom prst="line">
            <a:avLst/>
          </a:prstGeom>
          <a:ln w="25400">
            <a:solidFill>
              <a:srgbClr val="33928A"/>
            </a:solidFill>
            <a:round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666" name="Shape 666"/>
          <p:cNvSpPr/>
          <p:nvPr/>
        </p:nvSpPr>
        <p:spPr>
          <a:xfrm>
            <a:off x="6215989" y="664972"/>
            <a:ext cx="2695107" cy="739168"/>
          </a:xfrm>
          <a:prstGeom prst="roundRect">
            <a:avLst>
              <a:gd name="adj" fmla="val 4579"/>
            </a:avLst>
          </a:prstGeom>
          <a:solidFill>
            <a:srgbClr val="29756E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808080">
                <a:alpha val="34999"/>
              </a:srgbClr>
            </a:outerShdw>
          </a:effectLst>
        </p:spPr>
        <p:txBody>
          <a:bodyPr lIns="0" tIns="0" rIns="0" bIns="0"/>
          <a:lstStyle/>
          <a:p>
            <a:pPr lvl="0">
              <a:defRPr b="1" sz="1200">
                <a:solidFill>
                  <a:srgbClr val="FFFFFF"/>
                </a:solidFill>
                <a:uFillTx/>
              </a:defRPr>
            </a:pPr>
          </a:p>
        </p:txBody>
      </p:sp>
      <p:pic>
        <p:nvPicPr>
          <p:cNvPr id="667" name="image10.png" descr="ICON_VM_basic_label_Q308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364725" y="867478"/>
            <a:ext cx="361548" cy="423767"/>
          </a:xfrm>
          <a:prstGeom prst="rect">
            <a:avLst/>
          </a:prstGeom>
          <a:ln w="12700">
            <a:miter lim="400000"/>
          </a:ln>
        </p:spPr>
      </p:pic>
      <p:sp>
        <p:nvSpPr>
          <p:cNvPr id="668" name="Shape 668"/>
          <p:cNvSpPr/>
          <p:nvPr/>
        </p:nvSpPr>
        <p:spPr>
          <a:xfrm>
            <a:off x="6919757" y="384045"/>
            <a:ext cx="1468308" cy="297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1000">
                <a:solidFill>
                  <a:srgbClr val="29756E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29756E"/>
                </a:solidFill>
              </a:rPr>
              <a:t>Ops Manager Director</a:t>
            </a:r>
          </a:p>
        </p:txBody>
      </p:sp>
      <p:pic>
        <p:nvPicPr>
          <p:cNvPr id="669" name="image10.png" descr="ICON_VM_basic_label_Q308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999981" y="1181822"/>
            <a:ext cx="281568" cy="330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670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26867" y="770260"/>
            <a:ext cx="411365" cy="41136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sp>
        <p:nvSpPr>
          <p:cNvPr id="671" name="Shape 671"/>
          <p:cNvSpPr/>
          <p:nvPr/>
        </p:nvSpPr>
        <p:spPr>
          <a:xfrm>
            <a:off x="6326717" y="720360"/>
            <a:ext cx="2243612" cy="18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1200">
                <a:solidFill>
                  <a:srgbClr val="FFFFFF"/>
                </a:solidFill>
                <a:uFillTx/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MicroBOSH</a:t>
            </a:r>
          </a:p>
        </p:txBody>
      </p:sp>
      <p:grpSp>
        <p:nvGrpSpPr>
          <p:cNvPr id="675" name="Group 675"/>
          <p:cNvGrpSpPr/>
          <p:nvPr/>
        </p:nvGrpSpPr>
        <p:grpSpPr>
          <a:xfrm>
            <a:off x="6322807" y="989149"/>
            <a:ext cx="774045" cy="343576"/>
            <a:chOff x="-35921" y="-35921"/>
            <a:chExt cx="774043" cy="343574"/>
          </a:xfrm>
        </p:grpSpPr>
        <p:pic>
          <p:nvPicPr>
            <p:cNvPr id="672" name="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-35922" y="-35922"/>
              <a:ext cx="774045" cy="343576"/>
            </a:xfrm>
            <a:prstGeom prst="rect">
              <a:avLst/>
            </a:prstGeom>
            <a:effectLst/>
          </p:spPr>
        </p:pic>
        <p:sp>
          <p:nvSpPr>
            <p:cNvPr id="674" name="Shape 674"/>
            <p:cNvSpPr/>
            <p:nvPr/>
          </p:nvSpPr>
          <p:spPr>
            <a:xfrm>
              <a:off x="12855" y="7078"/>
              <a:ext cx="676492" cy="274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lvl="0" algn="r">
                <a:defRPr>
                  <a:solidFill>
                    <a:srgbClr val="000000"/>
                  </a:solidFill>
                  <a:uFillTx/>
                </a:defRPr>
              </a:pPr>
              <a:r>
                <a:rPr sz="900">
                  <a:solidFill>
                    <a:srgbClr val="FFFFFF"/>
                  </a:solidFill>
                  <a:latin typeface="Avenir Next Demi Bold"/>
                  <a:ea typeface="Avenir Next Demi Bold"/>
                  <a:cs typeface="Avenir Next Demi Bold"/>
                  <a:sym typeface="Avenir Next Demi Bold"/>
                </a:rPr>
                <a:t>CF</a:t>
              </a:r>
              <a:r>
                <a:rPr sz="900">
                  <a:solidFill>
                    <a:srgbClr val="29756E"/>
                  </a:solidFill>
                  <a:latin typeface="Avenir Next Demi Bold"/>
                  <a:ea typeface="Avenir Next Demi Bold"/>
                  <a:cs typeface="Avenir Next Demi Bold"/>
                  <a:sym typeface="Avenir Next Demi Bold"/>
                </a:rPr>
                <a:t> </a:t>
              </a:r>
              <a:r>
                <a:rPr sz="900">
                  <a:solidFill>
                    <a:srgbClr val="FFFFFF"/>
                  </a:solidFill>
                  <a:latin typeface="Avenir Next Demi Bold"/>
                  <a:ea typeface="Avenir Next Demi Bold"/>
                  <a:cs typeface="Avenir Next Demi Bold"/>
                  <a:sym typeface="Avenir Next Demi Bold"/>
                </a:rPr>
                <a:t>Release</a:t>
              </a:r>
            </a:p>
          </p:txBody>
        </p:sp>
      </p:grpSp>
      <p:grpSp>
        <p:nvGrpSpPr>
          <p:cNvPr id="678" name="Group 678"/>
          <p:cNvGrpSpPr/>
          <p:nvPr/>
        </p:nvGrpSpPr>
        <p:grpSpPr>
          <a:xfrm>
            <a:off x="4603105" y="1020236"/>
            <a:ext cx="965201" cy="807783"/>
            <a:chOff x="0" y="0"/>
            <a:chExt cx="965200" cy="807782"/>
          </a:xfrm>
        </p:grpSpPr>
        <p:sp>
          <p:nvSpPr>
            <p:cNvPr id="676" name="Shape 676"/>
            <p:cNvSpPr/>
            <p:nvPr/>
          </p:nvSpPr>
          <p:spPr>
            <a:xfrm>
              <a:off x="0" y="269201"/>
              <a:ext cx="965200" cy="5385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>
                <a:defRPr sz="800">
                  <a:solidFill>
                    <a:srgbClr val="FFFFFF"/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800">
                  <a:solidFill>
                    <a:srgbClr val="FFFFFF"/>
                  </a:solidFill>
                </a:rPr>
                <a:t>Manifest</a:t>
              </a:r>
            </a:p>
          </p:txBody>
        </p:sp>
        <p:pic>
          <p:nvPicPr>
            <p:cNvPr id="677" name="pasted-image.pdf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86867" y="0"/>
              <a:ext cx="368301" cy="330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79" name="Shape 679"/>
          <p:cNvSpPr/>
          <p:nvPr/>
        </p:nvSpPr>
        <p:spPr>
          <a:xfrm>
            <a:off x="232914" y="966653"/>
            <a:ext cx="3445511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000"/>
              <a:t>Conf. IaaS tile / apply changes</a:t>
            </a:r>
          </a:p>
        </p:txBody>
      </p:sp>
    </p:spTree>
  </p:cSld>
  <p:clrMapOvr>
    <a:masterClrMapping/>
  </p:clrMapOvr>
  <p:transition spd="slow" advClick="0" advTm="0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0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nodeType="afterEffect" presetClass="entr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nodeType="afterEffect" presetClass="exi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18" dur="700" fill="hold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50"/>
                            </p:stCondLst>
                            <p:childTnLst>
                              <p:par>
                                <p:cTn id="21" nodeType="afterEffect" presetClass="exit" presetSubtype="0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22" dur="300" fill="hold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nodeType="afterEffect" presetClass="entr" presetSubtype="0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7" dur="3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60" grpId="3"/>
      <p:bldP build="whole" bldLvl="1" animBg="1" rev="0" advAuto="0" spid="680" grpId="2"/>
      <p:bldP build="whole" bldLvl="1" animBg="1" rev="0" advAuto="0" spid="680" grpId="4"/>
      <p:bldP build="whole" bldLvl="1" animBg="1" rev="0" advAuto="0" spid="660" grpId="5"/>
      <p:bldP build="whole" bldLvl="1" animBg="1" rev="0" advAuto="0" spid="675" grpId="6"/>
      <p:bldP build="whole" bldLvl="1" animBg="1" rev="0" advAuto="0" spid="657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/>
          <p:nvPr/>
        </p:nvSpPr>
        <p:spPr>
          <a:xfrm>
            <a:off x="96447" y="267128"/>
            <a:ext cx="3680808" cy="4267025"/>
          </a:xfrm>
          <a:prstGeom prst="roundRect">
            <a:avLst>
              <a:gd name="adj" fmla="val 4098"/>
            </a:avLst>
          </a:prstGeom>
          <a:gradFill>
            <a:gsLst>
              <a:gs pos="0">
                <a:srgbClr val="DDDDDD">
                  <a:alpha val="73921"/>
                </a:srgbClr>
              </a:gs>
              <a:gs pos="100000">
                <a:srgbClr val="FFFFFF">
                  <a:alpha val="73921"/>
                </a:srgbClr>
              </a:gs>
            </a:gsLst>
            <a:lin ang="20987188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lvl="0" algn="ctr" defTabSz="8255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83" name="Shape 683"/>
          <p:cNvSpPr/>
          <p:nvPr/>
        </p:nvSpPr>
        <p:spPr>
          <a:xfrm>
            <a:off x="220214" y="450186"/>
            <a:ext cx="2860549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000"/>
              <a:t>Deploy Ops Manager VM</a:t>
            </a:r>
          </a:p>
        </p:txBody>
      </p:sp>
      <p:sp>
        <p:nvSpPr>
          <p:cNvPr id="684" name="Shape 68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</a:fld>
          </a:p>
        </p:txBody>
      </p:sp>
      <p:sp>
        <p:nvSpPr>
          <p:cNvPr id="685" name="Shape 685"/>
          <p:cNvSpPr/>
          <p:nvPr/>
        </p:nvSpPr>
        <p:spPr>
          <a:xfrm>
            <a:off x="232914" y="1482570"/>
            <a:ext cx="3060193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000"/>
              <a:t>Add ER tile (BOSH release)</a:t>
            </a:r>
          </a:p>
        </p:txBody>
      </p:sp>
      <p:pic>
        <p:nvPicPr>
          <p:cNvPr id="710" name="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48509" y="1377029"/>
            <a:ext cx="1641869" cy="519221"/>
          </a:xfrm>
          <a:prstGeom prst="rect">
            <a:avLst/>
          </a:prstGeom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sp>
        <p:nvSpPr>
          <p:cNvPr id="687" name="Shape 687"/>
          <p:cNvSpPr/>
          <p:nvPr/>
        </p:nvSpPr>
        <p:spPr>
          <a:xfrm>
            <a:off x="232914" y="1993759"/>
            <a:ext cx="1779779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000"/>
              <a:t>Apply Changes</a:t>
            </a:r>
          </a:p>
        </p:txBody>
      </p:sp>
      <p:grpSp>
        <p:nvGrpSpPr>
          <p:cNvPr id="690" name="Group 690"/>
          <p:cNvGrpSpPr/>
          <p:nvPr/>
        </p:nvGrpSpPr>
        <p:grpSpPr>
          <a:xfrm>
            <a:off x="6055497" y="1962084"/>
            <a:ext cx="1050462" cy="538582"/>
            <a:chOff x="0" y="0"/>
            <a:chExt cx="1050461" cy="538580"/>
          </a:xfrm>
        </p:grpSpPr>
        <p:sp>
          <p:nvSpPr>
            <p:cNvPr id="688" name="Shape 688"/>
            <p:cNvSpPr/>
            <p:nvPr/>
          </p:nvSpPr>
          <p:spPr>
            <a:xfrm>
              <a:off x="0" y="0"/>
              <a:ext cx="1050462" cy="5385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>
                <a:defRPr sz="1000">
                  <a:solidFill>
                    <a:srgbClr val="535353"/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000">
                  <a:solidFill>
                    <a:srgbClr val="535353"/>
                  </a:solidFill>
                </a:rPr>
                <a:t>Set Manifest</a:t>
              </a:r>
            </a:p>
          </p:txBody>
        </p:sp>
        <p:pic>
          <p:nvPicPr>
            <p:cNvPr id="689" name="pasted-image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71672" y="190144"/>
              <a:ext cx="368301" cy="330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91" name="Shape 691"/>
          <p:cNvSpPr/>
          <p:nvPr/>
        </p:nvSpPr>
        <p:spPr>
          <a:xfrm>
            <a:off x="3944682" y="347339"/>
            <a:ext cx="1633941" cy="511870"/>
          </a:xfrm>
          <a:prstGeom prst="roundRect">
            <a:avLst>
              <a:gd name="adj" fmla="val 770"/>
            </a:avLst>
          </a:prstGeom>
          <a:solidFill>
            <a:srgbClr val="29756E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808080">
                <a:alpha val="34999"/>
              </a:srgbClr>
            </a:outerShdw>
          </a:effectLst>
        </p:spPr>
        <p:txBody>
          <a:bodyPr lIns="0" tIns="0" rIns="0" bIns="0"/>
          <a:lstStyle/>
          <a:p>
            <a:pPr lvl="0">
              <a:defRPr b="1" sz="1200">
                <a:solidFill>
                  <a:srgbClr val="FFFFFF"/>
                </a:solidFill>
                <a:uFillTx/>
              </a:defRPr>
            </a:pPr>
          </a:p>
        </p:txBody>
      </p:sp>
      <p:pic>
        <p:nvPicPr>
          <p:cNvPr id="692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83992" y="410392"/>
            <a:ext cx="1537380" cy="385764"/>
          </a:xfrm>
          <a:prstGeom prst="rect">
            <a:avLst/>
          </a:prstGeom>
          <a:ln w="12700">
            <a:miter lim="400000"/>
          </a:ln>
        </p:spPr>
      </p:pic>
      <p:sp>
        <p:nvSpPr>
          <p:cNvPr id="693" name="Shape 693"/>
          <p:cNvSpPr/>
          <p:nvPr/>
        </p:nvSpPr>
        <p:spPr>
          <a:xfrm>
            <a:off x="3942143" y="858882"/>
            <a:ext cx="1634466" cy="690807"/>
          </a:xfrm>
          <a:prstGeom prst="roundRect">
            <a:avLst>
              <a:gd name="adj" fmla="val 1163"/>
            </a:avLst>
          </a:prstGeom>
          <a:gradFill>
            <a:gsLst>
              <a:gs pos="0">
                <a:srgbClr val="29756E"/>
              </a:gs>
              <a:gs pos="100000">
                <a:srgbClr val="29756E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lvl="0" algn="ctr" defTabSz="8255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694" name="droppedImage.tif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071240" y="874069"/>
            <a:ext cx="228601" cy="228601"/>
          </a:xfrm>
          <a:prstGeom prst="rect">
            <a:avLst/>
          </a:prstGeom>
          <a:ln w="12700">
            <a:miter lim="400000"/>
          </a:ln>
        </p:spPr>
      </p:pic>
      <p:sp>
        <p:nvSpPr>
          <p:cNvPr id="695" name="Shape 695"/>
          <p:cNvSpPr/>
          <p:nvPr/>
        </p:nvSpPr>
        <p:spPr>
          <a:xfrm>
            <a:off x="5687600" y="962969"/>
            <a:ext cx="419412" cy="1"/>
          </a:xfrm>
          <a:prstGeom prst="line">
            <a:avLst/>
          </a:prstGeom>
          <a:ln w="25400">
            <a:solidFill>
              <a:srgbClr val="33928A"/>
            </a:solidFill>
            <a:round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696" name="Shape 696"/>
          <p:cNvSpPr/>
          <p:nvPr/>
        </p:nvSpPr>
        <p:spPr>
          <a:xfrm>
            <a:off x="6215989" y="664972"/>
            <a:ext cx="2695107" cy="739168"/>
          </a:xfrm>
          <a:prstGeom prst="roundRect">
            <a:avLst>
              <a:gd name="adj" fmla="val 4579"/>
            </a:avLst>
          </a:prstGeom>
          <a:solidFill>
            <a:srgbClr val="29756E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808080">
                <a:alpha val="34999"/>
              </a:srgbClr>
            </a:outerShdw>
          </a:effectLst>
        </p:spPr>
        <p:txBody>
          <a:bodyPr lIns="0" tIns="0" rIns="0" bIns="0"/>
          <a:lstStyle/>
          <a:p>
            <a:pPr lvl="0">
              <a:defRPr b="1" sz="1200">
                <a:solidFill>
                  <a:srgbClr val="FFFFFF"/>
                </a:solidFill>
                <a:uFillTx/>
              </a:defRPr>
            </a:pPr>
          </a:p>
        </p:txBody>
      </p:sp>
      <p:pic>
        <p:nvPicPr>
          <p:cNvPr id="697" name="image10.png" descr="ICON_VM_basic_label_Q308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364725" y="867478"/>
            <a:ext cx="361548" cy="423767"/>
          </a:xfrm>
          <a:prstGeom prst="rect">
            <a:avLst/>
          </a:prstGeom>
          <a:ln w="12700">
            <a:miter lim="400000"/>
          </a:ln>
        </p:spPr>
      </p:pic>
      <p:sp>
        <p:nvSpPr>
          <p:cNvPr id="698" name="Shape 698"/>
          <p:cNvSpPr/>
          <p:nvPr/>
        </p:nvSpPr>
        <p:spPr>
          <a:xfrm>
            <a:off x="6919757" y="384045"/>
            <a:ext cx="1468308" cy="297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1000">
                <a:solidFill>
                  <a:srgbClr val="29756E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29756E"/>
                </a:solidFill>
              </a:rPr>
              <a:t>Ops Manager Director</a:t>
            </a:r>
          </a:p>
        </p:txBody>
      </p:sp>
      <p:pic>
        <p:nvPicPr>
          <p:cNvPr id="699" name="image10.png" descr="ICON_VM_basic_label_Q308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999981" y="1181822"/>
            <a:ext cx="281568" cy="330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700" name="pasted-image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426867" y="770260"/>
            <a:ext cx="411365" cy="41136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sp>
        <p:nvSpPr>
          <p:cNvPr id="701" name="Shape 701"/>
          <p:cNvSpPr/>
          <p:nvPr/>
        </p:nvSpPr>
        <p:spPr>
          <a:xfrm>
            <a:off x="6326717" y="720360"/>
            <a:ext cx="2243612" cy="18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1200">
                <a:solidFill>
                  <a:srgbClr val="FFFFFF"/>
                </a:solidFill>
                <a:uFillTx/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MicroBOSH</a:t>
            </a:r>
          </a:p>
        </p:txBody>
      </p:sp>
      <p:grpSp>
        <p:nvGrpSpPr>
          <p:cNvPr id="705" name="Group 705"/>
          <p:cNvGrpSpPr/>
          <p:nvPr/>
        </p:nvGrpSpPr>
        <p:grpSpPr>
          <a:xfrm>
            <a:off x="6322807" y="989149"/>
            <a:ext cx="774045" cy="343576"/>
            <a:chOff x="-35921" y="-35921"/>
            <a:chExt cx="774043" cy="343574"/>
          </a:xfrm>
        </p:grpSpPr>
        <p:pic>
          <p:nvPicPr>
            <p:cNvPr id="702" name="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-35922" y="-35922"/>
              <a:ext cx="774045" cy="343576"/>
            </a:xfrm>
            <a:prstGeom prst="rect">
              <a:avLst/>
            </a:prstGeom>
            <a:effectLst/>
          </p:spPr>
        </p:pic>
        <p:sp>
          <p:nvSpPr>
            <p:cNvPr id="704" name="Shape 704"/>
            <p:cNvSpPr/>
            <p:nvPr/>
          </p:nvSpPr>
          <p:spPr>
            <a:xfrm>
              <a:off x="12855" y="7078"/>
              <a:ext cx="676492" cy="274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lvl="0" algn="r">
                <a:defRPr>
                  <a:solidFill>
                    <a:srgbClr val="000000"/>
                  </a:solidFill>
                  <a:uFillTx/>
                </a:defRPr>
              </a:pPr>
              <a:r>
                <a:rPr sz="900">
                  <a:solidFill>
                    <a:srgbClr val="FFFFFF"/>
                  </a:solidFill>
                  <a:latin typeface="Avenir Next Demi Bold"/>
                  <a:ea typeface="Avenir Next Demi Bold"/>
                  <a:cs typeface="Avenir Next Demi Bold"/>
                  <a:sym typeface="Avenir Next Demi Bold"/>
                </a:rPr>
                <a:t>CF</a:t>
              </a:r>
              <a:r>
                <a:rPr sz="900">
                  <a:solidFill>
                    <a:srgbClr val="29756E"/>
                  </a:solidFill>
                  <a:latin typeface="Avenir Next Demi Bold"/>
                  <a:ea typeface="Avenir Next Demi Bold"/>
                  <a:cs typeface="Avenir Next Demi Bold"/>
                  <a:sym typeface="Avenir Next Demi Bold"/>
                </a:rPr>
                <a:t> </a:t>
              </a:r>
              <a:r>
                <a:rPr sz="900">
                  <a:solidFill>
                    <a:srgbClr val="FFFFFF"/>
                  </a:solidFill>
                  <a:latin typeface="Avenir Next Demi Bold"/>
                  <a:ea typeface="Avenir Next Demi Bold"/>
                  <a:cs typeface="Avenir Next Demi Bold"/>
                  <a:sym typeface="Avenir Next Demi Bold"/>
                </a:rPr>
                <a:t>Release</a:t>
              </a:r>
            </a:p>
          </p:txBody>
        </p:sp>
      </p:grpSp>
      <p:grpSp>
        <p:nvGrpSpPr>
          <p:cNvPr id="708" name="Group 708"/>
          <p:cNvGrpSpPr/>
          <p:nvPr/>
        </p:nvGrpSpPr>
        <p:grpSpPr>
          <a:xfrm>
            <a:off x="4603105" y="1020236"/>
            <a:ext cx="965201" cy="807783"/>
            <a:chOff x="0" y="0"/>
            <a:chExt cx="965200" cy="807782"/>
          </a:xfrm>
        </p:grpSpPr>
        <p:sp>
          <p:nvSpPr>
            <p:cNvPr id="706" name="Shape 706"/>
            <p:cNvSpPr/>
            <p:nvPr/>
          </p:nvSpPr>
          <p:spPr>
            <a:xfrm>
              <a:off x="0" y="269201"/>
              <a:ext cx="965200" cy="5385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>
                <a:defRPr sz="800">
                  <a:solidFill>
                    <a:srgbClr val="FFFFFF"/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800">
                  <a:solidFill>
                    <a:srgbClr val="FFFFFF"/>
                  </a:solidFill>
                </a:rPr>
                <a:t>Manifest</a:t>
              </a:r>
            </a:p>
          </p:txBody>
        </p:sp>
        <p:pic>
          <p:nvPicPr>
            <p:cNvPr id="707" name="pasted-image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86867" y="0"/>
              <a:ext cx="368301" cy="330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09" name="Shape 709"/>
          <p:cNvSpPr/>
          <p:nvPr/>
        </p:nvSpPr>
        <p:spPr>
          <a:xfrm>
            <a:off x="232914" y="966653"/>
            <a:ext cx="3445511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000"/>
              <a:t>Conf. IaaS tile / apply changes</a:t>
            </a:r>
          </a:p>
        </p:txBody>
      </p:sp>
    </p:spTree>
  </p:cSld>
  <p:clrMapOvr>
    <a:masterClrMapping/>
  </p:clrMapOvr>
  <p:transition spd="slow" advClick="0" advTm="0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nodeType="afterEffect" presetClass="entr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nodeType="afterEffect" presetClass="exit" presetSubtype="0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5" dur="1000" fill="hold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750"/>
                            </p:stCondLst>
                            <p:childTnLst>
                              <p:par>
                                <p:cTn id="18" nodeType="afterEffect" presetClass="exi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19" dur="700" fill="hold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450"/>
                            </p:stCondLst>
                            <p:childTnLst>
                              <p:par>
                                <p:cTn id="22" nodeType="afterEffect" presetClass="exit" presetSubtype="0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23" dur="300" fill="hold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90" grpId="5"/>
      <p:bldP build="whole" bldLvl="1" animBg="1" rev="0" advAuto="0" spid="710" grpId="1"/>
      <p:bldP build="whole" bldLvl="1" animBg="1" rev="0" advAuto="0" spid="690" grpId="2"/>
      <p:bldP build="whole" bldLvl="1" animBg="1" rev="0" advAuto="0" spid="708" grpId="3"/>
      <p:bldP build="whole" bldLvl="1" animBg="1" rev="0" advAuto="0" spid="710" grpId="4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/>
          <p:nvPr/>
        </p:nvSpPr>
        <p:spPr>
          <a:xfrm>
            <a:off x="96447" y="267128"/>
            <a:ext cx="3680808" cy="4267025"/>
          </a:xfrm>
          <a:prstGeom prst="roundRect">
            <a:avLst>
              <a:gd name="adj" fmla="val 4098"/>
            </a:avLst>
          </a:prstGeom>
          <a:gradFill>
            <a:gsLst>
              <a:gs pos="0">
                <a:srgbClr val="DDDDDD">
                  <a:alpha val="73921"/>
                </a:srgbClr>
              </a:gs>
              <a:gs pos="100000">
                <a:srgbClr val="FFFFFF">
                  <a:alpha val="73921"/>
                </a:srgbClr>
              </a:gs>
            </a:gsLst>
            <a:lin ang="20987188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lvl="0" algn="ctr" defTabSz="8255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13" name="Shape 713"/>
          <p:cNvSpPr/>
          <p:nvPr/>
        </p:nvSpPr>
        <p:spPr>
          <a:xfrm>
            <a:off x="220214" y="450186"/>
            <a:ext cx="2860549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000"/>
              <a:t>Deploy Ops Manager VM</a:t>
            </a:r>
          </a:p>
        </p:txBody>
      </p:sp>
      <p:sp>
        <p:nvSpPr>
          <p:cNvPr id="714" name="Shape 71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</a:fld>
          </a:p>
        </p:txBody>
      </p:sp>
      <p:sp>
        <p:nvSpPr>
          <p:cNvPr id="715" name="Shape 715"/>
          <p:cNvSpPr/>
          <p:nvPr/>
        </p:nvSpPr>
        <p:spPr>
          <a:xfrm>
            <a:off x="232914" y="1482570"/>
            <a:ext cx="3060193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000"/>
              <a:t>Add ER tile (BOSH release)</a:t>
            </a:r>
          </a:p>
        </p:txBody>
      </p:sp>
      <p:pic>
        <p:nvPicPr>
          <p:cNvPr id="735" name="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48509" y="1377029"/>
            <a:ext cx="1641869" cy="519221"/>
          </a:xfrm>
          <a:prstGeom prst="rect">
            <a:avLst/>
          </a:prstGeom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sp>
        <p:nvSpPr>
          <p:cNvPr id="717" name="Shape 717"/>
          <p:cNvSpPr/>
          <p:nvPr/>
        </p:nvSpPr>
        <p:spPr>
          <a:xfrm>
            <a:off x="6055497" y="1949384"/>
            <a:ext cx="1050462" cy="538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000">
                <a:solidFill>
                  <a:srgbClr val="535353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535353"/>
                </a:solidFill>
              </a:rPr>
              <a:t>Deploy</a:t>
            </a:r>
          </a:p>
        </p:txBody>
      </p:sp>
      <p:sp>
        <p:nvSpPr>
          <p:cNvPr id="718" name="Shape 718"/>
          <p:cNvSpPr/>
          <p:nvPr/>
        </p:nvSpPr>
        <p:spPr>
          <a:xfrm>
            <a:off x="232914" y="1993759"/>
            <a:ext cx="1779779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000"/>
              <a:t>Apply Changes</a:t>
            </a:r>
          </a:p>
        </p:txBody>
      </p:sp>
      <p:sp>
        <p:nvSpPr>
          <p:cNvPr id="719" name="Shape 719"/>
          <p:cNvSpPr/>
          <p:nvPr/>
        </p:nvSpPr>
        <p:spPr>
          <a:xfrm>
            <a:off x="3944682" y="347339"/>
            <a:ext cx="1633941" cy="511870"/>
          </a:xfrm>
          <a:prstGeom prst="roundRect">
            <a:avLst>
              <a:gd name="adj" fmla="val 770"/>
            </a:avLst>
          </a:prstGeom>
          <a:solidFill>
            <a:srgbClr val="29756E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808080">
                <a:alpha val="34999"/>
              </a:srgbClr>
            </a:outerShdw>
          </a:effectLst>
        </p:spPr>
        <p:txBody>
          <a:bodyPr lIns="0" tIns="0" rIns="0" bIns="0"/>
          <a:lstStyle/>
          <a:p>
            <a:pPr lvl="0">
              <a:defRPr b="1" sz="1200">
                <a:solidFill>
                  <a:srgbClr val="FFFFFF"/>
                </a:solidFill>
                <a:uFillTx/>
              </a:defRPr>
            </a:pPr>
          </a:p>
        </p:txBody>
      </p:sp>
      <p:pic>
        <p:nvPicPr>
          <p:cNvPr id="720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83992" y="410392"/>
            <a:ext cx="1537380" cy="385764"/>
          </a:xfrm>
          <a:prstGeom prst="rect">
            <a:avLst/>
          </a:prstGeom>
          <a:ln w="12700">
            <a:miter lim="400000"/>
          </a:ln>
        </p:spPr>
      </p:pic>
      <p:sp>
        <p:nvSpPr>
          <p:cNvPr id="721" name="Shape 721"/>
          <p:cNvSpPr/>
          <p:nvPr/>
        </p:nvSpPr>
        <p:spPr>
          <a:xfrm>
            <a:off x="3942143" y="858882"/>
            <a:ext cx="1634466" cy="690807"/>
          </a:xfrm>
          <a:prstGeom prst="roundRect">
            <a:avLst>
              <a:gd name="adj" fmla="val 1163"/>
            </a:avLst>
          </a:prstGeom>
          <a:gradFill>
            <a:gsLst>
              <a:gs pos="0">
                <a:srgbClr val="29756E"/>
              </a:gs>
              <a:gs pos="100000">
                <a:srgbClr val="29756E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lvl="0" algn="ctr" defTabSz="8255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722" name="droppedImage.tif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71240" y="874069"/>
            <a:ext cx="228601" cy="228601"/>
          </a:xfrm>
          <a:prstGeom prst="rect">
            <a:avLst/>
          </a:prstGeom>
          <a:ln w="12700">
            <a:miter lim="400000"/>
          </a:ln>
        </p:spPr>
      </p:pic>
      <p:sp>
        <p:nvSpPr>
          <p:cNvPr id="723" name="Shape 723"/>
          <p:cNvSpPr/>
          <p:nvPr/>
        </p:nvSpPr>
        <p:spPr>
          <a:xfrm>
            <a:off x="5687600" y="962969"/>
            <a:ext cx="419412" cy="1"/>
          </a:xfrm>
          <a:prstGeom prst="line">
            <a:avLst/>
          </a:prstGeom>
          <a:ln w="25400">
            <a:solidFill>
              <a:srgbClr val="33928A"/>
            </a:solidFill>
            <a:round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724" name="Shape 724"/>
          <p:cNvSpPr/>
          <p:nvPr/>
        </p:nvSpPr>
        <p:spPr>
          <a:xfrm>
            <a:off x="6215989" y="664972"/>
            <a:ext cx="2695107" cy="739168"/>
          </a:xfrm>
          <a:prstGeom prst="roundRect">
            <a:avLst>
              <a:gd name="adj" fmla="val 4579"/>
            </a:avLst>
          </a:prstGeom>
          <a:solidFill>
            <a:srgbClr val="29756E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808080">
                <a:alpha val="34999"/>
              </a:srgbClr>
            </a:outerShdw>
          </a:effectLst>
        </p:spPr>
        <p:txBody>
          <a:bodyPr lIns="0" tIns="0" rIns="0" bIns="0"/>
          <a:lstStyle/>
          <a:p>
            <a:pPr lvl="0">
              <a:defRPr b="1" sz="1200">
                <a:solidFill>
                  <a:srgbClr val="FFFFFF"/>
                </a:solidFill>
                <a:uFillTx/>
              </a:defRPr>
            </a:pPr>
          </a:p>
        </p:txBody>
      </p:sp>
      <p:pic>
        <p:nvPicPr>
          <p:cNvPr id="725" name="image10.png" descr="ICON_VM_basic_label_Q308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364725" y="867478"/>
            <a:ext cx="361548" cy="423767"/>
          </a:xfrm>
          <a:prstGeom prst="rect">
            <a:avLst/>
          </a:prstGeom>
          <a:ln w="12700">
            <a:miter lim="400000"/>
          </a:ln>
        </p:spPr>
      </p:pic>
      <p:sp>
        <p:nvSpPr>
          <p:cNvPr id="726" name="Shape 726"/>
          <p:cNvSpPr/>
          <p:nvPr/>
        </p:nvSpPr>
        <p:spPr>
          <a:xfrm>
            <a:off x="6919757" y="384045"/>
            <a:ext cx="1468308" cy="297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1000">
                <a:solidFill>
                  <a:srgbClr val="29756E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29756E"/>
                </a:solidFill>
              </a:rPr>
              <a:t>Ops Manager Director</a:t>
            </a:r>
          </a:p>
        </p:txBody>
      </p:sp>
      <p:pic>
        <p:nvPicPr>
          <p:cNvPr id="727" name="image10.png" descr="ICON_VM_basic_label_Q308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999981" y="1181822"/>
            <a:ext cx="281568" cy="330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728" name="pasted-image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426867" y="770260"/>
            <a:ext cx="411365" cy="41136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sp>
        <p:nvSpPr>
          <p:cNvPr id="729" name="Shape 729"/>
          <p:cNvSpPr/>
          <p:nvPr/>
        </p:nvSpPr>
        <p:spPr>
          <a:xfrm>
            <a:off x="6326717" y="720360"/>
            <a:ext cx="2243612" cy="18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1200">
                <a:solidFill>
                  <a:srgbClr val="FFFFFF"/>
                </a:solidFill>
                <a:uFillTx/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MicroBOSH</a:t>
            </a:r>
          </a:p>
        </p:txBody>
      </p:sp>
      <p:grpSp>
        <p:nvGrpSpPr>
          <p:cNvPr id="733" name="Group 733"/>
          <p:cNvGrpSpPr/>
          <p:nvPr/>
        </p:nvGrpSpPr>
        <p:grpSpPr>
          <a:xfrm>
            <a:off x="6322807" y="989149"/>
            <a:ext cx="774045" cy="343576"/>
            <a:chOff x="-35921" y="-35921"/>
            <a:chExt cx="774043" cy="343574"/>
          </a:xfrm>
        </p:grpSpPr>
        <p:pic>
          <p:nvPicPr>
            <p:cNvPr id="730" name="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-35922" y="-35922"/>
              <a:ext cx="774045" cy="343576"/>
            </a:xfrm>
            <a:prstGeom prst="rect">
              <a:avLst/>
            </a:prstGeom>
            <a:effectLst/>
          </p:spPr>
        </p:pic>
        <p:sp>
          <p:nvSpPr>
            <p:cNvPr id="732" name="Shape 732"/>
            <p:cNvSpPr/>
            <p:nvPr/>
          </p:nvSpPr>
          <p:spPr>
            <a:xfrm>
              <a:off x="12855" y="7078"/>
              <a:ext cx="676492" cy="274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lvl="0" algn="r">
                <a:defRPr>
                  <a:solidFill>
                    <a:srgbClr val="000000"/>
                  </a:solidFill>
                  <a:uFillTx/>
                </a:defRPr>
              </a:pPr>
              <a:r>
                <a:rPr sz="900">
                  <a:solidFill>
                    <a:srgbClr val="FFFFFF"/>
                  </a:solidFill>
                  <a:latin typeface="Avenir Next Demi Bold"/>
                  <a:ea typeface="Avenir Next Demi Bold"/>
                  <a:cs typeface="Avenir Next Demi Bold"/>
                  <a:sym typeface="Avenir Next Demi Bold"/>
                </a:rPr>
                <a:t>CF</a:t>
              </a:r>
              <a:r>
                <a:rPr sz="900">
                  <a:solidFill>
                    <a:srgbClr val="29756E"/>
                  </a:solidFill>
                  <a:latin typeface="Avenir Next Demi Bold"/>
                  <a:ea typeface="Avenir Next Demi Bold"/>
                  <a:cs typeface="Avenir Next Demi Bold"/>
                  <a:sym typeface="Avenir Next Demi Bold"/>
                </a:rPr>
                <a:t> </a:t>
              </a:r>
              <a:r>
                <a:rPr sz="900">
                  <a:solidFill>
                    <a:srgbClr val="FFFFFF"/>
                  </a:solidFill>
                  <a:latin typeface="Avenir Next Demi Bold"/>
                  <a:ea typeface="Avenir Next Demi Bold"/>
                  <a:cs typeface="Avenir Next Demi Bold"/>
                  <a:sym typeface="Avenir Next Demi Bold"/>
                </a:rPr>
                <a:t>Release</a:t>
              </a:r>
            </a:p>
          </p:txBody>
        </p:sp>
      </p:grpSp>
      <p:sp>
        <p:nvSpPr>
          <p:cNvPr id="734" name="Shape 734"/>
          <p:cNvSpPr/>
          <p:nvPr/>
        </p:nvSpPr>
        <p:spPr>
          <a:xfrm>
            <a:off x="232914" y="966653"/>
            <a:ext cx="3445511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000"/>
              <a:t>Conf. IaaS tile / apply changes</a:t>
            </a:r>
          </a:p>
        </p:txBody>
      </p:sp>
    </p:spTree>
  </p:cSld>
  <p:clrMapOvr>
    <a:masterClrMapping/>
  </p:clrMapOvr>
  <p:transition spd="slow" advClick="0" advTm="0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nodeType="afterEffect" presetClass="entr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nodeType="afterEffect" presetClass="exi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15" dur="700" fill="hold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450"/>
                            </p:stCondLst>
                            <p:childTnLst>
                              <p:par>
                                <p:cTn id="18" nodeType="afterEffect" presetClass="exit" presetSubtype="0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9" dur="300" fill="hold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35" grpId="1"/>
      <p:bldP build="whole" bldLvl="1" animBg="1" rev="0" advAuto="0" spid="717" grpId="2"/>
      <p:bldP build="whole" bldLvl="1" animBg="1" rev="0" advAuto="0" spid="735" grpId="3"/>
      <p:bldP build="whole" bldLvl="1" animBg="1" rev="0" advAuto="0" spid="717" grpId="4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Shape 737"/>
          <p:cNvSpPr/>
          <p:nvPr/>
        </p:nvSpPr>
        <p:spPr>
          <a:xfrm>
            <a:off x="96447" y="267128"/>
            <a:ext cx="3680808" cy="4267025"/>
          </a:xfrm>
          <a:prstGeom prst="roundRect">
            <a:avLst>
              <a:gd name="adj" fmla="val 4098"/>
            </a:avLst>
          </a:prstGeom>
          <a:gradFill>
            <a:gsLst>
              <a:gs pos="0">
                <a:srgbClr val="DDDDDD">
                  <a:alpha val="73921"/>
                </a:srgbClr>
              </a:gs>
              <a:gs pos="100000">
                <a:srgbClr val="FFFFFF">
                  <a:alpha val="73921"/>
                </a:srgbClr>
              </a:gs>
            </a:gsLst>
            <a:lin ang="20987188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lvl="0" algn="ctr" defTabSz="8255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38" name="Shape 738"/>
          <p:cNvSpPr/>
          <p:nvPr/>
        </p:nvSpPr>
        <p:spPr>
          <a:xfrm>
            <a:off x="220214" y="450186"/>
            <a:ext cx="2860549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000"/>
              <a:t>Deploy Ops Manager VM</a:t>
            </a:r>
          </a:p>
        </p:txBody>
      </p:sp>
      <p:sp>
        <p:nvSpPr>
          <p:cNvPr id="739" name="Shape 73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</a:fld>
          </a:p>
        </p:txBody>
      </p:sp>
      <p:sp>
        <p:nvSpPr>
          <p:cNvPr id="740" name="Shape 740"/>
          <p:cNvSpPr/>
          <p:nvPr/>
        </p:nvSpPr>
        <p:spPr>
          <a:xfrm>
            <a:off x="6919757" y="384045"/>
            <a:ext cx="1468308" cy="297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1000">
                <a:solidFill>
                  <a:srgbClr val="29756E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29756E"/>
                </a:solidFill>
              </a:rPr>
              <a:t>Ops Manager Director</a:t>
            </a:r>
          </a:p>
        </p:txBody>
      </p:sp>
      <p:sp>
        <p:nvSpPr>
          <p:cNvPr id="741" name="Shape 741"/>
          <p:cNvSpPr/>
          <p:nvPr/>
        </p:nvSpPr>
        <p:spPr>
          <a:xfrm>
            <a:off x="232914" y="1482570"/>
            <a:ext cx="3060193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000"/>
              <a:t>Add ER tile (BOSH release)</a:t>
            </a:r>
          </a:p>
        </p:txBody>
      </p:sp>
      <p:sp>
        <p:nvSpPr>
          <p:cNvPr id="742" name="Shape 742"/>
          <p:cNvSpPr/>
          <p:nvPr/>
        </p:nvSpPr>
        <p:spPr>
          <a:xfrm>
            <a:off x="232914" y="1993759"/>
            <a:ext cx="1779779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000"/>
              <a:t>Apply Changes</a:t>
            </a:r>
          </a:p>
        </p:txBody>
      </p:sp>
      <p:sp>
        <p:nvSpPr>
          <p:cNvPr id="743" name="Shape 743"/>
          <p:cNvSpPr/>
          <p:nvPr/>
        </p:nvSpPr>
        <p:spPr>
          <a:xfrm>
            <a:off x="6238345" y="1421388"/>
            <a:ext cx="2669706" cy="2454704"/>
          </a:xfrm>
          <a:prstGeom prst="roundRect">
            <a:avLst>
              <a:gd name="adj" fmla="val 1573"/>
            </a:avLst>
          </a:prstGeom>
          <a:ln w="25400">
            <a:solidFill>
              <a:srgbClr val="29756E"/>
            </a:solidFill>
            <a:round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744" name="Shape 744"/>
          <p:cNvSpPr/>
          <p:nvPr/>
        </p:nvSpPr>
        <p:spPr>
          <a:xfrm flipV="1">
            <a:off x="8291152" y="1847982"/>
            <a:ext cx="268098" cy="268097"/>
          </a:xfrm>
          <a:prstGeom prst="line">
            <a:avLst/>
          </a:prstGeom>
          <a:ln w="19050">
            <a:solidFill>
              <a:srgbClr val="535353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745" name="Shape 745"/>
          <p:cNvSpPr/>
          <p:nvPr/>
        </p:nvSpPr>
        <p:spPr>
          <a:xfrm>
            <a:off x="7386725" y="1843537"/>
            <a:ext cx="268098" cy="268098"/>
          </a:xfrm>
          <a:prstGeom prst="line">
            <a:avLst/>
          </a:prstGeom>
          <a:ln w="19050">
            <a:solidFill>
              <a:srgbClr val="535353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746" name="Shape 746"/>
          <p:cNvSpPr/>
          <p:nvPr/>
        </p:nvSpPr>
        <p:spPr>
          <a:xfrm>
            <a:off x="6905416" y="1556750"/>
            <a:ext cx="896839" cy="330024"/>
          </a:xfrm>
          <a:prstGeom prst="roundRect">
            <a:avLst>
              <a:gd name="adj" fmla="val 13563"/>
            </a:avLst>
          </a:prstGeom>
          <a:solidFill>
            <a:srgbClr val="545454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2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   Blobstore</a:t>
            </a:r>
          </a:p>
        </p:txBody>
      </p:sp>
      <p:sp>
        <p:nvSpPr>
          <p:cNvPr id="747" name="Shape 747"/>
          <p:cNvSpPr/>
          <p:nvPr/>
        </p:nvSpPr>
        <p:spPr>
          <a:xfrm>
            <a:off x="7420466" y="3274381"/>
            <a:ext cx="1360687" cy="330024"/>
          </a:xfrm>
          <a:prstGeom prst="roundRect">
            <a:avLst>
              <a:gd name="adj" fmla="val 15295"/>
            </a:avLst>
          </a:prstGeom>
          <a:solidFill>
            <a:srgbClr val="29756E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2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    Health Monitor</a:t>
            </a:r>
          </a:p>
        </p:txBody>
      </p:sp>
      <p:sp>
        <p:nvSpPr>
          <p:cNvPr id="748" name="Shape 748"/>
          <p:cNvSpPr/>
          <p:nvPr/>
        </p:nvSpPr>
        <p:spPr>
          <a:xfrm>
            <a:off x="8293718" y="1578103"/>
            <a:ext cx="533401" cy="295250"/>
          </a:xfrm>
          <a:prstGeom prst="roundRect">
            <a:avLst>
              <a:gd name="adj" fmla="val 13038"/>
            </a:avLst>
          </a:prstGeom>
          <a:solidFill>
            <a:srgbClr val="545454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1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    DB</a:t>
            </a:r>
          </a:p>
        </p:txBody>
      </p:sp>
      <p:grpSp>
        <p:nvGrpSpPr>
          <p:cNvPr id="751" name="Group 751"/>
          <p:cNvGrpSpPr/>
          <p:nvPr/>
        </p:nvGrpSpPr>
        <p:grpSpPr>
          <a:xfrm>
            <a:off x="7273224" y="2039384"/>
            <a:ext cx="1451970" cy="363583"/>
            <a:chOff x="0" y="0"/>
            <a:chExt cx="1451969" cy="363582"/>
          </a:xfrm>
        </p:grpSpPr>
        <p:sp>
          <p:nvSpPr>
            <p:cNvPr id="749" name="Shape 749"/>
            <p:cNvSpPr/>
            <p:nvPr/>
          </p:nvSpPr>
          <p:spPr>
            <a:xfrm>
              <a:off x="0" y="0"/>
              <a:ext cx="1451970" cy="363583"/>
            </a:xfrm>
            <a:prstGeom prst="roundRect">
              <a:avLst>
                <a:gd name="adj" fmla="val 13884"/>
              </a:avLst>
            </a:prstGeom>
            <a:solidFill>
              <a:srgbClr val="29756E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2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200">
                  <a:solidFill>
                    <a:srgbClr val="FFFFFF"/>
                  </a:solidFill>
                  <a:uFill>
                    <a:solidFill>
                      <a:srgbClr val="4D4D4D"/>
                    </a:solidFill>
                  </a:uFill>
                </a:rPr>
                <a:t>        BOSH Director</a:t>
              </a:r>
            </a:p>
          </p:txBody>
        </p:sp>
        <p:pic>
          <p:nvPicPr>
            <p:cNvPr id="750" name="pasted-image.pdf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8883" y="73841"/>
              <a:ext cx="167923" cy="215901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754" name="Group 754"/>
          <p:cNvGrpSpPr/>
          <p:nvPr/>
        </p:nvGrpSpPr>
        <p:grpSpPr>
          <a:xfrm>
            <a:off x="7670257" y="2700778"/>
            <a:ext cx="1004615" cy="297423"/>
            <a:chOff x="0" y="0"/>
            <a:chExt cx="1004614" cy="297422"/>
          </a:xfrm>
        </p:grpSpPr>
        <p:sp>
          <p:nvSpPr>
            <p:cNvPr id="752" name="Shape 752"/>
            <p:cNvSpPr/>
            <p:nvPr/>
          </p:nvSpPr>
          <p:spPr>
            <a:xfrm>
              <a:off x="0" y="0"/>
              <a:ext cx="1004615" cy="297423"/>
            </a:xfrm>
            <a:prstGeom prst="roundRect">
              <a:avLst>
                <a:gd name="adj" fmla="val 13169"/>
              </a:avLst>
            </a:prstGeom>
            <a:solidFill>
              <a:srgbClr val="29756E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FFFFFF"/>
                  </a:solidFill>
                  <a:uFill>
                    <a:solidFill>
                      <a:srgbClr val="4D4D4D"/>
                    </a:solidFill>
                  </a:uFill>
                  <a:latin typeface="Avenir Next"/>
                  <a:ea typeface="Avenir Next"/>
                  <a:cs typeface="Avenir Next"/>
                  <a:sym typeface="Avenir Next"/>
                </a:rPr>
                <a:t>      </a:t>
              </a:r>
              <a:r>
                <a:rPr sz="1200">
                  <a:solidFill>
                    <a:srgbClr val="FFFFFF"/>
                  </a:solidFill>
                  <a:uFill>
                    <a:solidFill>
                      <a:srgbClr val="4D4D4D"/>
                    </a:solidFill>
                  </a:uFill>
                  <a:latin typeface="Avenir Next"/>
                  <a:ea typeface="Avenir Next"/>
                  <a:cs typeface="Avenir Next"/>
                  <a:sym typeface="Avenir Next"/>
                </a:rPr>
                <a:t>NATS</a:t>
              </a:r>
            </a:p>
          </p:txBody>
        </p:sp>
        <p:pic>
          <p:nvPicPr>
            <p:cNvPr id="753" name="pasted-image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5986" y="73551"/>
              <a:ext cx="228601" cy="185058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755" name="Shape 755"/>
          <p:cNvSpPr/>
          <p:nvPr/>
        </p:nvSpPr>
        <p:spPr>
          <a:xfrm flipV="1">
            <a:off x="8100652" y="2432360"/>
            <a:ext cx="1" cy="268098"/>
          </a:xfrm>
          <a:prstGeom prst="line">
            <a:avLst/>
          </a:prstGeom>
          <a:ln w="19050">
            <a:solidFill>
              <a:srgbClr val="535353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756" name="Shape 756"/>
          <p:cNvSpPr/>
          <p:nvPr/>
        </p:nvSpPr>
        <p:spPr>
          <a:xfrm flipV="1">
            <a:off x="8100652" y="3010917"/>
            <a:ext cx="1" cy="268098"/>
          </a:xfrm>
          <a:prstGeom prst="line">
            <a:avLst/>
          </a:prstGeom>
          <a:ln w="19050">
            <a:solidFill>
              <a:srgbClr val="535353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814" name="Shape 814"/>
          <p:cNvSpPr/>
          <p:nvPr/>
        </p:nvSpPr>
        <p:spPr>
          <a:xfrm>
            <a:off x="7206921" y="2402921"/>
            <a:ext cx="711431" cy="3271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8113" y="8225"/>
                  <a:pt x="10913" y="15425"/>
                  <a:pt x="0" y="21600"/>
                </a:cubicBezTo>
              </a:path>
            </a:pathLst>
          </a:custGeom>
          <a:ln w="19050">
            <a:solidFill>
              <a:srgbClr val="535353"/>
            </a:solidFill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758" name="Shape 758"/>
          <p:cNvSpPr/>
          <p:nvPr/>
        </p:nvSpPr>
        <p:spPr>
          <a:xfrm>
            <a:off x="6309983" y="2380398"/>
            <a:ext cx="896840" cy="893985"/>
          </a:xfrm>
          <a:prstGeom prst="roundRect">
            <a:avLst>
              <a:gd name="adj" fmla="val 4579"/>
            </a:avLst>
          </a:prstGeom>
          <a:solidFill>
            <a:srgbClr val="29756E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80808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b="1" sz="12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759" name="Shape 759"/>
          <p:cNvSpPr/>
          <p:nvPr/>
        </p:nvSpPr>
        <p:spPr>
          <a:xfrm>
            <a:off x="6342068" y="2975569"/>
            <a:ext cx="858070" cy="281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100">
                <a:solidFill>
                  <a:srgbClr val="FFFFFF"/>
                </a:solidFill>
                <a:uFillTx/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100">
                <a:solidFill>
                  <a:srgbClr val="FFFFFF"/>
                </a:solidFill>
              </a:rPr>
              <a:t>Worker VMs</a:t>
            </a:r>
          </a:p>
        </p:txBody>
      </p:sp>
      <p:grpSp>
        <p:nvGrpSpPr>
          <p:cNvPr id="766" name="Group 766"/>
          <p:cNvGrpSpPr/>
          <p:nvPr/>
        </p:nvGrpSpPr>
        <p:grpSpPr>
          <a:xfrm>
            <a:off x="6490396" y="2420329"/>
            <a:ext cx="498808" cy="578187"/>
            <a:chOff x="0" y="0"/>
            <a:chExt cx="498807" cy="578185"/>
          </a:xfrm>
        </p:grpSpPr>
        <p:pic>
          <p:nvPicPr>
            <p:cNvPr id="760" name="image26.png" descr="ICON_VM_basic_label_Q308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142306"/>
              <a:ext cx="240267" cy="2816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61" name="image26.png" descr="ICON_VM_basic_label_Q308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8410" y="219438"/>
              <a:ext cx="240268" cy="2816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62" name="image26.png" descr="ICON_VM_basic_label_Q308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56821" y="296570"/>
              <a:ext cx="240267" cy="2816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63" name="image26.png" descr="ICON_VM_basic_label_Q308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719" y="0"/>
              <a:ext cx="240267" cy="2816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64" name="image26.png" descr="ICON_VM_basic_label_Q308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30129" y="77132"/>
              <a:ext cx="240268" cy="2816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65" name="image26.png" descr="ICON_VM_basic_label_Q308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58540" y="154264"/>
              <a:ext cx="240268" cy="2816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67" name="Shape 767"/>
          <p:cNvSpPr/>
          <p:nvPr/>
        </p:nvSpPr>
        <p:spPr>
          <a:xfrm>
            <a:off x="6333630" y="3659190"/>
            <a:ext cx="2243612" cy="18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1200">
                <a:solidFill>
                  <a:srgbClr val="29756E"/>
                </a:solidFill>
                <a:uFillTx/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29756E"/>
                </a:solidFill>
              </a:rPr>
              <a:t>MicroBOSH</a:t>
            </a:r>
          </a:p>
        </p:txBody>
      </p:sp>
      <p:grpSp>
        <p:nvGrpSpPr>
          <p:cNvPr id="773" name="Group 773"/>
          <p:cNvGrpSpPr/>
          <p:nvPr/>
        </p:nvGrpSpPr>
        <p:grpSpPr>
          <a:xfrm>
            <a:off x="3986518" y="2020085"/>
            <a:ext cx="2107573" cy="680758"/>
            <a:chOff x="0" y="0"/>
            <a:chExt cx="2107571" cy="680757"/>
          </a:xfrm>
        </p:grpSpPr>
        <p:sp>
          <p:nvSpPr>
            <p:cNvPr id="768" name="Shape 768"/>
            <p:cNvSpPr/>
            <p:nvPr/>
          </p:nvSpPr>
          <p:spPr>
            <a:xfrm>
              <a:off x="0" y="0"/>
              <a:ext cx="1637523" cy="680758"/>
            </a:xfrm>
            <a:prstGeom prst="roundRect">
              <a:avLst>
                <a:gd name="adj" fmla="val 4579"/>
              </a:avLst>
            </a:prstGeom>
            <a:solidFill>
              <a:srgbClr val="29756E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808080">
                  <a:alpha val="34999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b="1" sz="12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769" name="Shape 769"/>
            <p:cNvSpPr/>
            <p:nvPr/>
          </p:nvSpPr>
          <p:spPr>
            <a:xfrm>
              <a:off x="41251" y="30543"/>
              <a:ext cx="2066321" cy="171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1200">
                  <a:solidFill>
                    <a:srgbClr val="FFFFFF"/>
                  </a:solidFill>
                  <a:uFillTx/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Cloud Controller</a:t>
              </a:r>
            </a:p>
          </p:txBody>
        </p:sp>
        <p:sp>
          <p:nvSpPr>
            <p:cNvPr id="770" name="Shape 770"/>
            <p:cNvSpPr/>
            <p:nvPr/>
          </p:nvSpPr>
          <p:spPr>
            <a:xfrm>
              <a:off x="64243" y="218145"/>
              <a:ext cx="167843" cy="223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16618"/>
                  </a:moveTo>
                  <a:lnTo>
                    <a:pt x="6946" y="18824"/>
                  </a:lnTo>
                  <a:cubicBezTo>
                    <a:pt x="7990" y="19479"/>
                    <a:pt x="9343" y="19815"/>
                    <a:pt x="10800" y="19815"/>
                  </a:cubicBezTo>
                  <a:cubicBezTo>
                    <a:pt x="12257" y="19815"/>
                    <a:pt x="13610" y="19479"/>
                    <a:pt x="14654" y="18825"/>
                  </a:cubicBezTo>
                  <a:close/>
                  <a:moveTo>
                    <a:pt x="4280" y="12886"/>
                  </a:moveTo>
                  <a:cubicBezTo>
                    <a:pt x="3997" y="13421"/>
                    <a:pt x="3858" y="14005"/>
                    <a:pt x="3858" y="14613"/>
                  </a:cubicBezTo>
                  <a:cubicBezTo>
                    <a:pt x="3858" y="16342"/>
                    <a:pt x="4983" y="17873"/>
                    <a:pt x="6787" y="18744"/>
                  </a:cubicBezTo>
                  <a:lnTo>
                    <a:pt x="8263" y="15166"/>
                  </a:lnTo>
                  <a:close/>
                  <a:moveTo>
                    <a:pt x="17320" y="12886"/>
                  </a:moveTo>
                  <a:lnTo>
                    <a:pt x="13337" y="15166"/>
                  </a:lnTo>
                  <a:lnTo>
                    <a:pt x="14813" y="18744"/>
                  </a:lnTo>
                  <a:cubicBezTo>
                    <a:pt x="16617" y="17873"/>
                    <a:pt x="17742" y="16342"/>
                    <a:pt x="17742" y="14613"/>
                  </a:cubicBezTo>
                  <a:cubicBezTo>
                    <a:pt x="17742" y="14005"/>
                    <a:pt x="17603" y="13421"/>
                    <a:pt x="17320" y="12886"/>
                  </a:cubicBezTo>
                  <a:close/>
                  <a:moveTo>
                    <a:pt x="10970" y="9424"/>
                  </a:moveTo>
                  <a:lnTo>
                    <a:pt x="12368" y="12816"/>
                  </a:lnTo>
                  <a:lnTo>
                    <a:pt x="17290" y="12816"/>
                  </a:lnTo>
                  <a:cubicBezTo>
                    <a:pt x="16353" y="10863"/>
                    <a:pt x="13884" y="9465"/>
                    <a:pt x="10970" y="9424"/>
                  </a:cubicBezTo>
                  <a:close/>
                  <a:moveTo>
                    <a:pt x="10630" y="9424"/>
                  </a:moveTo>
                  <a:cubicBezTo>
                    <a:pt x="7716" y="9465"/>
                    <a:pt x="5247" y="10863"/>
                    <a:pt x="4310" y="12816"/>
                  </a:cubicBezTo>
                  <a:lnTo>
                    <a:pt x="9232" y="12816"/>
                  </a:lnTo>
                  <a:close/>
                  <a:moveTo>
                    <a:pt x="12665" y="2637"/>
                  </a:moveTo>
                  <a:lnTo>
                    <a:pt x="20124" y="2637"/>
                  </a:lnTo>
                  <a:lnTo>
                    <a:pt x="20124" y="5249"/>
                  </a:lnTo>
                  <a:lnTo>
                    <a:pt x="15871" y="8762"/>
                  </a:lnTo>
                  <a:cubicBezTo>
                    <a:pt x="18434" y="9999"/>
                    <a:pt x="20124" y="12158"/>
                    <a:pt x="20124" y="14613"/>
                  </a:cubicBezTo>
                  <a:cubicBezTo>
                    <a:pt x="20124" y="18472"/>
                    <a:pt x="15949" y="21600"/>
                    <a:pt x="10800" y="21600"/>
                  </a:cubicBezTo>
                  <a:cubicBezTo>
                    <a:pt x="5651" y="21600"/>
                    <a:pt x="1476" y="18472"/>
                    <a:pt x="1476" y="14613"/>
                  </a:cubicBezTo>
                  <a:cubicBezTo>
                    <a:pt x="1476" y="12161"/>
                    <a:pt x="3162" y="10004"/>
                    <a:pt x="5719" y="8766"/>
                  </a:cubicBezTo>
                  <a:lnTo>
                    <a:pt x="1476" y="5261"/>
                  </a:lnTo>
                  <a:lnTo>
                    <a:pt x="1476" y="2649"/>
                  </a:lnTo>
                  <a:lnTo>
                    <a:pt x="8935" y="2649"/>
                  </a:lnTo>
                  <a:lnTo>
                    <a:pt x="8935" y="7767"/>
                  </a:lnTo>
                  <a:cubicBezTo>
                    <a:pt x="9538" y="7675"/>
                    <a:pt x="10161" y="7626"/>
                    <a:pt x="10800" y="7626"/>
                  </a:cubicBezTo>
                  <a:lnTo>
                    <a:pt x="12665" y="7767"/>
                  </a:lnTo>
                  <a:lnTo>
                    <a:pt x="12665" y="5249"/>
                  </a:lnTo>
                  <a:close/>
                  <a:moveTo>
                    <a:pt x="0" y="0"/>
                  </a:moveTo>
                  <a:lnTo>
                    <a:pt x="21600" y="0"/>
                  </a:lnTo>
                  <a:lnTo>
                    <a:pt x="21600" y="1688"/>
                  </a:lnTo>
                  <a:lnTo>
                    <a:pt x="0" y="168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uFillTx/>
                </a:defRPr>
              </a:pPr>
            </a:p>
          </p:txBody>
        </p:sp>
        <p:pic>
          <p:nvPicPr>
            <p:cNvPr id="771" name="image10.png" descr="ICON_VM_basic_label_Q308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299703" y="289266"/>
              <a:ext cx="253144" cy="2967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72" name="Shape 772"/>
            <p:cNvSpPr/>
            <p:nvPr/>
          </p:nvSpPr>
          <p:spPr>
            <a:xfrm>
              <a:off x="390758" y="331665"/>
              <a:ext cx="856007" cy="2543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r">
                <a:defRPr sz="1000">
                  <a:solidFill>
                    <a:srgbClr val="FFFFFF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000">
                  <a:solidFill>
                    <a:srgbClr val="FFFFFF"/>
                  </a:solidFill>
                </a:rPr>
                <a:t>BOSH Agent</a:t>
              </a:r>
            </a:p>
          </p:txBody>
        </p:sp>
      </p:grpSp>
      <p:grpSp>
        <p:nvGrpSpPr>
          <p:cNvPr id="780" name="Group 780"/>
          <p:cNvGrpSpPr/>
          <p:nvPr/>
        </p:nvGrpSpPr>
        <p:grpSpPr>
          <a:xfrm>
            <a:off x="4086919" y="2148076"/>
            <a:ext cx="2107573" cy="680758"/>
            <a:chOff x="0" y="0"/>
            <a:chExt cx="2107571" cy="680757"/>
          </a:xfrm>
        </p:grpSpPr>
        <p:grpSp>
          <p:nvGrpSpPr>
            <p:cNvPr id="778" name="Group 778"/>
            <p:cNvGrpSpPr/>
            <p:nvPr/>
          </p:nvGrpSpPr>
          <p:grpSpPr>
            <a:xfrm>
              <a:off x="0" y="0"/>
              <a:ext cx="2107572" cy="680758"/>
              <a:chOff x="0" y="0"/>
              <a:chExt cx="2107571" cy="680757"/>
            </a:xfrm>
          </p:grpSpPr>
          <p:sp>
            <p:nvSpPr>
              <p:cNvPr id="774" name="Shape 774"/>
              <p:cNvSpPr/>
              <p:nvPr/>
            </p:nvSpPr>
            <p:spPr>
              <a:xfrm>
                <a:off x="0" y="0"/>
                <a:ext cx="1637523" cy="680758"/>
              </a:xfrm>
              <a:prstGeom prst="roundRect">
                <a:avLst>
                  <a:gd name="adj" fmla="val 4579"/>
                </a:avLst>
              </a:prstGeom>
              <a:solidFill>
                <a:srgbClr val="29756E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808080">
                    <a:alpha val="34999"/>
                  </a:srgbClr>
                </a:outerShdw>
              </a:effectLst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b="1" sz="12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775" name="Shape 775"/>
              <p:cNvSpPr/>
              <p:nvPr/>
            </p:nvSpPr>
            <p:spPr>
              <a:xfrm>
                <a:off x="41251" y="30543"/>
                <a:ext cx="2066321" cy="171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>
                  <a:defRPr sz="1200">
                    <a:solidFill>
                      <a:srgbClr val="FFFFFF"/>
                    </a:solidFill>
                    <a:uFillTx/>
                    <a:latin typeface="Avenir Next"/>
                    <a:ea typeface="Avenir Next"/>
                    <a:cs typeface="Avenir Next"/>
                    <a:sym typeface="Avenir Next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200">
                    <a:solidFill>
                      <a:srgbClr val="FFFFFF"/>
                    </a:solidFill>
                  </a:rPr>
                  <a:t>NATS</a:t>
                </a:r>
              </a:p>
            </p:txBody>
          </p:sp>
          <p:pic>
            <p:nvPicPr>
              <p:cNvPr id="776" name="image10.png" descr="ICON_VM_basic_label_Q308"/>
              <p:cNvPicPr/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1299703" y="289266"/>
                <a:ext cx="253144" cy="29670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777" name="Shape 777"/>
              <p:cNvSpPr/>
              <p:nvPr/>
            </p:nvSpPr>
            <p:spPr>
              <a:xfrm>
                <a:off x="390758" y="331665"/>
                <a:ext cx="856007" cy="25431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 algn="r">
                  <a:defRPr sz="1000">
                    <a:solidFill>
                      <a:srgbClr val="FFFFFF"/>
                    </a:solidFill>
                    <a:uFillTx/>
                    <a:latin typeface="Avenir Next Medium"/>
                    <a:ea typeface="Avenir Next Medium"/>
                    <a:cs typeface="Avenir Next Medium"/>
                    <a:sym typeface="Avenir Next Medium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000">
                    <a:solidFill>
                      <a:srgbClr val="FFFFFF"/>
                    </a:solidFill>
                  </a:rPr>
                  <a:t>BOSH Agent</a:t>
                </a:r>
              </a:p>
            </p:txBody>
          </p:sp>
        </p:grpSp>
        <p:sp>
          <p:nvSpPr>
            <p:cNvPr id="779" name="Shape 779"/>
            <p:cNvSpPr/>
            <p:nvPr/>
          </p:nvSpPr>
          <p:spPr>
            <a:xfrm rot="11254553">
              <a:off x="115677" y="347724"/>
              <a:ext cx="202002" cy="178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7" h="20870" fill="norm" stroke="1" extrusionOk="0">
                  <a:moveTo>
                    <a:pt x="5461" y="14219"/>
                  </a:moveTo>
                  <a:cubicBezTo>
                    <a:pt x="6370" y="14080"/>
                    <a:pt x="7008" y="13119"/>
                    <a:pt x="6887" y="12073"/>
                  </a:cubicBezTo>
                  <a:cubicBezTo>
                    <a:pt x="6766" y="11027"/>
                    <a:pt x="5932" y="10292"/>
                    <a:pt x="5024" y="10431"/>
                  </a:cubicBezTo>
                  <a:cubicBezTo>
                    <a:pt x="4115" y="10570"/>
                    <a:pt x="3477" y="11531"/>
                    <a:pt x="3598" y="12577"/>
                  </a:cubicBezTo>
                  <a:cubicBezTo>
                    <a:pt x="3719" y="13623"/>
                    <a:pt x="4553" y="14358"/>
                    <a:pt x="5461" y="14219"/>
                  </a:cubicBezTo>
                  <a:close/>
                  <a:moveTo>
                    <a:pt x="10425" y="13459"/>
                  </a:moveTo>
                  <a:cubicBezTo>
                    <a:pt x="11333" y="13320"/>
                    <a:pt x="11971" y="12359"/>
                    <a:pt x="11851" y="11313"/>
                  </a:cubicBezTo>
                  <a:cubicBezTo>
                    <a:pt x="11730" y="10267"/>
                    <a:pt x="10896" y="9532"/>
                    <a:pt x="9987" y="9671"/>
                  </a:cubicBezTo>
                  <a:cubicBezTo>
                    <a:pt x="9079" y="9810"/>
                    <a:pt x="8441" y="10771"/>
                    <a:pt x="8561" y="11817"/>
                  </a:cubicBezTo>
                  <a:cubicBezTo>
                    <a:pt x="8682" y="12863"/>
                    <a:pt x="9516" y="13598"/>
                    <a:pt x="10425" y="13459"/>
                  </a:cubicBezTo>
                  <a:close/>
                  <a:moveTo>
                    <a:pt x="15388" y="12698"/>
                  </a:moveTo>
                  <a:cubicBezTo>
                    <a:pt x="16297" y="12559"/>
                    <a:pt x="16935" y="11599"/>
                    <a:pt x="16814" y="10553"/>
                  </a:cubicBezTo>
                  <a:cubicBezTo>
                    <a:pt x="16693" y="9507"/>
                    <a:pt x="15859" y="8771"/>
                    <a:pt x="14951" y="8911"/>
                  </a:cubicBezTo>
                  <a:cubicBezTo>
                    <a:pt x="14043" y="9050"/>
                    <a:pt x="13404" y="10010"/>
                    <a:pt x="13525" y="11056"/>
                  </a:cubicBezTo>
                  <a:cubicBezTo>
                    <a:pt x="13646" y="12102"/>
                    <a:pt x="14480" y="12838"/>
                    <a:pt x="15388" y="12698"/>
                  </a:cubicBezTo>
                  <a:close/>
                  <a:moveTo>
                    <a:pt x="11333" y="20736"/>
                  </a:moveTo>
                  <a:cubicBezTo>
                    <a:pt x="5692" y="21600"/>
                    <a:pt x="644" y="18177"/>
                    <a:pt x="56" y="13092"/>
                  </a:cubicBezTo>
                  <a:cubicBezTo>
                    <a:pt x="-531" y="8006"/>
                    <a:pt x="3565" y="3182"/>
                    <a:pt x="9205" y="2319"/>
                  </a:cubicBezTo>
                  <a:cubicBezTo>
                    <a:pt x="10331" y="2146"/>
                    <a:pt x="11433" y="2144"/>
                    <a:pt x="12475" y="2337"/>
                  </a:cubicBezTo>
                  <a:cubicBezTo>
                    <a:pt x="14907" y="2290"/>
                    <a:pt x="17337" y="1504"/>
                    <a:pt x="19768" y="0"/>
                  </a:cubicBezTo>
                  <a:cubicBezTo>
                    <a:pt x="19085" y="1758"/>
                    <a:pt x="18589" y="3515"/>
                    <a:pt x="18297" y="5277"/>
                  </a:cubicBezTo>
                  <a:cubicBezTo>
                    <a:pt x="19489" y="6533"/>
                    <a:pt x="20271" y="8142"/>
                    <a:pt x="20482" y="9963"/>
                  </a:cubicBezTo>
                  <a:cubicBezTo>
                    <a:pt x="21069" y="15049"/>
                    <a:pt x="16973" y="19872"/>
                    <a:pt x="11333" y="2073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uFillTx/>
                </a:defRPr>
              </a:pPr>
            </a:p>
          </p:txBody>
        </p:sp>
      </p:grpSp>
      <p:grpSp>
        <p:nvGrpSpPr>
          <p:cNvPr id="786" name="Group 786"/>
          <p:cNvGrpSpPr/>
          <p:nvPr/>
        </p:nvGrpSpPr>
        <p:grpSpPr>
          <a:xfrm>
            <a:off x="4258339" y="2250159"/>
            <a:ext cx="2107573" cy="680759"/>
            <a:chOff x="0" y="0"/>
            <a:chExt cx="2107571" cy="680757"/>
          </a:xfrm>
        </p:grpSpPr>
        <p:sp>
          <p:nvSpPr>
            <p:cNvPr id="781" name="Shape 781"/>
            <p:cNvSpPr/>
            <p:nvPr/>
          </p:nvSpPr>
          <p:spPr>
            <a:xfrm>
              <a:off x="0" y="0"/>
              <a:ext cx="1637523" cy="680758"/>
            </a:xfrm>
            <a:prstGeom prst="roundRect">
              <a:avLst>
                <a:gd name="adj" fmla="val 4579"/>
              </a:avLst>
            </a:prstGeom>
            <a:solidFill>
              <a:srgbClr val="29756E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808080">
                  <a:alpha val="34999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b="1" sz="12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782" name="Shape 782"/>
            <p:cNvSpPr/>
            <p:nvPr/>
          </p:nvSpPr>
          <p:spPr>
            <a:xfrm>
              <a:off x="41251" y="30543"/>
              <a:ext cx="2066321" cy="171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1200">
                  <a:solidFill>
                    <a:srgbClr val="FFFFFF"/>
                  </a:solidFill>
                  <a:uFillTx/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Health Manager</a:t>
              </a:r>
            </a:p>
          </p:txBody>
        </p:sp>
        <p:pic>
          <p:nvPicPr>
            <p:cNvPr id="783" name="image10.png" descr="ICON_VM_basic_label_Q308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299703" y="289266"/>
              <a:ext cx="253144" cy="2967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84" name="Shape 784"/>
            <p:cNvSpPr/>
            <p:nvPr/>
          </p:nvSpPr>
          <p:spPr>
            <a:xfrm>
              <a:off x="390758" y="331665"/>
              <a:ext cx="856007" cy="2543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r">
                <a:defRPr sz="1000">
                  <a:solidFill>
                    <a:srgbClr val="FFFFFF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000">
                  <a:solidFill>
                    <a:srgbClr val="FFFFFF"/>
                  </a:solidFill>
                </a:rPr>
                <a:t>BOSH Agent</a:t>
              </a:r>
            </a:p>
          </p:txBody>
        </p:sp>
        <p:sp>
          <p:nvSpPr>
            <p:cNvPr id="785" name="Shape 785"/>
            <p:cNvSpPr/>
            <p:nvPr/>
          </p:nvSpPr>
          <p:spPr>
            <a:xfrm>
              <a:off x="41119" y="250160"/>
              <a:ext cx="188325" cy="162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0657" h="15999" fill="norm" stroke="1" extrusionOk="0">
                  <a:moveTo>
                    <a:pt x="5328" y="3849"/>
                  </a:moveTo>
                  <a:cubicBezTo>
                    <a:pt x="7532" y="-5601"/>
                    <a:pt x="16128" y="3849"/>
                    <a:pt x="5328" y="15999"/>
                  </a:cubicBezTo>
                  <a:cubicBezTo>
                    <a:pt x="-5472" y="3849"/>
                    <a:pt x="3124" y="-5601"/>
                    <a:pt x="5328" y="384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uFillTx/>
                </a:defRPr>
              </a:pPr>
            </a:p>
          </p:txBody>
        </p:sp>
      </p:grpSp>
      <p:grpSp>
        <p:nvGrpSpPr>
          <p:cNvPr id="792" name="Group 792"/>
          <p:cNvGrpSpPr/>
          <p:nvPr/>
        </p:nvGrpSpPr>
        <p:grpSpPr>
          <a:xfrm>
            <a:off x="4380819" y="2397686"/>
            <a:ext cx="2107572" cy="680759"/>
            <a:chOff x="0" y="0"/>
            <a:chExt cx="2107571" cy="680757"/>
          </a:xfrm>
        </p:grpSpPr>
        <p:sp>
          <p:nvSpPr>
            <p:cNvPr id="787" name="Shape 787"/>
            <p:cNvSpPr/>
            <p:nvPr/>
          </p:nvSpPr>
          <p:spPr>
            <a:xfrm>
              <a:off x="0" y="0"/>
              <a:ext cx="1637523" cy="680758"/>
            </a:xfrm>
            <a:prstGeom prst="roundRect">
              <a:avLst>
                <a:gd name="adj" fmla="val 4579"/>
              </a:avLst>
            </a:prstGeom>
            <a:solidFill>
              <a:srgbClr val="29756E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808080">
                  <a:alpha val="34999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b="1" sz="12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788" name="Shape 788"/>
            <p:cNvSpPr/>
            <p:nvPr/>
          </p:nvSpPr>
          <p:spPr>
            <a:xfrm>
              <a:off x="41251" y="30543"/>
              <a:ext cx="2066321" cy="171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1200">
                  <a:solidFill>
                    <a:srgbClr val="FFFFFF"/>
                  </a:solidFill>
                  <a:uFillTx/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DEA</a:t>
              </a:r>
            </a:p>
          </p:txBody>
        </p:sp>
        <p:pic>
          <p:nvPicPr>
            <p:cNvPr id="789" name="image10.png" descr="ICON_VM_basic_label_Q308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299703" y="289266"/>
              <a:ext cx="253144" cy="2967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90" name="Shape 790"/>
            <p:cNvSpPr/>
            <p:nvPr/>
          </p:nvSpPr>
          <p:spPr>
            <a:xfrm>
              <a:off x="390758" y="331665"/>
              <a:ext cx="856007" cy="2543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r">
                <a:defRPr sz="1000">
                  <a:solidFill>
                    <a:srgbClr val="FFFFFF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000">
                  <a:solidFill>
                    <a:srgbClr val="FFFFFF"/>
                  </a:solidFill>
                </a:rPr>
                <a:t>BOSH Agent</a:t>
              </a:r>
            </a:p>
          </p:txBody>
        </p:sp>
        <p:pic>
          <p:nvPicPr>
            <p:cNvPr id="791" name="pasted-image.pdf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94375" y="278422"/>
              <a:ext cx="241301" cy="228601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815" name="Shape 815"/>
          <p:cNvSpPr/>
          <p:nvPr/>
        </p:nvSpPr>
        <p:spPr>
          <a:xfrm>
            <a:off x="5453874" y="3182027"/>
            <a:ext cx="1114864" cy="2171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0" fill="norm" stroke="1" extrusionOk="0">
                <a:moveTo>
                  <a:pt x="21600" y="5672"/>
                </a:moveTo>
                <a:cubicBezTo>
                  <a:pt x="14488" y="21600"/>
                  <a:pt x="7288" y="19709"/>
                  <a:pt x="0" y="0"/>
                </a:cubicBezTo>
              </a:path>
            </a:pathLst>
          </a:custGeom>
          <a:ln w="19050">
            <a:solidFill>
              <a:srgbClr val="535353"/>
            </a:solidFill>
            <a:tailEnd type="triangle"/>
          </a:ln>
        </p:spPr>
        <p:txBody>
          <a:bodyPr/>
          <a:lstStyle/>
          <a:p>
            <a:pPr lvl="0"/>
          </a:p>
        </p:txBody>
      </p:sp>
      <p:pic>
        <p:nvPicPr>
          <p:cNvPr id="794" name="droppedImage.tif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218954" y="4201690"/>
            <a:ext cx="297424" cy="297424"/>
          </a:xfrm>
          <a:prstGeom prst="rect">
            <a:avLst/>
          </a:prstGeom>
          <a:ln w="12700">
            <a:miter lim="400000"/>
          </a:ln>
        </p:spPr>
      </p:pic>
      <p:sp>
        <p:nvSpPr>
          <p:cNvPr id="795" name="Shape 795"/>
          <p:cNvSpPr/>
          <p:nvPr/>
        </p:nvSpPr>
        <p:spPr>
          <a:xfrm>
            <a:off x="6871235" y="4399908"/>
            <a:ext cx="965201" cy="538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000">
                <a:solidFill>
                  <a:srgbClr val="535353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535353"/>
                </a:solidFill>
              </a:rPr>
              <a:t>vSphere</a:t>
            </a:r>
          </a:p>
        </p:txBody>
      </p:sp>
      <p:sp>
        <p:nvSpPr>
          <p:cNvPr id="796" name="Shape 796"/>
          <p:cNvSpPr/>
          <p:nvPr/>
        </p:nvSpPr>
        <p:spPr>
          <a:xfrm flipV="1">
            <a:off x="7306699" y="3888125"/>
            <a:ext cx="1" cy="268098"/>
          </a:xfrm>
          <a:prstGeom prst="line">
            <a:avLst/>
          </a:prstGeom>
          <a:ln w="25400">
            <a:solidFill>
              <a:srgbClr val="29756E"/>
            </a:solidFill>
            <a:round/>
            <a:tailEnd type="stealth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797" name="Shape 797"/>
          <p:cNvSpPr/>
          <p:nvPr/>
        </p:nvSpPr>
        <p:spPr>
          <a:xfrm>
            <a:off x="7440950" y="3888116"/>
            <a:ext cx="1" cy="281649"/>
          </a:xfrm>
          <a:prstGeom prst="line">
            <a:avLst/>
          </a:prstGeom>
          <a:ln w="25400">
            <a:solidFill>
              <a:srgbClr val="29756E"/>
            </a:solidFill>
            <a:round/>
            <a:tailEnd type="stealth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798" name="Shape 798"/>
          <p:cNvSpPr/>
          <p:nvPr/>
        </p:nvSpPr>
        <p:spPr>
          <a:xfrm>
            <a:off x="3944682" y="347339"/>
            <a:ext cx="1633941" cy="511870"/>
          </a:xfrm>
          <a:prstGeom prst="roundRect">
            <a:avLst>
              <a:gd name="adj" fmla="val 770"/>
            </a:avLst>
          </a:prstGeom>
          <a:solidFill>
            <a:srgbClr val="29756E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808080">
                <a:alpha val="34999"/>
              </a:srgbClr>
            </a:outerShdw>
          </a:effectLst>
        </p:spPr>
        <p:txBody>
          <a:bodyPr lIns="0" tIns="0" rIns="0" bIns="0"/>
          <a:lstStyle/>
          <a:p>
            <a:pPr lvl="0">
              <a:defRPr b="1" sz="1200">
                <a:solidFill>
                  <a:srgbClr val="FFFFFF"/>
                </a:solidFill>
                <a:uFillTx/>
              </a:defRPr>
            </a:pPr>
          </a:p>
        </p:txBody>
      </p:sp>
      <p:pic>
        <p:nvPicPr>
          <p:cNvPr id="799" name="pasted-image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983992" y="410392"/>
            <a:ext cx="1537380" cy="385764"/>
          </a:xfrm>
          <a:prstGeom prst="rect">
            <a:avLst/>
          </a:prstGeom>
          <a:ln w="12700">
            <a:miter lim="400000"/>
          </a:ln>
        </p:spPr>
      </p:pic>
      <p:sp>
        <p:nvSpPr>
          <p:cNvPr id="800" name="Shape 800"/>
          <p:cNvSpPr/>
          <p:nvPr/>
        </p:nvSpPr>
        <p:spPr>
          <a:xfrm>
            <a:off x="3942143" y="858882"/>
            <a:ext cx="1634466" cy="690807"/>
          </a:xfrm>
          <a:prstGeom prst="roundRect">
            <a:avLst>
              <a:gd name="adj" fmla="val 1163"/>
            </a:avLst>
          </a:prstGeom>
          <a:gradFill>
            <a:gsLst>
              <a:gs pos="0">
                <a:srgbClr val="29756E"/>
              </a:gs>
              <a:gs pos="100000">
                <a:srgbClr val="29756E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lvl="0" algn="ctr" defTabSz="8255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801" name="droppedImage.tif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071240" y="874069"/>
            <a:ext cx="228601" cy="228601"/>
          </a:xfrm>
          <a:prstGeom prst="rect">
            <a:avLst/>
          </a:prstGeom>
          <a:ln w="12700">
            <a:miter lim="400000"/>
          </a:ln>
        </p:spPr>
      </p:pic>
      <p:sp>
        <p:nvSpPr>
          <p:cNvPr id="802" name="Shape 802"/>
          <p:cNvSpPr/>
          <p:nvPr/>
        </p:nvSpPr>
        <p:spPr>
          <a:xfrm>
            <a:off x="5687600" y="962969"/>
            <a:ext cx="419412" cy="1"/>
          </a:xfrm>
          <a:prstGeom prst="line">
            <a:avLst/>
          </a:prstGeom>
          <a:ln w="25400">
            <a:solidFill>
              <a:srgbClr val="33928A"/>
            </a:solidFill>
            <a:round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803" name="Shape 803"/>
          <p:cNvSpPr/>
          <p:nvPr/>
        </p:nvSpPr>
        <p:spPr>
          <a:xfrm>
            <a:off x="6215989" y="664972"/>
            <a:ext cx="2695107" cy="739168"/>
          </a:xfrm>
          <a:prstGeom prst="roundRect">
            <a:avLst>
              <a:gd name="adj" fmla="val 4579"/>
            </a:avLst>
          </a:prstGeom>
          <a:solidFill>
            <a:srgbClr val="29756E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808080">
                <a:alpha val="34999"/>
              </a:srgbClr>
            </a:outerShdw>
          </a:effectLst>
        </p:spPr>
        <p:txBody>
          <a:bodyPr lIns="0" tIns="0" rIns="0" bIns="0"/>
          <a:lstStyle/>
          <a:p>
            <a:pPr lvl="0">
              <a:defRPr b="1" sz="1200">
                <a:solidFill>
                  <a:srgbClr val="FFFFFF"/>
                </a:solidFill>
                <a:uFillTx/>
              </a:defRPr>
            </a:pPr>
          </a:p>
        </p:txBody>
      </p:sp>
      <p:pic>
        <p:nvPicPr>
          <p:cNvPr id="804" name="image10.png" descr="ICON_VM_basic_label_Q308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364725" y="867478"/>
            <a:ext cx="361548" cy="423767"/>
          </a:xfrm>
          <a:prstGeom prst="rect">
            <a:avLst/>
          </a:prstGeom>
          <a:ln w="12700">
            <a:miter lim="400000"/>
          </a:ln>
        </p:spPr>
      </p:pic>
      <p:sp>
        <p:nvSpPr>
          <p:cNvPr id="805" name="Shape 805"/>
          <p:cNvSpPr/>
          <p:nvPr/>
        </p:nvSpPr>
        <p:spPr>
          <a:xfrm>
            <a:off x="6919757" y="384045"/>
            <a:ext cx="1468308" cy="297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1000">
                <a:solidFill>
                  <a:srgbClr val="29756E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29756E"/>
                </a:solidFill>
              </a:rPr>
              <a:t>Ops Manager Director</a:t>
            </a:r>
          </a:p>
        </p:txBody>
      </p:sp>
      <p:pic>
        <p:nvPicPr>
          <p:cNvPr id="806" name="image10.png" descr="ICON_VM_basic_label_Q308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999981" y="1181822"/>
            <a:ext cx="281568" cy="330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807" name="pasted-image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426867" y="770260"/>
            <a:ext cx="411365" cy="41136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sp>
        <p:nvSpPr>
          <p:cNvPr id="808" name="Shape 808"/>
          <p:cNvSpPr/>
          <p:nvPr/>
        </p:nvSpPr>
        <p:spPr>
          <a:xfrm>
            <a:off x="6326717" y="720360"/>
            <a:ext cx="2243612" cy="18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1200">
                <a:solidFill>
                  <a:srgbClr val="FFFFFF"/>
                </a:solidFill>
                <a:uFillTx/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MicroBOSH</a:t>
            </a:r>
          </a:p>
        </p:txBody>
      </p:sp>
      <p:grpSp>
        <p:nvGrpSpPr>
          <p:cNvPr id="812" name="Group 812"/>
          <p:cNvGrpSpPr/>
          <p:nvPr/>
        </p:nvGrpSpPr>
        <p:grpSpPr>
          <a:xfrm>
            <a:off x="6322807" y="989149"/>
            <a:ext cx="774045" cy="343576"/>
            <a:chOff x="-35921" y="-35921"/>
            <a:chExt cx="774043" cy="343574"/>
          </a:xfrm>
        </p:grpSpPr>
        <p:pic>
          <p:nvPicPr>
            <p:cNvPr id="809" name="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-35922" y="-35922"/>
              <a:ext cx="774045" cy="343576"/>
            </a:xfrm>
            <a:prstGeom prst="rect">
              <a:avLst/>
            </a:prstGeom>
            <a:effectLst/>
          </p:spPr>
        </p:pic>
        <p:sp>
          <p:nvSpPr>
            <p:cNvPr id="811" name="Shape 811"/>
            <p:cNvSpPr/>
            <p:nvPr/>
          </p:nvSpPr>
          <p:spPr>
            <a:xfrm>
              <a:off x="12855" y="7078"/>
              <a:ext cx="676492" cy="274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lvl="0" algn="r">
                <a:defRPr>
                  <a:solidFill>
                    <a:srgbClr val="000000"/>
                  </a:solidFill>
                  <a:uFillTx/>
                </a:defRPr>
              </a:pPr>
              <a:r>
                <a:rPr sz="900">
                  <a:solidFill>
                    <a:srgbClr val="FFFFFF"/>
                  </a:solidFill>
                  <a:latin typeface="Avenir Next Demi Bold"/>
                  <a:ea typeface="Avenir Next Demi Bold"/>
                  <a:cs typeface="Avenir Next Demi Bold"/>
                  <a:sym typeface="Avenir Next Demi Bold"/>
                </a:rPr>
                <a:t>CF</a:t>
              </a:r>
              <a:r>
                <a:rPr sz="900">
                  <a:solidFill>
                    <a:srgbClr val="29756E"/>
                  </a:solidFill>
                  <a:latin typeface="Avenir Next Demi Bold"/>
                  <a:ea typeface="Avenir Next Demi Bold"/>
                  <a:cs typeface="Avenir Next Demi Bold"/>
                  <a:sym typeface="Avenir Next Demi Bold"/>
                </a:rPr>
                <a:t> </a:t>
              </a:r>
              <a:r>
                <a:rPr sz="900">
                  <a:solidFill>
                    <a:srgbClr val="FFFFFF"/>
                  </a:solidFill>
                  <a:latin typeface="Avenir Next Demi Bold"/>
                  <a:ea typeface="Avenir Next Demi Bold"/>
                  <a:cs typeface="Avenir Next Demi Bold"/>
                  <a:sym typeface="Avenir Next Demi Bold"/>
                </a:rPr>
                <a:t>Release</a:t>
              </a:r>
            </a:p>
          </p:txBody>
        </p:sp>
      </p:grpSp>
      <p:sp>
        <p:nvSpPr>
          <p:cNvPr id="813" name="Shape 813"/>
          <p:cNvSpPr/>
          <p:nvPr/>
        </p:nvSpPr>
        <p:spPr>
          <a:xfrm>
            <a:off x="232914" y="966653"/>
            <a:ext cx="3445511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000"/>
              <a:t>Conf. IaaS tile / apply changes</a:t>
            </a:r>
          </a:p>
        </p:txBody>
      </p:sp>
    </p:spTree>
  </p:cSld>
  <p:clrMapOvr>
    <a:masterClrMapping/>
  </p:clrMapOvr>
  <p:transition spd="slow" advClick="0" advTm="0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nodeType="after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nodeType="afterEffect" presetClass="entr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4" dur="10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nodeType="afterEffect" presetClass="entr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8" dur="10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nodeType="afterEffect" presetClass="entr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nodeType="afterEffect" presetClass="entr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6" dur="10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" nodeType="afterEffect" presetClass="entr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0" dur="10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nodeType="afterEffect" presetClass="entr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4" dur="10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0"/>
                            </p:stCondLst>
                            <p:childTnLst>
                              <p:par>
                                <p:cTn id="36" nodeType="afterEffect" presetClass="entr" presetSubtype="8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8" dur="10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0"/>
                            </p:stCondLst>
                            <p:childTnLst>
                              <p:par>
                                <p:cTn id="40" nodeType="afterEffect" presetClass="entr" presetSubtype="8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2" dur="10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000"/>
                            </p:stCondLst>
                            <p:childTnLst>
                              <p:par>
                                <p:cTn id="44" nodeType="afterEffect" presetClass="entr" presetSubtype="8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6" dur="10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0"/>
                            </p:stCondLst>
                            <p:childTnLst>
                              <p:par>
                                <p:cTn id="48" nodeType="afterEffect" presetClass="entr" presetSubtype="8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0" dur="10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1000"/>
                            </p:stCondLst>
                            <p:childTnLst>
                              <p:par>
                                <p:cTn id="52" nodeType="afterEffect" presetClass="entr" presetSubtype="8" presetID="2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4" dur="10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000"/>
                            </p:stCondLst>
                            <p:childTnLst>
                              <p:par>
                                <p:cTn id="56" nodeType="afterEffect" presetClass="entr" presetSubtype="8" presetID="2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8" dur="10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3000"/>
                            </p:stCondLst>
                            <p:childTnLst>
                              <p:par>
                                <p:cTn id="60" nodeType="afterEffect" presetClass="entr" presetSubtype="8" presetID="2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2" dur="10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4000"/>
                            </p:stCondLst>
                            <p:childTnLst>
                              <p:par>
                                <p:cTn id="64" nodeType="afterEffect" presetClass="entr" presetSubtype="8" presetID="2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6" dur="10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0"/>
                            </p:stCondLst>
                            <p:childTnLst>
                              <p:par>
                                <p:cTn id="68" nodeType="afterEffect" presetClass="entr" presetSubtype="8" presetID="2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0" dur="10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6000"/>
                            </p:stCondLst>
                            <p:childTnLst>
                              <p:par>
                                <p:cTn id="72" nodeType="afterEffect" presetClass="entr" presetSubtype="8" presetID="2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4" dur="75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6750"/>
                            </p:stCondLst>
                            <p:childTnLst>
                              <p:par>
                                <p:cTn id="76" nodeType="afterEffect" presetClass="entr" presetSubtype="2" presetID="22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78" dur="5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7250"/>
                            </p:stCondLst>
                            <p:childTnLst>
                              <p:par>
                                <p:cTn id="80" nodeType="afterEffect" presetClass="exit" presetSubtype="2" presetID="22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right)" transition="out">
                                      <p:cBhvr>
                                        <p:cTn id="81" dur="1000" fill="hold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8250"/>
                            </p:stCondLst>
                            <p:childTnLst>
                              <p:par>
                                <p:cTn id="84" nodeType="afterEffect" presetClass="entr" presetSubtype="2" presetID="22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86" dur="500"/>
                                        <p:tgtEl>
                                          <p:spTgt spid="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8750"/>
                            </p:stCondLst>
                            <p:childTnLst>
                              <p:par>
                                <p:cTn id="88" nodeType="afterEffect" presetClass="exit" presetSubtype="2" presetID="22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right)" transition="out">
                                      <p:cBhvr>
                                        <p:cTn id="89" dur="1000" fill="hold"/>
                                        <p:tgtEl>
                                          <p:spTgt spid="8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9750"/>
                            </p:stCondLst>
                            <p:childTnLst>
                              <p:par>
                                <p:cTn id="92" nodeType="afterEffect" presetClass="entr" presetSubtype="8" presetID="22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94" dur="75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500"/>
                            </p:stCondLst>
                            <p:childTnLst>
                              <p:par>
                                <p:cTn id="96" nodeType="afterEffect" presetClass="entr" presetSubtype="8" presetID="22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98" dur="75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1250"/>
                            </p:stCondLst>
                            <p:childTnLst>
                              <p:par>
                                <p:cTn id="100" nodeType="afterEffect" presetClass="entr" presetSubtype="8" presetID="22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2" dur="75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2000"/>
                            </p:stCondLst>
                            <p:childTnLst>
                              <p:par>
                                <p:cTn id="104" nodeType="afterEffect" presetClass="entr" presetSubtype="8" presetID="22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6" dur="75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80" grpId="24"/>
      <p:bldP build="whole" bldLvl="1" animBg="1" rev="0" advAuto="0" spid="743" grpId="1"/>
      <p:bldP build="whole" bldLvl="1" animBg="1" rev="0" advAuto="0" spid="797" grpId="16"/>
      <p:bldP build="whole" bldLvl="1" animBg="1" rev="0" advAuto="0" spid="746" grpId="3"/>
      <p:bldP build="whole" bldLvl="1" animBg="1" rev="0" advAuto="0" spid="794" grpId="17"/>
      <p:bldP build="whole" bldLvl="1" animBg="1" rev="0" advAuto="0" spid="755" grpId="9"/>
      <p:bldP build="whole" bldLvl="1" animBg="1" rev="0" advAuto="0" spid="773" grpId="23"/>
      <p:bldP build="whole" bldLvl="1" animBg="1" rev="0" advAuto="0" spid="767" grpId="2"/>
      <p:bldP build="whole" bldLvl="1" animBg="1" rev="0" advAuto="0" spid="815" grpId="21"/>
      <p:bldP build="whole" bldLvl="1" animBg="1" rev="0" advAuto="0" spid="815" grpId="22"/>
      <p:bldP build="whole" bldLvl="1" animBg="1" rev="0" advAuto="0" spid="756" grpId="12"/>
      <p:bldP build="whole" bldLvl="1" animBg="1" rev="0" advAuto="0" spid="766" grpId="14"/>
      <p:bldP build="whole" bldLvl="1" animBg="1" rev="0" advAuto="0" spid="792" grpId="26"/>
      <p:bldP build="whole" bldLvl="1" animBg="1" rev="0" advAuto="0" spid="745" grpId="5"/>
      <p:bldP build="whole" bldLvl="1" animBg="1" rev="0" advAuto="0" spid="795" grpId="18"/>
      <p:bldP build="whole" bldLvl="1" animBg="1" rev="0" advAuto="0" spid="758" grpId="8"/>
      <p:bldP build="whole" bldLvl="1" animBg="1" rev="0" advAuto="0" spid="786" grpId="25"/>
      <p:bldP build="whole" bldLvl="1" animBg="1" rev="0" advAuto="0" spid="747" grpId="13"/>
      <p:bldP build="whole" bldLvl="1" animBg="1" rev="0" advAuto="0" spid="814" grpId="19"/>
      <p:bldP build="whole" bldLvl="1" animBg="1" rev="0" advAuto="0" spid="814" grpId="20"/>
      <p:bldP build="whole" bldLvl="1" animBg="1" rev="0" advAuto="0" spid="754" grpId="10"/>
      <p:bldP build="whole" bldLvl="1" animBg="1" rev="0" advAuto="0" spid="744" grpId="6"/>
      <p:bldP build="whole" bldLvl="1" animBg="1" rev="0" advAuto="0" spid="748" grpId="4"/>
      <p:bldP build="whole" bldLvl="1" animBg="1" rev="0" advAuto="0" spid="796" grpId="15"/>
      <p:bldP build="whole" bldLvl="1" animBg="1" rev="0" advAuto="0" spid="759" grpId="11"/>
      <p:bldP build="whole" bldLvl="1" animBg="1" rev="0" advAuto="0" spid="751" grpId="7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Shape 817"/>
          <p:cNvSpPr/>
          <p:nvPr/>
        </p:nvSpPr>
        <p:spPr>
          <a:xfrm>
            <a:off x="96447" y="267128"/>
            <a:ext cx="3680808" cy="4267025"/>
          </a:xfrm>
          <a:prstGeom prst="roundRect">
            <a:avLst>
              <a:gd name="adj" fmla="val 4098"/>
            </a:avLst>
          </a:prstGeom>
          <a:gradFill>
            <a:gsLst>
              <a:gs pos="0">
                <a:srgbClr val="DDDDDD">
                  <a:alpha val="73921"/>
                </a:srgbClr>
              </a:gs>
              <a:gs pos="100000">
                <a:srgbClr val="FFFFFF">
                  <a:alpha val="73921"/>
                </a:srgbClr>
              </a:gs>
            </a:gsLst>
            <a:lin ang="20987188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lvl="0" algn="ctr" defTabSz="8255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18" name="Shape 818"/>
          <p:cNvSpPr/>
          <p:nvPr/>
        </p:nvSpPr>
        <p:spPr>
          <a:xfrm>
            <a:off x="220214" y="450186"/>
            <a:ext cx="2860549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000"/>
              <a:t>Deploy Ops Manager VM</a:t>
            </a:r>
          </a:p>
        </p:txBody>
      </p:sp>
      <p:sp>
        <p:nvSpPr>
          <p:cNvPr id="819" name="Shape 81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</a:fld>
          </a:p>
        </p:txBody>
      </p:sp>
      <p:sp>
        <p:nvSpPr>
          <p:cNvPr id="820" name="Shape 820"/>
          <p:cNvSpPr/>
          <p:nvPr/>
        </p:nvSpPr>
        <p:spPr>
          <a:xfrm>
            <a:off x="3944682" y="347339"/>
            <a:ext cx="1633941" cy="511870"/>
          </a:xfrm>
          <a:prstGeom prst="roundRect">
            <a:avLst>
              <a:gd name="adj" fmla="val 770"/>
            </a:avLst>
          </a:prstGeom>
          <a:solidFill>
            <a:srgbClr val="29756E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808080">
                <a:alpha val="34999"/>
              </a:srgbClr>
            </a:outerShdw>
          </a:effectLst>
        </p:spPr>
        <p:txBody>
          <a:bodyPr lIns="0" tIns="0" rIns="0" bIns="0"/>
          <a:lstStyle/>
          <a:p>
            <a:pPr lvl="0">
              <a:defRPr b="1" sz="1200">
                <a:solidFill>
                  <a:srgbClr val="FFFFFF"/>
                </a:solidFill>
                <a:uFillTx/>
              </a:defRPr>
            </a:pPr>
          </a:p>
        </p:txBody>
      </p:sp>
      <p:pic>
        <p:nvPicPr>
          <p:cNvPr id="821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83992" y="410392"/>
            <a:ext cx="1537380" cy="385764"/>
          </a:xfrm>
          <a:prstGeom prst="rect">
            <a:avLst/>
          </a:prstGeom>
          <a:ln w="12700">
            <a:miter lim="400000"/>
          </a:ln>
        </p:spPr>
      </p:pic>
      <p:sp>
        <p:nvSpPr>
          <p:cNvPr id="822" name="Shape 822"/>
          <p:cNvSpPr/>
          <p:nvPr/>
        </p:nvSpPr>
        <p:spPr>
          <a:xfrm>
            <a:off x="3942143" y="858882"/>
            <a:ext cx="1634466" cy="690807"/>
          </a:xfrm>
          <a:prstGeom prst="roundRect">
            <a:avLst>
              <a:gd name="adj" fmla="val 1163"/>
            </a:avLst>
          </a:prstGeom>
          <a:gradFill>
            <a:gsLst>
              <a:gs pos="0">
                <a:srgbClr val="29756E"/>
              </a:gs>
              <a:gs pos="100000">
                <a:srgbClr val="29756E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lvl="0" algn="ctr" defTabSz="8255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823" name="droppedImage.tif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71240" y="874069"/>
            <a:ext cx="228601" cy="228601"/>
          </a:xfrm>
          <a:prstGeom prst="rect">
            <a:avLst/>
          </a:prstGeom>
          <a:ln w="12700">
            <a:miter lim="400000"/>
          </a:ln>
        </p:spPr>
      </p:pic>
      <p:sp>
        <p:nvSpPr>
          <p:cNvPr id="824" name="Shape 824"/>
          <p:cNvSpPr/>
          <p:nvPr/>
        </p:nvSpPr>
        <p:spPr>
          <a:xfrm>
            <a:off x="5687600" y="962969"/>
            <a:ext cx="419412" cy="1"/>
          </a:xfrm>
          <a:prstGeom prst="line">
            <a:avLst/>
          </a:prstGeom>
          <a:ln w="25400">
            <a:solidFill>
              <a:srgbClr val="33928A"/>
            </a:solidFill>
            <a:round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825" name="Shape 825"/>
          <p:cNvSpPr/>
          <p:nvPr/>
        </p:nvSpPr>
        <p:spPr>
          <a:xfrm>
            <a:off x="6215989" y="664972"/>
            <a:ext cx="2695107" cy="739168"/>
          </a:xfrm>
          <a:prstGeom prst="roundRect">
            <a:avLst>
              <a:gd name="adj" fmla="val 4579"/>
            </a:avLst>
          </a:prstGeom>
          <a:solidFill>
            <a:srgbClr val="29756E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808080">
                <a:alpha val="34999"/>
              </a:srgbClr>
            </a:outerShdw>
          </a:effectLst>
        </p:spPr>
        <p:txBody>
          <a:bodyPr lIns="0" tIns="0" rIns="0" bIns="0"/>
          <a:lstStyle/>
          <a:p>
            <a:pPr lvl="0">
              <a:defRPr b="1" sz="1200">
                <a:solidFill>
                  <a:srgbClr val="FFFFFF"/>
                </a:solidFill>
                <a:uFillTx/>
              </a:defRPr>
            </a:pPr>
          </a:p>
        </p:txBody>
      </p:sp>
      <p:pic>
        <p:nvPicPr>
          <p:cNvPr id="826" name="image10.png" descr="ICON_VM_basic_label_Q308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64725" y="867478"/>
            <a:ext cx="361548" cy="423767"/>
          </a:xfrm>
          <a:prstGeom prst="rect">
            <a:avLst/>
          </a:prstGeom>
          <a:ln w="12700">
            <a:miter lim="400000"/>
          </a:ln>
        </p:spPr>
      </p:pic>
      <p:sp>
        <p:nvSpPr>
          <p:cNvPr id="827" name="Shape 827"/>
          <p:cNvSpPr/>
          <p:nvPr/>
        </p:nvSpPr>
        <p:spPr>
          <a:xfrm>
            <a:off x="6919757" y="384045"/>
            <a:ext cx="1468308" cy="297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1000">
                <a:solidFill>
                  <a:srgbClr val="29756E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29756E"/>
                </a:solidFill>
              </a:rPr>
              <a:t>Ops Manager Director</a:t>
            </a:r>
          </a:p>
        </p:txBody>
      </p:sp>
      <p:pic>
        <p:nvPicPr>
          <p:cNvPr id="828" name="image10.png" descr="ICON_VM_basic_label_Q308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99981" y="1181822"/>
            <a:ext cx="281568" cy="330024"/>
          </a:xfrm>
          <a:prstGeom prst="rect">
            <a:avLst/>
          </a:prstGeom>
          <a:ln w="12700">
            <a:miter lim="400000"/>
          </a:ln>
        </p:spPr>
      </p:pic>
      <p:sp>
        <p:nvSpPr>
          <p:cNvPr id="829" name="Shape 829"/>
          <p:cNvSpPr/>
          <p:nvPr/>
        </p:nvSpPr>
        <p:spPr>
          <a:xfrm>
            <a:off x="232914" y="1482570"/>
            <a:ext cx="3060193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000"/>
              <a:t>Add ER tile (BOSH release)</a:t>
            </a:r>
          </a:p>
        </p:txBody>
      </p:sp>
      <p:pic>
        <p:nvPicPr>
          <p:cNvPr id="830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26867" y="770260"/>
            <a:ext cx="411365" cy="41136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sp>
        <p:nvSpPr>
          <p:cNvPr id="831" name="Shape 831"/>
          <p:cNvSpPr/>
          <p:nvPr/>
        </p:nvSpPr>
        <p:spPr>
          <a:xfrm>
            <a:off x="232914" y="1993759"/>
            <a:ext cx="1779779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000"/>
              <a:t>Apply Changes</a:t>
            </a:r>
          </a:p>
        </p:txBody>
      </p:sp>
      <p:grpSp>
        <p:nvGrpSpPr>
          <p:cNvPr id="837" name="Group 837"/>
          <p:cNvGrpSpPr/>
          <p:nvPr/>
        </p:nvGrpSpPr>
        <p:grpSpPr>
          <a:xfrm>
            <a:off x="3986518" y="2020085"/>
            <a:ext cx="2107573" cy="680758"/>
            <a:chOff x="0" y="0"/>
            <a:chExt cx="2107571" cy="680757"/>
          </a:xfrm>
        </p:grpSpPr>
        <p:sp>
          <p:nvSpPr>
            <p:cNvPr id="832" name="Shape 832"/>
            <p:cNvSpPr/>
            <p:nvPr/>
          </p:nvSpPr>
          <p:spPr>
            <a:xfrm>
              <a:off x="0" y="0"/>
              <a:ext cx="1637523" cy="680758"/>
            </a:xfrm>
            <a:prstGeom prst="roundRect">
              <a:avLst>
                <a:gd name="adj" fmla="val 4579"/>
              </a:avLst>
            </a:prstGeom>
            <a:solidFill>
              <a:srgbClr val="29756E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808080">
                  <a:alpha val="34999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b="1" sz="12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833" name="Shape 833"/>
            <p:cNvSpPr/>
            <p:nvPr/>
          </p:nvSpPr>
          <p:spPr>
            <a:xfrm>
              <a:off x="41251" y="30543"/>
              <a:ext cx="2066321" cy="171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1200">
                  <a:solidFill>
                    <a:srgbClr val="FFFFFF"/>
                  </a:solidFill>
                  <a:uFillTx/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Cloud Controller</a:t>
              </a:r>
            </a:p>
          </p:txBody>
        </p:sp>
        <p:sp>
          <p:nvSpPr>
            <p:cNvPr id="834" name="Shape 834"/>
            <p:cNvSpPr/>
            <p:nvPr/>
          </p:nvSpPr>
          <p:spPr>
            <a:xfrm>
              <a:off x="64243" y="218145"/>
              <a:ext cx="167843" cy="223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16618"/>
                  </a:moveTo>
                  <a:lnTo>
                    <a:pt x="6946" y="18824"/>
                  </a:lnTo>
                  <a:cubicBezTo>
                    <a:pt x="7990" y="19479"/>
                    <a:pt x="9343" y="19815"/>
                    <a:pt x="10800" y="19815"/>
                  </a:cubicBezTo>
                  <a:cubicBezTo>
                    <a:pt x="12257" y="19815"/>
                    <a:pt x="13610" y="19479"/>
                    <a:pt x="14654" y="18825"/>
                  </a:cubicBezTo>
                  <a:close/>
                  <a:moveTo>
                    <a:pt x="4280" y="12886"/>
                  </a:moveTo>
                  <a:cubicBezTo>
                    <a:pt x="3997" y="13421"/>
                    <a:pt x="3858" y="14005"/>
                    <a:pt x="3858" y="14613"/>
                  </a:cubicBezTo>
                  <a:cubicBezTo>
                    <a:pt x="3858" y="16342"/>
                    <a:pt x="4983" y="17873"/>
                    <a:pt x="6787" y="18744"/>
                  </a:cubicBezTo>
                  <a:lnTo>
                    <a:pt x="8263" y="15166"/>
                  </a:lnTo>
                  <a:close/>
                  <a:moveTo>
                    <a:pt x="17320" y="12886"/>
                  </a:moveTo>
                  <a:lnTo>
                    <a:pt x="13337" y="15166"/>
                  </a:lnTo>
                  <a:lnTo>
                    <a:pt x="14813" y="18744"/>
                  </a:lnTo>
                  <a:cubicBezTo>
                    <a:pt x="16617" y="17873"/>
                    <a:pt x="17742" y="16342"/>
                    <a:pt x="17742" y="14613"/>
                  </a:cubicBezTo>
                  <a:cubicBezTo>
                    <a:pt x="17742" y="14005"/>
                    <a:pt x="17603" y="13421"/>
                    <a:pt x="17320" y="12886"/>
                  </a:cubicBezTo>
                  <a:close/>
                  <a:moveTo>
                    <a:pt x="10970" y="9424"/>
                  </a:moveTo>
                  <a:lnTo>
                    <a:pt x="12368" y="12816"/>
                  </a:lnTo>
                  <a:lnTo>
                    <a:pt x="17290" y="12816"/>
                  </a:lnTo>
                  <a:cubicBezTo>
                    <a:pt x="16353" y="10863"/>
                    <a:pt x="13884" y="9465"/>
                    <a:pt x="10970" y="9424"/>
                  </a:cubicBezTo>
                  <a:close/>
                  <a:moveTo>
                    <a:pt x="10630" y="9424"/>
                  </a:moveTo>
                  <a:cubicBezTo>
                    <a:pt x="7716" y="9465"/>
                    <a:pt x="5247" y="10863"/>
                    <a:pt x="4310" y="12816"/>
                  </a:cubicBezTo>
                  <a:lnTo>
                    <a:pt x="9232" y="12816"/>
                  </a:lnTo>
                  <a:close/>
                  <a:moveTo>
                    <a:pt x="12665" y="2637"/>
                  </a:moveTo>
                  <a:lnTo>
                    <a:pt x="20124" y="2637"/>
                  </a:lnTo>
                  <a:lnTo>
                    <a:pt x="20124" y="5249"/>
                  </a:lnTo>
                  <a:lnTo>
                    <a:pt x="15871" y="8762"/>
                  </a:lnTo>
                  <a:cubicBezTo>
                    <a:pt x="18434" y="9999"/>
                    <a:pt x="20124" y="12158"/>
                    <a:pt x="20124" y="14613"/>
                  </a:cubicBezTo>
                  <a:cubicBezTo>
                    <a:pt x="20124" y="18472"/>
                    <a:pt x="15949" y="21600"/>
                    <a:pt x="10800" y="21600"/>
                  </a:cubicBezTo>
                  <a:cubicBezTo>
                    <a:pt x="5651" y="21600"/>
                    <a:pt x="1476" y="18472"/>
                    <a:pt x="1476" y="14613"/>
                  </a:cubicBezTo>
                  <a:cubicBezTo>
                    <a:pt x="1476" y="12161"/>
                    <a:pt x="3162" y="10004"/>
                    <a:pt x="5719" y="8766"/>
                  </a:cubicBezTo>
                  <a:lnTo>
                    <a:pt x="1476" y="5261"/>
                  </a:lnTo>
                  <a:lnTo>
                    <a:pt x="1476" y="2649"/>
                  </a:lnTo>
                  <a:lnTo>
                    <a:pt x="8935" y="2649"/>
                  </a:lnTo>
                  <a:lnTo>
                    <a:pt x="8935" y="7767"/>
                  </a:lnTo>
                  <a:cubicBezTo>
                    <a:pt x="9538" y="7675"/>
                    <a:pt x="10161" y="7626"/>
                    <a:pt x="10800" y="7626"/>
                  </a:cubicBezTo>
                  <a:lnTo>
                    <a:pt x="12665" y="7767"/>
                  </a:lnTo>
                  <a:lnTo>
                    <a:pt x="12665" y="5249"/>
                  </a:lnTo>
                  <a:close/>
                  <a:moveTo>
                    <a:pt x="0" y="0"/>
                  </a:moveTo>
                  <a:lnTo>
                    <a:pt x="21600" y="0"/>
                  </a:lnTo>
                  <a:lnTo>
                    <a:pt x="21600" y="1688"/>
                  </a:lnTo>
                  <a:lnTo>
                    <a:pt x="0" y="168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uFillTx/>
                </a:defRPr>
              </a:pPr>
            </a:p>
          </p:txBody>
        </p:sp>
        <p:pic>
          <p:nvPicPr>
            <p:cNvPr id="835" name="image10.png" descr="ICON_VM_basic_label_Q308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99703" y="289266"/>
              <a:ext cx="253144" cy="2967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36" name="Shape 836"/>
            <p:cNvSpPr/>
            <p:nvPr/>
          </p:nvSpPr>
          <p:spPr>
            <a:xfrm>
              <a:off x="390758" y="331665"/>
              <a:ext cx="856007" cy="2543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r">
                <a:defRPr sz="1000">
                  <a:solidFill>
                    <a:srgbClr val="FFFFFF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000">
                  <a:solidFill>
                    <a:srgbClr val="FFFFFF"/>
                  </a:solidFill>
                </a:rPr>
                <a:t>BOSH Agent</a:t>
              </a:r>
            </a:p>
          </p:txBody>
        </p:sp>
      </p:grpSp>
      <p:grpSp>
        <p:nvGrpSpPr>
          <p:cNvPr id="844" name="Group 844"/>
          <p:cNvGrpSpPr/>
          <p:nvPr/>
        </p:nvGrpSpPr>
        <p:grpSpPr>
          <a:xfrm>
            <a:off x="4086919" y="2148076"/>
            <a:ext cx="2107573" cy="680758"/>
            <a:chOff x="0" y="0"/>
            <a:chExt cx="2107571" cy="680757"/>
          </a:xfrm>
        </p:grpSpPr>
        <p:grpSp>
          <p:nvGrpSpPr>
            <p:cNvPr id="842" name="Group 842"/>
            <p:cNvGrpSpPr/>
            <p:nvPr/>
          </p:nvGrpSpPr>
          <p:grpSpPr>
            <a:xfrm>
              <a:off x="0" y="0"/>
              <a:ext cx="2107572" cy="680758"/>
              <a:chOff x="0" y="0"/>
              <a:chExt cx="2107571" cy="680757"/>
            </a:xfrm>
          </p:grpSpPr>
          <p:sp>
            <p:nvSpPr>
              <p:cNvPr id="838" name="Shape 838"/>
              <p:cNvSpPr/>
              <p:nvPr/>
            </p:nvSpPr>
            <p:spPr>
              <a:xfrm>
                <a:off x="0" y="0"/>
                <a:ext cx="1637523" cy="680758"/>
              </a:xfrm>
              <a:prstGeom prst="roundRect">
                <a:avLst>
                  <a:gd name="adj" fmla="val 4579"/>
                </a:avLst>
              </a:prstGeom>
              <a:solidFill>
                <a:srgbClr val="29756E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808080">
                    <a:alpha val="34999"/>
                  </a:srgbClr>
                </a:outerShdw>
              </a:effectLst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b="1" sz="12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839" name="Shape 839"/>
              <p:cNvSpPr/>
              <p:nvPr/>
            </p:nvSpPr>
            <p:spPr>
              <a:xfrm>
                <a:off x="41251" y="30543"/>
                <a:ext cx="2066321" cy="171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>
                  <a:defRPr sz="1200">
                    <a:solidFill>
                      <a:srgbClr val="FFFFFF"/>
                    </a:solidFill>
                    <a:uFillTx/>
                    <a:latin typeface="Avenir Next"/>
                    <a:ea typeface="Avenir Next"/>
                    <a:cs typeface="Avenir Next"/>
                    <a:sym typeface="Avenir Next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200">
                    <a:solidFill>
                      <a:srgbClr val="FFFFFF"/>
                    </a:solidFill>
                  </a:rPr>
                  <a:t>NATS</a:t>
                </a:r>
              </a:p>
            </p:txBody>
          </p:sp>
          <p:pic>
            <p:nvPicPr>
              <p:cNvPr id="840" name="image10.png" descr="ICON_VM_basic_label_Q308"/>
              <p:cNvPicPr/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1299703" y="289266"/>
                <a:ext cx="253144" cy="29670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841" name="Shape 841"/>
              <p:cNvSpPr/>
              <p:nvPr/>
            </p:nvSpPr>
            <p:spPr>
              <a:xfrm>
                <a:off x="390758" y="331665"/>
                <a:ext cx="856007" cy="25431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 algn="r">
                  <a:defRPr sz="1000">
                    <a:solidFill>
                      <a:srgbClr val="FFFFFF"/>
                    </a:solidFill>
                    <a:uFillTx/>
                    <a:latin typeface="Avenir Next Medium"/>
                    <a:ea typeface="Avenir Next Medium"/>
                    <a:cs typeface="Avenir Next Medium"/>
                    <a:sym typeface="Avenir Next Medium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000">
                    <a:solidFill>
                      <a:srgbClr val="FFFFFF"/>
                    </a:solidFill>
                  </a:rPr>
                  <a:t>BOSH Agent</a:t>
                </a:r>
              </a:p>
            </p:txBody>
          </p:sp>
        </p:grpSp>
        <p:sp>
          <p:nvSpPr>
            <p:cNvPr id="843" name="Shape 843"/>
            <p:cNvSpPr/>
            <p:nvPr/>
          </p:nvSpPr>
          <p:spPr>
            <a:xfrm rot="11254553">
              <a:off x="115677" y="347724"/>
              <a:ext cx="202002" cy="178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7" h="20870" fill="norm" stroke="1" extrusionOk="0">
                  <a:moveTo>
                    <a:pt x="5461" y="14219"/>
                  </a:moveTo>
                  <a:cubicBezTo>
                    <a:pt x="6370" y="14080"/>
                    <a:pt x="7008" y="13119"/>
                    <a:pt x="6887" y="12073"/>
                  </a:cubicBezTo>
                  <a:cubicBezTo>
                    <a:pt x="6766" y="11027"/>
                    <a:pt x="5932" y="10292"/>
                    <a:pt x="5024" y="10431"/>
                  </a:cubicBezTo>
                  <a:cubicBezTo>
                    <a:pt x="4115" y="10570"/>
                    <a:pt x="3477" y="11531"/>
                    <a:pt x="3598" y="12577"/>
                  </a:cubicBezTo>
                  <a:cubicBezTo>
                    <a:pt x="3719" y="13623"/>
                    <a:pt x="4553" y="14358"/>
                    <a:pt x="5461" y="14219"/>
                  </a:cubicBezTo>
                  <a:close/>
                  <a:moveTo>
                    <a:pt x="10425" y="13459"/>
                  </a:moveTo>
                  <a:cubicBezTo>
                    <a:pt x="11333" y="13320"/>
                    <a:pt x="11971" y="12359"/>
                    <a:pt x="11851" y="11313"/>
                  </a:cubicBezTo>
                  <a:cubicBezTo>
                    <a:pt x="11730" y="10267"/>
                    <a:pt x="10896" y="9532"/>
                    <a:pt x="9987" y="9671"/>
                  </a:cubicBezTo>
                  <a:cubicBezTo>
                    <a:pt x="9079" y="9810"/>
                    <a:pt x="8441" y="10771"/>
                    <a:pt x="8561" y="11817"/>
                  </a:cubicBezTo>
                  <a:cubicBezTo>
                    <a:pt x="8682" y="12863"/>
                    <a:pt x="9516" y="13598"/>
                    <a:pt x="10425" y="13459"/>
                  </a:cubicBezTo>
                  <a:close/>
                  <a:moveTo>
                    <a:pt x="15388" y="12698"/>
                  </a:moveTo>
                  <a:cubicBezTo>
                    <a:pt x="16297" y="12559"/>
                    <a:pt x="16935" y="11599"/>
                    <a:pt x="16814" y="10553"/>
                  </a:cubicBezTo>
                  <a:cubicBezTo>
                    <a:pt x="16693" y="9507"/>
                    <a:pt x="15859" y="8771"/>
                    <a:pt x="14951" y="8911"/>
                  </a:cubicBezTo>
                  <a:cubicBezTo>
                    <a:pt x="14043" y="9050"/>
                    <a:pt x="13404" y="10010"/>
                    <a:pt x="13525" y="11056"/>
                  </a:cubicBezTo>
                  <a:cubicBezTo>
                    <a:pt x="13646" y="12102"/>
                    <a:pt x="14480" y="12838"/>
                    <a:pt x="15388" y="12698"/>
                  </a:cubicBezTo>
                  <a:close/>
                  <a:moveTo>
                    <a:pt x="11333" y="20736"/>
                  </a:moveTo>
                  <a:cubicBezTo>
                    <a:pt x="5692" y="21600"/>
                    <a:pt x="644" y="18177"/>
                    <a:pt x="56" y="13092"/>
                  </a:cubicBezTo>
                  <a:cubicBezTo>
                    <a:pt x="-531" y="8006"/>
                    <a:pt x="3565" y="3182"/>
                    <a:pt x="9205" y="2319"/>
                  </a:cubicBezTo>
                  <a:cubicBezTo>
                    <a:pt x="10331" y="2146"/>
                    <a:pt x="11433" y="2144"/>
                    <a:pt x="12475" y="2337"/>
                  </a:cubicBezTo>
                  <a:cubicBezTo>
                    <a:pt x="14907" y="2290"/>
                    <a:pt x="17337" y="1504"/>
                    <a:pt x="19768" y="0"/>
                  </a:cubicBezTo>
                  <a:cubicBezTo>
                    <a:pt x="19085" y="1758"/>
                    <a:pt x="18589" y="3515"/>
                    <a:pt x="18297" y="5277"/>
                  </a:cubicBezTo>
                  <a:cubicBezTo>
                    <a:pt x="19489" y="6533"/>
                    <a:pt x="20271" y="8142"/>
                    <a:pt x="20482" y="9963"/>
                  </a:cubicBezTo>
                  <a:cubicBezTo>
                    <a:pt x="21069" y="15049"/>
                    <a:pt x="16973" y="19872"/>
                    <a:pt x="11333" y="2073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uFillTx/>
                </a:defRPr>
              </a:pPr>
            </a:p>
          </p:txBody>
        </p:sp>
      </p:grpSp>
      <p:grpSp>
        <p:nvGrpSpPr>
          <p:cNvPr id="850" name="Group 850"/>
          <p:cNvGrpSpPr/>
          <p:nvPr/>
        </p:nvGrpSpPr>
        <p:grpSpPr>
          <a:xfrm>
            <a:off x="4258339" y="2250159"/>
            <a:ext cx="2107573" cy="680759"/>
            <a:chOff x="0" y="0"/>
            <a:chExt cx="2107571" cy="680757"/>
          </a:xfrm>
        </p:grpSpPr>
        <p:sp>
          <p:nvSpPr>
            <p:cNvPr id="845" name="Shape 845"/>
            <p:cNvSpPr/>
            <p:nvPr/>
          </p:nvSpPr>
          <p:spPr>
            <a:xfrm>
              <a:off x="0" y="0"/>
              <a:ext cx="1637523" cy="680758"/>
            </a:xfrm>
            <a:prstGeom prst="roundRect">
              <a:avLst>
                <a:gd name="adj" fmla="val 4579"/>
              </a:avLst>
            </a:prstGeom>
            <a:solidFill>
              <a:srgbClr val="29756E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808080">
                  <a:alpha val="34999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b="1" sz="12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846" name="Shape 846"/>
            <p:cNvSpPr/>
            <p:nvPr/>
          </p:nvSpPr>
          <p:spPr>
            <a:xfrm>
              <a:off x="41251" y="30543"/>
              <a:ext cx="2066321" cy="171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1200">
                  <a:solidFill>
                    <a:srgbClr val="FFFFFF"/>
                  </a:solidFill>
                  <a:uFillTx/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Health Manager</a:t>
              </a:r>
            </a:p>
          </p:txBody>
        </p:sp>
        <p:pic>
          <p:nvPicPr>
            <p:cNvPr id="847" name="image10.png" descr="ICON_VM_basic_label_Q308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99703" y="289266"/>
              <a:ext cx="253144" cy="2967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48" name="Shape 848"/>
            <p:cNvSpPr/>
            <p:nvPr/>
          </p:nvSpPr>
          <p:spPr>
            <a:xfrm>
              <a:off x="390758" y="331665"/>
              <a:ext cx="856007" cy="2543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r">
                <a:defRPr sz="1000">
                  <a:solidFill>
                    <a:srgbClr val="FFFFFF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000">
                  <a:solidFill>
                    <a:srgbClr val="FFFFFF"/>
                  </a:solidFill>
                </a:rPr>
                <a:t>BOSH Agent</a:t>
              </a:r>
            </a:p>
          </p:txBody>
        </p:sp>
        <p:sp>
          <p:nvSpPr>
            <p:cNvPr id="849" name="Shape 849"/>
            <p:cNvSpPr/>
            <p:nvPr/>
          </p:nvSpPr>
          <p:spPr>
            <a:xfrm>
              <a:off x="41119" y="250160"/>
              <a:ext cx="188325" cy="162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0657" h="15999" fill="norm" stroke="1" extrusionOk="0">
                  <a:moveTo>
                    <a:pt x="5328" y="3849"/>
                  </a:moveTo>
                  <a:cubicBezTo>
                    <a:pt x="7532" y="-5601"/>
                    <a:pt x="16128" y="3849"/>
                    <a:pt x="5328" y="15999"/>
                  </a:cubicBezTo>
                  <a:cubicBezTo>
                    <a:pt x="-5472" y="3849"/>
                    <a:pt x="3124" y="-5601"/>
                    <a:pt x="5328" y="384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uFillTx/>
                </a:defRPr>
              </a:pPr>
            </a:p>
          </p:txBody>
        </p:sp>
      </p:grpSp>
      <p:grpSp>
        <p:nvGrpSpPr>
          <p:cNvPr id="856" name="Group 856"/>
          <p:cNvGrpSpPr/>
          <p:nvPr/>
        </p:nvGrpSpPr>
        <p:grpSpPr>
          <a:xfrm>
            <a:off x="4380819" y="2397686"/>
            <a:ext cx="2107572" cy="680759"/>
            <a:chOff x="0" y="0"/>
            <a:chExt cx="2107571" cy="680757"/>
          </a:xfrm>
        </p:grpSpPr>
        <p:sp>
          <p:nvSpPr>
            <p:cNvPr id="851" name="Shape 851"/>
            <p:cNvSpPr/>
            <p:nvPr/>
          </p:nvSpPr>
          <p:spPr>
            <a:xfrm>
              <a:off x="0" y="0"/>
              <a:ext cx="1637523" cy="680758"/>
            </a:xfrm>
            <a:prstGeom prst="roundRect">
              <a:avLst>
                <a:gd name="adj" fmla="val 4579"/>
              </a:avLst>
            </a:prstGeom>
            <a:solidFill>
              <a:srgbClr val="29756E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808080">
                  <a:alpha val="34999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b="1" sz="12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852" name="Shape 852"/>
            <p:cNvSpPr/>
            <p:nvPr/>
          </p:nvSpPr>
          <p:spPr>
            <a:xfrm>
              <a:off x="41251" y="30543"/>
              <a:ext cx="2066321" cy="171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1200">
                  <a:solidFill>
                    <a:srgbClr val="FFFFFF"/>
                  </a:solidFill>
                  <a:uFillTx/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DEA</a:t>
              </a:r>
            </a:p>
          </p:txBody>
        </p:sp>
        <p:pic>
          <p:nvPicPr>
            <p:cNvPr id="853" name="image10.png" descr="ICON_VM_basic_label_Q308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99703" y="289266"/>
              <a:ext cx="253144" cy="2967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54" name="Shape 854"/>
            <p:cNvSpPr/>
            <p:nvPr/>
          </p:nvSpPr>
          <p:spPr>
            <a:xfrm>
              <a:off x="390758" y="331665"/>
              <a:ext cx="856007" cy="2543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r">
                <a:defRPr sz="1000">
                  <a:solidFill>
                    <a:srgbClr val="FFFFFF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000">
                  <a:solidFill>
                    <a:srgbClr val="FFFFFF"/>
                  </a:solidFill>
                </a:rPr>
                <a:t>BOSH Agent</a:t>
              </a:r>
            </a:p>
          </p:txBody>
        </p:sp>
        <p:pic>
          <p:nvPicPr>
            <p:cNvPr id="855" name="pasted-image.pdf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94375" y="278422"/>
              <a:ext cx="241301" cy="228601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857" name="Shape 857"/>
          <p:cNvSpPr/>
          <p:nvPr/>
        </p:nvSpPr>
        <p:spPr>
          <a:xfrm>
            <a:off x="3901545" y="1862067"/>
            <a:ext cx="2199810" cy="1586484"/>
          </a:xfrm>
          <a:prstGeom prst="roundRect">
            <a:avLst>
              <a:gd name="adj" fmla="val 2434"/>
            </a:avLst>
          </a:prstGeom>
          <a:ln w="25400">
            <a:solidFill>
              <a:srgbClr val="29756E"/>
            </a:solidFill>
            <a:round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858" name="Shape 858"/>
          <p:cNvSpPr/>
          <p:nvPr/>
        </p:nvSpPr>
        <p:spPr>
          <a:xfrm>
            <a:off x="4326554" y="3141723"/>
            <a:ext cx="1339278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solidFill>
                  <a:srgbClr val="29756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29756E"/>
                </a:solidFill>
                <a:uFill>
                  <a:solidFill>
                    <a:srgbClr val="4D4D4D"/>
                  </a:solidFill>
                </a:uFill>
              </a:rPr>
              <a:t>Elastic Runtime</a:t>
            </a:r>
          </a:p>
        </p:txBody>
      </p:sp>
      <p:sp>
        <p:nvSpPr>
          <p:cNvPr id="859" name="Shape 859"/>
          <p:cNvSpPr/>
          <p:nvPr/>
        </p:nvSpPr>
        <p:spPr>
          <a:xfrm>
            <a:off x="6238345" y="1421388"/>
            <a:ext cx="2669706" cy="2454704"/>
          </a:xfrm>
          <a:prstGeom prst="roundRect">
            <a:avLst>
              <a:gd name="adj" fmla="val 1573"/>
            </a:avLst>
          </a:prstGeom>
          <a:ln w="25400">
            <a:solidFill>
              <a:srgbClr val="29756E"/>
            </a:solidFill>
            <a:round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860" name="Shape 860"/>
          <p:cNvSpPr/>
          <p:nvPr/>
        </p:nvSpPr>
        <p:spPr>
          <a:xfrm flipV="1">
            <a:off x="8291152" y="1847982"/>
            <a:ext cx="268098" cy="268097"/>
          </a:xfrm>
          <a:prstGeom prst="line">
            <a:avLst/>
          </a:prstGeom>
          <a:ln w="19050">
            <a:solidFill>
              <a:srgbClr val="535353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861" name="Shape 861"/>
          <p:cNvSpPr/>
          <p:nvPr/>
        </p:nvSpPr>
        <p:spPr>
          <a:xfrm>
            <a:off x="7386725" y="1843537"/>
            <a:ext cx="268098" cy="268098"/>
          </a:xfrm>
          <a:prstGeom prst="line">
            <a:avLst/>
          </a:prstGeom>
          <a:ln w="19050">
            <a:solidFill>
              <a:srgbClr val="535353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862" name="Shape 862"/>
          <p:cNvSpPr/>
          <p:nvPr/>
        </p:nvSpPr>
        <p:spPr>
          <a:xfrm>
            <a:off x="6905416" y="1556750"/>
            <a:ext cx="896839" cy="330024"/>
          </a:xfrm>
          <a:prstGeom prst="roundRect">
            <a:avLst>
              <a:gd name="adj" fmla="val 13563"/>
            </a:avLst>
          </a:prstGeom>
          <a:solidFill>
            <a:srgbClr val="545454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2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   Blobstore</a:t>
            </a:r>
          </a:p>
        </p:txBody>
      </p:sp>
      <p:sp>
        <p:nvSpPr>
          <p:cNvPr id="863" name="Shape 863"/>
          <p:cNvSpPr/>
          <p:nvPr/>
        </p:nvSpPr>
        <p:spPr>
          <a:xfrm>
            <a:off x="7420466" y="3274381"/>
            <a:ext cx="1360687" cy="330024"/>
          </a:xfrm>
          <a:prstGeom prst="roundRect">
            <a:avLst>
              <a:gd name="adj" fmla="val 15295"/>
            </a:avLst>
          </a:prstGeom>
          <a:solidFill>
            <a:srgbClr val="29756E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2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    Health Monitor</a:t>
            </a:r>
          </a:p>
        </p:txBody>
      </p:sp>
      <p:sp>
        <p:nvSpPr>
          <p:cNvPr id="864" name="Shape 864"/>
          <p:cNvSpPr/>
          <p:nvPr/>
        </p:nvSpPr>
        <p:spPr>
          <a:xfrm>
            <a:off x="8293718" y="1578103"/>
            <a:ext cx="533401" cy="295250"/>
          </a:xfrm>
          <a:prstGeom prst="roundRect">
            <a:avLst>
              <a:gd name="adj" fmla="val 13038"/>
            </a:avLst>
          </a:prstGeom>
          <a:solidFill>
            <a:srgbClr val="545454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1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    DB</a:t>
            </a:r>
          </a:p>
        </p:txBody>
      </p:sp>
      <p:grpSp>
        <p:nvGrpSpPr>
          <p:cNvPr id="867" name="Group 867"/>
          <p:cNvGrpSpPr/>
          <p:nvPr/>
        </p:nvGrpSpPr>
        <p:grpSpPr>
          <a:xfrm>
            <a:off x="7273224" y="2039384"/>
            <a:ext cx="1451970" cy="363583"/>
            <a:chOff x="0" y="0"/>
            <a:chExt cx="1451969" cy="363582"/>
          </a:xfrm>
        </p:grpSpPr>
        <p:sp>
          <p:nvSpPr>
            <p:cNvPr id="865" name="Shape 865"/>
            <p:cNvSpPr/>
            <p:nvPr/>
          </p:nvSpPr>
          <p:spPr>
            <a:xfrm>
              <a:off x="0" y="0"/>
              <a:ext cx="1451970" cy="363583"/>
            </a:xfrm>
            <a:prstGeom prst="roundRect">
              <a:avLst>
                <a:gd name="adj" fmla="val 13884"/>
              </a:avLst>
            </a:prstGeom>
            <a:solidFill>
              <a:srgbClr val="29756E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2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200">
                  <a:solidFill>
                    <a:srgbClr val="FFFFFF"/>
                  </a:solidFill>
                  <a:uFill>
                    <a:solidFill>
                      <a:srgbClr val="4D4D4D"/>
                    </a:solidFill>
                  </a:uFill>
                </a:rPr>
                <a:t>        BOSH Director</a:t>
              </a:r>
            </a:p>
          </p:txBody>
        </p:sp>
        <p:pic>
          <p:nvPicPr>
            <p:cNvPr id="866" name="pasted-image.pdf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78883" y="73841"/>
              <a:ext cx="167923" cy="215901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870" name="Group 870"/>
          <p:cNvGrpSpPr/>
          <p:nvPr/>
        </p:nvGrpSpPr>
        <p:grpSpPr>
          <a:xfrm>
            <a:off x="7670257" y="2700778"/>
            <a:ext cx="1004615" cy="297423"/>
            <a:chOff x="0" y="0"/>
            <a:chExt cx="1004614" cy="297422"/>
          </a:xfrm>
        </p:grpSpPr>
        <p:sp>
          <p:nvSpPr>
            <p:cNvPr id="868" name="Shape 868"/>
            <p:cNvSpPr/>
            <p:nvPr/>
          </p:nvSpPr>
          <p:spPr>
            <a:xfrm>
              <a:off x="0" y="0"/>
              <a:ext cx="1004615" cy="297423"/>
            </a:xfrm>
            <a:prstGeom prst="roundRect">
              <a:avLst>
                <a:gd name="adj" fmla="val 13169"/>
              </a:avLst>
            </a:prstGeom>
            <a:solidFill>
              <a:srgbClr val="29756E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FFFFFF"/>
                  </a:solidFill>
                  <a:uFill>
                    <a:solidFill>
                      <a:srgbClr val="4D4D4D"/>
                    </a:solidFill>
                  </a:uFill>
                  <a:latin typeface="Avenir Next"/>
                  <a:ea typeface="Avenir Next"/>
                  <a:cs typeface="Avenir Next"/>
                  <a:sym typeface="Avenir Next"/>
                </a:rPr>
                <a:t>      </a:t>
              </a:r>
              <a:r>
                <a:rPr sz="1200">
                  <a:solidFill>
                    <a:srgbClr val="FFFFFF"/>
                  </a:solidFill>
                  <a:uFill>
                    <a:solidFill>
                      <a:srgbClr val="4D4D4D"/>
                    </a:solidFill>
                  </a:uFill>
                  <a:latin typeface="Avenir Next"/>
                  <a:ea typeface="Avenir Next"/>
                  <a:cs typeface="Avenir Next"/>
                  <a:sym typeface="Avenir Next"/>
                </a:rPr>
                <a:t>NATS</a:t>
              </a:r>
            </a:p>
          </p:txBody>
        </p:sp>
        <p:pic>
          <p:nvPicPr>
            <p:cNvPr id="869" name="pasted-image.pdf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75986" y="73551"/>
              <a:ext cx="228601" cy="185058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871" name="Shape 871"/>
          <p:cNvSpPr/>
          <p:nvPr/>
        </p:nvSpPr>
        <p:spPr>
          <a:xfrm flipV="1">
            <a:off x="8100652" y="2432360"/>
            <a:ext cx="1" cy="268098"/>
          </a:xfrm>
          <a:prstGeom prst="line">
            <a:avLst/>
          </a:prstGeom>
          <a:ln w="19050">
            <a:solidFill>
              <a:srgbClr val="535353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872" name="Shape 872"/>
          <p:cNvSpPr/>
          <p:nvPr/>
        </p:nvSpPr>
        <p:spPr>
          <a:xfrm flipV="1">
            <a:off x="8100652" y="3010917"/>
            <a:ext cx="1" cy="268098"/>
          </a:xfrm>
          <a:prstGeom prst="line">
            <a:avLst/>
          </a:prstGeom>
          <a:ln w="19050">
            <a:solidFill>
              <a:srgbClr val="535353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873" name="Shape 873"/>
          <p:cNvSpPr/>
          <p:nvPr/>
        </p:nvSpPr>
        <p:spPr>
          <a:xfrm>
            <a:off x="6342068" y="2975569"/>
            <a:ext cx="858070" cy="281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100">
                <a:solidFill>
                  <a:srgbClr val="FFFFFF"/>
                </a:solidFill>
                <a:uFillTx/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100">
                <a:solidFill>
                  <a:srgbClr val="FFFFFF"/>
                </a:solidFill>
              </a:rPr>
              <a:t>Worker VMs</a:t>
            </a:r>
          </a:p>
        </p:txBody>
      </p:sp>
      <p:sp>
        <p:nvSpPr>
          <p:cNvPr id="874" name="Shape 874"/>
          <p:cNvSpPr/>
          <p:nvPr/>
        </p:nvSpPr>
        <p:spPr>
          <a:xfrm>
            <a:off x="6333630" y="3659190"/>
            <a:ext cx="2243612" cy="18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1200">
                <a:solidFill>
                  <a:srgbClr val="29756E"/>
                </a:solidFill>
                <a:uFillTx/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29756E"/>
                </a:solidFill>
              </a:rPr>
              <a:t>MicroBOSH</a:t>
            </a:r>
          </a:p>
        </p:txBody>
      </p:sp>
      <p:sp>
        <p:nvSpPr>
          <p:cNvPr id="883" name="Shape 883"/>
          <p:cNvSpPr/>
          <p:nvPr/>
        </p:nvSpPr>
        <p:spPr>
          <a:xfrm>
            <a:off x="5895846" y="2456706"/>
            <a:ext cx="1912374" cy="2440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128" fill="norm" stroke="1" extrusionOk="0">
                <a:moveTo>
                  <a:pt x="0" y="2192"/>
                </a:moveTo>
                <a:cubicBezTo>
                  <a:pt x="7464" y="-3472"/>
                  <a:pt x="14664" y="1840"/>
                  <a:pt x="21600" y="18128"/>
                </a:cubicBezTo>
              </a:path>
            </a:pathLst>
          </a:custGeom>
          <a:ln w="19050">
            <a:solidFill>
              <a:srgbClr val="535353"/>
            </a:solidFill>
            <a:custDash>
              <a:ds d="200000" sp="200000"/>
            </a:custDash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876" name="Shape 876"/>
          <p:cNvSpPr/>
          <p:nvPr/>
        </p:nvSpPr>
        <p:spPr>
          <a:xfrm>
            <a:off x="6097830" y="2469894"/>
            <a:ext cx="1050463" cy="538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000">
                <a:solidFill>
                  <a:srgbClr val="535353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535353"/>
                </a:solidFill>
              </a:rPr>
              <a:t>Ping</a:t>
            </a:r>
          </a:p>
        </p:txBody>
      </p:sp>
      <p:sp>
        <p:nvSpPr>
          <p:cNvPr id="877" name="Shape 877"/>
          <p:cNvSpPr/>
          <p:nvPr/>
        </p:nvSpPr>
        <p:spPr>
          <a:xfrm>
            <a:off x="6326717" y="720360"/>
            <a:ext cx="2243612" cy="18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1200">
                <a:solidFill>
                  <a:srgbClr val="FFFFFF"/>
                </a:solidFill>
                <a:uFillTx/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MicroBOSH</a:t>
            </a:r>
          </a:p>
        </p:txBody>
      </p:sp>
      <p:grpSp>
        <p:nvGrpSpPr>
          <p:cNvPr id="881" name="Group 881"/>
          <p:cNvGrpSpPr/>
          <p:nvPr/>
        </p:nvGrpSpPr>
        <p:grpSpPr>
          <a:xfrm>
            <a:off x="6322807" y="989149"/>
            <a:ext cx="774045" cy="343576"/>
            <a:chOff x="-35921" y="-35921"/>
            <a:chExt cx="774043" cy="343574"/>
          </a:xfrm>
        </p:grpSpPr>
        <p:pic>
          <p:nvPicPr>
            <p:cNvPr id="878" name=""/>
            <p:cNvPicPr/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-35922" y="-35922"/>
              <a:ext cx="774045" cy="343576"/>
            </a:xfrm>
            <a:prstGeom prst="rect">
              <a:avLst/>
            </a:prstGeom>
            <a:effectLst/>
          </p:spPr>
        </p:pic>
        <p:sp>
          <p:nvSpPr>
            <p:cNvPr id="880" name="Shape 880"/>
            <p:cNvSpPr/>
            <p:nvPr/>
          </p:nvSpPr>
          <p:spPr>
            <a:xfrm>
              <a:off x="12855" y="7078"/>
              <a:ext cx="676492" cy="274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lvl="0" algn="r">
                <a:defRPr>
                  <a:solidFill>
                    <a:srgbClr val="000000"/>
                  </a:solidFill>
                  <a:uFillTx/>
                </a:defRPr>
              </a:pPr>
              <a:r>
                <a:rPr sz="900">
                  <a:solidFill>
                    <a:srgbClr val="FFFFFF"/>
                  </a:solidFill>
                  <a:latin typeface="Avenir Next Demi Bold"/>
                  <a:ea typeface="Avenir Next Demi Bold"/>
                  <a:cs typeface="Avenir Next Demi Bold"/>
                  <a:sym typeface="Avenir Next Demi Bold"/>
                </a:rPr>
                <a:t>CF</a:t>
              </a:r>
              <a:r>
                <a:rPr sz="900">
                  <a:solidFill>
                    <a:srgbClr val="29756E"/>
                  </a:solidFill>
                  <a:latin typeface="Avenir Next Demi Bold"/>
                  <a:ea typeface="Avenir Next Demi Bold"/>
                  <a:cs typeface="Avenir Next Demi Bold"/>
                  <a:sym typeface="Avenir Next Demi Bold"/>
                </a:rPr>
                <a:t> </a:t>
              </a:r>
              <a:r>
                <a:rPr sz="900">
                  <a:solidFill>
                    <a:srgbClr val="FFFFFF"/>
                  </a:solidFill>
                  <a:latin typeface="Avenir Next Demi Bold"/>
                  <a:ea typeface="Avenir Next Demi Bold"/>
                  <a:cs typeface="Avenir Next Demi Bold"/>
                  <a:sym typeface="Avenir Next Demi Bold"/>
                </a:rPr>
                <a:t>Release</a:t>
              </a:r>
            </a:p>
          </p:txBody>
        </p:sp>
      </p:grpSp>
      <p:sp>
        <p:nvSpPr>
          <p:cNvPr id="882" name="Shape 882"/>
          <p:cNvSpPr/>
          <p:nvPr/>
        </p:nvSpPr>
        <p:spPr>
          <a:xfrm>
            <a:off x="232914" y="966653"/>
            <a:ext cx="3445511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000"/>
              <a:t>Conf. IaaS tile / apply changes</a:t>
            </a:r>
          </a:p>
        </p:txBody>
      </p:sp>
    </p:spTree>
  </p:cSld>
  <p:clrMapOvr>
    <a:masterClrMapping/>
  </p:clrMapOvr>
  <p:transition spd="slow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nodeType="afterEffect" presetClass="entr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83" grpId="1"/>
      <p:bldP build="whole" bldLvl="1" animBg="1" rev="0" advAuto="0" spid="876" grpId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Shape 885"/>
          <p:cNvSpPr/>
          <p:nvPr/>
        </p:nvSpPr>
        <p:spPr>
          <a:xfrm>
            <a:off x="96447" y="267128"/>
            <a:ext cx="3680808" cy="4267025"/>
          </a:xfrm>
          <a:prstGeom prst="roundRect">
            <a:avLst>
              <a:gd name="adj" fmla="val 4098"/>
            </a:avLst>
          </a:prstGeom>
          <a:gradFill>
            <a:gsLst>
              <a:gs pos="0">
                <a:srgbClr val="DDDDDD">
                  <a:alpha val="73921"/>
                </a:srgbClr>
              </a:gs>
              <a:gs pos="100000">
                <a:srgbClr val="FFFFFF">
                  <a:alpha val="73921"/>
                </a:srgbClr>
              </a:gs>
            </a:gsLst>
            <a:lin ang="20987188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lvl="0" algn="ctr" defTabSz="8255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86" name="Shape 886"/>
          <p:cNvSpPr/>
          <p:nvPr/>
        </p:nvSpPr>
        <p:spPr>
          <a:xfrm>
            <a:off x="220214" y="450186"/>
            <a:ext cx="2860549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000"/>
              <a:t>Deploy Ops Manager VM</a:t>
            </a:r>
          </a:p>
        </p:txBody>
      </p:sp>
      <p:sp>
        <p:nvSpPr>
          <p:cNvPr id="887" name="Shape 88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</a:fld>
          </a:p>
        </p:txBody>
      </p:sp>
      <p:sp>
        <p:nvSpPr>
          <p:cNvPr id="888" name="Shape 888"/>
          <p:cNvSpPr/>
          <p:nvPr/>
        </p:nvSpPr>
        <p:spPr>
          <a:xfrm>
            <a:off x="232914" y="1482570"/>
            <a:ext cx="3060193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000"/>
              <a:t>Add ER tile (BOSH release)</a:t>
            </a:r>
          </a:p>
        </p:txBody>
      </p:sp>
      <p:sp>
        <p:nvSpPr>
          <p:cNvPr id="889" name="Shape 889"/>
          <p:cNvSpPr/>
          <p:nvPr/>
        </p:nvSpPr>
        <p:spPr>
          <a:xfrm>
            <a:off x="3944682" y="347339"/>
            <a:ext cx="1633941" cy="511870"/>
          </a:xfrm>
          <a:prstGeom prst="roundRect">
            <a:avLst>
              <a:gd name="adj" fmla="val 770"/>
            </a:avLst>
          </a:prstGeom>
          <a:solidFill>
            <a:srgbClr val="29756E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808080">
                <a:alpha val="34999"/>
              </a:srgbClr>
            </a:outerShdw>
          </a:effectLst>
        </p:spPr>
        <p:txBody>
          <a:bodyPr lIns="0" tIns="0" rIns="0" bIns="0"/>
          <a:lstStyle/>
          <a:p>
            <a:pPr lvl="0">
              <a:defRPr b="1" sz="1200">
                <a:solidFill>
                  <a:srgbClr val="FFFFFF"/>
                </a:solidFill>
                <a:uFillTx/>
              </a:defRPr>
            </a:pPr>
          </a:p>
        </p:txBody>
      </p:sp>
      <p:pic>
        <p:nvPicPr>
          <p:cNvPr id="890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83992" y="410392"/>
            <a:ext cx="1537380" cy="385764"/>
          </a:xfrm>
          <a:prstGeom prst="rect">
            <a:avLst/>
          </a:prstGeom>
          <a:ln w="12700">
            <a:miter lim="400000"/>
          </a:ln>
        </p:spPr>
      </p:pic>
      <p:sp>
        <p:nvSpPr>
          <p:cNvPr id="891" name="Shape 891"/>
          <p:cNvSpPr/>
          <p:nvPr/>
        </p:nvSpPr>
        <p:spPr>
          <a:xfrm>
            <a:off x="3942143" y="858882"/>
            <a:ext cx="1634466" cy="690807"/>
          </a:xfrm>
          <a:prstGeom prst="roundRect">
            <a:avLst>
              <a:gd name="adj" fmla="val 1163"/>
            </a:avLst>
          </a:prstGeom>
          <a:gradFill>
            <a:gsLst>
              <a:gs pos="0">
                <a:srgbClr val="29756E"/>
              </a:gs>
              <a:gs pos="100000">
                <a:srgbClr val="29756E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lvl="0" algn="ctr" defTabSz="8255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892" name="droppedImage.tif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71240" y="874069"/>
            <a:ext cx="228601" cy="228601"/>
          </a:xfrm>
          <a:prstGeom prst="rect">
            <a:avLst/>
          </a:prstGeom>
          <a:ln w="12700">
            <a:miter lim="400000"/>
          </a:ln>
        </p:spPr>
      </p:pic>
      <p:sp>
        <p:nvSpPr>
          <p:cNvPr id="893" name="Shape 893"/>
          <p:cNvSpPr/>
          <p:nvPr/>
        </p:nvSpPr>
        <p:spPr>
          <a:xfrm>
            <a:off x="5687600" y="962969"/>
            <a:ext cx="419412" cy="1"/>
          </a:xfrm>
          <a:prstGeom prst="line">
            <a:avLst/>
          </a:prstGeom>
          <a:ln w="25400">
            <a:solidFill>
              <a:srgbClr val="33928A"/>
            </a:solidFill>
            <a:round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894" name="Shape 894"/>
          <p:cNvSpPr/>
          <p:nvPr/>
        </p:nvSpPr>
        <p:spPr>
          <a:xfrm>
            <a:off x="6215989" y="664972"/>
            <a:ext cx="2695107" cy="739168"/>
          </a:xfrm>
          <a:prstGeom prst="roundRect">
            <a:avLst>
              <a:gd name="adj" fmla="val 4579"/>
            </a:avLst>
          </a:prstGeom>
          <a:solidFill>
            <a:srgbClr val="29756E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808080">
                <a:alpha val="34999"/>
              </a:srgbClr>
            </a:outerShdw>
          </a:effectLst>
        </p:spPr>
        <p:txBody>
          <a:bodyPr lIns="0" tIns="0" rIns="0" bIns="0"/>
          <a:lstStyle/>
          <a:p>
            <a:pPr lvl="0">
              <a:defRPr b="1" sz="1200">
                <a:solidFill>
                  <a:srgbClr val="FFFFFF"/>
                </a:solidFill>
                <a:uFillTx/>
              </a:defRPr>
            </a:pPr>
          </a:p>
        </p:txBody>
      </p:sp>
      <p:pic>
        <p:nvPicPr>
          <p:cNvPr id="895" name="image10.png" descr="ICON_VM_basic_label_Q308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64725" y="867478"/>
            <a:ext cx="361548" cy="423767"/>
          </a:xfrm>
          <a:prstGeom prst="rect">
            <a:avLst/>
          </a:prstGeom>
          <a:ln w="12700">
            <a:miter lim="400000"/>
          </a:ln>
        </p:spPr>
      </p:pic>
      <p:sp>
        <p:nvSpPr>
          <p:cNvPr id="896" name="Shape 896"/>
          <p:cNvSpPr/>
          <p:nvPr/>
        </p:nvSpPr>
        <p:spPr>
          <a:xfrm>
            <a:off x="6919757" y="384045"/>
            <a:ext cx="1468308" cy="297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1000">
                <a:solidFill>
                  <a:srgbClr val="29756E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29756E"/>
                </a:solidFill>
              </a:rPr>
              <a:t>Ops Manager Director</a:t>
            </a:r>
          </a:p>
        </p:txBody>
      </p:sp>
      <p:pic>
        <p:nvPicPr>
          <p:cNvPr id="897" name="image10.png" descr="ICON_VM_basic_label_Q308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99981" y="1181822"/>
            <a:ext cx="281568" cy="330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898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26867" y="770260"/>
            <a:ext cx="411365" cy="41136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sp>
        <p:nvSpPr>
          <p:cNvPr id="899" name="Shape 899"/>
          <p:cNvSpPr/>
          <p:nvPr/>
        </p:nvSpPr>
        <p:spPr>
          <a:xfrm>
            <a:off x="6326717" y="720360"/>
            <a:ext cx="2243612" cy="18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1200">
                <a:solidFill>
                  <a:srgbClr val="FFFFFF"/>
                </a:solidFill>
                <a:uFillTx/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MicroBOSH</a:t>
            </a:r>
          </a:p>
        </p:txBody>
      </p:sp>
      <p:pic>
        <p:nvPicPr>
          <p:cNvPr id="900" name="pasted-image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997941" y="789130"/>
            <a:ext cx="330024" cy="33002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04" name="Group 904"/>
          <p:cNvGrpSpPr/>
          <p:nvPr/>
        </p:nvGrpSpPr>
        <p:grpSpPr>
          <a:xfrm>
            <a:off x="6322807" y="989149"/>
            <a:ext cx="774045" cy="343576"/>
            <a:chOff x="-35921" y="-35921"/>
            <a:chExt cx="774043" cy="343574"/>
          </a:xfrm>
        </p:grpSpPr>
        <p:pic>
          <p:nvPicPr>
            <p:cNvPr id="901" name="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-35922" y="-35922"/>
              <a:ext cx="774045" cy="343576"/>
            </a:xfrm>
            <a:prstGeom prst="rect">
              <a:avLst/>
            </a:prstGeom>
            <a:effectLst/>
          </p:spPr>
        </p:pic>
        <p:sp>
          <p:nvSpPr>
            <p:cNvPr id="903" name="Shape 903"/>
            <p:cNvSpPr/>
            <p:nvPr/>
          </p:nvSpPr>
          <p:spPr>
            <a:xfrm>
              <a:off x="12855" y="7078"/>
              <a:ext cx="676492" cy="274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lvl="0" algn="r">
                <a:defRPr>
                  <a:solidFill>
                    <a:srgbClr val="000000"/>
                  </a:solidFill>
                  <a:uFillTx/>
                </a:defRPr>
              </a:pPr>
              <a:r>
                <a:rPr sz="900">
                  <a:solidFill>
                    <a:srgbClr val="FFFFFF"/>
                  </a:solidFill>
                  <a:latin typeface="Avenir Next Demi Bold"/>
                  <a:ea typeface="Avenir Next Demi Bold"/>
                  <a:cs typeface="Avenir Next Demi Bold"/>
                  <a:sym typeface="Avenir Next Demi Bold"/>
                </a:rPr>
                <a:t>CF</a:t>
              </a:r>
              <a:r>
                <a:rPr sz="900">
                  <a:solidFill>
                    <a:srgbClr val="29756E"/>
                  </a:solidFill>
                  <a:latin typeface="Avenir Next Demi Bold"/>
                  <a:ea typeface="Avenir Next Demi Bold"/>
                  <a:cs typeface="Avenir Next Demi Bold"/>
                  <a:sym typeface="Avenir Next Demi Bold"/>
                </a:rPr>
                <a:t> </a:t>
              </a:r>
              <a:r>
                <a:rPr sz="900">
                  <a:solidFill>
                    <a:srgbClr val="FFFFFF"/>
                  </a:solidFill>
                  <a:latin typeface="Avenir Next Demi Bold"/>
                  <a:ea typeface="Avenir Next Demi Bold"/>
                  <a:cs typeface="Avenir Next Demi Bold"/>
                  <a:sym typeface="Avenir Next Demi Bold"/>
                </a:rPr>
                <a:t>Release</a:t>
              </a:r>
            </a:p>
          </p:txBody>
        </p:sp>
      </p:grpSp>
      <p:sp>
        <p:nvSpPr>
          <p:cNvPr id="905" name="Shape 905"/>
          <p:cNvSpPr/>
          <p:nvPr/>
        </p:nvSpPr>
        <p:spPr>
          <a:xfrm>
            <a:off x="232914" y="1993759"/>
            <a:ext cx="1779779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000"/>
              <a:t>Apply Changes</a:t>
            </a:r>
          </a:p>
        </p:txBody>
      </p:sp>
      <p:sp>
        <p:nvSpPr>
          <p:cNvPr id="906" name="Shape 906"/>
          <p:cNvSpPr/>
          <p:nvPr/>
        </p:nvSpPr>
        <p:spPr>
          <a:xfrm>
            <a:off x="232914" y="2514953"/>
            <a:ext cx="3106675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000"/>
              <a:t>(… same for other services)</a:t>
            </a:r>
          </a:p>
        </p:txBody>
      </p:sp>
      <p:sp>
        <p:nvSpPr>
          <p:cNvPr id="907" name="Shape 907"/>
          <p:cNvSpPr/>
          <p:nvPr/>
        </p:nvSpPr>
        <p:spPr>
          <a:xfrm>
            <a:off x="232914" y="966653"/>
            <a:ext cx="3445511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000"/>
              <a:t>Conf. IaaS tile / apply changes</a:t>
            </a:r>
          </a:p>
        </p:txBody>
      </p:sp>
    </p:spTree>
  </p:cSld>
  <p:clrMapOvr>
    <a:masterClrMapping/>
  </p:clrMapOvr>
  <p:transition spd="slow" advClick="0" advTm="0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06" grpId="1"/>
      <p:bldP build="whole" bldLvl="1" animBg="1" rev="0" advAuto="0" spid="900" grpId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Shape 909"/>
          <p:cNvSpPr/>
          <p:nvPr/>
        </p:nvSpPr>
        <p:spPr>
          <a:xfrm>
            <a:off x="96447" y="267128"/>
            <a:ext cx="3680808" cy="4267025"/>
          </a:xfrm>
          <a:prstGeom prst="roundRect">
            <a:avLst>
              <a:gd name="adj" fmla="val 4098"/>
            </a:avLst>
          </a:prstGeom>
          <a:gradFill>
            <a:gsLst>
              <a:gs pos="0">
                <a:srgbClr val="DDDDDD">
                  <a:alpha val="73921"/>
                </a:srgbClr>
              </a:gs>
              <a:gs pos="100000">
                <a:srgbClr val="FFFFFF">
                  <a:alpha val="73921"/>
                </a:srgbClr>
              </a:gs>
            </a:gsLst>
            <a:lin ang="20987188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lvl="0" algn="ctr" defTabSz="8255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10" name="Shape 910"/>
          <p:cNvSpPr/>
          <p:nvPr/>
        </p:nvSpPr>
        <p:spPr>
          <a:xfrm>
            <a:off x="220214" y="450186"/>
            <a:ext cx="2860549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000"/>
              <a:t>Deploy Ops Manager VM</a:t>
            </a:r>
          </a:p>
        </p:txBody>
      </p:sp>
      <p:sp>
        <p:nvSpPr>
          <p:cNvPr id="911" name="Shape 91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</a:fld>
          </a:p>
        </p:txBody>
      </p:sp>
      <p:sp>
        <p:nvSpPr>
          <p:cNvPr id="912" name="Shape 912"/>
          <p:cNvSpPr/>
          <p:nvPr/>
        </p:nvSpPr>
        <p:spPr>
          <a:xfrm>
            <a:off x="232914" y="1482570"/>
            <a:ext cx="3060193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000"/>
              <a:t>Add ER tile (BOSH release)</a:t>
            </a:r>
          </a:p>
        </p:txBody>
      </p:sp>
      <p:sp>
        <p:nvSpPr>
          <p:cNvPr id="913" name="Shape 913"/>
          <p:cNvSpPr/>
          <p:nvPr/>
        </p:nvSpPr>
        <p:spPr>
          <a:xfrm>
            <a:off x="3944682" y="347339"/>
            <a:ext cx="1633941" cy="511870"/>
          </a:xfrm>
          <a:prstGeom prst="roundRect">
            <a:avLst>
              <a:gd name="adj" fmla="val 770"/>
            </a:avLst>
          </a:prstGeom>
          <a:solidFill>
            <a:srgbClr val="29756E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808080">
                <a:alpha val="34999"/>
              </a:srgbClr>
            </a:outerShdw>
          </a:effectLst>
        </p:spPr>
        <p:txBody>
          <a:bodyPr lIns="0" tIns="0" rIns="0" bIns="0"/>
          <a:lstStyle/>
          <a:p>
            <a:pPr lvl="0">
              <a:defRPr b="1" sz="1200">
                <a:solidFill>
                  <a:srgbClr val="FFFFFF"/>
                </a:solidFill>
                <a:uFillTx/>
              </a:defRPr>
            </a:pPr>
          </a:p>
        </p:txBody>
      </p:sp>
      <p:pic>
        <p:nvPicPr>
          <p:cNvPr id="91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83992" y="410392"/>
            <a:ext cx="1537380" cy="385764"/>
          </a:xfrm>
          <a:prstGeom prst="rect">
            <a:avLst/>
          </a:prstGeom>
          <a:ln w="12700">
            <a:miter lim="400000"/>
          </a:ln>
        </p:spPr>
      </p:pic>
      <p:sp>
        <p:nvSpPr>
          <p:cNvPr id="915" name="Shape 915"/>
          <p:cNvSpPr/>
          <p:nvPr/>
        </p:nvSpPr>
        <p:spPr>
          <a:xfrm>
            <a:off x="3942143" y="858882"/>
            <a:ext cx="1634466" cy="690807"/>
          </a:xfrm>
          <a:prstGeom prst="roundRect">
            <a:avLst>
              <a:gd name="adj" fmla="val 1163"/>
            </a:avLst>
          </a:prstGeom>
          <a:gradFill>
            <a:gsLst>
              <a:gs pos="0">
                <a:srgbClr val="29756E"/>
              </a:gs>
              <a:gs pos="100000">
                <a:srgbClr val="29756E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lvl="0" algn="ctr" defTabSz="8255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916" name="droppedImage.tif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71240" y="874069"/>
            <a:ext cx="228601" cy="228601"/>
          </a:xfrm>
          <a:prstGeom prst="rect">
            <a:avLst/>
          </a:prstGeom>
          <a:ln w="12700">
            <a:miter lim="400000"/>
          </a:ln>
        </p:spPr>
      </p:pic>
      <p:sp>
        <p:nvSpPr>
          <p:cNvPr id="917" name="Shape 917"/>
          <p:cNvSpPr/>
          <p:nvPr/>
        </p:nvSpPr>
        <p:spPr>
          <a:xfrm>
            <a:off x="5687600" y="962969"/>
            <a:ext cx="419412" cy="1"/>
          </a:xfrm>
          <a:prstGeom prst="line">
            <a:avLst/>
          </a:prstGeom>
          <a:ln w="25400">
            <a:solidFill>
              <a:srgbClr val="33928A"/>
            </a:solidFill>
            <a:round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18" name="Shape 918"/>
          <p:cNvSpPr/>
          <p:nvPr/>
        </p:nvSpPr>
        <p:spPr>
          <a:xfrm>
            <a:off x="6215989" y="664972"/>
            <a:ext cx="2695107" cy="739168"/>
          </a:xfrm>
          <a:prstGeom prst="roundRect">
            <a:avLst>
              <a:gd name="adj" fmla="val 4579"/>
            </a:avLst>
          </a:prstGeom>
          <a:solidFill>
            <a:srgbClr val="29756E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808080">
                <a:alpha val="34999"/>
              </a:srgbClr>
            </a:outerShdw>
          </a:effectLst>
        </p:spPr>
        <p:txBody>
          <a:bodyPr lIns="0" tIns="0" rIns="0" bIns="0"/>
          <a:lstStyle/>
          <a:p>
            <a:pPr lvl="0">
              <a:defRPr b="1" sz="1200">
                <a:solidFill>
                  <a:srgbClr val="FFFFFF"/>
                </a:solidFill>
                <a:uFillTx/>
              </a:defRPr>
            </a:pPr>
          </a:p>
        </p:txBody>
      </p:sp>
      <p:pic>
        <p:nvPicPr>
          <p:cNvPr id="919" name="image10.png" descr="ICON_VM_basic_label_Q308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64725" y="867478"/>
            <a:ext cx="361548" cy="423767"/>
          </a:xfrm>
          <a:prstGeom prst="rect">
            <a:avLst/>
          </a:prstGeom>
          <a:ln w="12700">
            <a:miter lim="400000"/>
          </a:ln>
        </p:spPr>
      </p:pic>
      <p:sp>
        <p:nvSpPr>
          <p:cNvPr id="920" name="Shape 920"/>
          <p:cNvSpPr/>
          <p:nvPr/>
        </p:nvSpPr>
        <p:spPr>
          <a:xfrm>
            <a:off x="6919757" y="384045"/>
            <a:ext cx="1468308" cy="297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1000">
                <a:solidFill>
                  <a:srgbClr val="29756E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29756E"/>
                </a:solidFill>
              </a:rPr>
              <a:t>Ops Manager Director</a:t>
            </a:r>
          </a:p>
        </p:txBody>
      </p:sp>
      <p:pic>
        <p:nvPicPr>
          <p:cNvPr id="921" name="image10.png" descr="ICON_VM_basic_label_Q308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99981" y="1181822"/>
            <a:ext cx="281568" cy="330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922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26867" y="770260"/>
            <a:ext cx="411365" cy="41136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sp>
        <p:nvSpPr>
          <p:cNvPr id="923" name="Shape 923"/>
          <p:cNvSpPr/>
          <p:nvPr/>
        </p:nvSpPr>
        <p:spPr>
          <a:xfrm>
            <a:off x="6326717" y="720360"/>
            <a:ext cx="2243612" cy="18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1200">
                <a:solidFill>
                  <a:srgbClr val="FFFFFF"/>
                </a:solidFill>
                <a:uFillTx/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MicroBOSH</a:t>
            </a:r>
          </a:p>
        </p:txBody>
      </p:sp>
      <p:grpSp>
        <p:nvGrpSpPr>
          <p:cNvPr id="927" name="Group 927"/>
          <p:cNvGrpSpPr/>
          <p:nvPr/>
        </p:nvGrpSpPr>
        <p:grpSpPr>
          <a:xfrm>
            <a:off x="4769063" y="1434638"/>
            <a:ext cx="3537713" cy="2923079"/>
            <a:chOff x="0" y="0"/>
            <a:chExt cx="3537711" cy="2923077"/>
          </a:xfrm>
        </p:grpSpPr>
        <p:sp>
          <p:nvSpPr>
            <p:cNvPr id="924" name="Shape 924"/>
            <p:cNvSpPr/>
            <p:nvPr/>
          </p:nvSpPr>
          <p:spPr>
            <a:xfrm flipV="1">
              <a:off x="9785" y="0"/>
              <a:ext cx="449564" cy="719911"/>
            </a:xfrm>
            <a:prstGeom prst="line">
              <a:avLst/>
            </a:prstGeom>
            <a:noFill/>
            <a:ln w="25400" cap="flat">
              <a:solidFill>
                <a:srgbClr val="33928A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defTabSz="457200">
                <a:defRPr sz="120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925" name="Shape 925"/>
            <p:cNvSpPr/>
            <p:nvPr/>
          </p:nvSpPr>
          <p:spPr>
            <a:xfrm flipH="1" flipV="1">
              <a:off x="466749" y="1742"/>
              <a:ext cx="3054494" cy="714415"/>
            </a:xfrm>
            <a:prstGeom prst="line">
              <a:avLst/>
            </a:prstGeom>
            <a:noFill/>
            <a:ln w="25400" cap="flat">
              <a:solidFill>
                <a:srgbClr val="33928A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defTabSz="457200">
                <a:defRPr sz="120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pic>
          <p:nvPicPr>
            <p:cNvPr id="926" name="pasted-image.png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728938"/>
              <a:ext cx="3537712" cy="2194140"/>
            </a:xfrm>
            <a:prstGeom prst="rect">
              <a:avLst/>
            </a:prstGeom>
            <a:ln w="25400" cap="flat">
              <a:solidFill>
                <a:srgbClr val="33928A"/>
              </a:solidFill>
              <a:prstDash val="solid"/>
              <a:round/>
            </a:ln>
            <a:effectLst/>
          </p:spPr>
        </p:pic>
      </p:grpSp>
      <p:grpSp>
        <p:nvGrpSpPr>
          <p:cNvPr id="931" name="Group 931"/>
          <p:cNvGrpSpPr/>
          <p:nvPr/>
        </p:nvGrpSpPr>
        <p:grpSpPr>
          <a:xfrm>
            <a:off x="6322807" y="989149"/>
            <a:ext cx="774045" cy="343576"/>
            <a:chOff x="-35921" y="-35921"/>
            <a:chExt cx="774043" cy="343574"/>
          </a:xfrm>
        </p:grpSpPr>
        <p:pic>
          <p:nvPicPr>
            <p:cNvPr id="928" name="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-35922" y="-35922"/>
              <a:ext cx="774045" cy="343576"/>
            </a:xfrm>
            <a:prstGeom prst="rect">
              <a:avLst/>
            </a:prstGeom>
            <a:effectLst/>
          </p:spPr>
        </p:pic>
        <p:sp>
          <p:nvSpPr>
            <p:cNvPr id="930" name="Shape 930"/>
            <p:cNvSpPr/>
            <p:nvPr/>
          </p:nvSpPr>
          <p:spPr>
            <a:xfrm>
              <a:off x="12855" y="7078"/>
              <a:ext cx="676492" cy="274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lvl="0" algn="r">
                <a:defRPr>
                  <a:solidFill>
                    <a:srgbClr val="000000"/>
                  </a:solidFill>
                  <a:uFillTx/>
                </a:defRPr>
              </a:pPr>
              <a:r>
                <a:rPr sz="900">
                  <a:solidFill>
                    <a:srgbClr val="FFFFFF"/>
                  </a:solidFill>
                  <a:latin typeface="Avenir Next Demi Bold"/>
                  <a:ea typeface="Avenir Next Demi Bold"/>
                  <a:cs typeface="Avenir Next Demi Bold"/>
                  <a:sym typeface="Avenir Next Demi Bold"/>
                </a:rPr>
                <a:t>CF</a:t>
              </a:r>
              <a:r>
                <a:rPr sz="900">
                  <a:solidFill>
                    <a:srgbClr val="29756E"/>
                  </a:solidFill>
                  <a:latin typeface="Avenir Next Demi Bold"/>
                  <a:ea typeface="Avenir Next Demi Bold"/>
                  <a:cs typeface="Avenir Next Demi Bold"/>
                  <a:sym typeface="Avenir Next Demi Bold"/>
                </a:rPr>
                <a:t> </a:t>
              </a:r>
              <a:r>
                <a:rPr sz="900">
                  <a:solidFill>
                    <a:srgbClr val="FFFFFF"/>
                  </a:solidFill>
                  <a:latin typeface="Avenir Next Demi Bold"/>
                  <a:ea typeface="Avenir Next Demi Bold"/>
                  <a:cs typeface="Avenir Next Demi Bold"/>
                  <a:sym typeface="Avenir Next Demi Bold"/>
                </a:rPr>
                <a:t>Release</a:t>
              </a:r>
            </a:p>
          </p:txBody>
        </p:sp>
      </p:grpSp>
      <p:pic>
        <p:nvPicPr>
          <p:cNvPr id="941" name="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300637" y="903395"/>
            <a:ext cx="1192028" cy="1216904"/>
          </a:xfrm>
          <a:prstGeom prst="rect">
            <a:avLst/>
          </a:prstGeom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pic>
        <p:nvPicPr>
          <p:cNvPr id="942" name="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058674" y="1067588"/>
            <a:ext cx="929673" cy="1526549"/>
          </a:xfrm>
          <a:prstGeom prst="rect">
            <a:avLst/>
          </a:prstGeom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pic>
        <p:nvPicPr>
          <p:cNvPr id="934" name="pasted-image.pn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4997941" y="789130"/>
            <a:ext cx="330024" cy="330024"/>
          </a:xfrm>
          <a:prstGeom prst="rect">
            <a:avLst/>
          </a:prstGeom>
          <a:ln w="12700">
            <a:miter lim="400000"/>
          </a:ln>
        </p:spPr>
      </p:pic>
      <p:sp>
        <p:nvSpPr>
          <p:cNvPr id="935" name="Shape 935"/>
          <p:cNvSpPr/>
          <p:nvPr/>
        </p:nvSpPr>
        <p:spPr>
          <a:xfrm>
            <a:off x="232914" y="1993759"/>
            <a:ext cx="1779779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000"/>
              <a:t>Apply Changes</a:t>
            </a:r>
          </a:p>
        </p:txBody>
      </p:sp>
      <p:sp>
        <p:nvSpPr>
          <p:cNvPr id="936" name="Shape 936"/>
          <p:cNvSpPr/>
          <p:nvPr/>
        </p:nvSpPr>
        <p:spPr>
          <a:xfrm>
            <a:off x="232914" y="2514953"/>
            <a:ext cx="3106675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000"/>
              <a:t>(… same for other services)</a:t>
            </a:r>
          </a:p>
        </p:txBody>
      </p:sp>
      <p:grpSp>
        <p:nvGrpSpPr>
          <p:cNvPr id="939" name="Group 939"/>
          <p:cNvGrpSpPr/>
          <p:nvPr/>
        </p:nvGrpSpPr>
        <p:grpSpPr>
          <a:xfrm>
            <a:off x="4846684" y="1067588"/>
            <a:ext cx="965201" cy="807783"/>
            <a:chOff x="0" y="0"/>
            <a:chExt cx="965200" cy="807782"/>
          </a:xfrm>
        </p:grpSpPr>
        <p:sp>
          <p:nvSpPr>
            <p:cNvPr id="937" name="Shape 937"/>
            <p:cNvSpPr/>
            <p:nvPr/>
          </p:nvSpPr>
          <p:spPr>
            <a:xfrm>
              <a:off x="0" y="269201"/>
              <a:ext cx="965200" cy="5385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>
                <a:defRPr sz="800">
                  <a:solidFill>
                    <a:srgbClr val="FFFFFF"/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800">
                  <a:solidFill>
                    <a:srgbClr val="FFFFFF"/>
                  </a:solidFill>
                </a:rPr>
                <a:t>Manifest</a:t>
              </a:r>
            </a:p>
          </p:txBody>
        </p:sp>
        <p:pic>
          <p:nvPicPr>
            <p:cNvPr id="938" name="pasted-image.pdf"/>
            <p:cNvPicPr/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286867" y="0"/>
              <a:ext cx="368301" cy="330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40" name="Shape 940"/>
          <p:cNvSpPr/>
          <p:nvPr/>
        </p:nvSpPr>
        <p:spPr>
          <a:xfrm>
            <a:off x="232914" y="966653"/>
            <a:ext cx="3445511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000"/>
              <a:t>Conf. IaaS tile / apply changes</a:t>
            </a:r>
          </a:p>
        </p:txBody>
      </p:sp>
    </p:spTree>
  </p:cSld>
  <p:clrMapOvr>
    <a:masterClrMapping/>
  </p:clrMapOvr>
  <p:transition spd="slow" advClick="0" advTm="0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499"/>
                                        <p:tgtEl>
                                          <p:spTgt spid="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99"/>
                            </p:stCondLst>
                            <p:childTnLst>
                              <p:par>
                                <p:cTn id="9" nodeType="afterEffect" presetClass="exit" presetSubtype="6" presetID="18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strips(downRight)" transition="out">
                                      <p:cBhvr>
                                        <p:cTn id="10" dur="1000" fill="hold"/>
                                        <p:tgtEl>
                                          <p:spTgt spid="9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99"/>
                            </p:stCondLst>
                            <p:childTnLst>
                              <p:par>
                                <p:cTn id="13" nodeType="afterEffect" presetClass="entr" presetSubtype="32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749"/>
                            </p:stCondLst>
                            <p:childTnLst>
                              <p:par>
                                <p:cTn id="18" nodeType="afterEffect" presetClass="entr" presetSubtype="4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20" dur="700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449"/>
                            </p:stCondLst>
                            <p:childTnLst>
                              <p:par>
                                <p:cTn id="22" nodeType="afterEffect" presetClass="exit" presetSubtype="9" presetID="18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strips(upLeft)" transition="out">
                                      <p:cBhvr>
                                        <p:cTn id="23" dur="499" fill="hold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fill="hold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948"/>
                            </p:stCondLst>
                            <p:childTnLst>
                              <p:par>
                                <p:cTn id="26" nodeType="afterEffect" presetClass="exi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7" dur="2500" fill="hold"/>
                                        <p:tgtEl>
                                          <p:spTgt spid="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0" fill="hold"/>
                                        <p:tgtEl>
                                          <p:spTgt spid="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448"/>
                            </p:stCondLst>
                            <p:childTnLst>
                              <p:par>
                                <p:cTn id="31" nodeType="afterEffect" presetClass="entr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42" grpId="4"/>
      <p:bldP build="whole" bldLvl="1" animBg="1" rev="0" advAuto="0" spid="942" grpId="5"/>
      <p:bldP build="whole" bldLvl="1" animBg="1" rev="0" advAuto="0" spid="927" grpId="6"/>
      <p:bldP build="whole" bldLvl="1" animBg="1" rev="0" advAuto="0" spid="941" grpId="1"/>
      <p:bldP build="whole" bldLvl="1" animBg="1" rev="0" advAuto="0" spid="941" grpId="2"/>
      <p:bldP build="whole" bldLvl="1" animBg="1" rev="0" advAuto="0" spid="939" grpId="7"/>
      <p:bldP build="whole" bldLvl="1" animBg="1" rev="0" advAuto="0" spid="927" grpId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</a:fld>
          </a:p>
        </p:txBody>
      </p:sp>
      <p:sp>
        <p:nvSpPr>
          <p:cNvPr id="141" name="Shape 141"/>
          <p:cNvSpPr/>
          <p:nvPr/>
        </p:nvSpPr>
        <p:spPr>
          <a:xfrm>
            <a:off x="9168" y="945399"/>
            <a:ext cx="2692920" cy="3571821"/>
          </a:xfrm>
          <a:prstGeom prst="roundRect">
            <a:avLst>
              <a:gd name="adj" fmla="val 4689"/>
            </a:avLst>
          </a:prstGeom>
          <a:gradFill>
            <a:gsLst>
              <a:gs pos="0">
                <a:srgbClr val="DDDDDD">
                  <a:alpha val="73921"/>
                </a:srgbClr>
              </a:gs>
              <a:gs pos="100000">
                <a:srgbClr val="FFFFFF">
                  <a:alpha val="73921"/>
                </a:srgbClr>
              </a:gs>
            </a:gsLst>
            <a:lin ang="20987188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lvl="0" algn="ctr" defTabSz="8255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142" name="droppedImage.tif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70244" y="972471"/>
            <a:ext cx="6940281" cy="3517677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Shape 143"/>
          <p:cNvSpPr/>
          <p:nvPr/>
        </p:nvSpPr>
        <p:spPr>
          <a:xfrm>
            <a:off x="161638" y="1039635"/>
            <a:ext cx="2041838" cy="54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rgbClr val="29756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29756E"/>
                </a:solidFill>
                <a:uFill>
                  <a:solidFill>
                    <a:srgbClr val="4D4D4D"/>
                  </a:solidFill>
                </a:uFill>
              </a:rPr>
              <a:t>Provision services, not machines</a:t>
            </a:r>
          </a:p>
        </p:txBody>
      </p:sp>
      <p:sp>
        <p:nvSpPr>
          <p:cNvPr id="144" name="Shape 144"/>
          <p:cNvSpPr/>
          <p:nvPr/>
        </p:nvSpPr>
        <p:spPr>
          <a:xfrm>
            <a:off x="161638" y="1649235"/>
            <a:ext cx="2041838" cy="54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rgbClr val="29756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29756E"/>
                </a:solidFill>
                <a:uFill>
                  <a:solidFill>
                    <a:srgbClr val="4D4D4D"/>
                  </a:solidFill>
                </a:uFill>
              </a:rPr>
              <a:t>Enables continuous delivery</a:t>
            </a:r>
          </a:p>
        </p:txBody>
      </p:sp>
      <p:sp>
        <p:nvSpPr>
          <p:cNvPr id="145" name="Shape 145"/>
          <p:cNvSpPr/>
          <p:nvPr/>
        </p:nvSpPr>
        <p:spPr>
          <a:xfrm>
            <a:off x="161638" y="2291187"/>
            <a:ext cx="2041838" cy="541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rgbClr val="29756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29756E"/>
                </a:solidFill>
                <a:uFill>
                  <a:solidFill>
                    <a:srgbClr val="4D4D4D"/>
                  </a:solidFill>
                </a:uFill>
              </a:rPr>
              <a:t>Cloud-agnostic view of Platform Ops</a:t>
            </a:r>
          </a:p>
        </p:txBody>
      </p:sp>
      <p:sp>
        <p:nvSpPr>
          <p:cNvPr id="146" name="Shape 146"/>
          <p:cNvSpPr/>
          <p:nvPr/>
        </p:nvSpPr>
        <p:spPr>
          <a:xfrm>
            <a:off x="161638" y="2971767"/>
            <a:ext cx="2041838" cy="541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rgbClr val="29756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29756E"/>
                </a:solidFill>
                <a:uFill>
                  <a:solidFill>
                    <a:srgbClr val="4D4D4D"/>
                  </a:solidFill>
                </a:uFill>
              </a:rPr>
              <a:t>Holistic Toolchain for “rule them all"</a:t>
            </a:r>
          </a:p>
        </p:txBody>
      </p:sp>
      <p:sp>
        <p:nvSpPr>
          <p:cNvPr id="147" name="Shape 147"/>
          <p:cNvSpPr/>
          <p:nvPr/>
        </p:nvSpPr>
        <p:spPr>
          <a:xfrm>
            <a:off x="161638" y="3614246"/>
            <a:ext cx="2041838" cy="77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rgbClr val="29756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29756E"/>
                </a:solidFill>
                <a:uFill>
                  <a:solidFill>
                    <a:srgbClr val="4D4D4D"/>
                  </a:solidFill>
                </a:uFill>
              </a:rPr>
              <a:t>Eliminate bespoke automation on top of config management</a:t>
            </a:r>
          </a:p>
        </p:txBody>
      </p:sp>
      <p:sp>
        <p:nvSpPr>
          <p:cNvPr id="148" name="Shape 148"/>
          <p:cNvSpPr/>
          <p:nvPr>
            <p:ph type="title" idx="4294967295"/>
          </p:nvPr>
        </p:nvSpPr>
        <p:spPr>
          <a:xfrm>
            <a:off x="366712" y="223838"/>
            <a:ext cx="8410576" cy="5293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>
                <a:solidFill>
                  <a:srgbClr val="29756E"/>
                </a:solidFill>
                <a:uFill>
                  <a:solidFill>
                    <a:srgbClr val="2C95DD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29756E"/>
                </a:solidFill>
                <a:uFill>
                  <a:solidFill>
                    <a:srgbClr val="2C95DD"/>
                  </a:solidFill>
                </a:uFill>
              </a:rPr>
              <a:t>Why BOSH</a:t>
            </a:r>
          </a:p>
        </p:txBody>
      </p:sp>
    </p:spTree>
  </p:cSld>
  <p:clrMapOvr>
    <a:masterClrMapping/>
  </p:clrMapOvr>
  <p:transition spd="fast" advClick="1">
    <p:dissolv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Shape 944"/>
          <p:cNvSpPr/>
          <p:nvPr/>
        </p:nvSpPr>
        <p:spPr>
          <a:xfrm>
            <a:off x="96447" y="267128"/>
            <a:ext cx="3680808" cy="4267025"/>
          </a:xfrm>
          <a:prstGeom prst="roundRect">
            <a:avLst>
              <a:gd name="adj" fmla="val 4098"/>
            </a:avLst>
          </a:prstGeom>
          <a:gradFill>
            <a:gsLst>
              <a:gs pos="0">
                <a:srgbClr val="DDDDDD">
                  <a:alpha val="73921"/>
                </a:srgbClr>
              </a:gs>
              <a:gs pos="100000">
                <a:srgbClr val="FFFFFF">
                  <a:alpha val="73921"/>
                </a:srgbClr>
              </a:gs>
            </a:gsLst>
            <a:lin ang="20987188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lvl="0" algn="ctr" defTabSz="8255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45" name="Shape 945"/>
          <p:cNvSpPr/>
          <p:nvPr/>
        </p:nvSpPr>
        <p:spPr>
          <a:xfrm>
            <a:off x="220214" y="450186"/>
            <a:ext cx="2860549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000"/>
              <a:t>Deploy Ops Manager VM</a:t>
            </a:r>
          </a:p>
        </p:txBody>
      </p:sp>
      <p:sp>
        <p:nvSpPr>
          <p:cNvPr id="946" name="Shape 94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</a:fld>
          </a:p>
        </p:txBody>
      </p:sp>
      <p:sp>
        <p:nvSpPr>
          <p:cNvPr id="947" name="Shape 947"/>
          <p:cNvSpPr/>
          <p:nvPr/>
        </p:nvSpPr>
        <p:spPr>
          <a:xfrm>
            <a:off x="232914" y="1482570"/>
            <a:ext cx="3060193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000"/>
              <a:t>Add ER tile (BOSH release)</a:t>
            </a:r>
          </a:p>
        </p:txBody>
      </p:sp>
      <p:sp>
        <p:nvSpPr>
          <p:cNvPr id="948" name="Shape 948"/>
          <p:cNvSpPr/>
          <p:nvPr/>
        </p:nvSpPr>
        <p:spPr>
          <a:xfrm>
            <a:off x="3944682" y="347339"/>
            <a:ext cx="1633941" cy="511870"/>
          </a:xfrm>
          <a:prstGeom prst="roundRect">
            <a:avLst>
              <a:gd name="adj" fmla="val 770"/>
            </a:avLst>
          </a:prstGeom>
          <a:solidFill>
            <a:srgbClr val="29756E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808080">
                <a:alpha val="34999"/>
              </a:srgbClr>
            </a:outerShdw>
          </a:effectLst>
        </p:spPr>
        <p:txBody>
          <a:bodyPr lIns="0" tIns="0" rIns="0" bIns="0"/>
          <a:lstStyle/>
          <a:p>
            <a:pPr lvl="0">
              <a:defRPr b="1" sz="1200">
                <a:solidFill>
                  <a:srgbClr val="FFFFFF"/>
                </a:solidFill>
                <a:uFillTx/>
              </a:defRPr>
            </a:pPr>
          </a:p>
        </p:txBody>
      </p:sp>
      <p:pic>
        <p:nvPicPr>
          <p:cNvPr id="94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83992" y="410392"/>
            <a:ext cx="1537380" cy="385764"/>
          </a:xfrm>
          <a:prstGeom prst="rect">
            <a:avLst/>
          </a:prstGeom>
          <a:ln w="12700">
            <a:miter lim="400000"/>
          </a:ln>
        </p:spPr>
      </p:pic>
      <p:sp>
        <p:nvSpPr>
          <p:cNvPr id="950" name="Shape 950"/>
          <p:cNvSpPr/>
          <p:nvPr/>
        </p:nvSpPr>
        <p:spPr>
          <a:xfrm>
            <a:off x="3942143" y="858882"/>
            <a:ext cx="1634466" cy="690807"/>
          </a:xfrm>
          <a:prstGeom prst="roundRect">
            <a:avLst>
              <a:gd name="adj" fmla="val 1163"/>
            </a:avLst>
          </a:prstGeom>
          <a:gradFill>
            <a:gsLst>
              <a:gs pos="0">
                <a:srgbClr val="29756E"/>
              </a:gs>
              <a:gs pos="100000">
                <a:srgbClr val="29756E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lvl="0" algn="ctr" defTabSz="8255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951" name="droppedImage.tif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71240" y="874069"/>
            <a:ext cx="228601" cy="228601"/>
          </a:xfrm>
          <a:prstGeom prst="rect">
            <a:avLst/>
          </a:prstGeom>
          <a:ln w="12700">
            <a:miter lim="400000"/>
          </a:ln>
        </p:spPr>
      </p:pic>
      <p:sp>
        <p:nvSpPr>
          <p:cNvPr id="952" name="Shape 952"/>
          <p:cNvSpPr/>
          <p:nvPr/>
        </p:nvSpPr>
        <p:spPr>
          <a:xfrm>
            <a:off x="5687600" y="962969"/>
            <a:ext cx="419412" cy="1"/>
          </a:xfrm>
          <a:prstGeom prst="line">
            <a:avLst/>
          </a:prstGeom>
          <a:ln w="25400">
            <a:solidFill>
              <a:srgbClr val="33928A"/>
            </a:solidFill>
            <a:round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53" name="Shape 953"/>
          <p:cNvSpPr/>
          <p:nvPr/>
        </p:nvSpPr>
        <p:spPr>
          <a:xfrm>
            <a:off x="6215989" y="664972"/>
            <a:ext cx="2695107" cy="739168"/>
          </a:xfrm>
          <a:prstGeom prst="roundRect">
            <a:avLst>
              <a:gd name="adj" fmla="val 4579"/>
            </a:avLst>
          </a:prstGeom>
          <a:solidFill>
            <a:srgbClr val="29756E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808080">
                <a:alpha val="34999"/>
              </a:srgbClr>
            </a:outerShdw>
          </a:effectLst>
        </p:spPr>
        <p:txBody>
          <a:bodyPr lIns="0" tIns="0" rIns="0" bIns="0"/>
          <a:lstStyle/>
          <a:p>
            <a:pPr lvl="0">
              <a:defRPr b="1" sz="1200">
                <a:solidFill>
                  <a:srgbClr val="FFFFFF"/>
                </a:solidFill>
                <a:uFillTx/>
              </a:defRPr>
            </a:pPr>
          </a:p>
        </p:txBody>
      </p:sp>
      <p:pic>
        <p:nvPicPr>
          <p:cNvPr id="954" name="image10.png" descr="ICON_VM_basic_label_Q308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64725" y="867478"/>
            <a:ext cx="361548" cy="423767"/>
          </a:xfrm>
          <a:prstGeom prst="rect">
            <a:avLst/>
          </a:prstGeom>
          <a:ln w="12700">
            <a:miter lim="400000"/>
          </a:ln>
        </p:spPr>
      </p:pic>
      <p:sp>
        <p:nvSpPr>
          <p:cNvPr id="955" name="Shape 955"/>
          <p:cNvSpPr/>
          <p:nvPr/>
        </p:nvSpPr>
        <p:spPr>
          <a:xfrm>
            <a:off x="6919757" y="384045"/>
            <a:ext cx="1468308" cy="297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1000">
                <a:solidFill>
                  <a:srgbClr val="29756E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29756E"/>
                </a:solidFill>
              </a:rPr>
              <a:t>Ops Manager Director</a:t>
            </a:r>
          </a:p>
        </p:txBody>
      </p:sp>
      <p:pic>
        <p:nvPicPr>
          <p:cNvPr id="956" name="image10.png" descr="ICON_VM_basic_label_Q308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99981" y="1181822"/>
            <a:ext cx="281568" cy="330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957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26867" y="770260"/>
            <a:ext cx="411365" cy="41136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sp>
        <p:nvSpPr>
          <p:cNvPr id="958" name="Shape 958"/>
          <p:cNvSpPr/>
          <p:nvPr/>
        </p:nvSpPr>
        <p:spPr>
          <a:xfrm>
            <a:off x="6326717" y="720360"/>
            <a:ext cx="2243612" cy="18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1200">
                <a:solidFill>
                  <a:srgbClr val="FFFFFF"/>
                </a:solidFill>
                <a:uFillTx/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MicroBOSH</a:t>
            </a:r>
          </a:p>
        </p:txBody>
      </p:sp>
      <p:pic>
        <p:nvPicPr>
          <p:cNvPr id="959" name="pasted-image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997941" y="789130"/>
            <a:ext cx="330024" cy="330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974" name="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648509" y="1377029"/>
            <a:ext cx="1641869" cy="519221"/>
          </a:xfrm>
          <a:prstGeom prst="rect">
            <a:avLst/>
          </a:prstGeom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grpSp>
        <p:nvGrpSpPr>
          <p:cNvPr id="963" name="Group 963"/>
          <p:cNvGrpSpPr/>
          <p:nvPr/>
        </p:nvGrpSpPr>
        <p:grpSpPr>
          <a:xfrm>
            <a:off x="6035768" y="1928987"/>
            <a:ext cx="1050463" cy="744282"/>
            <a:chOff x="0" y="0"/>
            <a:chExt cx="1050461" cy="744281"/>
          </a:xfrm>
        </p:grpSpPr>
        <p:sp>
          <p:nvSpPr>
            <p:cNvPr id="961" name="Shape 961"/>
            <p:cNvSpPr/>
            <p:nvPr/>
          </p:nvSpPr>
          <p:spPr>
            <a:xfrm>
              <a:off x="0" y="0"/>
              <a:ext cx="1050462" cy="5385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>
                <a:defRPr sz="1000">
                  <a:solidFill>
                    <a:srgbClr val="535353"/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000">
                  <a:solidFill>
                    <a:srgbClr val="535353"/>
                  </a:solidFill>
                </a:rPr>
                <a:t>Upload Release + Stemcell </a:t>
              </a:r>
            </a:p>
          </p:txBody>
        </p:sp>
        <p:pic>
          <p:nvPicPr>
            <p:cNvPr id="962" name="pasted-image.png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60219" y="414258"/>
              <a:ext cx="330024" cy="3300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967" name="Group 967"/>
          <p:cNvGrpSpPr/>
          <p:nvPr/>
        </p:nvGrpSpPr>
        <p:grpSpPr>
          <a:xfrm>
            <a:off x="6322807" y="989149"/>
            <a:ext cx="774045" cy="343576"/>
            <a:chOff x="-35921" y="-35921"/>
            <a:chExt cx="774043" cy="343574"/>
          </a:xfrm>
        </p:grpSpPr>
        <p:pic>
          <p:nvPicPr>
            <p:cNvPr id="964" name="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-35922" y="-35922"/>
              <a:ext cx="774045" cy="343576"/>
            </a:xfrm>
            <a:prstGeom prst="rect">
              <a:avLst/>
            </a:prstGeom>
            <a:effectLst/>
          </p:spPr>
        </p:pic>
        <p:sp>
          <p:nvSpPr>
            <p:cNvPr id="966" name="Shape 966"/>
            <p:cNvSpPr/>
            <p:nvPr/>
          </p:nvSpPr>
          <p:spPr>
            <a:xfrm>
              <a:off x="12855" y="7078"/>
              <a:ext cx="676492" cy="274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lvl="0" algn="r">
                <a:defRPr>
                  <a:solidFill>
                    <a:srgbClr val="000000"/>
                  </a:solidFill>
                  <a:uFillTx/>
                </a:defRPr>
              </a:pPr>
              <a:r>
                <a:rPr sz="900">
                  <a:solidFill>
                    <a:srgbClr val="FFFFFF"/>
                  </a:solidFill>
                  <a:latin typeface="Avenir Next Demi Bold"/>
                  <a:ea typeface="Avenir Next Demi Bold"/>
                  <a:cs typeface="Avenir Next Demi Bold"/>
                  <a:sym typeface="Avenir Next Demi Bold"/>
                </a:rPr>
                <a:t>CF</a:t>
              </a:r>
              <a:r>
                <a:rPr sz="900">
                  <a:solidFill>
                    <a:srgbClr val="29756E"/>
                  </a:solidFill>
                  <a:latin typeface="Avenir Next Demi Bold"/>
                  <a:ea typeface="Avenir Next Demi Bold"/>
                  <a:cs typeface="Avenir Next Demi Bold"/>
                  <a:sym typeface="Avenir Next Demi Bold"/>
                </a:rPr>
                <a:t> </a:t>
              </a:r>
              <a:r>
                <a:rPr sz="900">
                  <a:solidFill>
                    <a:srgbClr val="FFFFFF"/>
                  </a:solidFill>
                  <a:latin typeface="Avenir Next Demi Bold"/>
                  <a:ea typeface="Avenir Next Demi Bold"/>
                  <a:cs typeface="Avenir Next Demi Bold"/>
                  <a:sym typeface="Avenir Next Demi Bold"/>
                </a:rPr>
                <a:t>Release</a:t>
              </a:r>
            </a:p>
          </p:txBody>
        </p:sp>
      </p:grpSp>
      <p:sp>
        <p:nvSpPr>
          <p:cNvPr id="968" name="Shape 968"/>
          <p:cNvSpPr/>
          <p:nvPr/>
        </p:nvSpPr>
        <p:spPr>
          <a:xfrm>
            <a:off x="232914" y="1993759"/>
            <a:ext cx="1779779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000"/>
              <a:t>Apply Changes</a:t>
            </a:r>
          </a:p>
        </p:txBody>
      </p:sp>
      <p:sp>
        <p:nvSpPr>
          <p:cNvPr id="969" name="Shape 969"/>
          <p:cNvSpPr/>
          <p:nvPr/>
        </p:nvSpPr>
        <p:spPr>
          <a:xfrm>
            <a:off x="232914" y="2514953"/>
            <a:ext cx="3106675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000"/>
              <a:t>(… same for other services)</a:t>
            </a:r>
          </a:p>
        </p:txBody>
      </p:sp>
      <p:grpSp>
        <p:nvGrpSpPr>
          <p:cNvPr id="972" name="Group 972"/>
          <p:cNvGrpSpPr/>
          <p:nvPr/>
        </p:nvGrpSpPr>
        <p:grpSpPr>
          <a:xfrm>
            <a:off x="4846684" y="1067588"/>
            <a:ext cx="965201" cy="807783"/>
            <a:chOff x="0" y="0"/>
            <a:chExt cx="965200" cy="807782"/>
          </a:xfrm>
        </p:grpSpPr>
        <p:sp>
          <p:nvSpPr>
            <p:cNvPr id="970" name="Shape 970"/>
            <p:cNvSpPr/>
            <p:nvPr/>
          </p:nvSpPr>
          <p:spPr>
            <a:xfrm>
              <a:off x="0" y="269201"/>
              <a:ext cx="965200" cy="5385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>
                <a:defRPr sz="800">
                  <a:solidFill>
                    <a:srgbClr val="FFFFFF"/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800">
                  <a:solidFill>
                    <a:srgbClr val="FFFFFF"/>
                  </a:solidFill>
                </a:rPr>
                <a:t>Manifest</a:t>
              </a:r>
            </a:p>
          </p:txBody>
        </p:sp>
        <p:pic>
          <p:nvPicPr>
            <p:cNvPr id="971" name="pasted-image.pdf"/>
            <p:cNvPicPr/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286867" y="0"/>
              <a:ext cx="368301" cy="330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73" name="Shape 973"/>
          <p:cNvSpPr/>
          <p:nvPr/>
        </p:nvSpPr>
        <p:spPr>
          <a:xfrm>
            <a:off x="232914" y="966653"/>
            <a:ext cx="3445511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000"/>
              <a:t>Conf. IaaS tile / apply changes</a:t>
            </a:r>
          </a:p>
        </p:txBody>
      </p:sp>
    </p:spTree>
  </p:cSld>
  <p:clrMapOvr>
    <a:masterClrMapping/>
  </p:clrMapOvr>
  <p:transition spd="slow" advClick="0" advTm="0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700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nodeType="afterEffect" presetClass="entr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9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9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50"/>
                            </p:stCondLst>
                            <p:childTnLst>
                              <p:par>
                                <p:cTn id="14" nodeType="afterEffect" presetClass="exi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15" dur="700" fill="hold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150"/>
                            </p:stCondLst>
                            <p:childTnLst>
                              <p:par>
                                <p:cTn id="18" nodeType="afterEffect" presetClass="exit" presetSubtype="0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9" dur="300" fill="hold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63" grpId="4"/>
      <p:bldP build="whole" bldLvl="1" animBg="1" rev="0" advAuto="0" spid="974" grpId="1"/>
      <p:bldP build="whole" bldLvl="1" animBg="1" rev="0" advAuto="0" spid="963" grpId="2"/>
      <p:bldP build="whole" bldLvl="1" animBg="1" rev="0" advAuto="0" spid="974" grpId="3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Shape 976"/>
          <p:cNvSpPr/>
          <p:nvPr/>
        </p:nvSpPr>
        <p:spPr>
          <a:xfrm>
            <a:off x="96447" y="241728"/>
            <a:ext cx="3680808" cy="4267025"/>
          </a:xfrm>
          <a:prstGeom prst="roundRect">
            <a:avLst>
              <a:gd name="adj" fmla="val 4098"/>
            </a:avLst>
          </a:prstGeom>
          <a:gradFill>
            <a:gsLst>
              <a:gs pos="0">
                <a:srgbClr val="DDDDDD">
                  <a:alpha val="73921"/>
                </a:srgbClr>
              </a:gs>
              <a:gs pos="100000">
                <a:srgbClr val="FFFFFF">
                  <a:alpha val="73921"/>
                </a:srgbClr>
              </a:gs>
            </a:gsLst>
            <a:lin ang="20987188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lvl="0" algn="ctr" defTabSz="8255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77" name="Shape 977"/>
          <p:cNvSpPr/>
          <p:nvPr/>
        </p:nvSpPr>
        <p:spPr>
          <a:xfrm>
            <a:off x="220214" y="450186"/>
            <a:ext cx="2860549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000"/>
              <a:t>Deploy Ops Manager VM</a:t>
            </a:r>
          </a:p>
        </p:txBody>
      </p:sp>
      <p:sp>
        <p:nvSpPr>
          <p:cNvPr id="978" name="Shape 97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</a:fld>
          </a:p>
        </p:txBody>
      </p:sp>
      <p:sp>
        <p:nvSpPr>
          <p:cNvPr id="979" name="Shape 979"/>
          <p:cNvSpPr/>
          <p:nvPr/>
        </p:nvSpPr>
        <p:spPr>
          <a:xfrm>
            <a:off x="232914" y="1482570"/>
            <a:ext cx="3060193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000"/>
              <a:t>Add ER tile (BOSH release)</a:t>
            </a:r>
          </a:p>
        </p:txBody>
      </p:sp>
      <p:sp>
        <p:nvSpPr>
          <p:cNvPr id="980" name="Shape 980"/>
          <p:cNvSpPr/>
          <p:nvPr/>
        </p:nvSpPr>
        <p:spPr>
          <a:xfrm>
            <a:off x="3944682" y="347339"/>
            <a:ext cx="1633941" cy="511870"/>
          </a:xfrm>
          <a:prstGeom prst="roundRect">
            <a:avLst>
              <a:gd name="adj" fmla="val 770"/>
            </a:avLst>
          </a:prstGeom>
          <a:solidFill>
            <a:srgbClr val="29756E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808080">
                <a:alpha val="34999"/>
              </a:srgbClr>
            </a:outerShdw>
          </a:effectLst>
        </p:spPr>
        <p:txBody>
          <a:bodyPr lIns="0" tIns="0" rIns="0" bIns="0"/>
          <a:lstStyle/>
          <a:p>
            <a:pPr lvl="0">
              <a:defRPr b="1" sz="1200">
                <a:solidFill>
                  <a:srgbClr val="FFFFFF"/>
                </a:solidFill>
                <a:uFillTx/>
              </a:defRPr>
            </a:pPr>
          </a:p>
        </p:txBody>
      </p:sp>
      <p:pic>
        <p:nvPicPr>
          <p:cNvPr id="981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83992" y="410392"/>
            <a:ext cx="1537380" cy="385764"/>
          </a:xfrm>
          <a:prstGeom prst="rect">
            <a:avLst/>
          </a:prstGeom>
          <a:ln w="12700">
            <a:miter lim="400000"/>
          </a:ln>
        </p:spPr>
      </p:pic>
      <p:sp>
        <p:nvSpPr>
          <p:cNvPr id="982" name="Shape 982"/>
          <p:cNvSpPr/>
          <p:nvPr/>
        </p:nvSpPr>
        <p:spPr>
          <a:xfrm>
            <a:off x="3942143" y="858882"/>
            <a:ext cx="1634466" cy="690807"/>
          </a:xfrm>
          <a:prstGeom prst="roundRect">
            <a:avLst>
              <a:gd name="adj" fmla="val 1163"/>
            </a:avLst>
          </a:prstGeom>
          <a:gradFill>
            <a:gsLst>
              <a:gs pos="0">
                <a:srgbClr val="29756E"/>
              </a:gs>
              <a:gs pos="100000">
                <a:srgbClr val="29756E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lvl="0" algn="ctr" defTabSz="8255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983" name="droppedImage.tif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71240" y="874069"/>
            <a:ext cx="228601" cy="228601"/>
          </a:xfrm>
          <a:prstGeom prst="rect">
            <a:avLst/>
          </a:prstGeom>
          <a:ln w="12700">
            <a:miter lim="400000"/>
          </a:ln>
        </p:spPr>
      </p:pic>
      <p:sp>
        <p:nvSpPr>
          <p:cNvPr id="984" name="Shape 984"/>
          <p:cNvSpPr/>
          <p:nvPr/>
        </p:nvSpPr>
        <p:spPr>
          <a:xfrm>
            <a:off x="5687600" y="962969"/>
            <a:ext cx="419412" cy="1"/>
          </a:xfrm>
          <a:prstGeom prst="line">
            <a:avLst/>
          </a:prstGeom>
          <a:ln w="25400">
            <a:solidFill>
              <a:srgbClr val="33928A"/>
            </a:solidFill>
            <a:round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85" name="Shape 985"/>
          <p:cNvSpPr/>
          <p:nvPr/>
        </p:nvSpPr>
        <p:spPr>
          <a:xfrm>
            <a:off x="6215989" y="664972"/>
            <a:ext cx="2695107" cy="739168"/>
          </a:xfrm>
          <a:prstGeom prst="roundRect">
            <a:avLst>
              <a:gd name="adj" fmla="val 4579"/>
            </a:avLst>
          </a:prstGeom>
          <a:solidFill>
            <a:srgbClr val="29756E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808080">
                <a:alpha val="34999"/>
              </a:srgbClr>
            </a:outerShdw>
          </a:effectLst>
        </p:spPr>
        <p:txBody>
          <a:bodyPr lIns="0" tIns="0" rIns="0" bIns="0"/>
          <a:lstStyle/>
          <a:p>
            <a:pPr lvl="0">
              <a:defRPr b="1" sz="1200">
                <a:solidFill>
                  <a:srgbClr val="FFFFFF"/>
                </a:solidFill>
                <a:uFillTx/>
              </a:defRPr>
            </a:pPr>
          </a:p>
        </p:txBody>
      </p:sp>
      <p:pic>
        <p:nvPicPr>
          <p:cNvPr id="986" name="image10.png" descr="ICON_VM_basic_label_Q308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64725" y="867478"/>
            <a:ext cx="361548" cy="423767"/>
          </a:xfrm>
          <a:prstGeom prst="rect">
            <a:avLst/>
          </a:prstGeom>
          <a:ln w="12700">
            <a:miter lim="400000"/>
          </a:ln>
        </p:spPr>
      </p:pic>
      <p:sp>
        <p:nvSpPr>
          <p:cNvPr id="987" name="Shape 987"/>
          <p:cNvSpPr/>
          <p:nvPr/>
        </p:nvSpPr>
        <p:spPr>
          <a:xfrm>
            <a:off x="6919757" y="384045"/>
            <a:ext cx="1468308" cy="297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1000">
                <a:solidFill>
                  <a:srgbClr val="29756E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29756E"/>
                </a:solidFill>
              </a:rPr>
              <a:t>Ops Manager Director</a:t>
            </a:r>
          </a:p>
        </p:txBody>
      </p:sp>
      <p:pic>
        <p:nvPicPr>
          <p:cNvPr id="988" name="image10.png" descr="ICON_VM_basic_label_Q308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99981" y="1181822"/>
            <a:ext cx="281568" cy="330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989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26867" y="770260"/>
            <a:ext cx="411365" cy="41136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sp>
        <p:nvSpPr>
          <p:cNvPr id="990" name="Shape 990"/>
          <p:cNvSpPr/>
          <p:nvPr/>
        </p:nvSpPr>
        <p:spPr>
          <a:xfrm>
            <a:off x="6326717" y="720360"/>
            <a:ext cx="2243612" cy="18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1200">
                <a:solidFill>
                  <a:srgbClr val="FFFFFF"/>
                </a:solidFill>
                <a:uFillTx/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MicroBOSH</a:t>
            </a:r>
          </a:p>
        </p:txBody>
      </p:sp>
      <p:pic>
        <p:nvPicPr>
          <p:cNvPr id="991" name="pasted-image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997941" y="789130"/>
            <a:ext cx="330024" cy="330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0" name="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648509" y="1377029"/>
            <a:ext cx="1641869" cy="519221"/>
          </a:xfrm>
          <a:prstGeom prst="rect">
            <a:avLst/>
          </a:prstGeom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grpSp>
        <p:nvGrpSpPr>
          <p:cNvPr id="995" name="Group 995"/>
          <p:cNvGrpSpPr/>
          <p:nvPr/>
        </p:nvGrpSpPr>
        <p:grpSpPr>
          <a:xfrm>
            <a:off x="6055497" y="1962084"/>
            <a:ext cx="1050462" cy="538582"/>
            <a:chOff x="0" y="0"/>
            <a:chExt cx="1050461" cy="538580"/>
          </a:xfrm>
        </p:grpSpPr>
        <p:sp>
          <p:nvSpPr>
            <p:cNvPr id="993" name="Shape 993"/>
            <p:cNvSpPr/>
            <p:nvPr/>
          </p:nvSpPr>
          <p:spPr>
            <a:xfrm>
              <a:off x="0" y="0"/>
              <a:ext cx="1050462" cy="5385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>
                <a:defRPr sz="1000">
                  <a:solidFill>
                    <a:srgbClr val="535353"/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000">
                  <a:solidFill>
                    <a:srgbClr val="535353"/>
                  </a:solidFill>
                </a:rPr>
                <a:t>Set Manifest</a:t>
              </a:r>
            </a:p>
          </p:txBody>
        </p:sp>
        <p:pic>
          <p:nvPicPr>
            <p:cNvPr id="994" name="pasted-image.pdf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341081" y="198820"/>
              <a:ext cx="368301" cy="330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999" name="Group 999"/>
          <p:cNvGrpSpPr/>
          <p:nvPr/>
        </p:nvGrpSpPr>
        <p:grpSpPr>
          <a:xfrm>
            <a:off x="6322807" y="989149"/>
            <a:ext cx="774045" cy="343576"/>
            <a:chOff x="-35921" y="-35921"/>
            <a:chExt cx="774043" cy="343574"/>
          </a:xfrm>
        </p:grpSpPr>
        <p:pic>
          <p:nvPicPr>
            <p:cNvPr id="996" name=""/>
            <p:cNvPicPr/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-35922" y="-35922"/>
              <a:ext cx="774045" cy="343576"/>
            </a:xfrm>
            <a:prstGeom prst="rect">
              <a:avLst/>
            </a:prstGeom>
            <a:effectLst/>
          </p:spPr>
        </p:pic>
        <p:sp>
          <p:nvSpPr>
            <p:cNvPr id="998" name="Shape 998"/>
            <p:cNvSpPr/>
            <p:nvPr/>
          </p:nvSpPr>
          <p:spPr>
            <a:xfrm>
              <a:off x="12855" y="7078"/>
              <a:ext cx="676492" cy="274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lvl="0" algn="r">
                <a:defRPr>
                  <a:solidFill>
                    <a:srgbClr val="000000"/>
                  </a:solidFill>
                  <a:uFillTx/>
                </a:defRPr>
              </a:pPr>
              <a:r>
                <a:rPr sz="900">
                  <a:solidFill>
                    <a:srgbClr val="FFFFFF"/>
                  </a:solidFill>
                  <a:latin typeface="Avenir Next Demi Bold"/>
                  <a:ea typeface="Avenir Next Demi Bold"/>
                  <a:cs typeface="Avenir Next Demi Bold"/>
                  <a:sym typeface="Avenir Next Demi Bold"/>
                </a:rPr>
                <a:t>CF</a:t>
              </a:r>
              <a:r>
                <a:rPr sz="900">
                  <a:solidFill>
                    <a:srgbClr val="29756E"/>
                  </a:solidFill>
                  <a:latin typeface="Avenir Next Demi Bold"/>
                  <a:ea typeface="Avenir Next Demi Bold"/>
                  <a:cs typeface="Avenir Next Demi Bold"/>
                  <a:sym typeface="Avenir Next Demi Bold"/>
                </a:rPr>
                <a:t> </a:t>
              </a:r>
              <a:r>
                <a:rPr sz="900">
                  <a:solidFill>
                    <a:srgbClr val="FFFFFF"/>
                  </a:solidFill>
                  <a:latin typeface="Avenir Next Demi Bold"/>
                  <a:ea typeface="Avenir Next Demi Bold"/>
                  <a:cs typeface="Avenir Next Demi Bold"/>
                  <a:sym typeface="Avenir Next Demi Bold"/>
                </a:rPr>
                <a:t>Release</a:t>
              </a:r>
            </a:p>
          </p:txBody>
        </p:sp>
      </p:grpSp>
      <p:grpSp>
        <p:nvGrpSpPr>
          <p:cNvPr id="1003" name="Group 1003"/>
          <p:cNvGrpSpPr/>
          <p:nvPr/>
        </p:nvGrpSpPr>
        <p:grpSpPr>
          <a:xfrm>
            <a:off x="7163820" y="989149"/>
            <a:ext cx="1072616" cy="343576"/>
            <a:chOff x="-35921" y="-35921"/>
            <a:chExt cx="1072615" cy="343574"/>
          </a:xfrm>
        </p:grpSpPr>
        <p:pic>
          <p:nvPicPr>
            <p:cNvPr id="1000" name="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-35922" y="-35922"/>
              <a:ext cx="1072617" cy="343576"/>
            </a:xfrm>
            <a:prstGeom prst="rect">
              <a:avLst/>
            </a:prstGeom>
            <a:effectLst/>
          </p:spPr>
        </p:pic>
        <p:sp>
          <p:nvSpPr>
            <p:cNvPr id="1002" name="Shape 1002"/>
            <p:cNvSpPr/>
            <p:nvPr/>
          </p:nvSpPr>
          <p:spPr>
            <a:xfrm>
              <a:off x="12855" y="12700"/>
              <a:ext cx="975064" cy="2816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lvl="0" algn="r">
                <a:defRPr>
                  <a:solidFill>
                    <a:srgbClr val="000000"/>
                  </a:solidFill>
                  <a:uFillTx/>
                </a:defRPr>
              </a:pPr>
              <a:r>
                <a:rPr sz="900">
                  <a:solidFill>
                    <a:srgbClr val="FFFFFF"/>
                  </a:solidFill>
                  <a:latin typeface="Avenir Next Demi Bold"/>
                  <a:ea typeface="Avenir Next Demi Bold"/>
                  <a:cs typeface="Avenir Next Demi Bold"/>
                  <a:sym typeface="Avenir Next Demi Bold"/>
                </a:rPr>
                <a:t>MySQL  </a:t>
              </a:r>
              <a:r>
                <a:rPr sz="900">
                  <a:solidFill>
                    <a:srgbClr val="29756E"/>
                  </a:solidFill>
                  <a:latin typeface="Avenir Next Demi Bold"/>
                  <a:ea typeface="Avenir Next Demi Bold"/>
                  <a:cs typeface="Avenir Next Demi Bold"/>
                  <a:sym typeface="Avenir Next Demi Bold"/>
                </a:rPr>
                <a:t> </a:t>
              </a:r>
              <a:r>
                <a:rPr sz="900">
                  <a:solidFill>
                    <a:srgbClr val="FFFFFF"/>
                  </a:solidFill>
                  <a:latin typeface="Avenir Next Demi Bold"/>
                  <a:ea typeface="Avenir Next Demi Bold"/>
                  <a:cs typeface="Avenir Next Demi Bold"/>
                  <a:sym typeface="Avenir Next Demi Bold"/>
                </a:rPr>
                <a:t>Release</a:t>
              </a:r>
            </a:p>
          </p:txBody>
        </p:sp>
      </p:grpSp>
      <p:grpSp>
        <p:nvGrpSpPr>
          <p:cNvPr id="1006" name="Group 1006"/>
          <p:cNvGrpSpPr/>
          <p:nvPr/>
        </p:nvGrpSpPr>
        <p:grpSpPr>
          <a:xfrm>
            <a:off x="4846684" y="1067588"/>
            <a:ext cx="965201" cy="807783"/>
            <a:chOff x="0" y="0"/>
            <a:chExt cx="965200" cy="807782"/>
          </a:xfrm>
        </p:grpSpPr>
        <p:sp>
          <p:nvSpPr>
            <p:cNvPr id="1004" name="Shape 1004"/>
            <p:cNvSpPr/>
            <p:nvPr/>
          </p:nvSpPr>
          <p:spPr>
            <a:xfrm>
              <a:off x="0" y="269201"/>
              <a:ext cx="965200" cy="5385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>
                <a:defRPr sz="800">
                  <a:solidFill>
                    <a:srgbClr val="FFFFFF"/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800">
                  <a:solidFill>
                    <a:srgbClr val="FFFFFF"/>
                  </a:solidFill>
                </a:rPr>
                <a:t>Manifest</a:t>
              </a:r>
            </a:p>
          </p:txBody>
        </p:sp>
        <p:pic>
          <p:nvPicPr>
            <p:cNvPr id="1005" name="pasted-image.pdf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86867" y="0"/>
              <a:ext cx="368301" cy="330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007" name="Shape 1007"/>
          <p:cNvSpPr/>
          <p:nvPr/>
        </p:nvSpPr>
        <p:spPr>
          <a:xfrm>
            <a:off x="232914" y="1993759"/>
            <a:ext cx="1779779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000"/>
              <a:t>Apply Changes</a:t>
            </a:r>
          </a:p>
        </p:txBody>
      </p:sp>
      <p:sp>
        <p:nvSpPr>
          <p:cNvPr id="1008" name="Shape 1008"/>
          <p:cNvSpPr/>
          <p:nvPr/>
        </p:nvSpPr>
        <p:spPr>
          <a:xfrm>
            <a:off x="232914" y="2514953"/>
            <a:ext cx="3106675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000"/>
              <a:t>(… same for other services)</a:t>
            </a:r>
          </a:p>
        </p:txBody>
      </p:sp>
      <p:sp>
        <p:nvSpPr>
          <p:cNvPr id="1009" name="Shape 1009"/>
          <p:cNvSpPr/>
          <p:nvPr/>
        </p:nvSpPr>
        <p:spPr>
          <a:xfrm>
            <a:off x="232914" y="966653"/>
            <a:ext cx="3445511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000"/>
              <a:t>Conf. IaaS tile / apply changes</a:t>
            </a:r>
          </a:p>
        </p:txBody>
      </p:sp>
    </p:spTree>
  </p:cSld>
  <p:clrMapOvr>
    <a:masterClrMapping/>
  </p:clrMapOvr>
  <p:transition spd="slow" advClick="0" advTm="0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nodeType="afterEffect" presetClass="entr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nodeType="afterEffect" presetClass="exi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15" dur="700" fill="hold"/>
                                        <p:tgtEl>
                                          <p:spTgt spid="10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450"/>
                            </p:stCondLst>
                            <p:childTnLst>
                              <p:par>
                                <p:cTn id="18" nodeType="afterEffect" presetClass="exit" presetSubtype="0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9" dur="300" fill="hold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10" grpId="3"/>
      <p:bldP build="whole" bldLvl="1" animBg="1" rev="0" advAuto="0" spid="1006" grpId="4"/>
      <p:bldP build="whole" bldLvl="1" animBg="1" rev="0" advAuto="0" spid="995" grpId="2"/>
      <p:bldP build="whole" bldLvl="1" animBg="1" rev="0" advAuto="0" spid="1010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Shape 1012"/>
          <p:cNvSpPr/>
          <p:nvPr/>
        </p:nvSpPr>
        <p:spPr>
          <a:xfrm>
            <a:off x="96447" y="241728"/>
            <a:ext cx="3680808" cy="4267025"/>
          </a:xfrm>
          <a:prstGeom prst="roundRect">
            <a:avLst>
              <a:gd name="adj" fmla="val 4098"/>
            </a:avLst>
          </a:prstGeom>
          <a:gradFill>
            <a:gsLst>
              <a:gs pos="0">
                <a:srgbClr val="DDDDDD">
                  <a:alpha val="73921"/>
                </a:srgbClr>
              </a:gs>
              <a:gs pos="100000">
                <a:srgbClr val="FFFFFF">
                  <a:alpha val="73921"/>
                </a:srgbClr>
              </a:gs>
            </a:gsLst>
            <a:lin ang="20987188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lvl="0" algn="ctr" defTabSz="8255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013" name="Shape 1013"/>
          <p:cNvSpPr/>
          <p:nvPr/>
        </p:nvSpPr>
        <p:spPr>
          <a:xfrm>
            <a:off x="220214" y="450186"/>
            <a:ext cx="2860549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000"/>
              <a:t>Deploy Ops Manager VM</a:t>
            </a:r>
          </a:p>
        </p:txBody>
      </p:sp>
      <p:sp>
        <p:nvSpPr>
          <p:cNvPr id="1014" name="Shape 101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</a:fld>
          </a:p>
        </p:txBody>
      </p:sp>
      <p:sp>
        <p:nvSpPr>
          <p:cNvPr id="1015" name="Shape 1015"/>
          <p:cNvSpPr/>
          <p:nvPr/>
        </p:nvSpPr>
        <p:spPr>
          <a:xfrm>
            <a:off x="232914" y="1482570"/>
            <a:ext cx="3060193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000"/>
              <a:t>Add ER tile (BOSH release)</a:t>
            </a:r>
          </a:p>
        </p:txBody>
      </p:sp>
      <p:sp>
        <p:nvSpPr>
          <p:cNvPr id="1016" name="Shape 1016"/>
          <p:cNvSpPr/>
          <p:nvPr/>
        </p:nvSpPr>
        <p:spPr>
          <a:xfrm>
            <a:off x="3944682" y="347339"/>
            <a:ext cx="1633941" cy="511870"/>
          </a:xfrm>
          <a:prstGeom prst="roundRect">
            <a:avLst>
              <a:gd name="adj" fmla="val 770"/>
            </a:avLst>
          </a:prstGeom>
          <a:solidFill>
            <a:srgbClr val="29756E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808080">
                <a:alpha val="34999"/>
              </a:srgbClr>
            </a:outerShdw>
          </a:effectLst>
        </p:spPr>
        <p:txBody>
          <a:bodyPr lIns="0" tIns="0" rIns="0" bIns="0"/>
          <a:lstStyle/>
          <a:p>
            <a:pPr lvl="0">
              <a:defRPr b="1" sz="1200">
                <a:solidFill>
                  <a:srgbClr val="FFFFFF"/>
                </a:solidFill>
                <a:uFillTx/>
              </a:defRPr>
            </a:pPr>
          </a:p>
        </p:txBody>
      </p:sp>
      <p:pic>
        <p:nvPicPr>
          <p:cNvPr id="101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83992" y="410392"/>
            <a:ext cx="1537380" cy="385764"/>
          </a:xfrm>
          <a:prstGeom prst="rect">
            <a:avLst/>
          </a:prstGeom>
          <a:ln w="12700">
            <a:miter lim="400000"/>
          </a:ln>
        </p:spPr>
      </p:pic>
      <p:sp>
        <p:nvSpPr>
          <p:cNvPr id="1018" name="Shape 1018"/>
          <p:cNvSpPr/>
          <p:nvPr/>
        </p:nvSpPr>
        <p:spPr>
          <a:xfrm>
            <a:off x="3942143" y="858882"/>
            <a:ext cx="1634466" cy="690807"/>
          </a:xfrm>
          <a:prstGeom prst="roundRect">
            <a:avLst>
              <a:gd name="adj" fmla="val 1163"/>
            </a:avLst>
          </a:prstGeom>
          <a:gradFill>
            <a:gsLst>
              <a:gs pos="0">
                <a:srgbClr val="29756E"/>
              </a:gs>
              <a:gs pos="100000">
                <a:srgbClr val="29756E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lvl="0" algn="ctr" defTabSz="8255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1019" name="droppedImage.tif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71240" y="874069"/>
            <a:ext cx="228601" cy="228601"/>
          </a:xfrm>
          <a:prstGeom prst="rect">
            <a:avLst/>
          </a:prstGeom>
          <a:ln w="12700">
            <a:miter lim="400000"/>
          </a:ln>
        </p:spPr>
      </p:pic>
      <p:sp>
        <p:nvSpPr>
          <p:cNvPr id="1020" name="Shape 1020"/>
          <p:cNvSpPr/>
          <p:nvPr/>
        </p:nvSpPr>
        <p:spPr>
          <a:xfrm>
            <a:off x="5687600" y="962969"/>
            <a:ext cx="419412" cy="1"/>
          </a:xfrm>
          <a:prstGeom prst="line">
            <a:avLst/>
          </a:prstGeom>
          <a:ln w="25400">
            <a:solidFill>
              <a:srgbClr val="33928A"/>
            </a:solidFill>
            <a:round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021" name="Shape 1021"/>
          <p:cNvSpPr/>
          <p:nvPr/>
        </p:nvSpPr>
        <p:spPr>
          <a:xfrm>
            <a:off x="6215989" y="664972"/>
            <a:ext cx="2695107" cy="739168"/>
          </a:xfrm>
          <a:prstGeom prst="roundRect">
            <a:avLst>
              <a:gd name="adj" fmla="val 4579"/>
            </a:avLst>
          </a:prstGeom>
          <a:solidFill>
            <a:srgbClr val="29756E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808080">
                <a:alpha val="34999"/>
              </a:srgbClr>
            </a:outerShdw>
          </a:effectLst>
        </p:spPr>
        <p:txBody>
          <a:bodyPr lIns="0" tIns="0" rIns="0" bIns="0"/>
          <a:lstStyle/>
          <a:p>
            <a:pPr lvl="0">
              <a:defRPr b="1" sz="1200">
                <a:solidFill>
                  <a:srgbClr val="FFFFFF"/>
                </a:solidFill>
                <a:uFillTx/>
              </a:defRPr>
            </a:pPr>
          </a:p>
        </p:txBody>
      </p:sp>
      <p:pic>
        <p:nvPicPr>
          <p:cNvPr id="1022" name="image10.png" descr="ICON_VM_basic_label_Q308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64725" y="867478"/>
            <a:ext cx="361548" cy="423767"/>
          </a:xfrm>
          <a:prstGeom prst="rect">
            <a:avLst/>
          </a:prstGeom>
          <a:ln w="12700">
            <a:miter lim="400000"/>
          </a:ln>
        </p:spPr>
      </p:pic>
      <p:sp>
        <p:nvSpPr>
          <p:cNvPr id="1023" name="Shape 1023"/>
          <p:cNvSpPr/>
          <p:nvPr/>
        </p:nvSpPr>
        <p:spPr>
          <a:xfrm>
            <a:off x="6919757" y="384045"/>
            <a:ext cx="1468308" cy="297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1000">
                <a:solidFill>
                  <a:srgbClr val="29756E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29756E"/>
                </a:solidFill>
              </a:rPr>
              <a:t>Ops Manager Director</a:t>
            </a:r>
          </a:p>
        </p:txBody>
      </p:sp>
      <p:pic>
        <p:nvPicPr>
          <p:cNvPr id="1024" name="image10.png" descr="ICON_VM_basic_label_Q308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99981" y="1181822"/>
            <a:ext cx="281568" cy="330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5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26867" y="770260"/>
            <a:ext cx="411365" cy="41136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sp>
        <p:nvSpPr>
          <p:cNvPr id="1026" name="Shape 1026"/>
          <p:cNvSpPr/>
          <p:nvPr/>
        </p:nvSpPr>
        <p:spPr>
          <a:xfrm>
            <a:off x="6326717" y="720360"/>
            <a:ext cx="2243612" cy="18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1200">
                <a:solidFill>
                  <a:srgbClr val="FFFFFF"/>
                </a:solidFill>
                <a:uFillTx/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MicroBOSH</a:t>
            </a:r>
          </a:p>
        </p:txBody>
      </p:sp>
      <p:pic>
        <p:nvPicPr>
          <p:cNvPr id="1027" name="pasted-image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997941" y="789130"/>
            <a:ext cx="330024" cy="330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1" name="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648509" y="1377029"/>
            <a:ext cx="1641869" cy="519221"/>
          </a:xfrm>
          <a:prstGeom prst="rect">
            <a:avLst/>
          </a:prstGeom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sp>
        <p:nvSpPr>
          <p:cNvPr id="1029" name="Shape 1029"/>
          <p:cNvSpPr/>
          <p:nvPr/>
        </p:nvSpPr>
        <p:spPr>
          <a:xfrm>
            <a:off x="6055497" y="1962084"/>
            <a:ext cx="1050462" cy="538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000">
                <a:solidFill>
                  <a:srgbClr val="535353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535353"/>
                </a:solidFill>
              </a:rPr>
              <a:t>Deploy</a:t>
            </a:r>
          </a:p>
        </p:txBody>
      </p:sp>
      <p:grpSp>
        <p:nvGrpSpPr>
          <p:cNvPr id="1033" name="Group 1033"/>
          <p:cNvGrpSpPr/>
          <p:nvPr/>
        </p:nvGrpSpPr>
        <p:grpSpPr>
          <a:xfrm>
            <a:off x="6322807" y="989149"/>
            <a:ext cx="774045" cy="343576"/>
            <a:chOff x="-35921" y="-35921"/>
            <a:chExt cx="774043" cy="343574"/>
          </a:xfrm>
        </p:grpSpPr>
        <p:pic>
          <p:nvPicPr>
            <p:cNvPr id="1030" name="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-35922" y="-35922"/>
              <a:ext cx="774045" cy="343576"/>
            </a:xfrm>
            <a:prstGeom prst="rect">
              <a:avLst/>
            </a:prstGeom>
            <a:effectLst/>
          </p:spPr>
        </p:pic>
        <p:sp>
          <p:nvSpPr>
            <p:cNvPr id="1032" name="Shape 1032"/>
            <p:cNvSpPr/>
            <p:nvPr/>
          </p:nvSpPr>
          <p:spPr>
            <a:xfrm>
              <a:off x="12855" y="7078"/>
              <a:ext cx="676492" cy="274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lvl="0" algn="r">
                <a:defRPr>
                  <a:solidFill>
                    <a:srgbClr val="000000"/>
                  </a:solidFill>
                  <a:uFillTx/>
                </a:defRPr>
              </a:pPr>
              <a:r>
                <a:rPr sz="900">
                  <a:solidFill>
                    <a:srgbClr val="FFFFFF"/>
                  </a:solidFill>
                  <a:latin typeface="Avenir Next Demi Bold"/>
                  <a:ea typeface="Avenir Next Demi Bold"/>
                  <a:cs typeface="Avenir Next Demi Bold"/>
                  <a:sym typeface="Avenir Next Demi Bold"/>
                </a:rPr>
                <a:t>CF</a:t>
              </a:r>
              <a:r>
                <a:rPr sz="900">
                  <a:solidFill>
                    <a:srgbClr val="29756E"/>
                  </a:solidFill>
                  <a:latin typeface="Avenir Next Demi Bold"/>
                  <a:ea typeface="Avenir Next Demi Bold"/>
                  <a:cs typeface="Avenir Next Demi Bold"/>
                  <a:sym typeface="Avenir Next Demi Bold"/>
                </a:rPr>
                <a:t> </a:t>
              </a:r>
              <a:r>
                <a:rPr sz="900">
                  <a:solidFill>
                    <a:srgbClr val="FFFFFF"/>
                  </a:solidFill>
                  <a:latin typeface="Avenir Next Demi Bold"/>
                  <a:ea typeface="Avenir Next Demi Bold"/>
                  <a:cs typeface="Avenir Next Demi Bold"/>
                  <a:sym typeface="Avenir Next Demi Bold"/>
                </a:rPr>
                <a:t>Release</a:t>
              </a:r>
            </a:p>
          </p:txBody>
        </p:sp>
      </p:grpSp>
      <p:grpSp>
        <p:nvGrpSpPr>
          <p:cNvPr id="1037" name="Group 1037"/>
          <p:cNvGrpSpPr/>
          <p:nvPr/>
        </p:nvGrpSpPr>
        <p:grpSpPr>
          <a:xfrm>
            <a:off x="7163820" y="989149"/>
            <a:ext cx="1072616" cy="343576"/>
            <a:chOff x="-35921" y="-35921"/>
            <a:chExt cx="1072615" cy="343574"/>
          </a:xfrm>
        </p:grpSpPr>
        <p:pic>
          <p:nvPicPr>
            <p:cNvPr id="1034" name=""/>
            <p:cNvPicPr/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-35922" y="-35922"/>
              <a:ext cx="1072617" cy="343576"/>
            </a:xfrm>
            <a:prstGeom prst="rect">
              <a:avLst/>
            </a:prstGeom>
            <a:effectLst/>
          </p:spPr>
        </p:pic>
        <p:sp>
          <p:nvSpPr>
            <p:cNvPr id="1036" name="Shape 1036"/>
            <p:cNvSpPr/>
            <p:nvPr/>
          </p:nvSpPr>
          <p:spPr>
            <a:xfrm>
              <a:off x="12855" y="12700"/>
              <a:ext cx="975064" cy="2816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lvl="0" algn="r">
                <a:defRPr>
                  <a:solidFill>
                    <a:srgbClr val="000000"/>
                  </a:solidFill>
                  <a:uFillTx/>
                </a:defRPr>
              </a:pPr>
              <a:r>
                <a:rPr sz="900">
                  <a:solidFill>
                    <a:srgbClr val="FFFFFF"/>
                  </a:solidFill>
                  <a:latin typeface="Avenir Next Demi Bold"/>
                  <a:ea typeface="Avenir Next Demi Bold"/>
                  <a:cs typeface="Avenir Next Demi Bold"/>
                  <a:sym typeface="Avenir Next Demi Bold"/>
                </a:rPr>
                <a:t>MySQL  </a:t>
              </a:r>
              <a:r>
                <a:rPr sz="900">
                  <a:solidFill>
                    <a:srgbClr val="29756E"/>
                  </a:solidFill>
                  <a:latin typeface="Avenir Next Demi Bold"/>
                  <a:ea typeface="Avenir Next Demi Bold"/>
                  <a:cs typeface="Avenir Next Demi Bold"/>
                  <a:sym typeface="Avenir Next Demi Bold"/>
                </a:rPr>
                <a:t> </a:t>
              </a:r>
              <a:r>
                <a:rPr sz="900">
                  <a:solidFill>
                    <a:srgbClr val="FFFFFF"/>
                  </a:solidFill>
                  <a:latin typeface="Avenir Next Demi Bold"/>
                  <a:ea typeface="Avenir Next Demi Bold"/>
                  <a:cs typeface="Avenir Next Demi Bold"/>
                  <a:sym typeface="Avenir Next Demi Bold"/>
                </a:rPr>
                <a:t>Release</a:t>
              </a:r>
            </a:p>
          </p:txBody>
        </p:sp>
      </p:grpSp>
      <p:sp>
        <p:nvSpPr>
          <p:cNvPr id="1038" name="Shape 1038"/>
          <p:cNvSpPr/>
          <p:nvPr/>
        </p:nvSpPr>
        <p:spPr>
          <a:xfrm>
            <a:off x="232914" y="1993759"/>
            <a:ext cx="1779779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000"/>
              <a:t>Apply Changes</a:t>
            </a:r>
          </a:p>
        </p:txBody>
      </p:sp>
      <p:sp>
        <p:nvSpPr>
          <p:cNvPr id="1039" name="Shape 1039"/>
          <p:cNvSpPr/>
          <p:nvPr/>
        </p:nvSpPr>
        <p:spPr>
          <a:xfrm>
            <a:off x="232914" y="2514953"/>
            <a:ext cx="3106675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000"/>
              <a:t>(… same for other services)</a:t>
            </a:r>
          </a:p>
        </p:txBody>
      </p:sp>
      <p:sp>
        <p:nvSpPr>
          <p:cNvPr id="1040" name="Shape 1040"/>
          <p:cNvSpPr/>
          <p:nvPr/>
        </p:nvSpPr>
        <p:spPr>
          <a:xfrm>
            <a:off x="232914" y="966653"/>
            <a:ext cx="3445511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000"/>
              <a:t>Conf. IaaS tile / apply changes</a:t>
            </a:r>
          </a:p>
        </p:txBody>
      </p:sp>
    </p:spTree>
  </p:cSld>
  <p:clrMapOvr>
    <a:masterClrMapping/>
  </p:clrMapOvr>
  <p:transition spd="slow" advClick="0" advTm="0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nodeType="afterEffect" presetClass="entr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nodeType="afterEffect" presetClass="exi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15" dur="700" fill="hold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41" grpId="1"/>
      <p:bldP build="whole" bldLvl="1" animBg="1" rev="0" advAuto="0" spid="1029" grpId="2"/>
      <p:bldP build="whole" bldLvl="1" animBg="1" rev="0" advAuto="0" spid="1041" grpId="3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Shape 1043"/>
          <p:cNvSpPr/>
          <p:nvPr/>
        </p:nvSpPr>
        <p:spPr>
          <a:xfrm>
            <a:off x="96447" y="267128"/>
            <a:ext cx="3680808" cy="4267025"/>
          </a:xfrm>
          <a:prstGeom prst="roundRect">
            <a:avLst>
              <a:gd name="adj" fmla="val 4098"/>
            </a:avLst>
          </a:prstGeom>
          <a:gradFill>
            <a:gsLst>
              <a:gs pos="0">
                <a:srgbClr val="DDDDDD">
                  <a:alpha val="73921"/>
                </a:srgbClr>
              </a:gs>
              <a:gs pos="100000">
                <a:srgbClr val="FFFFFF">
                  <a:alpha val="73921"/>
                </a:srgbClr>
              </a:gs>
            </a:gsLst>
            <a:lin ang="20987188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lvl="0" algn="ctr" defTabSz="8255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044" name="Shape 1044"/>
          <p:cNvSpPr/>
          <p:nvPr/>
        </p:nvSpPr>
        <p:spPr>
          <a:xfrm>
            <a:off x="220214" y="450186"/>
            <a:ext cx="2860549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000"/>
              <a:t>Deploy Ops Manager VM</a:t>
            </a:r>
          </a:p>
        </p:txBody>
      </p:sp>
      <p:sp>
        <p:nvSpPr>
          <p:cNvPr id="1045" name="Shape 104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</a:fld>
          </a:p>
        </p:txBody>
      </p:sp>
      <p:sp>
        <p:nvSpPr>
          <p:cNvPr id="1046" name="Shape 1046"/>
          <p:cNvSpPr/>
          <p:nvPr/>
        </p:nvSpPr>
        <p:spPr>
          <a:xfrm>
            <a:off x="6919757" y="384045"/>
            <a:ext cx="1468308" cy="297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1000">
                <a:solidFill>
                  <a:srgbClr val="29756E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29756E"/>
                </a:solidFill>
              </a:rPr>
              <a:t>Ops Manager Director</a:t>
            </a:r>
          </a:p>
        </p:txBody>
      </p:sp>
      <p:sp>
        <p:nvSpPr>
          <p:cNvPr id="1047" name="Shape 1047"/>
          <p:cNvSpPr/>
          <p:nvPr/>
        </p:nvSpPr>
        <p:spPr>
          <a:xfrm>
            <a:off x="232914" y="1482570"/>
            <a:ext cx="3060193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000"/>
              <a:t>Add ER tile (BOSH release)</a:t>
            </a:r>
          </a:p>
        </p:txBody>
      </p:sp>
      <p:sp>
        <p:nvSpPr>
          <p:cNvPr id="1048" name="Shape 1048"/>
          <p:cNvSpPr/>
          <p:nvPr/>
        </p:nvSpPr>
        <p:spPr>
          <a:xfrm>
            <a:off x="232914" y="1993759"/>
            <a:ext cx="1779779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000"/>
              <a:t>Apply Changes</a:t>
            </a:r>
          </a:p>
        </p:txBody>
      </p:sp>
      <p:sp>
        <p:nvSpPr>
          <p:cNvPr id="1049" name="Shape 1049"/>
          <p:cNvSpPr/>
          <p:nvPr/>
        </p:nvSpPr>
        <p:spPr>
          <a:xfrm>
            <a:off x="6238345" y="1421388"/>
            <a:ext cx="2669706" cy="2454704"/>
          </a:xfrm>
          <a:prstGeom prst="roundRect">
            <a:avLst>
              <a:gd name="adj" fmla="val 1573"/>
            </a:avLst>
          </a:prstGeom>
          <a:ln w="25400">
            <a:solidFill>
              <a:srgbClr val="29756E"/>
            </a:solidFill>
            <a:round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050" name="Shape 1050"/>
          <p:cNvSpPr/>
          <p:nvPr/>
        </p:nvSpPr>
        <p:spPr>
          <a:xfrm flipV="1">
            <a:off x="8291152" y="1847982"/>
            <a:ext cx="268098" cy="268097"/>
          </a:xfrm>
          <a:prstGeom prst="line">
            <a:avLst/>
          </a:prstGeom>
          <a:ln w="19050">
            <a:solidFill>
              <a:srgbClr val="535353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051" name="Shape 1051"/>
          <p:cNvSpPr/>
          <p:nvPr/>
        </p:nvSpPr>
        <p:spPr>
          <a:xfrm>
            <a:off x="7386725" y="1843537"/>
            <a:ext cx="268098" cy="268098"/>
          </a:xfrm>
          <a:prstGeom prst="line">
            <a:avLst/>
          </a:prstGeom>
          <a:ln w="19050">
            <a:solidFill>
              <a:srgbClr val="535353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052" name="Shape 1052"/>
          <p:cNvSpPr/>
          <p:nvPr/>
        </p:nvSpPr>
        <p:spPr>
          <a:xfrm>
            <a:off x="6905416" y="1556750"/>
            <a:ext cx="896839" cy="330024"/>
          </a:xfrm>
          <a:prstGeom prst="roundRect">
            <a:avLst>
              <a:gd name="adj" fmla="val 13563"/>
            </a:avLst>
          </a:prstGeom>
          <a:solidFill>
            <a:srgbClr val="545454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2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   Blobstore</a:t>
            </a:r>
          </a:p>
        </p:txBody>
      </p:sp>
      <p:sp>
        <p:nvSpPr>
          <p:cNvPr id="1053" name="Shape 1053"/>
          <p:cNvSpPr/>
          <p:nvPr/>
        </p:nvSpPr>
        <p:spPr>
          <a:xfrm>
            <a:off x="7420466" y="3274381"/>
            <a:ext cx="1360687" cy="330024"/>
          </a:xfrm>
          <a:prstGeom prst="roundRect">
            <a:avLst>
              <a:gd name="adj" fmla="val 15295"/>
            </a:avLst>
          </a:prstGeom>
          <a:solidFill>
            <a:srgbClr val="29756E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2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    Health Monitor</a:t>
            </a:r>
          </a:p>
        </p:txBody>
      </p:sp>
      <p:sp>
        <p:nvSpPr>
          <p:cNvPr id="1054" name="Shape 1054"/>
          <p:cNvSpPr/>
          <p:nvPr/>
        </p:nvSpPr>
        <p:spPr>
          <a:xfrm>
            <a:off x="8293718" y="1578103"/>
            <a:ext cx="533401" cy="295250"/>
          </a:xfrm>
          <a:prstGeom prst="roundRect">
            <a:avLst>
              <a:gd name="adj" fmla="val 13038"/>
            </a:avLst>
          </a:prstGeom>
          <a:solidFill>
            <a:srgbClr val="545454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1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    DB</a:t>
            </a:r>
          </a:p>
        </p:txBody>
      </p:sp>
      <p:grpSp>
        <p:nvGrpSpPr>
          <p:cNvPr id="1057" name="Group 1057"/>
          <p:cNvGrpSpPr/>
          <p:nvPr/>
        </p:nvGrpSpPr>
        <p:grpSpPr>
          <a:xfrm>
            <a:off x="7273224" y="2039384"/>
            <a:ext cx="1451970" cy="363583"/>
            <a:chOff x="0" y="0"/>
            <a:chExt cx="1451969" cy="363582"/>
          </a:xfrm>
        </p:grpSpPr>
        <p:sp>
          <p:nvSpPr>
            <p:cNvPr id="1055" name="Shape 1055"/>
            <p:cNvSpPr/>
            <p:nvPr/>
          </p:nvSpPr>
          <p:spPr>
            <a:xfrm>
              <a:off x="0" y="0"/>
              <a:ext cx="1451970" cy="363583"/>
            </a:xfrm>
            <a:prstGeom prst="roundRect">
              <a:avLst>
                <a:gd name="adj" fmla="val 13884"/>
              </a:avLst>
            </a:prstGeom>
            <a:solidFill>
              <a:srgbClr val="29756E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2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200">
                  <a:solidFill>
                    <a:srgbClr val="FFFFFF"/>
                  </a:solidFill>
                  <a:uFill>
                    <a:solidFill>
                      <a:srgbClr val="4D4D4D"/>
                    </a:solidFill>
                  </a:uFill>
                </a:rPr>
                <a:t>        BOSH Director</a:t>
              </a:r>
            </a:p>
          </p:txBody>
        </p:sp>
        <p:pic>
          <p:nvPicPr>
            <p:cNvPr id="1056" name="pasted-image.pdf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8883" y="73841"/>
              <a:ext cx="167923" cy="215901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1060" name="Group 1060"/>
          <p:cNvGrpSpPr/>
          <p:nvPr/>
        </p:nvGrpSpPr>
        <p:grpSpPr>
          <a:xfrm>
            <a:off x="7670257" y="2700778"/>
            <a:ext cx="1004615" cy="297423"/>
            <a:chOff x="0" y="0"/>
            <a:chExt cx="1004614" cy="297422"/>
          </a:xfrm>
        </p:grpSpPr>
        <p:sp>
          <p:nvSpPr>
            <p:cNvPr id="1058" name="Shape 1058"/>
            <p:cNvSpPr/>
            <p:nvPr/>
          </p:nvSpPr>
          <p:spPr>
            <a:xfrm>
              <a:off x="0" y="0"/>
              <a:ext cx="1004615" cy="297423"/>
            </a:xfrm>
            <a:prstGeom prst="roundRect">
              <a:avLst>
                <a:gd name="adj" fmla="val 13169"/>
              </a:avLst>
            </a:prstGeom>
            <a:solidFill>
              <a:srgbClr val="29756E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FFFFFF"/>
                  </a:solidFill>
                  <a:uFill>
                    <a:solidFill>
                      <a:srgbClr val="4D4D4D"/>
                    </a:solidFill>
                  </a:uFill>
                  <a:latin typeface="Avenir Next"/>
                  <a:ea typeface="Avenir Next"/>
                  <a:cs typeface="Avenir Next"/>
                  <a:sym typeface="Avenir Next"/>
                </a:rPr>
                <a:t>      </a:t>
              </a:r>
              <a:r>
                <a:rPr sz="1200">
                  <a:solidFill>
                    <a:srgbClr val="FFFFFF"/>
                  </a:solidFill>
                  <a:uFill>
                    <a:solidFill>
                      <a:srgbClr val="4D4D4D"/>
                    </a:solidFill>
                  </a:uFill>
                  <a:latin typeface="Avenir Next"/>
                  <a:ea typeface="Avenir Next"/>
                  <a:cs typeface="Avenir Next"/>
                  <a:sym typeface="Avenir Next"/>
                </a:rPr>
                <a:t>NATS</a:t>
              </a:r>
            </a:p>
          </p:txBody>
        </p:sp>
        <p:pic>
          <p:nvPicPr>
            <p:cNvPr id="1059" name="pasted-image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5986" y="73551"/>
              <a:ext cx="228601" cy="185058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1061" name="Shape 1061"/>
          <p:cNvSpPr/>
          <p:nvPr/>
        </p:nvSpPr>
        <p:spPr>
          <a:xfrm flipV="1">
            <a:off x="8100652" y="2432360"/>
            <a:ext cx="1" cy="268098"/>
          </a:xfrm>
          <a:prstGeom prst="line">
            <a:avLst/>
          </a:prstGeom>
          <a:ln w="19050">
            <a:solidFill>
              <a:srgbClr val="535353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062" name="Shape 1062"/>
          <p:cNvSpPr/>
          <p:nvPr/>
        </p:nvSpPr>
        <p:spPr>
          <a:xfrm flipV="1">
            <a:off x="8100652" y="3010917"/>
            <a:ext cx="1" cy="268098"/>
          </a:xfrm>
          <a:prstGeom prst="line">
            <a:avLst/>
          </a:prstGeom>
          <a:ln w="19050">
            <a:solidFill>
              <a:srgbClr val="535353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120" name="Shape 1120"/>
          <p:cNvSpPr/>
          <p:nvPr/>
        </p:nvSpPr>
        <p:spPr>
          <a:xfrm>
            <a:off x="7206921" y="2402921"/>
            <a:ext cx="711431" cy="3271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8113" y="8225"/>
                  <a:pt x="10913" y="15425"/>
                  <a:pt x="0" y="21600"/>
                </a:cubicBezTo>
              </a:path>
            </a:pathLst>
          </a:custGeom>
          <a:ln w="19050">
            <a:solidFill>
              <a:srgbClr val="535353"/>
            </a:solidFill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064" name="Shape 1064"/>
          <p:cNvSpPr/>
          <p:nvPr/>
        </p:nvSpPr>
        <p:spPr>
          <a:xfrm>
            <a:off x="6309983" y="2380398"/>
            <a:ext cx="896840" cy="893985"/>
          </a:xfrm>
          <a:prstGeom prst="roundRect">
            <a:avLst>
              <a:gd name="adj" fmla="val 4579"/>
            </a:avLst>
          </a:prstGeom>
          <a:solidFill>
            <a:srgbClr val="29756E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80808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b="1" sz="12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065" name="Shape 1065"/>
          <p:cNvSpPr/>
          <p:nvPr/>
        </p:nvSpPr>
        <p:spPr>
          <a:xfrm>
            <a:off x="6342068" y="2975569"/>
            <a:ext cx="858070" cy="281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100">
                <a:solidFill>
                  <a:srgbClr val="FFFFFF"/>
                </a:solidFill>
                <a:uFillTx/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100">
                <a:solidFill>
                  <a:srgbClr val="FFFFFF"/>
                </a:solidFill>
              </a:rPr>
              <a:t>Worker VMs</a:t>
            </a:r>
          </a:p>
        </p:txBody>
      </p:sp>
      <p:grpSp>
        <p:nvGrpSpPr>
          <p:cNvPr id="1072" name="Group 1072"/>
          <p:cNvGrpSpPr/>
          <p:nvPr/>
        </p:nvGrpSpPr>
        <p:grpSpPr>
          <a:xfrm>
            <a:off x="6490396" y="2420329"/>
            <a:ext cx="498808" cy="578187"/>
            <a:chOff x="0" y="0"/>
            <a:chExt cx="498807" cy="578185"/>
          </a:xfrm>
        </p:grpSpPr>
        <p:pic>
          <p:nvPicPr>
            <p:cNvPr id="1066" name="image26.png" descr="ICON_VM_basic_label_Q308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142306"/>
              <a:ext cx="240267" cy="2816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67" name="image26.png" descr="ICON_VM_basic_label_Q308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8410" y="219438"/>
              <a:ext cx="240268" cy="2816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68" name="image26.png" descr="ICON_VM_basic_label_Q308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56821" y="296570"/>
              <a:ext cx="240267" cy="2816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69" name="image26.png" descr="ICON_VM_basic_label_Q308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719" y="0"/>
              <a:ext cx="240267" cy="2816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70" name="image26.png" descr="ICON_VM_basic_label_Q308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30129" y="77132"/>
              <a:ext cx="240268" cy="2816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71" name="image26.png" descr="ICON_VM_basic_label_Q308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58540" y="154264"/>
              <a:ext cx="240268" cy="2816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073" name="Shape 1073"/>
          <p:cNvSpPr/>
          <p:nvPr/>
        </p:nvSpPr>
        <p:spPr>
          <a:xfrm>
            <a:off x="6333630" y="3659190"/>
            <a:ext cx="2243612" cy="18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1200">
                <a:solidFill>
                  <a:srgbClr val="29756E"/>
                </a:solidFill>
                <a:uFillTx/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29756E"/>
                </a:solidFill>
              </a:rPr>
              <a:t>MicroBOSH</a:t>
            </a:r>
          </a:p>
        </p:txBody>
      </p:sp>
      <p:grpSp>
        <p:nvGrpSpPr>
          <p:cNvPr id="1079" name="Group 1079"/>
          <p:cNvGrpSpPr/>
          <p:nvPr/>
        </p:nvGrpSpPr>
        <p:grpSpPr>
          <a:xfrm>
            <a:off x="3986518" y="2020085"/>
            <a:ext cx="2107573" cy="680758"/>
            <a:chOff x="0" y="0"/>
            <a:chExt cx="2107571" cy="680757"/>
          </a:xfrm>
        </p:grpSpPr>
        <p:sp>
          <p:nvSpPr>
            <p:cNvPr id="1074" name="Shape 1074"/>
            <p:cNvSpPr/>
            <p:nvPr/>
          </p:nvSpPr>
          <p:spPr>
            <a:xfrm>
              <a:off x="0" y="0"/>
              <a:ext cx="1637523" cy="680758"/>
            </a:xfrm>
            <a:prstGeom prst="roundRect">
              <a:avLst>
                <a:gd name="adj" fmla="val 4579"/>
              </a:avLst>
            </a:prstGeom>
            <a:solidFill>
              <a:srgbClr val="29756E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808080">
                  <a:alpha val="34999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b="1" sz="12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075" name="Shape 1075"/>
            <p:cNvSpPr/>
            <p:nvPr/>
          </p:nvSpPr>
          <p:spPr>
            <a:xfrm>
              <a:off x="41251" y="30543"/>
              <a:ext cx="2066321" cy="171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1200">
                  <a:solidFill>
                    <a:srgbClr val="FFFFFF"/>
                  </a:solidFill>
                  <a:uFillTx/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MySQL Server</a:t>
              </a:r>
            </a:p>
          </p:txBody>
        </p:sp>
        <p:sp>
          <p:nvSpPr>
            <p:cNvPr id="1076" name="Shape 1076"/>
            <p:cNvSpPr/>
            <p:nvPr/>
          </p:nvSpPr>
          <p:spPr>
            <a:xfrm>
              <a:off x="64243" y="218145"/>
              <a:ext cx="167843" cy="223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16618"/>
                  </a:moveTo>
                  <a:lnTo>
                    <a:pt x="6946" y="18824"/>
                  </a:lnTo>
                  <a:cubicBezTo>
                    <a:pt x="7990" y="19479"/>
                    <a:pt x="9343" y="19815"/>
                    <a:pt x="10800" y="19815"/>
                  </a:cubicBezTo>
                  <a:cubicBezTo>
                    <a:pt x="12257" y="19815"/>
                    <a:pt x="13610" y="19479"/>
                    <a:pt x="14654" y="18825"/>
                  </a:cubicBezTo>
                  <a:close/>
                  <a:moveTo>
                    <a:pt x="4280" y="12886"/>
                  </a:moveTo>
                  <a:cubicBezTo>
                    <a:pt x="3997" y="13421"/>
                    <a:pt x="3858" y="14005"/>
                    <a:pt x="3858" y="14613"/>
                  </a:cubicBezTo>
                  <a:cubicBezTo>
                    <a:pt x="3858" y="16342"/>
                    <a:pt x="4983" y="17873"/>
                    <a:pt x="6787" y="18744"/>
                  </a:cubicBezTo>
                  <a:lnTo>
                    <a:pt x="8263" y="15166"/>
                  </a:lnTo>
                  <a:close/>
                  <a:moveTo>
                    <a:pt x="17320" y="12886"/>
                  </a:moveTo>
                  <a:lnTo>
                    <a:pt x="13337" y="15166"/>
                  </a:lnTo>
                  <a:lnTo>
                    <a:pt x="14813" y="18744"/>
                  </a:lnTo>
                  <a:cubicBezTo>
                    <a:pt x="16617" y="17873"/>
                    <a:pt x="17742" y="16342"/>
                    <a:pt x="17742" y="14613"/>
                  </a:cubicBezTo>
                  <a:cubicBezTo>
                    <a:pt x="17742" y="14005"/>
                    <a:pt x="17603" y="13421"/>
                    <a:pt x="17320" y="12886"/>
                  </a:cubicBezTo>
                  <a:close/>
                  <a:moveTo>
                    <a:pt x="10970" y="9424"/>
                  </a:moveTo>
                  <a:lnTo>
                    <a:pt x="12368" y="12816"/>
                  </a:lnTo>
                  <a:lnTo>
                    <a:pt x="17290" y="12816"/>
                  </a:lnTo>
                  <a:cubicBezTo>
                    <a:pt x="16353" y="10863"/>
                    <a:pt x="13884" y="9465"/>
                    <a:pt x="10970" y="9424"/>
                  </a:cubicBezTo>
                  <a:close/>
                  <a:moveTo>
                    <a:pt x="10630" y="9424"/>
                  </a:moveTo>
                  <a:cubicBezTo>
                    <a:pt x="7716" y="9465"/>
                    <a:pt x="5247" y="10863"/>
                    <a:pt x="4310" y="12816"/>
                  </a:cubicBezTo>
                  <a:lnTo>
                    <a:pt x="9232" y="12816"/>
                  </a:lnTo>
                  <a:close/>
                  <a:moveTo>
                    <a:pt x="12665" y="2637"/>
                  </a:moveTo>
                  <a:lnTo>
                    <a:pt x="20124" y="2637"/>
                  </a:lnTo>
                  <a:lnTo>
                    <a:pt x="20124" y="5249"/>
                  </a:lnTo>
                  <a:lnTo>
                    <a:pt x="15871" y="8762"/>
                  </a:lnTo>
                  <a:cubicBezTo>
                    <a:pt x="18434" y="9999"/>
                    <a:pt x="20124" y="12158"/>
                    <a:pt x="20124" y="14613"/>
                  </a:cubicBezTo>
                  <a:cubicBezTo>
                    <a:pt x="20124" y="18472"/>
                    <a:pt x="15949" y="21600"/>
                    <a:pt x="10800" y="21600"/>
                  </a:cubicBezTo>
                  <a:cubicBezTo>
                    <a:pt x="5651" y="21600"/>
                    <a:pt x="1476" y="18472"/>
                    <a:pt x="1476" y="14613"/>
                  </a:cubicBezTo>
                  <a:cubicBezTo>
                    <a:pt x="1476" y="12161"/>
                    <a:pt x="3162" y="10004"/>
                    <a:pt x="5719" y="8766"/>
                  </a:cubicBezTo>
                  <a:lnTo>
                    <a:pt x="1476" y="5261"/>
                  </a:lnTo>
                  <a:lnTo>
                    <a:pt x="1476" y="2649"/>
                  </a:lnTo>
                  <a:lnTo>
                    <a:pt x="8935" y="2649"/>
                  </a:lnTo>
                  <a:lnTo>
                    <a:pt x="8935" y="7767"/>
                  </a:lnTo>
                  <a:cubicBezTo>
                    <a:pt x="9538" y="7675"/>
                    <a:pt x="10161" y="7626"/>
                    <a:pt x="10800" y="7626"/>
                  </a:cubicBezTo>
                  <a:lnTo>
                    <a:pt x="12665" y="7767"/>
                  </a:lnTo>
                  <a:lnTo>
                    <a:pt x="12665" y="5249"/>
                  </a:lnTo>
                  <a:close/>
                  <a:moveTo>
                    <a:pt x="0" y="0"/>
                  </a:moveTo>
                  <a:lnTo>
                    <a:pt x="21600" y="0"/>
                  </a:lnTo>
                  <a:lnTo>
                    <a:pt x="21600" y="1688"/>
                  </a:lnTo>
                  <a:lnTo>
                    <a:pt x="0" y="168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uFillTx/>
                </a:defRPr>
              </a:pPr>
            </a:p>
          </p:txBody>
        </p:sp>
        <p:pic>
          <p:nvPicPr>
            <p:cNvPr id="1077" name="image10.png" descr="ICON_VM_basic_label_Q308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299703" y="289266"/>
              <a:ext cx="253144" cy="2967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78" name="Shape 1078"/>
            <p:cNvSpPr/>
            <p:nvPr/>
          </p:nvSpPr>
          <p:spPr>
            <a:xfrm>
              <a:off x="390758" y="331665"/>
              <a:ext cx="856007" cy="2543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r">
                <a:defRPr sz="1000">
                  <a:solidFill>
                    <a:srgbClr val="FFFFFF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000">
                  <a:solidFill>
                    <a:srgbClr val="FFFFFF"/>
                  </a:solidFill>
                </a:rPr>
                <a:t>BOSH Agent</a:t>
              </a:r>
            </a:p>
          </p:txBody>
        </p:sp>
      </p:grpSp>
      <p:grpSp>
        <p:nvGrpSpPr>
          <p:cNvPr id="1086" name="Group 1086"/>
          <p:cNvGrpSpPr/>
          <p:nvPr/>
        </p:nvGrpSpPr>
        <p:grpSpPr>
          <a:xfrm>
            <a:off x="4109166" y="2224629"/>
            <a:ext cx="2107573" cy="680758"/>
            <a:chOff x="0" y="0"/>
            <a:chExt cx="2107571" cy="680757"/>
          </a:xfrm>
        </p:grpSpPr>
        <p:grpSp>
          <p:nvGrpSpPr>
            <p:cNvPr id="1084" name="Group 1084"/>
            <p:cNvGrpSpPr/>
            <p:nvPr/>
          </p:nvGrpSpPr>
          <p:grpSpPr>
            <a:xfrm>
              <a:off x="0" y="0"/>
              <a:ext cx="2107572" cy="680758"/>
              <a:chOff x="0" y="0"/>
              <a:chExt cx="2107571" cy="680757"/>
            </a:xfrm>
          </p:grpSpPr>
          <p:sp>
            <p:nvSpPr>
              <p:cNvPr id="1080" name="Shape 1080"/>
              <p:cNvSpPr/>
              <p:nvPr/>
            </p:nvSpPr>
            <p:spPr>
              <a:xfrm>
                <a:off x="0" y="0"/>
                <a:ext cx="1637523" cy="680758"/>
              </a:xfrm>
              <a:prstGeom prst="roundRect">
                <a:avLst>
                  <a:gd name="adj" fmla="val 4579"/>
                </a:avLst>
              </a:prstGeom>
              <a:solidFill>
                <a:srgbClr val="29756E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808080">
                    <a:alpha val="34999"/>
                  </a:srgbClr>
                </a:outerShdw>
              </a:effectLst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b="1" sz="12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1081" name="Shape 1081"/>
              <p:cNvSpPr/>
              <p:nvPr/>
            </p:nvSpPr>
            <p:spPr>
              <a:xfrm>
                <a:off x="41251" y="30543"/>
                <a:ext cx="2066321" cy="171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>
                  <a:defRPr sz="1200">
                    <a:solidFill>
                      <a:srgbClr val="FFFFFF"/>
                    </a:solidFill>
                    <a:uFillTx/>
                    <a:latin typeface="Avenir Next"/>
                    <a:ea typeface="Avenir Next"/>
                    <a:cs typeface="Avenir Next"/>
                    <a:sym typeface="Avenir Next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200">
                    <a:solidFill>
                      <a:srgbClr val="FFFFFF"/>
                    </a:solidFill>
                  </a:rPr>
                  <a:t>Service Broker</a:t>
                </a:r>
              </a:p>
            </p:txBody>
          </p:sp>
          <p:pic>
            <p:nvPicPr>
              <p:cNvPr id="1082" name="image10.png" descr="ICON_VM_basic_label_Q308"/>
              <p:cNvPicPr/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1299703" y="289266"/>
                <a:ext cx="253144" cy="29670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083" name="Shape 1083"/>
              <p:cNvSpPr/>
              <p:nvPr/>
            </p:nvSpPr>
            <p:spPr>
              <a:xfrm>
                <a:off x="390758" y="331665"/>
                <a:ext cx="856007" cy="25431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 algn="r">
                  <a:defRPr sz="1000">
                    <a:solidFill>
                      <a:srgbClr val="FFFFFF"/>
                    </a:solidFill>
                    <a:uFillTx/>
                    <a:latin typeface="Avenir Next Medium"/>
                    <a:ea typeface="Avenir Next Medium"/>
                    <a:cs typeface="Avenir Next Medium"/>
                    <a:sym typeface="Avenir Next Medium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000">
                    <a:solidFill>
                      <a:srgbClr val="FFFFFF"/>
                    </a:solidFill>
                  </a:rPr>
                  <a:t>BOSH Agent</a:t>
                </a:r>
              </a:p>
            </p:txBody>
          </p:sp>
        </p:grpSp>
        <p:sp>
          <p:nvSpPr>
            <p:cNvPr id="1085" name="Shape 1085"/>
            <p:cNvSpPr/>
            <p:nvPr/>
          </p:nvSpPr>
          <p:spPr>
            <a:xfrm rot="11254553">
              <a:off x="115677" y="347724"/>
              <a:ext cx="202002" cy="178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7" h="20870" fill="norm" stroke="1" extrusionOk="0">
                  <a:moveTo>
                    <a:pt x="5461" y="14219"/>
                  </a:moveTo>
                  <a:cubicBezTo>
                    <a:pt x="6370" y="14080"/>
                    <a:pt x="7008" y="13119"/>
                    <a:pt x="6887" y="12073"/>
                  </a:cubicBezTo>
                  <a:cubicBezTo>
                    <a:pt x="6766" y="11027"/>
                    <a:pt x="5932" y="10292"/>
                    <a:pt x="5024" y="10431"/>
                  </a:cubicBezTo>
                  <a:cubicBezTo>
                    <a:pt x="4115" y="10570"/>
                    <a:pt x="3477" y="11531"/>
                    <a:pt x="3598" y="12577"/>
                  </a:cubicBezTo>
                  <a:cubicBezTo>
                    <a:pt x="3719" y="13623"/>
                    <a:pt x="4553" y="14358"/>
                    <a:pt x="5461" y="14219"/>
                  </a:cubicBezTo>
                  <a:close/>
                  <a:moveTo>
                    <a:pt x="10425" y="13459"/>
                  </a:moveTo>
                  <a:cubicBezTo>
                    <a:pt x="11333" y="13320"/>
                    <a:pt x="11971" y="12359"/>
                    <a:pt x="11851" y="11313"/>
                  </a:cubicBezTo>
                  <a:cubicBezTo>
                    <a:pt x="11730" y="10267"/>
                    <a:pt x="10896" y="9532"/>
                    <a:pt x="9987" y="9671"/>
                  </a:cubicBezTo>
                  <a:cubicBezTo>
                    <a:pt x="9079" y="9810"/>
                    <a:pt x="8441" y="10771"/>
                    <a:pt x="8561" y="11817"/>
                  </a:cubicBezTo>
                  <a:cubicBezTo>
                    <a:pt x="8682" y="12863"/>
                    <a:pt x="9516" y="13598"/>
                    <a:pt x="10425" y="13459"/>
                  </a:cubicBezTo>
                  <a:close/>
                  <a:moveTo>
                    <a:pt x="15388" y="12698"/>
                  </a:moveTo>
                  <a:cubicBezTo>
                    <a:pt x="16297" y="12559"/>
                    <a:pt x="16935" y="11599"/>
                    <a:pt x="16814" y="10553"/>
                  </a:cubicBezTo>
                  <a:cubicBezTo>
                    <a:pt x="16693" y="9507"/>
                    <a:pt x="15859" y="8771"/>
                    <a:pt x="14951" y="8911"/>
                  </a:cubicBezTo>
                  <a:cubicBezTo>
                    <a:pt x="14043" y="9050"/>
                    <a:pt x="13404" y="10010"/>
                    <a:pt x="13525" y="11056"/>
                  </a:cubicBezTo>
                  <a:cubicBezTo>
                    <a:pt x="13646" y="12102"/>
                    <a:pt x="14480" y="12838"/>
                    <a:pt x="15388" y="12698"/>
                  </a:cubicBezTo>
                  <a:close/>
                  <a:moveTo>
                    <a:pt x="11333" y="20736"/>
                  </a:moveTo>
                  <a:cubicBezTo>
                    <a:pt x="5692" y="21600"/>
                    <a:pt x="644" y="18177"/>
                    <a:pt x="56" y="13092"/>
                  </a:cubicBezTo>
                  <a:cubicBezTo>
                    <a:pt x="-531" y="8006"/>
                    <a:pt x="3565" y="3182"/>
                    <a:pt x="9205" y="2319"/>
                  </a:cubicBezTo>
                  <a:cubicBezTo>
                    <a:pt x="10331" y="2146"/>
                    <a:pt x="11433" y="2144"/>
                    <a:pt x="12475" y="2337"/>
                  </a:cubicBezTo>
                  <a:cubicBezTo>
                    <a:pt x="14907" y="2290"/>
                    <a:pt x="17337" y="1504"/>
                    <a:pt x="19768" y="0"/>
                  </a:cubicBezTo>
                  <a:cubicBezTo>
                    <a:pt x="19085" y="1758"/>
                    <a:pt x="18589" y="3515"/>
                    <a:pt x="18297" y="5277"/>
                  </a:cubicBezTo>
                  <a:cubicBezTo>
                    <a:pt x="19489" y="6533"/>
                    <a:pt x="20271" y="8142"/>
                    <a:pt x="20482" y="9963"/>
                  </a:cubicBezTo>
                  <a:cubicBezTo>
                    <a:pt x="21069" y="15049"/>
                    <a:pt x="16973" y="19872"/>
                    <a:pt x="11333" y="2073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uFillTx/>
                </a:defRPr>
              </a:pPr>
            </a:p>
          </p:txBody>
        </p:sp>
      </p:grpSp>
      <p:grpSp>
        <p:nvGrpSpPr>
          <p:cNvPr id="1092" name="Group 1092"/>
          <p:cNvGrpSpPr/>
          <p:nvPr/>
        </p:nvGrpSpPr>
        <p:grpSpPr>
          <a:xfrm>
            <a:off x="4254550" y="2423728"/>
            <a:ext cx="2107573" cy="680758"/>
            <a:chOff x="0" y="0"/>
            <a:chExt cx="2107571" cy="680757"/>
          </a:xfrm>
        </p:grpSpPr>
        <p:sp>
          <p:nvSpPr>
            <p:cNvPr id="1087" name="Shape 1087"/>
            <p:cNvSpPr/>
            <p:nvPr/>
          </p:nvSpPr>
          <p:spPr>
            <a:xfrm>
              <a:off x="0" y="0"/>
              <a:ext cx="1637523" cy="680758"/>
            </a:xfrm>
            <a:prstGeom prst="roundRect">
              <a:avLst>
                <a:gd name="adj" fmla="val 4579"/>
              </a:avLst>
            </a:prstGeom>
            <a:solidFill>
              <a:srgbClr val="29756E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808080">
                  <a:alpha val="34999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b="1" sz="12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088" name="Shape 1088"/>
            <p:cNvSpPr/>
            <p:nvPr/>
          </p:nvSpPr>
          <p:spPr>
            <a:xfrm>
              <a:off x="41251" y="30543"/>
              <a:ext cx="2066321" cy="1975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1200">
                  <a:solidFill>
                    <a:srgbClr val="FFFFFF"/>
                  </a:solidFill>
                  <a:uFillTx/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MySQL Server</a:t>
              </a:r>
            </a:p>
          </p:txBody>
        </p:sp>
        <p:pic>
          <p:nvPicPr>
            <p:cNvPr id="1089" name="image10.png" descr="ICON_VM_basic_label_Q308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299703" y="289266"/>
              <a:ext cx="253144" cy="2967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90" name="Shape 1090"/>
            <p:cNvSpPr/>
            <p:nvPr/>
          </p:nvSpPr>
          <p:spPr>
            <a:xfrm>
              <a:off x="390758" y="331665"/>
              <a:ext cx="856007" cy="2543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r">
                <a:defRPr sz="1000">
                  <a:solidFill>
                    <a:srgbClr val="FFFFFF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000">
                  <a:solidFill>
                    <a:srgbClr val="FFFFFF"/>
                  </a:solidFill>
                </a:rPr>
                <a:t>BOSH Agent</a:t>
              </a:r>
            </a:p>
          </p:txBody>
        </p:sp>
        <p:pic>
          <p:nvPicPr>
            <p:cNvPr id="1091" name="pasted-image.pdf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94375" y="278422"/>
              <a:ext cx="241301" cy="228601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1121" name="Shape 1121"/>
          <p:cNvSpPr/>
          <p:nvPr/>
        </p:nvSpPr>
        <p:spPr>
          <a:xfrm>
            <a:off x="5453874" y="3182027"/>
            <a:ext cx="1114864" cy="2171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0" fill="norm" stroke="1" extrusionOk="0">
                <a:moveTo>
                  <a:pt x="21600" y="5672"/>
                </a:moveTo>
                <a:cubicBezTo>
                  <a:pt x="14488" y="21600"/>
                  <a:pt x="7288" y="19709"/>
                  <a:pt x="0" y="0"/>
                </a:cubicBezTo>
              </a:path>
            </a:pathLst>
          </a:custGeom>
          <a:ln w="19050">
            <a:solidFill>
              <a:srgbClr val="535353"/>
            </a:solidFill>
            <a:tailEnd type="triangle"/>
          </a:ln>
        </p:spPr>
        <p:txBody>
          <a:bodyPr/>
          <a:lstStyle/>
          <a:p>
            <a:pPr lvl="0"/>
          </a:p>
        </p:txBody>
      </p:sp>
      <p:pic>
        <p:nvPicPr>
          <p:cNvPr id="1094" name="droppedImage.tif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218954" y="4201690"/>
            <a:ext cx="297424" cy="297424"/>
          </a:xfrm>
          <a:prstGeom prst="rect">
            <a:avLst/>
          </a:prstGeom>
          <a:ln w="12700">
            <a:miter lim="400000"/>
          </a:ln>
        </p:spPr>
      </p:pic>
      <p:sp>
        <p:nvSpPr>
          <p:cNvPr id="1095" name="Shape 1095"/>
          <p:cNvSpPr/>
          <p:nvPr/>
        </p:nvSpPr>
        <p:spPr>
          <a:xfrm>
            <a:off x="6871235" y="4399908"/>
            <a:ext cx="965201" cy="538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000">
                <a:solidFill>
                  <a:srgbClr val="535353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535353"/>
                </a:solidFill>
              </a:rPr>
              <a:t>vSphere</a:t>
            </a:r>
          </a:p>
        </p:txBody>
      </p:sp>
      <p:sp>
        <p:nvSpPr>
          <p:cNvPr id="1096" name="Shape 1096"/>
          <p:cNvSpPr/>
          <p:nvPr/>
        </p:nvSpPr>
        <p:spPr>
          <a:xfrm flipV="1">
            <a:off x="7306699" y="3888125"/>
            <a:ext cx="1" cy="268098"/>
          </a:xfrm>
          <a:prstGeom prst="line">
            <a:avLst/>
          </a:prstGeom>
          <a:ln w="25400">
            <a:solidFill>
              <a:srgbClr val="29756E"/>
            </a:solidFill>
            <a:round/>
            <a:tailEnd type="stealth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097" name="Shape 1097"/>
          <p:cNvSpPr/>
          <p:nvPr/>
        </p:nvSpPr>
        <p:spPr>
          <a:xfrm>
            <a:off x="7440950" y="3888116"/>
            <a:ext cx="1" cy="281649"/>
          </a:xfrm>
          <a:prstGeom prst="line">
            <a:avLst/>
          </a:prstGeom>
          <a:ln w="25400">
            <a:solidFill>
              <a:srgbClr val="29756E"/>
            </a:solidFill>
            <a:round/>
            <a:tailEnd type="stealth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098" name="Shape 1098"/>
          <p:cNvSpPr/>
          <p:nvPr/>
        </p:nvSpPr>
        <p:spPr>
          <a:xfrm>
            <a:off x="3944682" y="347339"/>
            <a:ext cx="1633941" cy="511870"/>
          </a:xfrm>
          <a:prstGeom prst="roundRect">
            <a:avLst>
              <a:gd name="adj" fmla="val 770"/>
            </a:avLst>
          </a:prstGeom>
          <a:solidFill>
            <a:srgbClr val="29756E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808080">
                <a:alpha val="34999"/>
              </a:srgbClr>
            </a:outerShdw>
          </a:effectLst>
        </p:spPr>
        <p:txBody>
          <a:bodyPr lIns="0" tIns="0" rIns="0" bIns="0"/>
          <a:lstStyle/>
          <a:p>
            <a:pPr lvl="0">
              <a:defRPr b="1" sz="1200">
                <a:solidFill>
                  <a:srgbClr val="FFFFFF"/>
                </a:solidFill>
                <a:uFillTx/>
              </a:defRPr>
            </a:pPr>
          </a:p>
        </p:txBody>
      </p:sp>
      <p:pic>
        <p:nvPicPr>
          <p:cNvPr id="1099" name="pasted-image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983992" y="410392"/>
            <a:ext cx="1537380" cy="385764"/>
          </a:xfrm>
          <a:prstGeom prst="rect">
            <a:avLst/>
          </a:prstGeom>
          <a:ln w="12700">
            <a:miter lim="400000"/>
          </a:ln>
        </p:spPr>
      </p:pic>
      <p:sp>
        <p:nvSpPr>
          <p:cNvPr id="1100" name="Shape 1100"/>
          <p:cNvSpPr/>
          <p:nvPr/>
        </p:nvSpPr>
        <p:spPr>
          <a:xfrm>
            <a:off x="3942143" y="858882"/>
            <a:ext cx="1634466" cy="690807"/>
          </a:xfrm>
          <a:prstGeom prst="roundRect">
            <a:avLst>
              <a:gd name="adj" fmla="val 1163"/>
            </a:avLst>
          </a:prstGeom>
          <a:gradFill>
            <a:gsLst>
              <a:gs pos="0">
                <a:srgbClr val="29756E"/>
              </a:gs>
              <a:gs pos="100000">
                <a:srgbClr val="29756E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lvl="0" algn="ctr" defTabSz="8255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1101" name="droppedImage.tif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071240" y="874069"/>
            <a:ext cx="228601" cy="228601"/>
          </a:xfrm>
          <a:prstGeom prst="rect">
            <a:avLst/>
          </a:prstGeom>
          <a:ln w="12700">
            <a:miter lim="400000"/>
          </a:ln>
        </p:spPr>
      </p:pic>
      <p:sp>
        <p:nvSpPr>
          <p:cNvPr id="1102" name="Shape 1102"/>
          <p:cNvSpPr/>
          <p:nvPr/>
        </p:nvSpPr>
        <p:spPr>
          <a:xfrm>
            <a:off x="5687600" y="962969"/>
            <a:ext cx="419412" cy="1"/>
          </a:xfrm>
          <a:prstGeom prst="line">
            <a:avLst/>
          </a:prstGeom>
          <a:ln w="25400">
            <a:solidFill>
              <a:srgbClr val="33928A"/>
            </a:solidFill>
            <a:round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103" name="Shape 1103"/>
          <p:cNvSpPr/>
          <p:nvPr/>
        </p:nvSpPr>
        <p:spPr>
          <a:xfrm>
            <a:off x="6215989" y="664972"/>
            <a:ext cx="2695107" cy="739168"/>
          </a:xfrm>
          <a:prstGeom prst="roundRect">
            <a:avLst>
              <a:gd name="adj" fmla="val 4579"/>
            </a:avLst>
          </a:prstGeom>
          <a:solidFill>
            <a:srgbClr val="29756E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808080">
                <a:alpha val="34999"/>
              </a:srgbClr>
            </a:outerShdw>
          </a:effectLst>
        </p:spPr>
        <p:txBody>
          <a:bodyPr lIns="0" tIns="0" rIns="0" bIns="0"/>
          <a:lstStyle/>
          <a:p>
            <a:pPr lvl="0">
              <a:defRPr b="1" sz="1200">
                <a:solidFill>
                  <a:srgbClr val="FFFFFF"/>
                </a:solidFill>
                <a:uFillTx/>
              </a:defRPr>
            </a:pPr>
          </a:p>
        </p:txBody>
      </p:sp>
      <p:pic>
        <p:nvPicPr>
          <p:cNvPr id="1104" name="image10.png" descr="ICON_VM_basic_label_Q308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364725" y="867478"/>
            <a:ext cx="361548" cy="423767"/>
          </a:xfrm>
          <a:prstGeom prst="rect">
            <a:avLst/>
          </a:prstGeom>
          <a:ln w="12700">
            <a:miter lim="400000"/>
          </a:ln>
        </p:spPr>
      </p:pic>
      <p:sp>
        <p:nvSpPr>
          <p:cNvPr id="1105" name="Shape 1105"/>
          <p:cNvSpPr/>
          <p:nvPr/>
        </p:nvSpPr>
        <p:spPr>
          <a:xfrm>
            <a:off x="6919757" y="384045"/>
            <a:ext cx="1468308" cy="297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1000">
                <a:solidFill>
                  <a:srgbClr val="29756E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29756E"/>
                </a:solidFill>
              </a:rPr>
              <a:t>Ops Manager Director</a:t>
            </a:r>
          </a:p>
        </p:txBody>
      </p:sp>
      <p:pic>
        <p:nvPicPr>
          <p:cNvPr id="1106" name="image10.png" descr="ICON_VM_basic_label_Q308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999981" y="1181822"/>
            <a:ext cx="281568" cy="330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7" name="pasted-image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426867" y="770260"/>
            <a:ext cx="411365" cy="41136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sp>
        <p:nvSpPr>
          <p:cNvPr id="1108" name="Shape 1108"/>
          <p:cNvSpPr/>
          <p:nvPr/>
        </p:nvSpPr>
        <p:spPr>
          <a:xfrm>
            <a:off x="6326717" y="720360"/>
            <a:ext cx="2243612" cy="18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1200">
                <a:solidFill>
                  <a:srgbClr val="FFFFFF"/>
                </a:solidFill>
                <a:uFillTx/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MicroBOSH</a:t>
            </a:r>
          </a:p>
        </p:txBody>
      </p:sp>
      <p:grpSp>
        <p:nvGrpSpPr>
          <p:cNvPr id="1112" name="Group 1112"/>
          <p:cNvGrpSpPr/>
          <p:nvPr/>
        </p:nvGrpSpPr>
        <p:grpSpPr>
          <a:xfrm>
            <a:off x="6322807" y="989149"/>
            <a:ext cx="774045" cy="343576"/>
            <a:chOff x="-35921" y="-35921"/>
            <a:chExt cx="774043" cy="343574"/>
          </a:xfrm>
        </p:grpSpPr>
        <p:pic>
          <p:nvPicPr>
            <p:cNvPr id="1109" name="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-35922" y="-35922"/>
              <a:ext cx="774045" cy="343576"/>
            </a:xfrm>
            <a:prstGeom prst="rect">
              <a:avLst/>
            </a:prstGeom>
            <a:effectLst/>
          </p:spPr>
        </p:pic>
        <p:sp>
          <p:nvSpPr>
            <p:cNvPr id="1111" name="Shape 1111"/>
            <p:cNvSpPr/>
            <p:nvPr/>
          </p:nvSpPr>
          <p:spPr>
            <a:xfrm>
              <a:off x="12855" y="7078"/>
              <a:ext cx="676492" cy="274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lvl="0" algn="r">
                <a:defRPr>
                  <a:solidFill>
                    <a:srgbClr val="000000"/>
                  </a:solidFill>
                  <a:uFillTx/>
                </a:defRPr>
              </a:pPr>
              <a:r>
                <a:rPr sz="900">
                  <a:solidFill>
                    <a:srgbClr val="FFFFFF"/>
                  </a:solidFill>
                  <a:latin typeface="Avenir Next Demi Bold"/>
                  <a:ea typeface="Avenir Next Demi Bold"/>
                  <a:cs typeface="Avenir Next Demi Bold"/>
                  <a:sym typeface="Avenir Next Demi Bold"/>
                </a:rPr>
                <a:t>CF</a:t>
              </a:r>
              <a:r>
                <a:rPr sz="900">
                  <a:solidFill>
                    <a:srgbClr val="29756E"/>
                  </a:solidFill>
                  <a:latin typeface="Avenir Next Demi Bold"/>
                  <a:ea typeface="Avenir Next Demi Bold"/>
                  <a:cs typeface="Avenir Next Demi Bold"/>
                  <a:sym typeface="Avenir Next Demi Bold"/>
                </a:rPr>
                <a:t> </a:t>
              </a:r>
              <a:r>
                <a:rPr sz="900">
                  <a:solidFill>
                    <a:srgbClr val="FFFFFF"/>
                  </a:solidFill>
                  <a:latin typeface="Avenir Next Demi Bold"/>
                  <a:ea typeface="Avenir Next Demi Bold"/>
                  <a:cs typeface="Avenir Next Demi Bold"/>
                  <a:sym typeface="Avenir Next Demi Bold"/>
                </a:rPr>
                <a:t>Release</a:t>
              </a:r>
            </a:p>
          </p:txBody>
        </p:sp>
      </p:grpSp>
      <p:sp>
        <p:nvSpPr>
          <p:cNvPr id="1113" name="Shape 1113"/>
          <p:cNvSpPr/>
          <p:nvPr/>
        </p:nvSpPr>
        <p:spPr>
          <a:xfrm>
            <a:off x="232914" y="2514953"/>
            <a:ext cx="3106675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000"/>
              <a:t>(… same for other services)</a:t>
            </a:r>
          </a:p>
        </p:txBody>
      </p:sp>
      <p:pic>
        <p:nvPicPr>
          <p:cNvPr id="1114" name="pasted-image.png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4997941" y="789130"/>
            <a:ext cx="330024" cy="33002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18" name="Group 1118"/>
          <p:cNvGrpSpPr/>
          <p:nvPr/>
        </p:nvGrpSpPr>
        <p:grpSpPr>
          <a:xfrm>
            <a:off x="7163820" y="989149"/>
            <a:ext cx="1072616" cy="343576"/>
            <a:chOff x="-35921" y="-35921"/>
            <a:chExt cx="1072615" cy="343574"/>
          </a:xfrm>
        </p:grpSpPr>
        <p:pic>
          <p:nvPicPr>
            <p:cNvPr id="1115" name=""/>
            <p:cNvPicPr/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-35922" y="-35922"/>
              <a:ext cx="1072617" cy="343576"/>
            </a:xfrm>
            <a:prstGeom prst="rect">
              <a:avLst/>
            </a:prstGeom>
            <a:effectLst/>
          </p:spPr>
        </p:pic>
        <p:sp>
          <p:nvSpPr>
            <p:cNvPr id="1117" name="Shape 1117"/>
            <p:cNvSpPr/>
            <p:nvPr/>
          </p:nvSpPr>
          <p:spPr>
            <a:xfrm>
              <a:off x="12855" y="12700"/>
              <a:ext cx="975064" cy="2816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lvl="0" algn="r">
                <a:defRPr>
                  <a:solidFill>
                    <a:srgbClr val="000000"/>
                  </a:solidFill>
                  <a:uFillTx/>
                </a:defRPr>
              </a:pPr>
              <a:r>
                <a:rPr sz="900">
                  <a:solidFill>
                    <a:srgbClr val="FFFFFF"/>
                  </a:solidFill>
                  <a:latin typeface="Avenir Next Demi Bold"/>
                  <a:ea typeface="Avenir Next Demi Bold"/>
                  <a:cs typeface="Avenir Next Demi Bold"/>
                  <a:sym typeface="Avenir Next Demi Bold"/>
                </a:rPr>
                <a:t>MySQL  </a:t>
              </a:r>
              <a:r>
                <a:rPr sz="900">
                  <a:solidFill>
                    <a:srgbClr val="29756E"/>
                  </a:solidFill>
                  <a:latin typeface="Avenir Next Demi Bold"/>
                  <a:ea typeface="Avenir Next Demi Bold"/>
                  <a:cs typeface="Avenir Next Demi Bold"/>
                  <a:sym typeface="Avenir Next Demi Bold"/>
                </a:rPr>
                <a:t> </a:t>
              </a:r>
              <a:r>
                <a:rPr sz="900">
                  <a:solidFill>
                    <a:srgbClr val="FFFFFF"/>
                  </a:solidFill>
                  <a:latin typeface="Avenir Next Demi Bold"/>
                  <a:ea typeface="Avenir Next Demi Bold"/>
                  <a:cs typeface="Avenir Next Demi Bold"/>
                  <a:sym typeface="Avenir Next Demi Bold"/>
                </a:rPr>
                <a:t>Release</a:t>
              </a:r>
            </a:p>
          </p:txBody>
        </p:sp>
      </p:grpSp>
      <p:sp>
        <p:nvSpPr>
          <p:cNvPr id="1119" name="Shape 1119"/>
          <p:cNvSpPr/>
          <p:nvPr/>
        </p:nvSpPr>
        <p:spPr>
          <a:xfrm>
            <a:off x="232914" y="966653"/>
            <a:ext cx="3445511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000"/>
              <a:t>Conf. IaaS tile / apply changes</a:t>
            </a:r>
          </a:p>
        </p:txBody>
      </p:sp>
    </p:spTree>
  </p:cSld>
  <p:clrMapOvr>
    <a:masterClrMapping/>
  </p:clrMapOvr>
  <p:transition spd="slow" advClick="0" advTm="0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nodeType="after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nodeType="afterEffect" presetClass="entr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4" dur="10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nodeType="afterEffect" presetClass="entr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8" dur="10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nodeType="afterEffect" presetClass="entr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nodeType="afterEffect" presetClass="entr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6" dur="10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" nodeType="afterEffect" presetClass="entr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0" dur="100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nodeType="afterEffect" presetClass="entr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4" dur="10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0"/>
                            </p:stCondLst>
                            <p:childTnLst>
                              <p:par>
                                <p:cTn id="36" nodeType="afterEffect" presetClass="entr" presetSubtype="8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8" dur="1000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0"/>
                            </p:stCondLst>
                            <p:childTnLst>
                              <p:par>
                                <p:cTn id="40" nodeType="afterEffect" presetClass="entr" presetSubtype="8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2" dur="10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000"/>
                            </p:stCondLst>
                            <p:childTnLst>
                              <p:par>
                                <p:cTn id="44" nodeType="afterEffect" presetClass="entr" presetSubtype="8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6" dur="1000"/>
                                        <p:tgtEl>
                                          <p:spTgt spid="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0"/>
                            </p:stCondLst>
                            <p:childTnLst>
                              <p:par>
                                <p:cTn id="48" nodeType="afterEffect" presetClass="entr" presetSubtype="8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0" dur="1000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1000"/>
                            </p:stCondLst>
                            <p:childTnLst>
                              <p:par>
                                <p:cTn id="52" nodeType="afterEffect" presetClass="entr" presetSubtype="8" presetID="2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4" dur="10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000"/>
                            </p:stCondLst>
                            <p:childTnLst>
                              <p:par>
                                <p:cTn id="56" nodeType="afterEffect" presetClass="entr" presetSubtype="8" presetID="2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8" dur="10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3000"/>
                            </p:stCondLst>
                            <p:childTnLst>
                              <p:par>
                                <p:cTn id="60" nodeType="afterEffect" presetClass="entr" presetSubtype="8" presetID="2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2" dur="1000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4000"/>
                            </p:stCondLst>
                            <p:childTnLst>
                              <p:par>
                                <p:cTn id="64" nodeType="afterEffect" presetClass="entr" presetSubtype="8" presetID="2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6" dur="1000"/>
                                        <p:tgtEl>
                                          <p:spTgt spid="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0"/>
                            </p:stCondLst>
                            <p:childTnLst>
                              <p:par>
                                <p:cTn id="68" nodeType="afterEffect" presetClass="entr" presetSubtype="8" presetID="2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0" dur="1000"/>
                                        <p:tgtEl>
                                          <p:spTgt spid="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6000"/>
                            </p:stCondLst>
                            <p:childTnLst>
                              <p:par>
                                <p:cTn id="72" nodeType="afterEffect" presetClass="entr" presetSubtype="8" presetID="2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4" dur="750"/>
                                        <p:tgtEl>
                                          <p:spTgt spid="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6750"/>
                            </p:stCondLst>
                            <p:childTnLst>
                              <p:par>
                                <p:cTn id="76" nodeType="afterEffect" presetClass="entr" presetSubtype="2" presetID="22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78" dur="500"/>
                                        <p:tgtEl>
                                          <p:spTgt spid="1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7250"/>
                            </p:stCondLst>
                            <p:childTnLst>
                              <p:par>
                                <p:cTn id="80" nodeType="afterEffect" presetClass="exit" presetSubtype="2" presetID="22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right)" transition="out">
                                      <p:cBhvr>
                                        <p:cTn id="81" dur="1000" fill="hold"/>
                                        <p:tgtEl>
                                          <p:spTgt spid="1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8250"/>
                            </p:stCondLst>
                            <p:childTnLst>
                              <p:par>
                                <p:cTn id="84" nodeType="afterEffect" presetClass="entr" presetSubtype="2" presetID="22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86" dur="500"/>
                                        <p:tgtEl>
                                          <p:spTgt spid="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8750"/>
                            </p:stCondLst>
                            <p:childTnLst>
                              <p:par>
                                <p:cTn id="88" nodeType="afterEffect" presetClass="exit" presetSubtype="2" presetID="22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right)" transition="out">
                                      <p:cBhvr>
                                        <p:cTn id="89" dur="1000" fill="hold"/>
                                        <p:tgtEl>
                                          <p:spTgt spid="1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9750"/>
                            </p:stCondLst>
                            <p:childTnLst>
                              <p:par>
                                <p:cTn id="92" nodeType="afterEffect" presetClass="entr" presetSubtype="8" presetID="22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94" dur="750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500"/>
                            </p:stCondLst>
                            <p:childTnLst>
                              <p:par>
                                <p:cTn id="96" nodeType="afterEffect" presetClass="entr" presetSubtype="8" presetID="22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98" dur="750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1250"/>
                            </p:stCondLst>
                            <p:childTnLst>
                              <p:par>
                                <p:cTn id="100" nodeType="afterEffect" presetClass="entr" presetSubtype="8" presetID="22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2" dur="750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57" grpId="7"/>
      <p:bldP build="whole" bldLvl="1" animBg="1" rev="0" advAuto="0" spid="1061" grpId="9"/>
      <p:bldP build="whole" bldLvl="1" animBg="1" rev="0" advAuto="0" spid="1073" grpId="2"/>
      <p:bldP build="whole" bldLvl="1" animBg="1" rev="0" advAuto="0" spid="1094" grpId="17"/>
      <p:bldP build="whole" bldLvl="1" animBg="1" rev="0" advAuto="0" spid="1072" grpId="14"/>
      <p:bldP build="whole" bldLvl="1" animBg="1" rev="0" advAuto="0" spid="1062" grpId="12"/>
      <p:bldP build="whole" bldLvl="1" animBg="1" rev="0" advAuto="0" spid="1050" grpId="6"/>
      <p:bldP build="whole" bldLvl="1" animBg="1" rev="0" advAuto="0" spid="1049" grpId="1"/>
      <p:bldP build="whole" bldLvl="1" animBg="1" rev="0" advAuto="0" spid="1092" grpId="25"/>
      <p:bldP build="whole" bldLvl="1" animBg="1" rev="0" advAuto="0" spid="1053" grpId="13"/>
      <p:bldP build="whole" bldLvl="1" animBg="1" rev="0" advAuto="0" spid="1097" grpId="16"/>
      <p:bldP build="whole" bldLvl="1" animBg="1" rev="0" advAuto="0" spid="1096" grpId="15"/>
      <p:bldP build="whole" bldLvl="1" animBg="1" rev="0" advAuto="0" spid="1060" grpId="10"/>
      <p:bldP build="whole" bldLvl="1" animBg="1" rev="0" advAuto="0" spid="1052" grpId="3"/>
      <p:bldP build="whole" bldLvl="1" animBg="1" rev="0" advAuto="0" spid="1051" grpId="5"/>
      <p:bldP build="whole" bldLvl="1" animBg="1" rev="0" advAuto="0" spid="1086" grpId="24"/>
      <p:bldP build="whole" bldLvl="1" animBg="1" rev="0" advAuto="0" spid="1120" grpId="19"/>
      <p:bldP build="whole" bldLvl="1" animBg="1" rev="0" advAuto="0" spid="1054" grpId="4"/>
      <p:bldP build="whole" bldLvl="1" animBg="1" rev="0" advAuto="0" spid="1065" grpId="11"/>
      <p:bldP build="whole" bldLvl="1" animBg="1" rev="0" advAuto="0" spid="1064" grpId="8"/>
      <p:bldP build="whole" bldLvl="1" animBg="1" rev="0" advAuto="0" spid="1120" grpId="20"/>
      <p:bldP build="whole" bldLvl="1" animBg="1" rev="0" advAuto="0" spid="1095" grpId="18"/>
      <p:bldP build="whole" bldLvl="1" animBg="1" rev="0" advAuto="0" spid="1121" grpId="21"/>
      <p:bldP build="whole" bldLvl="1" animBg="1" rev="0" advAuto="0" spid="1121" grpId="22"/>
      <p:bldP build="whole" bldLvl="1" animBg="1" rev="0" advAuto="0" spid="1079" grpId="23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Shape 1123"/>
          <p:cNvSpPr/>
          <p:nvPr/>
        </p:nvSpPr>
        <p:spPr>
          <a:xfrm>
            <a:off x="96447" y="267128"/>
            <a:ext cx="3680808" cy="4267025"/>
          </a:xfrm>
          <a:prstGeom prst="roundRect">
            <a:avLst>
              <a:gd name="adj" fmla="val 4098"/>
            </a:avLst>
          </a:prstGeom>
          <a:gradFill>
            <a:gsLst>
              <a:gs pos="0">
                <a:srgbClr val="DDDDDD">
                  <a:alpha val="73921"/>
                </a:srgbClr>
              </a:gs>
              <a:gs pos="100000">
                <a:srgbClr val="FFFFFF">
                  <a:alpha val="73921"/>
                </a:srgbClr>
              </a:gs>
            </a:gsLst>
            <a:lin ang="20987188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lvl="0" algn="ctr" defTabSz="8255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124" name="Shape 1124"/>
          <p:cNvSpPr/>
          <p:nvPr/>
        </p:nvSpPr>
        <p:spPr>
          <a:xfrm>
            <a:off x="220214" y="450186"/>
            <a:ext cx="2860549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000"/>
              <a:t>Deploy Ops Manager VM</a:t>
            </a:r>
          </a:p>
        </p:txBody>
      </p:sp>
      <p:sp>
        <p:nvSpPr>
          <p:cNvPr id="1125" name="Shape 112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</a:fld>
          </a:p>
        </p:txBody>
      </p:sp>
      <p:sp>
        <p:nvSpPr>
          <p:cNvPr id="1126" name="Shape 1126"/>
          <p:cNvSpPr/>
          <p:nvPr/>
        </p:nvSpPr>
        <p:spPr>
          <a:xfrm>
            <a:off x="3944682" y="347339"/>
            <a:ext cx="1633941" cy="511870"/>
          </a:xfrm>
          <a:prstGeom prst="roundRect">
            <a:avLst>
              <a:gd name="adj" fmla="val 770"/>
            </a:avLst>
          </a:prstGeom>
          <a:solidFill>
            <a:srgbClr val="29756E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808080">
                <a:alpha val="34999"/>
              </a:srgbClr>
            </a:outerShdw>
          </a:effectLst>
        </p:spPr>
        <p:txBody>
          <a:bodyPr lIns="0" tIns="0" rIns="0" bIns="0"/>
          <a:lstStyle/>
          <a:p>
            <a:pPr lvl="0">
              <a:defRPr b="1" sz="1200">
                <a:solidFill>
                  <a:srgbClr val="FFFFFF"/>
                </a:solidFill>
                <a:uFillTx/>
              </a:defRPr>
            </a:pPr>
          </a:p>
        </p:txBody>
      </p:sp>
      <p:pic>
        <p:nvPicPr>
          <p:cNvPr id="112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83992" y="410392"/>
            <a:ext cx="1537380" cy="385764"/>
          </a:xfrm>
          <a:prstGeom prst="rect">
            <a:avLst/>
          </a:prstGeom>
          <a:ln w="12700">
            <a:miter lim="400000"/>
          </a:ln>
        </p:spPr>
      </p:pic>
      <p:sp>
        <p:nvSpPr>
          <p:cNvPr id="1128" name="Shape 1128"/>
          <p:cNvSpPr/>
          <p:nvPr/>
        </p:nvSpPr>
        <p:spPr>
          <a:xfrm>
            <a:off x="3942143" y="858882"/>
            <a:ext cx="1634466" cy="690807"/>
          </a:xfrm>
          <a:prstGeom prst="roundRect">
            <a:avLst>
              <a:gd name="adj" fmla="val 1163"/>
            </a:avLst>
          </a:prstGeom>
          <a:gradFill>
            <a:gsLst>
              <a:gs pos="0">
                <a:srgbClr val="29756E"/>
              </a:gs>
              <a:gs pos="100000">
                <a:srgbClr val="29756E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lvl="0" algn="ctr" defTabSz="8255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1129" name="droppedImage.tif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71240" y="874069"/>
            <a:ext cx="228601" cy="2286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0" name="Shape 1130"/>
          <p:cNvSpPr/>
          <p:nvPr/>
        </p:nvSpPr>
        <p:spPr>
          <a:xfrm>
            <a:off x="5687600" y="962969"/>
            <a:ext cx="419412" cy="1"/>
          </a:xfrm>
          <a:prstGeom prst="line">
            <a:avLst/>
          </a:prstGeom>
          <a:ln w="25400">
            <a:solidFill>
              <a:srgbClr val="33928A"/>
            </a:solidFill>
            <a:round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131" name="Shape 1131"/>
          <p:cNvSpPr/>
          <p:nvPr/>
        </p:nvSpPr>
        <p:spPr>
          <a:xfrm>
            <a:off x="6215989" y="664972"/>
            <a:ext cx="2695107" cy="739168"/>
          </a:xfrm>
          <a:prstGeom prst="roundRect">
            <a:avLst>
              <a:gd name="adj" fmla="val 4579"/>
            </a:avLst>
          </a:prstGeom>
          <a:solidFill>
            <a:srgbClr val="29756E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808080">
                <a:alpha val="34999"/>
              </a:srgbClr>
            </a:outerShdw>
          </a:effectLst>
        </p:spPr>
        <p:txBody>
          <a:bodyPr lIns="0" tIns="0" rIns="0" bIns="0"/>
          <a:lstStyle/>
          <a:p>
            <a:pPr lvl="0">
              <a:defRPr b="1" sz="1200">
                <a:solidFill>
                  <a:srgbClr val="FFFFFF"/>
                </a:solidFill>
                <a:uFillTx/>
              </a:defRPr>
            </a:pPr>
          </a:p>
        </p:txBody>
      </p:sp>
      <p:pic>
        <p:nvPicPr>
          <p:cNvPr id="1132" name="image10.png" descr="ICON_VM_basic_label_Q308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64725" y="867478"/>
            <a:ext cx="361548" cy="423767"/>
          </a:xfrm>
          <a:prstGeom prst="rect">
            <a:avLst/>
          </a:prstGeom>
          <a:ln w="12700">
            <a:miter lim="400000"/>
          </a:ln>
        </p:spPr>
      </p:pic>
      <p:sp>
        <p:nvSpPr>
          <p:cNvPr id="1133" name="Shape 1133"/>
          <p:cNvSpPr/>
          <p:nvPr/>
        </p:nvSpPr>
        <p:spPr>
          <a:xfrm>
            <a:off x="6919757" y="384045"/>
            <a:ext cx="1468308" cy="297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1000">
                <a:solidFill>
                  <a:srgbClr val="29756E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29756E"/>
                </a:solidFill>
              </a:rPr>
              <a:t>Ops Manager Director</a:t>
            </a:r>
          </a:p>
        </p:txBody>
      </p:sp>
      <p:pic>
        <p:nvPicPr>
          <p:cNvPr id="1134" name="image10.png" descr="ICON_VM_basic_label_Q308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99981" y="1181822"/>
            <a:ext cx="281568" cy="330024"/>
          </a:xfrm>
          <a:prstGeom prst="rect">
            <a:avLst/>
          </a:prstGeom>
          <a:ln w="12700">
            <a:miter lim="400000"/>
          </a:ln>
        </p:spPr>
      </p:pic>
      <p:sp>
        <p:nvSpPr>
          <p:cNvPr id="1135" name="Shape 1135"/>
          <p:cNvSpPr/>
          <p:nvPr/>
        </p:nvSpPr>
        <p:spPr>
          <a:xfrm>
            <a:off x="232914" y="1482570"/>
            <a:ext cx="3060193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000"/>
              <a:t>Add ER tile (BOSH release)</a:t>
            </a:r>
          </a:p>
        </p:txBody>
      </p:sp>
      <p:pic>
        <p:nvPicPr>
          <p:cNvPr id="1136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26867" y="770260"/>
            <a:ext cx="411365" cy="41136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sp>
        <p:nvSpPr>
          <p:cNvPr id="1137" name="Shape 1137"/>
          <p:cNvSpPr/>
          <p:nvPr/>
        </p:nvSpPr>
        <p:spPr>
          <a:xfrm>
            <a:off x="232914" y="1993759"/>
            <a:ext cx="1779779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000"/>
              <a:t>Apply Changes</a:t>
            </a:r>
          </a:p>
        </p:txBody>
      </p:sp>
      <p:sp>
        <p:nvSpPr>
          <p:cNvPr id="1138" name="Shape 1138"/>
          <p:cNvSpPr/>
          <p:nvPr/>
        </p:nvSpPr>
        <p:spPr>
          <a:xfrm>
            <a:off x="3901545" y="1862067"/>
            <a:ext cx="2199810" cy="1586484"/>
          </a:xfrm>
          <a:prstGeom prst="roundRect">
            <a:avLst>
              <a:gd name="adj" fmla="val 2434"/>
            </a:avLst>
          </a:prstGeom>
          <a:ln w="25400">
            <a:solidFill>
              <a:srgbClr val="29756E"/>
            </a:solidFill>
            <a:round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139" name="Shape 1139"/>
          <p:cNvSpPr/>
          <p:nvPr/>
        </p:nvSpPr>
        <p:spPr>
          <a:xfrm>
            <a:off x="4326554" y="3141723"/>
            <a:ext cx="1322783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solidFill>
                  <a:srgbClr val="29756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29756E"/>
                </a:solidFill>
                <a:uFill>
                  <a:solidFill>
                    <a:srgbClr val="4D4D4D"/>
                  </a:solidFill>
                </a:uFill>
              </a:rPr>
              <a:t>Pivotal MySQL </a:t>
            </a:r>
          </a:p>
        </p:txBody>
      </p:sp>
      <p:sp>
        <p:nvSpPr>
          <p:cNvPr id="1140" name="Shape 1140"/>
          <p:cNvSpPr/>
          <p:nvPr/>
        </p:nvSpPr>
        <p:spPr>
          <a:xfrm>
            <a:off x="6238345" y="1421388"/>
            <a:ext cx="2669706" cy="2454704"/>
          </a:xfrm>
          <a:prstGeom prst="roundRect">
            <a:avLst>
              <a:gd name="adj" fmla="val 1573"/>
            </a:avLst>
          </a:prstGeom>
          <a:ln w="25400">
            <a:solidFill>
              <a:srgbClr val="29756E"/>
            </a:solidFill>
            <a:round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141" name="Shape 1141"/>
          <p:cNvSpPr/>
          <p:nvPr/>
        </p:nvSpPr>
        <p:spPr>
          <a:xfrm flipV="1">
            <a:off x="8291152" y="1847982"/>
            <a:ext cx="268098" cy="268097"/>
          </a:xfrm>
          <a:prstGeom prst="line">
            <a:avLst/>
          </a:prstGeom>
          <a:ln w="19050">
            <a:solidFill>
              <a:srgbClr val="535353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142" name="Shape 1142"/>
          <p:cNvSpPr/>
          <p:nvPr/>
        </p:nvSpPr>
        <p:spPr>
          <a:xfrm>
            <a:off x="7386725" y="1843537"/>
            <a:ext cx="268098" cy="268098"/>
          </a:xfrm>
          <a:prstGeom prst="line">
            <a:avLst/>
          </a:prstGeom>
          <a:ln w="19050">
            <a:solidFill>
              <a:srgbClr val="535353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143" name="Shape 1143"/>
          <p:cNvSpPr/>
          <p:nvPr/>
        </p:nvSpPr>
        <p:spPr>
          <a:xfrm>
            <a:off x="6905416" y="1556750"/>
            <a:ext cx="896839" cy="330024"/>
          </a:xfrm>
          <a:prstGeom prst="roundRect">
            <a:avLst>
              <a:gd name="adj" fmla="val 13563"/>
            </a:avLst>
          </a:prstGeom>
          <a:solidFill>
            <a:srgbClr val="545454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2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   Blobstore</a:t>
            </a:r>
          </a:p>
        </p:txBody>
      </p:sp>
      <p:sp>
        <p:nvSpPr>
          <p:cNvPr id="1144" name="Shape 1144"/>
          <p:cNvSpPr/>
          <p:nvPr/>
        </p:nvSpPr>
        <p:spPr>
          <a:xfrm>
            <a:off x="7420466" y="3274381"/>
            <a:ext cx="1360687" cy="330024"/>
          </a:xfrm>
          <a:prstGeom prst="roundRect">
            <a:avLst>
              <a:gd name="adj" fmla="val 15295"/>
            </a:avLst>
          </a:prstGeom>
          <a:solidFill>
            <a:srgbClr val="29756E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2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    Health Monitor</a:t>
            </a:r>
          </a:p>
        </p:txBody>
      </p:sp>
      <p:sp>
        <p:nvSpPr>
          <p:cNvPr id="1145" name="Shape 1145"/>
          <p:cNvSpPr/>
          <p:nvPr/>
        </p:nvSpPr>
        <p:spPr>
          <a:xfrm>
            <a:off x="8293718" y="1578103"/>
            <a:ext cx="533401" cy="295250"/>
          </a:xfrm>
          <a:prstGeom prst="roundRect">
            <a:avLst>
              <a:gd name="adj" fmla="val 13038"/>
            </a:avLst>
          </a:prstGeom>
          <a:solidFill>
            <a:srgbClr val="545454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1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    DB</a:t>
            </a:r>
          </a:p>
        </p:txBody>
      </p:sp>
      <p:grpSp>
        <p:nvGrpSpPr>
          <p:cNvPr id="1148" name="Group 1148"/>
          <p:cNvGrpSpPr/>
          <p:nvPr/>
        </p:nvGrpSpPr>
        <p:grpSpPr>
          <a:xfrm>
            <a:off x="7273224" y="2039384"/>
            <a:ext cx="1451970" cy="363583"/>
            <a:chOff x="0" y="0"/>
            <a:chExt cx="1451969" cy="363582"/>
          </a:xfrm>
        </p:grpSpPr>
        <p:sp>
          <p:nvSpPr>
            <p:cNvPr id="1146" name="Shape 1146"/>
            <p:cNvSpPr/>
            <p:nvPr/>
          </p:nvSpPr>
          <p:spPr>
            <a:xfrm>
              <a:off x="0" y="0"/>
              <a:ext cx="1451970" cy="363583"/>
            </a:xfrm>
            <a:prstGeom prst="roundRect">
              <a:avLst>
                <a:gd name="adj" fmla="val 13884"/>
              </a:avLst>
            </a:prstGeom>
            <a:solidFill>
              <a:srgbClr val="29756E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2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200">
                  <a:solidFill>
                    <a:srgbClr val="FFFFFF"/>
                  </a:solidFill>
                  <a:uFill>
                    <a:solidFill>
                      <a:srgbClr val="4D4D4D"/>
                    </a:solidFill>
                  </a:uFill>
                </a:rPr>
                <a:t>        BOSH Director</a:t>
              </a:r>
            </a:p>
          </p:txBody>
        </p:sp>
        <p:pic>
          <p:nvPicPr>
            <p:cNvPr id="1147" name="pasted-image.pdf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78883" y="73841"/>
              <a:ext cx="167923" cy="215901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1151" name="Group 1151"/>
          <p:cNvGrpSpPr/>
          <p:nvPr/>
        </p:nvGrpSpPr>
        <p:grpSpPr>
          <a:xfrm>
            <a:off x="7670257" y="2700778"/>
            <a:ext cx="1004615" cy="297423"/>
            <a:chOff x="0" y="0"/>
            <a:chExt cx="1004614" cy="297422"/>
          </a:xfrm>
        </p:grpSpPr>
        <p:sp>
          <p:nvSpPr>
            <p:cNvPr id="1149" name="Shape 1149"/>
            <p:cNvSpPr/>
            <p:nvPr/>
          </p:nvSpPr>
          <p:spPr>
            <a:xfrm>
              <a:off x="0" y="0"/>
              <a:ext cx="1004615" cy="297423"/>
            </a:xfrm>
            <a:prstGeom prst="roundRect">
              <a:avLst>
                <a:gd name="adj" fmla="val 13169"/>
              </a:avLst>
            </a:prstGeom>
            <a:solidFill>
              <a:srgbClr val="29756E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FFFFFF"/>
                  </a:solidFill>
                  <a:uFill>
                    <a:solidFill>
                      <a:srgbClr val="4D4D4D"/>
                    </a:solidFill>
                  </a:uFill>
                  <a:latin typeface="Avenir Next"/>
                  <a:ea typeface="Avenir Next"/>
                  <a:cs typeface="Avenir Next"/>
                  <a:sym typeface="Avenir Next"/>
                </a:rPr>
                <a:t>      </a:t>
              </a:r>
              <a:r>
                <a:rPr sz="1200">
                  <a:solidFill>
                    <a:srgbClr val="FFFFFF"/>
                  </a:solidFill>
                  <a:uFill>
                    <a:solidFill>
                      <a:srgbClr val="4D4D4D"/>
                    </a:solidFill>
                  </a:uFill>
                  <a:latin typeface="Avenir Next"/>
                  <a:ea typeface="Avenir Next"/>
                  <a:cs typeface="Avenir Next"/>
                  <a:sym typeface="Avenir Next"/>
                </a:rPr>
                <a:t>NATS</a:t>
              </a:r>
            </a:p>
          </p:txBody>
        </p:sp>
        <p:pic>
          <p:nvPicPr>
            <p:cNvPr id="1150" name="pasted-image.pdf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75986" y="73551"/>
              <a:ext cx="228601" cy="185058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1152" name="Shape 1152"/>
          <p:cNvSpPr/>
          <p:nvPr/>
        </p:nvSpPr>
        <p:spPr>
          <a:xfrm flipV="1">
            <a:off x="8100652" y="2432360"/>
            <a:ext cx="1" cy="268098"/>
          </a:xfrm>
          <a:prstGeom prst="line">
            <a:avLst/>
          </a:prstGeom>
          <a:ln w="19050">
            <a:solidFill>
              <a:srgbClr val="535353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153" name="Shape 1153"/>
          <p:cNvSpPr/>
          <p:nvPr/>
        </p:nvSpPr>
        <p:spPr>
          <a:xfrm flipV="1">
            <a:off x="8100652" y="3010917"/>
            <a:ext cx="1" cy="268098"/>
          </a:xfrm>
          <a:prstGeom prst="line">
            <a:avLst/>
          </a:prstGeom>
          <a:ln w="19050">
            <a:solidFill>
              <a:srgbClr val="535353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154" name="Shape 1154"/>
          <p:cNvSpPr/>
          <p:nvPr/>
        </p:nvSpPr>
        <p:spPr>
          <a:xfrm>
            <a:off x="6342068" y="2975569"/>
            <a:ext cx="858070" cy="281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100">
                <a:solidFill>
                  <a:srgbClr val="FFFFFF"/>
                </a:solidFill>
                <a:uFillTx/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100">
                <a:solidFill>
                  <a:srgbClr val="FFFFFF"/>
                </a:solidFill>
              </a:rPr>
              <a:t>Worker VMs</a:t>
            </a:r>
          </a:p>
        </p:txBody>
      </p:sp>
      <p:sp>
        <p:nvSpPr>
          <p:cNvPr id="1155" name="Shape 1155"/>
          <p:cNvSpPr/>
          <p:nvPr/>
        </p:nvSpPr>
        <p:spPr>
          <a:xfrm>
            <a:off x="6333630" y="3659190"/>
            <a:ext cx="2243612" cy="18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1200">
                <a:solidFill>
                  <a:srgbClr val="29756E"/>
                </a:solidFill>
                <a:uFillTx/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29756E"/>
                </a:solidFill>
              </a:rPr>
              <a:t>MicroBOSH</a:t>
            </a:r>
          </a:p>
        </p:txBody>
      </p:sp>
      <p:sp>
        <p:nvSpPr>
          <p:cNvPr id="1189" name="Shape 1189"/>
          <p:cNvSpPr/>
          <p:nvPr/>
        </p:nvSpPr>
        <p:spPr>
          <a:xfrm>
            <a:off x="5312125" y="2456706"/>
            <a:ext cx="2496095" cy="2440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477" fill="norm" stroke="1" extrusionOk="0">
                <a:moveTo>
                  <a:pt x="0" y="9035"/>
                </a:moveTo>
                <a:cubicBezTo>
                  <a:pt x="7537" y="-5123"/>
                  <a:pt x="14737" y="-2642"/>
                  <a:pt x="21600" y="16477"/>
                </a:cubicBezTo>
              </a:path>
            </a:pathLst>
          </a:custGeom>
          <a:ln w="19050">
            <a:solidFill>
              <a:srgbClr val="535353"/>
            </a:solidFill>
            <a:custDash>
              <a:ds d="200000" sp="200000"/>
            </a:custDash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157" name="Shape 1157"/>
          <p:cNvSpPr/>
          <p:nvPr/>
        </p:nvSpPr>
        <p:spPr>
          <a:xfrm>
            <a:off x="6097830" y="2469894"/>
            <a:ext cx="1050463" cy="538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000">
                <a:solidFill>
                  <a:srgbClr val="535353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535353"/>
                </a:solidFill>
              </a:rPr>
              <a:t>Ping</a:t>
            </a:r>
          </a:p>
        </p:txBody>
      </p:sp>
      <p:sp>
        <p:nvSpPr>
          <p:cNvPr id="1158" name="Shape 1158"/>
          <p:cNvSpPr/>
          <p:nvPr/>
        </p:nvSpPr>
        <p:spPr>
          <a:xfrm>
            <a:off x="6326717" y="720360"/>
            <a:ext cx="2243612" cy="18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1200">
                <a:solidFill>
                  <a:srgbClr val="FFFFFF"/>
                </a:solidFill>
                <a:uFillTx/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MicroBOSH</a:t>
            </a:r>
          </a:p>
        </p:txBody>
      </p:sp>
      <p:grpSp>
        <p:nvGrpSpPr>
          <p:cNvPr id="1162" name="Group 1162"/>
          <p:cNvGrpSpPr/>
          <p:nvPr/>
        </p:nvGrpSpPr>
        <p:grpSpPr>
          <a:xfrm>
            <a:off x="6322807" y="989149"/>
            <a:ext cx="774045" cy="343576"/>
            <a:chOff x="-35921" y="-35921"/>
            <a:chExt cx="774043" cy="343574"/>
          </a:xfrm>
        </p:grpSpPr>
        <p:pic>
          <p:nvPicPr>
            <p:cNvPr id="1159" name="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-35922" y="-35922"/>
              <a:ext cx="774045" cy="343576"/>
            </a:xfrm>
            <a:prstGeom prst="rect">
              <a:avLst/>
            </a:prstGeom>
            <a:effectLst/>
          </p:spPr>
        </p:pic>
        <p:sp>
          <p:nvSpPr>
            <p:cNvPr id="1161" name="Shape 1161"/>
            <p:cNvSpPr/>
            <p:nvPr/>
          </p:nvSpPr>
          <p:spPr>
            <a:xfrm>
              <a:off x="12855" y="7078"/>
              <a:ext cx="676492" cy="274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lvl="0" algn="r">
                <a:defRPr>
                  <a:solidFill>
                    <a:srgbClr val="000000"/>
                  </a:solidFill>
                  <a:uFillTx/>
                </a:defRPr>
              </a:pPr>
              <a:r>
                <a:rPr sz="900">
                  <a:solidFill>
                    <a:srgbClr val="FFFFFF"/>
                  </a:solidFill>
                  <a:latin typeface="Avenir Next Demi Bold"/>
                  <a:ea typeface="Avenir Next Demi Bold"/>
                  <a:cs typeface="Avenir Next Demi Bold"/>
                  <a:sym typeface="Avenir Next Demi Bold"/>
                </a:rPr>
                <a:t>CF</a:t>
              </a:r>
              <a:r>
                <a:rPr sz="900">
                  <a:solidFill>
                    <a:srgbClr val="29756E"/>
                  </a:solidFill>
                  <a:latin typeface="Avenir Next Demi Bold"/>
                  <a:ea typeface="Avenir Next Demi Bold"/>
                  <a:cs typeface="Avenir Next Demi Bold"/>
                  <a:sym typeface="Avenir Next Demi Bold"/>
                </a:rPr>
                <a:t> </a:t>
              </a:r>
              <a:r>
                <a:rPr sz="900">
                  <a:solidFill>
                    <a:srgbClr val="FFFFFF"/>
                  </a:solidFill>
                  <a:latin typeface="Avenir Next Demi Bold"/>
                  <a:ea typeface="Avenir Next Demi Bold"/>
                  <a:cs typeface="Avenir Next Demi Bold"/>
                  <a:sym typeface="Avenir Next Demi Bold"/>
                </a:rPr>
                <a:t>Release</a:t>
              </a:r>
            </a:p>
          </p:txBody>
        </p:sp>
      </p:grpSp>
      <p:sp>
        <p:nvSpPr>
          <p:cNvPr id="1163" name="Shape 1163"/>
          <p:cNvSpPr/>
          <p:nvPr/>
        </p:nvSpPr>
        <p:spPr>
          <a:xfrm>
            <a:off x="232914" y="2514953"/>
            <a:ext cx="3106675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000"/>
              <a:t>(… same for other services)</a:t>
            </a:r>
          </a:p>
        </p:txBody>
      </p:sp>
      <p:pic>
        <p:nvPicPr>
          <p:cNvPr id="1164" name="pasted-image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997941" y="789130"/>
            <a:ext cx="330024" cy="33002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68" name="Group 1168"/>
          <p:cNvGrpSpPr/>
          <p:nvPr/>
        </p:nvGrpSpPr>
        <p:grpSpPr>
          <a:xfrm>
            <a:off x="7163820" y="989149"/>
            <a:ext cx="1072616" cy="343576"/>
            <a:chOff x="-35921" y="-35921"/>
            <a:chExt cx="1072615" cy="343574"/>
          </a:xfrm>
        </p:grpSpPr>
        <p:pic>
          <p:nvPicPr>
            <p:cNvPr id="1165" name="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-35922" y="-35922"/>
              <a:ext cx="1072617" cy="343576"/>
            </a:xfrm>
            <a:prstGeom prst="rect">
              <a:avLst/>
            </a:prstGeom>
            <a:effectLst/>
          </p:spPr>
        </p:pic>
        <p:sp>
          <p:nvSpPr>
            <p:cNvPr id="1167" name="Shape 1167"/>
            <p:cNvSpPr/>
            <p:nvPr/>
          </p:nvSpPr>
          <p:spPr>
            <a:xfrm>
              <a:off x="12855" y="12700"/>
              <a:ext cx="975064" cy="2816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lvl="0" algn="r">
                <a:defRPr>
                  <a:solidFill>
                    <a:srgbClr val="000000"/>
                  </a:solidFill>
                  <a:uFillTx/>
                </a:defRPr>
              </a:pPr>
              <a:r>
                <a:rPr sz="900">
                  <a:solidFill>
                    <a:srgbClr val="FFFFFF"/>
                  </a:solidFill>
                  <a:latin typeface="Avenir Next Demi Bold"/>
                  <a:ea typeface="Avenir Next Demi Bold"/>
                  <a:cs typeface="Avenir Next Demi Bold"/>
                  <a:sym typeface="Avenir Next Demi Bold"/>
                </a:rPr>
                <a:t>MySQL  </a:t>
              </a:r>
              <a:r>
                <a:rPr sz="900">
                  <a:solidFill>
                    <a:srgbClr val="29756E"/>
                  </a:solidFill>
                  <a:latin typeface="Avenir Next Demi Bold"/>
                  <a:ea typeface="Avenir Next Demi Bold"/>
                  <a:cs typeface="Avenir Next Demi Bold"/>
                  <a:sym typeface="Avenir Next Demi Bold"/>
                </a:rPr>
                <a:t> </a:t>
              </a:r>
              <a:r>
                <a:rPr sz="900">
                  <a:solidFill>
                    <a:srgbClr val="FFFFFF"/>
                  </a:solidFill>
                  <a:latin typeface="Avenir Next Demi Bold"/>
                  <a:ea typeface="Avenir Next Demi Bold"/>
                  <a:cs typeface="Avenir Next Demi Bold"/>
                  <a:sym typeface="Avenir Next Demi Bold"/>
                </a:rPr>
                <a:t>Release</a:t>
              </a:r>
            </a:p>
          </p:txBody>
        </p:sp>
      </p:grpSp>
      <p:grpSp>
        <p:nvGrpSpPr>
          <p:cNvPr id="1174" name="Group 1174"/>
          <p:cNvGrpSpPr/>
          <p:nvPr/>
        </p:nvGrpSpPr>
        <p:grpSpPr>
          <a:xfrm>
            <a:off x="3986518" y="2020085"/>
            <a:ext cx="2107573" cy="680758"/>
            <a:chOff x="0" y="0"/>
            <a:chExt cx="2107571" cy="680757"/>
          </a:xfrm>
        </p:grpSpPr>
        <p:sp>
          <p:nvSpPr>
            <p:cNvPr id="1169" name="Shape 1169"/>
            <p:cNvSpPr/>
            <p:nvPr/>
          </p:nvSpPr>
          <p:spPr>
            <a:xfrm>
              <a:off x="0" y="0"/>
              <a:ext cx="1637523" cy="680758"/>
            </a:xfrm>
            <a:prstGeom prst="roundRect">
              <a:avLst>
                <a:gd name="adj" fmla="val 4579"/>
              </a:avLst>
            </a:prstGeom>
            <a:solidFill>
              <a:srgbClr val="29756E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808080">
                  <a:alpha val="34999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b="1" sz="12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170" name="Shape 1170"/>
            <p:cNvSpPr/>
            <p:nvPr/>
          </p:nvSpPr>
          <p:spPr>
            <a:xfrm>
              <a:off x="41251" y="30543"/>
              <a:ext cx="2066321" cy="171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1200">
                  <a:solidFill>
                    <a:srgbClr val="FFFFFF"/>
                  </a:solidFill>
                  <a:uFillTx/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MySQL Server</a:t>
              </a:r>
            </a:p>
          </p:txBody>
        </p:sp>
        <p:sp>
          <p:nvSpPr>
            <p:cNvPr id="1171" name="Shape 1171"/>
            <p:cNvSpPr/>
            <p:nvPr/>
          </p:nvSpPr>
          <p:spPr>
            <a:xfrm>
              <a:off x="64243" y="218145"/>
              <a:ext cx="167843" cy="223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16618"/>
                  </a:moveTo>
                  <a:lnTo>
                    <a:pt x="6946" y="18824"/>
                  </a:lnTo>
                  <a:cubicBezTo>
                    <a:pt x="7990" y="19479"/>
                    <a:pt x="9343" y="19815"/>
                    <a:pt x="10800" y="19815"/>
                  </a:cubicBezTo>
                  <a:cubicBezTo>
                    <a:pt x="12257" y="19815"/>
                    <a:pt x="13610" y="19479"/>
                    <a:pt x="14654" y="18825"/>
                  </a:cubicBezTo>
                  <a:close/>
                  <a:moveTo>
                    <a:pt x="4280" y="12886"/>
                  </a:moveTo>
                  <a:cubicBezTo>
                    <a:pt x="3997" y="13421"/>
                    <a:pt x="3858" y="14005"/>
                    <a:pt x="3858" y="14613"/>
                  </a:cubicBezTo>
                  <a:cubicBezTo>
                    <a:pt x="3858" y="16342"/>
                    <a:pt x="4983" y="17873"/>
                    <a:pt x="6787" y="18744"/>
                  </a:cubicBezTo>
                  <a:lnTo>
                    <a:pt x="8263" y="15166"/>
                  </a:lnTo>
                  <a:close/>
                  <a:moveTo>
                    <a:pt x="17320" y="12886"/>
                  </a:moveTo>
                  <a:lnTo>
                    <a:pt x="13337" y="15166"/>
                  </a:lnTo>
                  <a:lnTo>
                    <a:pt x="14813" y="18744"/>
                  </a:lnTo>
                  <a:cubicBezTo>
                    <a:pt x="16617" y="17873"/>
                    <a:pt x="17742" y="16342"/>
                    <a:pt x="17742" y="14613"/>
                  </a:cubicBezTo>
                  <a:cubicBezTo>
                    <a:pt x="17742" y="14005"/>
                    <a:pt x="17603" y="13421"/>
                    <a:pt x="17320" y="12886"/>
                  </a:cubicBezTo>
                  <a:close/>
                  <a:moveTo>
                    <a:pt x="10970" y="9424"/>
                  </a:moveTo>
                  <a:lnTo>
                    <a:pt x="12368" y="12816"/>
                  </a:lnTo>
                  <a:lnTo>
                    <a:pt x="17290" y="12816"/>
                  </a:lnTo>
                  <a:cubicBezTo>
                    <a:pt x="16353" y="10863"/>
                    <a:pt x="13884" y="9465"/>
                    <a:pt x="10970" y="9424"/>
                  </a:cubicBezTo>
                  <a:close/>
                  <a:moveTo>
                    <a:pt x="10630" y="9424"/>
                  </a:moveTo>
                  <a:cubicBezTo>
                    <a:pt x="7716" y="9465"/>
                    <a:pt x="5247" y="10863"/>
                    <a:pt x="4310" y="12816"/>
                  </a:cubicBezTo>
                  <a:lnTo>
                    <a:pt x="9232" y="12816"/>
                  </a:lnTo>
                  <a:close/>
                  <a:moveTo>
                    <a:pt x="12665" y="2637"/>
                  </a:moveTo>
                  <a:lnTo>
                    <a:pt x="20124" y="2637"/>
                  </a:lnTo>
                  <a:lnTo>
                    <a:pt x="20124" y="5249"/>
                  </a:lnTo>
                  <a:lnTo>
                    <a:pt x="15871" y="8762"/>
                  </a:lnTo>
                  <a:cubicBezTo>
                    <a:pt x="18434" y="9999"/>
                    <a:pt x="20124" y="12158"/>
                    <a:pt x="20124" y="14613"/>
                  </a:cubicBezTo>
                  <a:cubicBezTo>
                    <a:pt x="20124" y="18472"/>
                    <a:pt x="15949" y="21600"/>
                    <a:pt x="10800" y="21600"/>
                  </a:cubicBezTo>
                  <a:cubicBezTo>
                    <a:pt x="5651" y="21600"/>
                    <a:pt x="1476" y="18472"/>
                    <a:pt x="1476" y="14613"/>
                  </a:cubicBezTo>
                  <a:cubicBezTo>
                    <a:pt x="1476" y="12161"/>
                    <a:pt x="3162" y="10004"/>
                    <a:pt x="5719" y="8766"/>
                  </a:cubicBezTo>
                  <a:lnTo>
                    <a:pt x="1476" y="5261"/>
                  </a:lnTo>
                  <a:lnTo>
                    <a:pt x="1476" y="2649"/>
                  </a:lnTo>
                  <a:lnTo>
                    <a:pt x="8935" y="2649"/>
                  </a:lnTo>
                  <a:lnTo>
                    <a:pt x="8935" y="7767"/>
                  </a:lnTo>
                  <a:cubicBezTo>
                    <a:pt x="9538" y="7675"/>
                    <a:pt x="10161" y="7626"/>
                    <a:pt x="10800" y="7626"/>
                  </a:cubicBezTo>
                  <a:lnTo>
                    <a:pt x="12665" y="7767"/>
                  </a:lnTo>
                  <a:lnTo>
                    <a:pt x="12665" y="5249"/>
                  </a:lnTo>
                  <a:close/>
                  <a:moveTo>
                    <a:pt x="0" y="0"/>
                  </a:moveTo>
                  <a:lnTo>
                    <a:pt x="21600" y="0"/>
                  </a:lnTo>
                  <a:lnTo>
                    <a:pt x="21600" y="1688"/>
                  </a:lnTo>
                  <a:lnTo>
                    <a:pt x="0" y="168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uFillTx/>
                </a:defRPr>
              </a:pPr>
            </a:p>
          </p:txBody>
        </p:sp>
        <p:pic>
          <p:nvPicPr>
            <p:cNvPr id="1172" name="image10.png" descr="ICON_VM_basic_label_Q308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99703" y="289266"/>
              <a:ext cx="253144" cy="2967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73" name="Shape 1173"/>
            <p:cNvSpPr/>
            <p:nvPr/>
          </p:nvSpPr>
          <p:spPr>
            <a:xfrm>
              <a:off x="390758" y="331665"/>
              <a:ext cx="856007" cy="2543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r">
                <a:defRPr sz="1000">
                  <a:solidFill>
                    <a:srgbClr val="FFFFFF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000">
                  <a:solidFill>
                    <a:srgbClr val="FFFFFF"/>
                  </a:solidFill>
                </a:rPr>
                <a:t>BOSH Agent</a:t>
              </a:r>
            </a:p>
          </p:txBody>
        </p:sp>
      </p:grpSp>
      <p:grpSp>
        <p:nvGrpSpPr>
          <p:cNvPr id="1181" name="Group 1181"/>
          <p:cNvGrpSpPr/>
          <p:nvPr/>
        </p:nvGrpSpPr>
        <p:grpSpPr>
          <a:xfrm>
            <a:off x="4109166" y="2224629"/>
            <a:ext cx="2107573" cy="680758"/>
            <a:chOff x="0" y="0"/>
            <a:chExt cx="2107571" cy="680757"/>
          </a:xfrm>
        </p:grpSpPr>
        <p:grpSp>
          <p:nvGrpSpPr>
            <p:cNvPr id="1179" name="Group 1179"/>
            <p:cNvGrpSpPr/>
            <p:nvPr/>
          </p:nvGrpSpPr>
          <p:grpSpPr>
            <a:xfrm>
              <a:off x="0" y="0"/>
              <a:ext cx="2107572" cy="680758"/>
              <a:chOff x="0" y="0"/>
              <a:chExt cx="2107571" cy="680757"/>
            </a:xfrm>
          </p:grpSpPr>
          <p:sp>
            <p:nvSpPr>
              <p:cNvPr id="1175" name="Shape 1175"/>
              <p:cNvSpPr/>
              <p:nvPr/>
            </p:nvSpPr>
            <p:spPr>
              <a:xfrm>
                <a:off x="0" y="0"/>
                <a:ext cx="1637523" cy="680758"/>
              </a:xfrm>
              <a:prstGeom prst="roundRect">
                <a:avLst>
                  <a:gd name="adj" fmla="val 4579"/>
                </a:avLst>
              </a:prstGeom>
              <a:solidFill>
                <a:srgbClr val="29756E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808080">
                    <a:alpha val="34999"/>
                  </a:srgbClr>
                </a:outerShdw>
              </a:effectLst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b="1" sz="12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1176" name="Shape 1176"/>
              <p:cNvSpPr/>
              <p:nvPr/>
            </p:nvSpPr>
            <p:spPr>
              <a:xfrm>
                <a:off x="41251" y="30543"/>
                <a:ext cx="2066321" cy="171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>
                  <a:defRPr sz="1200">
                    <a:solidFill>
                      <a:srgbClr val="FFFFFF"/>
                    </a:solidFill>
                    <a:uFillTx/>
                    <a:latin typeface="Avenir Next"/>
                    <a:ea typeface="Avenir Next"/>
                    <a:cs typeface="Avenir Next"/>
                    <a:sym typeface="Avenir Next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200">
                    <a:solidFill>
                      <a:srgbClr val="FFFFFF"/>
                    </a:solidFill>
                  </a:rPr>
                  <a:t>Service Broker</a:t>
                </a:r>
              </a:p>
            </p:txBody>
          </p:sp>
          <p:pic>
            <p:nvPicPr>
              <p:cNvPr id="1177" name="image10.png" descr="ICON_VM_basic_label_Q308"/>
              <p:cNvPicPr/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1299703" y="289266"/>
                <a:ext cx="253144" cy="29670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178" name="Shape 1178"/>
              <p:cNvSpPr/>
              <p:nvPr/>
            </p:nvSpPr>
            <p:spPr>
              <a:xfrm>
                <a:off x="390758" y="331665"/>
                <a:ext cx="856007" cy="25431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 algn="r">
                  <a:defRPr sz="1000">
                    <a:solidFill>
                      <a:srgbClr val="FFFFFF"/>
                    </a:solidFill>
                    <a:uFillTx/>
                    <a:latin typeface="Avenir Next Medium"/>
                    <a:ea typeface="Avenir Next Medium"/>
                    <a:cs typeface="Avenir Next Medium"/>
                    <a:sym typeface="Avenir Next Medium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000">
                    <a:solidFill>
                      <a:srgbClr val="FFFFFF"/>
                    </a:solidFill>
                  </a:rPr>
                  <a:t>BOSH Agent</a:t>
                </a:r>
              </a:p>
            </p:txBody>
          </p:sp>
        </p:grpSp>
        <p:sp>
          <p:nvSpPr>
            <p:cNvPr id="1180" name="Shape 1180"/>
            <p:cNvSpPr/>
            <p:nvPr/>
          </p:nvSpPr>
          <p:spPr>
            <a:xfrm rot="11254553">
              <a:off x="115677" y="347724"/>
              <a:ext cx="202002" cy="178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7" h="20870" fill="norm" stroke="1" extrusionOk="0">
                  <a:moveTo>
                    <a:pt x="5461" y="14219"/>
                  </a:moveTo>
                  <a:cubicBezTo>
                    <a:pt x="6370" y="14080"/>
                    <a:pt x="7008" y="13119"/>
                    <a:pt x="6887" y="12073"/>
                  </a:cubicBezTo>
                  <a:cubicBezTo>
                    <a:pt x="6766" y="11027"/>
                    <a:pt x="5932" y="10292"/>
                    <a:pt x="5024" y="10431"/>
                  </a:cubicBezTo>
                  <a:cubicBezTo>
                    <a:pt x="4115" y="10570"/>
                    <a:pt x="3477" y="11531"/>
                    <a:pt x="3598" y="12577"/>
                  </a:cubicBezTo>
                  <a:cubicBezTo>
                    <a:pt x="3719" y="13623"/>
                    <a:pt x="4553" y="14358"/>
                    <a:pt x="5461" y="14219"/>
                  </a:cubicBezTo>
                  <a:close/>
                  <a:moveTo>
                    <a:pt x="10425" y="13459"/>
                  </a:moveTo>
                  <a:cubicBezTo>
                    <a:pt x="11333" y="13320"/>
                    <a:pt x="11971" y="12359"/>
                    <a:pt x="11851" y="11313"/>
                  </a:cubicBezTo>
                  <a:cubicBezTo>
                    <a:pt x="11730" y="10267"/>
                    <a:pt x="10896" y="9532"/>
                    <a:pt x="9987" y="9671"/>
                  </a:cubicBezTo>
                  <a:cubicBezTo>
                    <a:pt x="9079" y="9810"/>
                    <a:pt x="8441" y="10771"/>
                    <a:pt x="8561" y="11817"/>
                  </a:cubicBezTo>
                  <a:cubicBezTo>
                    <a:pt x="8682" y="12863"/>
                    <a:pt x="9516" y="13598"/>
                    <a:pt x="10425" y="13459"/>
                  </a:cubicBezTo>
                  <a:close/>
                  <a:moveTo>
                    <a:pt x="15388" y="12698"/>
                  </a:moveTo>
                  <a:cubicBezTo>
                    <a:pt x="16297" y="12559"/>
                    <a:pt x="16935" y="11599"/>
                    <a:pt x="16814" y="10553"/>
                  </a:cubicBezTo>
                  <a:cubicBezTo>
                    <a:pt x="16693" y="9507"/>
                    <a:pt x="15859" y="8771"/>
                    <a:pt x="14951" y="8911"/>
                  </a:cubicBezTo>
                  <a:cubicBezTo>
                    <a:pt x="14043" y="9050"/>
                    <a:pt x="13404" y="10010"/>
                    <a:pt x="13525" y="11056"/>
                  </a:cubicBezTo>
                  <a:cubicBezTo>
                    <a:pt x="13646" y="12102"/>
                    <a:pt x="14480" y="12838"/>
                    <a:pt x="15388" y="12698"/>
                  </a:cubicBezTo>
                  <a:close/>
                  <a:moveTo>
                    <a:pt x="11333" y="20736"/>
                  </a:moveTo>
                  <a:cubicBezTo>
                    <a:pt x="5692" y="21600"/>
                    <a:pt x="644" y="18177"/>
                    <a:pt x="56" y="13092"/>
                  </a:cubicBezTo>
                  <a:cubicBezTo>
                    <a:pt x="-531" y="8006"/>
                    <a:pt x="3565" y="3182"/>
                    <a:pt x="9205" y="2319"/>
                  </a:cubicBezTo>
                  <a:cubicBezTo>
                    <a:pt x="10331" y="2146"/>
                    <a:pt x="11433" y="2144"/>
                    <a:pt x="12475" y="2337"/>
                  </a:cubicBezTo>
                  <a:cubicBezTo>
                    <a:pt x="14907" y="2290"/>
                    <a:pt x="17337" y="1504"/>
                    <a:pt x="19768" y="0"/>
                  </a:cubicBezTo>
                  <a:cubicBezTo>
                    <a:pt x="19085" y="1758"/>
                    <a:pt x="18589" y="3515"/>
                    <a:pt x="18297" y="5277"/>
                  </a:cubicBezTo>
                  <a:cubicBezTo>
                    <a:pt x="19489" y="6533"/>
                    <a:pt x="20271" y="8142"/>
                    <a:pt x="20482" y="9963"/>
                  </a:cubicBezTo>
                  <a:cubicBezTo>
                    <a:pt x="21069" y="15049"/>
                    <a:pt x="16973" y="19872"/>
                    <a:pt x="11333" y="2073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uFillTx/>
                </a:defRPr>
              </a:pPr>
            </a:p>
          </p:txBody>
        </p:sp>
      </p:grpSp>
      <p:grpSp>
        <p:nvGrpSpPr>
          <p:cNvPr id="1187" name="Group 1187"/>
          <p:cNvGrpSpPr/>
          <p:nvPr/>
        </p:nvGrpSpPr>
        <p:grpSpPr>
          <a:xfrm>
            <a:off x="4254550" y="2423728"/>
            <a:ext cx="2107573" cy="680758"/>
            <a:chOff x="0" y="0"/>
            <a:chExt cx="2107571" cy="680757"/>
          </a:xfrm>
        </p:grpSpPr>
        <p:sp>
          <p:nvSpPr>
            <p:cNvPr id="1182" name="Shape 1182"/>
            <p:cNvSpPr/>
            <p:nvPr/>
          </p:nvSpPr>
          <p:spPr>
            <a:xfrm>
              <a:off x="0" y="0"/>
              <a:ext cx="1637523" cy="680758"/>
            </a:xfrm>
            <a:prstGeom prst="roundRect">
              <a:avLst>
                <a:gd name="adj" fmla="val 4579"/>
              </a:avLst>
            </a:prstGeom>
            <a:solidFill>
              <a:srgbClr val="29756E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808080">
                  <a:alpha val="34999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b="1" sz="12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183" name="Shape 1183"/>
            <p:cNvSpPr/>
            <p:nvPr/>
          </p:nvSpPr>
          <p:spPr>
            <a:xfrm>
              <a:off x="41251" y="30543"/>
              <a:ext cx="2066321" cy="1975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1200">
                  <a:solidFill>
                    <a:srgbClr val="FFFFFF"/>
                  </a:solidFill>
                  <a:uFillTx/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MySQL Server</a:t>
              </a:r>
            </a:p>
          </p:txBody>
        </p:sp>
        <p:pic>
          <p:nvPicPr>
            <p:cNvPr id="1184" name="image10.png" descr="ICON_VM_basic_label_Q308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99703" y="289266"/>
              <a:ext cx="253144" cy="2967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85" name="Shape 1185"/>
            <p:cNvSpPr/>
            <p:nvPr/>
          </p:nvSpPr>
          <p:spPr>
            <a:xfrm>
              <a:off x="390758" y="331665"/>
              <a:ext cx="856007" cy="2543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r">
                <a:defRPr sz="1000">
                  <a:solidFill>
                    <a:srgbClr val="FFFFFF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000">
                  <a:solidFill>
                    <a:srgbClr val="FFFFFF"/>
                  </a:solidFill>
                </a:rPr>
                <a:t>BOSH Agent</a:t>
              </a:r>
            </a:p>
          </p:txBody>
        </p:sp>
        <p:pic>
          <p:nvPicPr>
            <p:cNvPr id="1186" name="pasted-image.pdf"/>
            <p:cNvPicPr/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94375" y="278422"/>
              <a:ext cx="241301" cy="228601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1188" name="Shape 1188"/>
          <p:cNvSpPr/>
          <p:nvPr/>
        </p:nvSpPr>
        <p:spPr>
          <a:xfrm>
            <a:off x="232914" y="966653"/>
            <a:ext cx="3445511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000"/>
              <a:t>Conf. IaaS tile / apply changes</a:t>
            </a:r>
          </a:p>
        </p:txBody>
      </p:sp>
    </p:spTree>
  </p:cSld>
  <p:clrMapOvr>
    <a:masterClrMapping/>
  </p:clrMapOvr>
  <p:transition spd="slow" advClick="0" advTm="0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nodeType="afterEffect" presetClass="entr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89" grpId="1"/>
      <p:bldP build="whole" bldLvl="1" animBg="1" rev="0" advAuto="0" spid="1157" grpId="2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Shape 1191"/>
          <p:cNvSpPr/>
          <p:nvPr/>
        </p:nvSpPr>
        <p:spPr>
          <a:xfrm>
            <a:off x="96447" y="267128"/>
            <a:ext cx="3680808" cy="4267025"/>
          </a:xfrm>
          <a:prstGeom prst="roundRect">
            <a:avLst>
              <a:gd name="adj" fmla="val 4098"/>
            </a:avLst>
          </a:prstGeom>
          <a:gradFill>
            <a:gsLst>
              <a:gs pos="0">
                <a:srgbClr val="DDDDDD">
                  <a:alpha val="73921"/>
                </a:srgbClr>
              </a:gs>
              <a:gs pos="100000">
                <a:srgbClr val="FFFFFF">
                  <a:alpha val="73921"/>
                </a:srgbClr>
              </a:gs>
            </a:gsLst>
            <a:lin ang="20987188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lvl="0" algn="ctr" defTabSz="8255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192" name="Shape 1192"/>
          <p:cNvSpPr/>
          <p:nvPr/>
        </p:nvSpPr>
        <p:spPr>
          <a:xfrm>
            <a:off x="220214" y="450186"/>
            <a:ext cx="2860549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000"/>
              <a:t>Deploy Ops Manager VM</a:t>
            </a:r>
          </a:p>
        </p:txBody>
      </p:sp>
      <p:sp>
        <p:nvSpPr>
          <p:cNvPr id="1193" name="Shape 119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</a:fld>
          </a:p>
        </p:txBody>
      </p:sp>
      <p:sp>
        <p:nvSpPr>
          <p:cNvPr id="1194" name="Shape 1194"/>
          <p:cNvSpPr/>
          <p:nvPr/>
        </p:nvSpPr>
        <p:spPr>
          <a:xfrm>
            <a:off x="232914" y="1482570"/>
            <a:ext cx="3060193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000"/>
              <a:t>Add ER tile (BOSH release)</a:t>
            </a:r>
          </a:p>
        </p:txBody>
      </p:sp>
      <p:sp>
        <p:nvSpPr>
          <p:cNvPr id="1195" name="Shape 1195"/>
          <p:cNvSpPr/>
          <p:nvPr/>
        </p:nvSpPr>
        <p:spPr>
          <a:xfrm>
            <a:off x="3944682" y="347339"/>
            <a:ext cx="1633941" cy="511870"/>
          </a:xfrm>
          <a:prstGeom prst="roundRect">
            <a:avLst>
              <a:gd name="adj" fmla="val 770"/>
            </a:avLst>
          </a:prstGeom>
          <a:solidFill>
            <a:srgbClr val="29756E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808080">
                <a:alpha val="34999"/>
              </a:srgbClr>
            </a:outerShdw>
          </a:effectLst>
        </p:spPr>
        <p:txBody>
          <a:bodyPr lIns="0" tIns="0" rIns="0" bIns="0"/>
          <a:lstStyle/>
          <a:p>
            <a:pPr lvl="0">
              <a:defRPr b="1" sz="1200">
                <a:solidFill>
                  <a:srgbClr val="FFFFFF"/>
                </a:solidFill>
                <a:uFillTx/>
              </a:defRPr>
            </a:pPr>
          </a:p>
        </p:txBody>
      </p:sp>
      <p:pic>
        <p:nvPicPr>
          <p:cNvPr id="1196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83992" y="410392"/>
            <a:ext cx="1537380" cy="385764"/>
          </a:xfrm>
          <a:prstGeom prst="rect">
            <a:avLst/>
          </a:prstGeom>
          <a:ln w="12700">
            <a:miter lim="400000"/>
          </a:ln>
        </p:spPr>
      </p:pic>
      <p:sp>
        <p:nvSpPr>
          <p:cNvPr id="1197" name="Shape 1197"/>
          <p:cNvSpPr/>
          <p:nvPr/>
        </p:nvSpPr>
        <p:spPr>
          <a:xfrm>
            <a:off x="3942143" y="858882"/>
            <a:ext cx="1634466" cy="690807"/>
          </a:xfrm>
          <a:prstGeom prst="roundRect">
            <a:avLst>
              <a:gd name="adj" fmla="val 1163"/>
            </a:avLst>
          </a:prstGeom>
          <a:gradFill>
            <a:gsLst>
              <a:gs pos="0">
                <a:srgbClr val="29756E"/>
              </a:gs>
              <a:gs pos="100000">
                <a:srgbClr val="29756E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lvl="0" algn="ctr" defTabSz="8255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1198" name="droppedImage.tif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71240" y="874069"/>
            <a:ext cx="228601" cy="228601"/>
          </a:xfrm>
          <a:prstGeom prst="rect">
            <a:avLst/>
          </a:prstGeom>
          <a:ln w="12700">
            <a:miter lim="400000"/>
          </a:ln>
        </p:spPr>
      </p:pic>
      <p:sp>
        <p:nvSpPr>
          <p:cNvPr id="1199" name="Shape 1199"/>
          <p:cNvSpPr/>
          <p:nvPr/>
        </p:nvSpPr>
        <p:spPr>
          <a:xfrm>
            <a:off x="5687600" y="962969"/>
            <a:ext cx="419412" cy="1"/>
          </a:xfrm>
          <a:prstGeom prst="line">
            <a:avLst/>
          </a:prstGeom>
          <a:ln w="25400">
            <a:solidFill>
              <a:srgbClr val="33928A"/>
            </a:solidFill>
            <a:round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200" name="Shape 1200"/>
          <p:cNvSpPr/>
          <p:nvPr/>
        </p:nvSpPr>
        <p:spPr>
          <a:xfrm>
            <a:off x="6215989" y="664972"/>
            <a:ext cx="2695107" cy="739168"/>
          </a:xfrm>
          <a:prstGeom prst="roundRect">
            <a:avLst>
              <a:gd name="adj" fmla="val 4579"/>
            </a:avLst>
          </a:prstGeom>
          <a:solidFill>
            <a:srgbClr val="29756E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808080">
                <a:alpha val="34999"/>
              </a:srgbClr>
            </a:outerShdw>
          </a:effectLst>
        </p:spPr>
        <p:txBody>
          <a:bodyPr lIns="0" tIns="0" rIns="0" bIns="0"/>
          <a:lstStyle/>
          <a:p>
            <a:pPr lvl="0">
              <a:defRPr b="1" sz="1200">
                <a:solidFill>
                  <a:srgbClr val="FFFFFF"/>
                </a:solidFill>
                <a:uFillTx/>
              </a:defRPr>
            </a:pPr>
          </a:p>
        </p:txBody>
      </p:sp>
      <p:pic>
        <p:nvPicPr>
          <p:cNvPr id="1201" name="image10.png" descr="ICON_VM_basic_label_Q308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64725" y="867478"/>
            <a:ext cx="361548" cy="423767"/>
          </a:xfrm>
          <a:prstGeom prst="rect">
            <a:avLst/>
          </a:prstGeom>
          <a:ln w="12700">
            <a:miter lim="400000"/>
          </a:ln>
        </p:spPr>
      </p:pic>
      <p:sp>
        <p:nvSpPr>
          <p:cNvPr id="1202" name="Shape 1202"/>
          <p:cNvSpPr/>
          <p:nvPr/>
        </p:nvSpPr>
        <p:spPr>
          <a:xfrm>
            <a:off x="6919757" y="384045"/>
            <a:ext cx="1468308" cy="297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1000">
                <a:solidFill>
                  <a:srgbClr val="29756E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29756E"/>
                </a:solidFill>
              </a:rPr>
              <a:t>Ops Manager Director</a:t>
            </a:r>
          </a:p>
        </p:txBody>
      </p:sp>
      <p:pic>
        <p:nvPicPr>
          <p:cNvPr id="1203" name="image10.png" descr="ICON_VM_basic_label_Q308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99981" y="1181822"/>
            <a:ext cx="281568" cy="330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4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26867" y="770260"/>
            <a:ext cx="411365" cy="41136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sp>
        <p:nvSpPr>
          <p:cNvPr id="1205" name="Shape 1205"/>
          <p:cNvSpPr/>
          <p:nvPr/>
        </p:nvSpPr>
        <p:spPr>
          <a:xfrm>
            <a:off x="6326717" y="720360"/>
            <a:ext cx="2243612" cy="18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1200">
                <a:solidFill>
                  <a:srgbClr val="FFFFFF"/>
                </a:solidFill>
                <a:uFillTx/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MicroBOSH</a:t>
            </a:r>
          </a:p>
        </p:txBody>
      </p:sp>
      <p:pic>
        <p:nvPicPr>
          <p:cNvPr id="1206" name="pasted-image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997941" y="789130"/>
            <a:ext cx="330024" cy="33002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10" name="Group 1210"/>
          <p:cNvGrpSpPr/>
          <p:nvPr/>
        </p:nvGrpSpPr>
        <p:grpSpPr>
          <a:xfrm>
            <a:off x="7163820" y="989149"/>
            <a:ext cx="1072616" cy="343576"/>
            <a:chOff x="-35921" y="-35921"/>
            <a:chExt cx="1072615" cy="343574"/>
          </a:xfrm>
        </p:grpSpPr>
        <p:pic>
          <p:nvPicPr>
            <p:cNvPr id="1207" name="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-35922" y="-35922"/>
              <a:ext cx="1072617" cy="343576"/>
            </a:xfrm>
            <a:prstGeom prst="rect">
              <a:avLst/>
            </a:prstGeom>
            <a:effectLst/>
          </p:spPr>
        </p:pic>
        <p:sp>
          <p:nvSpPr>
            <p:cNvPr id="1209" name="Shape 1209"/>
            <p:cNvSpPr/>
            <p:nvPr/>
          </p:nvSpPr>
          <p:spPr>
            <a:xfrm>
              <a:off x="12855" y="12700"/>
              <a:ext cx="975064" cy="2816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lvl="0" algn="r">
                <a:defRPr>
                  <a:solidFill>
                    <a:srgbClr val="000000"/>
                  </a:solidFill>
                  <a:uFillTx/>
                </a:defRPr>
              </a:pPr>
              <a:r>
                <a:rPr sz="900">
                  <a:solidFill>
                    <a:srgbClr val="FFFFFF"/>
                  </a:solidFill>
                  <a:latin typeface="Avenir Next Demi Bold"/>
                  <a:ea typeface="Avenir Next Demi Bold"/>
                  <a:cs typeface="Avenir Next Demi Bold"/>
                  <a:sym typeface="Avenir Next Demi Bold"/>
                </a:rPr>
                <a:t>MySQL  </a:t>
              </a:r>
              <a:r>
                <a:rPr sz="900">
                  <a:solidFill>
                    <a:srgbClr val="29756E"/>
                  </a:solidFill>
                  <a:latin typeface="Avenir Next Demi Bold"/>
                  <a:ea typeface="Avenir Next Demi Bold"/>
                  <a:cs typeface="Avenir Next Demi Bold"/>
                  <a:sym typeface="Avenir Next Demi Bold"/>
                </a:rPr>
                <a:t> </a:t>
              </a:r>
              <a:r>
                <a:rPr sz="900">
                  <a:solidFill>
                    <a:srgbClr val="FFFFFF"/>
                  </a:solidFill>
                  <a:latin typeface="Avenir Next Demi Bold"/>
                  <a:ea typeface="Avenir Next Demi Bold"/>
                  <a:cs typeface="Avenir Next Demi Bold"/>
                  <a:sym typeface="Avenir Next Demi Bold"/>
                </a:rPr>
                <a:t>Release</a:t>
              </a:r>
            </a:p>
          </p:txBody>
        </p:sp>
      </p:grpSp>
      <p:grpSp>
        <p:nvGrpSpPr>
          <p:cNvPr id="1214" name="Group 1214"/>
          <p:cNvGrpSpPr/>
          <p:nvPr/>
        </p:nvGrpSpPr>
        <p:grpSpPr>
          <a:xfrm>
            <a:off x="6322807" y="989149"/>
            <a:ext cx="774045" cy="343576"/>
            <a:chOff x="-35921" y="-35921"/>
            <a:chExt cx="774043" cy="343574"/>
          </a:xfrm>
        </p:grpSpPr>
        <p:pic>
          <p:nvPicPr>
            <p:cNvPr id="1211" name="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-35922" y="-35922"/>
              <a:ext cx="774045" cy="343576"/>
            </a:xfrm>
            <a:prstGeom prst="rect">
              <a:avLst/>
            </a:prstGeom>
            <a:effectLst/>
          </p:spPr>
        </p:pic>
        <p:sp>
          <p:nvSpPr>
            <p:cNvPr id="1213" name="Shape 1213"/>
            <p:cNvSpPr/>
            <p:nvPr/>
          </p:nvSpPr>
          <p:spPr>
            <a:xfrm>
              <a:off x="12855" y="7078"/>
              <a:ext cx="676492" cy="274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lvl="0" algn="r">
                <a:defRPr>
                  <a:solidFill>
                    <a:srgbClr val="000000"/>
                  </a:solidFill>
                  <a:uFillTx/>
                </a:defRPr>
              </a:pPr>
              <a:r>
                <a:rPr sz="900">
                  <a:solidFill>
                    <a:srgbClr val="FFFFFF"/>
                  </a:solidFill>
                  <a:latin typeface="Avenir Next Demi Bold"/>
                  <a:ea typeface="Avenir Next Demi Bold"/>
                  <a:cs typeface="Avenir Next Demi Bold"/>
                  <a:sym typeface="Avenir Next Demi Bold"/>
                </a:rPr>
                <a:t>CF</a:t>
              </a:r>
              <a:r>
                <a:rPr sz="900">
                  <a:solidFill>
                    <a:srgbClr val="29756E"/>
                  </a:solidFill>
                  <a:latin typeface="Avenir Next Demi Bold"/>
                  <a:ea typeface="Avenir Next Demi Bold"/>
                  <a:cs typeface="Avenir Next Demi Bold"/>
                  <a:sym typeface="Avenir Next Demi Bold"/>
                </a:rPr>
                <a:t> </a:t>
              </a:r>
              <a:r>
                <a:rPr sz="900">
                  <a:solidFill>
                    <a:srgbClr val="FFFFFF"/>
                  </a:solidFill>
                  <a:latin typeface="Avenir Next Demi Bold"/>
                  <a:ea typeface="Avenir Next Demi Bold"/>
                  <a:cs typeface="Avenir Next Demi Bold"/>
                  <a:sym typeface="Avenir Next Demi Bold"/>
                </a:rPr>
                <a:t>Release</a:t>
              </a:r>
            </a:p>
          </p:txBody>
        </p:sp>
      </p:grpSp>
      <p:sp>
        <p:nvSpPr>
          <p:cNvPr id="1280" name="Shape 1280"/>
          <p:cNvSpPr/>
          <p:nvPr/>
        </p:nvSpPr>
        <p:spPr>
          <a:xfrm>
            <a:off x="4988305" y="2362269"/>
            <a:ext cx="1352686" cy="960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5793" y="10419"/>
                  <a:pt x="12993" y="3219"/>
                  <a:pt x="21600" y="0"/>
                </a:cubicBezTo>
              </a:path>
            </a:pathLst>
          </a:custGeom>
          <a:ln w="19050">
            <a:solidFill>
              <a:srgbClr val="535353"/>
            </a:solidFill>
            <a:custDash>
              <a:ds d="200000" sp="200000"/>
            </a:custDash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216" name="Shape 1216"/>
          <p:cNvSpPr/>
          <p:nvPr/>
        </p:nvSpPr>
        <p:spPr>
          <a:xfrm>
            <a:off x="5699897" y="2554489"/>
            <a:ext cx="1050462" cy="538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000">
                <a:solidFill>
                  <a:srgbClr val="535353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535353"/>
                </a:solidFill>
              </a:rPr>
              <a:t>Ping</a:t>
            </a:r>
          </a:p>
        </p:txBody>
      </p:sp>
      <p:grpSp>
        <p:nvGrpSpPr>
          <p:cNvPr id="1222" name="Group 1222"/>
          <p:cNvGrpSpPr/>
          <p:nvPr/>
        </p:nvGrpSpPr>
        <p:grpSpPr>
          <a:xfrm>
            <a:off x="6680467" y="2983073"/>
            <a:ext cx="2107573" cy="680758"/>
            <a:chOff x="0" y="0"/>
            <a:chExt cx="2107571" cy="680757"/>
          </a:xfrm>
        </p:grpSpPr>
        <p:sp>
          <p:nvSpPr>
            <p:cNvPr id="1217" name="Shape 1217"/>
            <p:cNvSpPr/>
            <p:nvPr/>
          </p:nvSpPr>
          <p:spPr>
            <a:xfrm>
              <a:off x="0" y="0"/>
              <a:ext cx="1637523" cy="680758"/>
            </a:xfrm>
            <a:prstGeom prst="roundRect">
              <a:avLst>
                <a:gd name="adj" fmla="val 4579"/>
              </a:avLst>
            </a:prstGeom>
            <a:solidFill>
              <a:srgbClr val="29756E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808080">
                  <a:alpha val="34999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b="1" sz="12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218" name="Shape 1218"/>
            <p:cNvSpPr/>
            <p:nvPr/>
          </p:nvSpPr>
          <p:spPr>
            <a:xfrm>
              <a:off x="41251" y="30543"/>
              <a:ext cx="2066321" cy="171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1200">
                  <a:solidFill>
                    <a:srgbClr val="FFFFFF"/>
                  </a:solidFill>
                  <a:uFillTx/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Cloud Controller</a:t>
              </a:r>
            </a:p>
          </p:txBody>
        </p:sp>
        <p:sp>
          <p:nvSpPr>
            <p:cNvPr id="1219" name="Shape 1219"/>
            <p:cNvSpPr/>
            <p:nvPr/>
          </p:nvSpPr>
          <p:spPr>
            <a:xfrm>
              <a:off x="64243" y="218145"/>
              <a:ext cx="167843" cy="223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16618"/>
                  </a:moveTo>
                  <a:lnTo>
                    <a:pt x="6946" y="18824"/>
                  </a:lnTo>
                  <a:cubicBezTo>
                    <a:pt x="7990" y="19479"/>
                    <a:pt x="9343" y="19815"/>
                    <a:pt x="10800" y="19815"/>
                  </a:cubicBezTo>
                  <a:cubicBezTo>
                    <a:pt x="12257" y="19815"/>
                    <a:pt x="13610" y="19479"/>
                    <a:pt x="14654" y="18825"/>
                  </a:cubicBezTo>
                  <a:close/>
                  <a:moveTo>
                    <a:pt x="4280" y="12886"/>
                  </a:moveTo>
                  <a:cubicBezTo>
                    <a:pt x="3997" y="13421"/>
                    <a:pt x="3858" y="14005"/>
                    <a:pt x="3858" y="14613"/>
                  </a:cubicBezTo>
                  <a:cubicBezTo>
                    <a:pt x="3858" y="16342"/>
                    <a:pt x="4983" y="17873"/>
                    <a:pt x="6787" y="18744"/>
                  </a:cubicBezTo>
                  <a:lnTo>
                    <a:pt x="8263" y="15166"/>
                  </a:lnTo>
                  <a:close/>
                  <a:moveTo>
                    <a:pt x="17320" y="12886"/>
                  </a:moveTo>
                  <a:lnTo>
                    <a:pt x="13337" y="15166"/>
                  </a:lnTo>
                  <a:lnTo>
                    <a:pt x="14813" y="18744"/>
                  </a:lnTo>
                  <a:cubicBezTo>
                    <a:pt x="16617" y="17873"/>
                    <a:pt x="17742" y="16342"/>
                    <a:pt x="17742" y="14613"/>
                  </a:cubicBezTo>
                  <a:cubicBezTo>
                    <a:pt x="17742" y="14005"/>
                    <a:pt x="17603" y="13421"/>
                    <a:pt x="17320" y="12886"/>
                  </a:cubicBezTo>
                  <a:close/>
                  <a:moveTo>
                    <a:pt x="10970" y="9424"/>
                  </a:moveTo>
                  <a:lnTo>
                    <a:pt x="12368" y="12816"/>
                  </a:lnTo>
                  <a:lnTo>
                    <a:pt x="17290" y="12816"/>
                  </a:lnTo>
                  <a:cubicBezTo>
                    <a:pt x="16353" y="10863"/>
                    <a:pt x="13884" y="9465"/>
                    <a:pt x="10970" y="9424"/>
                  </a:cubicBezTo>
                  <a:close/>
                  <a:moveTo>
                    <a:pt x="10630" y="9424"/>
                  </a:moveTo>
                  <a:cubicBezTo>
                    <a:pt x="7716" y="9465"/>
                    <a:pt x="5247" y="10863"/>
                    <a:pt x="4310" y="12816"/>
                  </a:cubicBezTo>
                  <a:lnTo>
                    <a:pt x="9232" y="12816"/>
                  </a:lnTo>
                  <a:close/>
                  <a:moveTo>
                    <a:pt x="12665" y="2637"/>
                  </a:moveTo>
                  <a:lnTo>
                    <a:pt x="20124" y="2637"/>
                  </a:lnTo>
                  <a:lnTo>
                    <a:pt x="20124" y="5249"/>
                  </a:lnTo>
                  <a:lnTo>
                    <a:pt x="15871" y="8762"/>
                  </a:lnTo>
                  <a:cubicBezTo>
                    <a:pt x="18434" y="9999"/>
                    <a:pt x="20124" y="12158"/>
                    <a:pt x="20124" y="14613"/>
                  </a:cubicBezTo>
                  <a:cubicBezTo>
                    <a:pt x="20124" y="18472"/>
                    <a:pt x="15949" y="21600"/>
                    <a:pt x="10800" y="21600"/>
                  </a:cubicBezTo>
                  <a:cubicBezTo>
                    <a:pt x="5651" y="21600"/>
                    <a:pt x="1476" y="18472"/>
                    <a:pt x="1476" y="14613"/>
                  </a:cubicBezTo>
                  <a:cubicBezTo>
                    <a:pt x="1476" y="12161"/>
                    <a:pt x="3162" y="10004"/>
                    <a:pt x="5719" y="8766"/>
                  </a:cubicBezTo>
                  <a:lnTo>
                    <a:pt x="1476" y="5261"/>
                  </a:lnTo>
                  <a:lnTo>
                    <a:pt x="1476" y="2649"/>
                  </a:lnTo>
                  <a:lnTo>
                    <a:pt x="8935" y="2649"/>
                  </a:lnTo>
                  <a:lnTo>
                    <a:pt x="8935" y="7767"/>
                  </a:lnTo>
                  <a:cubicBezTo>
                    <a:pt x="9538" y="7675"/>
                    <a:pt x="10161" y="7626"/>
                    <a:pt x="10800" y="7626"/>
                  </a:cubicBezTo>
                  <a:lnTo>
                    <a:pt x="12665" y="7767"/>
                  </a:lnTo>
                  <a:lnTo>
                    <a:pt x="12665" y="5249"/>
                  </a:lnTo>
                  <a:close/>
                  <a:moveTo>
                    <a:pt x="0" y="0"/>
                  </a:moveTo>
                  <a:lnTo>
                    <a:pt x="21600" y="0"/>
                  </a:lnTo>
                  <a:lnTo>
                    <a:pt x="21600" y="1688"/>
                  </a:lnTo>
                  <a:lnTo>
                    <a:pt x="0" y="168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uFillTx/>
                </a:defRPr>
              </a:pPr>
            </a:p>
          </p:txBody>
        </p:sp>
        <p:pic>
          <p:nvPicPr>
            <p:cNvPr id="1220" name="image10.png" descr="ICON_VM_basic_label_Q308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99703" y="289266"/>
              <a:ext cx="253144" cy="2967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21" name="Shape 1221"/>
            <p:cNvSpPr/>
            <p:nvPr/>
          </p:nvSpPr>
          <p:spPr>
            <a:xfrm>
              <a:off x="390758" y="331665"/>
              <a:ext cx="856007" cy="2543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r">
                <a:defRPr sz="1000">
                  <a:solidFill>
                    <a:srgbClr val="FFFFFF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000">
                  <a:solidFill>
                    <a:srgbClr val="FFFFFF"/>
                  </a:solidFill>
                </a:rPr>
                <a:t>BOSH Agent</a:t>
              </a:r>
            </a:p>
          </p:txBody>
        </p:sp>
      </p:grpSp>
      <p:grpSp>
        <p:nvGrpSpPr>
          <p:cNvPr id="1229" name="Group 1229"/>
          <p:cNvGrpSpPr/>
          <p:nvPr/>
        </p:nvGrpSpPr>
        <p:grpSpPr>
          <a:xfrm>
            <a:off x="6780868" y="3111064"/>
            <a:ext cx="2107573" cy="680759"/>
            <a:chOff x="0" y="0"/>
            <a:chExt cx="2107571" cy="680757"/>
          </a:xfrm>
        </p:grpSpPr>
        <p:grpSp>
          <p:nvGrpSpPr>
            <p:cNvPr id="1227" name="Group 1227"/>
            <p:cNvGrpSpPr/>
            <p:nvPr/>
          </p:nvGrpSpPr>
          <p:grpSpPr>
            <a:xfrm>
              <a:off x="0" y="0"/>
              <a:ext cx="2107572" cy="680758"/>
              <a:chOff x="0" y="0"/>
              <a:chExt cx="2107571" cy="680757"/>
            </a:xfrm>
          </p:grpSpPr>
          <p:sp>
            <p:nvSpPr>
              <p:cNvPr id="1223" name="Shape 1223"/>
              <p:cNvSpPr/>
              <p:nvPr/>
            </p:nvSpPr>
            <p:spPr>
              <a:xfrm>
                <a:off x="0" y="0"/>
                <a:ext cx="1637523" cy="680758"/>
              </a:xfrm>
              <a:prstGeom prst="roundRect">
                <a:avLst>
                  <a:gd name="adj" fmla="val 4579"/>
                </a:avLst>
              </a:prstGeom>
              <a:solidFill>
                <a:srgbClr val="29756E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808080">
                    <a:alpha val="34999"/>
                  </a:srgbClr>
                </a:outerShdw>
              </a:effectLst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b="1" sz="12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1224" name="Shape 1224"/>
              <p:cNvSpPr/>
              <p:nvPr/>
            </p:nvSpPr>
            <p:spPr>
              <a:xfrm>
                <a:off x="41251" y="30543"/>
                <a:ext cx="2066321" cy="171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>
                  <a:defRPr sz="1200">
                    <a:solidFill>
                      <a:srgbClr val="FFFFFF"/>
                    </a:solidFill>
                    <a:uFillTx/>
                    <a:latin typeface="Avenir Next"/>
                    <a:ea typeface="Avenir Next"/>
                    <a:cs typeface="Avenir Next"/>
                    <a:sym typeface="Avenir Next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200">
                    <a:solidFill>
                      <a:srgbClr val="FFFFFF"/>
                    </a:solidFill>
                  </a:rPr>
                  <a:t>NATS</a:t>
                </a:r>
              </a:p>
            </p:txBody>
          </p:sp>
          <p:pic>
            <p:nvPicPr>
              <p:cNvPr id="1225" name="image10.png" descr="ICON_VM_basic_label_Q308"/>
              <p:cNvPicPr/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1299703" y="289266"/>
                <a:ext cx="253144" cy="29670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226" name="Shape 1226"/>
              <p:cNvSpPr/>
              <p:nvPr/>
            </p:nvSpPr>
            <p:spPr>
              <a:xfrm>
                <a:off x="390758" y="331665"/>
                <a:ext cx="856007" cy="25431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 algn="r">
                  <a:defRPr sz="1000">
                    <a:solidFill>
                      <a:srgbClr val="FFFFFF"/>
                    </a:solidFill>
                    <a:uFillTx/>
                    <a:latin typeface="Avenir Next Medium"/>
                    <a:ea typeface="Avenir Next Medium"/>
                    <a:cs typeface="Avenir Next Medium"/>
                    <a:sym typeface="Avenir Next Medium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000">
                    <a:solidFill>
                      <a:srgbClr val="FFFFFF"/>
                    </a:solidFill>
                  </a:rPr>
                  <a:t>BOSH Agent</a:t>
                </a:r>
              </a:p>
            </p:txBody>
          </p:sp>
        </p:grpSp>
        <p:sp>
          <p:nvSpPr>
            <p:cNvPr id="1228" name="Shape 1228"/>
            <p:cNvSpPr/>
            <p:nvPr/>
          </p:nvSpPr>
          <p:spPr>
            <a:xfrm rot="11254553">
              <a:off x="115677" y="347724"/>
              <a:ext cx="202002" cy="178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7" h="20870" fill="norm" stroke="1" extrusionOk="0">
                  <a:moveTo>
                    <a:pt x="5461" y="14219"/>
                  </a:moveTo>
                  <a:cubicBezTo>
                    <a:pt x="6370" y="14080"/>
                    <a:pt x="7008" y="13119"/>
                    <a:pt x="6887" y="12073"/>
                  </a:cubicBezTo>
                  <a:cubicBezTo>
                    <a:pt x="6766" y="11027"/>
                    <a:pt x="5932" y="10292"/>
                    <a:pt x="5024" y="10431"/>
                  </a:cubicBezTo>
                  <a:cubicBezTo>
                    <a:pt x="4115" y="10570"/>
                    <a:pt x="3477" y="11531"/>
                    <a:pt x="3598" y="12577"/>
                  </a:cubicBezTo>
                  <a:cubicBezTo>
                    <a:pt x="3719" y="13623"/>
                    <a:pt x="4553" y="14358"/>
                    <a:pt x="5461" y="14219"/>
                  </a:cubicBezTo>
                  <a:close/>
                  <a:moveTo>
                    <a:pt x="10425" y="13459"/>
                  </a:moveTo>
                  <a:cubicBezTo>
                    <a:pt x="11333" y="13320"/>
                    <a:pt x="11971" y="12359"/>
                    <a:pt x="11851" y="11313"/>
                  </a:cubicBezTo>
                  <a:cubicBezTo>
                    <a:pt x="11730" y="10267"/>
                    <a:pt x="10896" y="9532"/>
                    <a:pt x="9987" y="9671"/>
                  </a:cubicBezTo>
                  <a:cubicBezTo>
                    <a:pt x="9079" y="9810"/>
                    <a:pt x="8441" y="10771"/>
                    <a:pt x="8561" y="11817"/>
                  </a:cubicBezTo>
                  <a:cubicBezTo>
                    <a:pt x="8682" y="12863"/>
                    <a:pt x="9516" y="13598"/>
                    <a:pt x="10425" y="13459"/>
                  </a:cubicBezTo>
                  <a:close/>
                  <a:moveTo>
                    <a:pt x="15388" y="12698"/>
                  </a:moveTo>
                  <a:cubicBezTo>
                    <a:pt x="16297" y="12559"/>
                    <a:pt x="16935" y="11599"/>
                    <a:pt x="16814" y="10553"/>
                  </a:cubicBezTo>
                  <a:cubicBezTo>
                    <a:pt x="16693" y="9507"/>
                    <a:pt x="15859" y="8771"/>
                    <a:pt x="14951" y="8911"/>
                  </a:cubicBezTo>
                  <a:cubicBezTo>
                    <a:pt x="14043" y="9050"/>
                    <a:pt x="13404" y="10010"/>
                    <a:pt x="13525" y="11056"/>
                  </a:cubicBezTo>
                  <a:cubicBezTo>
                    <a:pt x="13646" y="12102"/>
                    <a:pt x="14480" y="12838"/>
                    <a:pt x="15388" y="12698"/>
                  </a:cubicBezTo>
                  <a:close/>
                  <a:moveTo>
                    <a:pt x="11333" y="20736"/>
                  </a:moveTo>
                  <a:cubicBezTo>
                    <a:pt x="5692" y="21600"/>
                    <a:pt x="644" y="18177"/>
                    <a:pt x="56" y="13092"/>
                  </a:cubicBezTo>
                  <a:cubicBezTo>
                    <a:pt x="-531" y="8006"/>
                    <a:pt x="3565" y="3182"/>
                    <a:pt x="9205" y="2319"/>
                  </a:cubicBezTo>
                  <a:cubicBezTo>
                    <a:pt x="10331" y="2146"/>
                    <a:pt x="11433" y="2144"/>
                    <a:pt x="12475" y="2337"/>
                  </a:cubicBezTo>
                  <a:cubicBezTo>
                    <a:pt x="14907" y="2290"/>
                    <a:pt x="17337" y="1504"/>
                    <a:pt x="19768" y="0"/>
                  </a:cubicBezTo>
                  <a:cubicBezTo>
                    <a:pt x="19085" y="1758"/>
                    <a:pt x="18589" y="3515"/>
                    <a:pt x="18297" y="5277"/>
                  </a:cubicBezTo>
                  <a:cubicBezTo>
                    <a:pt x="19489" y="6533"/>
                    <a:pt x="20271" y="8142"/>
                    <a:pt x="20482" y="9963"/>
                  </a:cubicBezTo>
                  <a:cubicBezTo>
                    <a:pt x="21069" y="15049"/>
                    <a:pt x="16973" y="19872"/>
                    <a:pt x="11333" y="2073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uFillTx/>
                </a:defRPr>
              </a:pPr>
            </a:p>
          </p:txBody>
        </p:sp>
      </p:grpSp>
      <p:grpSp>
        <p:nvGrpSpPr>
          <p:cNvPr id="1235" name="Group 1235"/>
          <p:cNvGrpSpPr/>
          <p:nvPr/>
        </p:nvGrpSpPr>
        <p:grpSpPr>
          <a:xfrm>
            <a:off x="6952288" y="3213148"/>
            <a:ext cx="2107573" cy="680758"/>
            <a:chOff x="0" y="0"/>
            <a:chExt cx="2107571" cy="680757"/>
          </a:xfrm>
        </p:grpSpPr>
        <p:sp>
          <p:nvSpPr>
            <p:cNvPr id="1230" name="Shape 1230"/>
            <p:cNvSpPr/>
            <p:nvPr/>
          </p:nvSpPr>
          <p:spPr>
            <a:xfrm>
              <a:off x="0" y="0"/>
              <a:ext cx="1637523" cy="680758"/>
            </a:xfrm>
            <a:prstGeom prst="roundRect">
              <a:avLst>
                <a:gd name="adj" fmla="val 4579"/>
              </a:avLst>
            </a:prstGeom>
            <a:solidFill>
              <a:srgbClr val="29756E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808080">
                  <a:alpha val="34999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b="1" sz="12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231" name="Shape 1231"/>
            <p:cNvSpPr/>
            <p:nvPr/>
          </p:nvSpPr>
          <p:spPr>
            <a:xfrm>
              <a:off x="41251" y="30543"/>
              <a:ext cx="2066321" cy="171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1200">
                  <a:solidFill>
                    <a:srgbClr val="FFFFFF"/>
                  </a:solidFill>
                  <a:uFillTx/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Health Manager</a:t>
              </a:r>
            </a:p>
          </p:txBody>
        </p:sp>
        <p:pic>
          <p:nvPicPr>
            <p:cNvPr id="1232" name="image10.png" descr="ICON_VM_basic_label_Q308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99703" y="289266"/>
              <a:ext cx="253144" cy="2967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33" name="Shape 1233"/>
            <p:cNvSpPr/>
            <p:nvPr/>
          </p:nvSpPr>
          <p:spPr>
            <a:xfrm>
              <a:off x="390758" y="331665"/>
              <a:ext cx="856007" cy="2543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r">
                <a:defRPr sz="1000">
                  <a:solidFill>
                    <a:srgbClr val="FFFFFF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000">
                  <a:solidFill>
                    <a:srgbClr val="FFFFFF"/>
                  </a:solidFill>
                </a:rPr>
                <a:t>BOSH Agent</a:t>
              </a:r>
            </a:p>
          </p:txBody>
        </p:sp>
        <p:sp>
          <p:nvSpPr>
            <p:cNvPr id="1234" name="Shape 1234"/>
            <p:cNvSpPr/>
            <p:nvPr/>
          </p:nvSpPr>
          <p:spPr>
            <a:xfrm>
              <a:off x="41119" y="250160"/>
              <a:ext cx="188325" cy="162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0657" h="15999" fill="norm" stroke="1" extrusionOk="0">
                  <a:moveTo>
                    <a:pt x="5328" y="3849"/>
                  </a:moveTo>
                  <a:cubicBezTo>
                    <a:pt x="7532" y="-5601"/>
                    <a:pt x="16128" y="3849"/>
                    <a:pt x="5328" y="15999"/>
                  </a:cubicBezTo>
                  <a:cubicBezTo>
                    <a:pt x="-5472" y="3849"/>
                    <a:pt x="3124" y="-5601"/>
                    <a:pt x="5328" y="384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uFillTx/>
                </a:defRPr>
              </a:pPr>
            </a:p>
          </p:txBody>
        </p:sp>
      </p:grpSp>
      <p:grpSp>
        <p:nvGrpSpPr>
          <p:cNvPr id="1241" name="Group 1241"/>
          <p:cNvGrpSpPr/>
          <p:nvPr/>
        </p:nvGrpSpPr>
        <p:grpSpPr>
          <a:xfrm>
            <a:off x="7074767" y="3360675"/>
            <a:ext cx="2107573" cy="680758"/>
            <a:chOff x="0" y="0"/>
            <a:chExt cx="2107571" cy="680757"/>
          </a:xfrm>
        </p:grpSpPr>
        <p:sp>
          <p:nvSpPr>
            <p:cNvPr id="1236" name="Shape 1236"/>
            <p:cNvSpPr/>
            <p:nvPr/>
          </p:nvSpPr>
          <p:spPr>
            <a:xfrm>
              <a:off x="0" y="0"/>
              <a:ext cx="1637523" cy="680758"/>
            </a:xfrm>
            <a:prstGeom prst="roundRect">
              <a:avLst>
                <a:gd name="adj" fmla="val 4579"/>
              </a:avLst>
            </a:prstGeom>
            <a:solidFill>
              <a:srgbClr val="29756E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808080">
                  <a:alpha val="34999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b="1" sz="12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237" name="Shape 1237"/>
            <p:cNvSpPr/>
            <p:nvPr/>
          </p:nvSpPr>
          <p:spPr>
            <a:xfrm>
              <a:off x="41251" y="30543"/>
              <a:ext cx="2066321" cy="171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1200">
                  <a:solidFill>
                    <a:srgbClr val="FFFFFF"/>
                  </a:solidFill>
                  <a:uFillTx/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DEA</a:t>
              </a:r>
            </a:p>
          </p:txBody>
        </p:sp>
        <p:pic>
          <p:nvPicPr>
            <p:cNvPr id="1238" name="image10.png" descr="ICON_VM_basic_label_Q308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99703" y="289266"/>
              <a:ext cx="253144" cy="2967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39" name="Shape 1239"/>
            <p:cNvSpPr/>
            <p:nvPr/>
          </p:nvSpPr>
          <p:spPr>
            <a:xfrm>
              <a:off x="390758" y="331665"/>
              <a:ext cx="856007" cy="2543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r">
                <a:defRPr sz="1000">
                  <a:solidFill>
                    <a:srgbClr val="FFFFFF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000">
                  <a:solidFill>
                    <a:srgbClr val="FFFFFF"/>
                  </a:solidFill>
                </a:rPr>
                <a:t>BOSH Agent</a:t>
              </a:r>
            </a:p>
          </p:txBody>
        </p:sp>
        <p:pic>
          <p:nvPicPr>
            <p:cNvPr id="1240" name="pasted-image.pdf"/>
            <p:cNvPicPr/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94375" y="278422"/>
              <a:ext cx="241301" cy="228601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1242" name="Shape 1242"/>
          <p:cNvSpPr/>
          <p:nvPr/>
        </p:nvSpPr>
        <p:spPr>
          <a:xfrm>
            <a:off x="6595493" y="2825056"/>
            <a:ext cx="2199811" cy="1586483"/>
          </a:xfrm>
          <a:prstGeom prst="roundRect">
            <a:avLst>
              <a:gd name="adj" fmla="val 2434"/>
            </a:avLst>
          </a:prstGeom>
          <a:ln w="25400">
            <a:solidFill>
              <a:srgbClr val="29756E"/>
            </a:solidFill>
            <a:round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243" name="Shape 1243"/>
          <p:cNvSpPr/>
          <p:nvPr/>
        </p:nvSpPr>
        <p:spPr>
          <a:xfrm>
            <a:off x="7020502" y="4104712"/>
            <a:ext cx="1339278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solidFill>
                  <a:srgbClr val="29756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29756E"/>
                </a:solidFill>
                <a:uFill>
                  <a:solidFill>
                    <a:srgbClr val="4D4D4D"/>
                  </a:solidFill>
                </a:uFill>
              </a:rPr>
              <a:t>Elastic Runtime</a:t>
            </a:r>
          </a:p>
        </p:txBody>
      </p:sp>
      <p:sp>
        <p:nvSpPr>
          <p:cNvPr id="1281" name="Shape 1281"/>
          <p:cNvSpPr/>
          <p:nvPr/>
        </p:nvSpPr>
        <p:spPr>
          <a:xfrm>
            <a:off x="7062423" y="2430204"/>
            <a:ext cx="522365" cy="5528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6625" y="13833"/>
                  <a:pt x="9425" y="6633"/>
                  <a:pt x="0" y="0"/>
                </a:cubicBezTo>
              </a:path>
            </a:pathLst>
          </a:custGeom>
          <a:ln w="19050">
            <a:solidFill>
              <a:srgbClr val="535353"/>
            </a:solidFill>
            <a:custDash>
              <a:ds d="200000" sp="200000"/>
            </a:custDash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245" name="Shape 1245"/>
          <p:cNvSpPr/>
          <p:nvPr/>
        </p:nvSpPr>
        <p:spPr>
          <a:xfrm>
            <a:off x="7001679" y="2532190"/>
            <a:ext cx="1050463" cy="538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000">
                <a:solidFill>
                  <a:srgbClr val="535353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535353"/>
                </a:solidFill>
              </a:rPr>
              <a:t>Ping</a:t>
            </a:r>
          </a:p>
        </p:txBody>
      </p:sp>
      <p:sp>
        <p:nvSpPr>
          <p:cNvPr id="1246" name="Shape 1246"/>
          <p:cNvSpPr/>
          <p:nvPr/>
        </p:nvSpPr>
        <p:spPr>
          <a:xfrm>
            <a:off x="6238345" y="1421388"/>
            <a:ext cx="2669706" cy="1108105"/>
          </a:xfrm>
          <a:prstGeom prst="roundRect">
            <a:avLst>
              <a:gd name="adj" fmla="val 3485"/>
            </a:avLst>
          </a:prstGeom>
          <a:ln w="25400">
            <a:solidFill>
              <a:srgbClr val="29756E"/>
            </a:solidFill>
            <a:round/>
          </a:ln>
        </p:spPr>
        <p:txBody>
          <a:bodyPr lIns="0" tIns="0" rIns="0" bIns="0" anchor="ctr"/>
          <a:lstStyle/>
          <a:p>
            <a:pPr lvl="0"/>
          </a:p>
        </p:txBody>
      </p:sp>
      <p:grpSp>
        <p:nvGrpSpPr>
          <p:cNvPr id="1249" name="Group 1249"/>
          <p:cNvGrpSpPr/>
          <p:nvPr/>
        </p:nvGrpSpPr>
        <p:grpSpPr>
          <a:xfrm>
            <a:off x="6340990" y="2132950"/>
            <a:ext cx="1004616" cy="297423"/>
            <a:chOff x="0" y="0"/>
            <a:chExt cx="1004614" cy="297422"/>
          </a:xfrm>
        </p:grpSpPr>
        <p:sp>
          <p:nvSpPr>
            <p:cNvPr id="1247" name="Shape 1247"/>
            <p:cNvSpPr/>
            <p:nvPr/>
          </p:nvSpPr>
          <p:spPr>
            <a:xfrm>
              <a:off x="0" y="0"/>
              <a:ext cx="1004615" cy="297423"/>
            </a:xfrm>
            <a:prstGeom prst="roundRect">
              <a:avLst>
                <a:gd name="adj" fmla="val 13169"/>
              </a:avLst>
            </a:prstGeom>
            <a:solidFill>
              <a:srgbClr val="29756E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FFFFFF"/>
                  </a:solidFill>
                  <a:uFill>
                    <a:solidFill>
                      <a:srgbClr val="4D4D4D"/>
                    </a:solidFill>
                  </a:uFill>
                  <a:latin typeface="Avenir Next"/>
                  <a:ea typeface="Avenir Next"/>
                  <a:cs typeface="Avenir Next"/>
                  <a:sym typeface="Avenir Next"/>
                </a:rPr>
                <a:t>      </a:t>
              </a:r>
              <a:r>
                <a:rPr sz="1200">
                  <a:solidFill>
                    <a:srgbClr val="FFFFFF"/>
                  </a:solidFill>
                  <a:uFill>
                    <a:solidFill>
                      <a:srgbClr val="4D4D4D"/>
                    </a:solidFill>
                  </a:uFill>
                  <a:latin typeface="Avenir Next"/>
                  <a:ea typeface="Avenir Next"/>
                  <a:cs typeface="Avenir Next"/>
                  <a:sym typeface="Avenir Next"/>
                </a:rPr>
                <a:t>NATS</a:t>
              </a:r>
            </a:p>
          </p:txBody>
        </p:sp>
        <p:pic>
          <p:nvPicPr>
            <p:cNvPr id="1248" name="pasted-image.pdf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75986" y="73551"/>
              <a:ext cx="228601" cy="185058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1250" name="Shape 1250"/>
          <p:cNvSpPr/>
          <p:nvPr/>
        </p:nvSpPr>
        <p:spPr>
          <a:xfrm flipH="1">
            <a:off x="7288898" y="2273849"/>
            <a:ext cx="228601" cy="1"/>
          </a:xfrm>
          <a:prstGeom prst="line">
            <a:avLst/>
          </a:prstGeom>
          <a:ln w="19050">
            <a:solidFill>
              <a:srgbClr val="535353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251" name="Shape 1251"/>
          <p:cNvSpPr/>
          <p:nvPr/>
        </p:nvSpPr>
        <p:spPr>
          <a:xfrm flipV="1">
            <a:off x="6817769" y="1925509"/>
            <a:ext cx="526514" cy="210839"/>
          </a:xfrm>
          <a:prstGeom prst="line">
            <a:avLst/>
          </a:prstGeom>
          <a:ln w="19050">
            <a:solidFill>
              <a:srgbClr val="535353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252" name="Shape 1252"/>
          <p:cNvSpPr/>
          <p:nvPr/>
        </p:nvSpPr>
        <p:spPr>
          <a:xfrm>
            <a:off x="7448210" y="2100349"/>
            <a:ext cx="1360687" cy="330024"/>
          </a:xfrm>
          <a:prstGeom prst="roundRect">
            <a:avLst>
              <a:gd name="adj" fmla="val 15295"/>
            </a:avLst>
          </a:prstGeom>
          <a:solidFill>
            <a:srgbClr val="29756E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2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    Health Monitor</a:t>
            </a:r>
          </a:p>
        </p:txBody>
      </p:sp>
      <p:grpSp>
        <p:nvGrpSpPr>
          <p:cNvPr id="1255" name="Group 1255"/>
          <p:cNvGrpSpPr/>
          <p:nvPr/>
        </p:nvGrpSpPr>
        <p:grpSpPr>
          <a:xfrm>
            <a:off x="6974143" y="1586753"/>
            <a:ext cx="1451970" cy="363583"/>
            <a:chOff x="0" y="0"/>
            <a:chExt cx="1451969" cy="363582"/>
          </a:xfrm>
        </p:grpSpPr>
        <p:sp>
          <p:nvSpPr>
            <p:cNvPr id="1253" name="Shape 1253"/>
            <p:cNvSpPr/>
            <p:nvPr/>
          </p:nvSpPr>
          <p:spPr>
            <a:xfrm>
              <a:off x="0" y="0"/>
              <a:ext cx="1451970" cy="363583"/>
            </a:xfrm>
            <a:prstGeom prst="roundRect">
              <a:avLst>
                <a:gd name="adj" fmla="val 13884"/>
              </a:avLst>
            </a:prstGeom>
            <a:solidFill>
              <a:srgbClr val="29756E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2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200">
                  <a:solidFill>
                    <a:srgbClr val="FFFFFF"/>
                  </a:solidFill>
                  <a:uFill>
                    <a:solidFill>
                      <a:srgbClr val="4D4D4D"/>
                    </a:solidFill>
                  </a:uFill>
                </a:rPr>
                <a:t>        BOSH Director</a:t>
              </a:r>
            </a:p>
          </p:txBody>
        </p:sp>
        <p:pic>
          <p:nvPicPr>
            <p:cNvPr id="1254" name="pasted-image.pdf"/>
            <p:cNvPicPr/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78883" y="73841"/>
              <a:ext cx="167923" cy="215901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1256" name="Shape 1256"/>
          <p:cNvSpPr/>
          <p:nvPr/>
        </p:nvSpPr>
        <p:spPr>
          <a:xfrm>
            <a:off x="3939013" y="2832551"/>
            <a:ext cx="2199811" cy="1586484"/>
          </a:xfrm>
          <a:prstGeom prst="roundRect">
            <a:avLst>
              <a:gd name="adj" fmla="val 2434"/>
            </a:avLst>
          </a:prstGeom>
          <a:ln w="25400">
            <a:solidFill>
              <a:srgbClr val="29756E"/>
            </a:solidFill>
            <a:round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257" name="Shape 1257"/>
          <p:cNvSpPr/>
          <p:nvPr/>
        </p:nvSpPr>
        <p:spPr>
          <a:xfrm>
            <a:off x="4364022" y="4112207"/>
            <a:ext cx="1322783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solidFill>
                  <a:srgbClr val="29756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29756E"/>
                </a:solidFill>
                <a:uFill>
                  <a:solidFill>
                    <a:srgbClr val="4D4D4D"/>
                  </a:solidFill>
                </a:uFill>
              </a:rPr>
              <a:t>Pivotal MySQL </a:t>
            </a:r>
          </a:p>
        </p:txBody>
      </p:sp>
      <p:grpSp>
        <p:nvGrpSpPr>
          <p:cNvPr id="1263" name="Group 1263"/>
          <p:cNvGrpSpPr/>
          <p:nvPr/>
        </p:nvGrpSpPr>
        <p:grpSpPr>
          <a:xfrm>
            <a:off x="4023987" y="2990568"/>
            <a:ext cx="2107573" cy="680759"/>
            <a:chOff x="0" y="0"/>
            <a:chExt cx="2107571" cy="680757"/>
          </a:xfrm>
        </p:grpSpPr>
        <p:sp>
          <p:nvSpPr>
            <p:cNvPr id="1258" name="Shape 1258"/>
            <p:cNvSpPr/>
            <p:nvPr/>
          </p:nvSpPr>
          <p:spPr>
            <a:xfrm>
              <a:off x="0" y="0"/>
              <a:ext cx="1637523" cy="680758"/>
            </a:xfrm>
            <a:prstGeom prst="roundRect">
              <a:avLst>
                <a:gd name="adj" fmla="val 4579"/>
              </a:avLst>
            </a:prstGeom>
            <a:solidFill>
              <a:srgbClr val="29756E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808080">
                  <a:alpha val="34999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b="1" sz="12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259" name="Shape 1259"/>
            <p:cNvSpPr/>
            <p:nvPr/>
          </p:nvSpPr>
          <p:spPr>
            <a:xfrm>
              <a:off x="41251" y="30543"/>
              <a:ext cx="2066321" cy="171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1200">
                  <a:solidFill>
                    <a:srgbClr val="FFFFFF"/>
                  </a:solidFill>
                  <a:uFillTx/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MySQL Server</a:t>
              </a:r>
            </a:p>
          </p:txBody>
        </p:sp>
        <p:sp>
          <p:nvSpPr>
            <p:cNvPr id="1260" name="Shape 1260"/>
            <p:cNvSpPr/>
            <p:nvPr/>
          </p:nvSpPr>
          <p:spPr>
            <a:xfrm>
              <a:off x="64243" y="218145"/>
              <a:ext cx="167843" cy="223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16618"/>
                  </a:moveTo>
                  <a:lnTo>
                    <a:pt x="6946" y="18824"/>
                  </a:lnTo>
                  <a:cubicBezTo>
                    <a:pt x="7990" y="19479"/>
                    <a:pt x="9343" y="19815"/>
                    <a:pt x="10800" y="19815"/>
                  </a:cubicBezTo>
                  <a:cubicBezTo>
                    <a:pt x="12257" y="19815"/>
                    <a:pt x="13610" y="19479"/>
                    <a:pt x="14654" y="18825"/>
                  </a:cubicBezTo>
                  <a:close/>
                  <a:moveTo>
                    <a:pt x="4280" y="12886"/>
                  </a:moveTo>
                  <a:cubicBezTo>
                    <a:pt x="3997" y="13421"/>
                    <a:pt x="3858" y="14005"/>
                    <a:pt x="3858" y="14613"/>
                  </a:cubicBezTo>
                  <a:cubicBezTo>
                    <a:pt x="3858" y="16342"/>
                    <a:pt x="4983" y="17873"/>
                    <a:pt x="6787" y="18744"/>
                  </a:cubicBezTo>
                  <a:lnTo>
                    <a:pt x="8263" y="15166"/>
                  </a:lnTo>
                  <a:close/>
                  <a:moveTo>
                    <a:pt x="17320" y="12886"/>
                  </a:moveTo>
                  <a:lnTo>
                    <a:pt x="13337" y="15166"/>
                  </a:lnTo>
                  <a:lnTo>
                    <a:pt x="14813" y="18744"/>
                  </a:lnTo>
                  <a:cubicBezTo>
                    <a:pt x="16617" y="17873"/>
                    <a:pt x="17742" y="16342"/>
                    <a:pt x="17742" y="14613"/>
                  </a:cubicBezTo>
                  <a:cubicBezTo>
                    <a:pt x="17742" y="14005"/>
                    <a:pt x="17603" y="13421"/>
                    <a:pt x="17320" y="12886"/>
                  </a:cubicBezTo>
                  <a:close/>
                  <a:moveTo>
                    <a:pt x="10970" y="9424"/>
                  </a:moveTo>
                  <a:lnTo>
                    <a:pt x="12368" y="12816"/>
                  </a:lnTo>
                  <a:lnTo>
                    <a:pt x="17290" y="12816"/>
                  </a:lnTo>
                  <a:cubicBezTo>
                    <a:pt x="16353" y="10863"/>
                    <a:pt x="13884" y="9465"/>
                    <a:pt x="10970" y="9424"/>
                  </a:cubicBezTo>
                  <a:close/>
                  <a:moveTo>
                    <a:pt x="10630" y="9424"/>
                  </a:moveTo>
                  <a:cubicBezTo>
                    <a:pt x="7716" y="9465"/>
                    <a:pt x="5247" y="10863"/>
                    <a:pt x="4310" y="12816"/>
                  </a:cubicBezTo>
                  <a:lnTo>
                    <a:pt x="9232" y="12816"/>
                  </a:lnTo>
                  <a:close/>
                  <a:moveTo>
                    <a:pt x="12665" y="2637"/>
                  </a:moveTo>
                  <a:lnTo>
                    <a:pt x="20124" y="2637"/>
                  </a:lnTo>
                  <a:lnTo>
                    <a:pt x="20124" y="5249"/>
                  </a:lnTo>
                  <a:lnTo>
                    <a:pt x="15871" y="8762"/>
                  </a:lnTo>
                  <a:cubicBezTo>
                    <a:pt x="18434" y="9999"/>
                    <a:pt x="20124" y="12158"/>
                    <a:pt x="20124" y="14613"/>
                  </a:cubicBezTo>
                  <a:cubicBezTo>
                    <a:pt x="20124" y="18472"/>
                    <a:pt x="15949" y="21600"/>
                    <a:pt x="10800" y="21600"/>
                  </a:cubicBezTo>
                  <a:cubicBezTo>
                    <a:pt x="5651" y="21600"/>
                    <a:pt x="1476" y="18472"/>
                    <a:pt x="1476" y="14613"/>
                  </a:cubicBezTo>
                  <a:cubicBezTo>
                    <a:pt x="1476" y="12161"/>
                    <a:pt x="3162" y="10004"/>
                    <a:pt x="5719" y="8766"/>
                  </a:cubicBezTo>
                  <a:lnTo>
                    <a:pt x="1476" y="5261"/>
                  </a:lnTo>
                  <a:lnTo>
                    <a:pt x="1476" y="2649"/>
                  </a:lnTo>
                  <a:lnTo>
                    <a:pt x="8935" y="2649"/>
                  </a:lnTo>
                  <a:lnTo>
                    <a:pt x="8935" y="7767"/>
                  </a:lnTo>
                  <a:cubicBezTo>
                    <a:pt x="9538" y="7675"/>
                    <a:pt x="10161" y="7626"/>
                    <a:pt x="10800" y="7626"/>
                  </a:cubicBezTo>
                  <a:lnTo>
                    <a:pt x="12665" y="7767"/>
                  </a:lnTo>
                  <a:lnTo>
                    <a:pt x="12665" y="5249"/>
                  </a:lnTo>
                  <a:close/>
                  <a:moveTo>
                    <a:pt x="0" y="0"/>
                  </a:moveTo>
                  <a:lnTo>
                    <a:pt x="21600" y="0"/>
                  </a:lnTo>
                  <a:lnTo>
                    <a:pt x="21600" y="1688"/>
                  </a:lnTo>
                  <a:lnTo>
                    <a:pt x="0" y="168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uFillTx/>
                </a:defRPr>
              </a:pPr>
            </a:p>
          </p:txBody>
        </p:sp>
        <p:pic>
          <p:nvPicPr>
            <p:cNvPr id="1261" name="image10.png" descr="ICON_VM_basic_label_Q308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99703" y="289266"/>
              <a:ext cx="253144" cy="2967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62" name="Shape 1262"/>
            <p:cNvSpPr/>
            <p:nvPr/>
          </p:nvSpPr>
          <p:spPr>
            <a:xfrm>
              <a:off x="390758" y="331665"/>
              <a:ext cx="856007" cy="2543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r">
                <a:defRPr sz="1000">
                  <a:solidFill>
                    <a:srgbClr val="FFFFFF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000">
                  <a:solidFill>
                    <a:srgbClr val="FFFFFF"/>
                  </a:solidFill>
                </a:rPr>
                <a:t>BOSH Agent</a:t>
              </a:r>
            </a:p>
          </p:txBody>
        </p:sp>
      </p:grpSp>
      <p:grpSp>
        <p:nvGrpSpPr>
          <p:cNvPr id="1270" name="Group 1270"/>
          <p:cNvGrpSpPr/>
          <p:nvPr/>
        </p:nvGrpSpPr>
        <p:grpSpPr>
          <a:xfrm>
            <a:off x="4146635" y="3195113"/>
            <a:ext cx="2107573" cy="680758"/>
            <a:chOff x="0" y="0"/>
            <a:chExt cx="2107571" cy="680757"/>
          </a:xfrm>
        </p:grpSpPr>
        <p:grpSp>
          <p:nvGrpSpPr>
            <p:cNvPr id="1268" name="Group 1268"/>
            <p:cNvGrpSpPr/>
            <p:nvPr/>
          </p:nvGrpSpPr>
          <p:grpSpPr>
            <a:xfrm>
              <a:off x="0" y="0"/>
              <a:ext cx="2107572" cy="680758"/>
              <a:chOff x="0" y="0"/>
              <a:chExt cx="2107571" cy="680757"/>
            </a:xfrm>
          </p:grpSpPr>
          <p:sp>
            <p:nvSpPr>
              <p:cNvPr id="1264" name="Shape 1264"/>
              <p:cNvSpPr/>
              <p:nvPr/>
            </p:nvSpPr>
            <p:spPr>
              <a:xfrm>
                <a:off x="0" y="0"/>
                <a:ext cx="1637523" cy="680758"/>
              </a:xfrm>
              <a:prstGeom prst="roundRect">
                <a:avLst>
                  <a:gd name="adj" fmla="val 4579"/>
                </a:avLst>
              </a:prstGeom>
              <a:solidFill>
                <a:srgbClr val="29756E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808080">
                    <a:alpha val="34999"/>
                  </a:srgbClr>
                </a:outerShdw>
              </a:effectLst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b="1" sz="12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1265" name="Shape 1265"/>
              <p:cNvSpPr/>
              <p:nvPr/>
            </p:nvSpPr>
            <p:spPr>
              <a:xfrm>
                <a:off x="41251" y="30543"/>
                <a:ext cx="2066321" cy="171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>
                  <a:defRPr sz="1200">
                    <a:solidFill>
                      <a:srgbClr val="FFFFFF"/>
                    </a:solidFill>
                    <a:uFillTx/>
                    <a:latin typeface="Avenir Next"/>
                    <a:ea typeface="Avenir Next"/>
                    <a:cs typeface="Avenir Next"/>
                    <a:sym typeface="Avenir Next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200">
                    <a:solidFill>
                      <a:srgbClr val="FFFFFF"/>
                    </a:solidFill>
                  </a:rPr>
                  <a:t>Service Broker</a:t>
                </a:r>
              </a:p>
            </p:txBody>
          </p:sp>
          <p:pic>
            <p:nvPicPr>
              <p:cNvPr id="1266" name="image10.png" descr="ICON_VM_basic_label_Q308"/>
              <p:cNvPicPr/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1299703" y="289266"/>
                <a:ext cx="253144" cy="29670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267" name="Shape 1267"/>
              <p:cNvSpPr/>
              <p:nvPr/>
            </p:nvSpPr>
            <p:spPr>
              <a:xfrm>
                <a:off x="390758" y="331665"/>
                <a:ext cx="856007" cy="25431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 algn="r">
                  <a:defRPr sz="1000">
                    <a:solidFill>
                      <a:srgbClr val="FFFFFF"/>
                    </a:solidFill>
                    <a:uFillTx/>
                    <a:latin typeface="Avenir Next Medium"/>
                    <a:ea typeface="Avenir Next Medium"/>
                    <a:cs typeface="Avenir Next Medium"/>
                    <a:sym typeface="Avenir Next Medium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000">
                    <a:solidFill>
                      <a:srgbClr val="FFFFFF"/>
                    </a:solidFill>
                  </a:rPr>
                  <a:t>BOSH Agent</a:t>
                </a:r>
              </a:p>
            </p:txBody>
          </p:sp>
        </p:grpSp>
        <p:sp>
          <p:nvSpPr>
            <p:cNvPr id="1269" name="Shape 1269"/>
            <p:cNvSpPr/>
            <p:nvPr/>
          </p:nvSpPr>
          <p:spPr>
            <a:xfrm rot="11254553">
              <a:off x="115677" y="347724"/>
              <a:ext cx="202002" cy="178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7" h="20870" fill="norm" stroke="1" extrusionOk="0">
                  <a:moveTo>
                    <a:pt x="5461" y="14219"/>
                  </a:moveTo>
                  <a:cubicBezTo>
                    <a:pt x="6370" y="14080"/>
                    <a:pt x="7008" y="13119"/>
                    <a:pt x="6887" y="12073"/>
                  </a:cubicBezTo>
                  <a:cubicBezTo>
                    <a:pt x="6766" y="11027"/>
                    <a:pt x="5932" y="10292"/>
                    <a:pt x="5024" y="10431"/>
                  </a:cubicBezTo>
                  <a:cubicBezTo>
                    <a:pt x="4115" y="10570"/>
                    <a:pt x="3477" y="11531"/>
                    <a:pt x="3598" y="12577"/>
                  </a:cubicBezTo>
                  <a:cubicBezTo>
                    <a:pt x="3719" y="13623"/>
                    <a:pt x="4553" y="14358"/>
                    <a:pt x="5461" y="14219"/>
                  </a:cubicBezTo>
                  <a:close/>
                  <a:moveTo>
                    <a:pt x="10425" y="13459"/>
                  </a:moveTo>
                  <a:cubicBezTo>
                    <a:pt x="11333" y="13320"/>
                    <a:pt x="11971" y="12359"/>
                    <a:pt x="11851" y="11313"/>
                  </a:cubicBezTo>
                  <a:cubicBezTo>
                    <a:pt x="11730" y="10267"/>
                    <a:pt x="10896" y="9532"/>
                    <a:pt x="9987" y="9671"/>
                  </a:cubicBezTo>
                  <a:cubicBezTo>
                    <a:pt x="9079" y="9810"/>
                    <a:pt x="8441" y="10771"/>
                    <a:pt x="8561" y="11817"/>
                  </a:cubicBezTo>
                  <a:cubicBezTo>
                    <a:pt x="8682" y="12863"/>
                    <a:pt x="9516" y="13598"/>
                    <a:pt x="10425" y="13459"/>
                  </a:cubicBezTo>
                  <a:close/>
                  <a:moveTo>
                    <a:pt x="15388" y="12698"/>
                  </a:moveTo>
                  <a:cubicBezTo>
                    <a:pt x="16297" y="12559"/>
                    <a:pt x="16935" y="11599"/>
                    <a:pt x="16814" y="10553"/>
                  </a:cubicBezTo>
                  <a:cubicBezTo>
                    <a:pt x="16693" y="9507"/>
                    <a:pt x="15859" y="8771"/>
                    <a:pt x="14951" y="8911"/>
                  </a:cubicBezTo>
                  <a:cubicBezTo>
                    <a:pt x="14043" y="9050"/>
                    <a:pt x="13404" y="10010"/>
                    <a:pt x="13525" y="11056"/>
                  </a:cubicBezTo>
                  <a:cubicBezTo>
                    <a:pt x="13646" y="12102"/>
                    <a:pt x="14480" y="12838"/>
                    <a:pt x="15388" y="12698"/>
                  </a:cubicBezTo>
                  <a:close/>
                  <a:moveTo>
                    <a:pt x="11333" y="20736"/>
                  </a:moveTo>
                  <a:cubicBezTo>
                    <a:pt x="5692" y="21600"/>
                    <a:pt x="644" y="18177"/>
                    <a:pt x="56" y="13092"/>
                  </a:cubicBezTo>
                  <a:cubicBezTo>
                    <a:pt x="-531" y="8006"/>
                    <a:pt x="3565" y="3182"/>
                    <a:pt x="9205" y="2319"/>
                  </a:cubicBezTo>
                  <a:cubicBezTo>
                    <a:pt x="10331" y="2146"/>
                    <a:pt x="11433" y="2144"/>
                    <a:pt x="12475" y="2337"/>
                  </a:cubicBezTo>
                  <a:cubicBezTo>
                    <a:pt x="14907" y="2290"/>
                    <a:pt x="17337" y="1504"/>
                    <a:pt x="19768" y="0"/>
                  </a:cubicBezTo>
                  <a:cubicBezTo>
                    <a:pt x="19085" y="1758"/>
                    <a:pt x="18589" y="3515"/>
                    <a:pt x="18297" y="5277"/>
                  </a:cubicBezTo>
                  <a:cubicBezTo>
                    <a:pt x="19489" y="6533"/>
                    <a:pt x="20271" y="8142"/>
                    <a:pt x="20482" y="9963"/>
                  </a:cubicBezTo>
                  <a:cubicBezTo>
                    <a:pt x="21069" y="15049"/>
                    <a:pt x="16973" y="19872"/>
                    <a:pt x="11333" y="2073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uFillTx/>
                </a:defRPr>
              </a:pPr>
            </a:p>
          </p:txBody>
        </p:sp>
      </p:grpSp>
      <p:grpSp>
        <p:nvGrpSpPr>
          <p:cNvPr id="1276" name="Group 1276"/>
          <p:cNvGrpSpPr/>
          <p:nvPr/>
        </p:nvGrpSpPr>
        <p:grpSpPr>
          <a:xfrm>
            <a:off x="4292019" y="3394211"/>
            <a:ext cx="2107573" cy="680759"/>
            <a:chOff x="0" y="0"/>
            <a:chExt cx="2107571" cy="680757"/>
          </a:xfrm>
        </p:grpSpPr>
        <p:sp>
          <p:nvSpPr>
            <p:cNvPr id="1271" name="Shape 1271"/>
            <p:cNvSpPr/>
            <p:nvPr/>
          </p:nvSpPr>
          <p:spPr>
            <a:xfrm>
              <a:off x="0" y="0"/>
              <a:ext cx="1637523" cy="680758"/>
            </a:xfrm>
            <a:prstGeom prst="roundRect">
              <a:avLst>
                <a:gd name="adj" fmla="val 4579"/>
              </a:avLst>
            </a:prstGeom>
            <a:solidFill>
              <a:srgbClr val="29756E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808080">
                  <a:alpha val="34999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b="1" sz="12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272" name="Shape 1272"/>
            <p:cNvSpPr/>
            <p:nvPr/>
          </p:nvSpPr>
          <p:spPr>
            <a:xfrm>
              <a:off x="41251" y="30543"/>
              <a:ext cx="2066321" cy="1975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1200">
                  <a:solidFill>
                    <a:srgbClr val="FFFFFF"/>
                  </a:solidFill>
                  <a:uFillTx/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MySQL Server</a:t>
              </a:r>
            </a:p>
          </p:txBody>
        </p:sp>
        <p:pic>
          <p:nvPicPr>
            <p:cNvPr id="1273" name="image10.png" descr="ICON_VM_basic_label_Q308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99703" y="289266"/>
              <a:ext cx="253144" cy="2967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74" name="Shape 1274"/>
            <p:cNvSpPr/>
            <p:nvPr/>
          </p:nvSpPr>
          <p:spPr>
            <a:xfrm>
              <a:off x="390758" y="331665"/>
              <a:ext cx="856007" cy="2543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r">
                <a:defRPr sz="1000">
                  <a:solidFill>
                    <a:srgbClr val="FFFFFF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000">
                  <a:solidFill>
                    <a:srgbClr val="FFFFFF"/>
                  </a:solidFill>
                </a:rPr>
                <a:t>BOSH Agent</a:t>
              </a:r>
            </a:p>
          </p:txBody>
        </p:sp>
        <p:pic>
          <p:nvPicPr>
            <p:cNvPr id="1275" name="pasted-image.pdf"/>
            <p:cNvPicPr/>
            <p:nvPr/>
          </p:nvPicPr>
          <p:blipFill>
            <a:blip r:embed="rId9">
              <a:extLst/>
            </a:blip>
            <a:srcRect l="0" t="0" r="0" b="0"/>
            <a:stretch>
              <a:fillRect/>
            </a:stretch>
          </p:blipFill>
          <p:spPr>
            <a:xfrm>
              <a:off x="94375" y="278422"/>
              <a:ext cx="241301" cy="228601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1277" name="Shape 1277"/>
          <p:cNvSpPr/>
          <p:nvPr/>
        </p:nvSpPr>
        <p:spPr>
          <a:xfrm>
            <a:off x="232914" y="1993759"/>
            <a:ext cx="1779779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000"/>
              <a:t>Apply Changes</a:t>
            </a:r>
          </a:p>
        </p:txBody>
      </p:sp>
      <p:sp>
        <p:nvSpPr>
          <p:cNvPr id="1278" name="Shape 1278"/>
          <p:cNvSpPr/>
          <p:nvPr/>
        </p:nvSpPr>
        <p:spPr>
          <a:xfrm>
            <a:off x="232914" y="2514953"/>
            <a:ext cx="3106675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000"/>
              <a:t>(… same for other services)</a:t>
            </a:r>
          </a:p>
        </p:txBody>
      </p:sp>
      <p:sp>
        <p:nvSpPr>
          <p:cNvPr id="1279" name="Shape 1279"/>
          <p:cNvSpPr/>
          <p:nvPr/>
        </p:nvSpPr>
        <p:spPr>
          <a:xfrm>
            <a:off x="232914" y="966653"/>
            <a:ext cx="3445511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000"/>
              <a:t>Conf. IaaS tile / apply changes</a:t>
            </a:r>
          </a:p>
        </p:txBody>
      </p:sp>
    </p:spTree>
  </p:cSld>
  <p:clrMapOvr>
    <a:masterClrMapping/>
  </p:clrMapOvr>
  <p:transition spd="slow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2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7" dur="500"/>
                                        <p:tgtEl>
                                          <p:spTgt spid="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nodeType="afterEffect" presetClass="entr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nodeType="afterEffect" presetClass="entr" presetSubtype="2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6" dur="500"/>
                                        <p:tgtEl>
                                          <p:spTgt spid="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nodeType="afterEffect" presetClass="entr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16" grpId="2"/>
      <p:bldP build="whole" bldLvl="1" animBg="1" rev="0" advAuto="0" spid="1281" grpId="3"/>
      <p:bldP build="whole" bldLvl="1" animBg="1" rev="0" advAuto="0" spid="1280" grpId="1"/>
      <p:bldP build="whole" bldLvl="1" animBg="1" rev="0" advAuto="0" spid="1245" grpId="4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Shape 128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</a:fld>
          </a:p>
        </p:txBody>
      </p:sp>
      <p:pic>
        <p:nvPicPr>
          <p:cNvPr id="128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-56"/>
            <a:ext cx="9293403" cy="4600270"/>
          </a:xfrm>
          <a:prstGeom prst="rect">
            <a:avLst/>
          </a:prstGeom>
          <a:ln w="12700">
            <a:miter lim="400000"/>
          </a:ln>
        </p:spPr>
      </p:pic>
      <p:sp>
        <p:nvSpPr>
          <p:cNvPr id="1285" name="Shape 1285"/>
          <p:cNvSpPr/>
          <p:nvPr/>
        </p:nvSpPr>
        <p:spPr>
          <a:xfrm flipH="1">
            <a:off x="1151818" y="3848245"/>
            <a:ext cx="539980" cy="539980"/>
          </a:xfrm>
          <a:prstGeom prst="line">
            <a:avLst/>
          </a:prstGeom>
          <a:ln w="25400">
            <a:solidFill>
              <a:srgbClr val="F27C3A"/>
            </a:solidFill>
            <a:round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1288" name="Group 1288"/>
          <p:cNvGrpSpPr/>
          <p:nvPr/>
        </p:nvGrpSpPr>
        <p:grpSpPr>
          <a:xfrm>
            <a:off x="3873282" y="2958705"/>
            <a:ext cx="2243613" cy="1545898"/>
            <a:chOff x="-100484" y="0"/>
            <a:chExt cx="2243611" cy="1545897"/>
          </a:xfrm>
        </p:grpSpPr>
        <p:pic>
          <p:nvPicPr>
            <p:cNvPr id="1286" name="pasted-imag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416705" cy="1416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87" name="Shape 1287"/>
            <p:cNvSpPr/>
            <p:nvPr/>
          </p:nvSpPr>
          <p:spPr>
            <a:xfrm>
              <a:off x="-100485" y="1239897"/>
              <a:ext cx="2243612" cy="30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 sz="1300">
                  <a:solidFill>
                    <a:srgbClr val="007CA2"/>
                  </a:solidFill>
                  <a:latin typeface="Avenir Next"/>
                  <a:ea typeface="Avenir Next"/>
                  <a:cs typeface="Avenir Next"/>
                  <a:sym typeface="Avenir Next"/>
                </a:rPr>
                <a:t>p-rabbitmq-1.3</a:t>
              </a:r>
              <a:r>
                <a:rPr sz="1300">
                  <a:solidFill>
                    <a:srgbClr val="007CA2"/>
                  </a:solidFill>
                  <a:latin typeface="Avenir Next"/>
                  <a:ea typeface="Avenir Next"/>
                  <a:cs typeface="Avenir Next"/>
                  <a:sym typeface="Avenir Next"/>
                </a:rPr>
                <a:t>.pivotal</a:t>
              </a:r>
            </a:p>
          </p:txBody>
        </p:sp>
      </p:grpSp>
      <p:grpSp>
        <p:nvGrpSpPr>
          <p:cNvPr id="1291" name="Group 1291"/>
          <p:cNvGrpSpPr/>
          <p:nvPr/>
        </p:nvGrpSpPr>
        <p:grpSpPr>
          <a:xfrm>
            <a:off x="1738666" y="3457174"/>
            <a:ext cx="2448127" cy="548960"/>
            <a:chOff x="-38099" y="-38100"/>
            <a:chExt cx="2448125" cy="548959"/>
          </a:xfrm>
        </p:grpSpPr>
        <p:sp>
          <p:nvSpPr>
            <p:cNvPr id="1290" name="Shape 1290"/>
            <p:cNvSpPr/>
            <p:nvPr/>
          </p:nvSpPr>
          <p:spPr>
            <a:xfrm>
              <a:off x="0" y="0"/>
              <a:ext cx="2371926" cy="472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>
                  <a:solidFill>
                    <a:srgbClr val="F27C3A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27C3A"/>
                  </a:solidFill>
                  <a:uFill>
                    <a:solidFill>
                      <a:srgbClr val="4D4D4D"/>
                    </a:solidFill>
                  </a:uFill>
                </a:rPr>
                <a:t>Upload a .pivotal file</a:t>
              </a:r>
            </a:p>
          </p:txBody>
        </p:sp>
        <p:pic>
          <p:nvPicPr>
            <p:cNvPr id="1289" name="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38100" y="-38100"/>
              <a:ext cx="2448126" cy="548960"/>
            </a:xfrm>
            <a:prstGeom prst="rect">
              <a:avLst/>
            </a:prstGeom>
            <a:effectLst/>
          </p:spPr>
        </p:pic>
      </p:grpSp>
      <p:sp>
        <p:nvSpPr>
          <p:cNvPr id="1292" name="Shape 1292"/>
          <p:cNvSpPr/>
          <p:nvPr>
            <p:ph type="title" idx="4294967295"/>
          </p:nvPr>
        </p:nvSpPr>
        <p:spPr>
          <a:xfrm>
            <a:off x="2889662" y="2033333"/>
            <a:ext cx="7852268" cy="533401"/>
          </a:xfrm>
          <a:prstGeom prst="rect">
            <a:avLst/>
          </a:prstGeom>
        </p:spPr>
        <p:txBody>
          <a:bodyPr/>
          <a:lstStyle/>
          <a:p>
            <a:pPr lvl="5">
              <a:lnSpc>
                <a:spcPct val="10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29756E"/>
                </a:solidFill>
                <a:uFill>
                  <a:solidFill>
                    <a:srgbClr val="2C95DD"/>
                  </a:solidFill>
                </a:uFill>
                <a:latin typeface="+mn-lt"/>
                <a:ea typeface="+mn-ea"/>
                <a:cs typeface="+mn-cs"/>
                <a:sym typeface="Helvetica"/>
              </a:rPr>
              <a:t>… adding a new tile</a:t>
            </a:r>
          </a:p>
        </p:txBody>
      </p:sp>
    </p:spTree>
  </p:cSld>
  <p:clrMapOvr>
    <a:masterClrMapping/>
  </p:clrMapOvr>
  <p:transition spd="slow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xi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6" dur="400" fill="hold"/>
                                        <p:tgtEl>
                                          <p:spTgt spid="1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nodeType="afterEffect" presetClass="entr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0" fill="hold"/>
                                        <p:tgtEl>
                                          <p:spTgt spid="1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0" fill="hold"/>
                                        <p:tgtEl>
                                          <p:spTgt spid="1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900"/>
                            </p:stCondLst>
                            <p:childTnLst>
                              <p:par>
                                <p:cTn id="14" nodeType="afterEffect" presetClass="entr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6" dur="499"/>
                                        <p:tgtEl>
                                          <p:spTgt spid="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399"/>
                            </p:stCondLst>
                            <p:childTnLst>
                              <p:par>
                                <p:cTn id="18" nodeType="afterEffect" presetClass="entr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0" dur="499"/>
                                        <p:tgtEl>
                                          <p:spTgt spid="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88" grpId="5"/>
      <p:bldP build="whole" bldLvl="1" animBg="1" rev="0" advAuto="0" spid="1285" grpId="3"/>
      <p:bldP build="whole" bldLvl="1" animBg="1" rev="0" advAuto="0" spid="1284" grpId="2"/>
      <p:bldP build="whole" bldLvl="1" animBg="1" rev="0" advAuto="0" spid="1291" grpId="4"/>
      <p:bldP build="whole" bldLvl="1" animBg="1" rev="0" advAuto="0" spid="1292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Shape 129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</a:fld>
          </a:p>
        </p:txBody>
      </p:sp>
      <p:sp>
        <p:nvSpPr>
          <p:cNvPr id="1295" name="Shape 1295"/>
          <p:cNvSpPr/>
          <p:nvPr/>
        </p:nvSpPr>
        <p:spPr>
          <a:xfrm>
            <a:off x="375623" y="306921"/>
            <a:ext cx="598321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5" indent="0">
              <a:defRPr>
                <a:solidFill>
                  <a:srgbClr val="000000"/>
                </a:solidFill>
                <a:uFillTx/>
              </a:defRPr>
            </a:pPr>
            <a:r>
              <a:rPr sz="2300">
                <a:solidFill>
                  <a:srgbClr val="29756E"/>
                </a:solidFill>
                <a:uFill>
                  <a:solidFill>
                    <a:srgbClr val="2C95DD"/>
                  </a:solidFill>
                </a:uFill>
                <a:latin typeface="+mn-lt"/>
                <a:ea typeface="+mn-ea"/>
                <a:cs typeface="+mn-cs"/>
                <a:sym typeface="Helvetica"/>
              </a:rPr>
              <a:t>What’s inside a .pivotal file?</a:t>
            </a:r>
          </a:p>
        </p:txBody>
      </p:sp>
      <p:grpSp>
        <p:nvGrpSpPr>
          <p:cNvPr id="1305" name="Group 1305"/>
          <p:cNvGrpSpPr/>
          <p:nvPr/>
        </p:nvGrpSpPr>
        <p:grpSpPr>
          <a:xfrm>
            <a:off x="526280" y="1513833"/>
            <a:ext cx="8584754" cy="1980367"/>
            <a:chOff x="0" y="0"/>
            <a:chExt cx="8584752" cy="1980366"/>
          </a:xfrm>
        </p:grpSpPr>
        <p:pic>
          <p:nvPicPr>
            <p:cNvPr id="1296" name="pasted-image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5296614" cy="17562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97" name="Shape 1297"/>
            <p:cNvSpPr/>
            <p:nvPr/>
          </p:nvSpPr>
          <p:spPr>
            <a:xfrm flipH="1">
              <a:off x="5109078" y="1609526"/>
              <a:ext cx="462619" cy="1"/>
            </a:xfrm>
            <a:prstGeom prst="line">
              <a:avLst/>
            </a:prstGeom>
            <a:noFill/>
            <a:ln w="25400" cap="flat">
              <a:solidFill>
                <a:srgbClr val="F27C3A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298" name="Shape 1298"/>
            <p:cNvSpPr/>
            <p:nvPr/>
          </p:nvSpPr>
          <p:spPr>
            <a:xfrm flipH="1" flipV="1">
              <a:off x="2100425" y="1279326"/>
              <a:ext cx="3482451" cy="1"/>
            </a:xfrm>
            <a:prstGeom prst="line">
              <a:avLst/>
            </a:prstGeom>
            <a:noFill/>
            <a:ln w="25400" cap="flat">
              <a:solidFill>
                <a:srgbClr val="F27C3A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299" name="Shape 1299"/>
            <p:cNvSpPr/>
            <p:nvPr/>
          </p:nvSpPr>
          <p:spPr>
            <a:xfrm flipH="1" flipV="1">
              <a:off x="2100425" y="770481"/>
              <a:ext cx="3482451" cy="1"/>
            </a:xfrm>
            <a:prstGeom prst="line">
              <a:avLst/>
            </a:prstGeom>
            <a:noFill/>
            <a:ln w="25400" cap="flat">
              <a:solidFill>
                <a:srgbClr val="F27C3A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300" name="Shape 1300"/>
            <p:cNvSpPr/>
            <p:nvPr/>
          </p:nvSpPr>
          <p:spPr>
            <a:xfrm flipH="1" flipV="1">
              <a:off x="2100425" y="439859"/>
              <a:ext cx="3482451" cy="1"/>
            </a:xfrm>
            <a:prstGeom prst="line">
              <a:avLst/>
            </a:prstGeom>
            <a:noFill/>
            <a:ln w="25400" cap="flat">
              <a:solidFill>
                <a:srgbClr val="F27C3A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301" name="Shape 1301"/>
            <p:cNvSpPr/>
            <p:nvPr/>
          </p:nvSpPr>
          <p:spPr>
            <a:xfrm>
              <a:off x="5602371" y="1446966"/>
              <a:ext cx="1792154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1300">
                  <a:solidFill>
                    <a:srgbClr val="535353"/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300">
                  <a:solidFill>
                    <a:srgbClr val="535353"/>
                  </a:solidFill>
                </a:rPr>
                <a:t>Stemcell</a:t>
              </a:r>
            </a:p>
          </p:txBody>
        </p:sp>
        <p:sp>
          <p:nvSpPr>
            <p:cNvPr id="1302" name="Shape 1302"/>
            <p:cNvSpPr/>
            <p:nvPr/>
          </p:nvSpPr>
          <p:spPr>
            <a:xfrm>
              <a:off x="5602371" y="1133699"/>
              <a:ext cx="1792154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1300">
                  <a:solidFill>
                    <a:srgbClr val="535353"/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300">
                  <a:solidFill>
                    <a:srgbClr val="535353"/>
                  </a:solidFill>
                </a:rPr>
                <a:t>BOSH release</a:t>
              </a:r>
            </a:p>
          </p:txBody>
        </p:sp>
        <p:sp>
          <p:nvSpPr>
            <p:cNvPr id="1303" name="Shape 1303"/>
            <p:cNvSpPr/>
            <p:nvPr/>
          </p:nvSpPr>
          <p:spPr>
            <a:xfrm>
              <a:off x="5602371" y="611447"/>
              <a:ext cx="2547777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1300">
                  <a:solidFill>
                    <a:srgbClr val="535353"/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300">
                  <a:solidFill>
                    <a:srgbClr val="535353"/>
                  </a:solidFill>
                </a:rPr>
                <a:t>Manifest template (includes tile image)</a:t>
              </a:r>
            </a:p>
          </p:txBody>
        </p:sp>
        <p:sp>
          <p:nvSpPr>
            <p:cNvPr id="1304" name="Shape 1304"/>
            <p:cNvSpPr/>
            <p:nvPr/>
          </p:nvSpPr>
          <p:spPr>
            <a:xfrm>
              <a:off x="5602371" y="270099"/>
              <a:ext cx="2982382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1300">
                  <a:solidFill>
                    <a:srgbClr val="535353"/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300">
                  <a:solidFill>
                    <a:srgbClr val="535353"/>
                  </a:solidFill>
                </a:rPr>
                <a:t>Migration from previous versions</a:t>
              </a:r>
            </a:p>
          </p:txBody>
        </p:sp>
      </p:grpSp>
      <p:sp>
        <p:nvSpPr>
          <p:cNvPr id="1306" name="Shape 1306"/>
          <p:cNvSpPr/>
          <p:nvPr/>
        </p:nvSpPr>
        <p:spPr>
          <a:xfrm>
            <a:off x="375623" y="687921"/>
            <a:ext cx="598321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5" indent="0">
              <a:defRPr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535353"/>
                </a:solidFill>
                <a:uFill>
                  <a:solidFill>
                    <a:srgbClr val="2C95DD"/>
                  </a:solidFill>
                </a:uFill>
                <a:latin typeface="+mn-lt"/>
                <a:ea typeface="+mn-ea"/>
                <a:cs typeface="+mn-cs"/>
                <a:sym typeface="Helvetica"/>
              </a:rPr>
              <a:t>Ops Manager tile file</a:t>
            </a:r>
          </a:p>
        </p:txBody>
      </p:sp>
      <p:grpSp>
        <p:nvGrpSpPr>
          <p:cNvPr id="1309" name="Group 1309"/>
          <p:cNvGrpSpPr/>
          <p:nvPr/>
        </p:nvGrpSpPr>
        <p:grpSpPr>
          <a:xfrm>
            <a:off x="4149476" y="-65992"/>
            <a:ext cx="2243613" cy="1545899"/>
            <a:chOff x="-100484" y="0"/>
            <a:chExt cx="2243611" cy="1545897"/>
          </a:xfrm>
        </p:grpSpPr>
        <p:pic>
          <p:nvPicPr>
            <p:cNvPr id="1307" name="pasted-imag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416705" cy="1416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08" name="Shape 1308"/>
            <p:cNvSpPr/>
            <p:nvPr/>
          </p:nvSpPr>
          <p:spPr>
            <a:xfrm>
              <a:off x="-100485" y="1239897"/>
              <a:ext cx="2243612" cy="30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 sz="1300">
                  <a:solidFill>
                    <a:srgbClr val="007CA2"/>
                  </a:solidFill>
                  <a:latin typeface="Avenir Next"/>
                  <a:ea typeface="Avenir Next"/>
                  <a:cs typeface="Avenir Next"/>
                  <a:sym typeface="Avenir Next"/>
                </a:rPr>
                <a:t>p-rabbitmq-1.3</a:t>
              </a:r>
              <a:r>
                <a:rPr sz="1300">
                  <a:solidFill>
                    <a:srgbClr val="007CA2"/>
                  </a:solidFill>
                  <a:latin typeface="Avenir Next"/>
                  <a:ea typeface="Avenir Next"/>
                  <a:cs typeface="Avenir Next"/>
                  <a:sym typeface="Avenir Next"/>
                </a:rPr>
                <a:t>.pivotal</a:t>
              </a:r>
            </a:p>
          </p:txBody>
        </p:sp>
      </p:grpSp>
    </p:spTree>
  </p:cSld>
  <p:clrMapOvr>
    <a:masterClrMapping/>
  </p:clrMapOvr>
  <p:transition spd="slow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750"/>
                                        <p:tgtEl>
                                          <p:spTgt spid="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05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1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4672" y="971128"/>
            <a:ext cx="9144001" cy="3629086"/>
          </a:xfrm>
          <a:prstGeom prst="rect">
            <a:avLst/>
          </a:prstGeom>
          <a:ln w="12700">
            <a:miter lim="400000"/>
          </a:ln>
        </p:spPr>
      </p:pic>
      <p:sp>
        <p:nvSpPr>
          <p:cNvPr id="1312" name="Shape 131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</a:fld>
          </a:p>
        </p:txBody>
      </p:sp>
      <p:sp>
        <p:nvSpPr>
          <p:cNvPr id="1313" name="Shape 1313"/>
          <p:cNvSpPr/>
          <p:nvPr/>
        </p:nvSpPr>
        <p:spPr>
          <a:xfrm>
            <a:off x="375623" y="306921"/>
            <a:ext cx="598321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5" indent="0">
              <a:defRPr>
                <a:solidFill>
                  <a:srgbClr val="000000"/>
                </a:solidFill>
                <a:uFillTx/>
              </a:defRPr>
            </a:pPr>
            <a:r>
              <a:rPr sz="2300">
                <a:solidFill>
                  <a:srgbClr val="29756E"/>
                </a:solidFill>
                <a:uFill>
                  <a:solidFill>
                    <a:srgbClr val="2C95DD"/>
                  </a:solidFill>
                </a:uFill>
                <a:latin typeface="+mn-lt"/>
                <a:ea typeface="+mn-ea"/>
                <a:cs typeface="+mn-cs"/>
                <a:sym typeface="Helvetica"/>
              </a:rPr>
              <a:t>What’s inside a .pivotal file?</a:t>
            </a:r>
          </a:p>
        </p:txBody>
      </p:sp>
      <p:sp>
        <p:nvSpPr>
          <p:cNvPr id="1314" name="Shape 1314"/>
          <p:cNvSpPr/>
          <p:nvPr/>
        </p:nvSpPr>
        <p:spPr>
          <a:xfrm>
            <a:off x="375623" y="687921"/>
            <a:ext cx="598321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5" indent="0">
              <a:defRPr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535353"/>
                </a:solidFill>
                <a:uFill>
                  <a:solidFill>
                    <a:srgbClr val="2C95DD"/>
                  </a:solidFill>
                </a:uFill>
                <a:latin typeface="+mn-lt"/>
                <a:ea typeface="+mn-ea"/>
                <a:cs typeface="+mn-cs"/>
                <a:sym typeface="Helvetica"/>
              </a:rPr>
              <a:t>Ops Manager tile file</a:t>
            </a:r>
          </a:p>
        </p:txBody>
      </p:sp>
      <p:grpSp>
        <p:nvGrpSpPr>
          <p:cNvPr id="1319" name="Group 1319"/>
          <p:cNvGrpSpPr/>
          <p:nvPr/>
        </p:nvGrpSpPr>
        <p:grpSpPr>
          <a:xfrm>
            <a:off x="4301047" y="2174878"/>
            <a:ext cx="4857402" cy="2173824"/>
            <a:chOff x="0" y="0"/>
            <a:chExt cx="4857400" cy="2173823"/>
          </a:xfrm>
        </p:grpSpPr>
        <p:pic>
          <p:nvPicPr>
            <p:cNvPr id="1315" name="pasted-imag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4701474" cy="1955737"/>
            </a:xfrm>
            <a:prstGeom prst="rect">
              <a:avLst/>
            </a:prstGeom>
            <a:ln w="25400" cap="flat">
              <a:solidFill>
                <a:srgbClr val="F27C3A"/>
              </a:solidFill>
              <a:prstDash val="solid"/>
              <a:round/>
            </a:ln>
            <a:effectLst>
              <a:outerShdw sx="100000" sy="100000" kx="0" ky="0" algn="b" rotWithShape="0" blurRad="38100" dist="83500" dir="5400000">
                <a:srgbClr val="000000">
                  <a:alpha val="38000"/>
                </a:srgbClr>
              </a:outerShdw>
            </a:effectLst>
          </p:spPr>
        </p:pic>
        <p:grpSp>
          <p:nvGrpSpPr>
            <p:cNvPr id="1318" name="Group 1318"/>
            <p:cNvGrpSpPr/>
            <p:nvPr/>
          </p:nvGrpSpPr>
          <p:grpSpPr>
            <a:xfrm>
              <a:off x="3835908" y="1278901"/>
              <a:ext cx="1021493" cy="894923"/>
              <a:chOff x="-12257" y="0"/>
              <a:chExt cx="1021491" cy="894921"/>
            </a:xfrm>
          </p:grpSpPr>
          <p:sp>
            <p:nvSpPr>
              <p:cNvPr id="1316" name="Shape 1316"/>
              <p:cNvSpPr/>
              <p:nvPr/>
            </p:nvSpPr>
            <p:spPr>
              <a:xfrm>
                <a:off x="-12258" y="324930"/>
                <a:ext cx="1021493" cy="5699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 algn="ctr">
                  <a:defRPr sz="1000">
                    <a:solidFill>
                      <a:srgbClr val="29756E"/>
                    </a:solidFill>
                    <a:uFillTx/>
                    <a:latin typeface="Avenir Next Demi Bold"/>
                    <a:ea typeface="Avenir Next Demi Bold"/>
                    <a:cs typeface="Avenir Next Demi Bold"/>
                    <a:sym typeface="Avenir Next Demi Bold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000">
                    <a:solidFill>
                      <a:srgbClr val="29756E"/>
                    </a:solidFill>
                  </a:rPr>
                  <a:t>Manifest</a:t>
                </a:r>
              </a:p>
            </p:txBody>
          </p:sp>
          <p:pic>
            <p:nvPicPr>
              <p:cNvPr id="1317" name="pasted-image.pdf"/>
              <p:cNvPicPr/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303598" y="0"/>
                <a:ext cx="389781" cy="34945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</p:spTree>
  </p:cSld>
  <p:clrMapOvr>
    <a:masterClrMapping/>
  </p:clrMapOvr>
  <p:transition spd="slow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1000"/>
                                        <p:tgtEl>
                                          <p:spTgt spid="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19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1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4672" y="971128"/>
            <a:ext cx="9144001" cy="3629086"/>
          </a:xfrm>
          <a:prstGeom prst="rect">
            <a:avLst/>
          </a:prstGeom>
          <a:ln w="12700">
            <a:miter lim="400000"/>
          </a:ln>
        </p:spPr>
      </p:pic>
      <p:sp>
        <p:nvSpPr>
          <p:cNvPr id="1322" name="Shape 132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</a:fld>
          </a:p>
        </p:txBody>
      </p:sp>
      <p:sp>
        <p:nvSpPr>
          <p:cNvPr id="1323" name="Shape 1323"/>
          <p:cNvSpPr/>
          <p:nvPr/>
        </p:nvSpPr>
        <p:spPr>
          <a:xfrm>
            <a:off x="375623" y="306921"/>
            <a:ext cx="598321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5" indent="0">
              <a:defRPr>
                <a:solidFill>
                  <a:srgbClr val="000000"/>
                </a:solidFill>
                <a:uFillTx/>
              </a:defRPr>
            </a:pPr>
            <a:r>
              <a:rPr sz="2300">
                <a:solidFill>
                  <a:srgbClr val="29756E"/>
                </a:solidFill>
                <a:uFill>
                  <a:solidFill>
                    <a:srgbClr val="2C95DD"/>
                  </a:solidFill>
                </a:uFill>
                <a:latin typeface="+mn-lt"/>
                <a:ea typeface="+mn-ea"/>
                <a:cs typeface="+mn-cs"/>
                <a:sym typeface="Helvetica"/>
              </a:rPr>
              <a:t>What’s inside a .pivotal file?</a:t>
            </a:r>
          </a:p>
        </p:txBody>
      </p:sp>
      <p:sp>
        <p:nvSpPr>
          <p:cNvPr id="1324" name="Shape 1324"/>
          <p:cNvSpPr/>
          <p:nvPr/>
        </p:nvSpPr>
        <p:spPr>
          <a:xfrm>
            <a:off x="375623" y="687921"/>
            <a:ext cx="598321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5" indent="0">
              <a:defRPr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535353"/>
                </a:solidFill>
                <a:uFill>
                  <a:solidFill>
                    <a:srgbClr val="2C95DD"/>
                  </a:solidFill>
                </a:uFill>
                <a:latin typeface="+mn-lt"/>
                <a:ea typeface="+mn-ea"/>
                <a:cs typeface="+mn-cs"/>
                <a:sym typeface="Helvetica"/>
              </a:rPr>
              <a:t>Ops Manager tile file</a:t>
            </a:r>
          </a:p>
        </p:txBody>
      </p:sp>
      <p:grpSp>
        <p:nvGrpSpPr>
          <p:cNvPr id="1329" name="Group 1329"/>
          <p:cNvGrpSpPr/>
          <p:nvPr/>
        </p:nvGrpSpPr>
        <p:grpSpPr>
          <a:xfrm>
            <a:off x="4232196" y="2092019"/>
            <a:ext cx="4762727" cy="2428815"/>
            <a:chOff x="0" y="0"/>
            <a:chExt cx="4762726" cy="2428814"/>
          </a:xfrm>
        </p:grpSpPr>
        <p:pic>
          <p:nvPicPr>
            <p:cNvPr id="1325" name="pasted-image.png"/>
            <p:cNvPicPr/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4677842" cy="2254788"/>
            </a:xfrm>
            <a:prstGeom prst="rect">
              <a:avLst/>
            </a:prstGeom>
            <a:ln w="25400" cap="flat">
              <a:solidFill>
                <a:srgbClr val="F27C3A"/>
              </a:solidFill>
              <a:prstDash val="solid"/>
              <a:round/>
            </a:ln>
            <a:effectLst>
              <a:outerShdw sx="100000" sy="100000" kx="0" ky="0" algn="b" rotWithShape="0" blurRad="38100" dist="83500" dir="5400000">
                <a:srgbClr val="000000">
                  <a:alpha val="38000"/>
                </a:srgbClr>
              </a:outerShdw>
            </a:effectLst>
          </p:spPr>
        </p:pic>
        <p:grpSp>
          <p:nvGrpSpPr>
            <p:cNvPr id="1328" name="Group 1328"/>
            <p:cNvGrpSpPr/>
            <p:nvPr/>
          </p:nvGrpSpPr>
          <p:grpSpPr>
            <a:xfrm>
              <a:off x="3741234" y="1533892"/>
              <a:ext cx="1021493" cy="894923"/>
              <a:chOff x="-12257" y="0"/>
              <a:chExt cx="1021491" cy="894921"/>
            </a:xfrm>
          </p:grpSpPr>
          <p:sp>
            <p:nvSpPr>
              <p:cNvPr id="1326" name="Shape 1326"/>
              <p:cNvSpPr/>
              <p:nvPr/>
            </p:nvSpPr>
            <p:spPr>
              <a:xfrm>
                <a:off x="-12258" y="324930"/>
                <a:ext cx="1021493" cy="5699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 algn="ctr">
                  <a:defRPr sz="1000">
                    <a:solidFill>
                      <a:srgbClr val="29756E"/>
                    </a:solidFill>
                    <a:uFillTx/>
                    <a:latin typeface="Avenir Next Demi Bold"/>
                    <a:ea typeface="Avenir Next Demi Bold"/>
                    <a:cs typeface="Avenir Next Demi Bold"/>
                    <a:sym typeface="Avenir Next Demi Bold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000">
                    <a:solidFill>
                      <a:srgbClr val="29756E"/>
                    </a:solidFill>
                  </a:rPr>
                  <a:t>Manifest</a:t>
                </a:r>
              </a:p>
            </p:txBody>
          </p:sp>
          <p:pic>
            <p:nvPicPr>
              <p:cNvPr id="1327" name="pasted-image.pdf"/>
              <p:cNvPicPr/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303598" y="0"/>
                <a:ext cx="389781" cy="34945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</p:spTree>
  </p:cSld>
  <p:clrMapOvr>
    <a:masterClrMapping/>
  </p:clrMapOvr>
  <p:transition spd="slow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1000"/>
                                        <p:tgtEl>
                                          <p:spTgt spid="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2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</a:fld>
          </a:p>
        </p:txBody>
      </p:sp>
      <p:pic>
        <p:nvPicPr>
          <p:cNvPr id="151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70230" y="811883"/>
            <a:ext cx="5740757" cy="3746498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Shape 152"/>
          <p:cNvSpPr/>
          <p:nvPr/>
        </p:nvSpPr>
        <p:spPr>
          <a:xfrm>
            <a:off x="45647" y="770049"/>
            <a:ext cx="3194471" cy="3830165"/>
          </a:xfrm>
          <a:prstGeom prst="roundRect">
            <a:avLst>
              <a:gd name="adj" fmla="val 4239"/>
            </a:avLst>
          </a:prstGeom>
          <a:gradFill>
            <a:gsLst>
              <a:gs pos="0">
                <a:srgbClr val="DDDDDD">
                  <a:alpha val="73921"/>
                </a:srgbClr>
              </a:gs>
              <a:gs pos="100000">
                <a:srgbClr val="FFFFFF">
                  <a:alpha val="73921"/>
                </a:srgbClr>
              </a:gs>
            </a:gsLst>
            <a:lin ang="20987188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lvl="0" algn="ctr" defTabSz="8255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53" name="Shape 153"/>
          <p:cNvSpPr/>
          <p:nvPr>
            <p:ph type="title" idx="4294967295"/>
          </p:nvPr>
        </p:nvSpPr>
        <p:spPr>
          <a:xfrm>
            <a:off x="289675" y="141838"/>
            <a:ext cx="8410576" cy="46037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>
                <a:solidFill>
                  <a:srgbClr val="29756E"/>
                </a:solidFill>
                <a:uFill>
                  <a:solidFill>
                    <a:srgbClr val="2C95DD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29756E"/>
                </a:solidFill>
                <a:uFill>
                  <a:solidFill>
                    <a:srgbClr val="2C95DD"/>
                  </a:solidFill>
                </a:uFill>
              </a:rPr>
              <a:t>The BOSH Architecture</a:t>
            </a:r>
          </a:p>
        </p:txBody>
      </p:sp>
      <p:sp>
        <p:nvSpPr>
          <p:cNvPr id="154" name="Shape 154"/>
          <p:cNvSpPr/>
          <p:nvPr/>
        </p:nvSpPr>
        <p:spPr>
          <a:xfrm>
            <a:off x="232914" y="959818"/>
            <a:ext cx="3294013" cy="703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000"/>
              <a:t>Very similar to CF architecture itself</a:t>
            </a:r>
          </a:p>
        </p:txBody>
      </p:sp>
      <p:sp>
        <p:nvSpPr>
          <p:cNvPr id="155" name="Shape 155"/>
          <p:cNvSpPr/>
          <p:nvPr/>
        </p:nvSpPr>
        <p:spPr>
          <a:xfrm>
            <a:off x="252773" y="1834335"/>
            <a:ext cx="2780219" cy="678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 sz="19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1900"/>
              <a:t>Director as analogy to Cloud Controller</a:t>
            </a:r>
          </a:p>
        </p:txBody>
      </p:sp>
      <p:sp>
        <p:nvSpPr>
          <p:cNvPr id="156" name="Shape 156"/>
          <p:cNvSpPr/>
          <p:nvPr/>
        </p:nvSpPr>
        <p:spPr>
          <a:xfrm>
            <a:off x="250110" y="2680972"/>
            <a:ext cx="2621534" cy="653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/>
            <a:r>
              <a:t>Different CPIs exist per IaaS implementation</a:t>
            </a:r>
          </a:p>
        </p:txBody>
      </p:sp>
      <p:sp>
        <p:nvSpPr>
          <p:cNvPr id="157" name="Shape 157"/>
          <p:cNvSpPr/>
          <p:nvPr/>
        </p:nvSpPr>
        <p:spPr>
          <a:xfrm>
            <a:off x="250110" y="3522194"/>
            <a:ext cx="2621534" cy="97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 sz="19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1900"/>
              <a:t>Workers responsible for executing tasks as dictated by Director</a:t>
            </a:r>
          </a:p>
        </p:txBody>
      </p:sp>
    </p:spTree>
  </p:cSld>
  <p:clrMapOvr>
    <a:masterClrMapping/>
  </p:clrMapOvr>
  <p:transition spd="fast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2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nodeType="afterEffect" presetClass="entr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nodeType="afterEffect" presetClass="entr" presetSubtype="32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00"/>
                            </p:stCondLst>
                            <p:childTnLst>
                              <p:par>
                                <p:cTn id="19" nodeType="afterEffect" presetClass="entr" presetSubtype="32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00"/>
                            </p:stCondLst>
                            <p:childTnLst>
                              <p:par>
                                <p:cTn id="24" nodeType="afterEffect" presetClass="entr" presetSubtype="32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2" grpId="1"/>
      <p:bldP build="whole" bldLvl="1" animBg="1" rev="0" advAuto="0" spid="155" grpId="3"/>
      <p:bldP build="whole" bldLvl="1" animBg="1" rev="0" advAuto="0" spid="154" grpId="2"/>
      <p:bldP build="whole" bldLvl="1" animBg="1" rev="0" advAuto="0" spid="156" grpId="4"/>
      <p:bldP build="whole" bldLvl="1" animBg="1" rev="0" advAuto="0" spid="157" grpId="5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Shape 133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</a:fld>
          </a:p>
        </p:txBody>
      </p:sp>
      <p:sp>
        <p:nvSpPr>
          <p:cNvPr id="1332" name="Shape 1332"/>
          <p:cNvSpPr/>
          <p:nvPr>
            <p:ph type="title" idx="4294967295"/>
          </p:nvPr>
        </p:nvSpPr>
        <p:spPr>
          <a:xfrm>
            <a:off x="747712" y="364823"/>
            <a:ext cx="8410576" cy="533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900">
                <a:solidFill>
                  <a:srgbClr val="29756E"/>
                </a:solidFill>
                <a:uFill>
                  <a:solidFill>
                    <a:srgbClr val="2C95DD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900">
                <a:solidFill>
                  <a:srgbClr val="29756E"/>
                </a:solidFill>
                <a:uFill>
                  <a:solidFill>
                    <a:srgbClr val="2C95DD"/>
                  </a:solidFill>
                </a:uFill>
              </a:rPr>
              <a:t>Three main components of a bosh deployment</a:t>
            </a:r>
          </a:p>
        </p:txBody>
      </p:sp>
      <p:grpSp>
        <p:nvGrpSpPr>
          <p:cNvPr id="1336" name="Group 1336"/>
          <p:cNvGrpSpPr/>
          <p:nvPr/>
        </p:nvGrpSpPr>
        <p:grpSpPr>
          <a:xfrm>
            <a:off x="1865595" y="2876962"/>
            <a:ext cx="1441382" cy="1167064"/>
            <a:chOff x="0" y="0"/>
            <a:chExt cx="1441381" cy="1167062"/>
          </a:xfrm>
        </p:grpSpPr>
        <p:sp>
          <p:nvSpPr>
            <p:cNvPr id="1333" name="Shape 1333"/>
            <p:cNvSpPr/>
            <p:nvPr/>
          </p:nvSpPr>
          <p:spPr>
            <a:xfrm>
              <a:off x="0" y="0"/>
              <a:ext cx="1250787" cy="1002618"/>
            </a:xfrm>
            <a:prstGeom prst="roundRect">
              <a:avLst>
                <a:gd name="adj" fmla="val 802"/>
              </a:avLst>
            </a:prstGeom>
            <a:gradFill flip="none" rotWithShape="1">
              <a:gsLst>
                <a:gs pos="0">
                  <a:srgbClr val="29756E"/>
                </a:gs>
                <a:gs pos="100000">
                  <a:srgbClr val="66ADA7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 defTabSz="825500">
                <a:defRPr sz="3200">
                  <a:solidFill>
                    <a:srgbClr val="FFFFFF"/>
                  </a:solidFill>
                  <a:uFillTx/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34" name="Shape 1334"/>
            <p:cNvSpPr/>
            <p:nvPr/>
          </p:nvSpPr>
          <p:spPr>
            <a:xfrm>
              <a:off x="100162" y="55786"/>
              <a:ext cx="1050463" cy="5385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>
                <a:defRPr sz="1200">
                  <a:solidFill>
                    <a:srgbClr val="FFFFFF"/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Stemcell</a:t>
              </a:r>
            </a:p>
          </p:txBody>
        </p:sp>
        <p:sp>
          <p:nvSpPr>
            <p:cNvPr id="1335" name="Shape 1335"/>
            <p:cNvSpPr/>
            <p:nvPr/>
          </p:nvSpPr>
          <p:spPr>
            <a:xfrm>
              <a:off x="390919" y="628482"/>
              <a:ext cx="1050463" cy="5385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>
                <a:defRPr sz="1000">
                  <a:solidFill>
                    <a:srgbClr val="DDDDDD"/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000">
                  <a:solidFill>
                    <a:srgbClr val="DDDDDD"/>
                  </a:solidFill>
                </a:rPr>
                <a:t>Agent</a:t>
              </a:r>
            </a:p>
          </p:txBody>
        </p:sp>
      </p:grpSp>
      <p:grpSp>
        <p:nvGrpSpPr>
          <p:cNvPr id="1339" name="Group 1339"/>
          <p:cNvGrpSpPr/>
          <p:nvPr/>
        </p:nvGrpSpPr>
        <p:grpSpPr>
          <a:xfrm>
            <a:off x="3376985" y="1262635"/>
            <a:ext cx="2092492" cy="1037671"/>
            <a:chOff x="38100" y="0"/>
            <a:chExt cx="2092490" cy="1037670"/>
          </a:xfrm>
        </p:grpSpPr>
        <p:sp>
          <p:nvSpPr>
            <p:cNvPr id="1337" name="Shape 1337"/>
            <p:cNvSpPr/>
            <p:nvPr/>
          </p:nvSpPr>
          <p:spPr>
            <a:xfrm>
              <a:off x="38100" y="664044"/>
              <a:ext cx="2092491" cy="373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>
                <a:defRPr sz="1300">
                  <a:solidFill>
                    <a:srgbClr val="29756E"/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300">
                  <a:solidFill>
                    <a:srgbClr val="29756E"/>
                  </a:solidFill>
                </a:rPr>
                <a:t>Manifest</a:t>
              </a:r>
            </a:p>
          </p:txBody>
        </p:sp>
        <p:pic>
          <p:nvPicPr>
            <p:cNvPr id="1338" name="pasted-image.pdf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47020" y="0"/>
              <a:ext cx="798451" cy="7158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342" name="Group 1342"/>
          <p:cNvGrpSpPr/>
          <p:nvPr/>
        </p:nvGrpSpPr>
        <p:grpSpPr>
          <a:xfrm>
            <a:off x="5008846" y="2876962"/>
            <a:ext cx="2269559" cy="1167064"/>
            <a:chOff x="-153963" y="0"/>
            <a:chExt cx="2269558" cy="1167062"/>
          </a:xfrm>
        </p:grpSpPr>
        <p:pic>
          <p:nvPicPr>
            <p:cNvPr id="1340" name="pasted-imag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92894" y="0"/>
              <a:ext cx="1283770" cy="11670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41" name="Shape 1341"/>
            <p:cNvSpPr/>
            <p:nvPr/>
          </p:nvSpPr>
          <p:spPr>
            <a:xfrm>
              <a:off x="-153964" y="109904"/>
              <a:ext cx="2269559" cy="4052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>
                <a:defRPr sz="1300">
                  <a:solidFill>
                    <a:srgbClr val="FFFFFF"/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300">
                  <a:solidFill>
                    <a:srgbClr val="FFFFFF"/>
                  </a:solidFill>
                </a:rPr>
                <a:t>Release</a:t>
              </a:r>
            </a:p>
          </p:txBody>
        </p:sp>
      </p:grpSp>
      <p:pic>
        <p:nvPicPr>
          <p:cNvPr id="1343" name="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 rot="19576639">
            <a:off x="2383689" y="2278676"/>
            <a:ext cx="1808020" cy="76201"/>
          </a:xfrm>
          <a:prstGeom prst="rect">
            <a:avLst/>
          </a:prstGeom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pic>
        <p:nvPicPr>
          <p:cNvPr id="1344" name="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162694" y="3441700"/>
            <a:ext cx="2521074" cy="76200"/>
          </a:xfrm>
          <a:prstGeom prst="rect">
            <a:avLst/>
          </a:prstGeom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pic>
        <p:nvPicPr>
          <p:cNvPr id="1345" name="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 rot="2109373">
            <a:off x="4619066" y="2326465"/>
            <a:ext cx="1745965" cy="76201"/>
          </a:xfrm>
          <a:prstGeom prst="rect">
            <a:avLst/>
          </a:prstGeom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sp>
        <p:nvSpPr>
          <p:cNvPr id="1346" name="Shape 1346"/>
          <p:cNvSpPr/>
          <p:nvPr/>
        </p:nvSpPr>
        <p:spPr>
          <a:xfrm>
            <a:off x="1624385" y="3903645"/>
            <a:ext cx="179215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300">
                <a:solidFill>
                  <a:srgbClr val="535353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535353"/>
                </a:solidFill>
              </a:rPr>
              <a:t>VM / Container template + Agent</a:t>
            </a:r>
          </a:p>
        </p:txBody>
      </p:sp>
      <p:sp>
        <p:nvSpPr>
          <p:cNvPr id="1347" name="Shape 1347"/>
          <p:cNvSpPr/>
          <p:nvPr/>
        </p:nvSpPr>
        <p:spPr>
          <a:xfrm>
            <a:off x="3527154" y="2217543"/>
            <a:ext cx="179215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300">
                <a:solidFill>
                  <a:srgbClr val="535353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535353"/>
                </a:solidFill>
              </a:rPr>
              <a:t>Deployment Descriptor</a:t>
            </a:r>
          </a:p>
        </p:txBody>
      </p:sp>
    </p:spTree>
  </p:cSld>
  <p:clrMapOvr>
    <a:masterClrMapping/>
  </p:clrMapOvr>
  <p:transition spd="slow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47" grpId="2"/>
      <p:bldP build="whole" bldLvl="1" animBg="1" rev="0" advAuto="0" spid="1346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Shape 1349"/>
          <p:cNvSpPr/>
          <p:nvPr>
            <p:ph type="title" idx="4294967295"/>
          </p:nvPr>
        </p:nvSpPr>
        <p:spPr>
          <a:xfrm>
            <a:off x="1119622" y="1712388"/>
            <a:ext cx="5983218" cy="533401"/>
          </a:xfrm>
          <a:prstGeom prst="rect">
            <a:avLst/>
          </a:prstGeom>
        </p:spPr>
        <p:txBody>
          <a:bodyPr/>
          <a:lstStyle/>
          <a:p>
            <a:pPr lvl="5">
              <a:lnSpc>
                <a:spcPct val="10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sz="2600">
                <a:solidFill>
                  <a:srgbClr val="29756E"/>
                </a:solidFill>
                <a:uFill>
                  <a:solidFill>
                    <a:srgbClr val="2C95DD"/>
                  </a:solidFill>
                </a:uFill>
                <a:latin typeface="+mn-lt"/>
                <a:ea typeface="+mn-ea"/>
                <a:cs typeface="+mn-cs"/>
                <a:sym typeface="Helvetica"/>
              </a:rPr>
              <a:t>… so what exactly is a BOSH release?</a:t>
            </a:r>
          </a:p>
        </p:txBody>
      </p:sp>
      <p:sp>
        <p:nvSpPr>
          <p:cNvPr id="1350" name="Shape 135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</a:fld>
          </a:p>
        </p:txBody>
      </p:sp>
      <p:pic>
        <p:nvPicPr>
          <p:cNvPr id="1351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70939" y="2300875"/>
            <a:ext cx="3604383" cy="202765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54" name="Group 1354"/>
          <p:cNvGrpSpPr/>
          <p:nvPr/>
        </p:nvGrpSpPr>
        <p:grpSpPr>
          <a:xfrm>
            <a:off x="2688735" y="457432"/>
            <a:ext cx="2269560" cy="1167064"/>
            <a:chOff x="-153963" y="0"/>
            <a:chExt cx="2269558" cy="1167062"/>
          </a:xfrm>
        </p:grpSpPr>
        <p:pic>
          <p:nvPicPr>
            <p:cNvPr id="1352" name="pasted-imag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92894" y="0"/>
              <a:ext cx="1283770" cy="11670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53" name="Shape 1353"/>
            <p:cNvSpPr/>
            <p:nvPr/>
          </p:nvSpPr>
          <p:spPr>
            <a:xfrm>
              <a:off x="-153964" y="109904"/>
              <a:ext cx="2269559" cy="4052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>
                <a:defRPr sz="1300">
                  <a:solidFill>
                    <a:srgbClr val="FFFFFF"/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300">
                  <a:solidFill>
                    <a:srgbClr val="FFFFFF"/>
                  </a:solidFill>
                </a:rPr>
                <a:t>Release</a:t>
              </a:r>
            </a:p>
          </p:txBody>
        </p:sp>
      </p:grpSp>
    </p:spTree>
  </p:cSld>
  <p:clrMapOvr>
    <a:masterClrMapping/>
  </p:clrMapOvr>
  <p:transition spd="slow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51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Shape 1356"/>
          <p:cNvSpPr/>
          <p:nvPr/>
        </p:nvSpPr>
        <p:spPr>
          <a:xfrm>
            <a:off x="2022173" y="3027362"/>
            <a:ext cx="909046" cy="534507"/>
          </a:xfrm>
          <a:prstGeom prst="rect">
            <a:avLst/>
          </a:prstGeom>
          <a:ln w="25400">
            <a:solidFill>
              <a:srgbClr val="929000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357" name="Shape 1357"/>
          <p:cNvSpPr/>
          <p:nvPr/>
        </p:nvSpPr>
        <p:spPr>
          <a:xfrm>
            <a:off x="3108961" y="3025325"/>
            <a:ext cx="714330" cy="366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000">
                <a:solidFill>
                  <a:srgbClr val="535353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535353"/>
                </a:solidFill>
              </a:rPr>
              <a:t>Packages</a:t>
            </a:r>
          </a:p>
        </p:txBody>
      </p:sp>
      <p:pic>
        <p:nvPicPr>
          <p:cNvPr id="135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72583" y="3336264"/>
            <a:ext cx="673981" cy="53865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</p:spPr>
      </p:pic>
      <p:sp>
        <p:nvSpPr>
          <p:cNvPr id="1359" name="Shape 135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</a:fld>
          </a:p>
        </p:txBody>
      </p:sp>
      <p:sp>
        <p:nvSpPr>
          <p:cNvPr id="1360" name="Shape 1360"/>
          <p:cNvSpPr/>
          <p:nvPr>
            <p:ph type="title" idx="4294967295"/>
          </p:nvPr>
        </p:nvSpPr>
        <p:spPr>
          <a:xfrm>
            <a:off x="224221" y="76956"/>
            <a:ext cx="8410576" cy="533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700">
                <a:solidFill>
                  <a:srgbClr val="29756E"/>
                </a:solidFill>
                <a:uFill>
                  <a:solidFill>
                    <a:srgbClr val="2C95DD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700">
                <a:solidFill>
                  <a:srgbClr val="29756E"/>
                </a:solidFill>
                <a:uFill>
                  <a:solidFill>
                    <a:srgbClr val="2C95DD"/>
                  </a:solidFill>
                </a:uFill>
              </a:rPr>
              <a:t>Anatomy of BOSH releases</a:t>
            </a:r>
          </a:p>
        </p:txBody>
      </p:sp>
      <p:pic>
        <p:nvPicPr>
          <p:cNvPr id="1361" name="pasted-image.png"/>
          <p:cNvPicPr/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5389648" y="3589753"/>
            <a:ext cx="692320" cy="623088"/>
          </a:xfrm>
          <a:prstGeom prst="rect">
            <a:avLst/>
          </a:prstGeom>
          <a:ln w="12700">
            <a:miter lim="400000"/>
          </a:ln>
        </p:spPr>
      </p:pic>
      <p:sp>
        <p:nvSpPr>
          <p:cNvPr id="1362" name="Shape 1362"/>
          <p:cNvSpPr/>
          <p:nvPr/>
        </p:nvSpPr>
        <p:spPr>
          <a:xfrm>
            <a:off x="5128821" y="3414791"/>
            <a:ext cx="1050463" cy="538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000">
                <a:solidFill>
                  <a:srgbClr val="535353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535353"/>
                </a:solidFill>
              </a:rPr>
              <a:t>Blobs</a:t>
            </a:r>
          </a:p>
        </p:txBody>
      </p:sp>
      <p:pic>
        <p:nvPicPr>
          <p:cNvPr id="1363" name="pasted-image.png"/>
          <p:cNvPicPr/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5307977" y="3657486"/>
            <a:ext cx="692320" cy="62308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</p:spPr>
      </p:pic>
      <p:pic>
        <p:nvPicPr>
          <p:cNvPr id="1364" name="pasted-image.png"/>
          <p:cNvPicPr/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5240244" y="3725220"/>
            <a:ext cx="692319" cy="62308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74" name="Group 1374"/>
          <p:cNvGrpSpPr/>
          <p:nvPr/>
        </p:nvGrpSpPr>
        <p:grpSpPr>
          <a:xfrm>
            <a:off x="3579589" y="833516"/>
            <a:ext cx="2004640" cy="1629983"/>
            <a:chOff x="0" y="0"/>
            <a:chExt cx="2004639" cy="1629982"/>
          </a:xfrm>
        </p:grpSpPr>
        <p:sp>
          <p:nvSpPr>
            <p:cNvPr id="1365" name="Shape 1365"/>
            <p:cNvSpPr/>
            <p:nvPr/>
          </p:nvSpPr>
          <p:spPr>
            <a:xfrm>
              <a:off x="47774" y="0"/>
              <a:ext cx="1956866" cy="1405261"/>
            </a:xfrm>
            <a:prstGeom prst="roundRect">
              <a:avLst>
                <a:gd name="adj" fmla="val 572"/>
              </a:avLst>
            </a:prstGeom>
            <a:gradFill flip="none" rotWithShape="1">
              <a:gsLst>
                <a:gs pos="0">
                  <a:srgbClr val="29756E"/>
                </a:gs>
                <a:gs pos="100000">
                  <a:srgbClr val="66ADA7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88900" dist="137300" dir="5400000">
                <a:srgbClr val="29756E">
                  <a:alpha val="34999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 defTabSz="825500">
                <a:defRPr sz="3200">
                  <a:solidFill>
                    <a:srgbClr val="FFFFFF"/>
                  </a:solidFill>
                  <a:uFillTx/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pSp>
          <p:nvGrpSpPr>
            <p:cNvPr id="1369" name="Group 1369"/>
            <p:cNvGrpSpPr/>
            <p:nvPr/>
          </p:nvGrpSpPr>
          <p:grpSpPr>
            <a:xfrm>
              <a:off x="692007" y="581925"/>
              <a:ext cx="894653" cy="334123"/>
              <a:chOff x="-35921" y="-35921"/>
              <a:chExt cx="894651" cy="334121"/>
            </a:xfrm>
          </p:grpSpPr>
          <p:pic>
            <p:nvPicPr>
              <p:cNvPr id="1366" name=""/>
              <p:cNvPicPr/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-35922" y="-35922"/>
                <a:ext cx="894653" cy="334123"/>
              </a:xfrm>
              <a:prstGeom prst="rect">
                <a:avLst/>
              </a:prstGeom>
              <a:effectLst/>
            </p:spPr>
          </p:pic>
          <p:sp>
            <p:nvSpPr>
              <p:cNvPr id="1368" name="Shape 1368"/>
              <p:cNvSpPr/>
              <p:nvPr/>
            </p:nvSpPr>
            <p:spPr>
              <a:xfrm>
                <a:off x="15063" y="8293"/>
                <a:ext cx="792684" cy="2317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 algn="ctr">
                  <a:defRPr sz="900">
                    <a:solidFill>
                      <a:srgbClr val="FFFFFF"/>
                    </a:solidFill>
                    <a:uFillTx/>
                    <a:latin typeface="Avenir Next Demi Bold"/>
                    <a:ea typeface="Avenir Next Demi Bold"/>
                    <a:cs typeface="Avenir Next Demi Bold"/>
                    <a:sym typeface="Avenir Next Demi Bold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900">
                    <a:solidFill>
                      <a:srgbClr val="FFFFFF"/>
                    </a:solidFill>
                  </a:rPr>
                  <a:t>OS Process</a:t>
                </a:r>
              </a:p>
            </p:txBody>
          </p:sp>
        </p:grpSp>
        <p:grpSp>
          <p:nvGrpSpPr>
            <p:cNvPr id="1373" name="Group 1373"/>
            <p:cNvGrpSpPr/>
            <p:nvPr/>
          </p:nvGrpSpPr>
          <p:grpSpPr>
            <a:xfrm>
              <a:off x="0" y="486177"/>
              <a:ext cx="1685703" cy="1143806"/>
              <a:chOff x="0" y="0"/>
              <a:chExt cx="1685702" cy="1143804"/>
            </a:xfrm>
          </p:grpSpPr>
          <p:sp>
            <p:nvSpPr>
              <p:cNvPr id="1370" name="Shape 1370"/>
              <p:cNvSpPr/>
              <p:nvPr/>
            </p:nvSpPr>
            <p:spPr>
              <a:xfrm>
                <a:off x="0" y="605224"/>
                <a:ext cx="1050462" cy="5385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uFillTx/>
                    <a:latin typeface="Avenir Next Demi Bold"/>
                    <a:ea typeface="Avenir Next Demi Bold"/>
                    <a:cs typeface="Avenir Next Demi Bold"/>
                    <a:sym typeface="Avenir Next Demi Bold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000">
                    <a:solidFill>
                      <a:srgbClr val="FFFFFF"/>
                    </a:solidFill>
                  </a:rPr>
                  <a:t>Monit</a:t>
                </a:r>
              </a:p>
            </p:txBody>
          </p:sp>
          <p:sp>
            <p:nvSpPr>
              <p:cNvPr id="1371" name="Shape 1371"/>
              <p:cNvSpPr/>
              <p:nvPr/>
            </p:nvSpPr>
            <p:spPr>
              <a:xfrm>
                <a:off x="592964" y="0"/>
                <a:ext cx="1092739" cy="534506"/>
              </a:xfrm>
              <a:prstGeom prst="rect">
                <a:avLst/>
              </a:prstGeom>
              <a:noFill/>
              <a:ln w="25400" cap="flat">
                <a:solidFill>
                  <a:srgbClr val="FFFFFF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pic>
            <p:nvPicPr>
              <p:cNvPr id="1372" name="pasted-image.pdf"/>
              <p:cNvPicPr/>
              <p:nvPr/>
            </p:nvPicPr>
            <p:blipFill>
              <a:blip r:embed="rId5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429980" y="439473"/>
                <a:ext cx="241487" cy="228777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</p:grpSp>
      <p:grpSp>
        <p:nvGrpSpPr>
          <p:cNvPr id="1384" name="Group 1384"/>
          <p:cNvGrpSpPr/>
          <p:nvPr/>
        </p:nvGrpSpPr>
        <p:grpSpPr>
          <a:xfrm>
            <a:off x="3418722" y="1002849"/>
            <a:ext cx="2004641" cy="1629984"/>
            <a:chOff x="0" y="0"/>
            <a:chExt cx="2004639" cy="1629982"/>
          </a:xfrm>
        </p:grpSpPr>
        <p:sp>
          <p:nvSpPr>
            <p:cNvPr id="1375" name="Shape 1375"/>
            <p:cNvSpPr/>
            <p:nvPr/>
          </p:nvSpPr>
          <p:spPr>
            <a:xfrm>
              <a:off x="47774" y="0"/>
              <a:ext cx="1956866" cy="1405261"/>
            </a:xfrm>
            <a:prstGeom prst="roundRect">
              <a:avLst>
                <a:gd name="adj" fmla="val 572"/>
              </a:avLst>
            </a:prstGeom>
            <a:gradFill flip="none" rotWithShape="1">
              <a:gsLst>
                <a:gs pos="0">
                  <a:srgbClr val="29756E"/>
                </a:gs>
                <a:gs pos="100000">
                  <a:srgbClr val="66ADA7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88900" dist="137300" dir="5400000">
                <a:srgbClr val="29756E">
                  <a:alpha val="34999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 defTabSz="825500">
                <a:defRPr sz="3200">
                  <a:solidFill>
                    <a:srgbClr val="FFFFFF"/>
                  </a:solidFill>
                  <a:uFillTx/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pSp>
          <p:nvGrpSpPr>
            <p:cNvPr id="1379" name="Group 1379"/>
            <p:cNvGrpSpPr/>
            <p:nvPr/>
          </p:nvGrpSpPr>
          <p:grpSpPr>
            <a:xfrm>
              <a:off x="692007" y="581925"/>
              <a:ext cx="894653" cy="334123"/>
              <a:chOff x="-35921" y="-35921"/>
              <a:chExt cx="894651" cy="334121"/>
            </a:xfrm>
          </p:grpSpPr>
          <p:pic>
            <p:nvPicPr>
              <p:cNvPr id="1376" name=""/>
              <p:cNvPicPr/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-35922" y="-35922"/>
                <a:ext cx="894653" cy="334123"/>
              </a:xfrm>
              <a:prstGeom prst="rect">
                <a:avLst/>
              </a:prstGeom>
              <a:effectLst/>
            </p:spPr>
          </p:pic>
          <p:sp>
            <p:nvSpPr>
              <p:cNvPr id="1378" name="Shape 1378"/>
              <p:cNvSpPr/>
              <p:nvPr/>
            </p:nvSpPr>
            <p:spPr>
              <a:xfrm>
                <a:off x="15063" y="8293"/>
                <a:ext cx="792684" cy="2317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 algn="ctr">
                  <a:defRPr sz="900">
                    <a:solidFill>
                      <a:srgbClr val="FFFFFF"/>
                    </a:solidFill>
                    <a:uFillTx/>
                    <a:latin typeface="Avenir Next Demi Bold"/>
                    <a:ea typeface="Avenir Next Demi Bold"/>
                    <a:cs typeface="Avenir Next Demi Bold"/>
                    <a:sym typeface="Avenir Next Demi Bold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900">
                    <a:solidFill>
                      <a:srgbClr val="FFFFFF"/>
                    </a:solidFill>
                  </a:rPr>
                  <a:t>OS Process</a:t>
                </a:r>
              </a:p>
            </p:txBody>
          </p:sp>
        </p:grpSp>
        <p:grpSp>
          <p:nvGrpSpPr>
            <p:cNvPr id="1383" name="Group 1383"/>
            <p:cNvGrpSpPr/>
            <p:nvPr/>
          </p:nvGrpSpPr>
          <p:grpSpPr>
            <a:xfrm>
              <a:off x="0" y="486177"/>
              <a:ext cx="1685703" cy="1143806"/>
              <a:chOff x="0" y="0"/>
              <a:chExt cx="1685702" cy="1143804"/>
            </a:xfrm>
          </p:grpSpPr>
          <p:sp>
            <p:nvSpPr>
              <p:cNvPr id="1380" name="Shape 1380"/>
              <p:cNvSpPr/>
              <p:nvPr/>
            </p:nvSpPr>
            <p:spPr>
              <a:xfrm>
                <a:off x="0" y="605224"/>
                <a:ext cx="1050462" cy="5385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uFillTx/>
                    <a:latin typeface="Avenir Next Demi Bold"/>
                    <a:ea typeface="Avenir Next Demi Bold"/>
                    <a:cs typeface="Avenir Next Demi Bold"/>
                    <a:sym typeface="Avenir Next Demi Bold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000">
                    <a:solidFill>
                      <a:srgbClr val="FFFFFF"/>
                    </a:solidFill>
                  </a:rPr>
                  <a:t>Monit</a:t>
                </a:r>
              </a:p>
            </p:txBody>
          </p:sp>
          <p:sp>
            <p:nvSpPr>
              <p:cNvPr id="1381" name="Shape 1381"/>
              <p:cNvSpPr/>
              <p:nvPr/>
            </p:nvSpPr>
            <p:spPr>
              <a:xfrm>
                <a:off x="592964" y="0"/>
                <a:ext cx="1092739" cy="534506"/>
              </a:xfrm>
              <a:prstGeom prst="rect">
                <a:avLst/>
              </a:prstGeom>
              <a:noFill/>
              <a:ln w="25400" cap="flat">
                <a:solidFill>
                  <a:srgbClr val="FFFFFF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pic>
            <p:nvPicPr>
              <p:cNvPr id="1382" name="pasted-image.pdf"/>
              <p:cNvPicPr/>
              <p:nvPr/>
            </p:nvPicPr>
            <p:blipFill>
              <a:blip r:embed="rId5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429980" y="439473"/>
                <a:ext cx="241487" cy="228777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</p:grpSp>
      <p:pic>
        <p:nvPicPr>
          <p:cNvPr id="138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22916" y="3336264"/>
            <a:ext cx="673981" cy="53865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</p:spPr>
      </p:pic>
      <p:pic>
        <p:nvPicPr>
          <p:cNvPr id="1386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39283" y="3459031"/>
            <a:ext cx="673981" cy="53865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</p:spPr>
      </p:pic>
      <p:sp>
        <p:nvSpPr>
          <p:cNvPr id="1431" name="Shape 1431"/>
          <p:cNvSpPr/>
          <p:nvPr/>
        </p:nvSpPr>
        <p:spPr>
          <a:xfrm>
            <a:off x="3796238" y="2602917"/>
            <a:ext cx="332625" cy="4224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6957" y="8573"/>
                  <a:pt x="9757" y="15773"/>
                  <a:pt x="0" y="21600"/>
                </a:cubicBezTo>
              </a:path>
            </a:pathLst>
          </a:custGeom>
          <a:ln w="25400">
            <a:solidFill>
              <a:srgbClr val="29756E"/>
            </a:solidFill>
            <a:custDash>
              <a:ds d="200000" sp="200000"/>
            </a:custDash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388" name="Shape 1388"/>
          <p:cNvSpPr/>
          <p:nvPr/>
        </p:nvSpPr>
        <p:spPr>
          <a:xfrm>
            <a:off x="3134675" y="2663793"/>
            <a:ext cx="1050463" cy="538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900">
                <a:solidFill>
                  <a:srgbClr val="535353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535353"/>
                </a:solidFill>
              </a:rPr>
              <a:t>Depends</a:t>
            </a:r>
          </a:p>
        </p:txBody>
      </p:sp>
      <p:sp>
        <p:nvSpPr>
          <p:cNvPr id="1432" name="Shape 1432"/>
          <p:cNvSpPr/>
          <p:nvPr/>
        </p:nvSpPr>
        <p:spPr>
          <a:xfrm>
            <a:off x="3103633" y="3883184"/>
            <a:ext cx="566650" cy="3903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23" fill="norm" stroke="1" extrusionOk="0">
                <a:moveTo>
                  <a:pt x="21600" y="2351"/>
                </a:moveTo>
                <a:cubicBezTo>
                  <a:pt x="9649" y="21600"/>
                  <a:pt x="2449" y="20816"/>
                  <a:pt x="0" y="0"/>
                </a:cubicBezTo>
              </a:path>
            </a:pathLst>
          </a:custGeom>
          <a:ln w="25400">
            <a:solidFill>
              <a:srgbClr val="29756E"/>
            </a:solidFill>
            <a:custDash>
              <a:ds d="200000" sp="200000"/>
            </a:custDash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433" name="Shape 1433"/>
          <p:cNvSpPr/>
          <p:nvPr/>
        </p:nvSpPr>
        <p:spPr>
          <a:xfrm>
            <a:off x="3823348" y="3209164"/>
            <a:ext cx="1659391" cy="6592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8227" y="1156"/>
                  <a:pt x="15427" y="8356"/>
                  <a:pt x="21600" y="21600"/>
                </a:cubicBezTo>
              </a:path>
            </a:pathLst>
          </a:custGeom>
          <a:ln w="25400">
            <a:solidFill>
              <a:srgbClr val="29756E"/>
            </a:solidFill>
            <a:custDash>
              <a:ds d="200000" sp="200000"/>
            </a:custDash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391" name="Shape 1391"/>
          <p:cNvSpPr/>
          <p:nvPr/>
        </p:nvSpPr>
        <p:spPr>
          <a:xfrm>
            <a:off x="3904277" y="3459067"/>
            <a:ext cx="1050463" cy="538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900">
                <a:solidFill>
                  <a:srgbClr val="535353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535353"/>
                </a:solidFill>
              </a:rPr>
              <a:t>Depends</a:t>
            </a:r>
          </a:p>
        </p:txBody>
      </p:sp>
      <p:sp>
        <p:nvSpPr>
          <p:cNvPr id="1392" name="Shape 1392"/>
          <p:cNvSpPr/>
          <p:nvPr/>
        </p:nvSpPr>
        <p:spPr>
          <a:xfrm>
            <a:off x="2758076" y="4230325"/>
            <a:ext cx="1050462" cy="538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900">
                <a:solidFill>
                  <a:srgbClr val="535353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535353"/>
                </a:solidFill>
              </a:rPr>
              <a:t>Depends</a:t>
            </a:r>
          </a:p>
        </p:txBody>
      </p:sp>
      <p:sp>
        <p:nvSpPr>
          <p:cNvPr id="1393" name="Shape 1393"/>
          <p:cNvSpPr/>
          <p:nvPr/>
        </p:nvSpPr>
        <p:spPr>
          <a:xfrm>
            <a:off x="1852839" y="3080358"/>
            <a:ext cx="1050463" cy="538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900">
                <a:solidFill>
                  <a:srgbClr val="535353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535353"/>
                </a:solidFill>
              </a:rPr>
              <a:t>Packaging</a:t>
            </a:r>
          </a:p>
        </p:txBody>
      </p:sp>
      <p:sp>
        <p:nvSpPr>
          <p:cNvPr id="1394" name="Shape 1394"/>
          <p:cNvSpPr/>
          <p:nvPr/>
        </p:nvSpPr>
        <p:spPr>
          <a:xfrm>
            <a:off x="1951464" y="3245458"/>
            <a:ext cx="1050463" cy="538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algn="ctr">
              <a:defRPr>
                <a:solidFill>
                  <a:srgbClr val="000000"/>
                </a:solidFill>
                <a:uFillTx/>
              </a:defRPr>
            </a:pPr>
            <a:r>
              <a:rPr sz="900">
                <a:solidFill>
                  <a:srgbClr val="535353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Pre-</a:t>
            </a:r>
            <a:r>
              <a:rPr sz="900">
                <a:solidFill>
                  <a:srgbClr val="535353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Packaging</a:t>
            </a:r>
          </a:p>
        </p:txBody>
      </p:sp>
      <p:sp>
        <p:nvSpPr>
          <p:cNvPr id="1395" name="Shape 1395"/>
          <p:cNvSpPr/>
          <p:nvPr/>
        </p:nvSpPr>
        <p:spPr>
          <a:xfrm>
            <a:off x="1682326" y="2808864"/>
            <a:ext cx="1050463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900">
                <a:solidFill>
                  <a:srgbClr val="535353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535353"/>
                </a:solidFill>
              </a:rPr>
              <a:t>Scripts:</a:t>
            </a:r>
          </a:p>
        </p:txBody>
      </p:sp>
      <p:grpSp>
        <p:nvGrpSpPr>
          <p:cNvPr id="1398" name="Group 1398"/>
          <p:cNvGrpSpPr/>
          <p:nvPr/>
        </p:nvGrpSpPr>
        <p:grpSpPr>
          <a:xfrm>
            <a:off x="6422207" y="2652919"/>
            <a:ext cx="714331" cy="921650"/>
            <a:chOff x="0" y="0"/>
            <a:chExt cx="714329" cy="921649"/>
          </a:xfrm>
        </p:grpSpPr>
        <p:sp>
          <p:nvSpPr>
            <p:cNvPr id="1396" name="Shape 1396"/>
            <p:cNvSpPr/>
            <p:nvPr/>
          </p:nvSpPr>
          <p:spPr>
            <a:xfrm>
              <a:off x="19385" y="0"/>
              <a:ext cx="673981" cy="366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>
                <a:defRPr sz="1300">
                  <a:solidFill>
                    <a:srgbClr val="535353"/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300">
                  <a:solidFill>
                    <a:srgbClr val="535353"/>
                  </a:solidFill>
                </a:rPr>
                <a:t>src</a:t>
              </a:r>
            </a:p>
          </p:txBody>
        </p:sp>
        <p:pic>
          <p:nvPicPr>
            <p:cNvPr id="1397" name="pasted-image.png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207319"/>
              <a:ext cx="714330" cy="7143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399" name="Shape 1399"/>
          <p:cNvSpPr/>
          <p:nvPr/>
        </p:nvSpPr>
        <p:spPr>
          <a:xfrm>
            <a:off x="3221350" y="1098222"/>
            <a:ext cx="1050463" cy="538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200">
                <a:solidFill>
                  <a:srgbClr val="FFFFFF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Job</a:t>
            </a:r>
          </a:p>
        </p:txBody>
      </p:sp>
      <p:grpSp>
        <p:nvGrpSpPr>
          <p:cNvPr id="1410" name="Group 1410"/>
          <p:cNvGrpSpPr/>
          <p:nvPr/>
        </p:nvGrpSpPr>
        <p:grpSpPr>
          <a:xfrm>
            <a:off x="3170549" y="1197583"/>
            <a:ext cx="2108880" cy="1629983"/>
            <a:chOff x="-104239" y="0"/>
            <a:chExt cx="2108878" cy="1629982"/>
          </a:xfrm>
        </p:grpSpPr>
        <p:sp>
          <p:nvSpPr>
            <p:cNvPr id="1400" name="Shape 1400"/>
            <p:cNvSpPr/>
            <p:nvPr/>
          </p:nvSpPr>
          <p:spPr>
            <a:xfrm>
              <a:off x="47774" y="0"/>
              <a:ext cx="1956866" cy="1405261"/>
            </a:xfrm>
            <a:prstGeom prst="roundRect">
              <a:avLst>
                <a:gd name="adj" fmla="val 572"/>
              </a:avLst>
            </a:prstGeom>
            <a:gradFill flip="none" rotWithShape="1">
              <a:gsLst>
                <a:gs pos="0">
                  <a:srgbClr val="29756E"/>
                </a:gs>
                <a:gs pos="100000">
                  <a:srgbClr val="66ADA7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88900" dist="137300" dir="5400000">
                <a:srgbClr val="29756E">
                  <a:alpha val="34999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 defTabSz="825500">
                <a:defRPr sz="3200">
                  <a:solidFill>
                    <a:srgbClr val="FFFFFF"/>
                  </a:solidFill>
                  <a:uFillTx/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01" name="Shape 1401"/>
            <p:cNvSpPr/>
            <p:nvPr/>
          </p:nvSpPr>
          <p:spPr>
            <a:xfrm>
              <a:off x="-104240" y="78439"/>
              <a:ext cx="1050463" cy="5385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>
                <a:defRPr sz="1300">
                  <a:solidFill>
                    <a:srgbClr val="FFFFFF"/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300">
                  <a:solidFill>
                    <a:srgbClr val="FFFFFF"/>
                  </a:solidFill>
                </a:rPr>
                <a:t>Job</a:t>
              </a:r>
            </a:p>
          </p:txBody>
        </p:sp>
        <p:grpSp>
          <p:nvGrpSpPr>
            <p:cNvPr id="1405" name="Group 1405"/>
            <p:cNvGrpSpPr/>
            <p:nvPr/>
          </p:nvGrpSpPr>
          <p:grpSpPr>
            <a:xfrm>
              <a:off x="692007" y="581925"/>
              <a:ext cx="894653" cy="334123"/>
              <a:chOff x="-35921" y="-35921"/>
              <a:chExt cx="894651" cy="334121"/>
            </a:xfrm>
          </p:grpSpPr>
          <p:pic>
            <p:nvPicPr>
              <p:cNvPr id="1402" name=""/>
              <p:cNvPicPr/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-35922" y="-35922"/>
                <a:ext cx="894653" cy="334123"/>
              </a:xfrm>
              <a:prstGeom prst="rect">
                <a:avLst/>
              </a:prstGeom>
              <a:effectLst/>
            </p:spPr>
          </p:pic>
          <p:sp>
            <p:nvSpPr>
              <p:cNvPr id="1404" name="Shape 1404"/>
              <p:cNvSpPr/>
              <p:nvPr/>
            </p:nvSpPr>
            <p:spPr>
              <a:xfrm>
                <a:off x="15063" y="8293"/>
                <a:ext cx="792684" cy="2317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 algn="ctr">
                  <a:defRPr sz="900">
                    <a:solidFill>
                      <a:srgbClr val="FFFFFF"/>
                    </a:solidFill>
                    <a:uFillTx/>
                    <a:latin typeface="Avenir Next Demi Bold"/>
                    <a:ea typeface="Avenir Next Demi Bold"/>
                    <a:cs typeface="Avenir Next Demi Bold"/>
                    <a:sym typeface="Avenir Next Demi Bold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900">
                    <a:solidFill>
                      <a:srgbClr val="FFFFFF"/>
                    </a:solidFill>
                  </a:rPr>
                  <a:t>OS Process</a:t>
                </a:r>
              </a:p>
            </p:txBody>
          </p:sp>
        </p:grpSp>
        <p:grpSp>
          <p:nvGrpSpPr>
            <p:cNvPr id="1409" name="Group 1409"/>
            <p:cNvGrpSpPr/>
            <p:nvPr/>
          </p:nvGrpSpPr>
          <p:grpSpPr>
            <a:xfrm>
              <a:off x="0" y="486177"/>
              <a:ext cx="1685703" cy="1143806"/>
              <a:chOff x="0" y="0"/>
              <a:chExt cx="1685702" cy="1143804"/>
            </a:xfrm>
          </p:grpSpPr>
          <p:sp>
            <p:nvSpPr>
              <p:cNvPr id="1406" name="Shape 1406"/>
              <p:cNvSpPr/>
              <p:nvPr/>
            </p:nvSpPr>
            <p:spPr>
              <a:xfrm>
                <a:off x="0" y="605224"/>
                <a:ext cx="1050462" cy="5385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 algn="ctr">
                  <a:defRPr sz="1100">
                    <a:solidFill>
                      <a:srgbClr val="FFFFFF"/>
                    </a:solidFill>
                    <a:uFillTx/>
                    <a:latin typeface="Avenir Next Demi Bold"/>
                    <a:ea typeface="Avenir Next Demi Bold"/>
                    <a:cs typeface="Avenir Next Demi Bold"/>
                    <a:sym typeface="Avenir Next Demi Bold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100">
                    <a:solidFill>
                      <a:srgbClr val="FFFFFF"/>
                    </a:solidFill>
                  </a:rPr>
                  <a:t>Monit</a:t>
                </a:r>
              </a:p>
            </p:txBody>
          </p:sp>
          <p:sp>
            <p:nvSpPr>
              <p:cNvPr id="1407" name="Shape 1407"/>
              <p:cNvSpPr/>
              <p:nvPr/>
            </p:nvSpPr>
            <p:spPr>
              <a:xfrm>
                <a:off x="592964" y="0"/>
                <a:ext cx="1092739" cy="534506"/>
              </a:xfrm>
              <a:prstGeom prst="rect">
                <a:avLst/>
              </a:prstGeom>
              <a:noFill/>
              <a:ln w="25400" cap="flat">
                <a:solidFill>
                  <a:srgbClr val="FFFFFF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pic>
            <p:nvPicPr>
              <p:cNvPr id="1408" name="pasted-image.pdf"/>
              <p:cNvPicPr/>
              <p:nvPr/>
            </p:nvPicPr>
            <p:blipFill>
              <a:blip r:embed="rId5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429980" y="439473"/>
                <a:ext cx="241487" cy="228777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</p:grpSp>
      <p:pic>
        <p:nvPicPr>
          <p:cNvPr id="1411" name="pasted-image.pd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48282" y="833516"/>
            <a:ext cx="1547819" cy="137026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14" name="Group 1414"/>
          <p:cNvGrpSpPr/>
          <p:nvPr/>
        </p:nvGrpSpPr>
        <p:grpSpPr>
          <a:xfrm>
            <a:off x="-229276" y="2054480"/>
            <a:ext cx="965201" cy="807783"/>
            <a:chOff x="0" y="0"/>
            <a:chExt cx="965200" cy="807782"/>
          </a:xfrm>
        </p:grpSpPr>
        <p:sp>
          <p:nvSpPr>
            <p:cNvPr id="1412" name="Shape 1412"/>
            <p:cNvSpPr/>
            <p:nvPr/>
          </p:nvSpPr>
          <p:spPr>
            <a:xfrm>
              <a:off x="0" y="269201"/>
              <a:ext cx="965200" cy="5385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>
                <a:defRPr sz="800">
                  <a:solidFill>
                    <a:srgbClr val="29756E"/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800">
                  <a:solidFill>
                    <a:srgbClr val="29756E"/>
                  </a:solidFill>
                </a:rPr>
                <a:t>Manifest</a:t>
              </a:r>
            </a:p>
          </p:txBody>
        </p:sp>
        <p:pic>
          <p:nvPicPr>
            <p:cNvPr id="1413" name="pasted-image.pdf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286867" y="0"/>
              <a:ext cx="368301" cy="330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434" name="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677053" y="1440657"/>
            <a:ext cx="1512420" cy="254023"/>
          </a:xfrm>
          <a:prstGeom prst="rect">
            <a:avLst/>
          </a:prstGeom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pic>
        <p:nvPicPr>
          <p:cNvPr id="1416" name="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796767" y="644916"/>
            <a:ext cx="7158303" cy="3891165"/>
          </a:xfrm>
          <a:prstGeom prst="rect">
            <a:avLst/>
          </a:prstGeom>
        </p:spPr>
      </p:pic>
      <p:sp>
        <p:nvSpPr>
          <p:cNvPr id="1418" name="Shape 1418"/>
          <p:cNvSpPr/>
          <p:nvPr/>
        </p:nvSpPr>
        <p:spPr>
          <a:xfrm>
            <a:off x="7317690" y="771011"/>
            <a:ext cx="1468308" cy="3857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r">
              <a:defRPr sz="1600">
                <a:solidFill>
                  <a:srgbClr val="29756E"/>
                </a:solidFill>
                <a:uFillTx/>
                <a:latin typeface="Abadi MT Condensed Extra Bold"/>
                <a:ea typeface="Abadi MT Condensed Extra Bold"/>
                <a:cs typeface="Abadi MT Condensed Extra Bold"/>
                <a:sym typeface="Abadi MT Condensed Extra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29756E"/>
                </a:solidFill>
              </a:rPr>
              <a:t>Release</a:t>
            </a:r>
          </a:p>
        </p:txBody>
      </p:sp>
      <p:sp>
        <p:nvSpPr>
          <p:cNvPr id="1435" name="Shape 1435"/>
          <p:cNvSpPr/>
          <p:nvPr/>
        </p:nvSpPr>
        <p:spPr>
          <a:xfrm>
            <a:off x="5423338" y="1631440"/>
            <a:ext cx="1671172" cy="1165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12700">
            <a:solidFill>
              <a:srgbClr val="99C9C5"/>
            </a:solidFill>
            <a:custDash>
              <a:ds d="600000" sp="600000"/>
            </a:custDash>
            <a:miter lim="400000"/>
            <a:tailEnd type="arrow"/>
          </a:ln>
        </p:spPr>
        <p:txBody>
          <a:bodyPr/>
          <a:lstStyle/>
          <a:p>
            <a:pPr lvl="0"/>
          </a:p>
        </p:txBody>
      </p:sp>
      <p:grpSp>
        <p:nvGrpSpPr>
          <p:cNvPr id="1423" name="Group 1423"/>
          <p:cNvGrpSpPr/>
          <p:nvPr/>
        </p:nvGrpSpPr>
        <p:grpSpPr>
          <a:xfrm>
            <a:off x="7164648" y="1197583"/>
            <a:ext cx="1441383" cy="1167064"/>
            <a:chOff x="0" y="0"/>
            <a:chExt cx="1441381" cy="1167062"/>
          </a:xfrm>
        </p:grpSpPr>
        <p:sp>
          <p:nvSpPr>
            <p:cNvPr id="1420" name="Shape 1420"/>
            <p:cNvSpPr/>
            <p:nvPr/>
          </p:nvSpPr>
          <p:spPr>
            <a:xfrm>
              <a:off x="0" y="0"/>
              <a:ext cx="1250787" cy="1002618"/>
            </a:xfrm>
            <a:prstGeom prst="roundRect">
              <a:avLst>
                <a:gd name="adj" fmla="val 802"/>
              </a:avLst>
            </a:prstGeom>
            <a:gradFill flip="none" rotWithShape="1">
              <a:gsLst>
                <a:gs pos="0">
                  <a:srgbClr val="29756E"/>
                </a:gs>
                <a:gs pos="100000">
                  <a:srgbClr val="66ADA7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 defTabSz="825500">
                <a:defRPr sz="3200">
                  <a:solidFill>
                    <a:srgbClr val="FFFFFF"/>
                  </a:solidFill>
                  <a:uFillTx/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21" name="Shape 1421"/>
            <p:cNvSpPr/>
            <p:nvPr/>
          </p:nvSpPr>
          <p:spPr>
            <a:xfrm>
              <a:off x="100162" y="55786"/>
              <a:ext cx="1050463" cy="5385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>
                <a:defRPr sz="1200">
                  <a:solidFill>
                    <a:srgbClr val="FFFFFF"/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Stemcell</a:t>
              </a:r>
            </a:p>
          </p:txBody>
        </p:sp>
        <p:sp>
          <p:nvSpPr>
            <p:cNvPr id="1422" name="Shape 1422"/>
            <p:cNvSpPr/>
            <p:nvPr/>
          </p:nvSpPr>
          <p:spPr>
            <a:xfrm>
              <a:off x="390919" y="628482"/>
              <a:ext cx="1050463" cy="5385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>
                <a:defRPr sz="1000">
                  <a:solidFill>
                    <a:srgbClr val="DDDDDD"/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000">
                  <a:solidFill>
                    <a:srgbClr val="DDDDDD"/>
                  </a:solidFill>
                </a:rPr>
                <a:t>Agent</a:t>
              </a:r>
            </a:p>
          </p:txBody>
        </p:sp>
      </p:grpSp>
      <p:sp>
        <p:nvSpPr>
          <p:cNvPr id="1424" name="Shape 1424"/>
          <p:cNvSpPr/>
          <p:nvPr/>
        </p:nvSpPr>
        <p:spPr>
          <a:xfrm>
            <a:off x="5849207" y="1743284"/>
            <a:ext cx="1050463" cy="538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900">
                <a:solidFill>
                  <a:srgbClr val="535353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535353"/>
                </a:solidFill>
              </a:rPr>
              <a:t>Instantiated in runtime based on </a:t>
            </a:r>
          </a:p>
        </p:txBody>
      </p:sp>
      <p:sp>
        <p:nvSpPr>
          <p:cNvPr id="1425" name="Shape 1425"/>
          <p:cNvSpPr/>
          <p:nvPr/>
        </p:nvSpPr>
        <p:spPr>
          <a:xfrm>
            <a:off x="4084913" y="1471369"/>
            <a:ext cx="1050463" cy="538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900">
                <a:solidFill>
                  <a:srgbClr val="FFFFFF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FFFFFF"/>
                </a:solidFill>
              </a:rPr>
              <a:t>Monit script</a:t>
            </a:r>
          </a:p>
        </p:txBody>
      </p:sp>
      <p:sp>
        <p:nvSpPr>
          <p:cNvPr id="1426" name="Shape 1426"/>
          <p:cNvSpPr/>
          <p:nvPr/>
        </p:nvSpPr>
        <p:spPr>
          <a:xfrm>
            <a:off x="5490020" y="371087"/>
            <a:ext cx="3394049" cy="239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http://docs.cloudfoundry.org/bosh/create-release.html</a:t>
            </a:r>
          </a:p>
        </p:txBody>
      </p:sp>
      <p:sp>
        <p:nvSpPr>
          <p:cNvPr id="1436" name="Shape 1436"/>
          <p:cNvSpPr/>
          <p:nvPr/>
        </p:nvSpPr>
        <p:spPr>
          <a:xfrm>
            <a:off x="3823336" y="2909599"/>
            <a:ext cx="2922358" cy="1949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16117"/>
                </a:moveTo>
                <a:cubicBezTo>
                  <a:pt x="7293" y="-5400"/>
                  <a:pt x="14493" y="-5372"/>
                  <a:pt x="21600" y="16200"/>
                </a:cubicBezTo>
              </a:path>
            </a:pathLst>
          </a:custGeom>
          <a:ln w="25400">
            <a:solidFill>
              <a:srgbClr val="29756E"/>
            </a:solidFill>
            <a:custDash>
              <a:ds d="200000" sp="200000"/>
            </a:custDash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428" name="Shape 1428"/>
          <p:cNvSpPr/>
          <p:nvPr/>
        </p:nvSpPr>
        <p:spPr>
          <a:xfrm>
            <a:off x="5018793" y="2905803"/>
            <a:ext cx="1050463" cy="538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900">
                <a:solidFill>
                  <a:srgbClr val="535353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535353"/>
                </a:solidFill>
              </a:rPr>
              <a:t>Depends</a:t>
            </a:r>
          </a:p>
        </p:txBody>
      </p:sp>
      <p:sp>
        <p:nvSpPr>
          <p:cNvPr id="1429" name="Shape 1429"/>
          <p:cNvSpPr/>
          <p:nvPr/>
        </p:nvSpPr>
        <p:spPr>
          <a:xfrm>
            <a:off x="45647" y="2542072"/>
            <a:ext cx="1660099" cy="2058142"/>
          </a:xfrm>
          <a:prstGeom prst="roundRect">
            <a:avLst>
              <a:gd name="adj" fmla="val 8157"/>
            </a:avLst>
          </a:prstGeom>
          <a:gradFill>
            <a:gsLst>
              <a:gs pos="0">
                <a:srgbClr val="DDDDDD">
                  <a:alpha val="73921"/>
                </a:srgbClr>
              </a:gs>
              <a:gs pos="100000">
                <a:srgbClr val="FFFFFF">
                  <a:alpha val="73921"/>
                </a:srgbClr>
              </a:gs>
            </a:gsLst>
            <a:lin ang="20987188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lvl="0" algn="ctr" defTabSz="8255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430" name="Shape 1430"/>
          <p:cNvSpPr/>
          <p:nvPr/>
        </p:nvSpPr>
        <p:spPr>
          <a:xfrm>
            <a:off x="184332" y="2631572"/>
            <a:ext cx="1660099" cy="1430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defTabSz="825500">
              <a:defRPr>
                <a:solidFill>
                  <a:srgbClr val="000000"/>
                </a:solidFill>
                <a:uFillTx/>
              </a:defRPr>
            </a:pPr>
            <a:r>
              <a:rPr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Example of Jobs:</a:t>
            </a:r>
            <a:endParaRPr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0" marL="120315" indent="-120315" defTabSz="825500">
              <a:buSzPct val="100000"/>
              <a:buChar char="-"/>
              <a:defRPr>
                <a:solidFill>
                  <a:srgbClr val="000000"/>
                </a:solidFill>
                <a:uFillTx/>
              </a:defRPr>
            </a:pPr>
            <a:r>
              <a:rPr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DEA (CF)</a:t>
            </a:r>
            <a:endParaRPr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0" marL="120315" indent="-120315" defTabSz="825500">
              <a:buSzPct val="100000"/>
              <a:buChar char="-"/>
              <a:defRPr>
                <a:solidFill>
                  <a:srgbClr val="000000"/>
                </a:solidFill>
                <a:uFillTx/>
              </a:defRPr>
            </a:pPr>
            <a:r>
              <a:rPr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CloudController (CF)</a:t>
            </a:r>
            <a:endParaRPr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0" marL="120315" indent="-120315" defTabSz="825500">
              <a:buSzPct val="100000"/>
              <a:buChar char="-"/>
              <a:defRPr>
                <a:solidFill>
                  <a:srgbClr val="000000"/>
                </a:solidFill>
                <a:uFillTx/>
              </a:defRPr>
            </a:pPr>
            <a:r>
              <a:rPr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Service Broker (MySQL &amp; Rabbit)</a:t>
            </a:r>
            <a:endParaRPr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0" marL="120315" indent="-120315" defTabSz="825500">
              <a:buSzPct val="100000"/>
              <a:buChar char="-"/>
              <a:defRPr>
                <a:solidFill>
                  <a:srgbClr val="000000"/>
                </a:solidFill>
                <a:uFillTx/>
              </a:defRPr>
            </a:pPr>
            <a:r>
              <a:rPr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Locator (possible GemFire release)</a:t>
            </a:r>
          </a:p>
        </p:txBody>
      </p:sp>
    </p:spTree>
  </p:cSld>
  <p:clrMapOvr>
    <a:masterClrMapping/>
  </p:clrMapOvr>
  <p:transition spd="fast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2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7" dur="500"/>
                                        <p:tgtEl>
                                          <p:spTgt spid="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nodeType="afterEffect" presetClass="entr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29" grpId="1"/>
      <p:bldP build="whole" bldLvl="1" animBg="1" rev="0" advAuto="0" spid="1430" grpId="2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Shape 143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</a:fld>
          </a:p>
        </p:txBody>
      </p:sp>
      <p:sp>
        <p:nvSpPr>
          <p:cNvPr id="1439" name="Shape 1439"/>
          <p:cNvSpPr/>
          <p:nvPr>
            <p:ph type="title" idx="4294967295"/>
          </p:nvPr>
        </p:nvSpPr>
        <p:spPr>
          <a:xfrm>
            <a:off x="224221" y="76956"/>
            <a:ext cx="8410576" cy="533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700">
                <a:solidFill>
                  <a:srgbClr val="29756E"/>
                </a:solidFill>
                <a:uFill>
                  <a:solidFill>
                    <a:srgbClr val="2C95DD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700">
                <a:solidFill>
                  <a:srgbClr val="29756E"/>
                </a:solidFill>
                <a:uFill>
                  <a:solidFill>
                    <a:srgbClr val="2C95DD"/>
                  </a:solidFill>
                </a:uFill>
              </a:rPr>
              <a:t>Job Creation</a:t>
            </a:r>
          </a:p>
        </p:txBody>
      </p:sp>
      <p:sp>
        <p:nvSpPr>
          <p:cNvPr id="1440" name="Shape 1440"/>
          <p:cNvSpPr/>
          <p:nvPr/>
        </p:nvSpPr>
        <p:spPr>
          <a:xfrm>
            <a:off x="1672585" y="2681489"/>
            <a:ext cx="1050463" cy="538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200">
                <a:solidFill>
                  <a:srgbClr val="FFFFFF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Job</a:t>
            </a:r>
          </a:p>
        </p:txBody>
      </p:sp>
      <p:grpSp>
        <p:nvGrpSpPr>
          <p:cNvPr id="1444" name="Group 1444"/>
          <p:cNvGrpSpPr/>
          <p:nvPr/>
        </p:nvGrpSpPr>
        <p:grpSpPr>
          <a:xfrm>
            <a:off x="857617" y="1307649"/>
            <a:ext cx="1441382" cy="1167064"/>
            <a:chOff x="0" y="0"/>
            <a:chExt cx="1441381" cy="1167062"/>
          </a:xfrm>
        </p:grpSpPr>
        <p:sp>
          <p:nvSpPr>
            <p:cNvPr id="1441" name="Shape 1441"/>
            <p:cNvSpPr/>
            <p:nvPr/>
          </p:nvSpPr>
          <p:spPr>
            <a:xfrm>
              <a:off x="0" y="0"/>
              <a:ext cx="1250787" cy="1002618"/>
            </a:xfrm>
            <a:prstGeom prst="roundRect">
              <a:avLst>
                <a:gd name="adj" fmla="val 802"/>
              </a:avLst>
            </a:prstGeom>
            <a:gradFill flip="none" rotWithShape="1">
              <a:gsLst>
                <a:gs pos="0">
                  <a:srgbClr val="29756E"/>
                </a:gs>
                <a:gs pos="100000">
                  <a:srgbClr val="66ADA7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 defTabSz="825500">
                <a:defRPr sz="3200">
                  <a:solidFill>
                    <a:srgbClr val="FFFFFF"/>
                  </a:solidFill>
                  <a:uFillTx/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42" name="Shape 1442"/>
            <p:cNvSpPr/>
            <p:nvPr/>
          </p:nvSpPr>
          <p:spPr>
            <a:xfrm>
              <a:off x="100162" y="55786"/>
              <a:ext cx="1050463" cy="5385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>
                <a:defRPr sz="1200">
                  <a:solidFill>
                    <a:srgbClr val="FFFFFF"/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Stemcell</a:t>
              </a:r>
            </a:p>
          </p:txBody>
        </p:sp>
        <p:sp>
          <p:nvSpPr>
            <p:cNvPr id="1443" name="Shape 1443"/>
            <p:cNvSpPr/>
            <p:nvPr/>
          </p:nvSpPr>
          <p:spPr>
            <a:xfrm>
              <a:off x="390919" y="628482"/>
              <a:ext cx="1050463" cy="5385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>
                <a:defRPr sz="1000">
                  <a:solidFill>
                    <a:srgbClr val="DDDDDD"/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000">
                  <a:solidFill>
                    <a:srgbClr val="DDDDDD"/>
                  </a:solidFill>
                </a:rPr>
                <a:t>Agent</a:t>
              </a:r>
            </a:p>
          </p:txBody>
        </p:sp>
      </p:grpSp>
      <p:grpSp>
        <p:nvGrpSpPr>
          <p:cNvPr id="1448" name="Group 1448"/>
          <p:cNvGrpSpPr/>
          <p:nvPr/>
        </p:nvGrpSpPr>
        <p:grpSpPr>
          <a:xfrm>
            <a:off x="959217" y="1439731"/>
            <a:ext cx="1940619" cy="1662152"/>
            <a:chOff x="0" y="-3384"/>
            <a:chExt cx="1940618" cy="1662150"/>
          </a:xfrm>
        </p:grpSpPr>
        <p:sp>
          <p:nvSpPr>
            <p:cNvPr id="1445" name="Shape 1445"/>
            <p:cNvSpPr/>
            <p:nvPr/>
          </p:nvSpPr>
          <p:spPr>
            <a:xfrm>
              <a:off x="0" y="0"/>
              <a:ext cx="1632579" cy="1308659"/>
            </a:xfrm>
            <a:prstGeom prst="roundRect">
              <a:avLst>
                <a:gd name="adj" fmla="val 802"/>
              </a:avLst>
            </a:prstGeom>
            <a:gradFill flip="none" rotWithShape="1">
              <a:gsLst>
                <a:gs pos="0">
                  <a:srgbClr val="29756E">
                    <a:alpha val="76319"/>
                  </a:srgbClr>
                </a:gs>
                <a:gs pos="100000">
                  <a:srgbClr val="66ADA7">
                    <a:alpha val="76319"/>
                  </a:srgbClr>
                </a:gs>
              </a:gsLst>
              <a:lin ang="5400000" scaled="0"/>
            </a:gradFill>
            <a:ln w="25400" cap="flat">
              <a:solidFill>
                <a:srgbClr val="535353">
                  <a:alpha val="76319"/>
                </a:srgbClr>
              </a:solidFill>
              <a:custDash>
                <a:ds d="200000" sp="200000"/>
              </a:custDash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 defTabSz="825500">
                <a:defRPr sz="3200">
                  <a:solidFill>
                    <a:srgbClr val="FFFFFF"/>
                  </a:solidFill>
                  <a:uFillTx/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46" name="Shape 1446"/>
            <p:cNvSpPr/>
            <p:nvPr/>
          </p:nvSpPr>
          <p:spPr>
            <a:xfrm>
              <a:off x="130735" y="-3385"/>
              <a:ext cx="1371108" cy="7029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>
                <a:defRPr sz="1200">
                  <a:solidFill>
                    <a:srgbClr val="FFFFFF"/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VM / Container</a:t>
              </a:r>
            </a:p>
          </p:txBody>
        </p:sp>
        <p:sp>
          <p:nvSpPr>
            <p:cNvPr id="1447" name="Shape 1447"/>
            <p:cNvSpPr/>
            <p:nvPr/>
          </p:nvSpPr>
          <p:spPr>
            <a:xfrm>
              <a:off x="569511" y="955788"/>
              <a:ext cx="1371108" cy="7029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>
                <a:defRPr sz="1000">
                  <a:solidFill>
                    <a:srgbClr val="DDDDDD"/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000">
                  <a:solidFill>
                    <a:srgbClr val="DDDDDD"/>
                  </a:solidFill>
                </a:rPr>
                <a:t>Agent</a:t>
              </a:r>
            </a:p>
          </p:txBody>
        </p:sp>
      </p:grpSp>
      <p:sp>
        <p:nvSpPr>
          <p:cNvPr id="1449" name="Shape 1449"/>
          <p:cNvSpPr/>
          <p:nvPr/>
        </p:nvSpPr>
        <p:spPr>
          <a:xfrm>
            <a:off x="1404295" y="4028034"/>
            <a:ext cx="1050463" cy="538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algn="ctr">
              <a:defRPr>
                <a:solidFill>
                  <a:srgbClr val="000000"/>
                </a:solidFill>
                <a:uFillTx/>
              </a:defRPr>
            </a:pPr>
            <a:r>
              <a:rPr sz="900">
                <a:solidFill>
                  <a:srgbClr val="535353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Compiled </a:t>
            </a:r>
            <a:r>
              <a:rPr sz="900">
                <a:solidFill>
                  <a:srgbClr val="535353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Packages</a:t>
            </a:r>
          </a:p>
        </p:txBody>
      </p:sp>
      <p:pic>
        <p:nvPicPr>
          <p:cNvPr id="1450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9894" y="3540361"/>
            <a:ext cx="516056" cy="41243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</p:spPr>
      </p:pic>
      <p:grpSp>
        <p:nvGrpSpPr>
          <p:cNvPr id="1459" name="Group 1459"/>
          <p:cNvGrpSpPr/>
          <p:nvPr/>
        </p:nvGrpSpPr>
        <p:grpSpPr>
          <a:xfrm>
            <a:off x="4211709" y="1528828"/>
            <a:ext cx="1589891" cy="1156506"/>
            <a:chOff x="0" y="-12699"/>
            <a:chExt cx="1589889" cy="1156504"/>
          </a:xfrm>
        </p:grpSpPr>
        <p:grpSp>
          <p:nvGrpSpPr>
            <p:cNvPr id="1454" name="Group 1454"/>
            <p:cNvGrpSpPr/>
            <p:nvPr/>
          </p:nvGrpSpPr>
          <p:grpSpPr>
            <a:xfrm>
              <a:off x="0" y="-12700"/>
              <a:ext cx="1589890" cy="1156505"/>
              <a:chOff x="0" y="-12700"/>
              <a:chExt cx="1589889" cy="1156504"/>
            </a:xfrm>
          </p:grpSpPr>
          <p:sp>
            <p:nvSpPr>
              <p:cNvPr id="1451" name="Shape 1451"/>
              <p:cNvSpPr/>
              <p:nvPr/>
            </p:nvSpPr>
            <p:spPr>
              <a:xfrm>
                <a:off x="0" y="605224"/>
                <a:ext cx="1050462" cy="5385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 algn="ctr">
                  <a:defRPr sz="1100">
                    <a:solidFill>
                      <a:srgbClr val="DDDDDD"/>
                    </a:solidFill>
                    <a:uFillTx/>
                    <a:latin typeface="Avenir Next Demi Bold"/>
                    <a:ea typeface="Avenir Next Demi Bold"/>
                    <a:cs typeface="Avenir Next Demi Bold"/>
                    <a:sym typeface="Avenir Next Demi Bold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100">
                    <a:solidFill>
                      <a:srgbClr val="DDDDDD"/>
                    </a:solidFill>
                  </a:rPr>
                  <a:t>Monit</a:t>
                </a:r>
              </a:p>
            </p:txBody>
          </p:sp>
          <p:sp>
            <p:nvSpPr>
              <p:cNvPr id="1452" name="Shape 1452"/>
              <p:cNvSpPr/>
              <p:nvPr/>
            </p:nvSpPr>
            <p:spPr>
              <a:xfrm>
                <a:off x="582017" y="-12700"/>
                <a:ext cx="1007873" cy="534506"/>
              </a:xfrm>
              <a:prstGeom prst="rect">
                <a:avLst/>
              </a:prstGeom>
              <a:noFill/>
              <a:ln w="25400" cap="flat">
                <a:solidFill>
                  <a:srgbClr val="DDDDD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pic>
            <p:nvPicPr>
              <p:cNvPr id="1453" name="pasted-image.pdf"/>
              <p:cNvPicPr/>
              <p:nvPr/>
            </p:nvPicPr>
            <p:blipFill>
              <a:blip r:embed="rId3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429981" y="439473"/>
                <a:ext cx="241487" cy="228777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grpSp>
          <p:nvGrpSpPr>
            <p:cNvPr id="1458" name="Group 1458"/>
            <p:cNvGrpSpPr/>
            <p:nvPr/>
          </p:nvGrpSpPr>
          <p:grpSpPr>
            <a:xfrm>
              <a:off x="644722" y="83134"/>
              <a:ext cx="894653" cy="334123"/>
              <a:chOff x="-10521" y="-61321"/>
              <a:chExt cx="894651" cy="334121"/>
            </a:xfrm>
          </p:grpSpPr>
          <p:pic>
            <p:nvPicPr>
              <p:cNvPr id="1455" name=""/>
              <p:cNvPicPr/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-10522" y="-61322"/>
                <a:ext cx="894653" cy="334123"/>
              </a:xfrm>
              <a:prstGeom prst="rect">
                <a:avLst/>
              </a:prstGeom>
              <a:effectLst/>
            </p:spPr>
          </p:pic>
          <p:sp>
            <p:nvSpPr>
              <p:cNvPr id="1457" name="Shape 1457"/>
              <p:cNvSpPr/>
              <p:nvPr/>
            </p:nvSpPr>
            <p:spPr>
              <a:xfrm>
                <a:off x="15063" y="8293"/>
                <a:ext cx="792684" cy="2317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 algn="ctr">
                  <a:defRPr sz="900">
                    <a:solidFill>
                      <a:srgbClr val="FFFFFF"/>
                    </a:solidFill>
                    <a:uFillTx/>
                    <a:latin typeface="Avenir Next Demi Bold"/>
                    <a:ea typeface="Avenir Next Demi Bold"/>
                    <a:cs typeface="Avenir Next Demi Bold"/>
                    <a:sym typeface="Avenir Next Demi Bold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900">
                    <a:solidFill>
                      <a:srgbClr val="FFFFFF"/>
                    </a:solidFill>
                  </a:rPr>
                  <a:t>OS Process</a:t>
                </a:r>
              </a:p>
            </p:txBody>
          </p:sp>
        </p:grpSp>
      </p:grpSp>
      <p:sp>
        <p:nvSpPr>
          <p:cNvPr id="1460" name="Shape 1460"/>
          <p:cNvSpPr/>
          <p:nvPr/>
        </p:nvSpPr>
        <p:spPr>
          <a:xfrm>
            <a:off x="4470691" y="829907"/>
            <a:ext cx="1468307" cy="385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600">
                <a:solidFill>
                  <a:srgbClr val="29756E"/>
                </a:solidFill>
                <a:uFillTx/>
                <a:latin typeface="Abadi MT Condensed Extra Bold"/>
                <a:ea typeface="Abadi MT Condensed Extra Bold"/>
                <a:cs typeface="Abadi MT Condensed Extra Bold"/>
                <a:sym typeface="Abadi MT Condensed Extra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29756E"/>
                </a:solidFill>
              </a:rPr>
              <a:t>Job</a:t>
            </a:r>
          </a:p>
        </p:txBody>
      </p:sp>
      <p:grpSp>
        <p:nvGrpSpPr>
          <p:cNvPr id="1464" name="Group 1464"/>
          <p:cNvGrpSpPr/>
          <p:nvPr/>
        </p:nvGrpSpPr>
        <p:grpSpPr>
          <a:xfrm>
            <a:off x="959217" y="1488120"/>
            <a:ext cx="1940619" cy="1662152"/>
            <a:chOff x="0" y="-3384"/>
            <a:chExt cx="1940618" cy="1662150"/>
          </a:xfrm>
        </p:grpSpPr>
        <p:sp>
          <p:nvSpPr>
            <p:cNvPr id="1461" name="Shape 1461"/>
            <p:cNvSpPr/>
            <p:nvPr/>
          </p:nvSpPr>
          <p:spPr>
            <a:xfrm>
              <a:off x="0" y="0"/>
              <a:ext cx="1632579" cy="1308659"/>
            </a:xfrm>
            <a:prstGeom prst="roundRect">
              <a:avLst>
                <a:gd name="adj" fmla="val 802"/>
              </a:avLst>
            </a:prstGeom>
            <a:gradFill flip="none" rotWithShape="1">
              <a:gsLst>
                <a:gs pos="0">
                  <a:srgbClr val="29756E">
                    <a:alpha val="76319"/>
                  </a:srgbClr>
                </a:gs>
                <a:gs pos="100000">
                  <a:srgbClr val="66ADA7">
                    <a:alpha val="76319"/>
                  </a:srgbClr>
                </a:gs>
              </a:gsLst>
              <a:lin ang="5400000" scaled="0"/>
            </a:gradFill>
            <a:ln w="25400" cap="flat">
              <a:solidFill>
                <a:srgbClr val="535353">
                  <a:alpha val="76319"/>
                </a:srgbClr>
              </a:solidFill>
              <a:custDash>
                <a:ds d="200000" sp="200000"/>
              </a:custDash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 defTabSz="825500">
                <a:defRPr sz="3200">
                  <a:solidFill>
                    <a:srgbClr val="FFFFFF"/>
                  </a:solidFill>
                  <a:uFillTx/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62" name="Shape 1462"/>
            <p:cNvSpPr/>
            <p:nvPr/>
          </p:nvSpPr>
          <p:spPr>
            <a:xfrm>
              <a:off x="130735" y="-3385"/>
              <a:ext cx="1371108" cy="7029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>
                <a:defRPr sz="1200">
                  <a:solidFill>
                    <a:srgbClr val="FFFFFF"/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VM / Container</a:t>
              </a:r>
            </a:p>
          </p:txBody>
        </p:sp>
        <p:sp>
          <p:nvSpPr>
            <p:cNvPr id="1463" name="Shape 1463"/>
            <p:cNvSpPr/>
            <p:nvPr/>
          </p:nvSpPr>
          <p:spPr>
            <a:xfrm>
              <a:off x="569511" y="955788"/>
              <a:ext cx="1371108" cy="7029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>
                <a:defRPr sz="1000">
                  <a:solidFill>
                    <a:srgbClr val="DDDDDD"/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000">
                  <a:solidFill>
                    <a:srgbClr val="DDDDDD"/>
                  </a:solidFill>
                </a:rPr>
                <a:t>Agent</a:t>
              </a:r>
            </a:p>
          </p:txBody>
        </p:sp>
      </p:grpSp>
      <p:pic>
        <p:nvPicPr>
          <p:cNvPr id="146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6403" y="3549230"/>
            <a:ext cx="557427" cy="44550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</p:spPr>
      </p:pic>
      <p:pic>
        <p:nvPicPr>
          <p:cNvPr id="1466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0813" y="3616131"/>
            <a:ext cx="557427" cy="445503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</p:spPr>
      </p:pic>
      <p:grpSp>
        <p:nvGrpSpPr>
          <p:cNvPr id="1475" name="Group 1475"/>
          <p:cNvGrpSpPr/>
          <p:nvPr/>
        </p:nvGrpSpPr>
        <p:grpSpPr>
          <a:xfrm>
            <a:off x="4224409" y="3260630"/>
            <a:ext cx="1589891" cy="1156506"/>
            <a:chOff x="0" y="-12699"/>
            <a:chExt cx="1589889" cy="1156504"/>
          </a:xfrm>
        </p:grpSpPr>
        <p:grpSp>
          <p:nvGrpSpPr>
            <p:cNvPr id="1470" name="Group 1470"/>
            <p:cNvGrpSpPr/>
            <p:nvPr/>
          </p:nvGrpSpPr>
          <p:grpSpPr>
            <a:xfrm>
              <a:off x="0" y="-12700"/>
              <a:ext cx="1589890" cy="1156505"/>
              <a:chOff x="0" y="-12700"/>
              <a:chExt cx="1589889" cy="1156504"/>
            </a:xfrm>
          </p:grpSpPr>
          <p:sp>
            <p:nvSpPr>
              <p:cNvPr id="1467" name="Shape 1467"/>
              <p:cNvSpPr/>
              <p:nvPr/>
            </p:nvSpPr>
            <p:spPr>
              <a:xfrm>
                <a:off x="0" y="605224"/>
                <a:ext cx="1050462" cy="5385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 algn="ctr">
                  <a:defRPr sz="1100">
                    <a:solidFill>
                      <a:srgbClr val="DDDDDD"/>
                    </a:solidFill>
                    <a:uFillTx/>
                    <a:latin typeface="Avenir Next Demi Bold"/>
                    <a:ea typeface="Avenir Next Demi Bold"/>
                    <a:cs typeface="Avenir Next Demi Bold"/>
                    <a:sym typeface="Avenir Next Demi Bold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100">
                    <a:solidFill>
                      <a:srgbClr val="DDDDDD"/>
                    </a:solidFill>
                  </a:rPr>
                  <a:t>Monit</a:t>
                </a:r>
              </a:p>
            </p:txBody>
          </p:sp>
          <p:sp>
            <p:nvSpPr>
              <p:cNvPr id="1468" name="Shape 1468"/>
              <p:cNvSpPr/>
              <p:nvPr/>
            </p:nvSpPr>
            <p:spPr>
              <a:xfrm>
                <a:off x="582017" y="-12700"/>
                <a:ext cx="1007873" cy="534506"/>
              </a:xfrm>
              <a:prstGeom prst="rect">
                <a:avLst/>
              </a:prstGeom>
              <a:noFill/>
              <a:ln w="25400" cap="flat">
                <a:solidFill>
                  <a:srgbClr val="DDDDD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pic>
            <p:nvPicPr>
              <p:cNvPr id="1469" name="pasted-image.pdf"/>
              <p:cNvPicPr/>
              <p:nvPr/>
            </p:nvPicPr>
            <p:blipFill>
              <a:blip r:embed="rId3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429981" y="439473"/>
                <a:ext cx="241487" cy="228777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grpSp>
          <p:nvGrpSpPr>
            <p:cNvPr id="1474" name="Group 1474"/>
            <p:cNvGrpSpPr/>
            <p:nvPr/>
          </p:nvGrpSpPr>
          <p:grpSpPr>
            <a:xfrm>
              <a:off x="644722" y="83134"/>
              <a:ext cx="894653" cy="334123"/>
              <a:chOff x="-10521" y="-61321"/>
              <a:chExt cx="894651" cy="334121"/>
            </a:xfrm>
          </p:grpSpPr>
          <p:pic>
            <p:nvPicPr>
              <p:cNvPr id="1471" name=""/>
              <p:cNvPicPr/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-10522" y="-61322"/>
                <a:ext cx="894653" cy="334123"/>
              </a:xfrm>
              <a:prstGeom prst="rect">
                <a:avLst/>
              </a:prstGeom>
              <a:effectLst/>
            </p:spPr>
          </p:pic>
          <p:sp>
            <p:nvSpPr>
              <p:cNvPr id="1473" name="Shape 1473"/>
              <p:cNvSpPr/>
              <p:nvPr/>
            </p:nvSpPr>
            <p:spPr>
              <a:xfrm>
                <a:off x="15063" y="8293"/>
                <a:ext cx="792684" cy="2317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 algn="ctr">
                  <a:defRPr sz="900">
                    <a:solidFill>
                      <a:srgbClr val="FFFFFF"/>
                    </a:solidFill>
                    <a:uFillTx/>
                    <a:latin typeface="Avenir Next Demi Bold"/>
                    <a:ea typeface="Avenir Next Demi Bold"/>
                    <a:cs typeface="Avenir Next Demi Bold"/>
                    <a:sym typeface="Avenir Next Demi Bold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900">
                    <a:solidFill>
                      <a:srgbClr val="FFFFFF"/>
                    </a:solidFill>
                  </a:rPr>
                  <a:t>OS Process</a:t>
                </a:r>
              </a:p>
            </p:txBody>
          </p:sp>
        </p:grpSp>
      </p:grpSp>
      <p:sp>
        <p:nvSpPr>
          <p:cNvPr id="1476" name="Shape 1476"/>
          <p:cNvSpPr/>
          <p:nvPr/>
        </p:nvSpPr>
        <p:spPr>
          <a:xfrm>
            <a:off x="4470691" y="2586741"/>
            <a:ext cx="1468307" cy="3857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600">
                <a:solidFill>
                  <a:srgbClr val="29756E"/>
                </a:solidFill>
                <a:uFillTx/>
                <a:latin typeface="Abadi MT Condensed Extra Bold"/>
                <a:ea typeface="Abadi MT Condensed Extra Bold"/>
                <a:cs typeface="Abadi MT Condensed Extra Bold"/>
                <a:sym typeface="Abadi MT Condensed Extra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29756E"/>
                </a:solidFill>
              </a:rPr>
              <a:t>Job</a:t>
            </a:r>
          </a:p>
        </p:txBody>
      </p:sp>
      <p:pic>
        <p:nvPicPr>
          <p:cNvPr id="1477" name="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559223" y="620121"/>
            <a:ext cx="3564070" cy="3977762"/>
          </a:xfrm>
          <a:prstGeom prst="rect">
            <a:avLst/>
          </a:prstGeom>
        </p:spPr>
      </p:pic>
      <p:sp>
        <p:nvSpPr>
          <p:cNvPr id="1479" name="Shape 1479"/>
          <p:cNvSpPr/>
          <p:nvPr/>
        </p:nvSpPr>
        <p:spPr>
          <a:xfrm>
            <a:off x="3497024" y="291991"/>
            <a:ext cx="1468308" cy="3857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1600">
                <a:solidFill>
                  <a:srgbClr val="29756E"/>
                </a:solidFill>
                <a:uFillTx/>
                <a:latin typeface="Abadi MT Condensed Extra Bold"/>
                <a:ea typeface="Abadi MT Condensed Extra Bold"/>
                <a:cs typeface="Abadi MT Condensed Extra Bold"/>
                <a:sym typeface="Abadi MT Condensed Extra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29756E"/>
                </a:solidFill>
              </a:rPr>
              <a:t>Deployment</a:t>
            </a:r>
          </a:p>
        </p:txBody>
      </p:sp>
      <p:grpSp>
        <p:nvGrpSpPr>
          <p:cNvPr id="1482" name="Group 1482"/>
          <p:cNvGrpSpPr/>
          <p:nvPr/>
        </p:nvGrpSpPr>
        <p:grpSpPr>
          <a:xfrm>
            <a:off x="7571013" y="2460290"/>
            <a:ext cx="1004616" cy="297424"/>
            <a:chOff x="0" y="0"/>
            <a:chExt cx="1004614" cy="297422"/>
          </a:xfrm>
        </p:grpSpPr>
        <p:sp>
          <p:nvSpPr>
            <p:cNvPr id="1480" name="Shape 1480"/>
            <p:cNvSpPr/>
            <p:nvPr/>
          </p:nvSpPr>
          <p:spPr>
            <a:xfrm>
              <a:off x="0" y="0"/>
              <a:ext cx="1004615" cy="297423"/>
            </a:xfrm>
            <a:prstGeom prst="roundRect">
              <a:avLst>
                <a:gd name="adj" fmla="val 13169"/>
              </a:avLst>
            </a:prstGeom>
            <a:solidFill>
              <a:srgbClr val="29756E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FFFFFF"/>
                  </a:solidFill>
                  <a:uFill>
                    <a:solidFill>
                      <a:srgbClr val="4D4D4D"/>
                    </a:solidFill>
                  </a:uFill>
                  <a:latin typeface="Avenir Next"/>
                  <a:ea typeface="Avenir Next"/>
                  <a:cs typeface="Avenir Next"/>
                  <a:sym typeface="Avenir Next"/>
                </a:rPr>
                <a:t>      </a:t>
              </a:r>
              <a:r>
                <a:rPr sz="1200">
                  <a:solidFill>
                    <a:srgbClr val="FFFFFF"/>
                  </a:solidFill>
                  <a:uFill>
                    <a:solidFill>
                      <a:srgbClr val="4D4D4D"/>
                    </a:solidFill>
                  </a:uFill>
                  <a:latin typeface="Avenir Next"/>
                  <a:ea typeface="Avenir Next"/>
                  <a:cs typeface="Avenir Next"/>
                  <a:sym typeface="Avenir Next"/>
                </a:rPr>
                <a:t>NATS</a:t>
              </a:r>
            </a:p>
          </p:txBody>
        </p:sp>
        <p:pic>
          <p:nvPicPr>
            <p:cNvPr id="1481" name="pasted-image.pdf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75986" y="73551"/>
              <a:ext cx="228601" cy="185058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1493" name="Shape 1493"/>
          <p:cNvSpPr/>
          <p:nvPr/>
        </p:nvSpPr>
        <p:spPr>
          <a:xfrm>
            <a:off x="5826670" y="2694348"/>
            <a:ext cx="1682266" cy="1200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4892" y="9375"/>
                  <a:pt x="12092" y="2175"/>
                  <a:pt x="21600" y="0"/>
                </a:cubicBezTo>
              </a:path>
            </a:pathLst>
          </a:custGeom>
          <a:ln w="19050">
            <a:solidFill>
              <a:srgbClr val="535353"/>
            </a:solidFill>
            <a:custDash>
              <a:ds d="200000" sp="200000"/>
            </a:custDash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484" name="Shape 1484"/>
          <p:cNvSpPr/>
          <p:nvPr/>
        </p:nvSpPr>
        <p:spPr>
          <a:xfrm>
            <a:off x="6138417" y="2595147"/>
            <a:ext cx="1050463" cy="538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000">
                <a:solidFill>
                  <a:srgbClr val="535353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535353"/>
                </a:solidFill>
              </a:rPr>
              <a:t>Ping</a:t>
            </a:r>
          </a:p>
        </p:txBody>
      </p:sp>
      <p:sp>
        <p:nvSpPr>
          <p:cNvPr id="1494" name="Shape 1494"/>
          <p:cNvSpPr/>
          <p:nvPr/>
        </p:nvSpPr>
        <p:spPr>
          <a:xfrm>
            <a:off x="5919697" y="2048835"/>
            <a:ext cx="1620416" cy="469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634" fill="norm" stroke="1" extrusionOk="0">
                <a:moveTo>
                  <a:pt x="0" y="3255"/>
                </a:moveTo>
                <a:cubicBezTo>
                  <a:pt x="8383" y="-3966"/>
                  <a:pt x="15583" y="827"/>
                  <a:pt x="21600" y="17634"/>
                </a:cubicBezTo>
              </a:path>
            </a:pathLst>
          </a:custGeom>
          <a:ln w="19050">
            <a:solidFill>
              <a:srgbClr val="535353"/>
            </a:solidFill>
            <a:custDash>
              <a:ds d="200000" sp="200000"/>
            </a:custDash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486" name="Shape 1486"/>
          <p:cNvSpPr/>
          <p:nvPr/>
        </p:nvSpPr>
        <p:spPr>
          <a:xfrm>
            <a:off x="6238813" y="1742861"/>
            <a:ext cx="1050463" cy="538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000">
                <a:solidFill>
                  <a:srgbClr val="535353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535353"/>
                </a:solidFill>
              </a:rPr>
              <a:t>Ping</a:t>
            </a:r>
          </a:p>
        </p:txBody>
      </p:sp>
      <p:sp>
        <p:nvSpPr>
          <p:cNvPr id="1487" name="Shape 1487"/>
          <p:cNvSpPr/>
          <p:nvPr/>
        </p:nvSpPr>
        <p:spPr>
          <a:xfrm>
            <a:off x="8072760" y="2735361"/>
            <a:ext cx="1" cy="430837"/>
          </a:xfrm>
          <a:prstGeom prst="line">
            <a:avLst/>
          </a:prstGeom>
          <a:ln w="19050">
            <a:solidFill>
              <a:srgbClr val="535353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488" name="Shape 1488"/>
          <p:cNvSpPr/>
          <p:nvPr/>
        </p:nvSpPr>
        <p:spPr>
          <a:xfrm flipV="1">
            <a:off x="8011503" y="1919110"/>
            <a:ext cx="1" cy="533401"/>
          </a:xfrm>
          <a:prstGeom prst="line">
            <a:avLst/>
          </a:prstGeom>
          <a:ln w="19050">
            <a:solidFill>
              <a:srgbClr val="535353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489" name="Shape 1489"/>
          <p:cNvSpPr/>
          <p:nvPr/>
        </p:nvSpPr>
        <p:spPr>
          <a:xfrm>
            <a:off x="7443118" y="3150271"/>
            <a:ext cx="1360687" cy="330024"/>
          </a:xfrm>
          <a:prstGeom prst="roundRect">
            <a:avLst>
              <a:gd name="adj" fmla="val 15295"/>
            </a:avLst>
          </a:prstGeom>
          <a:solidFill>
            <a:srgbClr val="29756E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2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    Health Monitor</a:t>
            </a:r>
          </a:p>
        </p:txBody>
      </p:sp>
      <p:grpSp>
        <p:nvGrpSpPr>
          <p:cNvPr id="1492" name="Group 1492"/>
          <p:cNvGrpSpPr/>
          <p:nvPr/>
        </p:nvGrpSpPr>
        <p:grpSpPr>
          <a:xfrm>
            <a:off x="7397476" y="1605610"/>
            <a:ext cx="1451970" cy="363583"/>
            <a:chOff x="0" y="0"/>
            <a:chExt cx="1451969" cy="363582"/>
          </a:xfrm>
        </p:grpSpPr>
        <p:sp>
          <p:nvSpPr>
            <p:cNvPr id="1490" name="Shape 1490"/>
            <p:cNvSpPr/>
            <p:nvPr/>
          </p:nvSpPr>
          <p:spPr>
            <a:xfrm>
              <a:off x="0" y="0"/>
              <a:ext cx="1451970" cy="363583"/>
            </a:xfrm>
            <a:prstGeom prst="roundRect">
              <a:avLst>
                <a:gd name="adj" fmla="val 13884"/>
              </a:avLst>
            </a:prstGeom>
            <a:solidFill>
              <a:srgbClr val="29756E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2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200">
                  <a:solidFill>
                    <a:srgbClr val="FFFFFF"/>
                  </a:solidFill>
                  <a:uFill>
                    <a:solidFill>
                      <a:srgbClr val="4D4D4D"/>
                    </a:solidFill>
                  </a:uFill>
                </a:rPr>
                <a:t>        BOSH Director</a:t>
              </a:r>
            </a:p>
          </p:txBody>
        </p:sp>
        <p:pic>
          <p:nvPicPr>
            <p:cNvPr id="1491" name="pasted-image.pdf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78883" y="73841"/>
              <a:ext cx="167923" cy="215901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slow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nodeType="afterEffect" presetClass="exit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1" dur="1000" fill="hold"/>
                                        <p:tgtEl>
                                          <p:spTgt spid="14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nodeType="afterEffect" presetClass="entr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" dur="1124"/>
                                        <p:tgtEl>
                                          <p:spTgt spid="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124"/>
                            </p:stCondLst>
                            <p:childTnLst>
                              <p:par>
                                <p:cTn id="18" nodeType="afterEffect" presetClass="entr" presetSubtype="0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800"/>
                                        <p:tgtEl>
                                          <p:spTgt spid="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924"/>
                            </p:stCondLst>
                            <p:childTnLst>
                              <p:par>
                                <p:cTn id="22" nodeType="afterEffect" presetClass="entr" presetSubtype="32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924"/>
                            </p:stCondLst>
                            <p:childTnLst>
                              <p:par>
                                <p:cTn id="27" nodeType="afterEffect" presetClass="exit" presetSubtype="0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28" dur="1000" fill="hold"/>
                                        <p:tgtEl>
                                          <p:spTgt spid="1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924"/>
                            </p:stCondLst>
                            <p:childTnLst>
                              <p:par>
                                <p:cTn id="31" nodeType="afterEffect" presetClass="entr" presetSubtype="32" presetID="4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3" dur="1124"/>
                                        <p:tgtEl>
                                          <p:spTgt spid="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048"/>
                            </p:stCondLst>
                            <p:childTnLst>
                              <p:par>
                                <p:cTn id="35" nodeType="afterEffect" presetClass="entr" presetSubtype="0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800"/>
                                        <p:tgtEl>
                                          <p:spTgt spid="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848"/>
                            </p:stCondLst>
                            <p:childTnLst>
                              <p:par>
                                <p:cTn id="39" nodeType="afterEffect" presetClass="entr" presetSubtype="32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250" fill="hold"/>
                                        <p:tgtEl>
                                          <p:spTgt spid="1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250" fill="hold"/>
                                        <p:tgtEl>
                                          <p:spTgt spid="1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098"/>
                            </p:stCondLst>
                            <p:childTnLst>
                              <p:par>
                                <p:cTn id="44" nodeType="afterEffect" presetClass="entr" presetSubtype="32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250" fill="hold"/>
                                        <p:tgtEl>
                                          <p:spTgt spid="1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250" fill="hold"/>
                                        <p:tgtEl>
                                          <p:spTgt spid="1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348"/>
                            </p:stCondLst>
                            <p:childTnLst>
                              <p:par>
                                <p:cTn id="49" nodeType="afterEffect" presetClass="entr" presetSubtype="32" presetID="2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250" fill="hold"/>
                                        <p:tgtEl>
                                          <p:spTgt spid="1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250" fill="hold"/>
                                        <p:tgtEl>
                                          <p:spTgt spid="1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598"/>
                            </p:stCondLst>
                            <p:childTnLst>
                              <p:par>
                                <p:cTn id="54" nodeType="afterEffect" presetClass="entr" presetSubtype="32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250" fill="hold"/>
                                        <p:tgtEl>
                                          <p:spTgt spid="1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250" fill="hold"/>
                                        <p:tgtEl>
                                          <p:spTgt spid="1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2848"/>
                            </p:stCondLst>
                            <p:childTnLst>
                              <p:par>
                                <p:cTn id="59" nodeType="afterEffect" presetClass="entr" presetSubtype="32" presetID="23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3848"/>
                            </p:stCondLst>
                            <p:childTnLst>
                              <p:par>
                                <p:cTn id="64" nodeType="afterEffect" presetClass="entr" presetSubtype="3" presetID="18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Right)" transition="in">
                                      <p:cBhvr>
                                        <p:cTn id="66" dur="500"/>
                                        <p:tgtEl>
                                          <p:spTgt spid="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4348"/>
                            </p:stCondLst>
                            <p:childTnLst>
                              <p:par>
                                <p:cTn id="68" nodeType="afterEffect" presetClass="entr" presetSubtype="16" presetID="23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1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1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98"/>
                            </p:stCondLst>
                            <p:childTnLst>
                              <p:par>
                                <p:cTn id="73" nodeType="afterEffect" presetClass="entr" presetSubtype="3" presetID="18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Right)" transition="in">
                                      <p:cBhvr>
                                        <p:cTn id="75" dur="500"/>
                                        <p:tgtEl>
                                          <p:spTgt spid="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598"/>
                            </p:stCondLst>
                            <p:childTnLst>
                              <p:par>
                                <p:cTn id="77" nodeType="afterEffect" presetClass="entr" presetSubtype="16" presetID="23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1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1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6348"/>
                            </p:stCondLst>
                            <p:childTnLst>
                              <p:par>
                                <p:cTn id="82" nodeType="afterEffect" presetClass="exit" presetSubtype="8" presetID="2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83" dur="1000" fill="hold"/>
                                        <p:tgtEl>
                                          <p:spTgt spid="14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7348"/>
                            </p:stCondLst>
                            <p:childTnLst>
                              <p:par>
                                <p:cTn id="86" nodeType="afterEffect" presetClass="exit" presetSubtype="8" presetID="22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87" dur="1000" fill="hold"/>
                                        <p:tgtEl>
                                          <p:spTgt spid="14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8348"/>
                            </p:stCondLst>
                            <p:childTnLst>
                              <p:par>
                                <p:cTn id="90" nodeType="afterEffect" presetClass="exit" presetSubtype="8" presetID="22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91" dur="1000" fill="hold"/>
                                        <p:tgtEl>
                                          <p:spTgt spid="14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9348"/>
                            </p:stCondLst>
                            <p:childTnLst>
                              <p:par>
                                <p:cTn id="94" nodeType="afterEffect" presetClass="exit" presetSubtype="8" presetID="22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95" dur="1000" fill="hold"/>
                                        <p:tgtEl>
                                          <p:spTgt spid="14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348"/>
                            </p:stCondLst>
                            <p:childTnLst>
                              <p:par>
                                <p:cTn id="98" nodeType="afterEffect" presetClass="entr" presetSubtype="8" presetID="22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0" dur="1000"/>
                                        <p:tgtEl>
                                          <p:spTgt spid="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1348"/>
                            </p:stCondLst>
                            <p:childTnLst>
                              <p:par>
                                <p:cTn id="102" nodeType="afterEffect" presetClass="entr" presetSubtype="8" presetID="22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4" dur="800"/>
                                        <p:tgtEl>
                                          <p:spTgt spid="1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86" grpId="17"/>
      <p:bldP build="whole" bldLvl="1" animBg="1" rev="0" advAuto="0" spid="1486" grpId="18"/>
      <p:bldP build="whole" bldLvl="1" animBg="1" rev="0" advAuto="0" spid="1475" grpId="7"/>
      <p:bldP build="whole" bldLvl="1" animBg="1" rev="0" advAuto="0" spid="1484" grpId="15"/>
      <p:bldP build="whole" bldLvl="1" animBg="1" rev="0" advAuto="0" spid="1466" grpId="2"/>
      <p:bldP build="whole" bldLvl="1" animBg="1" rev="0" advAuto="0" spid="1494" grpId="16"/>
      <p:bldP build="whole" bldLvl="1" animBg="1" rev="0" advAuto="0" spid="1484" grpId="20"/>
      <p:bldP build="whole" bldLvl="1" animBg="1" rev="0" advAuto="0" spid="1448" grpId="1"/>
      <p:bldP build="whole" bldLvl="1" animBg="1" rev="0" advAuto="0" spid="1494" grpId="19"/>
      <p:bldP build="whole" bldLvl="1" animBg="1" rev="0" advAuto="0" spid="1477" grpId="22"/>
      <p:bldP build="whole" bldLvl="1" animBg="1" rev="0" advAuto="0" spid="1465" grpId="6"/>
      <p:bldP build="whole" bldLvl="1" animBg="1" rev="0" advAuto="0" spid="1488" grpId="11"/>
      <p:bldP build="whole" bldLvl="1" animBg="1" rev="0" advAuto="0" spid="1482" grpId="9"/>
      <p:bldP build="whole" bldLvl="1" animBg="1" rev="0" advAuto="0" spid="1479" grpId="23"/>
      <p:bldP build="whole" bldLvl="1" animBg="1" rev="0" advAuto="0" spid="1493" grpId="14"/>
      <p:bldP build="whole" bldLvl="1" animBg="1" rev="0" advAuto="0" spid="1492" grpId="10"/>
      <p:bldP build="whole" bldLvl="1" animBg="1" rev="0" advAuto="0" spid="1476" grpId="8"/>
      <p:bldP build="whole" bldLvl="1" animBg="1" rev="0" advAuto="0" spid="1464" grpId="5"/>
      <p:bldP build="whole" bldLvl="1" animBg="1" rev="0" advAuto="0" spid="1489" grpId="13"/>
      <p:bldP build="whole" bldLvl="1" animBg="1" rev="0" advAuto="0" spid="1487" grpId="12"/>
      <p:bldP build="whole" bldLvl="1" animBg="1" rev="0" advAuto="0" spid="1493" grpId="21"/>
      <p:bldP build="whole" bldLvl="1" animBg="1" rev="0" advAuto="0" spid="1460" grpId="4"/>
      <p:bldP build="whole" bldLvl="1" animBg="1" rev="0" advAuto="0" spid="1459" grpId="3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Shape 149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</a:fld>
          </a:p>
        </p:txBody>
      </p:sp>
      <p:sp>
        <p:nvSpPr>
          <p:cNvPr id="1497" name="Shape 1497"/>
          <p:cNvSpPr/>
          <p:nvPr>
            <p:ph type="title" idx="4294967295"/>
          </p:nvPr>
        </p:nvSpPr>
        <p:spPr>
          <a:xfrm>
            <a:off x="224221" y="76956"/>
            <a:ext cx="8410576" cy="533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700">
                <a:solidFill>
                  <a:srgbClr val="29756E"/>
                </a:solidFill>
                <a:uFill>
                  <a:solidFill>
                    <a:srgbClr val="2C95DD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700">
                <a:solidFill>
                  <a:srgbClr val="29756E"/>
                </a:solidFill>
                <a:uFill>
                  <a:solidFill>
                    <a:srgbClr val="2C95DD"/>
                  </a:solidFill>
                </a:uFill>
              </a:rPr>
              <a:t>Logs</a:t>
            </a:r>
          </a:p>
        </p:txBody>
      </p:sp>
      <p:sp>
        <p:nvSpPr>
          <p:cNvPr id="1498" name="Shape 1498"/>
          <p:cNvSpPr/>
          <p:nvPr/>
        </p:nvSpPr>
        <p:spPr>
          <a:xfrm>
            <a:off x="1672585" y="2681489"/>
            <a:ext cx="1050463" cy="538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200">
                <a:solidFill>
                  <a:srgbClr val="FFFFFF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Job</a:t>
            </a:r>
          </a:p>
        </p:txBody>
      </p:sp>
      <p:grpSp>
        <p:nvGrpSpPr>
          <p:cNvPr id="1502" name="Group 1502"/>
          <p:cNvGrpSpPr/>
          <p:nvPr/>
        </p:nvGrpSpPr>
        <p:grpSpPr>
          <a:xfrm>
            <a:off x="857617" y="1307649"/>
            <a:ext cx="1441382" cy="1167064"/>
            <a:chOff x="0" y="0"/>
            <a:chExt cx="1441381" cy="1167062"/>
          </a:xfrm>
        </p:grpSpPr>
        <p:sp>
          <p:nvSpPr>
            <p:cNvPr id="1499" name="Shape 1499"/>
            <p:cNvSpPr/>
            <p:nvPr/>
          </p:nvSpPr>
          <p:spPr>
            <a:xfrm>
              <a:off x="0" y="0"/>
              <a:ext cx="1250787" cy="1002618"/>
            </a:xfrm>
            <a:prstGeom prst="roundRect">
              <a:avLst>
                <a:gd name="adj" fmla="val 802"/>
              </a:avLst>
            </a:prstGeom>
            <a:gradFill flip="none" rotWithShape="1">
              <a:gsLst>
                <a:gs pos="0">
                  <a:srgbClr val="29756E"/>
                </a:gs>
                <a:gs pos="100000">
                  <a:srgbClr val="66ADA7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 defTabSz="825500">
                <a:defRPr sz="3200">
                  <a:solidFill>
                    <a:srgbClr val="FFFFFF"/>
                  </a:solidFill>
                  <a:uFillTx/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00" name="Shape 1500"/>
            <p:cNvSpPr/>
            <p:nvPr/>
          </p:nvSpPr>
          <p:spPr>
            <a:xfrm>
              <a:off x="100162" y="55786"/>
              <a:ext cx="1050463" cy="5385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>
                <a:defRPr sz="1200">
                  <a:solidFill>
                    <a:srgbClr val="FFFFFF"/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Stemcell</a:t>
              </a:r>
            </a:p>
          </p:txBody>
        </p:sp>
        <p:sp>
          <p:nvSpPr>
            <p:cNvPr id="1501" name="Shape 1501"/>
            <p:cNvSpPr/>
            <p:nvPr/>
          </p:nvSpPr>
          <p:spPr>
            <a:xfrm>
              <a:off x="390919" y="628482"/>
              <a:ext cx="1050463" cy="5385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>
                <a:defRPr sz="1000">
                  <a:solidFill>
                    <a:srgbClr val="DDDDDD"/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000">
                  <a:solidFill>
                    <a:srgbClr val="DDDDDD"/>
                  </a:solidFill>
                </a:rPr>
                <a:t>Agent</a:t>
              </a:r>
            </a:p>
          </p:txBody>
        </p:sp>
      </p:grpSp>
      <p:grpSp>
        <p:nvGrpSpPr>
          <p:cNvPr id="1506" name="Group 1506"/>
          <p:cNvGrpSpPr/>
          <p:nvPr/>
        </p:nvGrpSpPr>
        <p:grpSpPr>
          <a:xfrm>
            <a:off x="4094302" y="1075456"/>
            <a:ext cx="3191118" cy="2690403"/>
            <a:chOff x="0" y="-5211"/>
            <a:chExt cx="3191117" cy="2690401"/>
          </a:xfrm>
        </p:grpSpPr>
        <p:sp>
          <p:nvSpPr>
            <p:cNvPr id="1503" name="Shape 1503"/>
            <p:cNvSpPr/>
            <p:nvPr/>
          </p:nvSpPr>
          <p:spPr>
            <a:xfrm>
              <a:off x="0" y="0"/>
              <a:ext cx="2513638" cy="2014906"/>
            </a:xfrm>
            <a:prstGeom prst="roundRect">
              <a:avLst>
                <a:gd name="adj" fmla="val 802"/>
              </a:avLst>
            </a:prstGeom>
            <a:gradFill flip="none" rotWithShape="1">
              <a:gsLst>
                <a:gs pos="0">
                  <a:srgbClr val="29756E">
                    <a:alpha val="76319"/>
                  </a:srgbClr>
                </a:gs>
                <a:gs pos="100000">
                  <a:srgbClr val="66ADA7">
                    <a:alpha val="76319"/>
                  </a:srgbClr>
                </a:gs>
              </a:gsLst>
              <a:lin ang="5400000" scaled="0"/>
            </a:gradFill>
            <a:ln w="25400" cap="flat">
              <a:solidFill>
                <a:srgbClr val="535353">
                  <a:alpha val="76319"/>
                </a:srgbClr>
              </a:solidFill>
              <a:custDash>
                <a:ds d="200000" sp="200000"/>
              </a:custDash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 defTabSz="825500">
                <a:defRPr sz="3200">
                  <a:solidFill>
                    <a:srgbClr val="FFFFFF"/>
                  </a:solidFill>
                  <a:uFillTx/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04" name="Shape 1504"/>
            <p:cNvSpPr/>
            <p:nvPr/>
          </p:nvSpPr>
          <p:spPr>
            <a:xfrm>
              <a:off x="201290" y="-5212"/>
              <a:ext cx="2111057" cy="10823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>
                <a:defRPr sz="1200">
                  <a:solidFill>
                    <a:srgbClr val="FFFFFF"/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VM / Container</a:t>
              </a:r>
            </a:p>
          </p:txBody>
        </p:sp>
        <p:sp>
          <p:nvSpPr>
            <p:cNvPr id="1505" name="Shape 1505"/>
            <p:cNvSpPr/>
            <p:nvPr/>
          </p:nvSpPr>
          <p:spPr>
            <a:xfrm>
              <a:off x="1080060" y="1602834"/>
              <a:ext cx="2111058" cy="10823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>
                <a:defRPr sz="1000">
                  <a:solidFill>
                    <a:srgbClr val="DDDDDD"/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000">
                  <a:solidFill>
                    <a:srgbClr val="DDDDDD"/>
                  </a:solidFill>
                </a:rPr>
                <a:t>Agent</a:t>
              </a:r>
            </a:p>
          </p:txBody>
        </p:sp>
      </p:grpSp>
      <p:sp>
        <p:nvSpPr>
          <p:cNvPr id="1507" name="Shape 1507"/>
          <p:cNvSpPr/>
          <p:nvPr/>
        </p:nvSpPr>
        <p:spPr>
          <a:xfrm>
            <a:off x="1404295" y="4028034"/>
            <a:ext cx="1050463" cy="538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algn="ctr">
              <a:defRPr>
                <a:solidFill>
                  <a:srgbClr val="000000"/>
                </a:solidFill>
                <a:uFillTx/>
              </a:defRPr>
            </a:pPr>
            <a:r>
              <a:rPr sz="900">
                <a:solidFill>
                  <a:srgbClr val="535353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Compiled </a:t>
            </a:r>
            <a:r>
              <a:rPr sz="900">
                <a:solidFill>
                  <a:srgbClr val="535353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Packages</a:t>
            </a:r>
          </a:p>
        </p:txBody>
      </p:sp>
      <p:pic>
        <p:nvPicPr>
          <p:cNvPr id="150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9894" y="3540361"/>
            <a:ext cx="516056" cy="41243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</p:spPr>
      </p:pic>
      <p:grpSp>
        <p:nvGrpSpPr>
          <p:cNvPr id="1517" name="Group 1517"/>
          <p:cNvGrpSpPr/>
          <p:nvPr/>
        </p:nvGrpSpPr>
        <p:grpSpPr>
          <a:xfrm>
            <a:off x="3797938" y="1451724"/>
            <a:ext cx="2274137" cy="1654234"/>
            <a:chOff x="0" y="-18165"/>
            <a:chExt cx="2274135" cy="1654233"/>
          </a:xfrm>
        </p:grpSpPr>
        <p:grpSp>
          <p:nvGrpSpPr>
            <p:cNvPr id="1512" name="Group 1512"/>
            <p:cNvGrpSpPr/>
            <p:nvPr/>
          </p:nvGrpSpPr>
          <p:grpSpPr>
            <a:xfrm>
              <a:off x="0" y="-18166"/>
              <a:ext cx="2274136" cy="1654234"/>
              <a:chOff x="0" y="-18165"/>
              <a:chExt cx="2274135" cy="1654233"/>
            </a:xfrm>
          </p:grpSpPr>
          <p:sp>
            <p:nvSpPr>
              <p:cNvPr id="1509" name="Shape 1509"/>
              <p:cNvSpPr/>
              <p:nvPr/>
            </p:nvSpPr>
            <p:spPr>
              <a:xfrm>
                <a:off x="0" y="865696"/>
                <a:ext cx="1502553" cy="7703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 algn="ctr">
                  <a:defRPr sz="1100">
                    <a:solidFill>
                      <a:srgbClr val="DDDDDD"/>
                    </a:solidFill>
                    <a:uFillTx/>
                    <a:latin typeface="Avenir Next Demi Bold"/>
                    <a:ea typeface="Avenir Next Demi Bold"/>
                    <a:cs typeface="Avenir Next Demi Bold"/>
                    <a:sym typeface="Avenir Next Demi Bold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100">
                    <a:solidFill>
                      <a:srgbClr val="DDDDDD"/>
                    </a:solidFill>
                  </a:rPr>
                  <a:t>Monit</a:t>
                </a:r>
              </a:p>
            </p:txBody>
          </p:sp>
          <p:sp>
            <p:nvSpPr>
              <p:cNvPr id="1510" name="Shape 1510"/>
              <p:cNvSpPr/>
              <p:nvPr/>
            </p:nvSpPr>
            <p:spPr>
              <a:xfrm>
                <a:off x="832501" y="-18166"/>
                <a:ext cx="1441635" cy="764544"/>
              </a:xfrm>
              <a:prstGeom prst="rect">
                <a:avLst/>
              </a:prstGeom>
              <a:noFill/>
              <a:ln w="25400" cap="flat">
                <a:solidFill>
                  <a:srgbClr val="DDDDD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pic>
            <p:nvPicPr>
              <p:cNvPr id="1511" name="pasted-image.pdf"/>
              <p:cNvPicPr/>
              <p:nvPr/>
            </p:nvPicPr>
            <p:blipFill>
              <a:blip r:embed="rId3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615033" y="628610"/>
                <a:ext cx="345416" cy="32723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grpSp>
          <p:nvGrpSpPr>
            <p:cNvPr id="1516" name="Group 1516"/>
            <p:cNvGrpSpPr/>
            <p:nvPr/>
          </p:nvGrpSpPr>
          <p:grpSpPr>
            <a:xfrm>
              <a:off x="937652" y="134372"/>
              <a:ext cx="1248768" cy="447001"/>
              <a:chOff x="410" y="-72252"/>
              <a:chExt cx="1248767" cy="447000"/>
            </a:xfrm>
          </p:grpSpPr>
          <p:pic>
            <p:nvPicPr>
              <p:cNvPr id="1513" name=""/>
              <p:cNvPicPr/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410" y="-72253"/>
                <a:ext cx="1248768" cy="447001"/>
              </a:xfrm>
              <a:prstGeom prst="rect">
                <a:avLst/>
              </a:prstGeom>
              <a:effectLst/>
            </p:spPr>
          </p:pic>
          <p:sp>
            <p:nvSpPr>
              <p:cNvPr id="1515" name="Shape 1515"/>
              <p:cNvSpPr/>
              <p:nvPr/>
            </p:nvSpPr>
            <p:spPr>
              <a:xfrm>
                <a:off x="21546" y="11863"/>
                <a:ext cx="1133833" cy="3314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 algn="ctr">
                  <a:defRPr sz="900">
                    <a:solidFill>
                      <a:srgbClr val="FFFFFF"/>
                    </a:solidFill>
                    <a:uFillTx/>
                    <a:latin typeface="Avenir Next Demi Bold"/>
                    <a:ea typeface="Avenir Next Demi Bold"/>
                    <a:cs typeface="Avenir Next Demi Bold"/>
                    <a:sym typeface="Avenir Next Demi Bold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900">
                    <a:solidFill>
                      <a:srgbClr val="FFFFFF"/>
                    </a:solidFill>
                  </a:rPr>
                  <a:t>OS Process</a:t>
                </a:r>
              </a:p>
            </p:txBody>
          </p:sp>
        </p:grpSp>
      </p:grpSp>
      <p:sp>
        <p:nvSpPr>
          <p:cNvPr id="1518" name="Shape 1518"/>
          <p:cNvSpPr/>
          <p:nvPr/>
        </p:nvSpPr>
        <p:spPr>
          <a:xfrm>
            <a:off x="4614624" y="766408"/>
            <a:ext cx="1468308" cy="3857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600">
                <a:solidFill>
                  <a:srgbClr val="29756E"/>
                </a:solidFill>
                <a:uFillTx/>
                <a:latin typeface="Abadi MT Condensed Extra Bold"/>
                <a:ea typeface="Abadi MT Condensed Extra Bold"/>
                <a:cs typeface="Abadi MT Condensed Extra Bold"/>
                <a:sym typeface="Abadi MT Condensed Extra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29756E"/>
                </a:solidFill>
              </a:rPr>
              <a:t>Job</a:t>
            </a:r>
          </a:p>
        </p:txBody>
      </p:sp>
      <p:pic>
        <p:nvPicPr>
          <p:cNvPr id="1519" name="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559223" y="620121"/>
            <a:ext cx="3564070" cy="3977762"/>
          </a:xfrm>
          <a:prstGeom prst="rect">
            <a:avLst/>
          </a:prstGeom>
        </p:spPr>
      </p:pic>
      <p:sp>
        <p:nvSpPr>
          <p:cNvPr id="1521" name="Shape 1521"/>
          <p:cNvSpPr/>
          <p:nvPr/>
        </p:nvSpPr>
        <p:spPr>
          <a:xfrm>
            <a:off x="3497024" y="291991"/>
            <a:ext cx="1468308" cy="3857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1600">
                <a:solidFill>
                  <a:srgbClr val="29756E"/>
                </a:solidFill>
                <a:uFillTx/>
                <a:latin typeface="Abadi MT Condensed Extra Bold"/>
                <a:ea typeface="Abadi MT Condensed Extra Bold"/>
                <a:cs typeface="Abadi MT Condensed Extra Bold"/>
                <a:sym typeface="Abadi MT Condensed Extra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29756E"/>
                </a:solidFill>
              </a:rPr>
              <a:t>Deployment</a:t>
            </a:r>
          </a:p>
        </p:txBody>
      </p:sp>
      <p:grpSp>
        <p:nvGrpSpPr>
          <p:cNvPr id="1524" name="Group 1524"/>
          <p:cNvGrpSpPr/>
          <p:nvPr/>
        </p:nvGrpSpPr>
        <p:grpSpPr>
          <a:xfrm>
            <a:off x="7571013" y="2460290"/>
            <a:ext cx="1004616" cy="297424"/>
            <a:chOff x="0" y="0"/>
            <a:chExt cx="1004614" cy="297422"/>
          </a:xfrm>
        </p:grpSpPr>
        <p:sp>
          <p:nvSpPr>
            <p:cNvPr id="1522" name="Shape 1522"/>
            <p:cNvSpPr/>
            <p:nvPr/>
          </p:nvSpPr>
          <p:spPr>
            <a:xfrm>
              <a:off x="0" y="0"/>
              <a:ext cx="1004615" cy="297423"/>
            </a:xfrm>
            <a:prstGeom prst="roundRect">
              <a:avLst>
                <a:gd name="adj" fmla="val 13169"/>
              </a:avLst>
            </a:prstGeom>
            <a:solidFill>
              <a:srgbClr val="29756E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FFFFFF"/>
                  </a:solidFill>
                  <a:uFill>
                    <a:solidFill>
                      <a:srgbClr val="4D4D4D"/>
                    </a:solidFill>
                  </a:uFill>
                  <a:latin typeface="Avenir Next"/>
                  <a:ea typeface="Avenir Next"/>
                  <a:cs typeface="Avenir Next"/>
                  <a:sym typeface="Avenir Next"/>
                </a:rPr>
                <a:t>      </a:t>
              </a:r>
              <a:r>
                <a:rPr sz="1200">
                  <a:solidFill>
                    <a:srgbClr val="FFFFFF"/>
                  </a:solidFill>
                  <a:uFill>
                    <a:solidFill>
                      <a:srgbClr val="4D4D4D"/>
                    </a:solidFill>
                  </a:uFill>
                  <a:latin typeface="Avenir Next"/>
                  <a:ea typeface="Avenir Next"/>
                  <a:cs typeface="Avenir Next"/>
                  <a:sym typeface="Avenir Next"/>
                </a:rPr>
                <a:t>NATS</a:t>
              </a:r>
            </a:p>
          </p:txBody>
        </p:sp>
        <p:pic>
          <p:nvPicPr>
            <p:cNvPr id="1523" name="pasted-image.pdf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75986" y="73551"/>
              <a:ext cx="228601" cy="185058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1537" name="Shape 1537"/>
          <p:cNvSpPr/>
          <p:nvPr/>
        </p:nvSpPr>
        <p:spPr>
          <a:xfrm>
            <a:off x="6258840" y="2356619"/>
            <a:ext cx="1239646" cy="3207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439" fill="norm" stroke="1" extrusionOk="0">
                <a:moveTo>
                  <a:pt x="0" y="16439"/>
                </a:moveTo>
                <a:cubicBezTo>
                  <a:pt x="6736" y="-2838"/>
                  <a:pt x="13936" y="-5161"/>
                  <a:pt x="21600" y="9469"/>
                </a:cubicBezTo>
              </a:path>
            </a:pathLst>
          </a:custGeom>
          <a:ln w="19050">
            <a:solidFill>
              <a:srgbClr val="535353"/>
            </a:solidFill>
            <a:custDash>
              <a:ds d="200000" sp="200000"/>
            </a:custDash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526" name="Shape 1526"/>
          <p:cNvSpPr/>
          <p:nvPr/>
        </p:nvSpPr>
        <p:spPr>
          <a:xfrm>
            <a:off x="6341396" y="2089994"/>
            <a:ext cx="1050463" cy="538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000">
                <a:solidFill>
                  <a:srgbClr val="535353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535353"/>
                </a:solidFill>
              </a:rPr>
              <a:t>Ping</a:t>
            </a:r>
          </a:p>
        </p:txBody>
      </p:sp>
      <p:sp>
        <p:nvSpPr>
          <p:cNvPr id="1527" name="Shape 1527"/>
          <p:cNvSpPr/>
          <p:nvPr/>
        </p:nvSpPr>
        <p:spPr>
          <a:xfrm>
            <a:off x="8072760" y="2735361"/>
            <a:ext cx="1" cy="430837"/>
          </a:xfrm>
          <a:prstGeom prst="line">
            <a:avLst/>
          </a:prstGeom>
          <a:ln w="19050">
            <a:solidFill>
              <a:srgbClr val="535353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528" name="Shape 1528"/>
          <p:cNvSpPr/>
          <p:nvPr/>
        </p:nvSpPr>
        <p:spPr>
          <a:xfrm flipV="1">
            <a:off x="8011503" y="1919110"/>
            <a:ext cx="1" cy="533401"/>
          </a:xfrm>
          <a:prstGeom prst="line">
            <a:avLst/>
          </a:prstGeom>
          <a:ln w="19050">
            <a:solidFill>
              <a:srgbClr val="535353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529" name="Shape 1529"/>
          <p:cNvSpPr/>
          <p:nvPr/>
        </p:nvSpPr>
        <p:spPr>
          <a:xfrm>
            <a:off x="7443118" y="3150271"/>
            <a:ext cx="1360687" cy="330024"/>
          </a:xfrm>
          <a:prstGeom prst="roundRect">
            <a:avLst>
              <a:gd name="adj" fmla="val 15295"/>
            </a:avLst>
          </a:prstGeom>
          <a:solidFill>
            <a:srgbClr val="29756E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2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    Health Monitor</a:t>
            </a:r>
          </a:p>
        </p:txBody>
      </p:sp>
      <p:grpSp>
        <p:nvGrpSpPr>
          <p:cNvPr id="1532" name="Group 1532"/>
          <p:cNvGrpSpPr/>
          <p:nvPr/>
        </p:nvGrpSpPr>
        <p:grpSpPr>
          <a:xfrm>
            <a:off x="7397476" y="1605610"/>
            <a:ext cx="1451970" cy="363583"/>
            <a:chOff x="0" y="0"/>
            <a:chExt cx="1451969" cy="363582"/>
          </a:xfrm>
        </p:grpSpPr>
        <p:sp>
          <p:nvSpPr>
            <p:cNvPr id="1530" name="Shape 1530"/>
            <p:cNvSpPr/>
            <p:nvPr/>
          </p:nvSpPr>
          <p:spPr>
            <a:xfrm>
              <a:off x="0" y="0"/>
              <a:ext cx="1451970" cy="363583"/>
            </a:xfrm>
            <a:prstGeom prst="roundRect">
              <a:avLst>
                <a:gd name="adj" fmla="val 13884"/>
              </a:avLst>
            </a:prstGeom>
            <a:solidFill>
              <a:srgbClr val="29756E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2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200">
                  <a:solidFill>
                    <a:srgbClr val="FFFFFF"/>
                  </a:solidFill>
                  <a:uFill>
                    <a:solidFill>
                      <a:srgbClr val="4D4D4D"/>
                    </a:solidFill>
                  </a:uFill>
                </a:rPr>
                <a:t>        BOSH Director</a:t>
              </a:r>
            </a:p>
          </p:txBody>
        </p:sp>
        <p:pic>
          <p:nvPicPr>
            <p:cNvPr id="1531" name="pasted-image.pdf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78883" y="73841"/>
              <a:ext cx="167923" cy="215901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1533" name="Shape 1533"/>
          <p:cNvSpPr/>
          <p:nvPr/>
        </p:nvSpPr>
        <p:spPr>
          <a:xfrm>
            <a:off x="4582937" y="2838611"/>
            <a:ext cx="2033225" cy="538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900">
                <a:solidFill>
                  <a:srgbClr val="535353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535353"/>
                </a:solidFill>
              </a:rPr>
              <a:t>Logs: /var/vcap/sys/logs/&lt;job&gt;</a:t>
            </a:r>
          </a:p>
        </p:txBody>
      </p:sp>
      <p:sp>
        <p:nvSpPr>
          <p:cNvPr id="1534" name="Shape 1534"/>
          <p:cNvSpPr/>
          <p:nvPr/>
        </p:nvSpPr>
        <p:spPr>
          <a:xfrm>
            <a:off x="4171846" y="2506834"/>
            <a:ext cx="2033224" cy="538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900">
                <a:solidFill>
                  <a:srgbClr val="535353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535353"/>
                </a:solidFill>
              </a:rPr>
              <a:t>Log: /var/vcap/monit/monit.log</a:t>
            </a:r>
          </a:p>
        </p:txBody>
      </p:sp>
      <p:sp>
        <p:nvSpPr>
          <p:cNvPr id="1535" name="Shape 1535"/>
          <p:cNvSpPr/>
          <p:nvPr/>
        </p:nvSpPr>
        <p:spPr>
          <a:xfrm>
            <a:off x="7120209" y="3477290"/>
            <a:ext cx="2033225" cy="538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900">
                <a:solidFill>
                  <a:srgbClr val="535353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535353"/>
                </a:solidFill>
              </a:rPr>
              <a:t>Logs: /var/vcap/sys/logs/hm9000*.log</a:t>
            </a:r>
          </a:p>
        </p:txBody>
      </p:sp>
      <p:pic>
        <p:nvPicPr>
          <p:cNvPr id="1536" name="pasted-image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819798" y="3233014"/>
            <a:ext cx="3057960" cy="12085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after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35" grpId="3"/>
      <p:bldP build="whole" bldLvl="1" animBg="1" rev="0" advAuto="0" spid="1534" grpId="2"/>
      <p:bldP build="whole" bldLvl="1" animBg="1" rev="0" advAuto="0" spid="1533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1"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21866" y="504908"/>
            <a:ext cx="5132158" cy="4133684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Shape 16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</a:fld>
          </a:p>
        </p:txBody>
      </p:sp>
      <p:sp>
        <p:nvSpPr>
          <p:cNvPr id="161" name="Shape 161"/>
          <p:cNvSpPr/>
          <p:nvPr/>
        </p:nvSpPr>
        <p:spPr>
          <a:xfrm>
            <a:off x="45647" y="770049"/>
            <a:ext cx="3194471" cy="3830165"/>
          </a:xfrm>
          <a:prstGeom prst="roundRect">
            <a:avLst>
              <a:gd name="adj" fmla="val 4239"/>
            </a:avLst>
          </a:prstGeom>
          <a:gradFill>
            <a:gsLst>
              <a:gs pos="0">
                <a:srgbClr val="DDDDDD">
                  <a:alpha val="73921"/>
                </a:srgbClr>
              </a:gs>
              <a:gs pos="100000">
                <a:srgbClr val="FFFFFF">
                  <a:alpha val="73921"/>
                </a:srgbClr>
              </a:gs>
            </a:gsLst>
            <a:lin ang="20987188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lvl="0" algn="ctr" defTabSz="8255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62" name="Shape 162"/>
          <p:cNvSpPr/>
          <p:nvPr>
            <p:ph type="title" idx="4294967295"/>
          </p:nvPr>
        </p:nvSpPr>
        <p:spPr>
          <a:xfrm>
            <a:off x="289675" y="141838"/>
            <a:ext cx="8410576" cy="46037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>
                <a:solidFill>
                  <a:srgbClr val="29756E"/>
                </a:solidFill>
                <a:uFill>
                  <a:solidFill>
                    <a:srgbClr val="2C95DD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29756E"/>
                </a:solidFill>
                <a:uFill>
                  <a:solidFill>
                    <a:srgbClr val="2C95DD"/>
                  </a:solidFill>
                </a:uFill>
              </a:rPr>
              <a:t>The BOSH Architecture</a:t>
            </a:r>
          </a:p>
        </p:txBody>
      </p:sp>
      <p:sp>
        <p:nvSpPr>
          <p:cNvPr id="163" name="Shape 163"/>
          <p:cNvSpPr/>
          <p:nvPr/>
        </p:nvSpPr>
        <p:spPr>
          <a:xfrm>
            <a:off x="232914" y="959818"/>
            <a:ext cx="3294013" cy="703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000"/>
              <a:t>Very similar to CF architecture itself</a:t>
            </a:r>
          </a:p>
        </p:txBody>
      </p:sp>
      <p:sp>
        <p:nvSpPr>
          <p:cNvPr id="164" name="Shape 164"/>
          <p:cNvSpPr/>
          <p:nvPr/>
        </p:nvSpPr>
        <p:spPr>
          <a:xfrm>
            <a:off x="252773" y="1834335"/>
            <a:ext cx="2780219" cy="678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 sz="19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1900"/>
              <a:t>Director as analogy to Cloud Controller</a:t>
            </a:r>
          </a:p>
        </p:txBody>
      </p:sp>
      <p:sp>
        <p:nvSpPr>
          <p:cNvPr id="165" name="Shape 165"/>
          <p:cNvSpPr/>
          <p:nvPr/>
        </p:nvSpPr>
        <p:spPr>
          <a:xfrm>
            <a:off x="250110" y="2680972"/>
            <a:ext cx="2621534" cy="653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/>
            <a:r>
              <a:t>Different CPIs exist per IaaS implementation</a:t>
            </a:r>
          </a:p>
        </p:txBody>
      </p:sp>
      <p:sp>
        <p:nvSpPr>
          <p:cNvPr id="166" name="Shape 166"/>
          <p:cNvSpPr/>
          <p:nvPr/>
        </p:nvSpPr>
        <p:spPr>
          <a:xfrm>
            <a:off x="250110" y="3522194"/>
            <a:ext cx="2621534" cy="97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 sz="19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1900"/>
              <a:t>Workers responsible for executing tasks as dictated by Director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</a:fld>
          </a:p>
        </p:txBody>
      </p:sp>
      <p:sp>
        <p:nvSpPr>
          <p:cNvPr id="169" name="Shape 169"/>
          <p:cNvSpPr/>
          <p:nvPr>
            <p:ph type="title" idx="4294967295"/>
          </p:nvPr>
        </p:nvSpPr>
        <p:spPr>
          <a:xfrm>
            <a:off x="747712" y="364823"/>
            <a:ext cx="8410576" cy="533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900">
                <a:solidFill>
                  <a:srgbClr val="29756E"/>
                </a:solidFill>
                <a:uFill>
                  <a:solidFill>
                    <a:srgbClr val="2C95DD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900">
                <a:solidFill>
                  <a:srgbClr val="29756E"/>
                </a:solidFill>
                <a:uFill>
                  <a:solidFill>
                    <a:srgbClr val="2C95DD"/>
                  </a:solidFill>
                </a:uFill>
              </a:rPr>
              <a:t>Three main components of a bosh deployment</a:t>
            </a:r>
          </a:p>
        </p:txBody>
      </p:sp>
      <p:grpSp>
        <p:nvGrpSpPr>
          <p:cNvPr id="173" name="Group 173"/>
          <p:cNvGrpSpPr/>
          <p:nvPr/>
        </p:nvGrpSpPr>
        <p:grpSpPr>
          <a:xfrm>
            <a:off x="1865595" y="2876962"/>
            <a:ext cx="1441382" cy="1167064"/>
            <a:chOff x="0" y="0"/>
            <a:chExt cx="1441381" cy="1167062"/>
          </a:xfrm>
        </p:grpSpPr>
        <p:sp>
          <p:nvSpPr>
            <p:cNvPr id="170" name="Shape 170"/>
            <p:cNvSpPr/>
            <p:nvPr/>
          </p:nvSpPr>
          <p:spPr>
            <a:xfrm>
              <a:off x="0" y="0"/>
              <a:ext cx="1250787" cy="1002618"/>
            </a:xfrm>
            <a:prstGeom prst="roundRect">
              <a:avLst>
                <a:gd name="adj" fmla="val 802"/>
              </a:avLst>
            </a:prstGeom>
            <a:gradFill flip="none" rotWithShape="1">
              <a:gsLst>
                <a:gs pos="0">
                  <a:srgbClr val="29756E"/>
                </a:gs>
                <a:gs pos="100000">
                  <a:srgbClr val="66ADA7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 defTabSz="825500">
                <a:defRPr sz="3200">
                  <a:solidFill>
                    <a:srgbClr val="FFFFFF"/>
                  </a:solidFill>
                  <a:uFillTx/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71" name="Shape 171"/>
            <p:cNvSpPr/>
            <p:nvPr/>
          </p:nvSpPr>
          <p:spPr>
            <a:xfrm>
              <a:off x="100162" y="55786"/>
              <a:ext cx="1050463" cy="5385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>
                <a:defRPr sz="1200">
                  <a:solidFill>
                    <a:srgbClr val="FFFFFF"/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Stemcell</a:t>
              </a:r>
            </a:p>
          </p:txBody>
        </p:sp>
        <p:sp>
          <p:nvSpPr>
            <p:cNvPr id="172" name="Shape 172"/>
            <p:cNvSpPr/>
            <p:nvPr/>
          </p:nvSpPr>
          <p:spPr>
            <a:xfrm>
              <a:off x="390919" y="628482"/>
              <a:ext cx="1050463" cy="5385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>
                <a:defRPr sz="1000">
                  <a:solidFill>
                    <a:srgbClr val="DDDDDD"/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000">
                  <a:solidFill>
                    <a:srgbClr val="DDDDDD"/>
                  </a:solidFill>
                </a:rPr>
                <a:t>Agent</a:t>
              </a:r>
            </a:p>
          </p:txBody>
        </p:sp>
      </p:grpSp>
      <p:grpSp>
        <p:nvGrpSpPr>
          <p:cNvPr id="176" name="Group 176"/>
          <p:cNvGrpSpPr/>
          <p:nvPr/>
        </p:nvGrpSpPr>
        <p:grpSpPr>
          <a:xfrm>
            <a:off x="3376985" y="1262635"/>
            <a:ext cx="2092492" cy="1037671"/>
            <a:chOff x="38100" y="0"/>
            <a:chExt cx="2092490" cy="1037670"/>
          </a:xfrm>
        </p:grpSpPr>
        <p:sp>
          <p:nvSpPr>
            <p:cNvPr id="174" name="Shape 174"/>
            <p:cNvSpPr/>
            <p:nvPr/>
          </p:nvSpPr>
          <p:spPr>
            <a:xfrm>
              <a:off x="38100" y="664044"/>
              <a:ext cx="2092491" cy="373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>
                <a:defRPr sz="1300">
                  <a:solidFill>
                    <a:srgbClr val="29756E"/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300">
                  <a:solidFill>
                    <a:srgbClr val="29756E"/>
                  </a:solidFill>
                </a:rPr>
                <a:t>Manifest</a:t>
              </a:r>
            </a:p>
          </p:txBody>
        </p:sp>
        <p:pic>
          <p:nvPicPr>
            <p:cNvPr id="175" name="pasted-image.pdf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47020" y="0"/>
              <a:ext cx="798451" cy="7158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79" name="Group 179"/>
          <p:cNvGrpSpPr/>
          <p:nvPr/>
        </p:nvGrpSpPr>
        <p:grpSpPr>
          <a:xfrm>
            <a:off x="5008846" y="2876962"/>
            <a:ext cx="2269559" cy="1167064"/>
            <a:chOff x="-153963" y="0"/>
            <a:chExt cx="2269558" cy="1167062"/>
          </a:xfrm>
        </p:grpSpPr>
        <p:pic>
          <p:nvPicPr>
            <p:cNvPr id="177" name="pasted-imag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92894" y="0"/>
              <a:ext cx="1283770" cy="11670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8" name="Shape 178"/>
            <p:cNvSpPr/>
            <p:nvPr/>
          </p:nvSpPr>
          <p:spPr>
            <a:xfrm>
              <a:off x="-153964" y="109904"/>
              <a:ext cx="2269559" cy="4052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>
                <a:defRPr sz="1300">
                  <a:solidFill>
                    <a:srgbClr val="FFFFFF"/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300">
                  <a:solidFill>
                    <a:srgbClr val="FFFFFF"/>
                  </a:solidFill>
                </a:rPr>
                <a:t>Release</a:t>
              </a:r>
            </a:p>
          </p:txBody>
        </p:sp>
      </p:grpSp>
      <p:pic>
        <p:nvPicPr>
          <p:cNvPr id="180" name="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 rot="19576639">
            <a:off x="2383689" y="2278676"/>
            <a:ext cx="1808020" cy="76201"/>
          </a:xfrm>
          <a:prstGeom prst="rect">
            <a:avLst/>
          </a:prstGeom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pic>
        <p:nvPicPr>
          <p:cNvPr id="181" name="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162694" y="3441700"/>
            <a:ext cx="2521074" cy="76200"/>
          </a:xfrm>
          <a:prstGeom prst="rect">
            <a:avLst/>
          </a:prstGeom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pic>
        <p:nvPicPr>
          <p:cNvPr id="182" name="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 rot="2109373">
            <a:off x="4619066" y="2326465"/>
            <a:ext cx="1745965" cy="76201"/>
          </a:xfrm>
          <a:prstGeom prst="rect">
            <a:avLst/>
          </a:prstGeom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</p:spTree>
  </p:cSld>
  <p:clrMapOvr>
    <a:masterClrMapping/>
  </p:clrMapOvr>
  <p:transition spd="slow" advClick="1"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</a:fld>
          </a:p>
        </p:txBody>
      </p:sp>
      <p:sp>
        <p:nvSpPr>
          <p:cNvPr id="185" name="Shape 185"/>
          <p:cNvSpPr/>
          <p:nvPr/>
        </p:nvSpPr>
        <p:spPr>
          <a:xfrm>
            <a:off x="22893" y="1065775"/>
            <a:ext cx="3076412" cy="3451445"/>
          </a:xfrm>
          <a:prstGeom prst="roundRect">
            <a:avLst>
              <a:gd name="adj" fmla="val 3966"/>
            </a:avLst>
          </a:prstGeom>
          <a:gradFill>
            <a:gsLst>
              <a:gs pos="0">
                <a:srgbClr val="DDDDDD">
                  <a:alpha val="73921"/>
                </a:srgbClr>
              </a:gs>
              <a:gs pos="100000">
                <a:srgbClr val="FFFFFF">
                  <a:alpha val="73921"/>
                </a:srgbClr>
              </a:gs>
            </a:gsLst>
            <a:lin ang="20987188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lvl="0" algn="ctr" defTabSz="8255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86" name="Shape 186"/>
          <p:cNvSpPr/>
          <p:nvPr>
            <p:ph type="title" idx="4294967295"/>
          </p:nvPr>
        </p:nvSpPr>
        <p:spPr>
          <a:xfrm>
            <a:off x="371715" y="249538"/>
            <a:ext cx="8410576" cy="533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>
                <a:solidFill>
                  <a:srgbClr val="29756E"/>
                </a:solidFill>
                <a:uFill>
                  <a:solidFill>
                    <a:srgbClr val="2C95DD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29756E"/>
                </a:solidFill>
                <a:uFill>
                  <a:solidFill>
                    <a:srgbClr val="2C95DD"/>
                  </a:solidFill>
                </a:uFill>
              </a:rPr>
              <a:t>BOSH deployment </a:t>
            </a:r>
          </a:p>
        </p:txBody>
      </p:sp>
      <p:sp>
        <p:nvSpPr>
          <p:cNvPr id="187" name="Shape 187"/>
          <p:cNvSpPr/>
          <p:nvPr/>
        </p:nvSpPr>
        <p:spPr>
          <a:xfrm>
            <a:off x="3093415" y="1080848"/>
            <a:ext cx="3586426" cy="3421299"/>
          </a:xfrm>
          <a:prstGeom prst="roundRect">
            <a:avLst>
              <a:gd name="adj" fmla="val 1485"/>
            </a:avLst>
          </a:prstGeom>
          <a:ln w="25400">
            <a:solidFill>
              <a:srgbClr val="29756E"/>
            </a:solidFill>
            <a:round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09" name="Shape 209"/>
          <p:cNvSpPr/>
          <p:nvPr/>
        </p:nvSpPr>
        <p:spPr>
          <a:xfrm>
            <a:off x="3120239" y="2231654"/>
            <a:ext cx="1580912" cy="32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19050">
            <a:solidFill>
              <a:srgbClr val="535353"/>
            </a:solidFill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89" name="Shape 189"/>
          <p:cNvSpPr/>
          <p:nvPr/>
        </p:nvSpPr>
        <p:spPr>
          <a:xfrm flipV="1">
            <a:off x="4529886" y="2419053"/>
            <a:ext cx="202248" cy="202248"/>
          </a:xfrm>
          <a:prstGeom prst="line">
            <a:avLst/>
          </a:prstGeom>
          <a:ln w="19050">
            <a:solidFill>
              <a:srgbClr val="535353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90" name="Shape 190"/>
          <p:cNvSpPr/>
          <p:nvPr/>
        </p:nvSpPr>
        <p:spPr>
          <a:xfrm>
            <a:off x="4525596" y="1863592"/>
            <a:ext cx="193360" cy="193360"/>
          </a:xfrm>
          <a:prstGeom prst="line">
            <a:avLst/>
          </a:prstGeom>
          <a:ln w="19050">
            <a:solidFill>
              <a:srgbClr val="535353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91" name="Shape 191"/>
          <p:cNvSpPr/>
          <p:nvPr/>
        </p:nvSpPr>
        <p:spPr>
          <a:xfrm>
            <a:off x="3202374" y="2512456"/>
            <a:ext cx="1451970" cy="387176"/>
          </a:xfrm>
          <a:prstGeom prst="roundRect">
            <a:avLst>
              <a:gd name="adj" fmla="val 13038"/>
            </a:avLst>
          </a:prstGeom>
          <a:solidFill>
            <a:srgbClr val="545454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6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        Blobstore</a:t>
            </a:r>
          </a:p>
        </p:txBody>
      </p:sp>
      <p:sp>
        <p:nvSpPr>
          <p:cNvPr id="192" name="Shape 192"/>
          <p:cNvSpPr/>
          <p:nvPr/>
        </p:nvSpPr>
        <p:spPr>
          <a:xfrm>
            <a:off x="3252005" y="2598185"/>
            <a:ext cx="206830" cy="2157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2228"/>
                </a:moveTo>
                <a:cubicBezTo>
                  <a:pt x="0" y="13862"/>
                  <a:pt x="4835" y="15186"/>
                  <a:pt x="10800" y="15186"/>
                </a:cubicBezTo>
                <a:cubicBezTo>
                  <a:pt x="16765" y="15186"/>
                  <a:pt x="21600" y="13862"/>
                  <a:pt x="21600" y="12228"/>
                </a:cubicBezTo>
                <a:lnTo>
                  <a:pt x="21600" y="18660"/>
                </a:lnTo>
                <a:lnTo>
                  <a:pt x="21593" y="18660"/>
                </a:lnTo>
                <a:cubicBezTo>
                  <a:pt x="21563" y="20285"/>
                  <a:pt x="16742" y="21600"/>
                  <a:pt x="10800" y="21600"/>
                </a:cubicBezTo>
                <a:cubicBezTo>
                  <a:pt x="4858" y="21600"/>
                  <a:pt x="37" y="20285"/>
                  <a:pt x="7" y="18660"/>
                </a:cubicBezTo>
                <a:lnTo>
                  <a:pt x="0" y="18660"/>
                </a:lnTo>
                <a:lnTo>
                  <a:pt x="0" y="18641"/>
                </a:lnTo>
                <a:close/>
                <a:moveTo>
                  <a:pt x="0" y="4106"/>
                </a:moveTo>
                <a:cubicBezTo>
                  <a:pt x="0" y="5740"/>
                  <a:pt x="4835" y="7065"/>
                  <a:pt x="10800" y="7065"/>
                </a:cubicBezTo>
                <a:cubicBezTo>
                  <a:pt x="16765" y="7065"/>
                  <a:pt x="21600" y="5740"/>
                  <a:pt x="21600" y="4106"/>
                </a:cubicBezTo>
                <a:lnTo>
                  <a:pt x="21600" y="10538"/>
                </a:lnTo>
                <a:lnTo>
                  <a:pt x="21593" y="10538"/>
                </a:lnTo>
                <a:cubicBezTo>
                  <a:pt x="21563" y="12164"/>
                  <a:pt x="16742" y="13478"/>
                  <a:pt x="10800" y="13478"/>
                </a:cubicBezTo>
                <a:cubicBezTo>
                  <a:pt x="4858" y="13478"/>
                  <a:pt x="37" y="12164"/>
                  <a:pt x="7" y="10538"/>
                </a:cubicBezTo>
                <a:lnTo>
                  <a:pt x="0" y="10538"/>
                </a:lnTo>
                <a:lnTo>
                  <a:pt x="0" y="10520"/>
                </a:lnTo>
                <a:close/>
                <a:moveTo>
                  <a:pt x="10800" y="0"/>
                </a:moveTo>
                <a:cubicBezTo>
                  <a:pt x="16437" y="0"/>
                  <a:pt x="21006" y="1252"/>
                  <a:pt x="21006" y="2796"/>
                </a:cubicBezTo>
                <a:cubicBezTo>
                  <a:pt x="21006" y="4340"/>
                  <a:pt x="16437" y="5592"/>
                  <a:pt x="10800" y="5592"/>
                </a:cubicBezTo>
                <a:cubicBezTo>
                  <a:pt x="5163" y="5592"/>
                  <a:pt x="594" y="4340"/>
                  <a:pt x="594" y="2796"/>
                </a:cubicBezTo>
                <a:cubicBezTo>
                  <a:pt x="594" y="1252"/>
                  <a:pt x="5163" y="0"/>
                  <a:pt x="10800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Tx/>
              </a:defRPr>
            </a:pPr>
          </a:p>
        </p:txBody>
      </p:sp>
      <p:pic>
        <p:nvPicPr>
          <p:cNvPr id="193" name="droppedImage.png"/>
          <p:cNvPicPr/>
          <p:nvPr/>
        </p:nvPicPr>
        <p:blipFill>
          <a:blip r:embed="rId2">
            <a:extLst/>
          </a:blip>
          <a:srcRect l="3267" t="13725" r="13071" b="40958"/>
          <a:stretch>
            <a:fillRect/>
          </a:stretch>
        </p:blipFill>
        <p:spPr>
          <a:xfrm>
            <a:off x="5535236" y="1106714"/>
            <a:ext cx="1023765" cy="554540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sp>
        <p:nvSpPr>
          <p:cNvPr id="194" name="Shape 194"/>
          <p:cNvSpPr/>
          <p:nvPr/>
        </p:nvSpPr>
        <p:spPr>
          <a:xfrm>
            <a:off x="5778094" y="1599260"/>
            <a:ext cx="66659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rgbClr val="535353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535353"/>
                </a:solidFill>
                <a:uFill>
                  <a:solidFill>
                    <a:srgbClr val="4D4D4D"/>
                  </a:solidFill>
                </a:uFill>
              </a:rPr>
              <a:t>BOSH</a:t>
            </a:r>
          </a:p>
        </p:txBody>
      </p:sp>
      <p:sp>
        <p:nvSpPr>
          <p:cNvPr id="195" name="Shape 195"/>
          <p:cNvSpPr/>
          <p:nvPr/>
        </p:nvSpPr>
        <p:spPr>
          <a:xfrm>
            <a:off x="3202374" y="3519141"/>
            <a:ext cx="1303646" cy="631429"/>
          </a:xfrm>
          <a:prstGeom prst="roundRect">
            <a:avLst>
              <a:gd name="adj" fmla="val 7994"/>
            </a:avLst>
          </a:prstGeom>
          <a:solidFill>
            <a:srgbClr val="29756E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  <a:latin typeface="Avenir Next"/>
                <a:ea typeface="Avenir Next"/>
                <a:cs typeface="Avenir Next"/>
                <a:sym typeface="Avenir Next"/>
              </a:rPr>
              <a:t>        Health </a:t>
            </a:r>
            <a:endParaRPr sz="1600">
              <a:solidFill>
                <a:srgbClr val="FFFFFF"/>
              </a:solidFill>
              <a:uFill>
                <a:solidFill>
                  <a:srgbClr val="4D4D4D"/>
                </a:solidFill>
              </a:uFill>
              <a:latin typeface="Avenir Next"/>
              <a:ea typeface="Avenir Next"/>
              <a:cs typeface="Avenir Next"/>
              <a:sym typeface="Avenir Next"/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  <a:latin typeface="Avenir Next"/>
                <a:ea typeface="Avenir Next"/>
                <a:cs typeface="Avenir Next"/>
                <a:sym typeface="Avenir Next"/>
              </a:rPr>
              <a:t>        Monitor</a:t>
            </a:r>
          </a:p>
        </p:txBody>
      </p:sp>
      <p:pic>
        <p:nvPicPr>
          <p:cNvPr id="196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02503" y="3649651"/>
            <a:ext cx="241301" cy="227107"/>
          </a:xfrm>
          <a:prstGeom prst="rect">
            <a:avLst/>
          </a:prstGeom>
          <a:ln w="3175">
            <a:miter lim="400000"/>
          </a:ln>
        </p:spPr>
      </p:pic>
      <p:sp>
        <p:nvSpPr>
          <p:cNvPr id="197" name="Shape 197"/>
          <p:cNvSpPr/>
          <p:nvPr/>
        </p:nvSpPr>
        <p:spPr>
          <a:xfrm>
            <a:off x="3202374" y="1621837"/>
            <a:ext cx="1451970" cy="387176"/>
          </a:xfrm>
          <a:prstGeom prst="roundRect">
            <a:avLst>
              <a:gd name="adj" fmla="val 13038"/>
            </a:avLst>
          </a:prstGeom>
          <a:solidFill>
            <a:srgbClr val="545454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6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        DB</a:t>
            </a:r>
          </a:p>
        </p:txBody>
      </p:sp>
      <p:sp>
        <p:nvSpPr>
          <p:cNvPr id="198" name="Shape 198"/>
          <p:cNvSpPr/>
          <p:nvPr/>
        </p:nvSpPr>
        <p:spPr>
          <a:xfrm>
            <a:off x="3252005" y="1681953"/>
            <a:ext cx="206830" cy="2157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2228"/>
                </a:moveTo>
                <a:cubicBezTo>
                  <a:pt x="0" y="13862"/>
                  <a:pt x="4835" y="15186"/>
                  <a:pt x="10800" y="15186"/>
                </a:cubicBezTo>
                <a:cubicBezTo>
                  <a:pt x="16765" y="15186"/>
                  <a:pt x="21600" y="13862"/>
                  <a:pt x="21600" y="12228"/>
                </a:cubicBezTo>
                <a:lnTo>
                  <a:pt x="21600" y="18660"/>
                </a:lnTo>
                <a:lnTo>
                  <a:pt x="21593" y="18660"/>
                </a:lnTo>
                <a:cubicBezTo>
                  <a:pt x="21563" y="20285"/>
                  <a:pt x="16742" y="21600"/>
                  <a:pt x="10800" y="21600"/>
                </a:cubicBezTo>
                <a:cubicBezTo>
                  <a:pt x="4858" y="21600"/>
                  <a:pt x="37" y="20285"/>
                  <a:pt x="7" y="18660"/>
                </a:cubicBezTo>
                <a:lnTo>
                  <a:pt x="0" y="18660"/>
                </a:lnTo>
                <a:lnTo>
                  <a:pt x="0" y="18641"/>
                </a:lnTo>
                <a:close/>
                <a:moveTo>
                  <a:pt x="0" y="4106"/>
                </a:moveTo>
                <a:cubicBezTo>
                  <a:pt x="0" y="5740"/>
                  <a:pt x="4835" y="7065"/>
                  <a:pt x="10800" y="7065"/>
                </a:cubicBezTo>
                <a:cubicBezTo>
                  <a:pt x="16765" y="7065"/>
                  <a:pt x="21600" y="5740"/>
                  <a:pt x="21600" y="4106"/>
                </a:cubicBezTo>
                <a:lnTo>
                  <a:pt x="21600" y="10538"/>
                </a:lnTo>
                <a:lnTo>
                  <a:pt x="21593" y="10538"/>
                </a:lnTo>
                <a:cubicBezTo>
                  <a:pt x="21563" y="12164"/>
                  <a:pt x="16742" y="13478"/>
                  <a:pt x="10800" y="13478"/>
                </a:cubicBezTo>
                <a:cubicBezTo>
                  <a:pt x="4858" y="13478"/>
                  <a:pt x="37" y="12164"/>
                  <a:pt x="7" y="10538"/>
                </a:cubicBezTo>
                <a:lnTo>
                  <a:pt x="0" y="10538"/>
                </a:lnTo>
                <a:lnTo>
                  <a:pt x="0" y="10520"/>
                </a:lnTo>
                <a:close/>
                <a:moveTo>
                  <a:pt x="10800" y="0"/>
                </a:moveTo>
                <a:cubicBezTo>
                  <a:pt x="16437" y="0"/>
                  <a:pt x="21006" y="1252"/>
                  <a:pt x="21006" y="2796"/>
                </a:cubicBezTo>
                <a:cubicBezTo>
                  <a:pt x="21006" y="4340"/>
                  <a:pt x="16437" y="5592"/>
                  <a:pt x="10800" y="5592"/>
                </a:cubicBezTo>
                <a:cubicBezTo>
                  <a:pt x="5163" y="5592"/>
                  <a:pt x="594" y="4340"/>
                  <a:pt x="594" y="2796"/>
                </a:cubicBezTo>
                <a:cubicBezTo>
                  <a:pt x="594" y="1252"/>
                  <a:pt x="5163" y="0"/>
                  <a:pt x="10800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99" name="Shape 199"/>
          <p:cNvSpPr/>
          <p:nvPr/>
        </p:nvSpPr>
        <p:spPr>
          <a:xfrm>
            <a:off x="404889" y="1846262"/>
            <a:ext cx="1303646" cy="776288"/>
          </a:xfrm>
          <a:prstGeom prst="rightArrow">
            <a:avLst>
              <a:gd name="adj1" fmla="val 72086"/>
              <a:gd name="adj2" fmla="val 41820"/>
            </a:avLst>
          </a:prstGeom>
          <a:solidFill>
            <a:srgbClr val="66ADA7"/>
          </a:solidFill>
          <a:ln w="12700"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Tx/>
              </a:defRPr>
            </a:pPr>
          </a:p>
        </p:txBody>
      </p:sp>
      <p:pic>
        <p:nvPicPr>
          <p:cNvPr id="200" name="image13.png" descr="ICON_Person_Q308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7832" y="1808162"/>
            <a:ext cx="438151" cy="776288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Shape 201"/>
          <p:cNvSpPr/>
          <p:nvPr/>
        </p:nvSpPr>
        <p:spPr>
          <a:xfrm>
            <a:off x="417589" y="2001381"/>
            <a:ext cx="1090720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200">
                <a:solidFill>
                  <a:srgbClr val="FFFFFF"/>
                </a:solidFill>
                <a:uFillTx/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Upload Stemcell</a:t>
            </a:r>
          </a:p>
        </p:txBody>
      </p:sp>
      <p:sp>
        <p:nvSpPr>
          <p:cNvPr id="202" name="Shape 202"/>
          <p:cNvSpPr/>
          <p:nvPr/>
        </p:nvSpPr>
        <p:spPr>
          <a:xfrm>
            <a:off x="4701150" y="2047924"/>
            <a:ext cx="1886820" cy="363583"/>
          </a:xfrm>
          <a:prstGeom prst="roundRect">
            <a:avLst>
              <a:gd name="adj" fmla="val 13884"/>
            </a:avLst>
          </a:prstGeom>
          <a:solidFill>
            <a:srgbClr val="29756E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6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        BOSH Director</a:t>
            </a:r>
          </a:p>
        </p:txBody>
      </p:sp>
      <p:pic>
        <p:nvPicPr>
          <p:cNvPr id="203" name="pasted-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780033" y="2103433"/>
            <a:ext cx="213189" cy="274100"/>
          </a:xfrm>
          <a:prstGeom prst="rect">
            <a:avLst/>
          </a:prstGeom>
          <a:ln w="3175">
            <a:miter lim="400000"/>
          </a:ln>
        </p:spPr>
      </p:pic>
      <p:sp>
        <p:nvSpPr>
          <p:cNvPr id="204" name="Shape 204"/>
          <p:cNvSpPr/>
          <p:nvPr/>
        </p:nvSpPr>
        <p:spPr>
          <a:xfrm>
            <a:off x="4696659" y="3014361"/>
            <a:ext cx="1895803" cy="388405"/>
          </a:xfrm>
          <a:prstGeom prst="roundRect">
            <a:avLst>
              <a:gd name="adj" fmla="val 13079"/>
            </a:avLst>
          </a:prstGeom>
          <a:solidFill>
            <a:srgbClr val="29756E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6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        NATS</a:t>
            </a:r>
          </a:p>
        </p:txBody>
      </p:sp>
      <p:pic>
        <p:nvPicPr>
          <p:cNvPr id="205" name="pasted-image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753277" y="3100344"/>
            <a:ext cx="266701" cy="215901"/>
          </a:xfrm>
          <a:prstGeom prst="rect">
            <a:avLst/>
          </a:prstGeom>
          <a:ln w="3175">
            <a:miter lim="400000"/>
          </a:ln>
        </p:spPr>
      </p:pic>
      <p:sp>
        <p:nvSpPr>
          <p:cNvPr id="206" name="Shape 206"/>
          <p:cNvSpPr/>
          <p:nvPr/>
        </p:nvSpPr>
        <p:spPr>
          <a:xfrm>
            <a:off x="1780150" y="2047924"/>
            <a:ext cx="1291403" cy="363583"/>
          </a:xfrm>
          <a:prstGeom prst="roundRect">
            <a:avLst>
              <a:gd name="adj" fmla="val 13884"/>
            </a:avLst>
          </a:prstGeom>
          <a:solidFill>
            <a:srgbClr val="29756E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4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        BOSH CLI</a:t>
            </a:r>
          </a:p>
        </p:txBody>
      </p:sp>
      <p:pic>
        <p:nvPicPr>
          <p:cNvPr id="207" name="pasted-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859033" y="2103433"/>
            <a:ext cx="213189" cy="274100"/>
          </a:xfrm>
          <a:prstGeom prst="rect">
            <a:avLst/>
          </a:prstGeom>
          <a:ln w="3175">
            <a:miter lim="400000"/>
          </a:ln>
        </p:spPr>
      </p:pic>
      <p:pic>
        <p:nvPicPr>
          <p:cNvPr id="208" name="image10.png" descr="ICON_VM_basic_label_Q308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72408" y="2010953"/>
            <a:ext cx="404362" cy="4739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 advClick="0" advTm="0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2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nodeType="afterEffect" presetClass="entr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nodeType="afterEffect" presetClass="entr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nodeType="afterEffect" presetClass="entr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5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nodeType="afterEffect" presetClass="exit" presetSubtype="0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28" dur="800" fill="hold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1" grpId="3"/>
      <p:bldP build="whole" bldLvl="1" animBg="1" rev="0" advAuto="0" spid="185" grpId="1"/>
      <p:bldP build="whole" bldLvl="1" animBg="1" rev="0" advAuto="0" spid="208" grpId="4"/>
      <p:bldP build="whole" bldLvl="1" animBg="1" rev="0" advAuto="0" spid="209" grpId="5"/>
      <p:bldP build="whole" bldLvl="1" animBg="1" rev="0" advAuto="0" spid="208" grpId="6"/>
      <p:bldP build="whole" bldLvl="1" animBg="1" rev="0" advAuto="0" spid="199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22893" y="1065775"/>
            <a:ext cx="3076412" cy="3451445"/>
          </a:xfrm>
          <a:prstGeom prst="roundRect">
            <a:avLst>
              <a:gd name="adj" fmla="val 3966"/>
            </a:avLst>
          </a:prstGeom>
          <a:gradFill>
            <a:gsLst>
              <a:gs pos="0">
                <a:srgbClr val="DDDDDD">
                  <a:alpha val="73921"/>
                </a:srgbClr>
              </a:gs>
              <a:gs pos="100000">
                <a:srgbClr val="FFFFFF">
                  <a:alpha val="73921"/>
                </a:srgbClr>
              </a:gs>
            </a:gsLst>
            <a:lin ang="20987188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lvl="0" algn="ctr" defTabSz="8255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12" name="Shape 21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</a:fld>
          </a:p>
        </p:txBody>
      </p:sp>
      <p:sp>
        <p:nvSpPr>
          <p:cNvPr id="213" name="Shape 213"/>
          <p:cNvSpPr/>
          <p:nvPr>
            <p:ph type="title" idx="4294967295"/>
          </p:nvPr>
        </p:nvSpPr>
        <p:spPr>
          <a:xfrm>
            <a:off x="371715" y="249538"/>
            <a:ext cx="8410576" cy="533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>
                <a:solidFill>
                  <a:srgbClr val="29756E"/>
                </a:solidFill>
                <a:uFill>
                  <a:solidFill>
                    <a:srgbClr val="2C95DD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29756E"/>
                </a:solidFill>
                <a:uFill>
                  <a:solidFill>
                    <a:srgbClr val="2C95DD"/>
                  </a:solidFill>
                </a:uFill>
              </a:rPr>
              <a:t>BOSH deployment </a:t>
            </a:r>
          </a:p>
        </p:txBody>
      </p:sp>
      <p:sp>
        <p:nvSpPr>
          <p:cNvPr id="214" name="Shape 214"/>
          <p:cNvSpPr/>
          <p:nvPr/>
        </p:nvSpPr>
        <p:spPr>
          <a:xfrm>
            <a:off x="3093415" y="1080848"/>
            <a:ext cx="3586426" cy="3421299"/>
          </a:xfrm>
          <a:prstGeom prst="roundRect">
            <a:avLst>
              <a:gd name="adj" fmla="val 1485"/>
            </a:avLst>
          </a:prstGeom>
          <a:ln w="25400">
            <a:solidFill>
              <a:srgbClr val="29756E"/>
            </a:solidFill>
            <a:round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36" name="Shape 236"/>
          <p:cNvSpPr/>
          <p:nvPr/>
        </p:nvSpPr>
        <p:spPr>
          <a:xfrm>
            <a:off x="3120239" y="2231654"/>
            <a:ext cx="1580912" cy="32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19050">
            <a:solidFill>
              <a:srgbClr val="535353"/>
            </a:solidFill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216" name="Shape 216"/>
          <p:cNvSpPr/>
          <p:nvPr/>
        </p:nvSpPr>
        <p:spPr>
          <a:xfrm flipV="1">
            <a:off x="4529886" y="2419053"/>
            <a:ext cx="202248" cy="202248"/>
          </a:xfrm>
          <a:prstGeom prst="line">
            <a:avLst/>
          </a:prstGeom>
          <a:ln w="19050">
            <a:solidFill>
              <a:srgbClr val="535353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17" name="Shape 217"/>
          <p:cNvSpPr/>
          <p:nvPr/>
        </p:nvSpPr>
        <p:spPr>
          <a:xfrm>
            <a:off x="4525596" y="1863592"/>
            <a:ext cx="193360" cy="193360"/>
          </a:xfrm>
          <a:prstGeom prst="line">
            <a:avLst/>
          </a:prstGeom>
          <a:ln w="19050">
            <a:solidFill>
              <a:srgbClr val="535353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18" name="Shape 218"/>
          <p:cNvSpPr/>
          <p:nvPr/>
        </p:nvSpPr>
        <p:spPr>
          <a:xfrm>
            <a:off x="3202374" y="2512456"/>
            <a:ext cx="1451970" cy="387176"/>
          </a:xfrm>
          <a:prstGeom prst="roundRect">
            <a:avLst>
              <a:gd name="adj" fmla="val 13038"/>
            </a:avLst>
          </a:prstGeom>
          <a:solidFill>
            <a:srgbClr val="545454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6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        Blobstore</a:t>
            </a:r>
          </a:p>
        </p:txBody>
      </p:sp>
      <p:sp>
        <p:nvSpPr>
          <p:cNvPr id="219" name="Shape 219"/>
          <p:cNvSpPr/>
          <p:nvPr/>
        </p:nvSpPr>
        <p:spPr>
          <a:xfrm>
            <a:off x="3252005" y="2598185"/>
            <a:ext cx="206830" cy="2157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2228"/>
                </a:moveTo>
                <a:cubicBezTo>
                  <a:pt x="0" y="13862"/>
                  <a:pt x="4835" y="15186"/>
                  <a:pt x="10800" y="15186"/>
                </a:cubicBezTo>
                <a:cubicBezTo>
                  <a:pt x="16765" y="15186"/>
                  <a:pt x="21600" y="13862"/>
                  <a:pt x="21600" y="12228"/>
                </a:cubicBezTo>
                <a:lnTo>
                  <a:pt x="21600" y="18660"/>
                </a:lnTo>
                <a:lnTo>
                  <a:pt x="21593" y="18660"/>
                </a:lnTo>
                <a:cubicBezTo>
                  <a:pt x="21563" y="20285"/>
                  <a:pt x="16742" y="21600"/>
                  <a:pt x="10800" y="21600"/>
                </a:cubicBezTo>
                <a:cubicBezTo>
                  <a:pt x="4858" y="21600"/>
                  <a:pt x="37" y="20285"/>
                  <a:pt x="7" y="18660"/>
                </a:cubicBezTo>
                <a:lnTo>
                  <a:pt x="0" y="18660"/>
                </a:lnTo>
                <a:lnTo>
                  <a:pt x="0" y="18641"/>
                </a:lnTo>
                <a:close/>
                <a:moveTo>
                  <a:pt x="0" y="4106"/>
                </a:moveTo>
                <a:cubicBezTo>
                  <a:pt x="0" y="5740"/>
                  <a:pt x="4835" y="7065"/>
                  <a:pt x="10800" y="7065"/>
                </a:cubicBezTo>
                <a:cubicBezTo>
                  <a:pt x="16765" y="7065"/>
                  <a:pt x="21600" y="5740"/>
                  <a:pt x="21600" y="4106"/>
                </a:cubicBezTo>
                <a:lnTo>
                  <a:pt x="21600" y="10538"/>
                </a:lnTo>
                <a:lnTo>
                  <a:pt x="21593" y="10538"/>
                </a:lnTo>
                <a:cubicBezTo>
                  <a:pt x="21563" y="12164"/>
                  <a:pt x="16742" y="13478"/>
                  <a:pt x="10800" y="13478"/>
                </a:cubicBezTo>
                <a:cubicBezTo>
                  <a:pt x="4858" y="13478"/>
                  <a:pt x="37" y="12164"/>
                  <a:pt x="7" y="10538"/>
                </a:cubicBezTo>
                <a:lnTo>
                  <a:pt x="0" y="10538"/>
                </a:lnTo>
                <a:lnTo>
                  <a:pt x="0" y="10520"/>
                </a:lnTo>
                <a:close/>
                <a:moveTo>
                  <a:pt x="10800" y="0"/>
                </a:moveTo>
                <a:cubicBezTo>
                  <a:pt x="16437" y="0"/>
                  <a:pt x="21006" y="1252"/>
                  <a:pt x="21006" y="2796"/>
                </a:cubicBezTo>
                <a:cubicBezTo>
                  <a:pt x="21006" y="4340"/>
                  <a:pt x="16437" y="5592"/>
                  <a:pt x="10800" y="5592"/>
                </a:cubicBezTo>
                <a:cubicBezTo>
                  <a:pt x="5163" y="5592"/>
                  <a:pt x="594" y="4340"/>
                  <a:pt x="594" y="2796"/>
                </a:cubicBezTo>
                <a:cubicBezTo>
                  <a:pt x="594" y="1252"/>
                  <a:pt x="5163" y="0"/>
                  <a:pt x="10800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Tx/>
              </a:defRPr>
            </a:pPr>
          </a:p>
        </p:txBody>
      </p:sp>
      <p:pic>
        <p:nvPicPr>
          <p:cNvPr id="220" name="droppedImage.png"/>
          <p:cNvPicPr/>
          <p:nvPr/>
        </p:nvPicPr>
        <p:blipFill>
          <a:blip r:embed="rId2">
            <a:extLst/>
          </a:blip>
          <a:srcRect l="3267" t="13725" r="13071" b="40958"/>
          <a:stretch>
            <a:fillRect/>
          </a:stretch>
        </p:blipFill>
        <p:spPr>
          <a:xfrm>
            <a:off x="5535236" y="1106714"/>
            <a:ext cx="1023765" cy="554540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sp>
        <p:nvSpPr>
          <p:cNvPr id="221" name="Shape 221"/>
          <p:cNvSpPr/>
          <p:nvPr/>
        </p:nvSpPr>
        <p:spPr>
          <a:xfrm>
            <a:off x="5778094" y="1599260"/>
            <a:ext cx="66659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rgbClr val="535353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535353"/>
                </a:solidFill>
                <a:uFill>
                  <a:solidFill>
                    <a:srgbClr val="4D4D4D"/>
                  </a:solidFill>
                </a:uFill>
              </a:rPr>
              <a:t>BOSH</a:t>
            </a:r>
          </a:p>
        </p:txBody>
      </p:sp>
      <p:sp>
        <p:nvSpPr>
          <p:cNvPr id="222" name="Shape 222"/>
          <p:cNvSpPr/>
          <p:nvPr/>
        </p:nvSpPr>
        <p:spPr>
          <a:xfrm>
            <a:off x="3202374" y="3519141"/>
            <a:ext cx="1303646" cy="631429"/>
          </a:xfrm>
          <a:prstGeom prst="roundRect">
            <a:avLst>
              <a:gd name="adj" fmla="val 7994"/>
            </a:avLst>
          </a:prstGeom>
          <a:solidFill>
            <a:srgbClr val="29756E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  <a:latin typeface="Avenir Next"/>
                <a:ea typeface="Avenir Next"/>
                <a:cs typeface="Avenir Next"/>
                <a:sym typeface="Avenir Next"/>
              </a:rPr>
              <a:t>        Health </a:t>
            </a:r>
            <a:endParaRPr sz="1600">
              <a:solidFill>
                <a:srgbClr val="FFFFFF"/>
              </a:solidFill>
              <a:uFill>
                <a:solidFill>
                  <a:srgbClr val="4D4D4D"/>
                </a:solidFill>
              </a:uFill>
              <a:latin typeface="Avenir Next"/>
              <a:ea typeface="Avenir Next"/>
              <a:cs typeface="Avenir Next"/>
              <a:sym typeface="Avenir Next"/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  <a:latin typeface="Avenir Next"/>
                <a:ea typeface="Avenir Next"/>
                <a:cs typeface="Avenir Next"/>
                <a:sym typeface="Avenir Next"/>
              </a:rPr>
              <a:t>        Monitor</a:t>
            </a:r>
          </a:p>
        </p:txBody>
      </p:sp>
      <p:pic>
        <p:nvPicPr>
          <p:cNvPr id="223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02503" y="3649651"/>
            <a:ext cx="241301" cy="227107"/>
          </a:xfrm>
          <a:prstGeom prst="rect">
            <a:avLst/>
          </a:prstGeom>
          <a:ln w="3175">
            <a:miter lim="400000"/>
          </a:ln>
        </p:spPr>
      </p:pic>
      <p:sp>
        <p:nvSpPr>
          <p:cNvPr id="224" name="Shape 224"/>
          <p:cNvSpPr/>
          <p:nvPr/>
        </p:nvSpPr>
        <p:spPr>
          <a:xfrm>
            <a:off x="3202374" y="1621837"/>
            <a:ext cx="1451970" cy="387176"/>
          </a:xfrm>
          <a:prstGeom prst="roundRect">
            <a:avLst>
              <a:gd name="adj" fmla="val 13038"/>
            </a:avLst>
          </a:prstGeom>
          <a:solidFill>
            <a:srgbClr val="545454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6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        DB</a:t>
            </a:r>
          </a:p>
        </p:txBody>
      </p:sp>
      <p:sp>
        <p:nvSpPr>
          <p:cNvPr id="225" name="Shape 225"/>
          <p:cNvSpPr/>
          <p:nvPr/>
        </p:nvSpPr>
        <p:spPr>
          <a:xfrm>
            <a:off x="3252005" y="1681953"/>
            <a:ext cx="206830" cy="2157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2228"/>
                </a:moveTo>
                <a:cubicBezTo>
                  <a:pt x="0" y="13862"/>
                  <a:pt x="4835" y="15186"/>
                  <a:pt x="10800" y="15186"/>
                </a:cubicBezTo>
                <a:cubicBezTo>
                  <a:pt x="16765" y="15186"/>
                  <a:pt x="21600" y="13862"/>
                  <a:pt x="21600" y="12228"/>
                </a:cubicBezTo>
                <a:lnTo>
                  <a:pt x="21600" y="18660"/>
                </a:lnTo>
                <a:lnTo>
                  <a:pt x="21593" y="18660"/>
                </a:lnTo>
                <a:cubicBezTo>
                  <a:pt x="21563" y="20285"/>
                  <a:pt x="16742" y="21600"/>
                  <a:pt x="10800" y="21600"/>
                </a:cubicBezTo>
                <a:cubicBezTo>
                  <a:pt x="4858" y="21600"/>
                  <a:pt x="37" y="20285"/>
                  <a:pt x="7" y="18660"/>
                </a:cubicBezTo>
                <a:lnTo>
                  <a:pt x="0" y="18660"/>
                </a:lnTo>
                <a:lnTo>
                  <a:pt x="0" y="18641"/>
                </a:lnTo>
                <a:close/>
                <a:moveTo>
                  <a:pt x="0" y="4106"/>
                </a:moveTo>
                <a:cubicBezTo>
                  <a:pt x="0" y="5740"/>
                  <a:pt x="4835" y="7065"/>
                  <a:pt x="10800" y="7065"/>
                </a:cubicBezTo>
                <a:cubicBezTo>
                  <a:pt x="16765" y="7065"/>
                  <a:pt x="21600" y="5740"/>
                  <a:pt x="21600" y="4106"/>
                </a:cubicBezTo>
                <a:lnTo>
                  <a:pt x="21600" y="10538"/>
                </a:lnTo>
                <a:lnTo>
                  <a:pt x="21593" y="10538"/>
                </a:lnTo>
                <a:cubicBezTo>
                  <a:pt x="21563" y="12164"/>
                  <a:pt x="16742" y="13478"/>
                  <a:pt x="10800" y="13478"/>
                </a:cubicBezTo>
                <a:cubicBezTo>
                  <a:pt x="4858" y="13478"/>
                  <a:pt x="37" y="12164"/>
                  <a:pt x="7" y="10538"/>
                </a:cubicBezTo>
                <a:lnTo>
                  <a:pt x="0" y="10538"/>
                </a:lnTo>
                <a:lnTo>
                  <a:pt x="0" y="10520"/>
                </a:lnTo>
                <a:close/>
                <a:moveTo>
                  <a:pt x="10800" y="0"/>
                </a:moveTo>
                <a:cubicBezTo>
                  <a:pt x="16437" y="0"/>
                  <a:pt x="21006" y="1252"/>
                  <a:pt x="21006" y="2796"/>
                </a:cubicBezTo>
                <a:cubicBezTo>
                  <a:pt x="21006" y="4340"/>
                  <a:pt x="16437" y="5592"/>
                  <a:pt x="10800" y="5592"/>
                </a:cubicBezTo>
                <a:cubicBezTo>
                  <a:pt x="5163" y="5592"/>
                  <a:pt x="594" y="4340"/>
                  <a:pt x="594" y="2796"/>
                </a:cubicBezTo>
                <a:cubicBezTo>
                  <a:pt x="594" y="1252"/>
                  <a:pt x="5163" y="0"/>
                  <a:pt x="10800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226" name="Shape 226"/>
          <p:cNvSpPr/>
          <p:nvPr/>
        </p:nvSpPr>
        <p:spPr>
          <a:xfrm>
            <a:off x="404889" y="1846262"/>
            <a:ext cx="1303646" cy="776288"/>
          </a:xfrm>
          <a:prstGeom prst="rightArrow">
            <a:avLst>
              <a:gd name="adj1" fmla="val 72086"/>
              <a:gd name="adj2" fmla="val 41820"/>
            </a:avLst>
          </a:prstGeom>
          <a:solidFill>
            <a:srgbClr val="66ADA7"/>
          </a:solidFill>
          <a:ln w="12700"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Tx/>
              </a:defRPr>
            </a:pPr>
          </a:p>
        </p:txBody>
      </p:sp>
      <p:pic>
        <p:nvPicPr>
          <p:cNvPr id="227" name="image13.png" descr="ICON_Person_Q308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7832" y="1808162"/>
            <a:ext cx="438151" cy="776288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Shape 228"/>
          <p:cNvSpPr/>
          <p:nvPr/>
        </p:nvSpPr>
        <p:spPr>
          <a:xfrm>
            <a:off x="417589" y="2001381"/>
            <a:ext cx="1090720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200">
                <a:solidFill>
                  <a:srgbClr val="FFFFFF"/>
                </a:solidFill>
                <a:uFillTx/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Upload Release</a:t>
            </a:r>
          </a:p>
        </p:txBody>
      </p:sp>
      <p:sp>
        <p:nvSpPr>
          <p:cNvPr id="229" name="Shape 229"/>
          <p:cNvSpPr/>
          <p:nvPr/>
        </p:nvSpPr>
        <p:spPr>
          <a:xfrm>
            <a:off x="4701150" y="2047924"/>
            <a:ext cx="1886820" cy="363583"/>
          </a:xfrm>
          <a:prstGeom prst="roundRect">
            <a:avLst>
              <a:gd name="adj" fmla="val 13884"/>
            </a:avLst>
          </a:prstGeom>
          <a:solidFill>
            <a:srgbClr val="29756E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6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        BOSH Director</a:t>
            </a:r>
          </a:p>
        </p:txBody>
      </p:sp>
      <p:pic>
        <p:nvPicPr>
          <p:cNvPr id="230" name="pasted-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780033" y="2103433"/>
            <a:ext cx="213189" cy="274100"/>
          </a:xfrm>
          <a:prstGeom prst="rect">
            <a:avLst/>
          </a:prstGeom>
          <a:ln w="3175">
            <a:miter lim="400000"/>
          </a:ln>
        </p:spPr>
      </p:pic>
      <p:sp>
        <p:nvSpPr>
          <p:cNvPr id="231" name="Shape 231"/>
          <p:cNvSpPr/>
          <p:nvPr/>
        </p:nvSpPr>
        <p:spPr>
          <a:xfrm>
            <a:off x="4696659" y="3014361"/>
            <a:ext cx="1895803" cy="388405"/>
          </a:xfrm>
          <a:prstGeom prst="roundRect">
            <a:avLst>
              <a:gd name="adj" fmla="val 13079"/>
            </a:avLst>
          </a:prstGeom>
          <a:solidFill>
            <a:srgbClr val="29756E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6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        NATS</a:t>
            </a:r>
          </a:p>
        </p:txBody>
      </p:sp>
      <p:pic>
        <p:nvPicPr>
          <p:cNvPr id="232" name="pasted-image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753277" y="3100344"/>
            <a:ext cx="266701" cy="215901"/>
          </a:xfrm>
          <a:prstGeom prst="rect">
            <a:avLst/>
          </a:prstGeom>
          <a:ln w="3175">
            <a:miter lim="400000"/>
          </a:ln>
        </p:spPr>
      </p:pic>
      <p:sp>
        <p:nvSpPr>
          <p:cNvPr id="233" name="Shape 233"/>
          <p:cNvSpPr/>
          <p:nvPr/>
        </p:nvSpPr>
        <p:spPr>
          <a:xfrm>
            <a:off x="1780150" y="2047924"/>
            <a:ext cx="1291403" cy="363583"/>
          </a:xfrm>
          <a:prstGeom prst="roundRect">
            <a:avLst>
              <a:gd name="adj" fmla="val 13884"/>
            </a:avLst>
          </a:prstGeom>
          <a:solidFill>
            <a:srgbClr val="29756E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4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        BOSH CLI</a:t>
            </a:r>
          </a:p>
        </p:txBody>
      </p:sp>
      <p:pic>
        <p:nvPicPr>
          <p:cNvPr id="234" name="pasted-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859033" y="2103433"/>
            <a:ext cx="213189" cy="274100"/>
          </a:xfrm>
          <a:prstGeom prst="rect">
            <a:avLst/>
          </a:prstGeom>
          <a:ln w="3175">
            <a:miter lim="400000"/>
          </a:ln>
        </p:spPr>
      </p:pic>
      <p:pic>
        <p:nvPicPr>
          <p:cNvPr id="235" name="pasted-image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24064" y="2048769"/>
            <a:ext cx="438151" cy="3983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fast" advClick="0" advTm="0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nodeType="afterEffect" presetClass="entr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nodeType="afterEffect" presetClass="entr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nodeType="afterEffect" presetClass="entr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0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750"/>
                            </p:stCondLst>
                            <p:childTnLst>
                              <p:par>
                                <p:cTn id="22" nodeType="afterEffect" presetClass="exit" presetSubtype="0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23" dur="1000" fill="hold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5" grpId="5"/>
      <p:bldP build="whole" bldLvl="1" animBg="1" rev="0" advAuto="0" spid="226" grpId="1"/>
      <p:bldP build="whole" bldLvl="1" animBg="1" rev="0" advAuto="0" spid="235" grpId="3"/>
      <p:bldP build="whole" bldLvl="1" animBg="1" rev="0" advAuto="0" spid="236" grpId="4"/>
      <p:bldP build="whole" bldLvl="1" animBg="1" rev="0" advAuto="0" spid="228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22893" y="1065775"/>
            <a:ext cx="3076412" cy="3451445"/>
          </a:xfrm>
          <a:prstGeom prst="roundRect">
            <a:avLst>
              <a:gd name="adj" fmla="val 3966"/>
            </a:avLst>
          </a:prstGeom>
          <a:gradFill>
            <a:gsLst>
              <a:gs pos="0">
                <a:srgbClr val="DDDDDD">
                  <a:alpha val="73921"/>
                </a:srgbClr>
              </a:gs>
              <a:gs pos="100000">
                <a:srgbClr val="FFFFFF">
                  <a:alpha val="73921"/>
                </a:srgbClr>
              </a:gs>
            </a:gsLst>
            <a:lin ang="20987188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lvl="0" algn="ctr" defTabSz="8255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39" name="Shape 23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</a:fld>
          </a:p>
        </p:txBody>
      </p:sp>
      <p:sp>
        <p:nvSpPr>
          <p:cNvPr id="240" name="Shape 240"/>
          <p:cNvSpPr/>
          <p:nvPr>
            <p:ph type="title" idx="4294967295"/>
          </p:nvPr>
        </p:nvSpPr>
        <p:spPr>
          <a:xfrm>
            <a:off x="371715" y="249538"/>
            <a:ext cx="8410576" cy="533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>
                <a:solidFill>
                  <a:srgbClr val="29756E"/>
                </a:solidFill>
                <a:uFill>
                  <a:solidFill>
                    <a:srgbClr val="2C95DD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29756E"/>
                </a:solidFill>
                <a:uFill>
                  <a:solidFill>
                    <a:srgbClr val="2C95DD"/>
                  </a:solidFill>
                </a:uFill>
              </a:rPr>
              <a:t>BOSH deployment </a:t>
            </a:r>
          </a:p>
        </p:txBody>
      </p:sp>
      <p:sp>
        <p:nvSpPr>
          <p:cNvPr id="241" name="Shape 241"/>
          <p:cNvSpPr/>
          <p:nvPr/>
        </p:nvSpPr>
        <p:spPr>
          <a:xfrm>
            <a:off x="3093415" y="1080848"/>
            <a:ext cx="3586426" cy="3421299"/>
          </a:xfrm>
          <a:prstGeom prst="roundRect">
            <a:avLst>
              <a:gd name="adj" fmla="val 1485"/>
            </a:avLst>
          </a:prstGeom>
          <a:ln w="25400">
            <a:solidFill>
              <a:srgbClr val="29756E"/>
            </a:solidFill>
            <a:round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42" name="Shape 242"/>
          <p:cNvSpPr/>
          <p:nvPr/>
        </p:nvSpPr>
        <p:spPr>
          <a:xfrm flipV="1">
            <a:off x="4529886" y="2419053"/>
            <a:ext cx="202248" cy="202248"/>
          </a:xfrm>
          <a:prstGeom prst="line">
            <a:avLst/>
          </a:prstGeom>
          <a:ln w="19050">
            <a:solidFill>
              <a:srgbClr val="535353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43" name="Shape 243"/>
          <p:cNvSpPr/>
          <p:nvPr/>
        </p:nvSpPr>
        <p:spPr>
          <a:xfrm>
            <a:off x="4525596" y="1863592"/>
            <a:ext cx="193360" cy="193360"/>
          </a:xfrm>
          <a:prstGeom prst="line">
            <a:avLst/>
          </a:prstGeom>
          <a:ln w="19050">
            <a:solidFill>
              <a:srgbClr val="535353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44" name="Shape 244"/>
          <p:cNvSpPr/>
          <p:nvPr/>
        </p:nvSpPr>
        <p:spPr>
          <a:xfrm>
            <a:off x="3202374" y="2512456"/>
            <a:ext cx="1451970" cy="387176"/>
          </a:xfrm>
          <a:prstGeom prst="roundRect">
            <a:avLst>
              <a:gd name="adj" fmla="val 13038"/>
            </a:avLst>
          </a:prstGeom>
          <a:solidFill>
            <a:srgbClr val="545454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6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        Blobstore</a:t>
            </a:r>
          </a:p>
        </p:txBody>
      </p:sp>
      <p:sp>
        <p:nvSpPr>
          <p:cNvPr id="245" name="Shape 245"/>
          <p:cNvSpPr/>
          <p:nvPr/>
        </p:nvSpPr>
        <p:spPr>
          <a:xfrm>
            <a:off x="3252005" y="2598185"/>
            <a:ext cx="206830" cy="2157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2228"/>
                </a:moveTo>
                <a:cubicBezTo>
                  <a:pt x="0" y="13862"/>
                  <a:pt x="4835" y="15186"/>
                  <a:pt x="10800" y="15186"/>
                </a:cubicBezTo>
                <a:cubicBezTo>
                  <a:pt x="16765" y="15186"/>
                  <a:pt x="21600" y="13862"/>
                  <a:pt x="21600" y="12228"/>
                </a:cubicBezTo>
                <a:lnTo>
                  <a:pt x="21600" y="18660"/>
                </a:lnTo>
                <a:lnTo>
                  <a:pt x="21593" y="18660"/>
                </a:lnTo>
                <a:cubicBezTo>
                  <a:pt x="21563" y="20285"/>
                  <a:pt x="16742" y="21600"/>
                  <a:pt x="10800" y="21600"/>
                </a:cubicBezTo>
                <a:cubicBezTo>
                  <a:pt x="4858" y="21600"/>
                  <a:pt x="37" y="20285"/>
                  <a:pt x="7" y="18660"/>
                </a:cubicBezTo>
                <a:lnTo>
                  <a:pt x="0" y="18660"/>
                </a:lnTo>
                <a:lnTo>
                  <a:pt x="0" y="18641"/>
                </a:lnTo>
                <a:close/>
                <a:moveTo>
                  <a:pt x="0" y="4106"/>
                </a:moveTo>
                <a:cubicBezTo>
                  <a:pt x="0" y="5740"/>
                  <a:pt x="4835" y="7065"/>
                  <a:pt x="10800" y="7065"/>
                </a:cubicBezTo>
                <a:cubicBezTo>
                  <a:pt x="16765" y="7065"/>
                  <a:pt x="21600" y="5740"/>
                  <a:pt x="21600" y="4106"/>
                </a:cubicBezTo>
                <a:lnTo>
                  <a:pt x="21600" y="10538"/>
                </a:lnTo>
                <a:lnTo>
                  <a:pt x="21593" y="10538"/>
                </a:lnTo>
                <a:cubicBezTo>
                  <a:pt x="21563" y="12164"/>
                  <a:pt x="16742" y="13478"/>
                  <a:pt x="10800" y="13478"/>
                </a:cubicBezTo>
                <a:cubicBezTo>
                  <a:pt x="4858" y="13478"/>
                  <a:pt x="37" y="12164"/>
                  <a:pt x="7" y="10538"/>
                </a:cubicBezTo>
                <a:lnTo>
                  <a:pt x="0" y="10538"/>
                </a:lnTo>
                <a:lnTo>
                  <a:pt x="0" y="10520"/>
                </a:lnTo>
                <a:close/>
                <a:moveTo>
                  <a:pt x="10800" y="0"/>
                </a:moveTo>
                <a:cubicBezTo>
                  <a:pt x="16437" y="0"/>
                  <a:pt x="21006" y="1252"/>
                  <a:pt x="21006" y="2796"/>
                </a:cubicBezTo>
                <a:cubicBezTo>
                  <a:pt x="21006" y="4340"/>
                  <a:pt x="16437" y="5592"/>
                  <a:pt x="10800" y="5592"/>
                </a:cubicBezTo>
                <a:cubicBezTo>
                  <a:pt x="5163" y="5592"/>
                  <a:pt x="594" y="4340"/>
                  <a:pt x="594" y="2796"/>
                </a:cubicBezTo>
                <a:cubicBezTo>
                  <a:pt x="594" y="1252"/>
                  <a:pt x="5163" y="0"/>
                  <a:pt x="10800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Tx/>
              </a:defRPr>
            </a:pPr>
          </a:p>
        </p:txBody>
      </p:sp>
      <p:pic>
        <p:nvPicPr>
          <p:cNvPr id="246" name="droppedImage.png"/>
          <p:cNvPicPr/>
          <p:nvPr/>
        </p:nvPicPr>
        <p:blipFill>
          <a:blip r:embed="rId2">
            <a:extLst/>
          </a:blip>
          <a:srcRect l="3267" t="13725" r="13071" b="40958"/>
          <a:stretch>
            <a:fillRect/>
          </a:stretch>
        </p:blipFill>
        <p:spPr>
          <a:xfrm>
            <a:off x="5535236" y="1106714"/>
            <a:ext cx="1023765" cy="554540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sp>
        <p:nvSpPr>
          <p:cNvPr id="247" name="Shape 247"/>
          <p:cNvSpPr/>
          <p:nvPr/>
        </p:nvSpPr>
        <p:spPr>
          <a:xfrm>
            <a:off x="5778094" y="1599260"/>
            <a:ext cx="66659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rgbClr val="535353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535353"/>
                </a:solidFill>
                <a:uFill>
                  <a:solidFill>
                    <a:srgbClr val="4D4D4D"/>
                  </a:solidFill>
                </a:uFill>
              </a:rPr>
              <a:t>BOSH</a:t>
            </a:r>
          </a:p>
        </p:txBody>
      </p:sp>
      <p:sp>
        <p:nvSpPr>
          <p:cNvPr id="248" name="Shape 248"/>
          <p:cNvSpPr/>
          <p:nvPr/>
        </p:nvSpPr>
        <p:spPr>
          <a:xfrm>
            <a:off x="3202374" y="3519141"/>
            <a:ext cx="1303646" cy="631429"/>
          </a:xfrm>
          <a:prstGeom prst="roundRect">
            <a:avLst>
              <a:gd name="adj" fmla="val 7994"/>
            </a:avLst>
          </a:prstGeom>
          <a:solidFill>
            <a:srgbClr val="29756E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  <a:latin typeface="Avenir Next"/>
                <a:ea typeface="Avenir Next"/>
                <a:cs typeface="Avenir Next"/>
                <a:sym typeface="Avenir Next"/>
              </a:rPr>
              <a:t>        Health </a:t>
            </a:r>
            <a:endParaRPr sz="1600">
              <a:solidFill>
                <a:srgbClr val="FFFFFF"/>
              </a:solidFill>
              <a:uFill>
                <a:solidFill>
                  <a:srgbClr val="4D4D4D"/>
                </a:solidFill>
              </a:uFill>
              <a:latin typeface="Avenir Next"/>
              <a:ea typeface="Avenir Next"/>
              <a:cs typeface="Avenir Next"/>
              <a:sym typeface="Avenir Next"/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  <a:latin typeface="Avenir Next"/>
                <a:ea typeface="Avenir Next"/>
                <a:cs typeface="Avenir Next"/>
                <a:sym typeface="Avenir Next"/>
              </a:rPr>
              <a:t>        Monitor</a:t>
            </a:r>
          </a:p>
        </p:txBody>
      </p:sp>
      <p:pic>
        <p:nvPicPr>
          <p:cNvPr id="249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02503" y="3649651"/>
            <a:ext cx="241301" cy="227107"/>
          </a:xfrm>
          <a:prstGeom prst="rect">
            <a:avLst/>
          </a:prstGeom>
          <a:ln w="3175">
            <a:miter lim="400000"/>
          </a:ln>
        </p:spPr>
      </p:pic>
      <p:sp>
        <p:nvSpPr>
          <p:cNvPr id="250" name="Shape 250"/>
          <p:cNvSpPr/>
          <p:nvPr/>
        </p:nvSpPr>
        <p:spPr>
          <a:xfrm>
            <a:off x="3202374" y="1621837"/>
            <a:ext cx="1451970" cy="387176"/>
          </a:xfrm>
          <a:prstGeom prst="roundRect">
            <a:avLst>
              <a:gd name="adj" fmla="val 13038"/>
            </a:avLst>
          </a:prstGeom>
          <a:solidFill>
            <a:srgbClr val="545454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6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        DB</a:t>
            </a:r>
          </a:p>
        </p:txBody>
      </p:sp>
      <p:sp>
        <p:nvSpPr>
          <p:cNvPr id="251" name="Shape 251"/>
          <p:cNvSpPr/>
          <p:nvPr/>
        </p:nvSpPr>
        <p:spPr>
          <a:xfrm>
            <a:off x="3252005" y="1681953"/>
            <a:ext cx="206830" cy="2157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2228"/>
                </a:moveTo>
                <a:cubicBezTo>
                  <a:pt x="0" y="13862"/>
                  <a:pt x="4835" y="15186"/>
                  <a:pt x="10800" y="15186"/>
                </a:cubicBezTo>
                <a:cubicBezTo>
                  <a:pt x="16765" y="15186"/>
                  <a:pt x="21600" y="13862"/>
                  <a:pt x="21600" y="12228"/>
                </a:cubicBezTo>
                <a:lnTo>
                  <a:pt x="21600" y="18660"/>
                </a:lnTo>
                <a:lnTo>
                  <a:pt x="21593" y="18660"/>
                </a:lnTo>
                <a:cubicBezTo>
                  <a:pt x="21563" y="20285"/>
                  <a:pt x="16742" y="21600"/>
                  <a:pt x="10800" y="21600"/>
                </a:cubicBezTo>
                <a:cubicBezTo>
                  <a:pt x="4858" y="21600"/>
                  <a:pt x="37" y="20285"/>
                  <a:pt x="7" y="18660"/>
                </a:cubicBezTo>
                <a:lnTo>
                  <a:pt x="0" y="18660"/>
                </a:lnTo>
                <a:lnTo>
                  <a:pt x="0" y="18641"/>
                </a:lnTo>
                <a:close/>
                <a:moveTo>
                  <a:pt x="0" y="4106"/>
                </a:moveTo>
                <a:cubicBezTo>
                  <a:pt x="0" y="5740"/>
                  <a:pt x="4835" y="7065"/>
                  <a:pt x="10800" y="7065"/>
                </a:cubicBezTo>
                <a:cubicBezTo>
                  <a:pt x="16765" y="7065"/>
                  <a:pt x="21600" y="5740"/>
                  <a:pt x="21600" y="4106"/>
                </a:cubicBezTo>
                <a:lnTo>
                  <a:pt x="21600" y="10538"/>
                </a:lnTo>
                <a:lnTo>
                  <a:pt x="21593" y="10538"/>
                </a:lnTo>
                <a:cubicBezTo>
                  <a:pt x="21563" y="12164"/>
                  <a:pt x="16742" y="13478"/>
                  <a:pt x="10800" y="13478"/>
                </a:cubicBezTo>
                <a:cubicBezTo>
                  <a:pt x="4858" y="13478"/>
                  <a:pt x="37" y="12164"/>
                  <a:pt x="7" y="10538"/>
                </a:cubicBezTo>
                <a:lnTo>
                  <a:pt x="0" y="10538"/>
                </a:lnTo>
                <a:lnTo>
                  <a:pt x="0" y="10520"/>
                </a:lnTo>
                <a:close/>
                <a:moveTo>
                  <a:pt x="10800" y="0"/>
                </a:moveTo>
                <a:cubicBezTo>
                  <a:pt x="16437" y="0"/>
                  <a:pt x="21006" y="1252"/>
                  <a:pt x="21006" y="2796"/>
                </a:cubicBezTo>
                <a:cubicBezTo>
                  <a:pt x="21006" y="4340"/>
                  <a:pt x="16437" y="5592"/>
                  <a:pt x="10800" y="5592"/>
                </a:cubicBezTo>
                <a:cubicBezTo>
                  <a:pt x="5163" y="5592"/>
                  <a:pt x="594" y="4340"/>
                  <a:pt x="594" y="2796"/>
                </a:cubicBezTo>
                <a:cubicBezTo>
                  <a:pt x="594" y="1252"/>
                  <a:pt x="5163" y="0"/>
                  <a:pt x="10800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252" name="Shape 252"/>
          <p:cNvSpPr/>
          <p:nvPr/>
        </p:nvSpPr>
        <p:spPr>
          <a:xfrm>
            <a:off x="404889" y="1846262"/>
            <a:ext cx="1303646" cy="776288"/>
          </a:xfrm>
          <a:prstGeom prst="rightArrow">
            <a:avLst>
              <a:gd name="adj1" fmla="val 72086"/>
              <a:gd name="adj2" fmla="val 41820"/>
            </a:avLst>
          </a:prstGeom>
          <a:solidFill>
            <a:srgbClr val="66ADA7"/>
          </a:solidFill>
          <a:ln w="12700"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Tx/>
              </a:defRPr>
            </a:pPr>
          </a:p>
        </p:txBody>
      </p:sp>
      <p:pic>
        <p:nvPicPr>
          <p:cNvPr id="253" name="image13.png" descr="ICON_Person_Q308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7832" y="1808162"/>
            <a:ext cx="438151" cy="776288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Shape 254"/>
          <p:cNvSpPr/>
          <p:nvPr/>
        </p:nvSpPr>
        <p:spPr>
          <a:xfrm>
            <a:off x="417589" y="1937881"/>
            <a:ext cx="1090720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200">
                <a:solidFill>
                  <a:srgbClr val="FFFFFF"/>
                </a:solidFill>
                <a:uFillTx/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Set Manifest</a:t>
            </a:r>
          </a:p>
        </p:txBody>
      </p:sp>
      <p:sp>
        <p:nvSpPr>
          <p:cNvPr id="255" name="Shape 255"/>
          <p:cNvSpPr/>
          <p:nvPr/>
        </p:nvSpPr>
        <p:spPr>
          <a:xfrm>
            <a:off x="4701150" y="2047924"/>
            <a:ext cx="1886820" cy="363583"/>
          </a:xfrm>
          <a:prstGeom prst="roundRect">
            <a:avLst>
              <a:gd name="adj" fmla="val 13884"/>
            </a:avLst>
          </a:prstGeom>
          <a:solidFill>
            <a:srgbClr val="29756E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6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        BOSH Director</a:t>
            </a:r>
          </a:p>
        </p:txBody>
      </p:sp>
      <p:pic>
        <p:nvPicPr>
          <p:cNvPr id="256" name="pasted-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780033" y="2103433"/>
            <a:ext cx="213189" cy="274100"/>
          </a:xfrm>
          <a:prstGeom prst="rect">
            <a:avLst/>
          </a:prstGeom>
          <a:ln w="3175">
            <a:miter lim="400000"/>
          </a:ln>
        </p:spPr>
      </p:pic>
      <p:sp>
        <p:nvSpPr>
          <p:cNvPr id="257" name="Shape 257"/>
          <p:cNvSpPr/>
          <p:nvPr/>
        </p:nvSpPr>
        <p:spPr>
          <a:xfrm>
            <a:off x="4696659" y="3014361"/>
            <a:ext cx="1895803" cy="388405"/>
          </a:xfrm>
          <a:prstGeom prst="roundRect">
            <a:avLst>
              <a:gd name="adj" fmla="val 13079"/>
            </a:avLst>
          </a:prstGeom>
          <a:solidFill>
            <a:srgbClr val="29756E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6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        NATS</a:t>
            </a:r>
          </a:p>
        </p:txBody>
      </p:sp>
      <p:pic>
        <p:nvPicPr>
          <p:cNvPr id="258" name="pasted-image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753277" y="3100344"/>
            <a:ext cx="266701" cy="215901"/>
          </a:xfrm>
          <a:prstGeom prst="rect">
            <a:avLst/>
          </a:prstGeom>
          <a:ln w="3175">
            <a:miter lim="400000"/>
          </a:ln>
        </p:spPr>
      </p:pic>
      <p:sp>
        <p:nvSpPr>
          <p:cNvPr id="259" name="Shape 259"/>
          <p:cNvSpPr/>
          <p:nvPr/>
        </p:nvSpPr>
        <p:spPr>
          <a:xfrm>
            <a:off x="1780150" y="2047924"/>
            <a:ext cx="1291403" cy="363583"/>
          </a:xfrm>
          <a:prstGeom prst="roundRect">
            <a:avLst>
              <a:gd name="adj" fmla="val 13884"/>
            </a:avLst>
          </a:prstGeom>
          <a:solidFill>
            <a:srgbClr val="29756E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4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        BOSH CLI</a:t>
            </a:r>
          </a:p>
        </p:txBody>
      </p:sp>
      <p:pic>
        <p:nvPicPr>
          <p:cNvPr id="260" name="pasted-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859033" y="2103433"/>
            <a:ext cx="213189" cy="274100"/>
          </a:xfrm>
          <a:prstGeom prst="rect">
            <a:avLst/>
          </a:prstGeom>
          <a:ln w="3175">
            <a:miter lim="400000"/>
          </a:ln>
        </p:spPr>
      </p:pic>
      <p:pic>
        <p:nvPicPr>
          <p:cNvPr id="261" name="pasted-image.pd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72561" y="2168828"/>
            <a:ext cx="368301" cy="330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fast" advClick="0" advTm="0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nodeType="afterEffect" presetClass="entr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nodeType="afterEffect" presetClass="entr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nodeType="afterEffect" presetClass="exit" presetSubtype="0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9" dur="1000" fill="hold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4" grpId="2"/>
      <p:bldP build="whole" bldLvl="1" animBg="1" rev="0" advAuto="0" spid="261" grpId="3"/>
      <p:bldP build="whole" bldLvl="1" animBg="1" rev="0" advAuto="0" spid="252" grpId="1"/>
      <p:bldP build="whole" bldLvl="1" animBg="1" rev="0" advAuto="0" spid="261" grpId="4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4D4D4D"/>
      </a:dk1>
      <a:lt1>
        <a:srgbClr val="FFFFFF"/>
      </a:lt1>
      <a:dk2>
        <a:srgbClr val="A7A7A7"/>
      </a:dk2>
      <a:lt2>
        <a:srgbClr val="535353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0000FF"/>
      </a:hlink>
      <a:folHlink>
        <a:srgbClr val="FF00FF"/>
      </a:folHlink>
    </a:clrScheme>
    <a:fontScheme name="Default">
      <a:majorFont>
        <a:latin typeface="Avenir Book"/>
        <a:ea typeface="Avenir Book"/>
        <a:cs typeface="Avenir Book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33928A"/>
          </a:solidFill>
          <a:prstDash val="solid"/>
          <a:round/>
        </a:ln>
        <a:effectLst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4D4D4D"/>
            </a:solidFill>
            <a:effectLst/>
            <a:uFill>
              <a:solidFill>
                <a:srgbClr val="4D4D4D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33928A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4D4D4D"/>
            </a:solidFill>
            <a:effectLst/>
            <a:uFill>
              <a:solidFill>
                <a:srgbClr val="4D4D4D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0000FF"/>
      </a:hlink>
      <a:folHlink>
        <a:srgbClr val="FF00FF"/>
      </a:folHlink>
    </a:clrScheme>
    <a:fontScheme name="Default">
      <a:majorFont>
        <a:latin typeface="Avenir Book"/>
        <a:ea typeface="Avenir Book"/>
        <a:cs typeface="Avenir Book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33928A"/>
          </a:solidFill>
          <a:prstDash val="solid"/>
          <a:round/>
        </a:ln>
        <a:effectLst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4D4D4D"/>
            </a:solidFill>
            <a:effectLst/>
            <a:uFill>
              <a:solidFill>
                <a:srgbClr val="4D4D4D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33928A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4D4D4D"/>
            </a:solidFill>
            <a:effectLst/>
            <a:uFill>
              <a:solidFill>
                <a:srgbClr val="4D4D4D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