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pic>
        <p:nvPicPr>
          <p:cNvPr id="7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2487" y="12836621"/>
            <a:ext cx="2540001" cy="994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2487" y="12836621"/>
            <a:ext cx="2540001" cy="994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  <a:endParaRPr sz="4500"/>
          </a:p>
          <a:p>
            <a:pPr lvl="1">
              <a:defRPr sz="1800"/>
            </a:pPr>
            <a:r>
              <a:rPr sz="4500"/>
              <a:t>Body Level Two</a:t>
            </a:r>
            <a:endParaRPr sz="4500"/>
          </a:p>
          <a:p>
            <a:pPr lvl="2">
              <a:defRPr sz="1800"/>
            </a:pPr>
            <a:r>
              <a:rPr sz="4500"/>
              <a:t>Body Level Three</a:t>
            </a:r>
            <a:endParaRPr sz="4500"/>
          </a:p>
          <a:p>
            <a:pPr lvl="3">
              <a:defRPr sz="1800"/>
            </a:pPr>
            <a:r>
              <a:rPr sz="4500"/>
              <a:t>Body Level Four</a:t>
            </a:r>
            <a:endParaRPr sz="4500"/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run.pivotal.io" TargetMode="External"/><Relationship Id="rId3" Type="http://schemas.openxmlformats.org/officeDocument/2006/relationships/hyperlink" Target="http://network.pivotal.io" TargetMode="External"/><Relationship Id="rId4" Type="http://schemas.openxmlformats.org/officeDocument/2006/relationships/hyperlink" Target="https://github.com/cloudfoundry/bosh-lite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hyperlink" Target="http://docs.pivotal.io" TargetMode="External"/><Relationship Id="rId4" Type="http://schemas.openxmlformats.org/officeDocument/2006/relationships/hyperlink" Target="http://support.pivotal.io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cloudfoundry.org" TargetMode="External"/><Relationship Id="rId7" Type="http://schemas.openxmlformats.org/officeDocument/2006/relationships/hyperlink" Target="https://groups.google.com/a/cloudfoundry.org/forum/#!forum/vcap-dev" TargetMode="External"/><Relationship Id="rId8" Type="http://schemas.openxmlformats.org/officeDocument/2006/relationships/hyperlink" Target="https://groups.google.com/a/cloudfoundry.org/forum/#!forum/bosh-dev" TargetMode="External"/><Relationship Id="rId9" Type="http://schemas.openxmlformats.org/officeDocument/2006/relationships/hyperlink" Target="https://groups.google.com/a/cloudfoundry.org/forum/#!forum/bosh-user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hyperlink" Target="https://github.com/cloudfoundry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hyperlink" Target="http://pivotal.io/platform-as-a-service/cloud-platform-roadshow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Pivotal CF Resources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Getting Involved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7419128" y="597850"/>
            <a:ext cx="648817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small">
                <a:solidFill>
                  <a:srgbClr val="53585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small" sz="5000">
                <a:solidFill>
                  <a:srgbClr val="53585F"/>
                </a:solidFill>
              </a:rPr>
              <a:t>Using Cloud Foundry</a:t>
            </a:r>
          </a:p>
        </p:txBody>
      </p:sp>
      <p:graphicFrame>
        <p:nvGraphicFramePr>
          <p:cNvPr id="38" name="Table 38"/>
          <p:cNvGraphicFramePr/>
          <p:nvPr/>
        </p:nvGraphicFramePr>
        <p:xfrm>
          <a:off x="843201" y="2565643"/>
          <a:ext cx="22388708" cy="10147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844570"/>
                <a:gridCol w="4750792"/>
                <a:gridCol w="6259711"/>
                <a:gridCol w="4165600"/>
                <a:gridCol w="5368032"/>
              </a:tblGrid>
              <a:tr h="338243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12200"/>
                        </a:lnSpc>
                        <a:defRPr sz="1800"/>
                      </a:pPr>
                      <a:r>
                        <a:rPr sz="9000">
                          <a:solidFill>
                            <a:srgbClr val="0F7A70"/>
                          </a:solidFill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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3200"/>
                        <a:t>Pivotal Web Services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200"/>
                        <a:t>Free trial account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marL="317500" indent="-317500" algn="l" defTabSz="914400">
                        <a:buSzPct val="75000"/>
                        <a:buChar char="•"/>
                        <a:defRPr sz="1800"/>
                      </a:pPr>
                      <a:r>
                        <a:rPr sz="2600"/>
                        <a:t>No Ops Mgr</a:t>
                      </a:r>
                      <a:endParaRPr sz="2600"/>
                    </a:p>
                    <a:p>
                      <a:pPr lvl="0" marL="317500" indent="-317500" algn="l" defTabSz="914400">
                        <a:buSzPct val="75000"/>
                        <a:buChar char="•"/>
                        <a:defRPr sz="1800"/>
                      </a:pPr>
                      <a:r>
                        <a:rPr sz="2600"/>
                        <a:t>Cannot add service brokers</a:t>
                      </a:r>
                      <a:endParaRPr sz="2600"/>
                    </a:p>
                    <a:p>
                      <a:pPr lvl="0" marL="317500" indent="-317500" algn="l" defTabSz="914400">
                        <a:buSzPct val="75000"/>
                        <a:buChar char="•"/>
                        <a:defRPr sz="1800"/>
                      </a:pPr>
                      <a:r>
                        <a:rPr sz="2600"/>
                        <a:t>3rd Party Services (no PHD, Mobile, etc)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sz="3200">
                          <a:solidFill>
                            <a:srgbClr val="0F7A70"/>
                          </a:solidFill>
                          <a:hlinkClick r:id="rId2" invalidUrl="" action="" tgtFrame="" tooltip="" history="1" highlightClick="0" endSnd="0"/>
                        </a:rPr>
                        <a:t>http://run.pivotal.io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</a:tr>
              <a:tr h="338243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12200"/>
                        </a:lnSpc>
                        <a:defRPr sz="1800"/>
                      </a:pPr>
                      <a:r>
                        <a:rPr sz="9000">
                          <a:solidFill>
                            <a:srgbClr val="0F7A70"/>
                          </a:solidFill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3200"/>
                        <a:t>vSphere / vCloud Air
(formerly vCHS)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200"/>
                        <a:t>Download Pivotal CF distributions and add on services for a 60 day free trial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marL="317500" indent="-317500" algn="l" defTabSz="914400">
                        <a:buSzPct val="75000"/>
                        <a:buChar char="•"/>
                        <a:defRPr sz="1800"/>
                      </a:pPr>
                      <a:r>
                        <a:rPr sz="2600"/>
                        <a:t>Complete PCF environment and set of services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sz="3200">
                          <a:solidFill>
                            <a:srgbClr val="0F7A70"/>
                          </a:solidFill>
                          <a:hlinkClick r:id="rId3" invalidUrl="" action="" tgtFrame="" tooltip="" history="1" highlightClick="0" endSnd="0"/>
                        </a:rPr>
                        <a:t>http://network.pivotal.io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</a:tr>
              <a:tr h="338243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12200"/>
                        </a:lnSpc>
                        <a:defRPr sz="1800"/>
                      </a:pPr>
                      <a:r>
                        <a:rPr sz="9000">
                          <a:solidFill>
                            <a:srgbClr val="0F7A70"/>
                          </a:solidFill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3200"/>
                        <a:t>Local (OSS)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200"/>
                        <a:t>Local install into a VM using vagrant and bosh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317500" indent="-317500" algn="l" defTabSz="914400">
                        <a:buSzPct val="75000"/>
                        <a:buChar char="•"/>
                        <a:defRPr sz="1800"/>
                      </a:pPr>
                      <a:r>
                        <a:rPr sz="2600"/>
                        <a:t>No Ops Mgr</a:t>
                      </a:r>
                      <a:endParaRPr sz="2600"/>
                    </a:p>
                    <a:p>
                      <a:pPr lvl="0" marL="317500" indent="-317500" algn="l" defTabSz="914400">
                        <a:buSzPct val="75000"/>
                        <a:buChar char="•"/>
                        <a:defRPr sz="1800"/>
                      </a:pPr>
                      <a:r>
                        <a:rPr sz="2600"/>
                        <a:t>Substantial learning curve</a:t>
                      </a:r>
                      <a:endParaRPr sz="2600"/>
                    </a:p>
                    <a:p>
                      <a:pPr lvl="0" marL="317500" indent="-317500" algn="l" defTabSz="914400">
                        <a:buSzPct val="75000"/>
                        <a:buChar char="•"/>
                        <a:defRPr sz="1800"/>
                      </a:pPr>
                      <a:r>
                        <a:rPr sz="2600"/>
                        <a:t>If you learn bosh, you can deploy the full suite of PCF services</a:t>
                      </a:r>
                      <a:endParaRPr sz="2600"/>
                    </a:p>
                  </a:txBody>
                  <a:tcPr marL="127000" marR="127000" marT="127000" marB="1270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sz="3200">
                          <a:solidFill>
                            <a:srgbClr val="0F7A70"/>
                          </a:solidFill>
                          <a:hlinkClick r:id="rId4" invalidUrl="" action="" tgtFrame="" tooltip="" history="1" highlightClick="0" endSnd="0"/>
                        </a:rPr>
                        <a:t>https://github.com/cloudfoundry/bosh-lite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Shape 39"/>
          <p:cNvSpPr/>
          <p:nvPr/>
        </p:nvSpPr>
        <p:spPr>
          <a:xfrm>
            <a:off x="20314581" y="1330963"/>
            <a:ext cx="349310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small" sz="2500">
                <a:solidFill>
                  <a:srgbClr val="53585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small" sz="2500">
                <a:solidFill>
                  <a:srgbClr val="53585F"/>
                </a:solidFill>
              </a:rPr>
              <a:t>Pivotal CF Resources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votal_R_Academy_1Li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3900" y="5364287"/>
            <a:ext cx="12776200" cy="298450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17987218" y="574449"/>
            <a:ext cx="600722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small">
                <a:solidFill>
                  <a:srgbClr val="53585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small" sz="5000">
                <a:solidFill>
                  <a:srgbClr val="53585F"/>
                </a:solidFill>
              </a:rPr>
              <a:t>Additional Learning</a:t>
            </a:r>
          </a:p>
        </p:txBody>
      </p:sp>
      <p:sp>
        <p:nvSpPr>
          <p:cNvPr id="43" name="Shape 43"/>
          <p:cNvSpPr/>
          <p:nvPr/>
        </p:nvSpPr>
        <p:spPr>
          <a:xfrm>
            <a:off x="20454988" y="1284161"/>
            <a:ext cx="349310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small" sz="2500">
                <a:solidFill>
                  <a:srgbClr val="53585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small" sz="2500">
                <a:solidFill>
                  <a:srgbClr val="53585F"/>
                </a:solidFill>
              </a:rPr>
              <a:t>Pivotal CF Resources</a:t>
            </a:r>
          </a:p>
        </p:txBody>
      </p:sp>
      <p:sp>
        <p:nvSpPr>
          <p:cNvPr id="44" name="Shape 44"/>
          <p:cNvSpPr/>
          <p:nvPr/>
        </p:nvSpPr>
        <p:spPr>
          <a:xfrm>
            <a:off x="8582025" y="7641597"/>
            <a:ext cx="7219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5000"/>
              <a:t>http://academy.pivotal.io/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6520541" y="597850"/>
            <a:ext cx="730250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small">
                <a:solidFill>
                  <a:srgbClr val="53585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small" sz="5000">
                <a:solidFill>
                  <a:srgbClr val="53585F"/>
                </a:solidFill>
              </a:rPr>
              <a:t>Documentation and Help</a:t>
            </a:r>
          </a:p>
        </p:txBody>
      </p:sp>
      <p:sp>
        <p:nvSpPr>
          <p:cNvPr id="47" name="Shape 47"/>
          <p:cNvSpPr/>
          <p:nvPr/>
        </p:nvSpPr>
        <p:spPr>
          <a:xfrm>
            <a:off x="20314581" y="1330963"/>
            <a:ext cx="349310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small" sz="2500">
                <a:solidFill>
                  <a:srgbClr val="53585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small" sz="2500">
                <a:solidFill>
                  <a:srgbClr val="53585F"/>
                </a:solidFill>
              </a:rPr>
              <a:t>Pivotal CF Resources</a:t>
            </a:r>
          </a:p>
        </p:txBody>
      </p:sp>
      <p:graphicFrame>
        <p:nvGraphicFramePr>
          <p:cNvPr id="48" name="Table 48"/>
          <p:cNvGraphicFramePr/>
          <p:nvPr/>
        </p:nvGraphicFramePr>
        <p:xfrm>
          <a:off x="1029163" y="2766267"/>
          <a:ext cx="22724043" cy="90145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4163414"/>
                <a:gridCol w="10434648"/>
                <a:gridCol w="8125979"/>
              </a:tblGrid>
              <a:tr h="1449614">
                <a:tc>
                  <a:txBody>
                    <a:bodyPr/>
                    <a:lstStyle/>
                    <a:p>
                      <a:pPr lvl="0"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400"/>
                        <a:t>All of the documentation for every Pivotal product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000">
                          <a:solidFill>
                            <a:srgbClr val="0F7A70"/>
                          </a:solidFill>
                          <a:hlinkClick r:id="rId3" invalidUrl="" action="" tgtFrame="" tooltip="" history="1" highlightClick="0" endSnd="0"/>
                        </a:rPr>
                        <a:t>http://docs.pivotal.io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</a:tr>
              <a:tr h="1449614">
                <a:tc>
                  <a:txBody>
                    <a:bodyPr/>
                    <a:lstStyle/>
                    <a:p>
                      <a:pPr lvl="0"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4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</a:t>
                      </a:r>
                      <a:r>
                        <a:rPr sz="3400"/>
                        <a:t> Pivotal Support for all licensed products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000">
                          <a:solidFill>
                            <a:srgbClr val="0F7A70"/>
                          </a:solidFill>
                          <a:hlinkClick r:id="rId4" invalidUrl="" action="" tgtFrame="" tooltip="" history="1" highlightClick="0" endSnd="0"/>
                        </a:rPr>
                        <a:t>http://support.pivotal.io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316878">
                <a:tc>
                  <a:txBody>
                    <a:bodyPr/>
                    <a:lstStyle/>
                    <a:p>
                      <a:pPr lvl="0"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3000">
                          <a:solidFill>
                            <a:srgbClr val="0F7A70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noFill/>
                  </a:tcPr>
                </a:tc>
              </a:tr>
              <a:tr h="1449614">
                <a:tc>
                  <a:txBody>
                    <a:bodyPr/>
                    <a:lstStyle/>
                    <a:p>
                      <a:pPr lvl="0"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400"/>
                        <a:t>Home of the CF Foundation &amp; the OSS project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000">
                          <a:solidFill>
                            <a:srgbClr val="0F7A70"/>
                          </a:solidFill>
                          <a:hlinkClick r:id="rId6" invalidUrl="" action="" tgtFrame="" tooltip="" history="1" highlightClick="0" endSnd="0"/>
                        </a:rPr>
                        <a:t>http://cloudfoundry.org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</a:tr>
              <a:tr h="1449614">
                <a:tc>
                  <a:txBody>
                    <a:bodyPr/>
                    <a:lstStyle/>
                    <a:p>
                      <a:pPr lvl="0"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4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  </a:t>
                      </a:r>
                      <a:r>
                        <a:rPr sz="3400"/>
                        <a:t>Mailing list for OSS CF developers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3000">
                          <a:solidFill>
                            <a:srgbClr val="0F7A70"/>
                          </a:solidFill>
                          <a:hlinkClick r:id="rId7" invalidUrl="" action="" tgtFrame="" tooltip="" history="1" highlightClick="0" endSnd="0"/>
                        </a:rPr>
                        <a:t>https://groups.google.com/a/cloudfoundry.org/forum/#!forum/vcap-dev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</a:tr>
              <a:tr h="1449614">
                <a:tc>
                  <a:txBody>
                    <a:bodyPr/>
                    <a:lstStyle/>
                    <a:p>
                      <a:pPr lvl="0"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4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  </a:t>
                      </a:r>
                      <a:r>
                        <a:rPr sz="3400"/>
                        <a:t>Mailing list for Bosh developers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3000">
                          <a:solidFill>
                            <a:srgbClr val="0F7A70"/>
                          </a:solidFill>
                          <a:hlinkClick r:id="rId8" invalidUrl="" action="" tgtFrame="" tooltip="" history="1" highlightClick="0" endSnd="0"/>
                        </a:rPr>
                        <a:t>https://groups.google.com/a/cloudfoundry.org/forum/#!forum/bosh-dev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</a:tr>
              <a:tr h="1449614">
                <a:tc>
                  <a:txBody>
                    <a:bodyPr/>
                    <a:lstStyle/>
                    <a:p>
                      <a:pPr lvl="0"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4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  </a:t>
                      </a:r>
                      <a:r>
                        <a:rPr sz="3400"/>
                        <a:t>Mailing list for Bosh users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3000">
                          <a:solidFill>
                            <a:srgbClr val="0F7A70"/>
                          </a:solidFill>
                          <a:hlinkClick r:id="rId9" invalidUrl="" action="" tgtFrame="" tooltip="" history="1" highlightClick="0" endSnd="0"/>
                        </a:rPr>
                        <a:t>https://groups.google.com/a/cloudfoundry.org/forum/#!forum/bosh-users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6164853" y="574449"/>
            <a:ext cx="762863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small">
                <a:solidFill>
                  <a:srgbClr val="53585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small" sz="5000">
                <a:solidFill>
                  <a:srgbClr val="53585F"/>
                </a:solidFill>
              </a:rPr>
              <a:t>Code Resources &amp; Demos</a:t>
            </a:r>
          </a:p>
        </p:txBody>
      </p:sp>
      <p:sp>
        <p:nvSpPr>
          <p:cNvPr id="51" name="Shape 51"/>
          <p:cNvSpPr/>
          <p:nvPr/>
        </p:nvSpPr>
        <p:spPr>
          <a:xfrm>
            <a:off x="20314581" y="1330963"/>
            <a:ext cx="349310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small" sz="2500">
                <a:solidFill>
                  <a:srgbClr val="53585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small" sz="2500">
                <a:solidFill>
                  <a:srgbClr val="53585F"/>
                </a:solidFill>
              </a:rPr>
              <a:t>Pivotal CF Resources</a:t>
            </a:r>
          </a:p>
        </p:txBody>
      </p:sp>
      <p:pic>
        <p:nvPicPr>
          <p:cNvPr id="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4807" y="4742268"/>
            <a:ext cx="5090483" cy="42314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" name="Group 55"/>
          <p:cNvGrpSpPr/>
          <p:nvPr/>
        </p:nvGrpSpPr>
        <p:grpSpPr>
          <a:xfrm>
            <a:off x="9048247" y="9203904"/>
            <a:ext cx="13491936" cy="2144705"/>
            <a:chOff x="0" y="0"/>
            <a:chExt cx="13491935" cy="2144704"/>
          </a:xfrm>
        </p:grpSpPr>
        <p:sp>
          <p:nvSpPr>
            <p:cNvPr id="53" name="Shape 53"/>
            <p:cNvSpPr/>
            <p:nvPr/>
          </p:nvSpPr>
          <p:spPr>
            <a:xfrm>
              <a:off x="8529" y="-1"/>
              <a:ext cx="1348340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rgbClr val="0F7A7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5000">
                  <a:solidFill>
                    <a:srgbClr val="0F7A70"/>
                  </a:solidFill>
                </a:rPr>
                <a:t>https://github.com/cloudfoundry-community</a:t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823904"/>
              <a:ext cx="12103609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4000"/>
                <a:t>Resources for extending CF &amp; building applications </a:t>
              </a:r>
              <a:endParaRPr sz="4000"/>
            </a:p>
            <a:p>
              <a:pPr lvl="0" algn="l">
                <a:defRPr sz="1800"/>
              </a:pPr>
              <a:r>
                <a:rPr sz="4000"/>
                <a:t>contributed by the community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9039084" y="6094814"/>
            <a:ext cx="14145262" cy="2085043"/>
            <a:chOff x="0" y="0"/>
            <a:chExt cx="14145260" cy="2085042"/>
          </a:xfrm>
        </p:grpSpPr>
        <p:sp>
          <p:nvSpPr>
            <p:cNvPr id="56" name="Shape 56"/>
            <p:cNvSpPr/>
            <p:nvPr/>
          </p:nvSpPr>
          <p:spPr>
            <a:xfrm>
              <a:off x="20774" y="-1"/>
              <a:ext cx="126378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rgbClr val="0F7A7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5000">
                  <a:solidFill>
                    <a:srgbClr val="0F7A70"/>
                  </a:solidFill>
                </a:rPr>
                <a:t>https://github.com/cloudfoundry-samples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764242"/>
              <a:ext cx="14145261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4000"/>
                <a:t>Sample applications leveraging a wide range of technologies</a:t>
              </a:r>
              <a:endParaRPr sz="4000"/>
            </a:p>
            <a:p>
              <a:pPr lvl="0" algn="l">
                <a:defRPr sz="1800"/>
              </a:pPr>
              <a:r>
                <a:rPr sz="4000"/>
                <a:t>contributed by the community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9099282" y="2926062"/>
            <a:ext cx="14024865" cy="2144705"/>
            <a:chOff x="0" y="0"/>
            <a:chExt cx="14024863" cy="2144704"/>
          </a:xfrm>
        </p:grpSpPr>
        <p:sp>
          <p:nvSpPr>
            <p:cNvPr id="59" name="Shape 59"/>
            <p:cNvSpPr/>
            <p:nvPr/>
          </p:nvSpPr>
          <p:spPr>
            <a:xfrm>
              <a:off x="8529" y="-1"/>
              <a:ext cx="988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rgbClr val="0F7A70"/>
                  </a:solidFill>
                  <a:hlinkClick r:id="rId3" invalidUrl="" action="" tgtFrame="" tooltip="" history="1" highlightClick="0" endSnd="0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5000">
                  <a:solidFill>
                    <a:srgbClr val="0F7A70"/>
                  </a:solidFill>
                  <a:hlinkClick r:id="rId3" invalidUrl="" action="" tgtFrame="" tooltip="" history="1" highlightClick="0" endSnd="0"/>
                </a:rPr>
                <a:t>https://github.com/cloudfoundry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23904"/>
              <a:ext cx="14024865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4000"/>
                <a:t>The OSS repository containing all of the core CF code along </a:t>
              </a:r>
              <a:endParaRPr sz="4000"/>
            </a:p>
            <a:p>
              <a:pPr lvl="0" algn="l">
                <a:defRPr sz="1800"/>
              </a:pPr>
              <a:r>
                <a:rPr sz="4000"/>
                <a:t>with associated projects.</a:t>
              </a:r>
            </a:p>
          </p:txBody>
        </p:sp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8034597" y="2162112"/>
            <a:ext cx="13849276" cy="2200896"/>
            <a:chOff x="0" y="0"/>
            <a:chExt cx="13849275" cy="2200894"/>
          </a:xfrm>
        </p:grpSpPr>
        <p:sp>
          <p:nvSpPr>
            <p:cNvPr id="63" name="Shape 63"/>
            <p:cNvSpPr/>
            <p:nvPr/>
          </p:nvSpPr>
          <p:spPr>
            <a:xfrm>
              <a:off x="0" y="-1"/>
              <a:ext cx="1384927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rgbClr val="0F7A7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5000">
                  <a:solidFill>
                    <a:srgbClr val="0F7A70"/>
                  </a:solidFill>
                </a:rPr>
                <a:t>https://www.youtube.com/user/CloudFoundry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17108" y="880094"/>
              <a:ext cx="11623041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4000"/>
                <a:t>Product demos, sample applications, competitive </a:t>
              </a:r>
              <a:endParaRPr sz="4000"/>
            </a:p>
            <a:p>
              <a:pPr lvl="0" algn="l">
                <a:defRPr sz="1800"/>
              </a:pPr>
              <a:r>
                <a:rPr sz="4000"/>
                <a:t>comparison and more</a:t>
              </a:r>
            </a:p>
          </p:txBody>
        </p:sp>
      </p:grpSp>
      <p:pic>
        <p:nvPicPr>
          <p:cNvPr id="6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601" y="1644376"/>
            <a:ext cx="5211101" cy="323636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16569983" y="574449"/>
            <a:ext cx="737717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small">
                <a:solidFill>
                  <a:srgbClr val="53585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small" sz="5000">
                <a:solidFill>
                  <a:srgbClr val="53585F"/>
                </a:solidFill>
              </a:rPr>
              <a:t>Demos &amp; Industry Videos</a:t>
            </a:r>
          </a:p>
        </p:txBody>
      </p:sp>
      <p:sp>
        <p:nvSpPr>
          <p:cNvPr id="68" name="Shape 68"/>
          <p:cNvSpPr/>
          <p:nvPr/>
        </p:nvSpPr>
        <p:spPr>
          <a:xfrm>
            <a:off x="20314581" y="1330963"/>
            <a:ext cx="349310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small" sz="2500">
                <a:solidFill>
                  <a:srgbClr val="53585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small" sz="2500">
                <a:solidFill>
                  <a:srgbClr val="53585F"/>
                </a:solidFill>
              </a:rPr>
              <a:t>Pivotal CF Resources</a:t>
            </a:r>
          </a:p>
        </p:txBody>
      </p:sp>
      <p:grpSp>
        <p:nvGrpSpPr>
          <p:cNvPr id="71" name="Group 71"/>
          <p:cNvGrpSpPr/>
          <p:nvPr/>
        </p:nvGrpSpPr>
        <p:grpSpPr>
          <a:xfrm>
            <a:off x="16748658" y="7253706"/>
            <a:ext cx="7019827" cy="4592341"/>
            <a:chOff x="0" y="0"/>
            <a:chExt cx="7019825" cy="4592339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7019826" cy="4592340"/>
            </a:xfrm>
            <a:prstGeom prst="roundRect">
              <a:avLst>
                <a:gd name="adj" fmla="val 15000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70" name="pasted-image.png"/>
            <p:cNvPicPr/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90968" y="355014"/>
              <a:ext cx="6083337" cy="3709352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pic>
        <p:nvPicPr>
          <p:cNvPr id="7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57163" y="9603271"/>
            <a:ext cx="2684067" cy="511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5027" y="11004880"/>
            <a:ext cx="2071041" cy="707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92008" y="7239985"/>
            <a:ext cx="2320759" cy="994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30704" y="9201935"/>
            <a:ext cx="2424364" cy="994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186394" y="6972523"/>
            <a:ext cx="2202353" cy="2061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867122" y="5739924"/>
            <a:ext cx="1751528" cy="1433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584907" y="5721377"/>
            <a:ext cx="1896144" cy="1083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asted-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78204" y="6191955"/>
            <a:ext cx="1599704" cy="1433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6215" y="9267441"/>
            <a:ext cx="276352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002153" y="11591134"/>
            <a:ext cx="2204721" cy="629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asted-image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796187" y="8691510"/>
            <a:ext cx="2763521" cy="1716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47366" y="5215429"/>
            <a:ext cx="3057653" cy="663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asted-image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8760921" y="6209116"/>
            <a:ext cx="2683969" cy="482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asted-imag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0187981" y="12294865"/>
            <a:ext cx="26543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asted-image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9874222" y="11111575"/>
            <a:ext cx="2202353" cy="1589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asted-image.png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3806648" y="12204439"/>
            <a:ext cx="2961844" cy="663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7778502" y="12058328"/>
            <a:ext cx="1672453" cy="955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asted-image.pdf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349703" y="5280001"/>
            <a:ext cx="2071041" cy="430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asted-image.pdf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461393" y="6593529"/>
            <a:ext cx="2320759" cy="629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pdf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081793" y="5314167"/>
            <a:ext cx="2202353" cy="994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png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56908" y="11789922"/>
            <a:ext cx="1103532" cy="1183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asted-image.png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365262" y="8041502"/>
            <a:ext cx="2084474" cy="707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png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530704" y="7912627"/>
            <a:ext cx="1374180" cy="549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asted-image.pdf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6126816" y="12308702"/>
            <a:ext cx="2017332" cy="283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png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2264435" y="10318247"/>
            <a:ext cx="4015413" cy="1427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asted-image.pdf"/>
          <p:cNvPicPr/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4673653" y="4956590"/>
            <a:ext cx="2017332" cy="315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png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887913" y="6645233"/>
            <a:ext cx="1488511" cy="629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asted-image.pdf"/>
          <p:cNvPicPr/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22107864" y="5307445"/>
            <a:ext cx="1617318" cy="955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asted-image.pdf"/>
          <p:cNvPicPr/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7870344" y="4888426"/>
            <a:ext cx="3058161" cy="955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asted-image.png"/>
          <p:cNvPicPr/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2275982" y="10534556"/>
            <a:ext cx="1480076" cy="994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asted-image.pdf"/>
          <p:cNvPicPr/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6092947" y="7713558"/>
            <a:ext cx="3057653" cy="150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1534542" y="4629024"/>
            <a:ext cx="21033840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00"/>
                            </p:stCondLst>
                            <p:childTnLst>
                              <p:par>
                                <p:cTn id="40" nodeType="after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nodeType="afterEffect" presetClass="entr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nodeType="afterEffect" presetClass="entr" presetSubtype="0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nodeType="afterEffect" presetClass="entr" presetSubtype="0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00"/>
                            </p:stCondLst>
                            <p:childTnLst>
                              <p:par>
                                <p:cTn id="64" nodeType="afterEffect" presetClass="entr" presetSubtype="0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"/>
                            </p:stCondLst>
                            <p:childTnLst>
                              <p:par>
                                <p:cTn id="68" nodeType="afterEffect" presetClass="entr" presetSubtype="0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nodeType="afterEffect" presetClass="entr" presetSubtype="0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00"/>
                            </p:stCondLst>
                            <p:childTnLst>
                              <p:par>
                                <p:cTn id="76" nodeType="afterEffect" presetClass="entr" presetSubtype="0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00"/>
                            </p:stCondLst>
                            <p:childTnLst>
                              <p:par>
                                <p:cTn id="80" nodeType="afterEffect" presetClass="entr" presetSubtype="0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800"/>
                            </p:stCondLst>
                            <p:childTnLst>
                              <p:par>
                                <p:cTn id="84" nodeType="afterEffect" presetClass="entr" presetSubtype="0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900"/>
                            </p:stCondLst>
                            <p:childTnLst>
                              <p:par>
                                <p:cTn id="88" nodeType="afterEffect" presetClass="entr" presetSubtype="0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nodeType="afterEffect" presetClass="entr" presetSubtype="0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4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100"/>
                            </p:stCondLst>
                            <p:childTnLst>
                              <p:par>
                                <p:cTn id="96" nodeType="afterEffect" presetClass="entr" presetSubtype="0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8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200"/>
                            </p:stCondLst>
                            <p:childTnLst>
                              <p:par>
                                <p:cTn id="100" nodeType="afterEffect" presetClass="entr" presetSubtype="0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2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00"/>
                            </p:stCondLst>
                            <p:childTnLst>
                              <p:par>
                                <p:cTn id="104" nodeType="afterEffect" presetClass="entr" presetSubtype="0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6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400"/>
                            </p:stCondLst>
                            <p:childTnLst>
                              <p:par>
                                <p:cTn id="108" nodeType="afterEffect" presetClass="entr" presetSubtype="0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0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nodeType="afterEffect" presetClass="entr" presetSubtype="0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0"/>
                            </p:stCondLst>
                            <p:childTnLst>
                              <p:par>
                                <p:cTn id="116" nodeType="afterEffect" presetClass="entr" presetSubtype="0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700"/>
                            </p:stCondLst>
                            <p:childTnLst>
                              <p:par>
                                <p:cTn id="120" nodeType="afterEffect" presetClass="entr" presetSubtype="0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800"/>
                            </p:stCondLst>
                            <p:childTnLst>
                              <p:par>
                                <p:cTn id="124" nodeType="afterEffect" presetClass="entr" presetSubtype="0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6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900"/>
                            </p:stCondLst>
                            <p:childTnLst>
                              <p:par>
                                <p:cTn id="128" nodeType="afterEffect" presetClass="entr" presetSubtype="0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0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nodeType="afterEffect" presetClass="entr" presetSubtype="0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4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7"/>
      <p:bldP build="whole" bldLvl="1" animBg="1" rev="0" advAuto="0" spid="75" grpId="21"/>
      <p:bldP build="whole" bldLvl="1" animBg="1" rev="0" advAuto="0" spid="103" grpId="2"/>
      <p:bldP build="whole" bldLvl="1" animBg="1" rev="0" advAuto="0" spid="93" grpId="19"/>
      <p:bldP build="whole" bldLvl="1" animBg="1" rev="0" advAuto="0" spid="85" grpId="32"/>
      <p:bldP build="whole" bldLvl="1" animBg="1" rev="0" advAuto="0" spid="94" grpId="18"/>
      <p:bldP build="whole" bldLvl="1" animBg="1" rev="0" advAuto="0" spid="72" grpId="23"/>
      <p:bldP build="whole" bldLvl="1" animBg="1" rev="0" advAuto="0" spid="79" grpId="11"/>
      <p:bldP build="whole" bldLvl="1" animBg="1" rev="0" advAuto="0" spid="87" grpId="31"/>
      <p:bldP build="whole" bldLvl="1" animBg="1" rev="0" advAuto="0" spid="84" grpId="12"/>
      <p:bldP build="whole" bldLvl="1" animBg="1" rev="0" advAuto="0" spid="99" grpId="7"/>
      <p:bldP build="whole" bldLvl="1" animBg="1" rev="0" advAuto="0" spid="98" grpId="14"/>
      <p:bldP build="whole" bldLvl="1" animBg="1" rev="0" advAuto="0" spid="88" grpId="30"/>
      <p:bldP build="whole" bldLvl="1" animBg="1" rev="0" advAuto="0" spid="86" grpId="27"/>
      <p:bldP build="whole" bldLvl="1" animBg="1" rev="0" advAuto="0" spid="73" grpId="26"/>
      <p:bldP build="whole" bldLvl="1" animBg="1" rev="0" advAuto="0" spid="89" grpId="6"/>
      <p:bldP build="whole" bldLvl="1" animBg="1" rev="0" advAuto="0" spid="71" grpId="1"/>
      <p:bldP build="whole" bldLvl="1" animBg="1" rev="0" advAuto="0" spid="91" grpId="8"/>
      <p:bldP build="whole" bldLvl="1" animBg="1" rev="0" advAuto="0" spid="95" grpId="33"/>
      <p:bldP build="whole" bldLvl="1" animBg="1" rev="0" advAuto="0" spid="100" grpId="3"/>
      <p:bldP build="whole" bldLvl="1" animBg="1" rev="0" advAuto="0" spid="83" grpId="5"/>
      <p:bldP build="whole" bldLvl="1" animBg="1" rev="0" advAuto="0" spid="74" grpId="16"/>
      <p:bldP build="whole" bldLvl="1" animBg="1" rev="0" advAuto="0" spid="96" grpId="24"/>
      <p:bldP build="whole" bldLvl="1" animBg="1" rev="0" advAuto="0" spid="78" grpId="9"/>
      <p:bldP build="whole" bldLvl="1" animBg="1" rev="0" advAuto="0" spid="80" grpId="22"/>
      <p:bldP build="whole" bldLvl="1" animBg="1" rev="0" advAuto="0" spid="92" grpId="29"/>
      <p:bldP build="whole" bldLvl="1" animBg="1" rev="0" advAuto="0" spid="90" grpId="13"/>
      <p:bldP build="whole" bldLvl="1" animBg="1" rev="0" advAuto="0" spid="77" grpId="10"/>
      <p:bldP build="whole" bldLvl="1" animBg="1" rev="0" advAuto="0" spid="101" grpId="25"/>
      <p:bldP build="whole" bldLvl="1" animBg="1" rev="0" advAuto="0" spid="81" grpId="28"/>
      <p:bldP build="whole" bldLvl="1" animBg="1" rev="0" advAuto="0" spid="82" grpId="20"/>
      <p:bldP build="whole" bldLvl="1" animBg="1" rev="0" advAuto="0" spid="97" grpId="4"/>
      <p:bldP build="whole" bldLvl="1" animBg="1" rev="0" advAuto="0" spid="76" grpId="1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roadsho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2"/>
            <a:ext cx="24384000" cy="1255413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442073" y="12469090"/>
            <a:ext cx="1904657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small" u="sng">
                <a:solidFill>
                  <a:srgbClr val="53585F"/>
                </a:solidFill>
                <a:hlinkClick r:id="rId3" invalidUrl="" action="" tgtFrame="" tooltip="" history="1" highlightClick="0" endSnd="0"/>
              </a:defRPr>
            </a:lvl1pPr>
          </a:lstStyle>
          <a:p>
            <a:pPr lvl="0">
              <a:defRPr cap="none" sz="1800" u="none">
                <a:solidFill>
                  <a:srgbClr val="000000"/>
                </a:solidFill>
              </a:defRPr>
            </a:pPr>
            <a:r>
              <a:rPr cap="small" sz="5000" u="sng">
                <a:solidFill>
                  <a:srgbClr val="53585F"/>
                </a:solidFill>
                <a:hlinkClick r:id="rId3" invalidUrl="" action="" tgtFrame="" tooltip="" history="1" highlightClick="0" endSnd="0"/>
              </a:rPr>
              <a:t>http://pivotal.io/platform-as-a-service/cloud-platform-roadshow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749340" y="6121391"/>
            <a:ext cx="16885321" cy="1473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9000"/>
              <a:t>Contact your local </a:t>
            </a:r>
            <a:r>
              <a:rPr b="1" sz="9000">
                <a:solidFill>
                  <a:srgbClr val="0F7A70"/>
                </a:solidFill>
              </a:rPr>
              <a:t>Pivotal</a:t>
            </a:r>
            <a:r>
              <a:rPr sz="9000"/>
              <a:t> Team!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84" y="-49718"/>
            <a:ext cx="24560771" cy="13815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