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p>
            <a:pPr lvl="0">
              <a:defRPr sz="1800"/>
            </a:pPr>
            <a:r>
              <a:rPr sz="11200"/>
              <a:t>Title Text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pic>
        <p:nvPicPr>
          <p:cNvPr id="7" name="Pivotal_Teal.png"/>
          <p:cNvPicPr/>
          <p:nvPr/>
        </p:nvPicPr>
        <p:blipFill>
          <a:blip r:embed="rId2">
            <a:extLst/>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pic>
        <p:nvPicPr>
          <p:cNvPr id="30" name="Pivotal_Teal.png"/>
          <p:cNvPicPr/>
          <p:nvPr/>
        </p:nvPicPr>
        <p:blipFill>
          <a:blip r:embed="rId2">
            <a:extLst/>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32" name="Shape 32"/>
          <p:cNvSpPr/>
          <p:nvPr/>
        </p:nvSpPr>
        <p:spPr>
          <a:xfrm>
            <a:off x="-1" y="12344400"/>
            <a:ext cx="24384001" cy="1028702"/>
          </a:xfrm>
          <a:prstGeom prst="rect">
            <a:avLst/>
          </a:prstGeom>
          <a:solidFill>
            <a:srgbClr val="00685D"/>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3" name="Shape 33"/>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lvl="0">
              <a:defRPr sz="1800">
                <a:solidFill>
                  <a:srgbClr val="000000"/>
                </a:solidFill>
              </a:defRPr>
            </a:pPr>
            <a:r>
              <a:rPr sz="2000">
                <a:solidFill>
                  <a:srgbClr val="808080"/>
                </a:solidFill>
              </a:rPr>
              <a:t>‹#›</a:t>
            </a:r>
          </a:p>
        </p:txBody>
      </p:sp>
      <p:pic>
        <p:nvPicPr>
          <p:cNvPr id="34" name="image1.png" descr="EMC logo white-lg.png"/>
          <p:cNvPicPr/>
          <p:nvPr/>
        </p:nvPicPr>
        <p:blipFill>
          <a:blip r:embed="rId2">
            <a:extLst/>
          </a:blip>
          <a:stretch>
            <a:fillRect/>
          </a:stretch>
        </p:blipFill>
        <p:spPr>
          <a:xfrm>
            <a:off x="21203760" y="12496699"/>
            <a:ext cx="2398872" cy="680969"/>
          </a:xfrm>
          <a:prstGeom prst="rect">
            <a:avLst/>
          </a:prstGeom>
          <a:ln w="12700">
            <a:miter lim="400000"/>
          </a:ln>
        </p:spPr>
      </p:pic>
      <p:sp>
        <p:nvSpPr>
          <p:cNvPr id="35" name="Shape 35"/>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lvl="0">
              <a:defRPr sz="1800">
                <a:solidFill>
                  <a:srgbClr val="000000"/>
                </a:solidFill>
              </a:defRPr>
            </a:pPr>
            <a:r>
              <a:rPr sz="1600">
                <a:solidFill>
                  <a:srgbClr val="808080"/>
                </a:solidFill>
              </a:rPr>
              <a:t>© Copyright 2013 Pivotal. All rights reserved.</a:t>
            </a:r>
          </a:p>
        </p:txBody>
      </p:sp>
      <p:sp>
        <p:nvSpPr>
          <p:cNvPr id="36" name="Shape 36"/>
          <p:cNvSpPr/>
          <p:nvPr>
            <p:ph type="title"/>
          </p:nvPr>
        </p:nvSpPr>
        <p:spPr>
          <a:xfrm>
            <a:off x="977901" y="867834"/>
            <a:ext cx="22428201" cy="2332566"/>
          </a:xfrm>
          <a:prstGeom prst="rect">
            <a:avLst/>
          </a:prstGeom>
        </p:spPr>
        <p:txBody>
          <a:bodyPr anchor="t">
            <a:noAutofit/>
          </a:bodyPr>
          <a:lstStyle>
            <a:lvl1pPr algn="l" defTabSz="914400">
              <a:lnSpc>
                <a:spcPct val="90000"/>
              </a:lnSpc>
              <a:defRPr sz="8400">
                <a:solidFill>
                  <a:srgbClr val="00685D"/>
                </a:solidFill>
                <a:latin typeface="Arial"/>
                <a:ea typeface="Arial"/>
                <a:cs typeface="Arial"/>
                <a:sym typeface="Arial"/>
              </a:defRPr>
            </a:lvl1pPr>
          </a:lstStyle>
          <a:p>
            <a:pPr lvl="0">
              <a:defRPr sz="1800">
                <a:solidFill>
                  <a:srgbClr val="000000"/>
                </a:solidFill>
              </a:defRPr>
            </a:pPr>
            <a:r>
              <a:rPr sz="8400">
                <a:solidFill>
                  <a:srgbClr val="00685D"/>
                </a:solidFill>
              </a:rPr>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10" name="Shape 10"/>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5" name="Shape 15"/>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11200"/>
              <a:t>Title Text</a:t>
            </a:r>
          </a:p>
        </p:txBody>
      </p:sp>
      <p:sp>
        <p:nvSpPr>
          <p:cNvPr id="20" name="Shape 20"/>
          <p:cNvSpPr/>
          <p:nvPr>
            <p:ph type="body" idx="1"/>
          </p:nvPr>
        </p:nvSpPr>
        <p:spPr>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11200"/>
              <a:t>Title Text</a:t>
            </a:r>
          </a:p>
        </p:txBody>
      </p:sp>
      <p:sp>
        <p:nvSpPr>
          <p:cNvPr id="23" name="Shape 23"/>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endParaRPr sz="4500"/>
          </a:p>
          <a:p>
            <a:pPr lvl="1">
              <a:defRPr sz="1800"/>
            </a:pPr>
            <a:r>
              <a:rPr sz="4500"/>
              <a:t>Body Level Two</a:t>
            </a:r>
            <a:endParaRPr sz="4500"/>
          </a:p>
          <a:p>
            <a:pPr lvl="2">
              <a:defRPr sz="1800"/>
            </a:pPr>
            <a:r>
              <a:rPr sz="4500"/>
              <a:t>Body Level Three</a:t>
            </a:r>
            <a:endParaRPr sz="4500"/>
          </a:p>
          <a:p>
            <a:pPr lvl="3">
              <a:defRPr sz="1800"/>
            </a:pPr>
            <a:r>
              <a:rPr sz="4500"/>
              <a:t>Body Level Four</a:t>
            </a:r>
            <a:endParaRPr sz="4500"/>
          </a:p>
          <a:p>
            <a:pPr lvl="4">
              <a:defRPr sz="1800"/>
            </a:pPr>
            <a:r>
              <a:rPr sz="45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1689100" y="1778000"/>
            <a:ext cx="21005800" cy="10147300"/>
          </a:xfrm>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15.png"/><Relationship Id="rId4" Type="http://schemas.openxmlformats.org/officeDocument/2006/relationships/image" Target="../media/image2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2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2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2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2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2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2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25.png"/><Relationship Id="rId16" Type="http://schemas.openxmlformats.org/officeDocument/2006/relationships/image" Target="../media/image43.png"/><Relationship Id="rId17" Type="http://schemas.openxmlformats.org/officeDocument/2006/relationships/image" Target="../media/image44.png"/><Relationship Id="rId18" Type="http://schemas.openxmlformats.org/officeDocument/2006/relationships/image" Target="../media/image45.png"/><Relationship Id="rId19" Type="http://schemas.openxmlformats.org/officeDocument/2006/relationships/image" Target="../media/image46.png"/><Relationship Id="rId20" Type="http://schemas.openxmlformats.org/officeDocument/2006/relationships/image" Target="../media/image47.png"/><Relationship Id="rId21" Type="http://schemas.openxmlformats.org/officeDocument/2006/relationships/image" Target="../media/image48.png"/><Relationship Id="rId22" Type="http://schemas.openxmlformats.org/officeDocument/2006/relationships/image" Target="../media/image49.png"/><Relationship Id="rId23" Type="http://schemas.openxmlformats.org/officeDocument/2006/relationships/image" Target="../media/image50.png"/><Relationship Id="rId24" Type="http://schemas.openxmlformats.org/officeDocument/2006/relationships/image" Target="../media/image51.png"/><Relationship Id="rId25" Type="http://schemas.openxmlformats.org/officeDocument/2006/relationships/image" Target="../media/image52.png"/><Relationship Id="rId26" Type="http://schemas.openxmlformats.org/officeDocument/2006/relationships/image" Target="../media/image53.png"/><Relationship Id="rId27" Type="http://schemas.openxmlformats.org/officeDocument/2006/relationships/image" Target="../media/image54.png"/><Relationship Id="rId28" Type="http://schemas.openxmlformats.org/officeDocument/2006/relationships/image" Target="../media/image2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20.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8" Type="http://schemas.openxmlformats.org/officeDocument/2006/relationships/image" Target="../media/image5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8" Type="http://schemas.openxmlformats.org/officeDocument/2006/relationships/image" Target="../media/image56.png"/><Relationship Id="rId9" Type="http://schemas.openxmlformats.org/officeDocument/2006/relationships/hyperlink" Target="https://www.youtube.com/watch?v=rk_K_AAHEEI"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8" Type="http://schemas.openxmlformats.org/officeDocument/2006/relationships/image" Target="../media/image57.png"/><Relationship Id="rId9" Type="http://schemas.openxmlformats.org/officeDocument/2006/relationships/image" Target="../media/image58.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 Id="rId8" Type="http://schemas.openxmlformats.org/officeDocument/2006/relationships/image" Target="../media/image59.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26.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3" name="Group 63"/>
          <p:cNvGrpSpPr/>
          <p:nvPr/>
        </p:nvGrpSpPr>
        <p:grpSpPr>
          <a:xfrm>
            <a:off x="7584631" y="3556000"/>
            <a:ext cx="9214738" cy="7520381"/>
            <a:chOff x="0" y="0"/>
            <a:chExt cx="9214736" cy="7520380"/>
          </a:xfrm>
        </p:grpSpPr>
        <p:sp>
          <p:nvSpPr>
            <p:cNvPr id="40" name="Shape 40"/>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41" name="Shape 41"/>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42" name="Shape 42"/>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43" name="Shape 43"/>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44" name="Shape 44"/>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45" name="Shape 45"/>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46" name="Shape 46"/>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47" name="Shape 47"/>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48" name="Shape 48"/>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49" name="Shape 49"/>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50" name="Shape 50"/>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51" name="Shape 51"/>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52" name="Shape 52"/>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53" name="Shape 53"/>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54" name="Shape 54"/>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55" name="Shape 55"/>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56" name="Shape 56"/>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57" name="Shape 57"/>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58" name="Shape 58"/>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59" name="Shape 59"/>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60" name="Shape 60"/>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61" name="Shape 61"/>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
          <p:nvSpPr>
            <p:cNvPr id="62" name="Shape 62"/>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grpSp>
      <p:sp>
        <p:nvSpPr>
          <p:cNvPr id="64" name="Shape 64"/>
          <p:cNvSpPr/>
          <p:nvPr/>
        </p:nvSpPr>
        <p:spPr>
          <a:xfrm>
            <a:off x="7946733" y="1752599"/>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lvl="0">
              <a:defRPr sz="1800"/>
            </a:pPr>
            <a:r>
              <a:rPr sz="5000"/>
              <a:t>Cloud Foundry Technical Overview</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2" name="pasted-image.pdf"/>
          <p:cNvPicPr/>
          <p:nvPr/>
        </p:nvPicPr>
        <p:blipFill>
          <a:blip r:embed="rId2">
            <a:extLst/>
          </a:blip>
          <a:stretch>
            <a:fillRect/>
          </a:stretch>
        </p:blipFill>
        <p:spPr>
          <a:xfrm>
            <a:off x="1739900" y="1358900"/>
            <a:ext cx="11620500" cy="10993257"/>
          </a:xfrm>
          <a:prstGeom prst="rect">
            <a:avLst/>
          </a:prstGeom>
          <a:ln w="12700">
            <a:miter lim="400000"/>
          </a:ln>
        </p:spPr>
      </p:pic>
      <p:grpSp>
        <p:nvGrpSpPr>
          <p:cNvPr id="249" name="Group 249"/>
          <p:cNvGrpSpPr/>
          <p:nvPr/>
        </p:nvGrpSpPr>
        <p:grpSpPr>
          <a:xfrm>
            <a:off x="11949002" y="5438261"/>
            <a:ext cx="4295776" cy="2839642"/>
            <a:chOff x="-1641078" y="0"/>
            <a:chExt cx="4295775" cy="2839640"/>
          </a:xfrm>
        </p:grpSpPr>
        <p:sp>
          <p:nvSpPr>
            <p:cNvPr id="243" name="Shape 243"/>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grpSp>
          <p:nvGrpSpPr>
            <p:cNvPr id="246" name="Group 246"/>
            <p:cNvGrpSpPr/>
            <p:nvPr/>
          </p:nvGrpSpPr>
          <p:grpSpPr>
            <a:xfrm>
              <a:off x="287779" y="323939"/>
              <a:ext cx="2136146" cy="1048344"/>
              <a:chOff x="0" y="0"/>
              <a:chExt cx="2136145" cy="1048342"/>
            </a:xfrm>
          </p:grpSpPr>
          <p:pic>
            <p:nvPicPr>
              <p:cNvPr id="244" name="pasted-image.pdf"/>
              <p:cNvPicPr/>
              <p:nvPr/>
            </p:nvPicPr>
            <p:blipFill>
              <a:blip r:embed="rId3">
                <a:extLst/>
              </a:blip>
              <a:stretch>
                <a:fillRect/>
              </a:stretch>
            </p:blipFill>
            <p:spPr>
              <a:xfrm>
                <a:off x="570581" y="0"/>
                <a:ext cx="1020496" cy="556634"/>
              </a:xfrm>
              <a:prstGeom prst="rect">
                <a:avLst/>
              </a:prstGeom>
              <a:ln w="12700" cap="flat">
                <a:noFill/>
                <a:miter lim="400000"/>
              </a:ln>
              <a:effectLst/>
            </p:spPr>
          </p:pic>
          <p:sp>
            <p:nvSpPr>
              <p:cNvPr id="245" name="Shape 245"/>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grpSp>
        <p:pic>
          <p:nvPicPr>
            <p:cNvPr id="247" name="pasted-image.pdf"/>
            <p:cNvPicPr/>
            <p:nvPr/>
          </p:nvPicPr>
          <p:blipFill>
            <a:blip r:embed="rId4">
              <a:extLst/>
            </a:blip>
            <a:stretch>
              <a:fillRect/>
            </a:stretch>
          </p:blipFill>
          <p:spPr>
            <a:xfrm>
              <a:off x="1090313" y="1524512"/>
              <a:ext cx="838201" cy="558801"/>
            </a:xfrm>
            <a:prstGeom prst="rect">
              <a:avLst/>
            </a:prstGeom>
            <a:ln w="12700" cap="flat">
              <a:noFill/>
              <a:miter lim="400000"/>
            </a:ln>
            <a:effectLst/>
          </p:spPr>
        </p:pic>
        <p:sp>
          <p:nvSpPr>
            <p:cNvPr id="248" name="Shape 248"/>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grpSp>
      <p:sp>
        <p:nvSpPr>
          <p:cNvPr id="250" name="Shape 250"/>
          <p:cNvSpPr/>
          <p:nvPr/>
        </p:nvSpPr>
        <p:spPr>
          <a:xfrm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251" name="Shape 251"/>
          <p:cNvSpPr/>
          <p:nvPr/>
        </p:nvSpPr>
        <p:spPr>
          <a:xfrm rot="16200000">
            <a:off x="6511482" y="494966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252" name="Shape 252"/>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sp>
        <p:nvSpPr>
          <p:cNvPr id="253" name="Shape 253"/>
          <p:cNvSpPr/>
          <p:nvPr/>
        </p:nvSpPr>
        <p:spPr>
          <a:xfrm>
            <a:off x="10021408" y="8917020"/>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alpha val="4586"/>
            </a:srgbClr>
          </a:solidFill>
          <a:ln w="12700">
            <a:miter lim="400000"/>
          </a:ln>
        </p:spPr>
        <p:txBody>
          <a:bodyPr lIns="0" tIns="0" rIns="0" bIns="0" anchor="ctr"/>
          <a:lstStyle/>
          <a:p>
            <a:pPr lvl="0">
              <a:defRPr sz="3200">
                <a:solidFill>
                  <a:srgbClr val="FFFFFF"/>
                </a:solidFill>
              </a:defRPr>
            </a:pPr>
          </a:p>
        </p:txBody>
      </p:sp>
      <p:sp>
        <p:nvSpPr>
          <p:cNvPr id="254" name="Shape 254"/>
          <p:cNvSpPr/>
          <p:nvPr/>
        </p:nvSpPr>
        <p:spPr>
          <a:xfrm>
            <a:off x="13047552" y="3479810"/>
            <a:ext cx="16383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FontAwesome"/>
                <a:ea typeface="FontAwesome"/>
                <a:cs typeface="FontAwesome"/>
                <a:sym typeface="FontAwesome"/>
              </a:defRPr>
            </a:lvl1pPr>
          </a:lstStyle>
          <a:p>
            <a:pPr lvl="0">
              <a:defRPr sz="1800">
                <a:solidFill>
                  <a:srgbClr val="000000"/>
                </a:solidFill>
              </a:defRPr>
            </a:pPr>
            <a:r>
              <a:rPr sz="12000">
                <a:solidFill>
                  <a:srgbClr val="0F7A70"/>
                </a:solidFill>
              </a:rPr>
              <a:t></a:t>
            </a:r>
          </a:p>
        </p:txBody>
      </p:sp>
      <p:sp>
        <p:nvSpPr>
          <p:cNvPr id="255" name="Shape 255"/>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256" name="Shape 256"/>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2" grpId="1" fill="hold">
                                  <p:stCondLst>
                                    <p:cond delay="0"/>
                                  </p:stCondLst>
                                  <p:iterate type="el" backwards="0">
                                    <p:tmAbs val="0"/>
                                  </p:iterate>
                                  <p:childTnLst>
                                    <p:set>
                                      <p:cBhvr>
                                        <p:cTn id="6" fill="hold"/>
                                        <p:tgtEl>
                                          <p:spTgt spid="253"/>
                                        </p:tgtEl>
                                        <p:attrNameLst>
                                          <p:attrName>style.visibility</p:attrName>
                                        </p:attrNameLst>
                                      </p:cBhvr>
                                      <p:to>
                                        <p:strVal val="visible"/>
                                      </p:to>
                                    </p:set>
                                    <p:animEffect filter="wipe(down)" transition="in">
                                      <p:cBhvr>
                                        <p:cTn id="7" dur="500"/>
                                        <p:tgtEl>
                                          <p:spTgt spid="253"/>
                                        </p:tgtEl>
                                      </p:cBhvr>
                                    </p:animEffect>
                                  </p:childTnLst>
                                </p:cTn>
                              </p:par>
                            </p:childTnLst>
                          </p:cTn>
                        </p:par>
                        <p:par>
                          <p:cTn id="8" fill="hold">
                            <p:stCondLst>
                              <p:cond delay="5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2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2" presetID="22" grpId="3" fill="hold">
                                  <p:stCondLst>
                                    <p:cond delay="0"/>
                                  </p:stCondLst>
                                  <p:iterate type="el" backwards="0">
                                    <p:tmAbs val="0"/>
                                  </p:iterate>
                                  <p:childTnLst>
                                    <p:set>
                                      <p:cBhvr>
                                        <p:cTn id="14" fill="hold"/>
                                        <p:tgtEl>
                                          <p:spTgt spid="250"/>
                                        </p:tgtEl>
                                        <p:attrNameLst>
                                          <p:attrName>style.visibility</p:attrName>
                                        </p:attrNameLst>
                                      </p:cBhvr>
                                      <p:to>
                                        <p:strVal val="visible"/>
                                      </p:to>
                                    </p:set>
                                    <p:animEffect filter="wipe(right)" transition="in">
                                      <p:cBhvr>
                                        <p:cTn id="15" dur="500"/>
                                        <p:tgtEl>
                                          <p:spTgt spid="250"/>
                                        </p:tgtEl>
                                      </p:cBhvr>
                                    </p:animEffect>
                                  </p:childTnLst>
                                </p:cTn>
                              </p:par>
                            </p:childTnLst>
                          </p:cTn>
                        </p:par>
                        <p:par>
                          <p:cTn id="16" fill="hold">
                            <p:stCondLst>
                              <p:cond delay="500"/>
                            </p:stCondLst>
                            <p:childTnLst>
                              <p:par>
                                <p:cTn id="17" nodeType="afterEffect" presetClass="entr" presetSubtype="4" presetID="22" grpId="4" fill="hold">
                                  <p:stCondLst>
                                    <p:cond delay="1000"/>
                                  </p:stCondLst>
                                  <p:iterate type="el" backwards="0">
                                    <p:tmAbs val="0"/>
                                  </p:iterate>
                                  <p:childTnLst>
                                    <p:set>
                                      <p:cBhvr>
                                        <p:cTn id="18" fill="hold"/>
                                        <p:tgtEl>
                                          <p:spTgt spid="251"/>
                                        </p:tgtEl>
                                        <p:attrNameLst>
                                          <p:attrName>style.visibility</p:attrName>
                                        </p:attrNameLst>
                                      </p:cBhvr>
                                      <p:to>
                                        <p:strVal val="visible"/>
                                      </p:to>
                                    </p:set>
                                    <p:animEffect filter="wipe(down)" transition="in">
                                      <p:cBhvr>
                                        <p:cTn id="19" dur="500"/>
                                        <p:tgtEl>
                                          <p:spTgt spid="251"/>
                                        </p:tgtEl>
                                      </p:cBhvr>
                                    </p:animEffect>
                                  </p:childTnLst>
                                </p:cTn>
                              </p:par>
                            </p:childTnLst>
                          </p:cTn>
                        </p:par>
                        <p:par>
                          <p:cTn id="20" fill="hold">
                            <p:stCondLst>
                              <p:cond delay="2000"/>
                            </p:stCondLst>
                            <p:childTnLst>
                              <p:par>
                                <p:cTn id="21" nodeType="afterEffect" presetClass="exit" presetSubtype="0" presetID="1" grpId="5" fill="hold">
                                  <p:stCondLst>
                                    <p:cond delay="0"/>
                                  </p:stCondLst>
                                  <p:iterate type="el" backwards="0">
                                    <p:tmAbs val="0"/>
                                  </p:iterate>
                                  <p:childTnLst>
                                    <p:set>
                                      <p:cBhvr>
                                        <p:cTn id="22" fill="hold">
                                          <p:stCondLst>
                                            <p:cond delay="0"/>
                                          </p:stCondLst>
                                        </p:cTn>
                                        <p:tgtEl>
                                          <p:spTgt spid="250"/>
                                        </p:tgtEl>
                                        <p:attrNameLst>
                                          <p:attrName>style.visibility</p:attrName>
                                        </p:attrNameLst>
                                      </p:cBhvr>
                                      <p:to>
                                        <p:strVal val="hidden"/>
                                      </p:to>
                                    </p:set>
                                  </p:childTnLst>
                                </p:cTn>
                              </p:par>
                            </p:childTnLst>
                          </p:cTn>
                        </p:par>
                        <p:par>
                          <p:cTn id="23" fill="hold">
                            <p:stCondLst>
                              <p:cond delay="2000"/>
                            </p:stCondLst>
                            <p:childTnLst>
                              <p:par>
                                <p:cTn id="24" nodeType="afterEffect" presetClass="exit" presetSubtype="0" presetID="1" grpId="6" fill="hold">
                                  <p:stCondLst>
                                    <p:cond delay="1000"/>
                                  </p:stCondLst>
                                  <p:iterate type="el" backwards="0">
                                    <p:tmAbs val="0"/>
                                  </p:iterate>
                                  <p:childTnLst>
                                    <p:set>
                                      <p:cBhvr>
                                        <p:cTn id="25" fill="hold">
                                          <p:stCondLst>
                                            <p:cond delay="0"/>
                                          </p:stCondLst>
                                        </p:cTn>
                                        <p:tgtEl>
                                          <p:spTgt spid="251"/>
                                        </p:tgtEl>
                                        <p:attrNameLst>
                                          <p:attrName>style.visibility</p:attrName>
                                        </p:attrNameLst>
                                      </p:cBhvr>
                                      <p:to>
                                        <p:strVal val="hidden"/>
                                      </p:to>
                                    </p:set>
                                  </p:childTnLst>
                                </p:cTn>
                              </p:par>
                            </p:childTnLst>
                          </p:cTn>
                        </p:par>
                        <p:par>
                          <p:cTn id="26" fill="hold">
                            <p:stCondLst>
                              <p:cond delay="3000"/>
                            </p:stCondLst>
                            <p:childTnLst>
                              <p:par>
                                <p:cTn id="27" nodeType="afterEffect" presetClass="entr" presetSubtype="3" presetID="18" grpId="7" fill="hold">
                                  <p:stCondLst>
                                    <p:cond delay="1000"/>
                                  </p:stCondLst>
                                  <p:iterate type="el" backwards="0">
                                    <p:tmAbs val="0"/>
                                  </p:iterate>
                                  <p:childTnLst>
                                    <p:set>
                                      <p:cBhvr>
                                        <p:cTn id="28" fill="hold"/>
                                        <p:tgtEl>
                                          <p:spTgt spid="255"/>
                                        </p:tgtEl>
                                        <p:attrNameLst>
                                          <p:attrName>style.visibility</p:attrName>
                                        </p:attrNameLst>
                                      </p:cBhvr>
                                      <p:to>
                                        <p:strVal val="visible"/>
                                      </p:to>
                                    </p:set>
                                    <p:animEffect filter="strips(upRight)" transition="in">
                                      <p:cBhvr>
                                        <p:cTn id="29" dur="500"/>
                                        <p:tgtEl>
                                          <p:spTgt spid="255"/>
                                        </p:tgtEl>
                                      </p:cBhvr>
                                    </p:animEffect>
                                  </p:childTnLst>
                                </p:cTn>
                              </p:par>
                            </p:childTnLst>
                          </p:cTn>
                        </p:par>
                        <p:par>
                          <p:cTn id="30" fill="hold">
                            <p:stCondLst>
                              <p:cond delay="4500"/>
                            </p:stCondLst>
                            <p:childTnLst>
                              <p:par>
                                <p:cTn id="31" nodeType="afterEffect" presetClass="entr" presetSubtype="0" presetID="1" grpId="8" fill="hold">
                                  <p:stCondLst>
                                    <p:cond delay="0"/>
                                  </p:stCondLst>
                                  <p:iterate type="el" backwards="0">
                                    <p:tmAbs val="0"/>
                                  </p:iterate>
                                  <p:childTnLst>
                                    <p:set>
                                      <p:cBhvr>
                                        <p:cTn id="32" fill="hold"/>
                                        <p:tgtEl>
                                          <p:spTgt spid="254"/>
                                        </p:tgtEl>
                                        <p:attrNameLst>
                                          <p:attrName>style.visibility</p:attrName>
                                        </p:attrNameLst>
                                      </p:cBhvr>
                                      <p:to>
                                        <p:strVal val="visible"/>
                                      </p:to>
                                    </p:set>
                                  </p:childTnLst>
                                </p:cTn>
                              </p:par>
                            </p:childTnLst>
                          </p:cTn>
                        </p:par>
                        <p:par>
                          <p:cTn id="33" fill="hold">
                            <p:stCondLst>
                              <p:cond delay="4500"/>
                            </p:stCondLst>
                            <p:childTnLst>
                              <p:par>
                                <p:cTn id="34" nodeType="afterEffect" presetClass="exit" presetSubtype="2" presetID="2" grpId="9" fill="hold">
                                  <p:stCondLst>
                                    <p:cond delay="500"/>
                                  </p:stCondLst>
                                  <p:iterate type="lt" backwards="0">
                                    <p:tmAbs val="0"/>
                                  </p:iterate>
                                  <p:childTnLst>
                                    <p:anim calcmode="lin" valueType="num">
                                      <p:cBhvr>
                                        <p:cTn id="35" dur="2000" fill="hold"/>
                                        <p:tgtEl>
                                          <p:spTgt spid="254"/>
                                        </p:tgtEl>
                                        <p:attrNameLst>
                                          <p:attrName>ppt_x</p:attrName>
                                        </p:attrNameLst>
                                      </p:cBhvr>
                                      <p:tavLst>
                                        <p:tav tm="0">
                                          <p:val>
                                            <p:strVal val="ppt_x"/>
                                          </p:val>
                                        </p:tav>
                                        <p:tav tm="100000">
                                          <p:val>
                                            <p:strVal val="1+ppt_w/2"/>
                                          </p:val>
                                        </p:tav>
                                      </p:tavLst>
                                    </p:anim>
                                    <p:anim calcmode="lin" valueType="num">
                                      <p:cBhvr>
                                        <p:cTn id="36" dur="2000" fill="hold"/>
                                        <p:tgtEl>
                                          <p:spTgt spid="254"/>
                                        </p:tgtEl>
                                        <p:attrNameLst>
                                          <p:attrName>ppt_y</p:attrName>
                                        </p:attrNameLst>
                                      </p:cBhvr>
                                      <p:tavLst>
                                        <p:tav tm="0">
                                          <p:val>
                                            <p:strVal val="ppt_y"/>
                                          </p:val>
                                        </p:tav>
                                        <p:tav tm="100000">
                                          <p:val>
                                            <p:strVal val="ppt_y"/>
                                          </p:val>
                                        </p:tav>
                                      </p:tavLst>
                                    </p:anim>
                                    <p:set>
                                      <p:cBhvr>
                                        <p:cTn id="37" fill="hold">
                                          <p:stCondLst>
                                            <p:cond delay="1999"/>
                                          </p:stCondLst>
                                        </p:cTn>
                                        <p:tgtEl>
                                          <p:spTgt spid="254"/>
                                        </p:tgtEl>
                                        <p:attrNameLst>
                                          <p:attrName>style.visibility</p:attrName>
                                        </p:attrNameLst>
                                      </p:cBhvr>
                                      <p:to>
                                        <p:strVal val="hidden"/>
                                      </p:to>
                                    </p:set>
                                  </p:childTnLst>
                                </p:cTn>
                              </p:par>
                            </p:childTnLst>
                          </p:cTn>
                        </p:par>
                        <p:par>
                          <p:cTn id="38" fill="hold">
                            <p:stCondLst>
                              <p:cond delay="7000"/>
                            </p:stCondLst>
                            <p:childTnLst>
                              <p:par>
                                <p:cTn id="39" nodeType="afterEffect" presetClass="exit" presetSubtype="0" presetID="1" grpId="10" fill="hold">
                                  <p:stCondLst>
                                    <p:cond delay="0"/>
                                  </p:stCondLst>
                                  <p:iterate type="el" backwards="0">
                                    <p:tmAbs val="0"/>
                                  </p:iterate>
                                  <p:childTnLst>
                                    <p:set>
                                      <p:cBhvr>
                                        <p:cTn id="40" fill="hold">
                                          <p:stCondLst>
                                            <p:cond delay="0"/>
                                          </p:stCondLst>
                                        </p:cTn>
                                        <p:tgtEl>
                                          <p:spTgt spid="2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 grpId="3"/>
      <p:bldP build="whole" bldLvl="1" animBg="1" rev="0" advAuto="0" spid="253" grpId="1"/>
      <p:bldP build="whole" bldLvl="1" animBg="1" rev="0" advAuto="0" spid="250" grpId="5"/>
      <p:bldP build="whole" bldLvl="1" animBg="1" rev="0" advAuto="0" spid="254" grpId="8"/>
      <p:bldP build="whole" bldLvl="1" animBg="1" rev="0" advAuto="0" spid="254" grpId="9"/>
      <p:bldP build="whole" bldLvl="1" animBg="1" rev="0" advAuto="0" spid="255" grpId="7"/>
      <p:bldP build="whole" bldLvl="1" animBg="1" rev="0" advAuto="0" spid="251" grpId="4"/>
      <p:bldP build="whole" bldLvl="1" animBg="1" rev="0" advAuto="0" spid="255" grpId="10"/>
      <p:bldP build="whole" bldLvl="1" animBg="1" rev="0" advAuto="0" spid="251" grpId="6"/>
      <p:bldP build="whole" bldLvl="1" animBg="1" rev="0" advAuto="0" spid="253"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259" name="Shape 259"/>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grpSp>
        <p:nvGrpSpPr>
          <p:cNvPr id="265" name="Group 265"/>
          <p:cNvGrpSpPr/>
          <p:nvPr/>
        </p:nvGrpSpPr>
        <p:grpSpPr>
          <a:xfrm>
            <a:off x="11949002" y="5438261"/>
            <a:ext cx="4295776" cy="2839642"/>
            <a:chOff x="-1641078" y="0"/>
            <a:chExt cx="4295775" cy="2839640"/>
          </a:xfrm>
        </p:grpSpPr>
        <p:sp>
          <p:nvSpPr>
            <p:cNvPr id="260" name="Shape 260"/>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61" name="pasted-image.pdf"/>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262" name="Shape 262"/>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sp>
          <p:nvSpPr>
            <p:cNvPr id="263" name="Shape 263"/>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pic>
          <p:nvPicPr>
            <p:cNvPr id="264" name="pasted-image.pdf"/>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
        <p:nvSpPr>
          <p:cNvPr id="266" name="Shape 266"/>
          <p:cNvSpPr/>
          <p:nvPr/>
        </p:nvSpPr>
        <p:spPr>
          <a:xfrm>
            <a:off x="10021408" y="8917020"/>
            <a:ext cx="1270001" cy="12700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alpha val="4586"/>
            </a:srgbClr>
          </a:solidFill>
          <a:ln w="12700">
            <a:miter lim="400000"/>
          </a:ln>
        </p:spPr>
        <p:txBody>
          <a:bodyPr lIns="0" tIns="0" rIns="0" bIns="0" anchor="ctr"/>
          <a:lstStyle/>
          <a:p>
            <a:pPr lvl="0">
              <a:defRPr sz="3200">
                <a:solidFill>
                  <a:srgbClr val="FFFFFF"/>
                </a:solidFill>
              </a:defRPr>
            </a:pPr>
          </a:p>
        </p:txBody>
      </p:sp>
      <p:sp>
        <p:nvSpPr>
          <p:cNvPr id="267" name="Shape 267"/>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0"/>
                                  </p:stCondLst>
                                  <p:iterate type="el" backwards="0">
                                    <p:tmAbs val="0"/>
                                  </p:iterate>
                                  <p:childTnLst>
                                    <p:set>
                                      <p:cBhvr>
                                        <p:cTn id="6" fill="hold"/>
                                        <p:tgtEl>
                                          <p:spTgt spid="266"/>
                                        </p:tgtEl>
                                        <p:attrNameLst>
                                          <p:attrName>style.visibility</p:attrName>
                                        </p:attrNameLst>
                                      </p:cBhvr>
                                      <p:to>
                                        <p:strVal val="visible"/>
                                      </p:to>
                                    </p:set>
                                    <p:animEffect filter="fade" transition="in">
                                      <p:cBhvr>
                                        <p:cTn id="7" dur="1000"/>
                                        <p:tgtEl>
                                          <p:spTgt spid="266"/>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2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
      <p:bldP build="whole" bldLvl="1" animBg="1" rev="0" advAuto="0" spid="266"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sp>
        <p:nvSpPr>
          <p:cNvPr id="270" name="Shape 270"/>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271" name="Shape 271"/>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VMs are Recovered</a:t>
            </a:r>
          </a:p>
        </p:txBody>
      </p:sp>
      <p:pic>
        <p:nvPicPr>
          <p:cNvPr id="272"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278" name="Group 278"/>
          <p:cNvGrpSpPr/>
          <p:nvPr/>
        </p:nvGrpSpPr>
        <p:grpSpPr>
          <a:xfrm>
            <a:off x="6607888" y="2878942"/>
            <a:ext cx="3585325" cy="2665017"/>
            <a:chOff x="-1449178" y="0"/>
            <a:chExt cx="3585324" cy="2665015"/>
          </a:xfrm>
        </p:grpSpPr>
        <p:sp>
          <p:nvSpPr>
            <p:cNvPr id="273" name="Shape 273"/>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74"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275" name="Shape 275"/>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276" name="Shape 276"/>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277"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279" name="pasted-image.pdf"/>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280" name="Shape 280"/>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pic>
        <p:nvPicPr>
          <p:cNvPr id="281" name="pasted-image.pdf"/>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282" name="pasted-image.pdf"/>
          <p:cNvPicPr/>
          <p:nvPr/>
        </p:nvPicPr>
        <p:blipFill>
          <a:blip r:embed="rId6">
            <a:extLst/>
          </a:blip>
          <a:stretch>
            <a:fillRect/>
          </a:stretch>
        </p:blipFill>
        <p:spPr>
          <a:xfrm>
            <a:off x="19981138" y="4262003"/>
            <a:ext cx="1192412" cy="1192412"/>
          </a:xfrm>
          <a:prstGeom prst="rect">
            <a:avLst/>
          </a:prstGeom>
          <a:ln w="12700">
            <a:miter lim="400000"/>
          </a:ln>
        </p:spPr>
      </p:pic>
      <p:sp>
        <p:nvSpPr>
          <p:cNvPr id="283" name="Shape 283"/>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306" name="Group 306"/>
          <p:cNvGrpSpPr/>
          <p:nvPr/>
        </p:nvGrpSpPr>
        <p:grpSpPr>
          <a:xfrm>
            <a:off x="14439791" y="7700985"/>
            <a:ext cx="8478822" cy="5478296"/>
            <a:chOff x="0" y="0"/>
            <a:chExt cx="8478821" cy="5478294"/>
          </a:xfrm>
        </p:grpSpPr>
        <p:sp>
          <p:nvSpPr>
            <p:cNvPr id="284" name="Shape 284"/>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285" name="Shape 285"/>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86" name="Shape 286"/>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87" name="Shape 287"/>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88" name="Shape 288"/>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89" name="Shape 289"/>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0" name="Shape 290"/>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1" name="Shape 291"/>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2" name="Shape 292"/>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3" name="Shape 293"/>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4" name="Shape 294"/>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295" name="Shape 295"/>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296" name="Shape 296"/>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297" name="Shape 297"/>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298" name="Shape 298"/>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299" name="Shape 299"/>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300" name="Shape 300"/>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sp>
          <p:nvSpPr>
            <p:cNvPr id="301" name="Shape 301"/>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02"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303" name="Shape 303"/>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304" name="Shape 304"/>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305"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307" name="Shape 307"/>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308" name="Shape 308"/>
          <p:cNvSpPr/>
          <p:nvPr/>
        </p:nvSpPr>
        <p:spPr>
          <a:xfrm>
            <a:off x="2101763" y="9003030"/>
            <a:ext cx="7594498" cy="3395951"/>
          </a:xfrm>
          <a:prstGeom prst="roundRect">
            <a:avLst>
              <a:gd name="adj" fmla="val 9559"/>
            </a:avLst>
          </a:prstGeom>
          <a:ln w="38100">
            <a:solidFill>
              <a:srgbClr val="A6AAA9">
                <a:alpha val="15067"/>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309" name="Shape 309"/>
          <p:cNvSpPr/>
          <p:nvPr/>
        </p:nvSpPr>
        <p:spPr>
          <a:xfrm>
            <a:off x="2761798" y="10084227"/>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310" name="Shape 310"/>
          <p:cNvSpPr/>
          <p:nvPr/>
        </p:nvSpPr>
        <p:spPr>
          <a:xfrm>
            <a:off x="2502154" y="10288233"/>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311" name="Shape 311"/>
          <p:cNvSpPr/>
          <p:nvPr/>
        </p:nvSpPr>
        <p:spPr>
          <a:xfrm>
            <a:off x="6563721" y="10084227"/>
            <a:ext cx="2904669"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312" name="Shape 312"/>
          <p:cNvSpPr/>
          <p:nvPr/>
        </p:nvSpPr>
        <p:spPr>
          <a:xfrm>
            <a:off x="6322623" y="10288233"/>
            <a:ext cx="2904670"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313" name="Shape 313"/>
          <p:cNvSpPr/>
          <p:nvPr/>
        </p:nvSpPr>
        <p:spPr>
          <a:xfrm>
            <a:off x="6118618" y="10492662"/>
            <a:ext cx="2904670" cy="1322710"/>
          </a:xfrm>
          <a:prstGeom prst="roundRect">
            <a:avLst>
              <a:gd name="adj" fmla="val 5608"/>
            </a:avLst>
          </a:prstGeom>
          <a:solidFill>
            <a:srgbClr val="FFFFFF">
              <a:alpha val="15133"/>
            </a:srgbClr>
          </a:solidFill>
          <a:ln w="25400">
            <a:solidFill>
              <a:srgbClr val="0F7A70">
                <a:alpha val="15133"/>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314" name="Shape 314"/>
          <p:cNvSpPr/>
          <p:nvPr/>
        </p:nvSpPr>
        <p:spPr>
          <a:xfrm>
            <a:off x="2298149" y="10492662"/>
            <a:ext cx="2904669" cy="1322710"/>
          </a:xfrm>
          <a:prstGeom prst="roundRect">
            <a:avLst>
              <a:gd name="adj" fmla="val 5608"/>
            </a:avLst>
          </a:prstGeom>
          <a:solidFill>
            <a:srgbClr val="FFFFFF">
              <a:alpha val="15428"/>
            </a:srgbClr>
          </a:solidFill>
          <a:ln w="25400">
            <a:solidFill>
              <a:srgbClr val="0F7A70">
                <a:alpha val="15428"/>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315" name="Shape 315"/>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316" name="Shape 316"/>
          <p:cNvSpPr/>
          <p:nvPr/>
        </p:nvSpPr>
        <p:spPr>
          <a:xfrm flipH="1" rot="16200000">
            <a:off x="5670823" y="8126674"/>
            <a:ext cx="443439" cy="406183"/>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17" name="Shape 317"/>
          <p:cNvSpPr/>
          <p:nvPr/>
        </p:nvSpPr>
        <p:spPr>
          <a:xfrm flipV="1">
            <a:off x="5899011" y="8703164"/>
            <a:ext cx="1" cy="4488073"/>
          </a:xfrm>
          <a:prstGeom prst="line">
            <a:avLst/>
          </a:prstGeom>
          <a:ln w="12700">
            <a:solidFill>
              <a:srgbClr val="A6AAA9">
                <a:alpha val="15067"/>
              </a:srgbClr>
            </a:solidFill>
            <a:custDash>
              <a:ds d="200000" sp="200000"/>
            </a:custDash>
            <a:miter lim="400000"/>
          </a:ln>
        </p:spPr>
        <p:txBody>
          <a:bodyPr lIns="0" tIns="0" rIns="0" bIns="0" anchor="ctr"/>
          <a:lstStyle/>
          <a:p>
            <a:pPr lvl="0">
              <a:defRPr sz="3200"/>
            </a:pPr>
          </a:p>
        </p:txBody>
      </p:sp>
      <p:sp>
        <p:nvSpPr>
          <p:cNvPr id="318" name="Shape 318"/>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319" name="Shape 319"/>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320" name="Shape 320"/>
          <p:cNvSpPr/>
          <p:nvPr/>
        </p:nvSpPr>
        <p:spPr>
          <a:xfrm flipH="1" rot="18000000">
            <a:off x="4484504"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21" name="Shape 321"/>
          <p:cNvSpPr/>
          <p:nvPr/>
        </p:nvSpPr>
        <p:spPr>
          <a:xfrm flipH="1" rot="14400000">
            <a:off x="6870079"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22" name="Shape 322"/>
          <p:cNvSpPr/>
          <p:nvPr/>
        </p:nvSpPr>
        <p:spPr>
          <a:xfrm>
            <a:off x="2400151" y="10928655"/>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23" name="Shape 323"/>
          <p:cNvSpPr/>
          <p:nvPr/>
        </p:nvSpPr>
        <p:spPr>
          <a:xfrm>
            <a:off x="6220620" y="10947200"/>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24" name="Shape 324"/>
          <p:cNvSpPr/>
          <p:nvPr/>
        </p:nvSpPr>
        <p:spPr>
          <a:xfrm>
            <a:off x="2400151" y="11336666"/>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25" name="Shape 325"/>
          <p:cNvSpPr/>
          <p:nvPr/>
        </p:nvSpPr>
        <p:spPr>
          <a:xfrm>
            <a:off x="6220620" y="11355212"/>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7"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328" name="Shape 328"/>
          <p:cNvSpPr/>
          <p:nvPr/>
        </p:nvSpPr>
        <p:spPr>
          <a:xfrm rot="16200000">
            <a:off x="13490001" y="8454459"/>
            <a:ext cx="1810383" cy="4668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sp>
        <p:nvSpPr>
          <p:cNvPr id="329" name="Shape 329"/>
          <p:cNvSpPr/>
          <p:nvPr/>
        </p:nvSpPr>
        <p:spPr>
          <a:xfrm>
            <a:off x="14255928" y="562883"/>
            <a:ext cx="9598153"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Processes are Recovered</a:t>
            </a:r>
          </a:p>
        </p:txBody>
      </p:sp>
      <p:sp>
        <p:nvSpPr>
          <p:cNvPr id="330" name="Shape 330"/>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pic>
        <p:nvPicPr>
          <p:cNvPr id="331" name="pasted-image.pdf"/>
          <p:cNvPicPr/>
          <p:nvPr/>
        </p:nvPicPr>
        <p:blipFill>
          <a:blip r:embed="rId3">
            <a:alphaModFix amt="69829"/>
            <a:extLst/>
          </a:blip>
          <a:stretch>
            <a:fillRect/>
          </a:stretch>
        </p:blipFill>
        <p:spPr>
          <a:xfrm>
            <a:off x="14456137" y="6489945"/>
            <a:ext cx="4469291" cy="5292582"/>
          </a:xfrm>
          <a:prstGeom prst="rect">
            <a:avLst/>
          </a:prstGeom>
          <a:ln w="12700">
            <a:miter lim="400000"/>
          </a:ln>
        </p:spPr>
      </p:pic>
      <p:pic>
        <p:nvPicPr>
          <p:cNvPr id="332" name="pasted-image.pdf"/>
          <p:cNvPicPr/>
          <p:nvPr/>
        </p:nvPicPr>
        <p:blipFill>
          <a:blip r:embed="rId4">
            <a:extLst/>
          </a:blip>
          <a:stretch>
            <a:fillRect/>
          </a:stretch>
        </p:blipFill>
        <p:spPr>
          <a:xfrm>
            <a:off x="15297241" y="7742694"/>
            <a:ext cx="2787085" cy="2787085"/>
          </a:xfrm>
          <a:prstGeom prst="rect">
            <a:avLst/>
          </a:prstGeom>
          <a:ln w="12700">
            <a:miter lim="400000"/>
          </a:ln>
        </p:spPr>
      </p:pic>
      <p:sp>
        <p:nvSpPr>
          <p:cNvPr id="333" name="Shape 333"/>
          <p:cNvSpPr/>
          <p:nvPr/>
        </p:nvSpPr>
        <p:spPr>
          <a:xfrm rot="16200000">
            <a:off x="6511482" y="7158765"/>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34" name="Shape 334"/>
          <p:cNvSpPr/>
          <p:nvPr/>
        </p:nvSpPr>
        <p:spPr>
          <a:xfrm flipH="1" rot="10800000">
            <a:off x="8351116" y="6034978"/>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335" name="Shape 335"/>
          <p:cNvSpPr/>
          <p:nvPr/>
        </p:nvSpPr>
        <p:spPr>
          <a:xfrm>
            <a:off x="13047552" y="3479810"/>
            <a:ext cx="16383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0">
                <a:solidFill>
                  <a:srgbClr val="0F7A70"/>
                </a:solidFill>
                <a:latin typeface="FontAwesome"/>
                <a:ea typeface="FontAwesome"/>
                <a:cs typeface="FontAwesome"/>
                <a:sym typeface="FontAwesome"/>
              </a:defRPr>
            </a:lvl1pPr>
          </a:lstStyle>
          <a:p>
            <a:pPr lvl="0">
              <a:defRPr sz="1800">
                <a:solidFill>
                  <a:srgbClr val="000000"/>
                </a:solidFill>
              </a:defRPr>
            </a:pPr>
            <a:r>
              <a:rPr sz="12000">
                <a:solidFill>
                  <a:srgbClr val="0F7A70"/>
                </a:solidFill>
              </a:rPr>
              <a:t></a:t>
            </a:r>
          </a:p>
        </p:txBody>
      </p:sp>
      <p:sp>
        <p:nvSpPr>
          <p:cNvPr id="336" name="Shape 336"/>
          <p:cNvSpPr/>
          <p:nvPr/>
        </p:nvSpPr>
        <p:spPr>
          <a:xfrm rot="18900000">
            <a:off x="12188163" y="5130549"/>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0" grpId="1" fill="hold">
                                  <p:stCondLst>
                                    <p:cond delay="1000"/>
                                  </p:stCondLst>
                                  <p:iterate type="el" backwards="0">
                                    <p:tmAbs val="0"/>
                                  </p:iterate>
                                  <p:childTnLst>
                                    <p:set>
                                      <p:cBhvr>
                                        <p:cTn id="6" fill="hold"/>
                                        <p:tgtEl>
                                          <p:spTgt spid="332"/>
                                        </p:tgtEl>
                                        <p:attrNameLst>
                                          <p:attrName>style.visibility</p:attrName>
                                        </p:attrNameLst>
                                      </p:cBhvr>
                                      <p:to>
                                        <p:strVal val="visible"/>
                                      </p:to>
                                    </p:set>
                                    <p:animEffect filter="fade" transition="in">
                                      <p:cBhvr>
                                        <p:cTn id="7" dur="500"/>
                                        <p:tgtEl>
                                          <p:spTgt spid="332"/>
                                        </p:tgtEl>
                                      </p:cBhvr>
                                    </p:animEffect>
                                  </p:childTnLst>
                                </p:cTn>
                              </p:par>
                            </p:childTnLst>
                          </p:cTn>
                        </p:par>
                        <p:par>
                          <p:cTn id="8" fill="hold">
                            <p:stCondLst>
                              <p:cond delay="1500"/>
                            </p:stCondLst>
                            <p:childTnLst>
                              <p:par>
                                <p:cTn id="9" nodeType="afterEffect" presetClass="entr" presetSubtype="4" presetID="22" grpId="2" fill="hold">
                                  <p:stCondLst>
                                    <p:cond delay="0"/>
                                  </p:stCondLst>
                                  <p:iterate type="el" backwards="0">
                                    <p:tmAbs val="0"/>
                                  </p:iterate>
                                  <p:childTnLst>
                                    <p:set>
                                      <p:cBhvr>
                                        <p:cTn id="10" fill="hold"/>
                                        <p:tgtEl>
                                          <p:spTgt spid="333"/>
                                        </p:tgtEl>
                                        <p:attrNameLst>
                                          <p:attrName>style.visibility</p:attrName>
                                        </p:attrNameLst>
                                      </p:cBhvr>
                                      <p:to>
                                        <p:strVal val="visible"/>
                                      </p:to>
                                    </p:set>
                                    <p:animEffect filter="wipe(down)" transition="in">
                                      <p:cBhvr>
                                        <p:cTn id="11" dur="500"/>
                                        <p:tgtEl>
                                          <p:spTgt spid="333"/>
                                        </p:tgtEl>
                                      </p:cBhvr>
                                    </p:animEffect>
                                  </p:childTnLst>
                                </p:cTn>
                              </p:par>
                            </p:childTnLst>
                          </p:cTn>
                        </p:par>
                        <p:par>
                          <p:cTn id="12" fill="hold">
                            <p:stCondLst>
                              <p:cond delay="2000"/>
                            </p:stCondLst>
                            <p:childTnLst>
                              <p:par>
                                <p:cTn id="13" nodeType="afterEffect" presetClass="exit" presetSubtype="0" presetID="1" grpId="3" fill="hold">
                                  <p:stCondLst>
                                    <p:cond delay="1000"/>
                                  </p:stCondLst>
                                  <p:iterate type="el" backwards="0">
                                    <p:tmAbs val="0"/>
                                  </p:iterate>
                                  <p:childTnLst>
                                    <p:set>
                                      <p:cBhvr>
                                        <p:cTn id="14" fill="hold">
                                          <p:stCondLst>
                                            <p:cond delay="0"/>
                                          </p:stCondLst>
                                        </p:cTn>
                                        <p:tgtEl>
                                          <p:spTgt spid="333"/>
                                        </p:tgtEl>
                                        <p:attrNameLst>
                                          <p:attrName>style.visibility</p:attrName>
                                        </p:attrNameLst>
                                      </p:cBhvr>
                                      <p:to>
                                        <p:strVal val="hidden"/>
                                      </p:to>
                                    </p:set>
                                  </p:childTnLst>
                                </p:cTn>
                              </p:par>
                            </p:childTnLst>
                          </p:cTn>
                        </p:par>
                        <p:par>
                          <p:cTn id="15" fill="hold">
                            <p:stCondLst>
                              <p:cond delay="3000"/>
                            </p:stCondLst>
                            <p:childTnLst>
                              <p:par>
                                <p:cTn id="16" nodeType="afterEffect" presetClass="entr" presetSubtype="8" presetID="22" grpId="4" fill="hold">
                                  <p:stCondLst>
                                    <p:cond delay="1000"/>
                                  </p:stCondLst>
                                  <p:iterate type="el" backwards="0">
                                    <p:tmAbs val="0"/>
                                  </p:iterate>
                                  <p:childTnLst>
                                    <p:set>
                                      <p:cBhvr>
                                        <p:cTn id="17" fill="hold"/>
                                        <p:tgtEl>
                                          <p:spTgt spid="334"/>
                                        </p:tgtEl>
                                        <p:attrNameLst>
                                          <p:attrName>style.visibility</p:attrName>
                                        </p:attrNameLst>
                                      </p:cBhvr>
                                      <p:to>
                                        <p:strVal val="visible"/>
                                      </p:to>
                                    </p:set>
                                    <p:animEffect filter="wipe(left)" transition="in">
                                      <p:cBhvr>
                                        <p:cTn id="18" dur="500"/>
                                        <p:tgtEl>
                                          <p:spTgt spid="334"/>
                                        </p:tgtEl>
                                      </p:cBhvr>
                                    </p:animEffect>
                                  </p:childTnLst>
                                </p:cTn>
                              </p:par>
                            </p:childTnLst>
                          </p:cTn>
                        </p:par>
                        <p:par>
                          <p:cTn id="19" fill="hold">
                            <p:stCondLst>
                              <p:cond delay="4500"/>
                            </p:stCondLst>
                            <p:childTnLst>
                              <p:par>
                                <p:cTn id="20" nodeType="afterEffect" presetClass="exit" presetSubtype="0" presetID="1" grpId="5" fill="hold">
                                  <p:stCondLst>
                                    <p:cond delay="500"/>
                                  </p:stCondLst>
                                  <p:iterate type="el" backwards="0">
                                    <p:tmAbs val="0"/>
                                  </p:iterate>
                                  <p:childTnLst>
                                    <p:set>
                                      <p:cBhvr>
                                        <p:cTn id="21" fill="hold">
                                          <p:stCondLst>
                                            <p:cond delay="0"/>
                                          </p:stCondLst>
                                        </p:cTn>
                                        <p:tgtEl>
                                          <p:spTgt spid="334"/>
                                        </p:tgtEl>
                                        <p:attrNameLst>
                                          <p:attrName>style.visibility</p:attrName>
                                        </p:attrNameLst>
                                      </p:cBhvr>
                                      <p:to>
                                        <p:strVal val="hidden"/>
                                      </p:to>
                                    </p:set>
                                  </p:childTnLst>
                                </p:cTn>
                              </p:par>
                            </p:childTnLst>
                          </p:cTn>
                        </p:par>
                        <p:par>
                          <p:cTn id="22" fill="hold">
                            <p:stCondLst>
                              <p:cond delay="5000"/>
                            </p:stCondLst>
                            <p:childTnLst>
                              <p:par>
                                <p:cTn id="23" nodeType="afterEffect" presetClass="entr" presetSubtype="3" presetID="18" grpId="6" fill="hold">
                                  <p:stCondLst>
                                    <p:cond delay="1000"/>
                                  </p:stCondLst>
                                  <p:iterate type="el" backwards="0">
                                    <p:tmAbs val="0"/>
                                  </p:iterate>
                                  <p:childTnLst>
                                    <p:set>
                                      <p:cBhvr>
                                        <p:cTn id="24" fill="hold"/>
                                        <p:tgtEl>
                                          <p:spTgt spid="336"/>
                                        </p:tgtEl>
                                        <p:attrNameLst>
                                          <p:attrName>style.visibility</p:attrName>
                                        </p:attrNameLst>
                                      </p:cBhvr>
                                      <p:to>
                                        <p:strVal val="visible"/>
                                      </p:to>
                                    </p:set>
                                    <p:animEffect filter="strips(upRight)" transition="in">
                                      <p:cBhvr>
                                        <p:cTn id="25" dur="500"/>
                                        <p:tgtEl>
                                          <p:spTgt spid="336"/>
                                        </p:tgtEl>
                                      </p:cBhvr>
                                    </p:animEffect>
                                  </p:childTnLst>
                                </p:cTn>
                              </p:par>
                            </p:childTnLst>
                          </p:cTn>
                        </p:par>
                        <p:par>
                          <p:cTn id="26" fill="hold">
                            <p:stCondLst>
                              <p:cond delay="6500"/>
                            </p:stCondLst>
                            <p:childTnLst>
                              <p:par>
                                <p:cTn id="27" nodeType="afterEffect" presetClass="entr" presetSubtype="0" presetID="1" grpId="7" fill="hold">
                                  <p:stCondLst>
                                    <p:cond delay="0"/>
                                  </p:stCondLst>
                                  <p:iterate type="el" backwards="0">
                                    <p:tmAbs val="0"/>
                                  </p:iterate>
                                  <p:childTnLst>
                                    <p:set>
                                      <p:cBhvr>
                                        <p:cTn id="28" fill="hold"/>
                                        <p:tgtEl>
                                          <p:spTgt spid="335"/>
                                        </p:tgtEl>
                                        <p:attrNameLst>
                                          <p:attrName>style.visibility</p:attrName>
                                        </p:attrNameLst>
                                      </p:cBhvr>
                                      <p:to>
                                        <p:strVal val="visible"/>
                                      </p:to>
                                    </p:set>
                                  </p:childTnLst>
                                </p:cTn>
                              </p:par>
                            </p:childTnLst>
                          </p:cTn>
                        </p:par>
                        <p:par>
                          <p:cTn id="29" fill="hold">
                            <p:stCondLst>
                              <p:cond delay="6500"/>
                            </p:stCondLst>
                            <p:childTnLst>
                              <p:par>
                                <p:cTn id="30" nodeType="afterEffect" presetClass="exit" presetSubtype="2" presetID="2" grpId="8" fill="hold">
                                  <p:stCondLst>
                                    <p:cond delay="0"/>
                                  </p:stCondLst>
                                  <p:iterate type="lt" backwards="0">
                                    <p:tmAbs val="0"/>
                                  </p:iterate>
                                  <p:childTnLst>
                                    <p:anim calcmode="lin" valueType="num">
                                      <p:cBhvr>
                                        <p:cTn id="31" dur="2000" fill="hold"/>
                                        <p:tgtEl>
                                          <p:spTgt spid="335"/>
                                        </p:tgtEl>
                                        <p:attrNameLst>
                                          <p:attrName>ppt_x</p:attrName>
                                        </p:attrNameLst>
                                      </p:cBhvr>
                                      <p:tavLst>
                                        <p:tav tm="0">
                                          <p:val>
                                            <p:strVal val="ppt_x"/>
                                          </p:val>
                                        </p:tav>
                                        <p:tav tm="100000">
                                          <p:val>
                                            <p:strVal val="1+ppt_w/2"/>
                                          </p:val>
                                        </p:tav>
                                      </p:tavLst>
                                    </p:anim>
                                    <p:anim calcmode="lin" valueType="num">
                                      <p:cBhvr>
                                        <p:cTn id="32" dur="2000" fill="hold"/>
                                        <p:tgtEl>
                                          <p:spTgt spid="335"/>
                                        </p:tgtEl>
                                        <p:attrNameLst>
                                          <p:attrName>ppt_y</p:attrName>
                                        </p:attrNameLst>
                                      </p:cBhvr>
                                      <p:tavLst>
                                        <p:tav tm="0">
                                          <p:val>
                                            <p:strVal val="ppt_y"/>
                                          </p:val>
                                        </p:tav>
                                        <p:tav tm="100000">
                                          <p:val>
                                            <p:strVal val="ppt_y"/>
                                          </p:val>
                                        </p:tav>
                                      </p:tavLst>
                                    </p:anim>
                                    <p:set>
                                      <p:cBhvr>
                                        <p:cTn id="33" fill="hold">
                                          <p:stCondLst>
                                            <p:cond delay="1999"/>
                                          </p:stCondLst>
                                        </p:cTn>
                                        <p:tgtEl>
                                          <p:spTgt spid="335"/>
                                        </p:tgtEl>
                                        <p:attrNameLst>
                                          <p:attrName>style.visibility</p:attrName>
                                        </p:attrNameLst>
                                      </p:cBhvr>
                                      <p:to>
                                        <p:strVal val="hidden"/>
                                      </p:to>
                                    </p:set>
                                  </p:childTnLst>
                                </p:cTn>
                              </p:par>
                            </p:childTnLst>
                          </p:cTn>
                        </p:par>
                        <p:par>
                          <p:cTn id="34" fill="hold">
                            <p:stCondLst>
                              <p:cond delay="8500"/>
                            </p:stCondLst>
                            <p:childTnLst>
                              <p:par>
                                <p:cTn id="35" nodeType="afterEffect" presetClass="exit" presetSubtype="0" presetID="1" grpId="9" fill="hold">
                                  <p:stCondLst>
                                    <p:cond delay="0"/>
                                  </p:stCondLst>
                                  <p:iterate type="el" backwards="0">
                                    <p:tmAbs val="0"/>
                                  </p:iterate>
                                  <p:childTnLst>
                                    <p:set>
                                      <p:cBhvr>
                                        <p:cTn id="36" fill="hold">
                                          <p:stCondLst>
                                            <p:cond delay="0"/>
                                          </p:stCondLst>
                                        </p:cTn>
                                        <p:tgtEl>
                                          <p:spTgt spid="3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2" grpId="1"/>
      <p:bldP build="whole" bldLvl="1" animBg="1" rev="0" advAuto="0" spid="333" grpId="2"/>
      <p:bldP build="whole" bldLvl="1" animBg="1" rev="0" advAuto="0" spid="334" grpId="4"/>
      <p:bldP build="whole" bldLvl="1" animBg="1" rev="0" advAuto="0" spid="334" grpId="5"/>
      <p:bldP build="whole" bldLvl="1" animBg="1" rev="0" advAuto="0" spid="336" grpId="6"/>
      <p:bldP build="whole" bldLvl="1" animBg="1" rev="0" advAuto="0" spid="333" grpId="3"/>
      <p:bldP build="whole" bldLvl="1" animBg="1" rev="0" advAuto="0" spid="336" grpId="9"/>
      <p:bldP build="whole" bldLvl="1" animBg="1" rev="0" advAuto="0" spid="335" grpId="7"/>
      <p:bldP build="whole" bldLvl="1" animBg="1" rev="0" advAuto="0" spid="335" grpId="8"/>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nvSpPr>
        <p:spPr>
          <a:xfrm>
            <a:off x="2101763" y="9003030"/>
            <a:ext cx="7594498" cy="3395951"/>
          </a:xfrm>
          <a:prstGeom prst="roundRect">
            <a:avLst>
              <a:gd name="adj" fmla="val 9559"/>
            </a:avLst>
          </a:prstGeom>
          <a:ln w="38100">
            <a:solidFill>
              <a:srgbClr val="A6AAA9">
                <a:alpha val="15067"/>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339" name="Shape 339"/>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sp>
        <p:nvSpPr>
          <p:cNvPr id="340" name="Shape 340"/>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341" name="Shape 341"/>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Processes are Recovered</a:t>
            </a:r>
          </a:p>
        </p:txBody>
      </p:sp>
      <p:pic>
        <p:nvPicPr>
          <p:cNvPr id="342"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348" name="Group 348"/>
          <p:cNvGrpSpPr/>
          <p:nvPr/>
        </p:nvGrpSpPr>
        <p:grpSpPr>
          <a:xfrm>
            <a:off x="6607888" y="2878942"/>
            <a:ext cx="3585325" cy="2665017"/>
            <a:chOff x="-1449178" y="0"/>
            <a:chExt cx="3585324" cy="2665015"/>
          </a:xfrm>
        </p:grpSpPr>
        <p:sp>
          <p:nvSpPr>
            <p:cNvPr id="343" name="Shape 343"/>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44"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345" name="Shape 345"/>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346" name="Shape 346"/>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347"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349"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353" name="Group 353"/>
          <p:cNvGrpSpPr/>
          <p:nvPr/>
        </p:nvGrpSpPr>
        <p:grpSpPr>
          <a:xfrm>
            <a:off x="18596545" y="3726034"/>
            <a:ext cx="2936858" cy="2264350"/>
            <a:chOff x="0" y="0"/>
            <a:chExt cx="2936856" cy="2264348"/>
          </a:xfrm>
        </p:grpSpPr>
        <p:sp>
          <p:nvSpPr>
            <p:cNvPr id="350" name="Shape 350"/>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351"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352"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354" name="Shape 354"/>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sp>
        <p:nvSpPr>
          <p:cNvPr id="355" name="Shape 355"/>
          <p:cNvSpPr/>
          <p:nvPr/>
        </p:nvSpPr>
        <p:spPr>
          <a:xfrm flipV="1">
            <a:off x="12192000" y="84274"/>
            <a:ext cx="1" cy="13547452"/>
          </a:xfrm>
          <a:prstGeom prst="line">
            <a:avLst/>
          </a:prstGeom>
          <a:ln w="25400">
            <a:solidFill>
              <a:srgbClr val="F8F8F8"/>
            </a:solidFill>
            <a:miter lim="400000"/>
          </a:ln>
        </p:spPr>
        <p:txBody>
          <a:bodyPr lIns="0" tIns="0" rIns="0" bIns="0" anchor="ctr"/>
          <a:lstStyle/>
          <a:p>
            <a:pPr lvl="0">
              <a:defRPr sz="3200"/>
            </a:pPr>
          </a:p>
        </p:txBody>
      </p:sp>
      <p:grpSp>
        <p:nvGrpSpPr>
          <p:cNvPr id="378" name="Group 378"/>
          <p:cNvGrpSpPr/>
          <p:nvPr/>
        </p:nvGrpSpPr>
        <p:grpSpPr>
          <a:xfrm>
            <a:off x="14439791" y="7700985"/>
            <a:ext cx="8478822" cy="5478296"/>
            <a:chOff x="0" y="0"/>
            <a:chExt cx="8478821" cy="5478294"/>
          </a:xfrm>
        </p:grpSpPr>
        <p:sp>
          <p:nvSpPr>
            <p:cNvPr id="356" name="Shape 356"/>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357" name="Shape 357"/>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58" name="Shape 358"/>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59" name="Shape 359"/>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0" name="Shape 360"/>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1" name="Shape 361"/>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2" name="Shape 362"/>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3" name="Shape 363"/>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4" name="Shape 364"/>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5" name="Shape 365"/>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6" name="Shape 366"/>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367" name="Shape 367"/>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368" name="Shape 368"/>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369" name="Shape 369"/>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370" name="Shape 370"/>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371" name="Shape 371"/>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372" name="Shape 372"/>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sp>
          <p:nvSpPr>
            <p:cNvPr id="373" name="Shape 373"/>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374"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375" name="Shape 375"/>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376" name="Shape 376"/>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377"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379" name="Shape 379"/>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380" name="Shape 380"/>
          <p:cNvSpPr/>
          <p:nvPr/>
        </p:nvSpPr>
        <p:spPr>
          <a:xfrm>
            <a:off x="2761798" y="10084227"/>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381" name="Shape 381"/>
          <p:cNvSpPr/>
          <p:nvPr/>
        </p:nvSpPr>
        <p:spPr>
          <a:xfrm>
            <a:off x="2502154" y="10288233"/>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382" name="Shape 382"/>
          <p:cNvSpPr/>
          <p:nvPr/>
        </p:nvSpPr>
        <p:spPr>
          <a:xfrm>
            <a:off x="6563721" y="10084227"/>
            <a:ext cx="2904669"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383" name="Shape 383"/>
          <p:cNvSpPr/>
          <p:nvPr/>
        </p:nvSpPr>
        <p:spPr>
          <a:xfrm>
            <a:off x="6322623" y="10288233"/>
            <a:ext cx="2904670"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384" name="Shape 384"/>
          <p:cNvSpPr/>
          <p:nvPr/>
        </p:nvSpPr>
        <p:spPr>
          <a:xfrm>
            <a:off x="6118618" y="10492662"/>
            <a:ext cx="2904670" cy="1322710"/>
          </a:xfrm>
          <a:prstGeom prst="roundRect">
            <a:avLst>
              <a:gd name="adj" fmla="val 5608"/>
            </a:avLst>
          </a:prstGeom>
          <a:solidFill>
            <a:srgbClr val="FFFFFF">
              <a:alpha val="15133"/>
            </a:srgbClr>
          </a:solidFill>
          <a:ln w="25400">
            <a:solidFill>
              <a:srgbClr val="0F7A70">
                <a:alpha val="15133"/>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385" name="Shape 385"/>
          <p:cNvSpPr/>
          <p:nvPr/>
        </p:nvSpPr>
        <p:spPr>
          <a:xfrm>
            <a:off x="2298149" y="10492662"/>
            <a:ext cx="2904669" cy="1322710"/>
          </a:xfrm>
          <a:prstGeom prst="roundRect">
            <a:avLst>
              <a:gd name="adj" fmla="val 5608"/>
            </a:avLst>
          </a:prstGeom>
          <a:solidFill>
            <a:srgbClr val="FFFFFF">
              <a:alpha val="15428"/>
            </a:srgbClr>
          </a:solidFill>
          <a:ln w="25400">
            <a:solidFill>
              <a:srgbClr val="0F7A70">
                <a:alpha val="15428"/>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386" name="Shape 386"/>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387" name="Shape 387"/>
          <p:cNvSpPr/>
          <p:nvPr/>
        </p:nvSpPr>
        <p:spPr>
          <a:xfrm flipH="1" rot="16200000">
            <a:off x="5670823" y="8126674"/>
            <a:ext cx="443439" cy="406183"/>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88" name="Shape 388"/>
          <p:cNvSpPr/>
          <p:nvPr/>
        </p:nvSpPr>
        <p:spPr>
          <a:xfrm flipV="1">
            <a:off x="5899011" y="8703164"/>
            <a:ext cx="1" cy="4488073"/>
          </a:xfrm>
          <a:prstGeom prst="line">
            <a:avLst/>
          </a:prstGeom>
          <a:ln w="12700">
            <a:solidFill>
              <a:srgbClr val="A6AAA9">
                <a:alpha val="15067"/>
              </a:srgbClr>
            </a:solidFill>
            <a:custDash>
              <a:ds d="200000" sp="200000"/>
            </a:custDash>
            <a:miter lim="400000"/>
          </a:ln>
        </p:spPr>
        <p:txBody>
          <a:bodyPr lIns="0" tIns="0" rIns="0" bIns="0" anchor="ctr"/>
          <a:lstStyle/>
          <a:p>
            <a:pPr lvl="0">
              <a:defRPr sz="3200"/>
            </a:pPr>
          </a:p>
        </p:txBody>
      </p:sp>
      <p:sp>
        <p:nvSpPr>
          <p:cNvPr id="389" name="Shape 389"/>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390" name="Shape 390"/>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391" name="Shape 391"/>
          <p:cNvSpPr/>
          <p:nvPr/>
        </p:nvSpPr>
        <p:spPr>
          <a:xfrm flipH="1" rot="18000000">
            <a:off x="4484504"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92" name="Shape 392"/>
          <p:cNvSpPr/>
          <p:nvPr/>
        </p:nvSpPr>
        <p:spPr>
          <a:xfrm flipH="1" rot="14400000">
            <a:off x="6870079"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393" name="Shape 393"/>
          <p:cNvSpPr/>
          <p:nvPr/>
        </p:nvSpPr>
        <p:spPr>
          <a:xfrm>
            <a:off x="2400151" y="10928655"/>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94" name="Shape 394"/>
          <p:cNvSpPr/>
          <p:nvPr/>
        </p:nvSpPr>
        <p:spPr>
          <a:xfrm>
            <a:off x="6220620" y="10947200"/>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95" name="Shape 395"/>
          <p:cNvSpPr/>
          <p:nvPr/>
        </p:nvSpPr>
        <p:spPr>
          <a:xfrm>
            <a:off x="2400151" y="11336666"/>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96" name="Shape 396"/>
          <p:cNvSpPr/>
          <p:nvPr/>
        </p:nvSpPr>
        <p:spPr>
          <a:xfrm>
            <a:off x="6220620" y="11355212"/>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397" name="Shape 397"/>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VMs are Recovered</a:t>
            </a:r>
          </a:p>
        </p:txBody>
      </p:sp>
    </p:spTree>
  </p:cSld>
  <p:clrMapOvr>
    <a:masterClrMapping/>
  </p:clrMapOvr>
  <p:transition spd="slow"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400"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401" name="Shape 401"/>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BOSH deploys and manages</a:t>
            </a:r>
            <a:r>
              <a:rPr sz="4000"/>
              <a:t> large scale distributed systems. It provides the means to go from deployment (i.e., Chef/Puppet) to VM creation and lifecycle management.  Core to bosh is the ability to execute </a:t>
            </a:r>
            <a:r>
              <a:rPr b="1" sz="4000"/>
              <a:t>Canary-style deployments</a:t>
            </a:r>
            <a:r>
              <a:rPr sz="4000"/>
              <a:t> with zero downtime.</a:t>
            </a:r>
          </a:p>
        </p:txBody>
      </p:sp>
      <p:grpSp>
        <p:nvGrpSpPr>
          <p:cNvPr id="407" name="Group 407"/>
          <p:cNvGrpSpPr/>
          <p:nvPr/>
        </p:nvGrpSpPr>
        <p:grpSpPr>
          <a:xfrm>
            <a:off x="1543934" y="11038130"/>
            <a:ext cx="7353316" cy="2094948"/>
            <a:chOff x="0" y="0"/>
            <a:chExt cx="7353315" cy="2094946"/>
          </a:xfrm>
        </p:grpSpPr>
        <p:pic>
          <p:nvPicPr>
            <p:cNvPr id="402" name="pasted-image.png"/>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403" name="pasted-image.png"/>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404" name="pasted-image.png"/>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405" name="pasted-image.png"/>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406" name="pasted-image.png"/>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grpSp>
        <p:nvGrpSpPr>
          <p:cNvPr id="410" name="Group 410"/>
          <p:cNvGrpSpPr/>
          <p:nvPr/>
        </p:nvGrpSpPr>
        <p:grpSpPr>
          <a:xfrm rot="20503568">
            <a:off x="14699490" y="7857949"/>
            <a:ext cx="5850311" cy="1371601"/>
            <a:chOff x="-50800" y="-50800"/>
            <a:chExt cx="5850309" cy="1371600"/>
          </a:xfrm>
        </p:grpSpPr>
        <p:sp>
          <p:nvSpPr>
            <p:cNvPr id="409" name="Shape 409"/>
            <p:cNvSpPr/>
            <p:nvPr/>
          </p:nvSpPr>
          <p:spPr>
            <a:xfrm>
              <a:off x="0" y="0"/>
              <a:ext cx="5748710" cy="1270000"/>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i="1" sz="7000"/>
              </a:lvl1pPr>
            </a:lstStyle>
            <a:p>
              <a:pPr lvl="0">
                <a:defRPr b="0" i="0" sz="1800"/>
              </a:pPr>
              <a:r>
                <a:rPr b="1" i="1" sz="7000"/>
                <a:t>Open Source</a:t>
              </a:r>
            </a:p>
          </p:txBody>
        </p:sp>
        <p:pic>
          <p:nvPicPr>
            <p:cNvPr id="408" name=""/>
            <p:cNvPicPr/>
            <p:nvPr/>
          </p:nvPicPr>
          <p:blipFill>
            <a:blip r:embed="rId8">
              <a:extLst/>
            </a:blip>
            <a:stretch>
              <a:fillRect/>
            </a:stretch>
          </p:blipFill>
          <p:spPr>
            <a:xfrm>
              <a:off x="-50801" y="-50801"/>
              <a:ext cx="5850311" cy="1371601"/>
            </a:xfrm>
            <a:prstGeom prst="rect">
              <a:avLst/>
            </a:prstGeom>
            <a:effectLst/>
          </p:spPr>
        </p:pic>
      </p:grpSp>
      <p:sp>
        <p:nvSpPr>
          <p:cNvPr id="411" name="Shape 411"/>
          <p:cNvSpPr/>
          <p:nvPr/>
        </p:nvSpPr>
        <p:spPr>
          <a:xfrm>
            <a:off x="1061149" y="61422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Cloud Provider Interface </a:t>
            </a:r>
            <a:r>
              <a:rPr sz="4000"/>
              <a:t>(CPI)</a:t>
            </a:r>
            <a:r>
              <a:rPr b="1" sz="4000"/>
              <a:t> </a:t>
            </a:r>
            <a:r>
              <a:rPr sz="4000"/>
              <a:t>abstracts the underlying IaaS provider, allowing bosh deployed clusters to operate on any IaaS which has a CPI.</a:t>
            </a:r>
          </a:p>
        </p:txBody>
      </p:sp>
      <p:sp>
        <p:nvSpPr>
          <p:cNvPr id="412" name="Shape 412"/>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Health Monitor </a:t>
            </a:r>
            <a:r>
              <a:rPr sz="4000"/>
              <a:t>provides lifecycle availability for all deployed VM’s and VM processes.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10"/>
                                        </p:tgtEl>
                                        <p:attrNameLst>
                                          <p:attrName>style.visibility</p:attrName>
                                        </p:attrNameLst>
                                      </p:cBhvr>
                                      <p:to>
                                        <p:strVal val="visible"/>
                                      </p:to>
                                    </p:set>
                                    <p:anim calcmode="lin" valueType="num">
                                      <p:cBhvr>
                                        <p:cTn id="7" dur="1000" fill="hold"/>
                                        <p:tgtEl>
                                          <p:spTgt spid="410"/>
                                        </p:tgtEl>
                                        <p:attrNameLst>
                                          <p:attrName>ppt_x</p:attrName>
                                        </p:attrNameLst>
                                      </p:cBhvr>
                                      <p:tavLst>
                                        <p:tav tm="0">
                                          <p:val>
                                            <p:strVal val="#ppt_x"/>
                                          </p:val>
                                        </p:tav>
                                        <p:tav tm="100000">
                                          <p:val>
                                            <p:strVal val="#ppt_x"/>
                                          </p:val>
                                        </p:tav>
                                      </p:tavLst>
                                    </p:anim>
                                    <p:anim calcmode="lin" valueType="num">
                                      <p:cBhvr>
                                        <p:cTn id="8" dur="1000" fill="hold"/>
                                        <p:tgtEl>
                                          <p:spTgt spid="4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0"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4" name="opsmgr.png"/>
          <p:cNvPicPr/>
          <p:nvPr/>
        </p:nvPicPr>
        <p:blipFill>
          <a:blip r:embed="rId2">
            <a:extLst/>
          </a:blip>
          <a:stretch>
            <a:fillRect/>
          </a:stretch>
        </p:blipFill>
        <p:spPr>
          <a:xfrm>
            <a:off x="12488786" y="1235745"/>
            <a:ext cx="10160001" cy="5397501"/>
          </a:xfrm>
          <a:prstGeom prst="rect">
            <a:avLst/>
          </a:prstGeom>
          <a:ln w="12700">
            <a:miter lim="400000"/>
          </a:ln>
        </p:spPr>
      </p:pic>
      <p:sp>
        <p:nvSpPr>
          <p:cNvPr id="415" name="Shape 415"/>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416" name="pasted-image.pdf"/>
          <p:cNvPicPr/>
          <p:nvPr/>
        </p:nvPicPr>
        <p:blipFill>
          <a:blip r:embed="rId3">
            <a:extLst/>
          </a:blip>
          <a:stretch>
            <a:fillRect/>
          </a:stretch>
        </p:blipFill>
        <p:spPr>
          <a:xfrm>
            <a:off x="12806219" y="6239255"/>
            <a:ext cx="8259806" cy="6502401"/>
          </a:xfrm>
          <a:prstGeom prst="rect">
            <a:avLst/>
          </a:prstGeom>
          <a:ln w="12700">
            <a:miter lim="400000"/>
          </a:ln>
        </p:spPr>
      </p:pic>
      <p:grpSp>
        <p:nvGrpSpPr>
          <p:cNvPr id="422" name="Group 422"/>
          <p:cNvGrpSpPr/>
          <p:nvPr/>
        </p:nvGrpSpPr>
        <p:grpSpPr>
          <a:xfrm>
            <a:off x="1543934" y="10812506"/>
            <a:ext cx="7353316" cy="2320572"/>
            <a:chOff x="0" y="0"/>
            <a:chExt cx="7353315" cy="2320570"/>
          </a:xfrm>
        </p:grpSpPr>
        <p:pic>
          <p:nvPicPr>
            <p:cNvPr id="417" name="pasted-image.png"/>
            <p:cNvPicPr/>
            <p:nvPr/>
          </p:nvPicPr>
          <p:blipFill>
            <a:blip r:embed="rId4">
              <a:extLst/>
            </a:blip>
            <a:stretch>
              <a:fillRect/>
            </a:stretch>
          </p:blipFill>
          <p:spPr>
            <a:xfrm>
              <a:off x="0" y="602468"/>
              <a:ext cx="1651000" cy="266770"/>
            </a:xfrm>
            <a:prstGeom prst="rect">
              <a:avLst/>
            </a:prstGeom>
            <a:ln w="12700" cap="flat">
              <a:noFill/>
              <a:miter lim="400000"/>
            </a:ln>
            <a:effectLst/>
          </p:spPr>
        </p:pic>
        <p:pic>
          <p:nvPicPr>
            <p:cNvPr id="418" name="pasted-image.png"/>
            <p:cNvPicPr/>
            <p:nvPr/>
          </p:nvPicPr>
          <p:blipFill>
            <a:blip r:embed="rId5">
              <a:extLst/>
            </a:blip>
            <a:stretch>
              <a:fillRect/>
            </a:stretch>
          </p:blipFill>
          <p:spPr>
            <a:xfrm>
              <a:off x="2673705" y="0"/>
              <a:ext cx="1905001" cy="1471706"/>
            </a:xfrm>
            <a:prstGeom prst="rect">
              <a:avLst/>
            </a:prstGeom>
            <a:ln w="12700" cap="flat">
              <a:noFill/>
              <a:miter lim="400000"/>
            </a:ln>
            <a:effectLst/>
          </p:spPr>
        </p:pic>
        <p:pic>
          <p:nvPicPr>
            <p:cNvPr id="419" name="pasted-image.png"/>
            <p:cNvPicPr/>
            <p:nvPr/>
          </p:nvPicPr>
          <p:blipFill>
            <a:blip r:embed="rId6">
              <a:extLst/>
            </a:blip>
            <a:stretch>
              <a:fillRect/>
            </a:stretch>
          </p:blipFill>
          <p:spPr>
            <a:xfrm>
              <a:off x="1276168" y="1071054"/>
              <a:ext cx="1905001" cy="1229033"/>
            </a:xfrm>
            <a:prstGeom prst="rect">
              <a:avLst/>
            </a:prstGeom>
            <a:ln w="12700" cap="flat">
              <a:noFill/>
              <a:miter lim="400000"/>
            </a:ln>
            <a:effectLst/>
          </p:spPr>
        </p:pic>
        <p:pic>
          <p:nvPicPr>
            <p:cNvPr id="420" name="pasted-image.png"/>
            <p:cNvPicPr/>
            <p:nvPr/>
          </p:nvPicPr>
          <p:blipFill>
            <a:blip r:embed="rId7">
              <a:extLst/>
            </a:blip>
            <a:stretch>
              <a:fillRect/>
            </a:stretch>
          </p:blipFill>
          <p:spPr>
            <a:xfrm>
              <a:off x="4374400" y="1050570"/>
              <a:ext cx="1270001" cy="1270001"/>
            </a:xfrm>
            <a:prstGeom prst="rect">
              <a:avLst/>
            </a:prstGeom>
            <a:ln w="12700" cap="flat">
              <a:noFill/>
              <a:miter lim="400000"/>
            </a:ln>
            <a:effectLst/>
          </p:spPr>
        </p:pic>
        <p:pic>
          <p:nvPicPr>
            <p:cNvPr id="421" name="pasted-image.png"/>
            <p:cNvPicPr/>
            <p:nvPr/>
          </p:nvPicPr>
          <p:blipFill>
            <a:blip r:embed="rId8">
              <a:extLst/>
            </a:blip>
            <a:stretch>
              <a:fillRect/>
            </a:stretch>
          </p:blipFill>
          <p:spPr>
            <a:xfrm>
              <a:off x="5448315" y="563274"/>
              <a:ext cx="1905001" cy="345158"/>
            </a:xfrm>
            <a:prstGeom prst="rect">
              <a:avLst/>
            </a:prstGeom>
            <a:ln w="12700" cap="flat">
              <a:noFill/>
              <a:miter lim="400000"/>
            </a:ln>
            <a:effectLst/>
          </p:spPr>
        </p:pic>
      </p:grpSp>
      <p:pic>
        <p:nvPicPr>
          <p:cNvPr id="423" name=""/>
          <p:cNvPicPr/>
          <p:nvPr/>
        </p:nvPicPr>
        <p:blipFill>
          <a:blip r:embed="rId9">
            <a:extLst/>
          </a:blip>
          <a:stretch>
            <a:fillRect/>
          </a:stretch>
        </p:blipFill>
        <p:spPr>
          <a:xfrm>
            <a:off x="1351916" y="10967911"/>
            <a:ext cx="2072481" cy="1096211"/>
          </a:xfrm>
          <a:prstGeom prst="rect">
            <a:avLst/>
          </a:prstGeom>
          <a:effectLst>
            <a:outerShdw sx="100000" sy="100000" kx="0" ky="0" algn="b" rotWithShape="0" blurRad="38100" dist="25400" dir="5400000">
              <a:srgbClr val="000000">
                <a:alpha val="50000"/>
              </a:srgbClr>
            </a:outerShdw>
          </a:effectLst>
        </p:spPr>
      </p:pic>
      <p:sp>
        <p:nvSpPr>
          <p:cNvPr id="424" name="Shape 424"/>
          <p:cNvSpPr/>
          <p:nvPr/>
        </p:nvSpPr>
        <p:spPr>
          <a:xfrm>
            <a:off x="1643996" y="2169748"/>
            <a:ext cx="8823875" cy="31496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Ops Manager </a:t>
            </a:r>
            <a:r>
              <a:rPr sz="4000"/>
              <a:t>is a web based front end to manage Pivotal CF installations and associated services.  Ops Manager leverages BOSH to deploy and manage clusters.</a:t>
            </a:r>
          </a:p>
        </p:txBody>
      </p:sp>
      <p:grpSp>
        <p:nvGrpSpPr>
          <p:cNvPr id="427" name="Group 427"/>
          <p:cNvGrpSpPr/>
          <p:nvPr/>
        </p:nvGrpSpPr>
        <p:grpSpPr>
          <a:xfrm>
            <a:off x="13836073" y="1130402"/>
            <a:ext cx="7465427" cy="5608187"/>
            <a:chOff x="0" y="0"/>
            <a:chExt cx="7465425" cy="5608185"/>
          </a:xfrm>
        </p:grpSpPr>
        <p:pic>
          <p:nvPicPr>
            <p:cNvPr id="425" name=""/>
            <p:cNvPicPr/>
            <p:nvPr/>
          </p:nvPicPr>
          <p:blipFill>
            <a:blip r:embed="rId10">
              <a:extLst/>
            </a:blip>
            <a:stretch>
              <a:fillRect/>
            </a:stretch>
          </p:blipFill>
          <p:spPr>
            <a:xfrm rot="19980000">
              <a:off x="1348875" y="1891575"/>
              <a:ext cx="4767676" cy="1825036"/>
            </a:xfrm>
            <a:prstGeom prst="rect">
              <a:avLst/>
            </a:prstGeom>
            <a:effectLst>
              <a:outerShdw sx="100000" sy="100000" kx="0" ky="0" algn="b" rotWithShape="0" blurRad="38100" dist="25400" dir="5400000">
                <a:srgbClr val="000000">
                  <a:alpha val="50000"/>
                </a:srgbClr>
              </a:outerShdw>
            </a:effectLst>
          </p:spPr>
        </p:pic>
        <p:pic>
          <p:nvPicPr>
            <p:cNvPr id="426" name="Pivotal_Black.png"/>
            <p:cNvPicPr/>
            <p:nvPr/>
          </p:nvPicPr>
          <p:blipFill>
            <a:blip r:embed="rId11">
              <a:extLst/>
            </a:blip>
            <a:stretch>
              <a:fillRect/>
            </a:stretch>
          </p:blipFill>
          <p:spPr>
            <a:xfrm rot="19980000">
              <a:off x="240212" y="1436503"/>
              <a:ext cx="6985001" cy="2735180"/>
            </a:xfrm>
            <a:prstGeom prst="rect">
              <a:avLst/>
            </a:prstGeom>
            <a:ln w="12700" cap="flat">
              <a:noFill/>
              <a:miter lim="400000"/>
            </a:ln>
            <a:effectLst/>
          </p:spPr>
        </p:pic>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14"/>
                                        </p:tgtEl>
                                        <p:attrNameLst>
                                          <p:attrName>style.visibility</p:attrName>
                                        </p:attrNameLst>
                                      </p:cBhvr>
                                      <p:to>
                                        <p:strVal val="visible"/>
                                      </p:to>
                                    </p:set>
                                    <p:anim calcmode="lin" valueType="num">
                                      <p:cBhvr>
                                        <p:cTn id="7" dur="1000" fill="hold"/>
                                        <p:tgtEl>
                                          <p:spTgt spid="414"/>
                                        </p:tgtEl>
                                        <p:attrNameLst>
                                          <p:attrName>ppt_x</p:attrName>
                                        </p:attrNameLst>
                                      </p:cBhvr>
                                      <p:tavLst>
                                        <p:tav tm="0">
                                          <p:val>
                                            <p:strVal val="#ppt_x"/>
                                          </p:val>
                                        </p:tav>
                                        <p:tav tm="100000">
                                          <p:val>
                                            <p:strVal val="#ppt_x"/>
                                          </p:val>
                                        </p:tav>
                                      </p:tavLst>
                                    </p:anim>
                                    <p:anim calcmode="lin" valueType="num">
                                      <p:cBhvr>
                                        <p:cTn id="8" dur="1000" fill="hold"/>
                                        <p:tgtEl>
                                          <p:spTgt spid="41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nodeType="afterEffect" presetClass="entr" presetSubtype="0" presetID="9" grpId="2" fill="hold">
                                  <p:stCondLst>
                                    <p:cond delay="0"/>
                                  </p:stCondLst>
                                  <p:iterate type="el" backwards="0">
                                    <p:tmAbs val="0"/>
                                  </p:iterate>
                                  <p:childTnLst>
                                    <p:set>
                                      <p:cBhvr>
                                        <p:cTn id="11" fill="hold"/>
                                        <p:tgtEl>
                                          <p:spTgt spid="424"/>
                                        </p:tgtEl>
                                        <p:attrNameLst>
                                          <p:attrName>style.visibility</p:attrName>
                                        </p:attrNameLst>
                                      </p:cBhvr>
                                      <p:to>
                                        <p:strVal val="visible"/>
                                      </p:to>
                                    </p:set>
                                    <p:animEffect filter="dissolve" transition="in">
                                      <p:cBhvr>
                                        <p:cTn id="12" dur="1000"/>
                                        <p:tgtEl>
                                          <p:spTgt spid="424"/>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3" fill="hold">
                                  <p:stCondLst>
                                    <p:cond delay="0"/>
                                  </p:stCondLst>
                                  <p:iterate type="el" backwards="0">
                                    <p:tmAbs val="0"/>
                                  </p:iterate>
                                  <p:childTnLst>
                                    <p:set>
                                      <p:cBhvr>
                                        <p:cTn id="16" fill="hold"/>
                                        <p:tgtEl>
                                          <p:spTgt spid="423"/>
                                        </p:tgtEl>
                                        <p:attrNameLst>
                                          <p:attrName>style.visibility</p:attrName>
                                        </p:attrNameLst>
                                      </p:cBhvr>
                                      <p:to>
                                        <p:strVal val="visible"/>
                                      </p:to>
                                    </p:set>
                                    <p:anim calcmode="lin" valueType="num">
                                      <p:cBhvr>
                                        <p:cTn id="17" dur="750" fill="hold"/>
                                        <p:tgtEl>
                                          <p:spTgt spid="423"/>
                                        </p:tgtEl>
                                        <p:attrNameLst>
                                          <p:attrName>ppt_w</p:attrName>
                                        </p:attrNameLst>
                                      </p:cBhvr>
                                      <p:tavLst>
                                        <p:tav tm="0">
                                          <p:val>
                                            <p:fltVal val="0"/>
                                          </p:val>
                                        </p:tav>
                                        <p:tav tm="100000">
                                          <p:val>
                                            <p:strVal val="#ppt_w"/>
                                          </p:val>
                                        </p:tav>
                                      </p:tavLst>
                                    </p:anim>
                                    <p:anim calcmode="lin" valueType="num">
                                      <p:cBhvr>
                                        <p:cTn id="18" dur="750" fill="hold"/>
                                        <p:tgtEl>
                                          <p:spTgt spid="42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1" presetID="2" grpId="4" fill="hold">
                                  <p:stCondLst>
                                    <p:cond delay="0"/>
                                  </p:stCondLst>
                                  <p:iterate type="el" backwards="0">
                                    <p:tmAbs val="0"/>
                                  </p:iterate>
                                  <p:childTnLst>
                                    <p:set>
                                      <p:cBhvr>
                                        <p:cTn id="22" fill="hold"/>
                                        <p:tgtEl>
                                          <p:spTgt spid="427"/>
                                        </p:tgtEl>
                                        <p:attrNameLst>
                                          <p:attrName>style.visibility</p:attrName>
                                        </p:attrNameLst>
                                      </p:cBhvr>
                                      <p:to>
                                        <p:strVal val="visible"/>
                                      </p:to>
                                    </p:set>
                                    <p:anim calcmode="lin" valueType="num">
                                      <p:cBhvr>
                                        <p:cTn id="23" dur="80" fill="hold"/>
                                        <p:tgtEl>
                                          <p:spTgt spid="427"/>
                                        </p:tgtEl>
                                        <p:attrNameLst>
                                          <p:attrName>ppt_x</p:attrName>
                                        </p:attrNameLst>
                                      </p:cBhvr>
                                      <p:tavLst>
                                        <p:tav tm="0">
                                          <p:val>
                                            <p:strVal val="#ppt_x"/>
                                          </p:val>
                                        </p:tav>
                                        <p:tav tm="100000">
                                          <p:val>
                                            <p:strVal val="#ppt_x"/>
                                          </p:val>
                                        </p:tav>
                                      </p:tavLst>
                                    </p:anim>
                                    <p:anim calcmode="lin" valueType="num">
                                      <p:cBhvr>
                                        <p:cTn id="24" dur="80" fill="hold"/>
                                        <p:tgtEl>
                                          <p:spTgt spid="4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4" grpId="1"/>
      <p:bldP build="whole" bldLvl="1" animBg="1" rev="0" advAuto="0" spid="423" grpId="3"/>
      <p:bldP build="whole" bldLvl="1" animBg="1" rev="0" advAuto="0" spid="427" grpId="4"/>
      <p:bldP build="whole" bldLvl="1" animBg="1" rev="0" advAuto="0" spid="424"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430" name="Shape 430"/>
          <p:cNvSpPr/>
          <p:nvPr/>
        </p:nvSpPr>
        <p:spPr>
          <a:xfrm>
            <a:off x="631994" y="3097809"/>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431" name="pasted-image.pdf"/>
          <p:cNvPicPr/>
          <p:nvPr/>
        </p:nvPicPr>
        <p:blipFill>
          <a:blip r:embed="rId2">
            <a:extLst/>
          </a:blip>
          <a:stretch>
            <a:fillRect/>
          </a:stretch>
        </p:blipFill>
        <p:spPr>
          <a:xfrm>
            <a:off x="1410591" y="1589546"/>
            <a:ext cx="7620001" cy="1092792"/>
          </a:xfrm>
          <a:prstGeom prst="rect">
            <a:avLst/>
          </a:prstGeom>
          <a:ln w="12700">
            <a:miter lim="400000"/>
          </a:ln>
        </p:spPr>
      </p:pic>
      <p:sp>
        <p:nvSpPr>
          <p:cNvPr id="432" name="Shape 432"/>
          <p:cNvSpPr/>
          <p:nvPr/>
        </p:nvSpPr>
        <p:spPr>
          <a:xfrm>
            <a:off x="12133888" y="2098351"/>
            <a:ext cx="10839058" cy="2540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All Cloud Foundry traffic flows through a </a:t>
            </a:r>
            <a:r>
              <a:rPr b="1" sz="4000"/>
              <a:t>proxy</a:t>
            </a:r>
            <a:r>
              <a:rPr sz="4000"/>
              <a:t> </a:t>
            </a:r>
            <a:r>
              <a:rPr b="1" sz="4000"/>
              <a:t>server</a:t>
            </a:r>
            <a:r>
              <a:rPr sz="4000"/>
              <a:t>.  CF can be fronted by the packaged HAProxy or a customer provided proxy.  The proxy server is responsible for SSL termination.</a:t>
            </a:r>
          </a:p>
        </p:txBody>
      </p:sp>
      <p:grpSp>
        <p:nvGrpSpPr>
          <p:cNvPr id="438" name="Group 438"/>
          <p:cNvGrpSpPr/>
          <p:nvPr/>
        </p:nvGrpSpPr>
        <p:grpSpPr>
          <a:xfrm>
            <a:off x="1543934" y="10812506"/>
            <a:ext cx="7353316" cy="2320572"/>
            <a:chOff x="0" y="0"/>
            <a:chExt cx="7353315" cy="2320570"/>
          </a:xfrm>
        </p:grpSpPr>
        <p:pic>
          <p:nvPicPr>
            <p:cNvPr id="433" name="pasted-image.png"/>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434" name="pasted-image.png"/>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435" name="pasted-image.png"/>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436" name="pasted-image.png"/>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437" name="pasted-image.png"/>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grpSp>
        <p:nvGrpSpPr>
          <p:cNvPr id="441" name="Group 441"/>
          <p:cNvGrpSpPr/>
          <p:nvPr/>
        </p:nvGrpSpPr>
        <p:grpSpPr>
          <a:xfrm>
            <a:off x="770807" y="6194578"/>
            <a:ext cx="8049470" cy="541099"/>
            <a:chOff x="0" y="0"/>
            <a:chExt cx="8049469" cy="541098"/>
          </a:xfrm>
        </p:grpSpPr>
        <p:sp>
          <p:nvSpPr>
            <p:cNvPr id="439" name="Shape 439"/>
            <p:cNvSpPr/>
            <p:nvPr/>
          </p:nvSpPr>
          <p:spPr>
            <a:xfrm>
              <a:off x="0" y="0"/>
              <a:ext cx="6221578"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440" name="Shape 440"/>
            <p:cNvSpPr/>
            <p:nvPr/>
          </p:nvSpPr>
          <p:spPr>
            <a:xfrm>
              <a:off x="7003728" y="130369"/>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grpSp>
      <p:sp>
        <p:nvSpPr>
          <p:cNvPr id="442" name="Shape 442"/>
          <p:cNvSpPr/>
          <p:nvPr/>
        </p:nvSpPr>
        <p:spPr>
          <a:xfrm>
            <a:off x="12095994" y="5587988"/>
            <a:ext cx="9678945" cy="2540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NATS</a:t>
            </a:r>
            <a:r>
              <a:rPr sz="4000"/>
              <a:t> is a </a:t>
            </a:r>
            <a:r>
              <a:rPr i="1" sz="4000" u="sng"/>
              <a:t>fast</a:t>
            </a:r>
            <a:r>
              <a:rPr sz="4000"/>
              <a:t> internal messaging bus that provides </a:t>
            </a:r>
            <a:r>
              <a:rPr b="1" sz="4000"/>
              <a:t>system wide communication</a:t>
            </a:r>
            <a:r>
              <a:rPr sz="4000"/>
              <a:t> via a publish-and-subscribe mechanism.</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430"/>
                                        </p:tgtEl>
                                        <p:attrNameLst>
                                          <p:attrName>style.visibility</p:attrName>
                                        </p:attrNameLst>
                                      </p:cBhvr>
                                      <p:to>
                                        <p:strVal val="visible"/>
                                      </p:to>
                                    </p:set>
                                    <p:anim calcmode="lin" valueType="num">
                                      <p:cBhvr>
                                        <p:cTn id="7" dur="500" fill="hold"/>
                                        <p:tgtEl>
                                          <p:spTgt spid="430"/>
                                        </p:tgtEl>
                                        <p:attrNameLst>
                                          <p:attrName>ppt_x</p:attrName>
                                        </p:attrNameLst>
                                      </p:cBhvr>
                                      <p:tavLst>
                                        <p:tav tm="0">
                                          <p:val>
                                            <p:strVal val="#ppt_x"/>
                                          </p:val>
                                        </p:tav>
                                        <p:tav tm="100000">
                                          <p:val>
                                            <p:strVal val="#ppt_x"/>
                                          </p:val>
                                        </p:tav>
                                      </p:tavLst>
                                    </p:anim>
                                    <p:anim calcmode="lin" valueType="num">
                                      <p:cBhvr>
                                        <p:cTn id="8" dur="500" fill="hold"/>
                                        <p:tgtEl>
                                          <p:spTgt spid="4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presetClass="entr" presetSubtype="0" presetID="9" grpId="2" fill="hold">
                                  <p:stCondLst>
                                    <p:cond delay="0"/>
                                  </p:stCondLst>
                                  <p:iterate type="el" backwards="0">
                                    <p:tmAbs val="0"/>
                                  </p:iterate>
                                  <p:childTnLst>
                                    <p:set>
                                      <p:cBhvr>
                                        <p:cTn id="11" fill="hold"/>
                                        <p:tgtEl>
                                          <p:spTgt spid="432"/>
                                        </p:tgtEl>
                                        <p:attrNameLst>
                                          <p:attrName>style.visibility</p:attrName>
                                        </p:attrNameLst>
                                      </p:cBhvr>
                                      <p:to>
                                        <p:strVal val="visible"/>
                                      </p:to>
                                    </p:set>
                                    <p:animEffect filter="dissolve" transition="in">
                                      <p:cBhvr>
                                        <p:cTn id="12" dur="1000"/>
                                        <p:tgtEl>
                                          <p:spTgt spid="432"/>
                                        </p:tgtEl>
                                      </p:cBhvr>
                                    </p:animEffect>
                                  </p:childTnLst>
                                </p:cTn>
                              </p:par>
                            </p:childTnLst>
                          </p:cTn>
                        </p:par>
                        <p:par>
                          <p:cTn id="13" fill="hold">
                            <p:stCondLst>
                              <p:cond delay="1500"/>
                            </p:stCondLst>
                            <p:childTnLst>
                              <p:par>
                                <p:cTn id="14" nodeType="afterEffect" presetClass="entr" presetSubtype="1" presetID="2" grpId="3" fill="hold">
                                  <p:stCondLst>
                                    <p:cond delay="2000"/>
                                  </p:stCondLst>
                                  <p:iterate type="el" backwards="0">
                                    <p:tmAbs val="0"/>
                                  </p:iterate>
                                  <p:childTnLst>
                                    <p:set>
                                      <p:cBhvr>
                                        <p:cTn id="15" fill="hold"/>
                                        <p:tgtEl>
                                          <p:spTgt spid="431"/>
                                        </p:tgtEl>
                                        <p:attrNameLst>
                                          <p:attrName>style.visibility</p:attrName>
                                        </p:attrNameLst>
                                      </p:cBhvr>
                                      <p:to>
                                        <p:strVal val="visible"/>
                                      </p:to>
                                    </p:set>
                                    <p:anim calcmode="lin" valueType="num">
                                      <p:cBhvr>
                                        <p:cTn id="16" dur="500" fill="hold"/>
                                        <p:tgtEl>
                                          <p:spTgt spid="431"/>
                                        </p:tgtEl>
                                        <p:attrNameLst>
                                          <p:attrName>ppt_x</p:attrName>
                                        </p:attrNameLst>
                                      </p:cBhvr>
                                      <p:tavLst>
                                        <p:tav tm="0">
                                          <p:val>
                                            <p:strVal val="#ppt_x"/>
                                          </p:val>
                                        </p:tav>
                                        <p:tav tm="100000">
                                          <p:val>
                                            <p:strVal val="#ppt_x"/>
                                          </p:val>
                                        </p:tav>
                                      </p:tavLst>
                                    </p:anim>
                                    <p:anim calcmode="lin" valueType="num">
                                      <p:cBhvr>
                                        <p:cTn id="17" dur="500" fill="hold"/>
                                        <p:tgtEl>
                                          <p:spTgt spid="431"/>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9" grpId="4" fill="hold">
                                  <p:stCondLst>
                                    <p:cond delay="0"/>
                                  </p:stCondLst>
                                  <p:iterate type="el" backwards="0">
                                    <p:tmAbs val="0"/>
                                  </p:iterate>
                                  <p:childTnLst>
                                    <p:set>
                                      <p:cBhvr>
                                        <p:cTn id="21" fill="hold"/>
                                        <p:tgtEl>
                                          <p:spTgt spid="442"/>
                                        </p:tgtEl>
                                        <p:attrNameLst>
                                          <p:attrName>style.visibility</p:attrName>
                                        </p:attrNameLst>
                                      </p:cBhvr>
                                      <p:to>
                                        <p:strVal val="visible"/>
                                      </p:to>
                                    </p:set>
                                    <p:animEffect filter="dissolve" transition="in">
                                      <p:cBhvr>
                                        <p:cTn id="22" dur="1000"/>
                                        <p:tgtEl>
                                          <p:spTgt spid="442"/>
                                        </p:tgtEl>
                                      </p:cBhvr>
                                    </p:animEffect>
                                  </p:childTnLst>
                                </p:cTn>
                              </p:par>
                            </p:childTnLst>
                          </p:cTn>
                        </p:par>
                        <p:par>
                          <p:cTn id="23" fill="hold">
                            <p:stCondLst>
                              <p:cond delay="1000"/>
                            </p:stCondLst>
                            <p:childTnLst>
                              <p:par>
                                <p:cTn id="24" nodeType="afterEffect" presetClass="entr" presetSubtype="8" presetID="2" grpId="5" fill="hold">
                                  <p:stCondLst>
                                    <p:cond delay="0"/>
                                  </p:stCondLst>
                                  <p:iterate type="el" backwards="0">
                                    <p:tmAbs val="0"/>
                                  </p:iterate>
                                  <p:childTnLst>
                                    <p:set>
                                      <p:cBhvr>
                                        <p:cTn id="25" fill="hold"/>
                                        <p:tgtEl>
                                          <p:spTgt spid="441"/>
                                        </p:tgtEl>
                                        <p:attrNameLst>
                                          <p:attrName>style.visibility</p:attrName>
                                        </p:attrNameLst>
                                      </p:cBhvr>
                                      <p:to>
                                        <p:strVal val="visible"/>
                                      </p:to>
                                    </p:set>
                                    <p:anim calcmode="lin" valueType="num">
                                      <p:cBhvr>
                                        <p:cTn id="26" dur="1000" fill="hold"/>
                                        <p:tgtEl>
                                          <p:spTgt spid="441"/>
                                        </p:tgtEl>
                                        <p:attrNameLst>
                                          <p:attrName>ppt_x</p:attrName>
                                        </p:attrNameLst>
                                      </p:cBhvr>
                                      <p:tavLst>
                                        <p:tav tm="0">
                                          <p:val>
                                            <p:strVal val="0-#ppt_w/2"/>
                                          </p:val>
                                        </p:tav>
                                        <p:tav tm="100000">
                                          <p:val>
                                            <p:strVal val="#ppt_x"/>
                                          </p:val>
                                        </p:tav>
                                      </p:tavLst>
                                    </p:anim>
                                    <p:anim calcmode="lin" valueType="num">
                                      <p:cBhvr>
                                        <p:cTn id="27" dur="1000" fill="hold"/>
                                        <p:tgtEl>
                                          <p:spTgt spid="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 grpId="1"/>
      <p:bldP build="whole" bldLvl="1" animBg="1" rev="0" advAuto="0" spid="441" grpId="5"/>
      <p:bldP build="whole" bldLvl="1" animBg="1" rev="0" advAuto="0" spid="432" grpId="2"/>
      <p:bldP build="whole" bldLvl="1" animBg="1" rev="0" advAuto="0" spid="442" grpId="4"/>
      <p:bldP build="whole" bldLvl="1" animBg="1" rev="0" advAuto="0" spid="431" grpId="3"/>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Shape 444"/>
          <p:cNvSpPr/>
          <p:nvPr/>
        </p:nvSpPr>
        <p:spPr>
          <a:xfrm>
            <a:off x="631994" y="10077092"/>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445" name="Shape 445"/>
          <p:cNvSpPr/>
          <p:nvPr/>
        </p:nvSpPr>
        <p:spPr>
          <a:xfrm>
            <a:off x="631994" y="3097809"/>
            <a:ext cx="9177195" cy="541099"/>
          </a:xfrm>
          <a:prstGeom prst="roundRect">
            <a:avLst>
              <a:gd name="adj" fmla="val 18777"/>
            </a:avLst>
          </a:prstGeom>
          <a:solidFill>
            <a:srgbClr val="A6AAA9"/>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446" name="Shape 446"/>
          <p:cNvSpPr/>
          <p:nvPr/>
        </p:nvSpPr>
        <p:spPr>
          <a:xfrm>
            <a:off x="11826592" y="4135818"/>
            <a:ext cx="1023437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Elastic Runtime </a:t>
            </a:r>
            <a:r>
              <a:rPr b="1" i="1" sz="4000" u="sng"/>
              <a:t>is</a:t>
            </a:r>
            <a:r>
              <a:rPr b="1" sz="4000"/>
              <a:t> Cloud Foundry</a:t>
            </a:r>
            <a:r>
              <a:rPr sz="4000"/>
              <a:t>.  It is made up a of a set of micro services that provide a comprehensive PaaS platform.</a:t>
            </a:r>
          </a:p>
        </p:txBody>
      </p:sp>
      <p:sp>
        <p:nvSpPr>
          <p:cNvPr id="447" name="Shape 447"/>
          <p:cNvSpPr/>
          <p:nvPr/>
        </p:nvSpPr>
        <p:spPr>
          <a:xfrm>
            <a:off x="609600" y="3771998"/>
            <a:ext cx="8554539" cy="6181577"/>
          </a:xfrm>
          <a:prstGeom prst="roundRect">
            <a:avLst>
              <a:gd name="adj" fmla="val 6122"/>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pic>
        <p:nvPicPr>
          <p:cNvPr id="448" name="Logo_CloudFoundry_Square_HighRes.png"/>
          <p:cNvPicPr/>
          <p:nvPr/>
        </p:nvPicPr>
        <p:blipFill>
          <a:blip r:embed="rId2">
            <a:extLst/>
          </a:blip>
          <a:stretch>
            <a:fillRect/>
          </a:stretch>
        </p:blipFill>
        <p:spPr>
          <a:xfrm>
            <a:off x="2346869" y="4054380"/>
            <a:ext cx="5080001" cy="5059708"/>
          </a:xfrm>
          <a:prstGeom prst="rect">
            <a:avLst/>
          </a:prstGeom>
          <a:ln w="12700">
            <a:miter lim="400000"/>
          </a:ln>
        </p:spPr>
      </p:pic>
      <p:grpSp>
        <p:nvGrpSpPr>
          <p:cNvPr id="451" name="Group 451"/>
          <p:cNvGrpSpPr/>
          <p:nvPr/>
        </p:nvGrpSpPr>
        <p:grpSpPr>
          <a:xfrm rot="19762255">
            <a:off x="1961714" y="6172200"/>
            <a:ext cx="5850311" cy="1371600"/>
            <a:chOff x="-50800" y="-50800"/>
            <a:chExt cx="5850309" cy="1371600"/>
          </a:xfrm>
        </p:grpSpPr>
        <p:sp>
          <p:nvSpPr>
            <p:cNvPr id="450" name="Shape 450"/>
            <p:cNvSpPr/>
            <p:nvPr/>
          </p:nvSpPr>
          <p:spPr>
            <a:xfrm>
              <a:off x="0" y="0"/>
              <a:ext cx="5748710" cy="1270000"/>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i="1" sz="7000"/>
              </a:lvl1pPr>
            </a:lstStyle>
            <a:p>
              <a:pPr lvl="0">
                <a:defRPr b="0" i="0" sz="1800"/>
              </a:pPr>
              <a:r>
                <a:rPr b="1" i="1" sz="7000"/>
                <a:t>Open Source</a:t>
              </a:r>
            </a:p>
          </p:txBody>
        </p:sp>
        <p:pic>
          <p:nvPicPr>
            <p:cNvPr id="449" name=""/>
            <p:cNvPicPr/>
            <p:nvPr/>
          </p:nvPicPr>
          <p:blipFill>
            <a:blip r:embed="rId3">
              <a:extLst/>
            </a:blip>
            <a:stretch>
              <a:fillRect/>
            </a:stretch>
          </p:blipFill>
          <p:spPr>
            <a:xfrm>
              <a:off x="-50800" y="-50801"/>
              <a:ext cx="5850310" cy="1371601"/>
            </a:xfrm>
            <a:prstGeom prst="rect">
              <a:avLst/>
            </a:prstGeom>
            <a:effectLst/>
          </p:spPr>
        </p:pic>
      </p:grpSp>
      <p:grpSp>
        <p:nvGrpSpPr>
          <p:cNvPr id="457" name="Group 457"/>
          <p:cNvGrpSpPr/>
          <p:nvPr/>
        </p:nvGrpSpPr>
        <p:grpSpPr>
          <a:xfrm>
            <a:off x="1543934" y="10812506"/>
            <a:ext cx="7353316" cy="2320572"/>
            <a:chOff x="0" y="0"/>
            <a:chExt cx="7353315" cy="2320570"/>
          </a:xfrm>
        </p:grpSpPr>
        <p:pic>
          <p:nvPicPr>
            <p:cNvPr id="452" name="pasted-image.png"/>
            <p:cNvPicPr/>
            <p:nvPr/>
          </p:nvPicPr>
          <p:blipFill>
            <a:blip r:embed="rId4">
              <a:alphaModFix amt="50114"/>
              <a:extLst/>
            </a:blip>
            <a:stretch>
              <a:fillRect/>
            </a:stretch>
          </p:blipFill>
          <p:spPr>
            <a:xfrm>
              <a:off x="0" y="602468"/>
              <a:ext cx="1651000" cy="266770"/>
            </a:xfrm>
            <a:prstGeom prst="rect">
              <a:avLst/>
            </a:prstGeom>
            <a:ln w="12700" cap="flat">
              <a:noFill/>
              <a:miter lim="400000"/>
            </a:ln>
            <a:effectLst/>
          </p:spPr>
        </p:pic>
        <p:pic>
          <p:nvPicPr>
            <p:cNvPr id="453" name="pasted-image.png"/>
            <p:cNvPicPr/>
            <p:nvPr/>
          </p:nvPicPr>
          <p:blipFill>
            <a:blip r:embed="rId5">
              <a:alphaModFix amt="50382"/>
              <a:extLst/>
            </a:blip>
            <a:stretch>
              <a:fillRect/>
            </a:stretch>
          </p:blipFill>
          <p:spPr>
            <a:xfrm>
              <a:off x="2673705" y="0"/>
              <a:ext cx="1905001" cy="1471706"/>
            </a:xfrm>
            <a:prstGeom prst="rect">
              <a:avLst/>
            </a:prstGeom>
            <a:ln w="12700" cap="flat">
              <a:noFill/>
              <a:miter lim="400000"/>
            </a:ln>
            <a:effectLst/>
          </p:spPr>
        </p:pic>
        <p:pic>
          <p:nvPicPr>
            <p:cNvPr id="454" name="pasted-image.png"/>
            <p:cNvPicPr/>
            <p:nvPr/>
          </p:nvPicPr>
          <p:blipFill>
            <a:blip r:embed="rId6">
              <a:alphaModFix amt="50308"/>
              <a:extLst/>
            </a:blip>
            <a:stretch>
              <a:fillRect/>
            </a:stretch>
          </p:blipFill>
          <p:spPr>
            <a:xfrm>
              <a:off x="1276168" y="1071054"/>
              <a:ext cx="1905001" cy="1229033"/>
            </a:xfrm>
            <a:prstGeom prst="rect">
              <a:avLst/>
            </a:prstGeom>
            <a:ln w="12700" cap="flat">
              <a:noFill/>
              <a:miter lim="400000"/>
            </a:ln>
            <a:effectLst/>
          </p:spPr>
        </p:pic>
        <p:pic>
          <p:nvPicPr>
            <p:cNvPr id="455" name="pasted-image.png"/>
            <p:cNvPicPr/>
            <p:nvPr/>
          </p:nvPicPr>
          <p:blipFill>
            <a:blip r:embed="rId7">
              <a:alphaModFix amt="50360"/>
              <a:extLst/>
            </a:blip>
            <a:stretch>
              <a:fillRect/>
            </a:stretch>
          </p:blipFill>
          <p:spPr>
            <a:xfrm>
              <a:off x="4374400" y="1050570"/>
              <a:ext cx="1270001" cy="1270001"/>
            </a:xfrm>
            <a:prstGeom prst="rect">
              <a:avLst/>
            </a:prstGeom>
            <a:ln w="12700" cap="flat">
              <a:noFill/>
              <a:miter lim="400000"/>
            </a:ln>
            <a:effectLst/>
          </p:spPr>
        </p:pic>
        <p:pic>
          <p:nvPicPr>
            <p:cNvPr id="456" name="pasted-image.png"/>
            <p:cNvPicPr/>
            <p:nvPr/>
          </p:nvPicPr>
          <p:blipFill>
            <a:blip r:embed="rId8">
              <a:alphaModFix amt="50068"/>
              <a:extLst/>
            </a:blip>
            <a:stretch>
              <a:fillRect/>
            </a:stretch>
          </p:blipFill>
          <p:spPr>
            <a:xfrm>
              <a:off x="5448315" y="563274"/>
              <a:ext cx="1905001" cy="345158"/>
            </a:xfrm>
            <a:prstGeom prst="rect">
              <a:avLst/>
            </a:prstGeom>
            <a:ln w="12700" cap="flat">
              <a:noFill/>
              <a:miter lim="400000"/>
            </a:ln>
            <a:effectLst/>
          </p:spPr>
        </p:pic>
      </p:grpSp>
      <p:pic>
        <p:nvPicPr>
          <p:cNvPr id="458" name="pasted-image.pdf"/>
          <p:cNvPicPr/>
          <p:nvPr/>
        </p:nvPicPr>
        <p:blipFill>
          <a:blip r:embed="rId9">
            <a:alphaModFix amt="50254"/>
            <a:extLst/>
          </a:blip>
          <a:stretch>
            <a:fillRect/>
          </a:stretch>
        </p:blipFill>
        <p:spPr>
          <a:xfrm>
            <a:off x="1410591" y="1589546"/>
            <a:ext cx="7620001" cy="1092792"/>
          </a:xfrm>
          <a:prstGeom prst="rect">
            <a:avLst/>
          </a:prstGeom>
          <a:ln w="12700">
            <a:miter lim="400000"/>
          </a:ln>
        </p:spPr>
      </p:pic>
      <p:sp>
        <p:nvSpPr>
          <p:cNvPr id="459" name="Shape 459"/>
          <p:cNvSpPr/>
          <p:nvPr/>
        </p:nvSpPr>
        <p:spPr>
          <a:xfrm>
            <a:off x="11826592" y="7305773"/>
            <a:ext cx="1023437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Cloud Foundry</a:t>
            </a:r>
            <a:r>
              <a:rPr sz="4000"/>
              <a:t> follows the </a:t>
            </a:r>
            <a:r>
              <a:rPr b="1" i="1" sz="4000" u="sng"/>
              <a:t>Open Core</a:t>
            </a:r>
            <a:r>
              <a:rPr i="1" sz="4000" u="sng"/>
              <a:t> </a:t>
            </a:r>
            <a:r>
              <a:rPr sz="4000"/>
              <a:t>model of open source software.  All elastic runtimes are the same regardless of distribution.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 grpId="1" fill="hold">
                                  <p:stCondLst>
                                    <p:cond delay="0"/>
                                  </p:stCondLst>
                                  <p:iterate type="el" backwards="0">
                                    <p:tmAbs val="0"/>
                                  </p:iterate>
                                  <p:childTnLst>
                                    <p:set>
                                      <p:cBhvr>
                                        <p:cTn id="6" fill="hold"/>
                                        <p:tgtEl>
                                          <p:spTgt spid="447"/>
                                        </p:tgtEl>
                                        <p:attrNameLst>
                                          <p:attrName>style.visibility</p:attrName>
                                        </p:attrNameLst>
                                      </p:cBhvr>
                                      <p:to>
                                        <p:strVal val="visible"/>
                                      </p:to>
                                    </p:set>
                                    <p:anim calcmode="lin" valueType="num">
                                      <p:cBhvr>
                                        <p:cTn id="7" dur="1000" fill="hold"/>
                                        <p:tgtEl>
                                          <p:spTgt spid="447"/>
                                        </p:tgtEl>
                                        <p:attrNameLst>
                                          <p:attrName>ppt_x</p:attrName>
                                        </p:attrNameLst>
                                      </p:cBhvr>
                                      <p:tavLst>
                                        <p:tav tm="0">
                                          <p:val>
                                            <p:strVal val="0-#ppt_w/2"/>
                                          </p:val>
                                        </p:tav>
                                        <p:tav tm="100000">
                                          <p:val>
                                            <p:strVal val="#ppt_x"/>
                                          </p:val>
                                        </p:tav>
                                      </p:tavLst>
                                    </p:anim>
                                    <p:anim calcmode="lin" valueType="num">
                                      <p:cBhvr>
                                        <p:cTn id="8" dur="1000" fill="hold"/>
                                        <p:tgtEl>
                                          <p:spTgt spid="4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nodeType="afterEffect" presetClass="entr" presetSubtype="0" presetID="9" grpId="2" fill="hold">
                                  <p:stCondLst>
                                    <p:cond delay="0"/>
                                  </p:stCondLst>
                                  <p:iterate type="el" backwards="0">
                                    <p:tmAbs val="0"/>
                                  </p:iterate>
                                  <p:childTnLst>
                                    <p:set>
                                      <p:cBhvr>
                                        <p:cTn id="11" fill="hold"/>
                                        <p:tgtEl>
                                          <p:spTgt spid="446"/>
                                        </p:tgtEl>
                                        <p:attrNameLst>
                                          <p:attrName>style.visibility</p:attrName>
                                        </p:attrNameLst>
                                      </p:cBhvr>
                                      <p:to>
                                        <p:strVal val="visible"/>
                                      </p:to>
                                    </p:set>
                                    <p:animEffect filter="dissolve" transition="in">
                                      <p:cBhvr>
                                        <p:cTn id="12" dur="1000"/>
                                        <p:tgtEl>
                                          <p:spTgt spid="446"/>
                                        </p:tgtEl>
                                      </p:cBhvr>
                                    </p:animEffect>
                                  </p:childTnLst>
                                </p:cTn>
                              </p:par>
                            </p:childTnLst>
                          </p:cTn>
                        </p:par>
                        <p:par>
                          <p:cTn id="13" fill="hold">
                            <p:stCondLst>
                              <p:cond delay="2000"/>
                            </p:stCondLst>
                            <p:childTnLst>
                              <p:par>
                                <p:cTn id="14" nodeType="afterEffect" presetClass="entr" presetSubtype="0" presetID="10" grpId="3" fill="hold">
                                  <p:stCondLst>
                                    <p:cond delay="1000"/>
                                  </p:stCondLst>
                                  <p:iterate type="el" backwards="0">
                                    <p:tmAbs val="0"/>
                                  </p:iterate>
                                  <p:childTnLst>
                                    <p:set>
                                      <p:cBhvr>
                                        <p:cTn id="15" fill="hold"/>
                                        <p:tgtEl>
                                          <p:spTgt spid="448"/>
                                        </p:tgtEl>
                                        <p:attrNameLst>
                                          <p:attrName>style.visibility</p:attrName>
                                        </p:attrNameLst>
                                      </p:cBhvr>
                                      <p:to>
                                        <p:strVal val="visible"/>
                                      </p:to>
                                    </p:set>
                                    <p:animEffect filter="fade" transition="in">
                                      <p:cBhvr>
                                        <p:cTn id="16" dur="1000"/>
                                        <p:tgtEl>
                                          <p:spTgt spid="448"/>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 grpId="4" fill="hold">
                                  <p:stCondLst>
                                    <p:cond delay="0"/>
                                  </p:stCondLst>
                                  <p:iterate type="el" backwards="0">
                                    <p:tmAbs val="0"/>
                                  </p:iterate>
                                  <p:childTnLst>
                                    <p:set>
                                      <p:cBhvr>
                                        <p:cTn id="20" fill="hold"/>
                                        <p:tgtEl>
                                          <p:spTgt spid="451"/>
                                        </p:tgtEl>
                                        <p:attrNameLst>
                                          <p:attrName>style.visibility</p:attrName>
                                        </p:attrNameLst>
                                      </p:cBhvr>
                                      <p:to>
                                        <p:strVal val="visible"/>
                                      </p:to>
                                    </p:set>
                                    <p:anim calcmode="lin" valueType="num">
                                      <p:cBhvr>
                                        <p:cTn id="21" dur="1000" fill="hold"/>
                                        <p:tgtEl>
                                          <p:spTgt spid="451"/>
                                        </p:tgtEl>
                                        <p:attrNameLst>
                                          <p:attrName>ppt_x</p:attrName>
                                        </p:attrNameLst>
                                      </p:cBhvr>
                                      <p:tavLst>
                                        <p:tav tm="0">
                                          <p:val>
                                            <p:strVal val="#ppt_x"/>
                                          </p:val>
                                        </p:tav>
                                        <p:tav tm="100000">
                                          <p:val>
                                            <p:strVal val="#ppt_x"/>
                                          </p:val>
                                        </p:tav>
                                      </p:tavLst>
                                    </p:anim>
                                    <p:anim calcmode="lin" valueType="num">
                                      <p:cBhvr>
                                        <p:cTn id="22" dur="1000" fill="hold"/>
                                        <p:tgtEl>
                                          <p:spTgt spid="451"/>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nodeType="afterEffect" presetClass="entr" presetSubtype="0" presetID="9" grpId="5" fill="hold">
                                  <p:stCondLst>
                                    <p:cond delay="0"/>
                                  </p:stCondLst>
                                  <p:iterate type="el" backwards="0">
                                    <p:tmAbs val="0"/>
                                  </p:iterate>
                                  <p:childTnLst>
                                    <p:set>
                                      <p:cBhvr>
                                        <p:cTn id="25" fill="hold"/>
                                        <p:tgtEl>
                                          <p:spTgt spid="459"/>
                                        </p:tgtEl>
                                        <p:attrNameLst>
                                          <p:attrName>style.visibility</p:attrName>
                                        </p:attrNameLst>
                                      </p:cBhvr>
                                      <p:to>
                                        <p:strVal val="visible"/>
                                      </p:to>
                                    </p:set>
                                    <p:animEffect filter="dissolve" transition="in">
                                      <p:cBhvr>
                                        <p:cTn id="26"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9" grpId="5"/>
      <p:bldP build="whole" bldLvl="1" animBg="1" rev="0" advAuto="0" spid="451" grpId="4"/>
      <p:bldP build="whole" bldLvl="1" animBg="1" rev="0" advAuto="0" spid="447" grpId="1"/>
      <p:bldP build="whole" bldLvl="1" animBg="1" rev="0" advAuto="0" spid="446" grpId="2"/>
      <p:bldP build="whole" bldLvl="1" animBg="1" rev="0" advAuto="0" spid="448" grpId="3"/>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462" name="Shape 462"/>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463" name="Shape 463"/>
          <p:cNvSpPr/>
          <p:nvPr/>
        </p:nvSpPr>
        <p:spPr>
          <a:xfrm>
            <a:off x="12015173" y="1108281"/>
            <a:ext cx="10839057" cy="37592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Application instances run inside of </a:t>
            </a:r>
            <a:r>
              <a:rPr b="1" sz="4000"/>
              <a:t>Warden</a:t>
            </a:r>
            <a:r>
              <a:rPr sz="4000"/>
              <a:t> containers, using a </a:t>
            </a:r>
            <a:r>
              <a:rPr b="1" sz="4000"/>
              <a:t>Build Pack</a:t>
            </a:r>
            <a:r>
              <a:rPr sz="4000"/>
              <a:t> to construct the runtime, on </a:t>
            </a:r>
            <a:r>
              <a:rPr b="1" sz="4000"/>
              <a:t>Droplet Execution Agent</a:t>
            </a:r>
            <a:r>
              <a:rPr sz="4000"/>
              <a:t> (DEA) virtual machines.  Application code + Runtime = a Droplet, which is cached in the </a:t>
            </a:r>
            <a:r>
              <a:rPr b="1" sz="4000"/>
              <a:t>Blob Store</a:t>
            </a:r>
            <a:r>
              <a:rPr sz="4000"/>
              <a:t>.</a:t>
            </a:r>
          </a:p>
        </p:txBody>
      </p:sp>
      <p:sp>
        <p:nvSpPr>
          <p:cNvPr id="464" name="Shape 464"/>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465" name="Shape 465"/>
          <p:cNvSpPr/>
          <p:nvPr/>
        </p:nvSpPr>
        <p:spPr>
          <a:xfrm>
            <a:off x="782367" y="6893207"/>
            <a:ext cx="3978148" cy="1811545"/>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466" name="Shape 466"/>
          <p:cNvSpPr/>
          <p:nvPr/>
        </p:nvSpPr>
        <p:spPr>
          <a:xfrm>
            <a:off x="922067" y="7455296"/>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467" name="Shape 467"/>
          <p:cNvSpPr/>
          <p:nvPr/>
        </p:nvSpPr>
        <p:spPr>
          <a:xfrm>
            <a:off x="922067" y="8068333"/>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468" name="Shape 468"/>
          <p:cNvSpPr/>
          <p:nvPr/>
        </p:nvSpPr>
        <p:spPr>
          <a:xfrm>
            <a:off x="4862017" y="6893207"/>
            <a:ext cx="2094251" cy="1811545"/>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469" name="Shape 469"/>
          <p:cNvSpPr/>
          <p:nvPr/>
        </p:nvSpPr>
        <p:spPr>
          <a:xfrm>
            <a:off x="7244186"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pic>
        <p:nvPicPr>
          <p:cNvPr id="470" name="pasted-image.pdf"/>
          <p:cNvPicPr/>
          <p:nvPr/>
        </p:nvPicPr>
        <p:blipFill>
          <a:blip r:embed="rId2">
            <a:extLst/>
          </a:blip>
          <a:stretch>
            <a:fillRect/>
          </a:stretch>
        </p:blipFill>
        <p:spPr>
          <a:xfrm>
            <a:off x="11964373" y="6235397"/>
            <a:ext cx="10940657" cy="5883184"/>
          </a:xfrm>
          <a:prstGeom prst="rect">
            <a:avLst/>
          </a:prstGeom>
          <a:ln w="12700">
            <a:miter lim="400000"/>
          </a:ln>
        </p:spPr>
      </p:pic>
      <p:sp>
        <p:nvSpPr>
          <p:cNvPr id="471" name="Shape 471"/>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472" name="Shape 472"/>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grpSp>
        <p:nvGrpSpPr>
          <p:cNvPr id="478" name="Group 478"/>
          <p:cNvGrpSpPr/>
          <p:nvPr/>
        </p:nvGrpSpPr>
        <p:grpSpPr>
          <a:xfrm>
            <a:off x="1543934" y="10812506"/>
            <a:ext cx="7353316" cy="2320572"/>
            <a:chOff x="0" y="0"/>
            <a:chExt cx="7353315" cy="2320570"/>
          </a:xfrm>
        </p:grpSpPr>
        <p:pic>
          <p:nvPicPr>
            <p:cNvPr id="473" name="pasted-image.png"/>
            <p:cNvPicPr/>
            <p:nvPr/>
          </p:nvPicPr>
          <p:blipFill>
            <a:blip r:embed="rId3">
              <a:alphaModFix amt="50114"/>
              <a:extLst/>
            </a:blip>
            <a:stretch>
              <a:fillRect/>
            </a:stretch>
          </p:blipFill>
          <p:spPr>
            <a:xfrm>
              <a:off x="0" y="602468"/>
              <a:ext cx="1651000" cy="266770"/>
            </a:xfrm>
            <a:prstGeom prst="rect">
              <a:avLst/>
            </a:prstGeom>
            <a:ln w="12700" cap="flat">
              <a:noFill/>
              <a:miter lim="400000"/>
            </a:ln>
            <a:effectLst/>
          </p:spPr>
        </p:pic>
        <p:pic>
          <p:nvPicPr>
            <p:cNvPr id="474" name="pasted-image.png"/>
            <p:cNvPicPr/>
            <p:nvPr/>
          </p:nvPicPr>
          <p:blipFill>
            <a:blip r:embed="rId4">
              <a:alphaModFix amt="50382"/>
              <a:extLst/>
            </a:blip>
            <a:stretch>
              <a:fillRect/>
            </a:stretch>
          </p:blipFill>
          <p:spPr>
            <a:xfrm>
              <a:off x="2673705" y="0"/>
              <a:ext cx="1905001" cy="1471706"/>
            </a:xfrm>
            <a:prstGeom prst="rect">
              <a:avLst/>
            </a:prstGeom>
            <a:ln w="12700" cap="flat">
              <a:noFill/>
              <a:miter lim="400000"/>
            </a:ln>
            <a:effectLst/>
          </p:spPr>
        </p:pic>
        <p:pic>
          <p:nvPicPr>
            <p:cNvPr id="475" name="pasted-image.png"/>
            <p:cNvPicPr/>
            <p:nvPr/>
          </p:nvPicPr>
          <p:blipFill>
            <a:blip r:embed="rId5">
              <a:alphaModFix amt="50308"/>
              <a:extLst/>
            </a:blip>
            <a:stretch>
              <a:fillRect/>
            </a:stretch>
          </p:blipFill>
          <p:spPr>
            <a:xfrm>
              <a:off x="1276168" y="1071054"/>
              <a:ext cx="1905001" cy="1229033"/>
            </a:xfrm>
            <a:prstGeom prst="rect">
              <a:avLst/>
            </a:prstGeom>
            <a:ln w="12700" cap="flat">
              <a:noFill/>
              <a:miter lim="400000"/>
            </a:ln>
            <a:effectLst/>
          </p:spPr>
        </p:pic>
        <p:pic>
          <p:nvPicPr>
            <p:cNvPr id="476" name="pasted-image.png"/>
            <p:cNvPicPr/>
            <p:nvPr/>
          </p:nvPicPr>
          <p:blipFill>
            <a:blip r:embed="rId6">
              <a:alphaModFix amt="50360"/>
              <a:extLst/>
            </a:blip>
            <a:stretch>
              <a:fillRect/>
            </a:stretch>
          </p:blipFill>
          <p:spPr>
            <a:xfrm>
              <a:off x="4374400" y="1050570"/>
              <a:ext cx="1270001" cy="1270001"/>
            </a:xfrm>
            <a:prstGeom prst="rect">
              <a:avLst/>
            </a:prstGeom>
            <a:ln w="12700" cap="flat">
              <a:noFill/>
              <a:miter lim="400000"/>
            </a:ln>
            <a:effectLst/>
          </p:spPr>
        </p:pic>
        <p:pic>
          <p:nvPicPr>
            <p:cNvPr id="477" name="pasted-image.png"/>
            <p:cNvPicPr/>
            <p:nvPr/>
          </p:nvPicPr>
          <p:blipFill>
            <a:blip r:embed="rId7">
              <a:alphaModFix amt="50068"/>
              <a:extLst/>
            </a:blip>
            <a:stretch>
              <a:fillRect/>
            </a:stretch>
          </p:blipFill>
          <p:spPr>
            <a:xfrm>
              <a:off x="5448315" y="563274"/>
              <a:ext cx="1905001" cy="345158"/>
            </a:xfrm>
            <a:prstGeom prst="rect">
              <a:avLst/>
            </a:prstGeom>
            <a:ln w="12700" cap="flat">
              <a:noFill/>
              <a:miter lim="400000"/>
            </a:ln>
            <a:effectLst/>
          </p:spPr>
        </p:pic>
      </p:grpSp>
      <p:pic>
        <p:nvPicPr>
          <p:cNvPr id="479" name="pasted-image.pdf"/>
          <p:cNvPicPr/>
          <p:nvPr/>
        </p:nvPicPr>
        <p:blipFill>
          <a:blip r:embed="rId8">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463"/>
                                        </p:tgtEl>
                                        <p:attrNameLst>
                                          <p:attrName>style.visibility</p:attrName>
                                        </p:attrNameLst>
                                      </p:cBhvr>
                                      <p:to>
                                        <p:strVal val="visible"/>
                                      </p:to>
                                    </p:set>
                                    <p:animEffect filter="dissolve" transition="in">
                                      <p:cBhvr>
                                        <p:cTn id="7" dur="1000"/>
                                        <p:tgtEl>
                                          <p:spTgt spid="463"/>
                                        </p:tgtEl>
                                      </p:cBhvr>
                                    </p:animEffect>
                                  </p:childTnLst>
                                </p:cTn>
                              </p:par>
                            </p:childTnLst>
                          </p:cTn>
                        </p:par>
                        <p:par>
                          <p:cTn id="8" fill="hold">
                            <p:stCondLst>
                              <p:cond delay="1000"/>
                            </p:stCondLst>
                            <p:childTnLst>
                              <p:par>
                                <p:cTn id="9" nodeType="afterEffect" presetClass="entr" presetSubtype="0" presetID="10" grpId="2" fill="hold">
                                  <p:stCondLst>
                                    <p:cond delay="0"/>
                                  </p:stCondLst>
                                  <p:iterate type="el" backwards="0">
                                    <p:tmAbs val="0"/>
                                  </p:iterate>
                                  <p:childTnLst>
                                    <p:set>
                                      <p:cBhvr>
                                        <p:cTn id="10" fill="hold"/>
                                        <p:tgtEl>
                                          <p:spTgt spid="470"/>
                                        </p:tgtEl>
                                        <p:attrNameLst>
                                          <p:attrName>style.visibility</p:attrName>
                                        </p:attrNameLst>
                                      </p:cBhvr>
                                      <p:to>
                                        <p:strVal val="visible"/>
                                      </p:to>
                                    </p:set>
                                    <p:animEffect filter="fade" transition="in">
                                      <p:cBhvr>
                                        <p:cTn id="11"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3" grpId="1"/>
      <p:bldP build="whole" bldLvl="1" animBg="1" rev="0" advAuto="0" spid="470"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nvSpPr>
        <p:spPr>
          <a:xfrm>
            <a:off x="12287405" y="1044837"/>
            <a:ext cx="189199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b="1" cap="small">
                <a:solidFill>
                  <a:srgbClr val="53585F"/>
                </a:solidFill>
              </a:defRPr>
            </a:lvl1pPr>
          </a:lstStyle>
          <a:p>
            <a:pPr lvl="0">
              <a:defRPr b="0" cap="none" sz="1800">
                <a:solidFill>
                  <a:srgbClr val="000000"/>
                </a:solidFill>
              </a:defRPr>
            </a:pPr>
            <a:r>
              <a:rPr b="1" cap="small" sz="5000">
                <a:solidFill>
                  <a:srgbClr val="53585F"/>
                </a:solidFill>
              </a:rPr>
              <a:t>Goal:</a:t>
            </a:r>
          </a:p>
        </p:txBody>
      </p:sp>
      <p:sp>
        <p:nvSpPr>
          <p:cNvPr id="67" name="Shape 67"/>
          <p:cNvSpPr/>
          <p:nvPr/>
        </p:nvSpPr>
        <p:spPr>
          <a:xfrm>
            <a:off x="12345987" y="2285999"/>
            <a:ext cx="8612971" cy="314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cap="small">
                <a:solidFill>
                  <a:srgbClr val="53585F"/>
                </a:solidFill>
              </a:defRPr>
            </a:lvl1pPr>
          </a:lstStyle>
          <a:p>
            <a:pPr lvl="0">
              <a:defRPr cap="none" sz="1800">
                <a:solidFill>
                  <a:srgbClr val="000000"/>
                </a:solidFill>
              </a:defRPr>
            </a:pPr>
            <a:r>
              <a:rPr cap="small" sz="5000">
                <a:solidFill>
                  <a:srgbClr val="53585F"/>
                </a:solidFill>
              </a:rPr>
              <a:t>To understand the major components of Cloud Foundry and how they contribute to:</a:t>
            </a:r>
          </a:p>
        </p:txBody>
      </p:sp>
      <p:sp>
        <p:nvSpPr>
          <p:cNvPr id="68" name="Shape 68"/>
          <p:cNvSpPr/>
          <p:nvPr/>
        </p:nvSpPr>
        <p:spPr>
          <a:xfrm>
            <a:off x="12371387" y="7275381"/>
            <a:ext cx="9731965"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610576" indent="-610576" algn="l">
              <a:buSzPct val="75000"/>
              <a:buChar char="-"/>
              <a:defRPr b="1" cap="small">
                <a:solidFill>
                  <a:srgbClr val="53585F"/>
                </a:solidFill>
              </a:defRPr>
            </a:lvl1pPr>
          </a:lstStyle>
          <a:p>
            <a:pPr lvl="0">
              <a:defRPr b="0" cap="none" sz="1800">
                <a:solidFill>
                  <a:srgbClr val="000000"/>
                </a:solidFill>
              </a:defRPr>
            </a:pPr>
            <a:r>
              <a:rPr b="1" cap="small" sz="5000">
                <a:solidFill>
                  <a:srgbClr val="53585F"/>
                </a:solidFill>
              </a:rPr>
              <a:t>The Core Tenets of CF:</a:t>
            </a:r>
            <a:endParaRPr b="1" cap="small" sz="5000">
              <a:solidFill>
                <a:srgbClr val="53585F"/>
              </a:solidFill>
            </a:endParaRPr>
          </a:p>
        </p:txBody>
      </p:sp>
      <p:sp>
        <p:nvSpPr>
          <p:cNvPr id="69" name="Shape 69"/>
          <p:cNvSpPr/>
          <p:nvPr/>
        </p:nvSpPr>
        <p:spPr>
          <a:xfrm>
            <a:off x="12366416" y="9149985"/>
            <a:ext cx="10923880"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L="610576" indent="-610576" algn="l">
              <a:buSzPct val="75000"/>
              <a:buChar char="-"/>
              <a:defRPr b="1" cap="small">
                <a:solidFill>
                  <a:srgbClr val="53585F"/>
                </a:solidFill>
              </a:defRPr>
            </a:lvl1pPr>
          </a:lstStyle>
          <a:p>
            <a:pPr lvl="0">
              <a:defRPr b="0" cap="none" sz="1800">
                <a:solidFill>
                  <a:srgbClr val="000000"/>
                </a:solidFill>
              </a:defRPr>
            </a:pPr>
            <a:r>
              <a:rPr b="1" cap="small" sz="5000">
                <a:solidFill>
                  <a:srgbClr val="53585F"/>
                </a:solidFill>
              </a:rPr>
              <a:t>The 4 levels of High Availability</a:t>
            </a:r>
          </a:p>
        </p:txBody>
      </p:sp>
      <p:grpSp>
        <p:nvGrpSpPr>
          <p:cNvPr id="93" name="Group 93"/>
          <p:cNvGrpSpPr/>
          <p:nvPr/>
        </p:nvGrpSpPr>
        <p:grpSpPr>
          <a:xfrm>
            <a:off x="879031" y="3559145"/>
            <a:ext cx="9214738" cy="7520382"/>
            <a:chOff x="0" y="0"/>
            <a:chExt cx="9214736" cy="7520380"/>
          </a:xfrm>
        </p:grpSpPr>
        <p:sp>
          <p:nvSpPr>
            <p:cNvPr id="70" name="Shape 70"/>
            <p:cNvSpPr/>
            <p:nvPr/>
          </p:nvSpPr>
          <p:spPr>
            <a:xfrm>
              <a:off x="0" y="674188"/>
              <a:ext cx="8554539" cy="6181577"/>
            </a:xfrm>
            <a:prstGeom prst="roundRect">
              <a:avLst>
                <a:gd name="adj" fmla="val 6122"/>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b">
              <a:noAutofit/>
            </a:bodyPr>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71" name="Shape 71"/>
            <p:cNvSpPr/>
            <p:nvPr/>
          </p:nvSpPr>
          <p:spPr>
            <a:xfrm>
              <a:off x="158224" y="1010703"/>
              <a:ext cx="622754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72" name="Shape 72"/>
            <p:cNvSpPr/>
            <p:nvPr/>
          </p:nvSpPr>
          <p:spPr>
            <a:xfrm>
              <a:off x="185225" y="1710291"/>
              <a:ext cx="3066835"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73" name="Shape 73"/>
            <p:cNvSpPr/>
            <p:nvPr/>
          </p:nvSpPr>
          <p:spPr>
            <a:xfrm>
              <a:off x="3368495" y="1710291"/>
              <a:ext cx="3011768" cy="541100"/>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74" name="Shape 74"/>
            <p:cNvSpPr/>
            <p:nvPr/>
          </p:nvSpPr>
          <p:spPr>
            <a:xfrm>
              <a:off x="184425" y="2397180"/>
              <a:ext cx="3011767"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75" name="Shape 75"/>
            <p:cNvSpPr/>
            <p:nvPr/>
          </p:nvSpPr>
          <p:spPr>
            <a:xfrm>
              <a:off x="3368495" y="2397180"/>
              <a:ext cx="3011768"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76" name="Shape 76"/>
            <p:cNvSpPr/>
            <p:nvPr/>
          </p:nvSpPr>
          <p:spPr>
            <a:xfrm>
              <a:off x="161207" y="3096768"/>
              <a:ext cx="6221579"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77" name="Shape 77"/>
            <p:cNvSpPr/>
            <p:nvPr/>
          </p:nvSpPr>
          <p:spPr>
            <a:xfrm>
              <a:off x="172767" y="3795397"/>
              <a:ext cx="3978148" cy="1811544"/>
            </a:xfrm>
            <a:prstGeom prst="roundRect">
              <a:avLst>
                <a:gd name="adj" fmla="val 5608"/>
              </a:avLst>
            </a:prstGeom>
            <a:noFill/>
            <a:ln w="76200" cap="flat">
              <a:solidFill>
                <a:srgbClr val="A6AAA9"/>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78" name="Shape 78"/>
            <p:cNvSpPr/>
            <p:nvPr/>
          </p:nvSpPr>
          <p:spPr>
            <a:xfrm>
              <a:off x="312467" y="4357487"/>
              <a:ext cx="3698749" cy="515699"/>
            </a:xfrm>
            <a:prstGeom prst="roundRect">
              <a:avLst>
                <a:gd name="adj" fmla="val 1970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79" name="Shape 79"/>
            <p:cNvSpPr/>
            <p:nvPr/>
          </p:nvSpPr>
          <p:spPr>
            <a:xfrm>
              <a:off x="312467" y="4970524"/>
              <a:ext cx="3698748" cy="500773"/>
            </a:xfrm>
            <a:prstGeom prst="roundRect">
              <a:avLst>
                <a:gd name="adj" fmla="val 2028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80" name="Shape 80"/>
            <p:cNvSpPr/>
            <p:nvPr/>
          </p:nvSpPr>
          <p:spPr>
            <a:xfrm>
              <a:off x="4252417" y="3795397"/>
              <a:ext cx="2094251" cy="1811544"/>
            </a:xfrm>
            <a:prstGeom prst="roundRect">
              <a:avLst>
                <a:gd name="adj" fmla="val 5608"/>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81" name="Shape 81"/>
            <p:cNvSpPr/>
            <p:nvPr/>
          </p:nvSpPr>
          <p:spPr>
            <a:xfrm>
              <a:off x="190041"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82" name="Shape 82"/>
            <p:cNvSpPr/>
            <p:nvPr/>
          </p:nvSpPr>
          <p:spPr>
            <a:xfrm>
              <a:off x="2264037" y="5774940"/>
              <a:ext cx="1991361" cy="526174"/>
            </a:xfrm>
            <a:prstGeom prst="roundRect">
              <a:avLst>
                <a:gd name="adj" fmla="val 19309"/>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83" name="Shape 83"/>
            <p:cNvSpPr/>
            <p:nvPr/>
          </p:nvSpPr>
          <p:spPr>
            <a:xfrm>
              <a:off x="4362591" y="5767477"/>
              <a:ext cx="1991361"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84" name="Shape 84"/>
            <p:cNvSpPr/>
            <p:nvPr/>
          </p:nvSpPr>
          <p:spPr>
            <a:xfrm>
              <a:off x="7411097" y="1141552"/>
              <a:ext cx="816993"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85" name="Shape 85"/>
            <p:cNvSpPr/>
            <p:nvPr/>
          </p:nvSpPr>
          <p:spPr>
            <a:xfrm>
              <a:off x="6528563" y="1754707"/>
              <a:ext cx="16947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86" name="Shape 86"/>
            <p:cNvSpPr/>
            <p:nvPr/>
          </p:nvSpPr>
          <p:spPr>
            <a:xfrm>
              <a:off x="6909265" y="2533899"/>
              <a:ext cx="1314005"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87" name="Shape 87"/>
            <p:cNvSpPr/>
            <p:nvPr/>
          </p:nvSpPr>
          <p:spPr>
            <a:xfrm>
              <a:off x="7164936" y="3227137"/>
              <a:ext cx="1045742"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88" name="Shape 88"/>
            <p:cNvSpPr/>
            <p:nvPr/>
          </p:nvSpPr>
          <p:spPr>
            <a:xfrm>
              <a:off x="6634586" y="4477803"/>
              <a:ext cx="1593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89" name="Shape 89"/>
            <p:cNvSpPr/>
            <p:nvPr/>
          </p:nvSpPr>
          <p:spPr>
            <a:xfrm>
              <a:off x="7169215" y="5809426"/>
              <a:ext cx="10371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90" name="Shape 90"/>
            <p:cNvSpPr/>
            <p:nvPr/>
          </p:nvSpPr>
          <p:spPr>
            <a:xfrm>
              <a:off x="22394" y="6979282"/>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91" name="Shape 91"/>
            <p:cNvSpPr/>
            <p:nvPr/>
          </p:nvSpPr>
          <p:spPr>
            <a:xfrm rot="16200000">
              <a:off x="5851863" y="3494513"/>
              <a:ext cx="6181577" cy="544172"/>
            </a:xfrm>
            <a:prstGeom prst="roundRect">
              <a:avLst>
                <a:gd name="adj" fmla="val 18671"/>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
          <p:nvSpPr>
            <p:cNvPr id="92" name="Shape 92"/>
            <p:cNvSpPr/>
            <p:nvPr/>
          </p:nvSpPr>
          <p:spPr>
            <a:xfrm>
              <a:off x="22394" y="0"/>
              <a:ext cx="9177195" cy="541099"/>
            </a:xfrm>
            <a:prstGeom prst="roundRect">
              <a:avLst>
                <a:gd name="adj" fmla="val 18777"/>
              </a:avLst>
            </a:prstGeom>
            <a:solidFill>
              <a:srgbClr val="B5B5B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grpSp>
      <p:sp>
        <p:nvSpPr>
          <p:cNvPr id="94" name="Shape 94"/>
          <p:cNvSpPr/>
          <p:nvPr/>
        </p:nvSpPr>
        <p:spPr>
          <a:xfrm>
            <a:off x="860133" y="1747473"/>
            <a:ext cx="8490534"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badi MT Condensed Extra Bold"/>
                <a:ea typeface="Abadi MT Condensed Extra Bold"/>
                <a:cs typeface="Abadi MT Condensed Extra Bold"/>
                <a:sym typeface="Abadi MT Condensed Extra Bold"/>
              </a:defRPr>
            </a:lvl1pPr>
          </a:lstStyle>
          <a:p>
            <a:pPr lvl="0">
              <a:defRPr sz="1800"/>
            </a:pPr>
            <a:r>
              <a:rPr sz="5000"/>
              <a:t>Cloud Foundry Technical Overview</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66"/>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9" grpId="2" fill="hold">
                                  <p:stCondLst>
                                    <p:cond delay="0"/>
                                  </p:stCondLst>
                                  <p:iterate type="el" backwards="0">
                                    <p:tmAbs val="0"/>
                                  </p:iterate>
                                  <p:childTnLst>
                                    <p:set>
                                      <p:cBhvr>
                                        <p:cTn id="9" fill="hold"/>
                                        <p:tgtEl>
                                          <p:spTgt spid="67"/>
                                        </p:tgtEl>
                                        <p:attrNameLst>
                                          <p:attrName>style.visibility</p:attrName>
                                        </p:attrNameLst>
                                      </p:cBhvr>
                                      <p:to>
                                        <p:strVal val="visible"/>
                                      </p:to>
                                    </p:set>
                                    <p:animEffect filter="dissolve" transition="in">
                                      <p:cBhvr>
                                        <p:cTn id="10" dur="10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9" grpId="3" fill="hold">
                                  <p:stCondLst>
                                    <p:cond delay="0"/>
                                  </p:stCondLst>
                                  <p:iterate type="el" backwards="0">
                                    <p:tmAbs val="0"/>
                                  </p:iterate>
                                  <p:childTnLst>
                                    <p:set>
                                      <p:cBhvr>
                                        <p:cTn id="14" fill="hold"/>
                                        <p:tgtEl>
                                          <p:spTgt spid="68"/>
                                        </p:tgtEl>
                                        <p:attrNameLst>
                                          <p:attrName>style.visibility</p:attrName>
                                        </p:attrNameLst>
                                      </p:cBhvr>
                                      <p:to>
                                        <p:strVal val="visible"/>
                                      </p:to>
                                    </p:set>
                                    <p:animEffect filter="dissolve" transition="in">
                                      <p:cBhvr>
                                        <p:cTn id="15" dur="10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9" grpId="4" fill="hold">
                                  <p:stCondLst>
                                    <p:cond delay="0"/>
                                  </p:stCondLst>
                                  <p:iterate type="el" backwards="0">
                                    <p:tmAbs val="0"/>
                                  </p:iterate>
                                  <p:childTnLst>
                                    <p:set>
                                      <p:cBhvr>
                                        <p:cTn id="19" fill="hold"/>
                                        <p:tgtEl>
                                          <p:spTgt spid="69"/>
                                        </p:tgtEl>
                                        <p:attrNameLst>
                                          <p:attrName>style.visibility</p:attrName>
                                        </p:attrNameLst>
                                      </p:cBhvr>
                                      <p:to>
                                        <p:strVal val="visible"/>
                                      </p:to>
                                    </p:set>
                                    <p:animEffect filter="dissolve" transition="in">
                                      <p:cBhvr>
                                        <p:cTn id="20"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 grpId="1"/>
      <p:bldP build="whole" bldLvl="1" animBg="1" rev="0" advAuto="0" spid="67" grpId="2"/>
      <p:bldP build="whole" bldLvl="1" animBg="1" rev="0" advAuto="0" spid="68" grpId="3"/>
      <p:bldP build="whole" bldLvl="1" animBg="1" rev="0" advAuto="0" spid="69" grpId="4"/>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482" name="Shape 482"/>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483" name="Shape 483"/>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484" name="Shape 484"/>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485" name="Shape 485"/>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pic>
        <p:nvPicPr>
          <p:cNvPr id="486" name="pasted-image.png"/>
          <p:cNvPicPr/>
          <p:nvPr/>
        </p:nvPicPr>
        <p:blipFill>
          <a:blip r:embed="rId2">
            <a:extLst/>
          </a:blip>
          <a:stretch>
            <a:fillRect/>
          </a:stretch>
        </p:blipFill>
        <p:spPr>
          <a:xfrm>
            <a:off x="9113244" y="9770110"/>
            <a:ext cx="2756552" cy="2129572"/>
          </a:xfrm>
          <a:prstGeom prst="rect">
            <a:avLst/>
          </a:prstGeom>
          <a:ln w="12700">
            <a:miter lim="400000"/>
          </a:ln>
        </p:spPr>
      </p:pic>
      <p:sp>
        <p:nvSpPr>
          <p:cNvPr id="487" name="Shape 487"/>
          <p:cNvSpPr/>
          <p:nvPr/>
        </p:nvSpPr>
        <p:spPr>
          <a:xfrm>
            <a:off x="18042102" y="574331"/>
            <a:ext cx="578345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Application Density</a:t>
            </a:r>
          </a:p>
        </p:txBody>
      </p:sp>
      <p:sp>
        <p:nvSpPr>
          <p:cNvPr id="488" name="Shape 488"/>
          <p:cNvSpPr/>
          <p:nvPr/>
        </p:nvSpPr>
        <p:spPr>
          <a:xfrm flipV="1">
            <a:off x="12192000" y="4039279"/>
            <a:ext cx="0" cy="7388183"/>
          </a:xfrm>
          <a:prstGeom prst="line">
            <a:avLst/>
          </a:prstGeom>
          <a:ln w="25400">
            <a:solidFill/>
            <a:miter lim="400000"/>
          </a:ln>
        </p:spPr>
        <p:txBody>
          <a:bodyPr lIns="50800" tIns="50800" rIns="50800" bIns="50800" anchor="ctr"/>
          <a:lstStyle/>
          <a:p>
            <a:pPr lvl="0">
              <a:defRPr sz="3200"/>
            </a:pPr>
          </a:p>
        </p:txBody>
      </p:sp>
      <p:sp>
        <p:nvSpPr>
          <p:cNvPr id="489" name="Shape 489"/>
          <p:cNvSpPr/>
          <p:nvPr/>
        </p:nvSpPr>
        <p:spPr>
          <a:xfrm>
            <a:off x="306109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490" name="Shape 490"/>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491" name="Shape 491"/>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grpSp>
        <p:nvGrpSpPr>
          <p:cNvPr id="494" name="Group 494"/>
          <p:cNvGrpSpPr/>
          <p:nvPr/>
        </p:nvGrpSpPr>
        <p:grpSpPr>
          <a:xfrm>
            <a:off x="15819808" y="5554624"/>
            <a:ext cx="2044985" cy="3477634"/>
            <a:chOff x="0" y="0"/>
            <a:chExt cx="2044984" cy="3477633"/>
          </a:xfrm>
        </p:grpSpPr>
        <p:sp>
          <p:nvSpPr>
            <p:cNvPr id="492" name="Shape 492"/>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493" name="Shape 493"/>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DEA</a:t>
              </a:r>
            </a:p>
          </p:txBody>
        </p:sp>
      </p:grpSp>
      <p:sp>
        <p:nvSpPr>
          <p:cNvPr id="495" name="Shape 495"/>
          <p:cNvSpPr/>
          <p:nvPr/>
        </p:nvSpPr>
        <p:spPr>
          <a:xfrm>
            <a:off x="946902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496" name="Shape 496"/>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497" name="Shape 497"/>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498" name="Shape 498"/>
          <p:cNvSpPr/>
          <p:nvPr/>
        </p:nvSpPr>
        <p:spPr>
          <a:xfrm>
            <a:off x="5197075"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499" name="Shape 499"/>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00" name="Shape 500"/>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01" name="Shape 501"/>
          <p:cNvSpPr/>
          <p:nvPr/>
        </p:nvSpPr>
        <p:spPr>
          <a:xfrm>
            <a:off x="7333051" y="4880991"/>
            <a:ext cx="2044986" cy="2313862"/>
          </a:xfrm>
          <a:prstGeom prst="rect">
            <a:avLst/>
          </a:prstGeom>
          <a:ln w="63500">
            <a:solidFill>
              <a:srgbClr val="85888D"/>
            </a:solidFill>
            <a:miter lim="400000"/>
          </a:ln>
        </p:spPr>
        <p:txBody>
          <a:bodyPr lIns="0" tIns="0" rIns="0" bIns="0" anchor="ctr"/>
          <a:lstStyle/>
          <a:p>
            <a:pPr lvl="0">
              <a:defRPr sz="3200"/>
            </a:pPr>
          </a:p>
        </p:txBody>
      </p:sp>
      <p:sp>
        <p:nvSpPr>
          <p:cNvPr id="502" name="Shape 502"/>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03" name="Shape 503"/>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04" name="Shape 504"/>
          <p:cNvSpPr/>
          <p:nvPr/>
        </p:nvSpPr>
        <p:spPr>
          <a:xfrm>
            <a:off x="925121"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05" name="Shape 505"/>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06" name="Shape 506"/>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07" name="Shape 507"/>
          <p:cNvSpPr/>
          <p:nvPr/>
        </p:nvSpPr>
        <p:spPr>
          <a:xfrm>
            <a:off x="306109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08" name="Shape 508"/>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09" name="Shape 509"/>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10" name="Shape 510"/>
          <p:cNvSpPr/>
          <p:nvPr/>
        </p:nvSpPr>
        <p:spPr>
          <a:xfrm>
            <a:off x="946902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11" name="Shape 511"/>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12" name="Shape 512"/>
          <p:cNvSpPr/>
          <p:nvPr/>
        </p:nvSpPr>
        <p:spPr>
          <a:xfrm>
            <a:off x="96307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13" name="Shape 513"/>
          <p:cNvSpPr/>
          <p:nvPr/>
        </p:nvSpPr>
        <p:spPr>
          <a:xfrm>
            <a:off x="5197075"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14" name="Shape 514"/>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15" name="Shape 515"/>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16" name="Shape 516"/>
          <p:cNvSpPr/>
          <p:nvPr/>
        </p:nvSpPr>
        <p:spPr>
          <a:xfrm>
            <a:off x="7333051" y="7325551"/>
            <a:ext cx="2044986" cy="2313862"/>
          </a:xfrm>
          <a:prstGeom prst="rect">
            <a:avLst/>
          </a:prstGeom>
          <a:ln w="63500">
            <a:solidFill>
              <a:srgbClr val="85888D"/>
            </a:solidFill>
            <a:miter lim="400000"/>
          </a:ln>
        </p:spPr>
        <p:txBody>
          <a:bodyPr lIns="0" tIns="0" rIns="0" bIns="0" anchor="ctr"/>
          <a:lstStyle/>
          <a:p>
            <a:pPr lvl="0">
              <a:defRPr sz="3200"/>
            </a:pPr>
          </a:p>
        </p:txBody>
      </p:sp>
      <p:sp>
        <p:nvSpPr>
          <p:cNvPr id="517" name="Shape 517"/>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18" name="Shape 518"/>
          <p:cNvSpPr/>
          <p:nvPr/>
        </p:nvSpPr>
        <p:spPr>
          <a:xfrm>
            <a:off x="74948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19" name="Shape 519"/>
          <p:cNvSpPr/>
          <p:nvPr/>
        </p:nvSpPr>
        <p:spPr>
          <a:xfrm>
            <a:off x="925121"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20" name="Shape 520"/>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21" name="Shape 521"/>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pic>
        <p:nvPicPr>
          <p:cNvPr id="522" name="Logo_CloudFoundry_Square_HighRes.png"/>
          <p:cNvPicPr/>
          <p:nvPr/>
        </p:nvPicPr>
        <p:blipFill>
          <a:blip r:embed="rId3">
            <a:extLst/>
          </a:blip>
          <a:stretch>
            <a:fillRect/>
          </a:stretch>
        </p:blipFill>
        <p:spPr>
          <a:xfrm>
            <a:off x="12514203" y="9579610"/>
            <a:ext cx="2138113" cy="2129572"/>
          </a:xfrm>
          <a:prstGeom prst="rect">
            <a:avLst/>
          </a:prstGeom>
          <a:ln w="12700">
            <a:miter lim="400000"/>
          </a:ln>
        </p:spPr>
      </p:pic>
      <p:sp>
        <p:nvSpPr>
          <p:cNvPr id="523" name="Shape 523"/>
          <p:cNvSpPr/>
          <p:nvPr/>
        </p:nvSpPr>
        <p:spPr>
          <a:xfrm>
            <a:off x="14170920" y="3174223"/>
            <a:ext cx="8302093"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5000"/>
              <a:t>More</a:t>
            </a:r>
            <a:r>
              <a:rPr sz="5000"/>
              <a:t> Application Instances </a:t>
            </a:r>
            <a:endParaRPr sz="5000"/>
          </a:p>
          <a:p>
            <a:pPr lvl="0">
              <a:defRPr sz="1800"/>
            </a:pPr>
            <a:r>
              <a:rPr sz="5000"/>
              <a:t>…</a:t>
            </a:r>
            <a:r>
              <a:rPr b="1" sz="5000"/>
              <a:t> Less</a:t>
            </a:r>
            <a:r>
              <a:rPr sz="5000"/>
              <a:t> Resources!</a:t>
            </a:r>
          </a:p>
        </p:txBody>
      </p:sp>
      <p:grpSp>
        <p:nvGrpSpPr>
          <p:cNvPr id="526" name="Group 526"/>
          <p:cNvGrpSpPr/>
          <p:nvPr/>
        </p:nvGrpSpPr>
        <p:grpSpPr>
          <a:xfrm>
            <a:off x="19017991" y="5546155"/>
            <a:ext cx="2044985" cy="3477634"/>
            <a:chOff x="0" y="0"/>
            <a:chExt cx="2044984" cy="3477633"/>
          </a:xfrm>
        </p:grpSpPr>
        <p:sp>
          <p:nvSpPr>
            <p:cNvPr id="524" name="Shape 524"/>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25" name="Shape 525"/>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DEA</a:t>
              </a:r>
            </a:p>
          </p:txBody>
        </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504"/>
                                        </p:tgtEl>
                                        <p:attrNameLst>
                                          <p:attrName>style.visibility</p:attrName>
                                        </p:attrNameLst>
                                      </p:cBhvr>
                                      <p:to>
                                        <p:strVal val="visible"/>
                                      </p:to>
                                    </p:set>
                                    <p:animEffect filter="dissolve" transition="in">
                                      <p:cBhvr>
                                        <p:cTn id="7" dur="1000"/>
                                        <p:tgtEl>
                                          <p:spTgt spid="504"/>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495"/>
                                        </p:tgtEl>
                                        <p:attrNameLst>
                                          <p:attrName>style.visibility</p:attrName>
                                        </p:attrNameLst>
                                      </p:cBhvr>
                                      <p:to>
                                        <p:strVal val="visible"/>
                                      </p:to>
                                    </p:set>
                                    <p:animEffect filter="dissolve" transition="in">
                                      <p:cBhvr>
                                        <p:cTn id="11" dur="1000"/>
                                        <p:tgtEl>
                                          <p:spTgt spid="495"/>
                                        </p:tgtEl>
                                      </p:cBhvr>
                                    </p:animEffect>
                                  </p:childTnLst>
                                </p:cTn>
                              </p:par>
                            </p:childTnLst>
                          </p:cTn>
                        </p:par>
                        <p:par>
                          <p:cTn id="12" fill="hold">
                            <p:stCondLst>
                              <p:cond delay="2000"/>
                            </p:stCondLst>
                            <p:childTnLst>
                              <p:par>
                                <p:cTn id="13" nodeType="afterEffect" presetClass="entr" presetSubtype="0" presetID="9" grpId="3" fill="hold">
                                  <p:stCondLst>
                                    <p:cond delay="0"/>
                                  </p:stCondLst>
                                  <p:iterate type="el" backwards="0">
                                    <p:tmAbs val="0"/>
                                  </p:iterate>
                                  <p:childTnLst>
                                    <p:set>
                                      <p:cBhvr>
                                        <p:cTn id="14" fill="hold"/>
                                        <p:tgtEl>
                                          <p:spTgt spid="501"/>
                                        </p:tgtEl>
                                        <p:attrNameLst>
                                          <p:attrName>style.visibility</p:attrName>
                                        </p:attrNameLst>
                                      </p:cBhvr>
                                      <p:to>
                                        <p:strVal val="visible"/>
                                      </p:to>
                                    </p:set>
                                    <p:animEffect filter="dissolve" transition="in">
                                      <p:cBhvr>
                                        <p:cTn id="15" dur="1000"/>
                                        <p:tgtEl>
                                          <p:spTgt spid="501"/>
                                        </p:tgtEl>
                                      </p:cBhvr>
                                    </p:animEffect>
                                  </p:childTnLst>
                                </p:cTn>
                              </p:par>
                            </p:childTnLst>
                          </p:cTn>
                        </p:par>
                        <p:par>
                          <p:cTn id="16" fill="hold">
                            <p:stCondLst>
                              <p:cond delay="3000"/>
                            </p:stCondLst>
                            <p:childTnLst>
                              <p:par>
                                <p:cTn id="17" nodeType="afterEffect" presetClass="entr" presetSubtype="0" presetID="9" grpId="4" fill="hold">
                                  <p:stCondLst>
                                    <p:cond delay="0"/>
                                  </p:stCondLst>
                                  <p:iterate type="el" backwards="0">
                                    <p:tmAbs val="0"/>
                                  </p:iterate>
                                  <p:childTnLst>
                                    <p:set>
                                      <p:cBhvr>
                                        <p:cTn id="18" fill="hold"/>
                                        <p:tgtEl>
                                          <p:spTgt spid="489"/>
                                        </p:tgtEl>
                                        <p:attrNameLst>
                                          <p:attrName>style.visibility</p:attrName>
                                        </p:attrNameLst>
                                      </p:cBhvr>
                                      <p:to>
                                        <p:strVal val="visible"/>
                                      </p:to>
                                    </p:set>
                                    <p:animEffect filter="dissolve" transition="in">
                                      <p:cBhvr>
                                        <p:cTn id="19" dur="1000"/>
                                        <p:tgtEl>
                                          <p:spTgt spid="489"/>
                                        </p:tgtEl>
                                      </p:cBhvr>
                                    </p:animEffect>
                                  </p:childTnLst>
                                </p:cTn>
                              </p:par>
                            </p:childTnLst>
                          </p:cTn>
                        </p:par>
                        <p:par>
                          <p:cTn id="20" fill="hold">
                            <p:stCondLst>
                              <p:cond delay="4000"/>
                            </p:stCondLst>
                            <p:childTnLst>
                              <p:par>
                                <p:cTn id="21" nodeType="afterEffect" presetClass="entr" presetSubtype="0" presetID="9" grpId="5" fill="hold">
                                  <p:stCondLst>
                                    <p:cond delay="0"/>
                                  </p:stCondLst>
                                  <p:iterate type="el" backwards="0">
                                    <p:tmAbs val="0"/>
                                  </p:iterate>
                                  <p:childTnLst>
                                    <p:set>
                                      <p:cBhvr>
                                        <p:cTn id="22" fill="hold"/>
                                        <p:tgtEl>
                                          <p:spTgt spid="498"/>
                                        </p:tgtEl>
                                        <p:attrNameLst>
                                          <p:attrName>style.visibility</p:attrName>
                                        </p:attrNameLst>
                                      </p:cBhvr>
                                      <p:to>
                                        <p:strVal val="visible"/>
                                      </p:to>
                                    </p:set>
                                    <p:animEffect filter="dissolve" transition="in">
                                      <p:cBhvr>
                                        <p:cTn id="23" dur="1000"/>
                                        <p:tgtEl>
                                          <p:spTgt spid="498"/>
                                        </p:tgtEl>
                                      </p:cBhvr>
                                    </p:animEffect>
                                  </p:childTnLst>
                                </p:cTn>
                              </p:par>
                            </p:childTnLst>
                          </p:cTn>
                        </p:par>
                        <p:par>
                          <p:cTn id="24" fill="hold">
                            <p:stCondLst>
                              <p:cond delay="5000"/>
                            </p:stCondLst>
                            <p:childTnLst>
                              <p:par>
                                <p:cTn id="25" nodeType="afterEffect" presetClass="entr" presetSubtype="0" presetID="9" grpId="6" fill="hold">
                                  <p:stCondLst>
                                    <p:cond delay="0"/>
                                  </p:stCondLst>
                                  <p:iterate type="el" backwards="0">
                                    <p:tmAbs val="0"/>
                                  </p:iterate>
                                  <p:childTnLst>
                                    <p:set>
                                      <p:cBhvr>
                                        <p:cTn id="26" fill="hold"/>
                                        <p:tgtEl>
                                          <p:spTgt spid="491"/>
                                        </p:tgtEl>
                                        <p:attrNameLst>
                                          <p:attrName>style.visibility</p:attrName>
                                        </p:attrNameLst>
                                      </p:cBhvr>
                                      <p:to>
                                        <p:strVal val="visible"/>
                                      </p:to>
                                    </p:set>
                                    <p:animEffect filter="dissolve" transition="in">
                                      <p:cBhvr>
                                        <p:cTn id="27" dur="1000"/>
                                        <p:tgtEl>
                                          <p:spTgt spid="491"/>
                                        </p:tgtEl>
                                      </p:cBhvr>
                                    </p:animEffect>
                                  </p:childTnLst>
                                </p:cTn>
                              </p:par>
                            </p:childTnLst>
                          </p:cTn>
                        </p:par>
                        <p:par>
                          <p:cTn id="28" fill="hold">
                            <p:stCondLst>
                              <p:cond delay="6000"/>
                            </p:stCondLst>
                            <p:childTnLst>
                              <p:par>
                                <p:cTn id="29" nodeType="afterEffect" presetClass="entr" presetSubtype="0" presetID="9" grpId="7" fill="hold">
                                  <p:stCondLst>
                                    <p:cond delay="0"/>
                                  </p:stCondLst>
                                  <p:iterate type="el" backwards="0">
                                    <p:tmAbs val="0"/>
                                  </p:iterate>
                                  <p:childTnLst>
                                    <p:set>
                                      <p:cBhvr>
                                        <p:cTn id="30" fill="hold"/>
                                        <p:tgtEl>
                                          <p:spTgt spid="506"/>
                                        </p:tgtEl>
                                        <p:attrNameLst>
                                          <p:attrName>style.visibility</p:attrName>
                                        </p:attrNameLst>
                                      </p:cBhvr>
                                      <p:to>
                                        <p:strVal val="visible"/>
                                      </p:to>
                                    </p:set>
                                    <p:animEffect filter="dissolve" transition="in">
                                      <p:cBhvr>
                                        <p:cTn id="31" dur="1000"/>
                                        <p:tgtEl>
                                          <p:spTgt spid="506"/>
                                        </p:tgtEl>
                                      </p:cBhvr>
                                    </p:animEffect>
                                  </p:childTnLst>
                                </p:cTn>
                              </p:par>
                            </p:childTnLst>
                          </p:cTn>
                        </p:par>
                        <p:par>
                          <p:cTn id="32" fill="hold">
                            <p:stCondLst>
                              <p:cond delay="7000"/>
                            </p:stCondLst>
                            <p:childTnLst>
                              <p:par>
                                <p:cTn id="33" nodeType="afterEffect" presetClass="entr" presetSubtype="0" presetID="9" grpId="8" fill="hold">
                                  <p:stCondLst>
                                    <p:cond delay="0"/>
                                  </p:stCondLst>
                                  <p:iterate type="el" backwards="0">
                                    <p:tmAbs val="0"/>
                                  </p:iterate>
                                  <p:childTnLst>
                                    <p:set>
                                      <p:cBhvr>
                                        <p:cTn id="34" fill="hold"/>
                                        <p:tgtEl>
                                          <p:spTgt spid="497"/>
                                        </p:tgtEl>
                                        <p:attrNameLst>
                                          <p:attrName>style.visibility</p:attrName>
                                        </p:attrNameLst>
                                      </p:cBhvr>
                                      <p:to>
                                        <p:strVal val="visible"/>
                                      </p:to>
                                    </p:set>
                                    <p:animEffect filter="dissolve" transition="in">
                                      <p:cBhvr>
                                        <p:cTn id="35" dur="1000"/>
                                        <p:tgtEl>
                                          <p:spTgt spid="497"/>
                                        </p:tgtEl>
                                      </p:cBhvr>
                                    </p:animEffect>
                                  </p:childTnLst>
                                </p:cTn>
                              </p:par>
                            </p:childTnLst>
                          </p:cTn>
                        </p:par>
                        <p:par>
                          <p:cTn id="36" fill="hold">
                            <p:stCondLst>
                              <p:cond delay="8000"/>
                            </p:stCondLst>
                            <p:childTnLst>
                              <p:par>
                                <p:cTn id="37" nodeType="afterEffect" presetClass="entr" presetSubtype="0" presetID="9" grpId="9" fill="hold">
                                  <p:stCondLst>
                                    <p:cond delay="0"/>
                                  </p:stCondLst>
                                  <p:iterate type="el" backwards="0">
                                    <p:tmAbs val="0"/>
                                  </p:iterate>
                                  <p:childTnLst>
                                    <p:set>
                                      <p:cBhvr>
                                        <p:cTn id="38" fill="hold"/>
                                        <p:tgtEl>
                                          <p:spTgt spid="503"/>
                                        </p:tgtEl>
                                        <p:attrNameLst>
                                          <p:attrName>style.visibility</p:attrName>
                                        </p:attrNameLst>
                                      </p:cBhvr>
                                      <p:to>
                                        <p:strVal val="visible"/>
                                      </p:to>
                                    </p:set>
                                    <p:animEffect filter="dissolve" transition="in">
                                      <p:cBhvr>
                                        <p:cTn id="39" dur="1000"/>
                                        <p:tgtEl>
                                          <p:spTgt spid="503"/>
                                        </p:tgtEl>
                                      </p:cBhvr>
                                    </p:animEffect>
                                  </p:childTnLst>
                                </p:cTn>
                              </p:par>
                            </p:childTnLst>
                          </p:cTn>
                        </p:par>
                        <p:par>
                          <p:cTn id="40" fill="hold">
                            <p:stCondLst>
                              <p:cond delay="9000"/>
                            </p:stCondLst>
                            <p:childTnLst>
                              <p:par>
                                <p:cTn id="41" nodeType="afterEffect" presetClass="entr" presetSubtype="0" presetID="9" grpId="10" fill="hold">
                                  <p:stCondLst>
                                    <p:cond delay="0"/>
                                  </p:stCondLst>
                                  <p:iterate type="el" backwards="0">
                                    <p:tmAbs val="0"/>
                                  </p:iterate>
                                  <p:childTnLst>
                                    <p:set>
                                      <p:cBhvr>
                                        <p:cTn id="42" fill="hold"/>
                                        <p:tgtEl>
                                          <p:spTgt spid="500"/>
                                        </p:tgtEl>
                                        <p:attrNameLst>
                                          <p:attrName>style.visibility</p:attrName>
                                        </p:attrNameLst>
                                      </p:cBhvr>
                                      <p:to>
                                        <p:strVal val="visible"/>
                                      </p:to>
                                    </p:set>
                                    <p:animEffect filter="dissolve" transition="in">
                                      <p:cBhvr>
                                        <p:cTn id="43" dur="1000"/>
                                        <p:tgtEl>
                                          <p:spTgt spid="500"/>
                                        </p:tgtEl>
                                      </p:cBhvr>
                                    </p:animEffect>
                                  </p:childTnLst>
                                </p:cTn>
                              </p:par>
                            </p:childTnLst>
                          </p:cTn>
                        </p:par>
                        <p:par>
                          <p:cTn id="44" fill="hold">
                            <p:stCondLst>
                              <p:cond delay="10000"/>
                            </p:stCondLst>
                            <p:childTnLst>
                              <p:par>
                                <p:cTn id="45" nodeType="afterEffect" presetClass="entr" presetSubtype="0" presetID="9" grpId="11" fill="hold">
                                  <p:stCondLst>
                                    <p:cond delay="0"/>
                                  </p:stCondLst>
                                  <p:iterate type="el" backwards="0">
                                    <p:tmAbs val="0"/>
                                  </p:iterate>
                                  <p:childTnLst>
                                    <p:set>
                                      <p:cBhvr>
                                        <p:cTn id="46" fill="hold"/>
                                        <p:tgtEl>
                                          <p:spTgt spid="490"/>
                                        </p:tgtEl>
                                        <p:attrNameLst>
                                          <p:attrName>style.visibility</p:attrName>
                                        </p:attrNameLst>
                                      </p:cBhvr>
                                      <p:to>
                                        <p:strVal val="visible"/>
                                      </p:to>
                                    </p:set>
                                    <p:animEffect filter="dissolve" transition="in">
                                      <p:cBhvr>
                                        <p:cTn id="47" dur="1000"/>
                                        <p:tgtEl>
                                          <p:spTgt spid="490"/>
                                        </p:tgtEl>
                                      </p:cBhvr>
                                    </p:animEffect>
                                  </p:childTnLst>
                                </p:cTn>
                              </p:par>
                            </p:childTnLst>
                          </p:cTn>
                        </p:par>
                        <p:par>
                          <p:cTn id="48" fill="hold">
                            <p:stCondLst>
                              <p:cond delay="11000"/>
                            </p:stCondLst>
                            <p:childTnLst>
                              <p:par>
                                <p:cTn id="49" nodeType="afterEffect" presetClass="entr" presetSubtype="0" presetID="9" grpId="12" fill="hold">
                                  <p:stCondLst>
                                    <p:cond delay="0"/>
                                  </p:stCondLst>
                                  <p:iterate type="el" backwards="0">
                                    <p:tmAbs val="0"/>
                                  </p:iterate>
                                  <p:childTnLst>
                                    <p:set>
                                      <p:cBhvr>
                                        <p:cTn id="50" fill="hold"/>
                                        <p:tgtEl>
                                          <p:spTgt spid="505"/>
                                        </p:tgtEl>
                                        <p:attrNameLst>
                                          <p:attrName>style.visibility</p:attrName>
                                        </p:attrNameLst>
                                      </p:cBhvr>
                                      <p:to>
                                        <p:strVal val="visible"/>
                                      </p:to>
                                    </p:set>
                                    <p:animEffect filter="dissolve" transition="in">
                                      <p:cBhvr>
                                        <p:cTn id="51" dur="1000"/>
                                        <p:tgtEl>
                                          <p:spTgt spid="505"/>
                                        </p:tgtEl>
                                      </p:cBhvr>
                                    </p:animEffect>
                                  </p:childTnLst>
                                </p:cTn>
                              </p:par>
                            </p:childTnLst>
                          </p:cTn>
                        </p:par>
                        <p:par>
                          <p:cTn id="52" fill="hold">
                            <p:stCondLst>
                              <p:cond delay="12000"/>
                            </p:stCondLst>
                            <p:childTnLst>
                              <p:par>
                                <p:cTn id="53" nodeType="afterEffect" presetClass="entr" presetSubtype="0" presetID="9" grpId="13" fill="hold">
                                  <p:stCondLst>
                                    <p:cond delay="0"/>
                                  </p:stCondLst>
                                  <p:iterate type="el" backwards="0">
                                    <p:tmAbs val="0"/>
                                  </p:iterate>
                                  <p:childTnLst>
                                    <p:set>
                                      <p:cBhvr>
                                        <p:cTn id="54" fill="hold"/>
                                        <p:tgtEl>
                                          <p:spTgt spid="496"/>
                                        </p:tgtEl>
                                        <p:attrNameLst>
                                          <p:attrName>style.visibility</p:attrName>
                                        </p:attrNameLst>
                                      </p:cBhvr>
                                      <p:to>
                                        <p:strVal val="visible"/>
                                      </p:to>
                                    </p:set>
                                    <p:animEffect filter="dissolve" transition="in">
                                      <p:cBhvr>
                                        <p:cTn id="55" dur="1000"/>
                                        <p:tgtEl>
                                          <p:spTgt spid="496"/>
                                        </p:tgtEl>
                                      </p:cBhvr>
                                    </p:animEffect>
                                  </p:childTnLst>
                                </p:cTn>
                              </p:par>
                            </p:childTnLst>
                          </p:cTn>
                        </p:par>
                        <p:par>
                          <p:cTn id="56" fill="hold">
                            <p:stCondLst>
                              <p:cond delay="13000"/>
                            </p:stCondLst>
                            <p:childTnLst>
                              <p:par>
                                <p:cTn id="57" nodeType="afterEffect" presetClass="entr" presetSubtype="0" presetID="9" grpId="14" fill="hold">
                                  <p:stCondLst>
                                    <p:cond delay="0"/>
                                  </p:stCondLst>
                                  <p:iterate type="el" backwards="0">
                                    <p:tmAbs val="0"/>
                                  </p:iterate>
                                  <p:childTnLst>
                                    <p:set>
                                      <p:cBhvr>
                                        <p:cTn id="58" fill="hold"/>
                                        <p:tgtEl>
                                          <p:spTgt spid="502"/>
                                        </p:tgtEl>
                                        <p:attrNameLst>
                                          <p:attrName>style.visibility</p:attrName>
                                        </p:attrNameLst>
                                      </p:cBhvr>
                                      <p:to>
                                        <p:strVal val="visible"/>
                                      </p:to>
                                    </p:set>
                                    <p:animEffect filter="dissolve" transition="in">
                                      <p:cBhvr>
                                        <p:cTn id="59" dur="1000"/>
                                        <p:tgtEl>
                                          <p:spTgt spid="502"/>
                                        </p:tgtEl>
                                      </p:cBhvr>
                                    </p:animEffect>
                                  </p:childTnLst>
                                </p:cTn>
                              </p:par>
                            </p:childTnLst>
                          </p:cTn>
                        </p:par>
                        <p:par>
                          <p:cTn id="60" fill="hold">
                            <p:stCondLst>
                              <p:cond delay="14000"/>
                            </p:stCondLst>
                            <p:childTnLst>
                              <p:par>
                                <p:cTn id="61" nodeType="afterEffect" presetClass="entr" presetSubtype="0" presetID="9" grpId="15" fill="hold">
                                  <p:stCondLst>
                                    <p:cond delay="0"/>
                                  </p:stCondLst>
                                  <p:iterate type="el" backwards="0">
                                    <p:tmAbs val="0"/>
                                  </p:iterate>
                                  <p:childTnLst>
                                    <p:set>
                                      <p:cBhvr>
                                        <p:cTn id="62" fill="hold"/>
                                        <p:tgtEl>
                                          <p:spTgt spid="499"/>
                                        </p:tgtEl>
                                        <p:attrNameLst>
                                          <p:attrName>style.visibility</p:attrName>
                                        </p:attrNameLst>
                                      </p:cBhvr>
                                      <p:to>
                                        <p:strVal val="visible"/>
                                      </p:to>
                                    </p:set>
                                    <p:animEffect filter="dissolve" transition="in">
                                      <p:cBhvr>
                                        <p:cTn id="63" dur="1000"/>
                                        <p:tgtEl>
                                          <p:spTgt spid="499"/>
                                        </p:tgtEl>
                                      </p:cBhvr>
                                    </p:animEffect>
                                  </p:childTnLst>
                                </p:cTn>
                              </p:par>
                            </p:childTnLst>
                          </p:cTn>
                        </p:par>
                        <p:par>
                          <p:cTn id="64" fill="hold">
                            <p:stCondLst>
                              <p:cond delay="15000"/>
                            </p:stCondLst>
                            <p:childTnLst>
                              <p:par>
                                <p:cTn id="65" nodeType="afterEffect" presetClass="entr" presetSubtype="0" presetID="9" grpId="16" fill="hold">
                                  <p:stCondLst>
                                    <p:cond delay="0"/>
                                  </p:stCondLst>
                                  <p:iterate type="el" backwards="0">
                                    <p:tmAbs val="0"/>
                                  </p:iterate>
                                  <p:childTnLst>
                                    <p:set>
                                      <p:cBhvr>
                                        <p:cTn id="66" fill="hold"/>
                                        <p:tgtEl>
                                          <p:spTgt spid="519"/>
                                        </p:tgtEl>
                                        <p:attrNameLst>
                                          <p:attrName>style.visibility</p:attrName>
                                        </p:attrNameLst>
                                      </p:cBhvr>
                                      <p:to>
                                        <p:strVal val="visible"/>
                                      </p:to>
                                    </p:set>
                                    <p:animEffect filter="dissolve" transition="in">
                                      <p:cBhvr>
                                        <p:cTn id="67" dur="1000"/>
                                        <p:tgtEl>
                                          <p:spTgt spid="519"/>
                                        </p:tgtEl>
                                      </p:cBhvr>
                                    </p:animEffect>
                                  </p:childTnLst>
                                </p:cTn>
                              </p:par>
                            </p:childTnLst>
                          </p:cTn>
                        </p:par>
                        <p:par>
                          <p:cTn id="68" fill="hold">
                            <p:stCondLst>
                              <p:cond delay="16000"/>
                            </p:stCondLst>
                            <p:childTnLst>
                              <p:par>
                                <p:cTn id="69" nodeType="afterEffect" presetClass="entr" presetSubtype="0" presetID="9" grpId="17" fill="hold">
                                  <p:stCondLst>
                                    <p:cond delay="0"/>
                                  </p:stCondLst>
                                  <p:iterate type="el" backwards="0">
                                    <p:tmAbs val="0"/>
                                  </p:iterate>
                                  <p:childTnLst>
                                    <p:set>
                                      <p:cBhvr>
                                        <p:cTn id="70" fill="hold"/>
                                        <p:tgtEl>
                                          <p:spTgt spid="507"/>
                                        </p:tgtEl>
                                        <p:attrNameLst>
                                          <p:attrName>style.visibility</p:attrName>
                                        </p:attrNameLst>
                                      </p:cBhvr>
                                      <p:to>
                                        <p:strVal val="visible"/>
                                      </p:to>
                                    </p:set>
                                    <p:animEffect filter="dissolve" transition="in">
                                      <p:cBhvr>
                                        <p:cTn id="71" dur="1000"/>
                                        <p:tgtEl>
                                          <p:spTgt spid="507"/>
                                        </p:tgtEl>
                                      </p:cBhvr>
                                    </p:animEffect>
                                  </p:childTnLst>
                                </p:cTn>
                              </p:par>
                            </p:childTnLst>
                          </p:cTn>
                        </p:par>
                        <p:par>
                          <p:cTn id="72" fill="hold">
                            <p:stCondLst>
                              <p:cond delay="17000"/>
                            </p:stCondLst>
                            <p:childTnLst>
                              <p:par>
                                <p:cTn id="73" nodeType="afterEffect" presetClass="entr" presetSubtype="0" presetID="9" grpId="18" fill="hold">
                                  <p:stCondLst>
                                    <p:cond delay="0"/>
                                  </p:stCondLst>
                                  <p:iterate type="el" backwards="0">
                                    <p:tmAbs val="0"/>
                                  </p:iterate>
                                  <p:childTnLst>
                                    <p:set>
                                      <p:cBhvr>
                                        <p:cTn id="74" fill="hold"/>
                                        <p:tgtEl>
                                          <p:spTgt spid="513"/>
                                        </p:tgtEl>
                                        <p:attrNameLst>
                                          <p:attrName>style.visibility</p:attrName>
                                        </p:attrNameLst>
                                      </p:cBhvr>
                                      <p:to>
                                        <p:strVal val="visible"/>
                                      </p:to>
                                    </p:set>
                                    <p:animEffect filter="dissolve" transition="in">
                                      <p:cBhvr>
                                        <p:cTn id="75" dur="1000"/>
                                        <p:tgtEl>
                                          <p:spTgt spid="513"/>
                                        </p:tgtEl>
                                      </p:cBhvr>
                                    </p:animEffect>
                                  </p:childTnLst>
                                </p:cTn>
                              </p:par>
                            </p:childTnLst>
                          </p:cTn>
                        </p:par>
                        <p:par>
                          <p:cTn id="76" fill="hold">
                            <p:stCondLst>
                              <p:cond delay="18000"/>
                            </p:stCondLst>
                            <p:childTnLst>
                              <p:par>
                                <p:cTn id="77" nodeType="afterEffect" presetClass="entr" presetSubtype="0" presetID="9" grpId="19" fill="hold">
                                  <p:stCondLst>
                                    <p:cond delay="0"/>
                                  </p:stCondLst>
                                  <p:iterate type="el" backwards="0">
                                    <p:tmAbs val="0"/>
                                  </p:iterate>
                                  <p:childTnLst>
                                    <p:set>
                                      <p:cBhvr>
                                        <p:cTn id="78" fill="hold"/>
                                        <p:tgtEl>
                                          <p:spTgt spid="516"/>
                                        </p:tgtEl>
                                        <p:attrNameLst>
                                          <p:attrName>style.visibility</p:attrName>
                                        </p:attrNameLst>
                                      </p:cBhvr>
                                      <p:to>
                                        <p:strVal val="visible"/>
                                      </p:to>
                                    </p:set>
                                    <p:animEffect filter="dissolve" transition="in">
                                      <p:cBhvr>
                                        <p:cTn id="79" dur="1000"/>
                                        <p:tgtEl>
                                          <p:spTgt spid="516"/>
                                        </p:tgtEl>
                                      </p:cBhvr>
                                    </p:animEffect>
                                  </p:childTnLst>
                                </p:cTn>
                              </p:par>
                            </p:childTnLst>
                          </p:cTn>
                        </p:par>
                        <p:par>
                          <p:cTn id="80" fill="hold">
                            <p:stCondLst>
                              <p:cond delay="19000"/>
                            </p:stCondLst>
                            <p:childTnLst>
                              <p:par>
                                <p:cTn id="81" nodeType="afterEffect" presetClass="entr" presetSubtype="0" presetID="9" grpId="20" fill="hold">
                                  <p:stCondLst>
                                    <p:cond delay="0"/>
                                  </p:stCondLst>
                                  <p:iterate type="el" backwards="0">
                                    <p:tmAbs val="0"/>
                                  </p:iterate>
                                  <p:childTnLst>
                                    <p:set>
                                      <p:cBhvr>
                                        <p:cTn id="82" fill="hold"/>
                                        <p:tgtEl>
                                          <p:spTgt spid="510"/>
                                        </p:tgtEl>
                                        <p:attrNameLst>
                                          <p:attrName>style.visibility</p:attrName>
                                        </p:attrNameLst>
                                      </p:cBhvr>
                                      <p:to>
                                        <p:strVal val="visible"/>
                                      </p:to>
                                    </p:set>
                                    <p:animEffect filter="dissolve" transition="in">
                                      <p:cBhvr>
                                        <p:cTn id="83" dur="1000"/>
                                        <p:tgtEl>
                                          <p:spTgt spid="510"/>
                                        </p:tgtEl>
                                      </p:cBhvr>
                                    </p:animEffect>
                                  </p:childTnLst>
                                </p:cTn>
                              </p:par>
                            </p:childTnLst>
                          </p:cTn>
                        </p:par>
                        <p:par>
                          <p:cTn id="84" fill="hold">
                            <p:stCondLst>
                              <p:cond delay="20000"/>
                            </p:stCondLst>
                            <p:childTnLst>
                              <p:par>
                                <p:cTn id="85" nodeType="afterEffect" presetClass="entr" presetSubtype="0" presetID="9" grpId="21" fill="hold">
                                  <p:stCondLst>
                                    <p:cond delay="0"/>
                                  </p:stCondLst>
                                  <p:iterate type="el" backwards="0">
                                    <p:tmAbs val="0"/>
                                  </p:iterate>
                                  <p:childTnLst>
                                    <p:set>
                                      <p:cBhvr>
                                        <p:cTn id="86" fill="hold"/>
                                        <p:tgtEl>
                                          <p:spTgt spid="521"/>
                                        </p:tgtEl>
                                        <p:attrNameLst>
                                          <p:attrName>style.visibility</p:attrName>
                                        </p:attrNameLst>
                                      </p:cBhvr>
                                      <p:to>
                                        <p:strVal val="visible"/>
                                      </p:to>
                                    </p:set>
                                    <p:animEffect filter="dissolve" transition="in">
                                      <p:cBhvr>
                                        <p:cTn id="87" dur="1000"/>
                                        <p:tgtEl>
                                          <p:spTgt spid="521"/>
                                        </p:tgtEl>
                                      </p:cBhvr>
                                    </p:animEffect>
                                  </p:childTnLst>
                                </p:cTn>
                              </p:par>
                            </p:childTnLst>
                          </p:cTn>
                        </p:par>
                        <p:par>
                          <p:cTn id="88" fill="hold">
                            <p:stCondLst>
                              <p:cond delay="21000"/>
                            </p:stCondLst>
                            <p:childTnLst>
                              <p:par>
                                <p:cTn id="89" nodeType="afterEffect" presetClass="entr" presetSubtype="0" presetID="9" grpId="22" fill="hold">
                                  <p:stCondLst>
                                    <p:cond delay="0"/>
                                  </p:stCondLst>
                                  <p:iterate type="el" backwards="0">
                                    <p:tmAbs val="0"/>
                                  </p:iterate>
                                  <p:childTnLst>
                                    <p:set>
                                      <p:cBhvr>
                                        <p:cTn id="90" fill="hold"/>
                                        <p:tgtEl>
                                          <p:spTgt spid="509"/>
                                        </p:tgtEl>
                                        <p:attrNameLst>
                                          <p:attrName>style.visibility</p:attrName>
                                        </p:attrNameLst>
                                      </p:cBhvr>
                                      <p:to>
                                        <p:strVal val="visible"/>
                                      </p:to>
                                    </p:set>
                                    <p:animEffect filter="dissolve" transition="in">
                                      <p:cBhvr>
                                        <p:cTn id="91" dur="1000"/>
                                        <p:tgtEl>
                                          <p:spTgt spid="509"/>
                                        </p:tgtEl>
                                      </p:cBhvr>
                                    </p:animEffect>
                                  </p:childTnLst>
                                </p:cTn>
                              </p:par>
                            </p:childTnLst>
                          </p:cTn>
                        </p:par>
                        <p:par>
                          <p:cTn id="92" fill="hold">
                            <p:stCondLst>
                              <p:cond delay="22000"/>
                            </p:stCondLst>
                            <p:childTnLst>
                              <p:par>
                                <p:cTn id="93" nodeType="afterEffect" presetClass="entr" presetSubtype="0" presetID="9" grpId="23" fill="hold">
                                  <p:stCondLst>
                                    <p:cond delay="0"/>
                                  </p:stCondLst>
                                  <p:iterate type="el" backwards="0">
                                    <p:tmAbs val="0"/>
                                  </p:iterate>
                                  <p:childTnLst>
                                    <p:set>
                                      <p:cBhvr>
                                        <p:cTn id="94" fill="hold"/>
                                        <p:tgtEl>
                                          <p:spTgt spid="515"/>
                                        </p:tgtEl>
                                        <p:attrNameLst>
                                          <p:attrName>style.visibility</p:attrName>
                                        </p:attrNameLst>
                                      </p:cBhvr>
                                      <p:to>
                                        <p:strVal val="visible"/>
                                      </p:to>
                                    </p:set>
                                    <p:animEffect filter="dissolve" transition="in">
                                      <p:cBhvr>
                                        <p:cTn id="95" dur="1000"/>
                                        <p:tgtEl>
                                          <p:spTgt spid="515"/>
                                        </p:tgtEl>
                                      </p:cBhvr>
                                    </p:animEffect>
                                  </p:childTnLst>
                                </p:cTn>
                              </p:par>
                            </p:childTnLst>
                          </p:cTn>
                        </p:par>
                        <p:par>
                          <p:cTn id="96" fill="hold">
                            <p:stCondLst>
                              <p:cond delay="23000"/>
                            </p:stCondLst>
                            <p:childTnLst>
                              <p:par>
                                <p:cTn id="97" nodeType="afterEffect" presetClass="entr" presetSubtype="0" presetID="9" grpId="24" fill="hold">
                                  <p:stCondLst>
                                    <p:cond delay="0"/>
                                  </p:stCondLst>
                                  <p:iterate type="el" backwards="0">
                                    <p:tmAbs val="0"/>
                                  </p:iterate>
                                  <p:childTnLst>
                                    <p:set>
                                      <p:cBhvr>
                                        <p:cTn id="98" fill="hold"/>
                                        <p:tgtEl>
                                          <p:spTgt spid="518"/>
                                        </p:tgtEl>
                                        <p:attrNameLst>
                                          <p:attrName>style.visibility</p:attrName>
                                        </p:attrNameLst>
                                      </p:cBhvr>
                                      <p:to>
                                        <p:strVal val="visible"/>
                                      </p:to>
                                    </p:set>
                                    <p:animEffect filter="dissolve" transition="in">
                                      <p:cBhvr>
                                        <p:cTn id="99" dur="1000"/>
                                        <p:tgtEl>
                                          <p:spTgt spid="518"/>
                                        </p:tgtEl>
                                      </p:cBhvr>
                                    </p:animEffect>
                                  </p:childTnLst>
                                </p:cTn>
                              </p:par>
                            </p:childTnLst>
                          </p:cTn>
                        </p:par>
                        <p:par>
                          <p:cTn id="100" fill="hold">
                            <p:stCondLst>
                              <p:cond delay="24000"/>
                            </p:stCondLst>
                            <p:childTnLst>
                              <p:par>
                                <p:cTn id="101" nodeType="afterEffect" presetClass="entr" presetSubtype="0" presetID="9" grpId="25" fill="hold">
                                  <p:stCondLst>
                                    <p:cond delay="0"/>
                                  </p:stCondLst>
                                  <p:iterate type="el" backwards="0">
                                    <p:tmAbs val="0"/>
                                  </p:iterate>
                                  <p:childTnLst>
                                    <p:set>
                                      <p:cBhvr>
                                        <p:cTn id="102" fill="hold"/>
                                        <p:tgtEl>
                                          <p:spTgt spid="512"/>
                                        </p:tgtEl>
                                        <p:attrNameLst>
                                          <p:attrName>style.visibility</p:attrName>
                                        </p:attrNameLst>
                                      </p:cBhvr>
                                      <p:to>
                                        <p:strVal val="visible"/>
                                      </p:to>
                                    </p:set>
                                    <p:animEffect filter="dissolve" transition="in">
                                      <p:cBhvr>
                                        <p:cTn id="103" dur="1000"/>
                                        <p:tgtEl>
                                          <p:spTgt spid="512"/>
                                        </p:tgtEl>
                                      </p:cBhvr>
                                    </p:animEffect>
                                  </p:childTnLst>
                                </p:cTn>
                              </p:par>
                            </p:childTnLst>
                          </p:cTn>
                        </p:par>
                        <p:par>
                          <p:cTn id="104" fill="hold">
                            <p:stCondLst>
                              <p:cond delay="25000"/>
                            </p:stCondLst>
                            <p:childTnLst>
                              <p:par>
                                <p:cTn id="105" nodeType="afterEffect" presetClass="entr" presetSubtype="0" presetID="9" grpId="26" fill="hold">
                                  <p:stCondLst>
                                    <p:cond delay="0"/>
                                  </p:stCondLst>
                                  <p:iterate type="el" backwards="0">
                                    <p:tmAbs val="0"/>
                                  </p:iterate>
                                  <p:childTnLst>
                                    <p:set>
                                      <p:cBhvr>
                                        <p:cTn id="106" fill="hold"/>
                                        <p:tgtEl>
                                          <p:spTgt spid="520"/>
                                        </p:tgtEl>
                                        <p:attrNameLst>
                                          <p:attrName>style.visibility</p:attrName>
                                        </p:attrNameLst>
                                      </p:cBhvr>
                                      <p:to>
                                        <p:strVal val="visible"/>
                                      </p:to>
                                    </p:set>
                                    <p:animEffect filter="dissolve" transition="in">
                                      <p:cBhvr>
                                        <p:cTn id="107" dur="1000"/>
                                        <p:tgtEl>
                                          <p:spTgt spid="520"/>
                                        </p:tgtEl>
                                      </p:cBhvr>
                                    </p:animEffect>
                                  </p:childTnLst>
                                </p:cTn>
                              </p:par>
                            </p:childTnLst>
                          </p:cTn>
                        </p:par>
                        <p:par>
                          <p:cTn id="108" fill="hold">
                            <p:stCondLst>
                              <p:cond delay="26000"/>
                            </p:stCondLst>
                            <p:childTnLst>
                              <p:par>
                                <p:cTn id="109" nodeType="afterEffect" presetClass="entr" presetSubtype="0" presetID="9" grpId="27" fill="hold">
                                  <p:stCondLst>
                                    <p:cond delay="0"/>
                                  </p:stCondLst>
                                  <p:iterate type="el" backwards="0">
                                    <p:tmAbs val="0"/>
                                  </p:iterate>
                                  <p:childTnLst>
                                    <p:set>
                                      <p:cBhvr>
                                        <p:cTn id="110" fill="hold"/>
                                        <p:tgtEl>
                                          <p:spTgt spid="508"/>
                                        </p:tgtEl>
                                        <p:attrNameLst>
                                          <p:attrName>style.visibility</p:attrName>
                                        </p:attrNameLst>
                                      </p:cBhvr>
                                      <p:to>
                                        <p:strVal val="visible"/>
                                      </p:to>
                                    </p:set>
                                    <p:animEffect filter="dissolve" transition="in">
                                      <p:cBhvr>
                                        <p:cTn id="111" dur="1000"/>
                                        <p:tgtEl>
                                          <p:spTgt spid="508"/>
                                        </p:tgtEl>
                                      </p:cBhvr>
                                    </p:animEffect>
                                  </p:childTnLst>
                                </p:cTn>
                              </p:par>
                            </p:childTnLst>
                          </p:cTn>
                        </p:par>
                        <p:par>
                          <p:cTn id="112" fill="hold">
                            <p:stCondLst>
                              <p:cond delay="27000"/>
                            </p:stCondLst>
                            <p:childTnLst>
                              <p:par>
                                <p:cTn id="113" nodeType="afterEffect" presetClass="entr" presetSubtype="0" presetID="9" grpId="28" fill="hold">
                                  <p:stCondLst>
                                    <p:cond delay="0"/>
                                  </p:stCondLst>
                                  <p:iterate type="el" backwards="0">
                                    <p:tmAbs val="0"/>
                                  </p:iterate>
                                  <p:childTnLst>
                                    <p:set>
                                      <p:cBhvr>
                                        <p:cTn id="114" fill="hold"/>
                                        <p:tgtEl>
                                          <p:spTgt spid="514"/>
                                        </p:tgtEl>
                                        <p:attrNameLst>
                                          <p:attrName>style.visibility</p:attrName>
                                        </p:attrNameLst>
                                      </p:cBhvr>
                                      <p:to>
                                        <p:strVal val="visible"/>
                                      </p:to>
                                    </p:set>
                                    <p:animEffect filter="dissolve" transition="in">
                                      <p:cBhvr>
                                        <p:cTn id="115" dur="1000"/>
                                        <p:tgtEl>
                                          <p:spTgt spid="514"/>
                                        </p:tgtEl>
                                      </p:cBhvr>
                                    </p:animEffect>
                                  </p:childTnLst>
                                </p:cTn>
                              </p:par>
                            </p:childTnLst>
                          </p:cTn>
                        </p:par>
                        <p:par>
                          <p:cTn id="116" fill="hold">
                            <p:stCondLst>
                              <p:cond delay="28000"/>
                            </p:stCondLst>
                            <p:childTnLst>
                              <p:par>
                                <p:cTn id="117" nodeType="afterEffect" presetClass="entr" presetSubtype="0" presetID="9" grpId="29" fill="hold">
                                  <p:stCondLst>
                                    <p:cond delay="0"/>
                                  </p:stCondLst>
                                  <p:iterate type="el" backwards="0">
                                    <p:tmAbs val="0"/>
                                  </p:iterate>
                                  <p:childTnLst>
                                    <p:set>
                                      <p:cBhvr>
                                        <p:cTn id="118" fill="hold"/>
                                        <p:tgtEl>
                                          <p:spTgt spid="517"/>
                                        </p:tgtEl>
                                        <p:attrNameLst>
                                          <p:attrName>style.visibility</p:attrName>
                                        </p:attrNameLst>
                                      </p:cBhvr>
                                      <p:to>
                                        <p:strVal val="visible"/>
                                      </p:to>
                                    </p:set>
                                    <p:animEffect filter="dissolve" transition="in">
                                      <p:cBhvr>
                                        <p:cTn id="119" dur="1000"/>
                                        <p:tgtEl>
                                          <p:spTgt spid="517"/>
                                        </p:tgtEl>
                                      </p:cBhvr>
                                    </p:animEffect>
                                  </p:childTnLst>
                                </p:cTn>
                              </p:par>
                            </p:childTnLst>
                          </p:cTn>
                        </p:par>
                        <p:par>
                          <p:cTn id="120" fill="hold">
                            <p:stCondLst>
                              <p:cond delay="29000"/>
                            </p:stCondLst>
                            <p:childTnLst>
                              <p:par>
                                <p:cTn id="121" nodeType="afterEffect" presetClass="entr" presetSubtype="0" presetID="9" grpId="30" fill="hold">
                                  <p:stCondLst>
                                    <p:cond delay="0"/>
                                  </p:stCondLst>
                                  <p:iterate type="el" backwards="0">
                                    <p:tmAbs val="0"/>
                                  </p:iterate>
                                  <p:childTnLst>
                                    <p:set>
                                      <p:cBhvr>
                                        <p:cTn id="122" fill="hold"/>
                                        <p:tgtEl>
                                          <p:spTgt spid="511"/>
                                        </p:tgtEl>
                                        <p:attrNameLst>
                                          <p:attrName>style.visibility</p:attrName>
                                        </p:attrNameLst>
                                      </p:cBhvr>
                                      <p:to>
                                        <p:strVal val="visible"/>
                                      </p:to>
                                    </p:set>
                                    <p:animEffect filter="dissolve" transition="in">
                                      <p:cBhvr>
                                        <p:cTn id="123" dur="1000"/>
                                        <p:tgtEl>
                                          <p:spTgt spid="511"/>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presetClass="entr" presetSubtype="0" presetID="10" grpId="31" fill="hold">
                                  <p:stCondLst>
                                    <p:cond delay="0"/>
                                  </p:stCondLst>
                                  <p:iterate type="el" backwards="0">
                                    <p:tmAbs val="0"/>
                                  </p:iterate>
                                  <p:childTnLst>
                                    <p:set>
                                      <p:cBhvr>
                                        <p:cTn id="127" fill="hold"/>
                                        <p:tgtEl>
                                          <p:spTgt spid="526"/>
                                        </p:tgtEl>
                                        <p:attrNameLst>
                                          <p:attrName>style.visibility</p:attrName>
                                        </p:attrNameLst>
                                      </p:cBhvr>
                                      <p:to>
                                        <p:strVal val="visible"/>
                                      </p:to>
                                    </p:set>
                                    <p:animEffect filter="fade" transition="in">
                                      <p:cBhvr>
                                        <p:cTn id="128" dur="500"/>
                                        <p:tgtEl>
                                          <p:spTgt spid="526"/>
                                        </p:tgtEl>
                                      </p:cBhvr>
                                    </p:animEffect>
                                  </p:childTnLst>
                                </p:cTn>
                              </p:par>
                            </p:childTnLst>
                          </p:cTn>
                        </p:par>
                        <p:par>
                          <p:cTn id="129" fill="hold">
                            <p:stCondLst>
                              <p:cond delay="500"/>
                            </p:stCondLst>
                            <p:childTnLst>
                              <p:par>
                                <p:cTn id="130" nodeType="afterEffect" presetClass="entr" presetSubtype="0" presetID="10" grpId="32" fill="hold">
                                  <p:stCondLst>
                                    <p:cond delay="0"/>
                                  </p:stCondLst>
                                  <p:iterate type="el" backwards="0">
                                    <p:tmAbs val="0"/>
                                  </p:iterate>
                                  <p:childTnLst>
                                    <p:set>
                                      <p:cBhvr>
                                        <p:cTn id="131" fill="hold"/>
                                        <p:tgtEl>
                                          <p:spTgt spid="494"/>
                                        </p:tgtEl>
                                        <p:attrNameLst>
                                          <p:attrName>style.visibility</p:attrName>
                                        </p:attrNameLst>
                                      </p:cBhvr>
                                      <p:to>
                                        <p:strVal val="visible"/>
                                      </p:to>
                                    </p:set>
                                    <p:animEffect filter="fade" transition="in">
                                      <p:cBhvr>
                                        <p:cTn id="132" dur="500"/>
                                        <p:tgtEl>
                                          <p:spTgt spid="494"/>
                                        </p:tgtEl>
                                      </p:cBhvr>
                                    </p:animEffect>
                                  </p:childTnLst>
                                </p:cTn>
                              </p:par>
                            </p:childTnLst>
                          </p:cTn>
                        </p:par>
                        <p:par>
                          <p:cTn id="133" fill="hold">
                            <p:stCondLst>
                              <p:cond delay="1000"/>
                            </p:stCondLst>
                            <p:childTnLst>
                              <p:par>
                                <p:cTn id="134" nodeType="afterEffect" presetClass="entr" presetSubtype="0" presetID="9" grpId="33" fill="hold">
                                  <p:stCondLst>
                                    <p:cond delay="0"/>
                                  </p:stCondLst>
                                  <p:iterate type="el" backwards="0">
                                    <p:tmAbs val="0"/>
                                  </p:iterate>
                                  <p:childTnLst>
                                    <p:set>
                                      <p:cBhvr>
                                        <p:cTn id="135" fill="hold"/>
                                        <p:tgtEl>
                                          <p:spTgt spid="523"/>
                                        </p:tgtEl>
                                        <p:attrNameLst>
                                          <p:attrName>style.visibility</p:attrName>
                                        </p:attrNameLst>
                                      </p:cBhvr>
                                      <p:to>
                                        <p:strVal val="visible"/>
                                      </p:to>
                                    </p:set>
                                    <p:animEffect filter="dissolve" transition="in">
                                      <p:cBhvr>
                                        <p:cTn id="136" dur="5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6" grpId="31"/>
      <p:bldP build="whole" bldLvl="1" animBg="1" rev="0" advAuto="0" spid="502" grpId="14"/>
      <p:bldP build="whole" bldLvl="1" animBg="1" rev="0" advAuto="0" spid="504" grpId="1"/>
      <p:bldP build="whole" bldLvl="1" animBg="1" rev="0" advAuto="0" spid="506" grpId="7"/>
      <p:bldP build="whole" bldLvl="1" animBg="1" rev="0" advAuto="0" spid="508" grpId="27"/>
      <p:bldP build="whole" bldLvl="1" animBg="1" rev="0" advAuto="0" spid="495" grpId="2"/>
      <p:bldP build="whole" bldLvl="1" animBg="1" rev="0" advAuto="0" spid="521" grpId="21"/>
      <p:bldP build="whole" bldLvl="1" animBg="1" rev="0" advAuto="0" spid="520" grpId="26"/>
      <p:bldP build="whole" bldLvl="1" animBg="1" rev="0" advAuto="0" spid="513" grpId="18"/>
      <p:bldP build="whole" bldLvl="1" animBg="1" rev="0" advAuto="0" spid="496" grpId="13"/>
      <p:bldP build="whole" bldLvl="1" animBg="1" rev="0" advAuto="0" spid="515" grpId="23"/>
      <p:bldP build="whole" bldLvl="1" animBg="1" rev="0" advAuto="0" spid="511" grpId="30"/>
      <p:bldP build="whole" bldLvl="1" animBg="1" rev="0" advAuto="0" spid="505" grpId="12"/>
      <p:bldP build="whole" bldLvl="1" animBg="1" rev="0" advAuto="0" spid="494" grpId="32"/>
      <p:bldP build="whole" bldLvl="1" animBg="1" rev="0" advAuto="0" spid="507" grpId="17"/>
      <p:bldP build="whole" bldLvl="1" animBg="1" rev="0" advAuto="0" spid="490" grpId="11"/>
      <p:bldP build="whole" bldLvl="1" animBg="1" rev="0" advAuto="0" spid="517" grpId="29"/>
      <p:bldP build="whole" bldLvl="1" animBg="1" rev="0" advAuto="0" spid="510" grpId="20"/>
      <p:bldP build="whole" bldLvl="1" animBg="1" rev="0" advAuto="0" spid="509" grpId="22"/>
      <p:bldP build="whole" bldLvl="1" animBg="1" rev="0" advAuto="0" spid="489" grpId="4"/>
      <p:bldP build="whole" bldLvl="1" animBg="1" rev="0" advAuto="0" spid="501" grpId="3"/>
      <p:bldP build="whole" bldLvl="1" animBg="1" rev="0" advAuto="0" spid="514" grpId="28"/>
      <p:bldP build="whole" bldLvl="1" animBg="1" rev="0" advAuto="0" spid="523" grpId="33"/>
      <p:bldP build="whole" bldLvl="1" animBg="1" rev="0" advAuto="0" spid="519" grpId="16"/>
      <p:bldP build="whole" bldLvl="1" animBg="1" rev="0" advAuto="0" spid="497" grpId="8"/>
      <p:bldP build="whole" bldLvl="1" animBg="1" rev="0" advAuto="0" spid="512" grpId="25"/>
      <p:bldP build="whole" bldLvl="1" animBg="1" rev="0" advAuto="0" spid="500" grpId="10"/>
      <p:bldP build="whole" bldLvl="1" animBg="1" rev="0" advAuto="0" spid="499" grpId="15"/>
      <p:bldP build="whole" bldLvl="1" animBg="1" rev="0" advAuto="0" spid="516" grpId="19"/>
      <p:bldP build="whole" bldLvl="1" animBg="1" rev="0" advAuto="0" spid="498" grpId="5"/>
      <p:bldP build="whole" bldLvl="1" animBg="1" rev="0" advAuto="0" spid="491" grpId="6"/>
      <p:bldP build="whole" bldLvl="1" animBg="1" rev="0" advAuto="0" spid="503" grpId="9"/>
      <p:bldP build="whole" bldLvl="1" animBg="1" rev="0" advAuto="0" spid="518" grpId="24"/>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8" name="Shape 528"/>
          <p:cNvSpPr/>
          <p:nvPr/>
        </p:nvSpPr>
        <p:spPr>
          <a:xfrm>
            <a:off x="782367" y="838200"/>
            <a:ext cx="3978148"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529" name="Shape 529"/>
          <p:cNvSpPr/>
          <p:nvPr/>
        </p:nvSpPr>
        <p:spPr>
          <a:xfrm>
            <a:off x="922067" y="1400288"/>
            <a:ext cx="3698749" cy="515699"/>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530" name="Shape 530"/>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531" name="Shape 531"/>
          <p:cNvSpPr/>
          <p:nvPr/>
        </p:nvSpPr>
        <p:spPr>
          <a:xfrm>
            <a:off x="4862017" y="838200"/>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532" name="Shape 532"/>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pic>
        <p:nvPicPr>
          <p:cNvPr id="533" name="pasted-image.png"/>
          <p:cNvPicPr/>
          <p:nvPr/>
        </p:nvPicPr>
        <p:blipFill>
          <a:blip r:embed="rId2">
            <a:extLst/>
          </a:blip>
          <a:stretch>
            <a:fillRect/>
          </a:stretch>
        </p:blipFill>
        <p:spPr>
          <a:xfrm>
            <a:off x="9113244" y="9770110"/>
            <a:ext cx="2756552" cy="2129572"/>
          </a:xfrm>
          <a:prstGeom prst="rect">
            <a:avLst/>
          </a:prstGeom>
          <a:ln w="12700">
            <a:miter lim="400000"/>
          </a:ln>
        </p:spPr>
      </p:pic>
      <p:sp>
        <p:nvSpPr>
          <p:cNvPr id="534" name="Shape 534"/>
          <p:cNvSpPr/>
          <p:nvPr/>
        </p:nvSpPr>
        <p:spPr>
          <a:xfrm>
            <a:off x="16989221" y="675931"/>
            <a:ext cx="6586856"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Scale/Recovery Speed</a:t>
            </a:r>
          </a:p>
        </p:txBody>
      </p:sp>
      <p:sp>
        <p:nvSpPr>
          <p:cNvPr id="535" name="Shape 535"/>
          <p:cNvSpPr/>
          <p:nvPr/>
        </p:nvSpPr>
        <p:spPr>
          <a:xfrm flipV="1">
            <a:off x="12192000" y="4039279"/>
            <a:ext cx="0" cy="7388183"/>
          </a:xfrm>
          <a:prstGeom prst="line">
            <a:avLst/>
          </a:prstGeom>
          <a:ln w="25400">
            <a:solidFill/>
            <a:miter lim="400000"/>
          </a:ln>
        </p:spPr>
        <p:txBody>
          <a:bodyPr lIns="50800" tIns="50800" rIns="50800" bIns="50800" anchor="ctr"/>
          <a:lstStyle/>
          <a:p>
            <a:pPr lvl="0">
              <a:defRPr sz="3200"/>
            </a:pPr>
          </a:p>
        </p:txBody>
      </p:sp>
      <p:sp>
        <p:nvSpPr>
          <p:cNvPr id="536" name="Shape 536"/>
          <p:cNvSpPr/>
          <p:nvPr/>
        </p:nvSpPr>
        <p:spPr>
          <a:xfrm>
            <a:off x="306109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37" name="Shape 537"/>
          <p:cNvSpPr/>
          <p:nvPr/>
        </p:nvSpPr>
        <p:spPr>
          <a:xfrm>
            <a:off x="461078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38" name="Shape 538"/>
          <p:cNvSpPr/>
          <p:nvPr/>
        </p:nvSpPr>
        <p:spPr>
          <a:xfrm>
            <a:off x="3222847" y="5834722"/>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39" name="Shape 539"/>
          <p:cNvSpPr/>
          <p:nvPr/>
        </p:nvSpPr>
        <p:spPr>
          <a:xfrm>
            <a:off x="9469028"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40" name="Shape 540"/>
          <p:cNvSpPr/>
          <p:nvPr/>
        </p:nvSpPr>
        <p:spPr>
          <a:xfrm>
            <a:off x="11018712"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41" name="Shape 541"/>
          <p:cNvSpPr/>
          <p:nvPr/>
        </p:nvSpPr>
        <p:spPr>
          <a:xfrm>
            <a:off x="9630777"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42" name="Shape 542"/>
          <p:cNvSpPr/>
          <p:nvPr/>
        </p:nvSpPr>
        <p:spPr>
          <a:xfrm>
            <a:off x="5197075"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43" name="Shape 543"/>
          <p:cNvSpPr/>
          <p:nvPr/>
        </p:nvSpPr>
        <p:spPr>
          <a:xfrm>
            <a:off x="6746759"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44" name="Shape 544"/>
          <p:cNvSpPr/>
          <p:nvPr/>
        </p:nvSpPr>
        <p:spPr>
          <a:xfrm>
            <a:off x="5358824" y="5830476"/>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45" name="Shape 545"/>
          <p:cNvSpPr/>
          <p:nvPr/>
        </p:nvSpPr>
        <p:spPr>
          <a:xfrm>
            <a:off x="7333051" y="4880991"/>
            <a:ext cx="2044986" cy="2313862"/>
          </a:xfrm>
          <a:prstGeom prst="rect">
            <a:avLst/>
          </a:prstGeom>
          <a:ln w="63500">
            <a:solidFill>
              <a:srgbClr val="85888D"/>
            </a:solidFill>
            <a:miter lim="400000"/>
          </a:ln>
        </p:spPr>
        <p:txBody>
          <a:bodyPr lIns="0" tIns="0" rIns="0" bIns="0" anchor="ctr"/>
          <a:lstStyle/>
          <a:p>
            <a:pPr lvl="0">
              <a:defRPr sz="3200"/>
            </a:pPr>
          </a:p>
        </p:txBody>
      </p:sp>
      <p:sp>
        <p:nvSpPr>
          <p:cNvPr id="546" name="Shape 546"/>
          <p:cNvSpPr/>
          <p:nvPr/>
        </p:nvSpPr>
        <p:spPr>
          <a:xfrm>
            <a:off x="8882736"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47" name="Shape 547"/>
          <p:cNvSpPr/>
          <p:nvPr/>
        </p:nvSpPr>
        <p:spPr>
          <a:xfrm>
            <a:off x="749480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48" name="Shape 548"/>
          <p:cNvSpPr/>
          <p:nvPr/>
        </p:nvSpPr>
        <p:spPr>
          <a:xfrm>
            <a:off x="925121" y="4880991"/>
            <a:ext cx="2044985" cy="2313862"/>
          </a:xfrm>
          <a:prstGeom prst="rect">
            <a:avLst/>
          </a:prstGeom>
          <a:ln w="63500">
            <a:solidFill>
              <a:srgbClr val="85888D"/>
            </a:solidFill>
            <a:miter lim="400000"/>
          </a:ln>
        </p:spPr>
        <p:txBody>
          <a:bodyPr lIns="0" tIns="0" rIns="0" bIns="0" anchor="ctr"/>
          <a:lstStyle/>
          <a:p>
            <a:pPr lvl="0">
              <a:defRPr sz="3200"/>
            </a:pPr>
          </a:p>
        </p:txBody>
      </p:sp>
      <p:sp>
        <p:nvSpPr>
          <p:cNvPr id="549" name="Shape 549"/>
          <p:cNvSpPr/>
          <p:nvPr/>
        </p:nvSpPr>
        <p:spPr>
          <a:xfrm>
            <a:off x="2474805" y="6781800"/>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50" name="Shape 550"/>
          <p:cNvSpPr/>
          <p:nvPr/>
        </p:nvSpPr>
        <p:spPr>
          <a:xfrm>
            <a:off x="1086870" y="5834722"/>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51" name="Shape 551"/>
          <p:cNvSpPr/>
          <p:nvPr/>
        </p:nvSpPr>
        <p:spPr>
          <a:xfrm>
            <a:off x="306109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52" name="Shape 552"/>
          <p:cNvSpPr/>
          <p:nvPr/>
        </p:nvSpPr>
        <p:spPr>
          <a:xfrm>
            <a:off x="461078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53" name="Shape 553"/>
          <p:cNvSpPr/>
          <p:nvPr/>
        </p:nvSpPr>
        <p:spPr>
          <a:xfrm>
            <a:off x="3222847"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54" name="Shape 554"/>
          <p:cNvSpPr/>
          <p:nvPr/>
        </p:nvSpPr>
        <p:spPr>
          <a:xfrm>
            <a:off x="9469028"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55" name="Shape 555"/>
          <p:cNvSpPr/>
          <p:nvPr/>
        </p:nvSpPr>
        <p:spPr>
          <a:xfrm>
            <a:off x="11018712"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56" name="Shape 556"/>
          <p:cNvSpPr/>
          <p:nvPr/>
        </p:nvSpPr>
        <p:spPr>
          <a:xfrm>
            <a:off x="9643477"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57" name="Shape 557"/>
          <p:cNvSpPr/>
          <p:nvPr/>
        </p:nvSpPr>
        <p:spPr>
          <a:xfrm>
            <a:off x="5197075"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58" name="Shape 558"/>
          <p:cNvSpPr/>
          <p:nvPr/>
        </p:nvSpPr>
        <p:spPr>
          <a:xfrm>
            <a:off x="6746759"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59" name="Shape 559"/>
          <p:cNvSpPr/>
          <p:nvPr/>
        </p:nvSpPr>
        <p:spPr>
          <a:xfrm>
            <a:off x="5358824" y="827928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60" name="Shape 560"/>
          <p:cNvSpPr/>
          <p:nvPr/>
        </p:nvSpPr>
        <p:spPr>
          <a:xfrm>
            <a:off x="7333051" y="7325551"/>
            <a:ext cx="2044986" cy="2313862"/>
          </a:xfrm>
          <a:prstGeom prst="rect">
            <a:avLst/>
          </a:prstGeom>
          <a:ln w="63500">
            <a:solidFill>
              <a:srgbClr val="85888D"/>
            </a:solidFill>
            <a:miter lim="400000"/>
          </a:ln>
        </p:spPr>
        <p:txBody>
          <a:bodyPr lIns="0" tIns="0" rIns="0" bIns="0" anchor="ctr"/>
          <a:lstStyle/>
          <a:p>
            <a:pPr lvl="0">
              <a:defRPr sz="3200"/>
            </a:pPr>
          </a:p>
        </p:txBody>
      </p:sp>
      <p:sp>
        <p:nvSpPr>
          <p:cNvPr id="561" name="Shape 561"/>
          <p:cNvSpPr/>
          <p:nvPr/>
        </p:nvSpPr>
        <p:spPr>
          <a:xfrm>
            <a:off x="8882736"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62" name="Shape 562"/>
          <p:cNvSpPr/>
          <p:nvPr/>
        </p:nvSpPr>
        <p:spPr>
          <a:xfrm>
            <a:off x="750750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63" name="Shape 563"/>
          <p:cNvSpPr/>
          <p:nvPr/>
        </p:nvSpPr>
        <p:spPr>
          <a:xfrm>
            <a:off x="925121" y="7325551"/>
            <a:ext cx="2044985" cy="2313862"/>
          </a:xfrm>
          <a:prstGeom prst="rect">
            <a:avLst/>
          </a:prstGeom>
          <a:ln w="63500">
            <a:solidFill>
              <a:srgbClr val="85888D"/>
            </a:solidFill>
            <a:miter lim="400000"/>
          </a:ln>
        </p:spPr>
        <p:txBody>
          <a:bodyPr lIns="0" tIns="0" rIns="0" bIns="0" anchor="ctr"/>
          <a:lstStyle/>
          <a:p>
            <a:pPr lvl="0">
              <a:defRPr sz="3200"/>
            </a:pPr>
          </a:p>
        </p:txBody>
      </p:sp>
      <p:sp>
        <p:nvSpPr>
          <p:cNvPr id="564" name="Shape 564"/>
          <p:cNvSpPr/>
          <p:nvPr/>
        </p:nvSpPr>
        <p:spPr>
          <a:xfrm>
            <a:off x="2474805" y="9226359"/>
            <a:ext cx="4953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VM</a:t>
            </a:r>
          </a:p>
        </p:txBody>
      </p:sp>
      <p:sp>
        <p:nvSpPr>
          <p:cNvPr id="565" name="Shape 565"/>
          <p:cNvSpPr/>
          <p:nvPr/>
        </p:nvSpPr>
        <p:spPr>
          <a:xfrm>
            <a:off x="1086870" y="8279281"/>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pic>
        <p:nvPicPr>
          <p:cNvPr id="566" name="Logo_CloudFoundry_Square_HighRes.png"/>
          <p:cNvPicPr/>
          <p:nvPr/>
        </p:nvPicPr>
        <p:blipFill>
          <a:blip r:embed="rId3">
            <a:extLst/>
          </a:blip>
          <a:stretch>
            <a:fillRect/>
          </a:stretch>
        </p:blipFill>
        <p:spPr>
          <a:xfrm>
            <a:off x="12514203" y="9579610"/>
            <a:ext cx="2138113" cy="2129572"/>
          </a:xfrm>
          <a:prstGeom prst="rect">
            <a:avLst/>
          </a:prstGeom>
          <a:ln w="12700">
            <a:miter lim="400000"/>
          </a:ln>
        </p:spPr>
      </p:pic>
      <p:sp>
        <p:nvSpPr>
          <p:cNvPr id="567" name="Shape 567"/>
          <p:cNvSpPr/>
          <p:nvPr/>
        </p:nvSpPr>
        <p:spPr>
          <a:xfrm>
            <a:off x="15706307" y="3174223"/>
            <a:ext cx="5231320" cy="1625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5000"/>
              <a:t>Faster </a:t>
            </a:r>
            <a:r>
              <a:rPr sz="5000"/>
              <a:t>scaling… </a:t>
            </a:r>
            <a:endParaRPr sz="5000"/>
          </a:p>
          <a:p>
            <a:pPr lvl="0">
              <a:defRPr sz="1800"/>
            </a:pPr>
            <a:r>
              <a:rPr b="1" sz="5000"/>
              <a:t>faster</a:t>
            </a:r>
            <a:r>
              <a:rPr sz="5000"/>
              <a:t> recovery!</a:t>
            </a:r>
          </a:p>
        </p:txBody>
      </p:sp>
      <p:sp>
        <p:nvSpPr>
          <p:cNvPr id="568" name="Shape 568"/>
          <p:cNvSpPr/>
          <p:nvPr/>
        </p:nvSpPr>
        <p:spPr>
          <a:xfrm>
            <a:off x="4750906" y="10479296"/>
            <a:ext cx="293732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vl1pPr>
          </a:lstStyle>
          <a:p>
            <a:pPr lvl="0">
              <a:defRPr b="0" sz="1800" u="none"/>
            </a:pPr>
            <a:r>
              <a:rPr b="1" sz="4000" u="sng"/>
              <a:t>2-5 minutes</a:t>
            </a:r>
          </a:p>
        </p:txBody>
      </p:sp>
      <p:sp>
        <p:nvSpPr>
          <p:cNvPr id="569" name="Shape 569"/>
          <p:cNvSpPr/>
          <p:nvPr/>
        </p:nvSpPr>
        <p:spPr>
          <a:xfrm>
            <a:off x="16662310" y="10479296"/>
            <a:ext cx="331931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vl1pPr>
          </a:lstStyle>
          <a:p>
            <a:pPr lvl="0">
              <a:defRPr b="0" sz="1800" u="none"/>
            </a:pPr>
            <a:r>
              <a:rPr b="1" sz="4000" u="sng"/>
              <a:t>&lt; 10 seconds</a:t>
            </a:r>
          </a:p>
        </p:txBody>
      </p:sp>
      <p:grpSp>
        <p:nvGrpSpPr>
          <p:cNvPr id="581" name="Group 581"/>
          <p:cNvGrpSpPr/>
          <p:nvPr/>
        </p:nvGrpSpPr>
        <p:grpSpPr>
          <a:xfrm>
            <a:off x="14257277" y="5600036"/>
            <a:ext cx="5243168" cy="3486103"/>
            <a:chOff x="0" y="0"/>
            <a:chExt cx="5243167" cy="3486101"/>
          </a:xfrm>
        </p:grpSpPr>
        <p:grpSp>
          <p:nvGrpSpPr>
            <p:cNvPr id="572" name="Group 572"/>
            <p:cNvGrpSpPr/>
            <p:nvPr/>
          </p:nvGrpSpPr>
          <p:grpSpPr>
            <a:xfrm>
              <a:off x="0" y="8468"/>
              <a:ext cx="2044985" cy="3477634"/>
              <a:chOff x="0" y="0"/>
              <a:chExt cx="2044984" cy="3477633"/>
            </a:xfrm>
          </p:grpSpPr>
          <p:sp>
            <p:nvSpPr>
              <p:cNvPr id="570" name="Shape 570"/>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71" name="Shape 571"/>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DEA</a:t>
                </a:r>
              </a:p>
            </p:txBody>
          </p:sp>
        </p:grpSp>
        <p:grpSp>
          <p:nvGrpSpPr>
            <p:cNvPr id="575" name="Group 575"/>
            <p:cNvGrpSpPr/>
            <p:nvPr/>
          </p:nvGrpSpPr>
          <p:grpSpPr>
            <a:xfrm>
              <a:off x="3198183" y="0"/>
              <a:ext cx="2044985" cy="3477634"/>
              <a:chOff x="0" y="0"/>
              <a:chExt cx="2044984" cy="3477633"/>
            </a:xfrm>
          </p:grpSpPr>
          <p:sp>
            <p:nvSpPr>
              <p:cNvPr id="573" name="Shape 573"/>
              <p:cNvSpPr/>
              <p:nvPr/>
            </p:nvSpPr>
            <p:spPr>
              <a:xfrm>
                <a:off x="0" y="0"/>
                <a:ext cx="2044985" cy="3477634"/>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74" name="Shape 574"/>
              <p:cNvSpPr/>
              <p:nvPr/>
            </p:nvSpPr>
            <p:spPr>
              <a:xfrm>
                <a:off x="1353937" y="3062639"/>
                <a:ext cx="650578"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DEA</a:t>
                </a:r>
              </a:p>
            </p:txBody>
          </p:sp>
        </p:grpSp>
        <p:sp>
          <p:nvSpPr>
            <p:cNvPr id="576" name="Shape 576"/>
            <p:cNvSpPr/>
            <p:nvPr/>
          </p:nvSpPr>
          <p:spPr>
            <a:xfrm>
              <a:off x="161748"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77" name="Shape 577"/>
            <p:cNvSpPr/>
            <p:nvPr/>
          </p:nvSpPr>
          <p:spPr>
            <a:xfrm>
              <a:off x="161748" y="753089"/>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78" name="Shape 578"/>
            <p:cNvSpPr/>
            <p:nvPr/>
          </p:nvSpPr>
          <p:spPr>
            <a:xfrm>
              <a:off x="161748" y="1222944"/>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79" name="Shape 579"/>
            <p:cNvSpPr/>
            <p:nvPr/>
          </p:nvSpPr>
          <p:spPr>
            <a:xfrm>
              <a:off x="3359931" y="288566"/>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80" name="Shape 580"/>
            <p:cNvSpPr/>
            <p:nvPr/>
          </p:nvSpPr>
          <p:spPr>
            <a:xfrm>
              <a:off x="3359931" y="755755"/>
              <a:ext cx="1721488" cy="406401"/>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grpSp>
      <p:grpSp>
        <p:nvGrpSpPr>
          <p:cNvPr id="585" name="Group 585"/>
          <p:cNvGrpSpPr/>
          <p:nvPr/>
        </p:nvGrpSpPr>
        <p:grpSpPr>
          <a:xfrm>
            <a:off x="21064852" y="6208945"/>
            <a:ext cx="2044985" cy="2313862"/>
            <a:chOff x="0" y="0"/>
            <a:chExt cx="2044984" cy="2313860"/>
          </a:xfrm>
        </p:grpSpPr>
        <p:sp>
          <p:nvSpPr>
            <p:cNvPr id="582" name="Shape 582"/>
            <p:cNvSpPr/>
            <p:nvPr/>
          </p:nvSpPr>
          <p:spPr>
            <a:xfrm>
              <a:off x="0" y="0"/>
              <a:ext cx="2044985" cy="2313861"/>
            </a:xfrm>
            <a:prstGeom prst="rect">
              <a:avLst/>
            </a:prstGeom>
            <a:noFill/>
            <a:ln w="63500" cap="flat">
              <a:solidFill>
                <a:srgbClr val="85888D"/>
              </a:solidFill>
              <a:prstDash val="solid"/>
              <a:miter lim="400000"/>
            </a:ln>
            <a:effectLst/>
          </p:spPr>
          <p:txBody>
            <a:bodyPr wrap="square" lIns="0" tIns="0" rIns="0" bIns="0" numCol="1" anchor="ctr">
              <a:noAutofit/>
            </a:bodyPr>
            <a:lstStyle/>
            <a:p>
              <a:pPr lvl="0">
                <a:defRPr sz="3200"/>
              </a:pPr>
            </a:p>
          </p:txBody>
        </p:sp>
        <p:sp>
          <p:nvSpPr>
            <p:cNvPr id="583" name="Shape 583"/>
            <p:cNvSpPr/>
            <p:nvPr/>
          </p:nvSpPr>
          <p:spPr>
            <a:xfrm>
              <a:off x="223905" y="1901909"/>
              <a:ext cx="177497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solidFill>
                    <a:srgbClr val="53585F"/>
                  </a:solidFill>
                </a:defRPr>
              </a:lvl1pPr>
            </a:lstStyle>
            <a:p>
              <a:pPr lvl="0">
                <a:defRPr b="0" sz="1800">
                  <a:solidFill>
                    <a:srgbClr val="000000"/>
                  </a:solidFill>
                </a:defRPr>
              </a:pPr>
              <a:r>
                <a:rPr b="1" sz="2000">
                  <a:solidFill>
                    <a:srgbClr val="53585F"/>
                  </a:solidFill>
                </a:rPr>
                <a:t>BLOB STORE</a:t>
              </a:r>
            </a:p>
          </p:txBody>
        </p:sp>
        <p:sp>
          <p:nvSpPr>
            <p:cNvPr id="584" name="Shape 584"/>
            <p:cNvSpPr/>
            <p:nvPr/>
          </p:nvSpPr>
          <p:spPr>
            <a:xfrm>
              <a:off x="161748" y="930941"/>
              <a:ext cx="1721488" cy="406400"/>
            </a:xfrm>
            <a:prstGeom prst="rect">
              <a:avLst/>
            </a:prstGeom>
            <a:solidFill>
              <a:srgbClr val="53585F"/>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000">
                  <a:solidFill>
                    <a:srgbClr val="FFFFFF"/>
                  </a:solidFill>
                </a:defRPr>
              </a:lvl1pPr>
            </a:lstStyle>
            <a:p>
              <a:pPr lvl="0">
                <a:defRPr b="0" sz="1800">
                  <a:solidFill>
                    <a:srgbClr val="000000"/>
                  </a:solidFill>
                </a:defRPr>
              </a:pPr>
              <a:r>
                <a:rPr b="1" sz="2000">
                  <a:solidFill>
                    <a:srgbClr val="FFFFFF"/>
                  </a:solidFill>
                </a:rPr>
                <a:t>Droplet</a:t>
              </a:r>
            </a:p>
          </p:txBody>
        </p:sp>
      </p:grpSp>
      <p:sp>
        <p:nvSpPr>
          <p:cNvPr id="586" name="Shape 586"/>
          <p:cNvSpPr/>
          <p:nvPr/>
        </p:nvSpPr>
        <p:spPr>
          <a:xfrm flipH="1" flipV="1">
            <a:off x="19494261" y="6673593"/>
            <a:ext cx="1572830" cy="630826"/>
          </a:xfrm>
          <a:prstGeom prst="line">
            <a:avLst/>
          </a:prstGeom>
          <a:ln w="25400">
            <a:solidFill>
              <a:srgbClr val="85888D"/>
            </a:solidFill>
            <a:miter lim="400000"/>
            <a:tailEnd type="triangle"/>
          </a:ln>
        </p:spPr>
        <p:txBody>
          <a:bodyPr lIns="50800" tIns="50800" rIns="50800" bIns="50800" anchor="ctr"/>
          <a:lstStyle/>
          <a:p>
            <a:pPr lvl="0">
              <a:defRPr sz="3200"/>
            </a:pPr>
          </a:p>
        </p:txBody>
      </p:sp>
      <p:sp>
        <p:nvSpPr>
          <p:cNvPr id="587" name="Shape 587"/>
          <p:cNvSpPr/>
          <p:nvPr/>
        </p:nvSpPr>
        <p:spPr>
          <a:xfrm flipH="1">
            <a:off x="16334557" y="7288298"/>
            <a:ext cx="4743250" cy="670724"/>
          </a:xfrm>
          <a:prstGeom prst="line">
            <a:avLst/>
          </a:prstGeom>
          <a:ln w="25400">
            <a:solidFill>
              <a:srgbClr val="85888D"/>
            </a:solidFill>
            <a:miter lim="400000"/>
            <a:tailEnd type="triangle"/>
          </a:ln>
        </p:spPr>
        <p:txBody>
          <a:bodyPr lIns="50800" tIns="50800" rIns="50800" bIns="50800" anchor="ctr"/>
          <a:lstStyle/>
          <a:p>
            <a:pPr lvl="0">
              <a:defRPr sz="3200"/>
            </a:pPr>
          </a:p>
        </p:txBody>
      </p:sp>
      <p:sp>
        <p:nvSpPr>
          <p:cNvPr id="588" name="Shape 588"/>
          <p:cNvSpPr/>
          <p:nvPr/>
        </p:nvSpPr>
        <p:spPr>
          <a:xfrm>
            <a:off x="14414675" y="7301124"/>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89" name="Shape 589"/>
          <p:cNvSpPr/>
          <p:nvPr/>
        </p:nvSpPr>
        <p:spPr>
          <a:xfrm>
            <a:off x="14416533" y="7778346"/>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90" name="Shape 590"/>
          <p:cNvSpPr/>
          <p:nvPr/>
        </p:nvSpPr>
        <p:spPr>
          <a:xfrm>
            <a:off x="17624535" y="6825075"/>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91" name="Shape 591"/>
          <p:cNvSpPr/>
          <p:nvPr/>
        </p:nvSpPr>
        <p:spPr>
          <a:xfrm>
            <a:off x="17626393" y="7302298"/>
            <a:ext cx="1721488"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
        <p:nvSpPr>
          <p:cNvPr id="592" name="Shape 592"/>
          <p:cNvSpPr/>
          <p:nvPr/>
        </p:nvSpPr>
        <p:spPr>
          <a:xfrm>
            <a:off x="17624535" y="7779521"/>
            <a:ext cx="1721487" cy="406401"/>
          </a:xfrm>
          <a:prstGeom prst="rect">
            <a:avLst/>
          </a:prstGeom>
          <a:solidFill>
            <a:srgbClr val="53585F"/>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000">
                <a:solidFill>
                  <a:srgbClr val="FFFFFF"/>
                </a:solidFill>
              </a:defRPr>
            </a:lvl1pPr>
          </a:lstStyle>
          <a:p>
            <a:pPr lvl="0">
              <a:defRPr b="0" sz="1800">
                <a:solidFill>
                  <a:srgbClr val="000000"/>
                </a:solidFill>
              </a:defRPr>
            </a:pPr>
            <a:r>
              <a:rPr b="1" sz="2000">
                <a:solidFill>
                  <a:srgbClr val="FFFFFF"/>
                </a:solidFill>
              </a:rPr>
              <a:t>Application</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563"/>
                                        </p:tgtEl>
                                        <p:attrNameLst>
                                          <p:attrName>style.visibility</p:attrName>
                                        </p:attrNameLst>
                                      </p:cBhvr>
                                      <p:to>
                                        <p:strVal val="visible"/>
                                      </p:to>
                                    </p:set>
                                    <p:animEffect filter="dissolve" transition="in">
                                      <p:cBhvr>
                                        <p:cTn id="7" dur="5000"/>
                                        <p:tgtEl>
                                          <p:spTgt spid="563"/>
                                        </p:tgtEl>
                                      </p:cBhvr>
                                    </p:animEffect>
                                  </p:childTnLst>
                                </p:cTn>
                              </p:par>
                            </p:childTnLst>
                          </p:cTn>
                        </p:par>
                        <p:par>
                          <p:cTn id="8" fill="hold">
                            <p:stCondLst>
                              <p:cond delay="5000"/>
                            </p:stCondLst>
                            <p:childTnLst>
                              <p:par>
                                <p:cTn id="9" nodeType="afterEffect" presetClass="entr" presetSubtype="0" presetID="9" grpId="2" fill="hold">
                                  <p:stCondLst>
                                    <p:cond delay="0"/>
                                  </p:stCondLst>
                                  <p:iterate type="el" backwards="0">
                                    <p:tmAbs val="0"/>
                                  </p:iterate>
                                  <p:childTnLst>
                                    <p:set>
                                      <p:cBhvr>
                                        <p:cTn id="10" fill="hold"/>
                                        <p:tgtEl>
                                          <p:spTgt spid="551"/>
                                        </p:tgtEl>
                                        <p:attrNameLst>
                                          <p:attrName>style.visibility</p:attrName>
                                        </p:attrNameLst>
                                      </p:cBhvr>
                                      <p:to>
                                        <p:strVal val="visible"/>
                                      </p:to>
                                    </p:set>
                                    <p:animEffect filter="dissolve" transition="in">
                                      <p:cBhvr>
                                        <p:cTn id="11" dur="5000"/>
                                        <p:tgtEl>
                                          <p:spTgt spid="551"/>
                                        </p:tgtEl>
                                      </p:cBhvr>
                                    </p:animEffect>
                                  </p:childTnLst>
                                </p:cTn>
                              </p:par>
                            </p:childTnLst>
                          </p:cTn>
                        </p:par>
                        <p:par>
                          <p:cTn id="12" fill="hold">
                            <p:stCondLst>
                              <p:cond delay="10000"/>
                            </p:stCondLst>
                            <p:childTnLst>
                              <p:par>
                                <p:cTn id="13" nodeType="afterEffect" presetClass="entr" presetSubtype="0" presetID="9" grpId="3" fill="hold">
                                  <p:stCondLst>
                                    <p:cond delay="0"/>
                                  </p:stCondLst>
                                  <p:iterate type="el" backwards="0">
                                    <p:tmAbs val="0"/>
                                  </p:iterate>
                                  <p:childTnLst>
                                    <p:set>
                                      <p:cBhvr>
                                        <p:cTn id="14" fill="hold"/>
                                        <p:tgtEl>
                                          <p:spTgt spid="557"/>
                                        </p:tgtEl>
                                        <p:attrNameLst>
                                          <p:attrName>style.visibility</p:attrName>
                                        </p:attrNameLst>
                                      </p:cBhvr>
                                      <p:to>
                                        <p:strVal val="visible"/>
                                      </p:to>
                                    </p:set>
                                    <p:animEffect filter="dissolve" transition="in">
                                      <p:cBhvr>
                                        <p:cTn id="15" dur="5000"/>
                                        <p:tgtEl>
                                          <p:spTgt spid="557"/>
                                        </p:tgtEl>
                                      </p:cBhvr>
                                    </p:animEffect>
                                  </p:childTnLst>
                                </p:cTn>
                              </p:par>
                            </p:childTnLst>
                          </p:cTn>
                        </p:par>
                        <p:par>
                          <p:cTn id="16" fill="hold">
                            <p:stCondLst>
                              <p:cond delay="15000"/>
                            </p:stCondLst>
                            <p:childTnLst>
                              <p:par>
                                <p:cTn id="17" nodeType="afterEffect" presetClass="entr" presetSubtype="0" presetID="9" grpId="4" fill="hold">
                                  <p:stCondLst>
                                    <p:cond delay="0"/>
                                  </p:stCondLst>
                                  <p:iterate type="el" backwards="0">
                                    <p:tmAbs val="0"/>
                                  </p:iterate>
                                  <p:childTnLst>
                                    <p:set>
                                      <p:cBhvr>
                                        <p:cTn id="18" fill="hold"/>
                                        <p:tgtEl>
                                          <p:spTgt spid="560"/>
                                        </p:tgtEl>
                                        <p:attrNameLst>
                                          <p:attrName>style.visibility</p:attrName>
                                        </p:attrNameLst>
                                      </p:cBhvr>
                                      <p:to>
                                        <p:strVal val="visible"/>
                                      </p:to>
                                    </p:set>
                                    <p:animEffect filter="dissolve" transition="in">
                                      <p:cBhvr>
                                        <p:cTn id="19" dur="5000"/>
                                        <p:tgtEl>
                                          <p:spTgt spid="560"/>
                                        </p:tgtEl>
                                      </p:cBhvr>
                                    </p:animEffect>
                                  </p:childTnLst>
                                </p:cTn>
                              </p:par>
                            </p:childTnLst>
                          </p:cTn>
                        </p:par>
                        <p:par>
                          <p:cTn id="20" fill="hold">
                            <p:stCondLst>
                              <p:cond delay="20000"/>
                            </p:stCondLst>
                            <p:childTnLst>
                              <p:par>
                                <p:cTn id="21" nodeType="afterEffect" presetClass="entr" presetSubtype="0" presetID="9" grpId="5" fill="hold">
                                  <p:stCondLst>
                                    <p:cond delay="0"/>
                                  </p:stCondLst>
                                  <p:iterate type="el" backwards="0">
                                    <p:tmAbs val="0"/>
                                  </p:iterate>
                                  <p:childTnLst>
                                    <p:set>
                                      <p:cBhvr>
                                        <p:cTn id="22" fill="hold"/>
                                        <p:tgtEl>
                                          <p:spTgt spid="554"/>
                                        </p:tgtEl>
                                        <p:attrNameLst>
                                          <p:attrName>style.visibility</p:attrName>
                                        </p:attrNameLst>
                                      </p:cBhvr>
                                      <p:to>
                                        <p:strVal val="visible"/>
                                      </p:to>
                                    </p:set>
                                    <p:animEffect filter="dissolve" transition="in">
                                      <p:cBhvr>
                                        <p:cTn id="23" dur="5000"/>
                                        <p:tgtEl>
                                          <p:spTgt spid="554"/>
                                        </p:tgtEl>
                                      </p:cBhvr>
                                    </p:animEffect>
                                  </p:childTnLst>
                                </p:cTn>
                              </p:par>
                            </p:childTnLst>
                          </p:cTn>
                        </p:par>
                        <p:par>
                          <p:cTn id="24" fill="hold">
                            <p:stCondLst>
                              <p:cond delay="25000"/>
                            </p:stCondLst>
                            <p:childTnLst>
                              <p:par>
                                <p:cTn id="25" nodeType="afterEffect" presetClass="entr" presetSubtype="0" presetID="9" grpId="6" fill="hold">
                                  <p:stCondLst>
                                    <p:cond delay="0"/>
                                  </p:stCondLst>
                                  <p:iterate type="el" backwards="0">
                                    <p:tmAbs val="0"/>
                                  </p:iterate>
                                  <p:childTnLst>
                                    <p:set>
                                      <p:cBhvr>
                                        <p:cTn id="26" fill="hold"/>
                                        <p:tgtEl>
                                          <p:spTgt spid="565"/>
                                        </p:tgtEl>
                                        <p:attrNameLst>
                                          <p:attrName>style.visibility</p:attrName>
                                        </p:attrNameLst>
                                      </p:cBhvr>
                                      <p:to>
                                        <p:strVal val="visible"/>
                                      </p:to>
                                    </p:set>
                                    <p:animEffect filter="dissolve" transition="in">
                                      <p:cBhvr>
                                        <p:cTn id="27" dur="5000"/>
                                        <p:tgtEl>
                                          <p:spTgt spid="565"/>
                                        </p:tgtEl>
                                      </p:cBhvr>
                                    </p:animEffect>
                                  </p:childTnLst>
                                </p:cTn>
                              </p:par>
                            </p:childTnLst>
                          </p:cTn>
                        </p:par>
                        <p:par>
                          <p:cTn id="28" fill="hold">
                            <p:stCondLst>
                              <p:cond delay="30000"/>
                            </p:stCondLst>
                            <p:childTnLst>
                              <p:par>
                                <p:cTn id="29" nodeType="afterEffect" presetClass="entr" presetSubtype="0" presetID="9" grpId="7" fill="hold">
                                  <p:stCondLst>
                                    <p:cond delay="0"/>
                                  </p:stCondLst>
                                  <p:iterate type="el" backwards="0">
                                    <p:tmAbs val="0"/>
                                  </p:iterate>
                                  <p:childTnLst>
                                    <p:set>
                                      <p:cBhvr>
                                        <p:cTn id="30" fill="hold"/>
                                        <p:tgtEl>
                                          <p:spTgt spid="553"/>
                                        </p:tgtEl>
                                        <p:attrNameLst>
                                          <p:attrName>style.visibility</p:attrName>
                                        </p:attrNameLst>
                                      </p:cBhvr>
                                      <p:to>
                                        <p:strVal val="visible"/>
                                      </p:to>
                                    </p:set>
                                    <p:animEffect filter="dissolve" transition="in">
                                      <p:cBhvr>
                                        <p:cTn id="31" dur="5000"/>
                                        <p:tgtEl>
                                          <p:spTgt spid="553"/>
                                        </p:tgtEl>
                                      </p:cBhvr>
                                    </p:animEffect>
                                  </p:childTnLst>
                                </p:cTn>
                              </p:par>
                            </p:childTnLst>
                          </p:cTn>
                        </p:par>
                        <p:par>
                          <p:cTn id="32" fill="hold">
                            <p:stCondLst>
                              <p:cond delay="35000"/>
                            </p:stCondLst>
                            <p:childTnLst>
                              <p:par>
                                <p:cTn id="33" nodeType="afterEffect" presetClass="entr" presetSubtype="0" presetID="9" grpId="8" fill="hold">
                                  <p:stCondLst>
                                    <p:cond delay="0"/>
                                  </p:stCondLst>
                                  <p:iterate type="el" backwards="0">
                                    <p:tmAbs val="0"/>
                                  </p:iterate>
                                  <p:childTnLst>
                                    <p:set>
                                      <p:cBhvr>
                                        <p:cTn id="34" fill="hold"/>
                                        <p:tgtEl>
                                          <p:spTgt spid="559"/>
                                        </p:tgtEl>
                                        <p:attrNameLst>
                                          <p:attrName>style.visibility</p:attrName>
                                        </p:attrNameLst>
                                      </p:cBhvr>
                                      <p:to>
                                        <p:strVal val="visible"/>
                                      </p:to>
                                    </p:set>
                                    <p:animEffect filter="dissolve" transition="in">
                                      <p:cBhvr>
                                        <p:cTn id="35" dur="5000"/>
                                        <p:tgtEl>
                                          <p:spTgt spid="559"/>
                                        </p:tgtEl>
                                      </p:cBhvr>
                                    </p:animEffect>
                                  </p:childTnLst>
                                </p:cTn>
                              </p:par>
                            </p:childTnLst>
                          </p:cTn>
                        </p:par>
                        <p:par>
                          <p:cTn id="36" fill="hold">
                            <p:stCondLst>
                              <p:cond delay="40000"/>
                            </p:stCondLst>
                            <p:childTnLst>
                              <p:par>
                                <p:cTn id="37" nodeType="afterEffect" presetClass="entr" presetSubtype="0" presetID="9" grpId="9" fill="hold">
                                  <p:stCondLst>
                                    <p:cond delay="0"/>
                                  </p:stCondLst>
                                  <p:iterate type="el" backwards="0">
                                    <p:tmAbs val="0"/>
                                  </p:iterate>
                                  <p:childTnLst>
                                    <p:set>
                                      <p:cBhvr>
                                        <p:cTn id="38" fill="hold"/>
                                        <p:tgtEl>
                                          <p:spTgt spid="562"/>
                                        </p:tgtEl>
                                        <p:attrNameLst>
                                          <p:attrName>style.visibility</p:attrName>
                                        </p:attrNameLst>
                                      </p:cBhvr>
                                      <p:to>
                                        <p:strVal val="visible"/>
                                      </p:to>
                                    </p:set>
                                    <p:animEffect filter="dissolve" transition="in">
                                      <p:cBhvr>
                                        <p:cTn id="39" dur="5000"/>
                                        <p:tgtEl>
                                          <p:spTgt spid="562"/>
                                        </p:tgtEl>
                                      </p:cBhvr>
                                    </p:animEffect>
                                  </p:childTnLst>
                                </p:cTn>
                              </p:par>
                            </p:childTnLst>
                          </p:cTn>
                        </p:par>
                        <p:par>
                          <p:cTn id="40" fill="hold">
                            <p:stCondLst>
                              <p:cond delay="45000"/>
                            </p:stCondLst>
                            <p:childTnLst>
                              <p:par>
                                <p:cTn id="41" nodeType="afterEffect" presetClass="entr" presetSubtype="0" presetID="9" grpId="10" fill="hold">
                                  <p:stCondLst>
                                    <p:cond delay="0"/>
                                  </p:stCondLst>
                                  <p:iterate type="el" backwards="0">
                                    <p:tmAbs val="0"/>
                                  </p:iterate>
                                  <p:childTnLst>
                                    <p:set>
                                      <p:cBhvr>
                                        <p:cTn id="42" fill="hold"/>
                                        <p:tgtEl>
                                          <p:spTgt spid="556"/>
                                        </p:tgtEl>
                                        <p:attrNameLst>
                                          <p:attrName>style.visibility</p:attrName>
                                        </p:attrNameLst>
                                      </p:cBhvr>
                                      <p:to>
                                        <p:strVal val="visible"/>
                                      </p:to>
                                    </p:set>
                                    <p:animEffect filter="dissolve" transition="in">
                                      <p:cBhvr>
                                        <p:cTn id="43" dur="5000"/>
                                        <p:tgtEl>
                                          <p:spTgt spid="556"/>
                                        </p:tgtEl>
                                      </p:cBhvr>
                                    </p:animEffect>
                                  </p:childTnLst>
                                </p:cTn>
                              </p:par>
                            </p:childTnLst>
                          </p:cTn>
                        </p:par>
                        <p:par>
                          <p:cTn id="44" fill="hold">
                            <p:stCondLst>
                              <p:cond delay="50000"/>
                            </p:stCondLst>
                            <p:childTnLst>
                              <p:par>
                                <p:cTn id="45" nodeType="afterEffect" presetClass="entr" presetSubtype="0" presetID="9" grpId="11" fill="hold">
                                  <p:stCondLst>
                                    <p:cond delay="0"/>
                                  </p:stCondLst>
                                  <p:iterate type="el" backwards="0">
                                    <p:tmAbs val="0"/>
                                  </p:iterate>
                                  <p:childTnLst>
                                    <p:set>
                                      <p:cBhvr>
                                        <p:cTn id="46" fill="hold"/>
                                        <p:tgtEl>
                                          <p:spTgt spid="564"/>
                                        </p:tgtEl>
                                        <p:attrNameLst>
                                          <p:attrName>style.visibility</p:attrName>
                                        </p:attrNameLst>
                                      </p:cBhvr>
                                      <p:to>
                                        <p:strVal val="visible"/>
                                      </p:to>
                                    </p:set>
                                    <p:animEffect filter="dissolve" transition="in">
                                      <p:cBhvr>
                                        <p:cTn id="47" dur="5000"/>
                                        <p:tgtEl>
                                          <p:spTgt spid="564"/>
                                        </p:tgtEl>
                                      </p:cBhvr>
                                    </p:animEffect>
                                  </p:childTnLst>
                                </p:cTn>
                              </p:par>
                            </p:childTnLst>
                          </p:cTn>
                        </p:par>
                        <p:par>
                          <p:cTn id="48" fill="hold">
                            <p:stCondLst>
                              <p:cond delay="55000"/>
                            </p:stCondLst>
                            <p:childTnLst>
                              <p:par>
                                <p:cTn id="49" nodeType="afterEffect" presetClass="entr" presetSubtype="0" presetID="9" grpId="12" fill="hold">
                                  <p:stCondLst>
                                    <p:cond delay="0"/>
                                  </p:stCondLst>
                                  <p:iterate type="el" backwards="0">
                                    <p:tmAbs val="0"/>
                                  </p:iterate>
                                  <p:childTnLst>
                                    <p:set>
                                      <p:cBhvr>
                                        <p:cTn id="50" fill="hold"/>
                                        <p:tgtEl>
                                          <p:spTgt spid="552"/>
                                        </p:tgtEl>
                                        <p:attrNameLst>
                                          <p:attrName>style.visibility</p:attrName>
                                        </p:attrNameLst>
                                      </p:cBhvr>
                                      <p:to>
                                        <p:strVal val="visible"/>
                                      </p:to>
                                    </p:set>
                                    <p:animEffect filter="dissolve" transition="in">
                                      <p:cBhvr>
                                        <p:cTn id="51" dur="5000"/>
                                        <p:tgtEl>
                                          <p:spTgt spid="552"/>
                                        </p:tgtEl>
                                      </p:cBhvr>
                                    </p:animEffect>
                                  </p:childTnLst>
                                </p:cTn>
                              </p:par>
                            </p:childTnLst>
                          </p:cTn>
                        </p:par>
                        <p:par>
                          <p:cTn id="52" fill="hold">
                            <p:stCondLst>
                              <p:cond delay="60000"/>
                            </p:stCondLst>
                            <p:childTnLst>
                              <p:par>
                                <p:cTn id="53" nodeType="afterEffect" presetClass="entr" presetSubtype="0" presetID="9" grpId="13" fill="hold">
                                  <p:stCondLst>
                                    <p:cond delay="0"/>
                                  </p:stCondLst>
                                  <p:iterate type="el" backwards="0">
                                    <p:tmAbs val="0"/>
                                  </p:iterate>
                                  <p:childTnLst>
                                    <p:set>
                                      <p:cBhvr>
                                        <p:cTn id="54" fill="hold"/>
                                        <p:tgtEl>
                                          <p:spTgt spid="558"/>
                                        </p:tgtEl>
                                        <p:attrNameLst>
                                          <p:attrName>style.visibility</p:attrName>
                                        </p:attrNameLst>
                                      </p:cBhvr>
                                      <p:to>
                                        <p:strVal val="visible"/>
                                      </p:to>
                                    </p:set>
                                    <p:animEffect filter="dissolve" transition="in">
                                      <p:cBhvr>
                                        <p:cTn id="55" dur="5000"/>
                                        <p:tgtEl>
                                          <p:spTgt spid="558"/>
                                        </p:tgtEl>
                                      </p:cBhvr>
                                    </p:animEffect>
                                  </p:childTnLst>
                                </p:cTn>
                              </p:par>
                            </p:childTnLst>
                          </p:cTn>
                        </p:par>
                        <p:par>
                          <p:cTn id="56" fill="hold">
                            <p:stCondLst>
                              <p:cond delay="65000"/>
                            </p:stCondLst>
                            <p:childTnLst>
                              <p:par>
                                <p:cTn id="57" nodeType="afterEffect" presetClass="entr" presetSubtype="0" presetID="9" grpId="14" fill="hold">
                                  <p:stCondLst>
                                    <p:cond delay="0"/>
                                  </p:stCondLst>
                                  <p:iterate type="el" backwards="0">
                                    <p:tmAbs val="0"/>
                                  </p:iterate>
                                  <p:childTnLst>
                                    <p:set>
                                      <p:cBhvr>
                                        <p:cTn id="58" fill="hold"/>
                                        <p:tgtEl>
                                          <p:spTgt spid="561"/>
                                        </p:tgtEl>
                                        <p:attrNameLst>
                                          <p:attrName>style.visibility</p:attrName>
                                        </p:attrNameLst>
                                      </p:cBhvr>
                                      <p:to>
                                        <p:strVal val="visible"/>
                                      </p:to>
                                    </p:set>
                                    <p:animEffect filter="dissolve" transition="in">
                                      <p:cBhvr>
                                        <p:cTn id="59" dur="5000"/>
                                        <p:tgtEl>
                                          <p:spTgt spid="561"/>
                                        </p:tgtEl>
                                      </p:cBhvr>
                                    </p:animEffect>
                                  </p:childTnLst>
                                </p:cTn>
                              </p:par>
                            </p:childTnLst>
                          </p:cTn>
                        </p:par>
                        <p:par>
                          <p:cTn id="60" fill="hold">
                            <p:stCondLst>
                              <p:cond delay="70000"/>
                            </p:stCondLst>
                            <p:childTnLst>
                              <p:par>
                                <p:cTn id="61" nodeType="afterEffect" presetClass="entr" presetSubtype="0" presetID="9" grpId="15" fill="hold">
                                  <p:stCondLst>
                                    <p:cond delay="0"/>
                                  </p:stCondLst>
                                  <p:iterate type="el" backwards="0">
                                    <p:tmAbs val="0"/>
                                  </p:iterate>
                                  <p:childTnLst>
                                    <p:set>
                                      <p:cBhvr>
                                        <p:cTn id="62" fill="hold"/>
                                        <p:tgtEl>
                                          <p:spTgt spid="555"/>
                                        </p:tgtEl>
                                        <p:attrNameLst>
                                          <p:attrName>style.visibility</p:attrName>
                                        </p:attrNameLst>
                                      </p:cBhvr>
                                      <p:to>
                                        <p:strVal val="visible"/>
                                      </p:to>
                                    </p:set>
                                    <p:animEffect filter="dissolve" transition="in">
                                      <p:cBhvr>
                                        <p:cTn id="63" dur="5000"/>
                                        <p:tgtEl>
                                          <p:spTgt spid="555"/>
                                        </p:tgtEl>
                                      </p:cBhvr>
                                    </p:animEffect>
                                  </p:childTnLst>
                                </p:cTn>
                              </p:par>
                            </p:childTnLst>
                          </p:cTn>
                        </p:par>
                        <p:par>
                          <p:cTn id="64" fill="hold">
                            <p:stCondLst>
                              <p:cond delay="75000"/>
                            </p:stCondLst>
                            <p:childTnLst>
                              <p:par>
                                <p:cTn id="65" nodeType="afterEffect" presetClass="entr" presetSubtype="0" presetID="9" grpId="16" fill="hold">
                                  <p:stCondLst>
                                    <p:cond delay="0"/>
                                  </p:stCondLst>
                                  <p:iterate type="el" backwards="0">
                                    <p:tmAbs val="0"/>
                                  </p:iterate>
                                  <p:childTnLst>
                                    <p:set>
                                      <p:cBhvr>
                                        <p:cTn id="66" fill="hold"/>
                                        <p:tgtEl>
                                          <p:spTgt spid="568"/>
                                        </p:tgtEl>
                                        <p:attrNameLst>
                                          <p:attrName>style.visibility</p:attrName>
                                        </p:attrNameLst>
                                      </p:cBhvr>
                                      <p:to>
                                        <p:strVal val="visible"/>
                                      </p:to>
                                    </p:set>
                                    <p:animEffect filter="dissolve" transition="in">
                                      <p:cBhvr>
                                        <p:cTn id="67" dur="1000"/>
                                        <p:tgtEl>
                                          <p:spTgt spid="568"/>
                                        </p:tgtEl>
                                      </p:cBhvr>
                                    </p:animEffect>
                                  </p:childTnLst>
                                </p:cTn>
                              </p:par>
                            </p:childTnLst>
                          </p:cTn>
                        </p:par>
                      </p:childTnLst>
                    </p:cTn>
                  </p:par>
                  <p:par>
                    <p:cTn id="68" fill="hold">
                      <p:stCondLst>
                        <p:cond delay="indefinite"/>
                      </p:stCondLst>
                      <p:childTnLst>
                        <p:par>
                          <p:cTn id="69" fill="hold">
                            <p:stCondLst>
                              <p:cond delay="0"/>
                            </p:stCondLst>
                            <p:childTnLst>
                              <p:par>
                                <p:cTn id="70" nodeType="clickEffect" presetClass="entr" presetSubtype="0" presetID="1" grpId="17" fill="hold">
                                  <p:stCondLst>
                                    <p:cond delay="0"/>
                                  </p:stCondLst>
                                  <p:iterate type="el" backwards="0">
                                    <p:tmAbs val="0"/>
                                  </p:iterate>
                                  <p:childTnLst>
                                    <p:set>
                                      <p:cBhvr>
                                        <p:cTn id="71" fill="hold"/>
                                        <p:tgtEl>
                                          <p:spTgt spid="581"/>
                                        </p:tgtEl>
                                        <p:attrNameLst>
                                          <p:attrName>style.visibility</p:attrName>
                                        </p:attrNameLst>
                                      </p:cBhvr>
                                      <p:to>
                                        <p:strVal val="visible"/>
                                      </p:to>
                                    </p:set>
                                  </p:childTnLst>
                                </p:cTn>
                              </p:par>
                            </p:childTnLst>
                          </p:cTn>
                        </p:par>
                        <p:par>
                          <p:cTn id="72" fill="hold">
                            <p:stCondLst>
                              <p:cond delay="0"/>
                            </p:stCondLst>
                            <p:childTnLst>
                              <p:par>
                                <p:cTn id="73" nodeType="afterEffect" presetClass="entr" presetSubtype="0" presetID="1" grpId="18" fill="hold">
                                  <p:stCondLst>
                                    <p:cond delay="0"/>
                                  </p:stCondLst>
                                  <p:iterate type="el" backwards="0">
                                    <p:tmAbs val="0"/>
                                  </p:iterate>
                                  <p:childTnLst>
                                    <p:set>
                                      <p:cBhvr>
                                        <p:cTn id="74" fill="hold"/>
                                        <p:tgtEl>
                                          <p:spTgt spid="58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presetClass="entr" presetSubtype="32" presetID="23" grpId="19" fill="hold">
                                  <p:stCondLst>
                                    <p:cond delay="0"/>
                                  </p:stCondLst>
                                  <p:iterate type="el" backwards="0">
                                    <p:tmAbs val="0"/>
                                  </p:iterate>
                                  <p:childTnLst>
                                    <p:set>
                                      <p:cBhvr>
                                        <p:cTn id="78" fill="hold"/>
                                        <p:tgtEl>
                                          <p:spTgt spid="586"/>
                                        </p:tgtEl>
                                        <p:attrNameLst>
                                          <p:attrName>style.visibility</p:attrName>
                                        </p:attrNameLst>
                                      </p:cBhvr>
                                      <p:to>
                                        <p:strVal val="visible"/>
                                      </p:to>
                                    </p:set>
                                    <p:anim calcmode="lin" valueType="num">
                                      <p:cBhvr>
                                        <p:cTn id="79" dur="1000" fill="hold"/>
                                        <p:tgtEl>
                                          <p:spTgt spid="586"/>
                                        </p:tgtEl>
                                        <p:attrNameLst>
                                          <p:attrName>ppt_w</p:attrName>
                                        </p:attrNameLst>
                                      </p:cBhvr>
                                      <p:tavLst>
                                        <p:tav tm="0">
                                          <p:val>
                                            <p:fltVal val="0"/>
                                          </p:val>
                                        </p:tav>
                                        <p:tav tm="100000">
                                          <p:val>
                                            <p:strVal val="#ppt_w"/>
                                          </p:val>
                                        </p:tav>
                                      </p:tavLst>
                                    </p:anim>
                                    <p:anim calcmode="lin" valueType="num">
                                      <p:cBhvr>
                                        <p:cTn id="80" dur="1000" fill="hold"/>
                                        <p:tgtEl>
                                          <p:spTgt spid="586"/>
                                        </p:tgtEl>
                                        <p:attrNameLst>
                                          <p:attrName>ppt_h</p:attrName>
                                        </p:attrNameLst>
                                      </p:cBhvr>
                                      <p:tavLst>
                                        <p:tav tm="0">
                                          <p:val>
                                            <p:fltVal val="0"/>
                                          </p:val>
                                        </p:tav>
                                        <p:tav tm="100000">
                                          <p:val>
                                            <p:strVal val="#ppt_h"/>
                                          </p:val>
                                        </p:tav>
                                      </p:tavLst>
                                    </p:anim>
                                  </p:childTnLst>
                                </p:cTn>
                              </p:par>
                            </p:childTnLst>
                          </p:cTn>
                        </p:par>
                        <p:par>
                          <p:cTn id="81" fill="hold">
                            <p:stCondLst>
                              <p:cond delay="1000"/>
                            </p:stCondLst>
                            <p:childTnLst>
                              <p:par>
                                <p:cTn id="82" nodeType="afterEffect" presetClass="entr" presetSubtype="32" presetID="23" grpId="20" fill="hold">
                                  <p:stCondLst>
                                    <p:cond delay="0"/>
                                  </p:stCondLst>
                                  <p:iterate type="el" backwards="0">
                                    <p:tmAbs val="0"/>
                                  </p:iterate>
                                  <p:childTnLst>
                                    <p:set>
                                      <p:cBhvr>
                                        <p:cTn id="83" fill="hold"/>
                                        <p:tgtEl>
                                          <p:spTgt spid="587"/>
                                        </p:tgtEl>
                                        <p:attrNameLst>
                                          <p:attrName>style.visibility</p:attrName>
                                        </p:attrNameLst>
                                      </p:cBhvr>
                                      <p:to>
                                        <p:strVal val="visible"/>
                                      </p:to>
                                    </p:set>
                                    <p:anim calcmode="lin" valueType="num">
                                      <p:cBhvr>
                                        <p:cTn id="84" dur="1000" fill="hold"/>
                                        <p:tgtEl>
                                          <p:spTgt spid="587"/>
                                        </p:tgtEl>
                                        <p:attrNameLst>
                                          <p:attrName>ppt_w</p:attrName>
                                        </p:attrNameLst>
                                      </p:cBhvr>
                                      <p:tavLst>
                                        <p:tav tm="0">
                                          <p:val>
                                            <p:fltVal val="0"/>
                                          </p:val>
                                        </p:tav>
                                        <p:tav tm="100000">
                                          <p:val>
                                            <p:strVal val="#ppt_w"/>
                                          </p:val>
                                        </p:tav>
                                      </p:tavLst>
                                    </p:anim>
                                    <p:anim calcmode="lin" valueType="num">
                                      <p:cBhvr>
                                        <p:cTn id="85" dur="1000" fill="hold"/>
                                        <p:tgtEl>
                                          <p:spTgt spid="587"/>
                                        </p:tgtEl>
                                        <p:attrNameLst>
                                          <p:attrName>ppt_h</p:attrName>
                                        </p:attrNameLst>
                                      </p:cBhvr>
                                      <p:tavLst>
                                        <p:tav tm="0">
                                          <p:val>
                                            <p:fltVal val="0"/>
                                          </p:val>
                                        </p:tav>
                                        <p:tav tm="100000">
                                          <p:val>
                                            <p:strVal val="#ppt_h"/>
                                          </p:val>
                                        </p:tav>
                                      </p:tavLst>
                                    </p:anim>
                                  </p:childTnLst>
                                </p:cTn>
                              </p:par>
                            </p:childTnLst>
                          </p:cTn>
                        </p:par>
                        <p:par>
                          <p:cTn id="86" fill="hold">
                            <p:stCondLst>
                              <p:cond delay="2000"/>
                            </p:stCondLst>
                            <p:childTnLst>
                              <p:par>
                                <p:cTn id="87" nodeType="afterEffect" presetClass="entr" presetSubtype="0" presetID="1" grpId="21" fill="hold">
                                  <p:stCondLst>
                                    <p:cond delay="0"/>
                                  </p:stCondLst>
                                  <p:iterate type="el" backwards="0">
                                    <p:tmAbs val="0"/>
                                  </p:iterate>
                                  <p:childTnLst>
                                    <p:set>
                                      <p:cBhvr>
                                        <p:cTn id="88" fill="hold"/>
                                        <p:tgtEl>
                                          <p:spTgt spid="588"/>
                                        </p:tgtEl>
                                        <p:attrNameLst>
                                          <p:attrName>style.visibility</p:attrName>
                                        </p:attrNameLst>
                                      </p:cBhvr>
                                      <p:to>
                                        <p:strVal val="visible"/>
                                      </p:to>
                                    </p:set>
                                  </p:childTnLst>
                                </p:cTn>
                              </p:par>
                            </p:childTnLst>
                          </p:cTn>
                        </p:par>
                        <p:par>
                          <p:cTn id="89" fill="hold">
                            <p:stCondLst>
                              <p:cond delay="2000"/>
                            </p:stCondLst>
                            <p:childTnLst>
                              <p:par>
                                <p:cTn id="90" nodeType="afterEffect" presetClass="entr" presetSubtype="0" presetID="1" grpId="22" fill="hold">
                                  <p:stCondLst>
                                    <p:cond delay="0"/>
                                  </p:stCondLst>
                                  <p:iterate type="el" backwards="0">
                                    <p:tmAbs val="0"/>
                                  </p:iterate>
                                  <p:childTnLst>
                                    <p:set>
                                      <p:cBhvr>
                                        <p:cTn id="91" fill="hold"/>
                                        <p:tgtEl>
                                          <p:spTgt spid="589"/>
                                        </p:tgtEl>
                                        <p:attrNameLst>
                                          <p:attrName>style.visibility</p:attrName>
                                        </p:attrNameLst>
                                      </p:cBhvr>
                                      <p:to>
                                        <p:strVal val="visible"/>
                                      </p:to>
                                    </p:set>
                                  </p:childTnLst>
                                </p:cTn>
                              </p:par>
                            </p:childTnLst>
                          </p:cTn>
                        </p:par>
                        <p:par>
                          <p:cTn id="92" fill="hold">
                            <p:stCondLst>
                              <p:cond delay="2000"/>
                            </p:stCondLst>
                            <p:childTnLst>
                              <p:par>
                                <p:cTn id="93" nodeType="afterEffect" presetClass="entr" presetSubtype="0" presetID="1" grpId="23" fill="hold">
                                  <p:stCondLst>
                                    <p:cond delay="0"/>
                                  </p:stCondLst>
                                  <p:iterate type="el" backwards="0">
                                    <p:tmAbs val="0"/>
                                  </p:iterate>
                                  <p:childTnLst>
                                    <p:set>
                                      <p:cBhvr>
                                        <p:cTn id="94" fill="hold"/>
                                        <p:tgtEl>
                                          <p:spTgt spid="590"/>
                                        </p:tgtEl>
                                        <p:attrNameLst>
                                          <p:attrName>style.visibility</p:attrName>
                                        </p:attrNameLst>
                                      </p:cBhvr>
                                      <p:to>
                                        <p:strVal val="visible"/>
                                      </p:to>
                                    </p:set>
                                  </p:childTnLst>
                                </p:cTn>
                              </p:par>
                            </p:childTnLst>
                          </p:cTn>
                        </p:par>
                        <p:par>
                          <p:cTn id="95" fill="hold">
                            <p:stCondLst>
                              <p:cond delay="2000"/>
                            </p:stCondLst>
                            <p:childTnLst>
                              <p:par>
                                <p:cTn id="96" nodeType="afterEffect" presetClass="entr" presetSubtype="0" presetID="1" grpId="24" fill="hold">
                                  <p:stCondLst>
                                    <p:cond delay="0"/>
                                  </p:stCondLst>
                                  <p:iterate type="el" backwards="0">
                                    <p:tmAbs val="0"/>
                                  </p:iterate>
                                  <p:childTnLst>
                                    <p:set>
                                      <p:cBhvr>
                                        <p:cTn id="97" fill="hold"/>
                                        <p:tgtEl>
                                          <p:spTgt spid="591"/>
                                        </p:tgtEl>
                                        <p:attrNameLst>
                                          <p:attrName>style.visibility</p:attrName>
                                        </p:attrNameLst>
                                      </p:cBhvr>
                                      <p:to>
                                        <p:strVal val="visible"/>
                                      </p:to>
                                    </p:set>
                                  </p:childTnLst>
                                </p:cTn>
                              </p:par>
                            </p:childTnLst>
                          </p:cTn>
                        </p:par>
                        <p:par>
                          <p:cTn id="98" fill="hold">
                            <p:stCondLst>
                              <p:cond delay="2000"/>
                            </p:stCondLst>
                            <p:childTnLst>
                              <p:par>
                                <p:cTn id="99" nodeType="afterEffect" presetClass="entr" presetSubtype="0" presetID="1" grpId="25" fill="hold">
                                  <p:stCondLst>
                                    <p:cond delay="0"/>
                                  </p:stCondLst>
                                  <p:iterate type="el" backwards="0">
                                    <p:tmAbs val="0"/>
                                  </p:iterate>
                                  <p:childTnLst>
                                    <p:set>
                                      <p:cBhvr>
                                        <p:cTn id="100" fill="hold"/>
                                        <p:tgtEl>
                                          <p:spTgt spid="592"/>
                                        </p:tgtEl>
                                        <p:attrNameLst>
                                          <p:attrName>style.visibility</p:attrName>
                                        </p:attrNameLst>
                                      </p:cBhvr>
                                      <p:to>
                                        <p:strVal val="visible"/>
                                      </p:to>
                                    </p:set>
                                  </p:childTnLst>
                                </p:cTn>
                              </p:par>
                            </p:childTnLst>
                          </p:cTn>
                        </p:par>
                        <p:par>
                          <p:cTn id="101" fill="hold">
                            <p:stCondLst>
                              <p:cond delay="2000"/>
                            </p:stCondLst>
                            <p:childTnLst>
                              <p:par>
                                <p:cTn id="102" nodeType="afterEffect" presetClass="exit" presetSubtype="0" presetID="1" grpId="26" fill="hold">
                                  <p:stCondLst>
                                    <p:cond delay="0"/>
                                  </p:stCondLst>
                                  <p:iterate type="el" backwards="0">
                                    <p:tmAbs val="0"/>
                                  </p:iterate>
                                  <p:childTnLst>
                                    <p:set>
                                      <p:cBhvr>
                                        <p:cTn id="103" fill="hold">
                                          <p:stCondLst>
                                            <p:cond delay="0"/>
                                          </p:stCondLst>
                                        </p:cTn>
                                        <p:tgtEl>
                                          <p:spTgt spid="586"/>
                                        </p:tgtEl>
                                        <p:attrNameLst>
                                          <p:attrName>style.visibility</p:attrName>
                                        </p:attrNameLst>
                                      </p:cBhvr>
                                      <p:to>
                                        <p:strVal val="hidden"/>
                                      </p:to>
                                    </p:set>
                                  </p:childTnLst>
                                </p:cTn>
                              </p:par>
                            </p:childTnLst>
                          </p:cTn>
                        </p:par>
                        <p:par>
                          <p:cTn id="104" fill="hold">
                            <p:stCondLst>
                              <p:cond delay="2000"/>
                            </p:stCondLst>
                            <p:childTnLst>
                              <p:par>
                                <p:cTn id="105" nodeType="afterEffect" presetClass="exit" presetSubtype="0" presetID="1" grpId="27" fill="hold">
                                  <p:stCondLst>
                                    <p:cond delay="0"/>
                                  </p:stCondLst>
                                  <p:iterate type="el" backwards="0">
                                    <p:tmAbs val="0"/>
                                  </p:iterate>
                                  <p:childTnLst>
                                    <p:set>
                                      <p:cBhvr>
                                        <p:cTn id="106" fill="hold">
                                          <p:stCondLst>
                                            <p:cond delay="0"/>
                                          </p:stCondLst>
                                        </p:cTn>
                                        <p:tgtEl>
                                          <p:spTgt spid="587"/>
                                        </p:tgtEl>
                                        <p:attrNameLst>
                                          <p:attrName>style.visibility</p:attrName>
                                        </p:attrNameLst>
                                      </p:cBhvr>
                                      <p:to>
                                        <p:strVal val="hidden"/>
                                      </p:to>
                                    </p:set>
                                  </p:childTnLst>
                                </p:cTn>
                              </p:par>
                            </p:childTnLst>
                          </p:cTn>
                        </p:par>
                        <p:par>
                          <p:cTn id="107" fill="hold">
                            <p:stCondLst>
                              <p:cond delay="2000"/>
                            </p:stCondLst>
                            <p:childTnLst>
                              <p:par>
                                <p:cTn id="108" nodeType="afterEffect" presetClass="entr" presetSubtype="0" presetID="9" grpId="28" fill="hold">
                                  <p:stCondLst>
                                    <p:cond delay="0"/>
                                  </p:stCondLst>
                                  <p:iterate type="el" backwards="0">
                                    <p:tmAbs val="0"/>
                                  </p:iterate>
                                  <p:childTnLst>
                                    <p:set>
                                      <p:cBhvr>
                                        <p:cTn id="109" fill="hold"/>
                                        <p:tgtEl>
                                          <p:spTgt spid="567"/>
                                        </p:tgtEl>
                                        <p:attrNameLst>
                                          <p:attrName>style.visibility</p:attrName>
                                        </p:attrNameLst>
                                      </p:cBhvr>
                                      <p:to>
                                        <p:strVal val="visible"/>
                                      </p:to>
                                    </p:set>
                                    <p:animEffect filter="dissolve" transition="in">
                                      <p:cBhvr>
                                        <p:cTn id="110" dur="500"/>
                                        <p:tgtEl>
                                          <p:spTgt spid="567"/>
                                        </p:tgtEl>
                                      </p:cBhvr>
                                    </p:animEffect>
                                  </p:childTnLst>
                                </p:cTn>
                              </p:par>
                            </p:childTnLst>
                          </p:cTn>
                        </p:par>
                        <p:par>
                          <p:cTn id="111" fill="hold">
                            <p:stCondLst>
                              <p:cond delay="2500"/>
                            </p:stCondLst>
                            <p:childTnLst>
                              <p:par>
                                <p:cTn id="112" nodeType="afterEffect" presetClass="entr" presetSubtype="0" presetID="1" grpId="29" fill="hold">
                                  <p:stCondLst>
                                    <p:cond delay="0"/>
                                  </p:stCondLst>
                                  <p:iterate type="el" backwards="0">
                                    <p:tmAbs val="0"/>
                                  </p:iterate>
                                  <p:childTnLst>
                                    <p:set>
                                      <p:cBhvr>
                                        <p:cTn id="113" fill="hold"/>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4" grpId="11"/>
      <p:bldP build="whole" bldLvl="1" animBg="1" rev="0" advAuto="0" spid="586" grpId="19"/>
      <p:bldP build="whole" bldLvl="1" animBg="1" rev="0" advAuto="0" spid="585" grpId="18"/>
      <p:bldP build="whole" bldLvl="1" animBg="1" rev="0" advAuto="0" spid="557" grpId="3"/>
      <p:bldP build="whole" bldLvl="1" animBg="1" rev="0" advAuto="0" spid="561" grpId="14"/>
      <p:bldP build="whole" bldLvl="1" animBg="1" rev="0" advAuto="0" spid="586" grpId="26"/>
      <p:bldP build="whole" bldLvl="1" animBg="1" rev="0" advAuto="0" spid="569" grpId="29"/>
      <p:bldP build="whole" bldLvl="1" animBg="1" rev="0" advAuto="0" spid="592" grpId="25"/>
      <p:bldP build="whole" bldLvl="1" animBg="1" rev="0" advAuto="0" spid="568" grpId="16"/>
      <p:bldP build="whole" bldLvl="1" animBg="1" rev="0" advAuto="0" spid="581" grpId="17"/>
      <p:bldP build="whole" bldLvl="1" animBg="1" rev="0" advAuto="0" spid="560" grpId="4"/>
      <p:bldP build="whole" bldLvl="1" animBg="1" rev="0" advAuto="0" spid="552" grpId="12"/>
      <p:bldP build="whole" bldLvl="1" animBg="1" rev="0" advAuto="0" spid="587" grpId="20"/>
      <p:bldP build="whole" bldLvl="1" animBg="1" rev="0" advAuto="0" spid="559" grpId="8"/>
      <p:bldP build="whole" bldLvl="1" animBg="1" rev="0" advAuto="0" spid="589" grpId="22"/>
      <p:bldP build="whole" bldLvl="1" animBg="1" rev="0" advAuto="0" spid="562" grpId="9"/>
      <p:bldP build="whole" bldLvl="1" animBg="1" rev="0" advAuto="0" spid="587" grpId="27"/>
      <p:bldP build="whole" bldLvl="1" animBg="1" rev="0" advAuto="0" spid="567" grpId="28"/>
      <p:bldP build="whole" bldLvl="1" animBg="1" rev="0" advAuto="0" spid="588" grpId="21"/>
      <p:bldP build="whole" bldLvl="1" animBg="1" rev="0" advAuto="0" spid="553" grpId="7"/>
      <p:bldP build="whole" bldLvl="1" animBg="1" rev="0" advAuto="0" spid="551" grpId="2"/>
      <p:bldP build="whole" bldLvl="1" animBg="1" rev="0" advAuto="0" spid="555" grpId="15"/>
      <p:bldP build="whole" bldLvl="1" animBg="1" rev="0" advAuto="0" spid="565" grpId="6"/>
      <p:bldP build="whole" bldLvl="1" animBg="1" rev="0" advAuto="0" spid="563" grpId="1"/>
      <p:bldP build="whole" bldLvl="1" animBg="1" rev="0" advAuto="0" spid="558" grpId="13"/>
      <p:bldP build="whole" bldLvl="1" animBg="1" rev="0" advAuto="0" spid="556" grpId="10"/>
      <p:bldP build="whole" bldLvl="1" animBg="1" rev="0" advAuto="0" spid="554" grpId="5"/>
      <p:bldP build="whole" bldLvl="1" animBg="1" rev="0" advAuto="0" spid="590" grpId="23"/>
      <p:bldP build="whole" bldLvl="1" animBg="1" rev="0" advAuto="0" spid="591" grpId="24"/>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Shape 594"/>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595" name="Shape 595"/>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596" name="Shape 596"/>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597" name="Shape 597"/>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598" name="Shape 598"/>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599" name="Shape 599"/>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Build Packs</a:t>
            </a:r>
          </a:p>
        </p:txBody>
      </p:sp>
      <p:pic>
        <p:nvPicPr>
          <p:cNvPr id="600" name="pasted-image.pdf"/>
          <p:cNvPicPr/>
          <p:nvPr/>
        </p:nvPicPr>
        <p:blipFill>
          <a:blip r:embed="rId2">
            <a:extLst/>
          </a:blip>
          <a:stretch>
            <a:fillRect/>
          </a:stretch>
        </p:blipFill>
        <p:spPr>
          <a:xfrm>
            <a:off x="8969003" y="3854865"/>
            <a:ext cx="1447801" cy="1559170"/>
          </a:xfrm>
          <a:prstGeom prst="rect">
            <a:avLst/>
          </a:prstGeom>
          <a:ln w="12700">
            <a:miter lim="400000"/>
          </a:ln>
        </p:spPr>
      </p:pic>
      <p:pic>
        <p:nvPicPr>
          <p:cNvPr id="601" name="pasted-image.pdf"/>
          <p:cNvPicPr/>
          <p:nvPr/>
        </p:nvPicPr>
        <p:blipFill>
          <a:blip r:embed="rId3">
            <a:extLst/>
          </a:blip>
          <a:stretch>
            <a:fillRect/>
          </a:stretch>
        </p:blipFill>
        <p:spPr>
          <a:xfrm>
            <a:off x="7686378" y="8472254"/>
            <a:ext cx="1593504" cy="548874"/>
          </a:xfrm>
          <a:prstGeom prst="rect">
            <a:avLst/>
          </a:prstGeom>
          <a:ln w="12700">
            <a:miter lim="400000"/>
          </a:ln>
        </p:spPr>
      </p:pic>
      <p:pic>
        <p:nvPicPr>
          <p:cNvPr id="602" name="pasted-image.pdf"/>
          <p:cNvPicPr/>
          <p:nvPr/>
        </p:nvPicPr>
        <p:blipFill>
          <a:blip r:embed="rId4">
            <a:extLst/>
          </a:blip>
          <a:stretch>
            <a:fillRect/>
          </a:stretch>
        </p:blipFill>
        <p:spPr>
          <a:xfrm>
            <a:off x="11306270" y="10553816"/>
            <a:ext cx="1822260" cy="548874"/>
          </a:xfrm>
          <a:prstGeom prst="rect">
            <a:avLst/>
          </a:prstGeom>
          <a:ln w="12700">
            <a:miter lim="400000"/>
          </a:ln>
        </p:spPr>
      </p:pic>
      <p:pic>
        <p:nvPicPr>
          <p:cNvPr id="603" name="pasted-image.pdf"/>
          <p:cNvPicPr/>
          <p:nvPr/>
        </p:nvPicPr>
        <p:blipFill>
          <a:blip r:embed="rId5">
            <a:extLst/>
          </a:blip>
          <a:stretch>
            <a:fillRect/>
          </a:stretch>
        </p:blipFill>
        <p:spPr>
          <a:xfrm>
            <a:off x="15129518" y="7326793"/>
            <a:ext cx="2170452" cy="755783"/>
          </a:xfrm>
          <a:prstGeom prst="rect">
            <a:avLst/>
          </a:prstGeom>
          <a:ln w="12700">
            <a:miter lim="400000"/>
          </a:ln>
        </p:spPr>
      </p:pic>
      <p:pic>
        <p:nvPicPr>
          <p:cNvPr id="604" name="pasted-image.pdf"/>
          <p:cNvPicPr/>
          <p:nvPr/>
        </p:nvPicPr>
        <p:blipFill>
          <a:blip r:embed="rId6">
            <a:extLst/>
          </a:blip>
          <a:stretch>
            <a:fillRect/>
          </a:stretch>
        </p:blipFill>
        <p:spPr>
          <a:xfrm>
            <a:off x="15129518" y="5481882"/>
            <a:ext cx="1348471" cy="1559170"/>
          </a:xfrm>
          <a:prstGeom prst="rect">
            <a:avLst/>
          </a:prstGeom>
          <a:ln w="12700">
            <a:miter lim="400000"/>
          </a:ln>
        </p:spPr>
      </p:pic>
      <p:pic>
        <p:nvPicPr>
          <p:cNvPr id="605" name="pasted-image.pdf"/>
          <p:cNvPicPr/>
          <p:nvPr/>
        </p:nvPicPr>
        <p:blipFill>
          <a:blip r:embed="rId7">
            <a:extLst/>
          </a:blip>
          <a:stretch>
            <a:fillRect/>
          </a:stretch>
        </p:blipFill>
        <p:spPr>
          <a:xfrm>
            <a:off x="8448444" y="9532656"/>
            <a:ext cx="1735307" cy="1735307"/>
          </a:xfrm>
          <a:prstGeom prst="rect">
            <a:avLst/>
          </a:prstGeom>
          <a:ln w="12700">
            <a:miter lim="400000"/>
          </a:ln>
        </p:spPr>
      </p:pic>
      <p:pic>
        <p:nvPicPr>
          <p:cNvPr id="606" name="pasted-image.pdf"/>
          <p:cNvPicPr/>
          <p:nvPr/>
        </p:nvPicPr>
        <p:blipFill>
          <a:blip r:embed="rId8">
            <a:extLst/>
          </a:blip>
          <a:stretch>
            <a:fillRect/>
          </a:stretch>
        </p:blipFill>
        <p:spPr>
          <a:xfrm>
            <a:off x="7707757" y="6004711"/>
            <a:ext cx="1735307" cy="932404"/>
          </a:xfrm>
          <a:prstGeom prst="rect">
            <a:avLst/>
          </a:prstGeom>
          <a:ln w="12700">
            <a:miter lim="400000"/>
          </a:ln>
        </p:spPr>
      </p:pic>
      <p:pic>
        <p:nvPicPr>
          <p:cNvPr id="607" name="pasted-image.pdf"/>
          <p:cNvPicPr/>
          <p:nvPr/>
        </p:nvPicPr>
        <p:blipFill>
          <a:blip r:embed="rId9">
            <a:extLst/>
          </a:blip>
          <a:stretch>
            <a:fillRect/>
          </a:stretch>
        </p:blipFill>
        <p:spPr>
          <a:xfrm>
            <a:off x="6900164" y="7171284"/>
            <a:ext cx="2354319" cy="1066801"/>
          </a:xfrm>
          <a:prstGeom prst="rect">
            <a:avLst/>
          </a:prstGeom>
          <a:ln w="12700">
            <a:miter lim="400000"/>
          </a:ln>
        </p:spPr>
      </p:pic>
      <p:pic>
        <p:nvPicPr>
          <p:cNvPr id="608" name="pasted-image.pdf"/>
          <p:cNvPicPr/>
          <p:nvPr/>
        </p:nvPicPr>
        <p:blipFill>
          <a:blip r:embed="rId10">
            <a:extLst/>
          </a:blip>
          <a:stretch>
            <a:fillRect/>
          </a:stretch>
        </p:blipFill>
        <p:spPr>
          <a:xfrm>
            <a:off x="11379396" y="3637054"/>
            <a:ext cx="2170452" cy="1218499"/>
          </a:xfrm>
          <a:prstGeom prst="rect">
            <a:avLst/>
          </a:prstGeom>
          <a:ln w="12700">
            <a:miter lim="400000"/>
          </a:ln>
        </p:spPr>
      </p:pic>
      <p:pic>
        <p:nvPicPr>
          <p:cNvPr id="609" name="Logo_GrailsByPivotal_Stacked_Small.png"/>
          <p:cNvPicPr/>
          <p:nvPr/>
        </p:nvPicPr>
        <p:blipFill>
          <a:blip r:embed="rId11">
            <a:extLst/>
          </a:blip>
          <a:stretch>
            <a:fillRect/>
          </a:stretch>
        </p:blipFill>
        <p:spPr>
          <a:xfrm>
            <a:off x="13833220" y="9974859"/>
            <a:ext cx="2540001" cy="850901"/>
          </a:xfrm>
          <a:prstGeom prst="rect">
            <a:avLst/>
          </a:prstGeom>
          <a:ln w="12700">
            <a:miter lim="400000"/>
          </a:ln>
        </p:spPr>
      </p:pic>
      <p:pic>
        <p:nvPicPr>
          <p:cNvPr id="610" name="Spring_Medium.png"/>
          <p:cNvPicPr/>
          <p:nvPr/>
        </p:nvPicPr>
        <p:blipFill>
          <a:blip r:embed="rId12">
            <a:extLst/>
          </a:blip>
          <a:stretch>
            <a:fillRect/>
          </a:stretch>
        </p:blipFill>
        <p:spPr>
          <a:xfrm>
            <a:off x="13560231" y="3875340"/>
            <a:ext cx="3085982" cy="1320801"/>
          </a:xfrm>
          <a:prstGeom prst="rect">
            <a:avLst/>
          </a:prstGeom>
          <a:ln w="12700">
            <a:miter lim="400000"/>
          </a:ln>
        </p:spPr>
      </p:pic>
      <p:pic>
        <p:nvPicPr>
          <p:cNvPr id="611" name="Logo_Groovy_Small.png"/>
          <p:cNvPicPr/>
          <p:nvPr/>
        </p:nvPicPr>
        <p:blipFill>
          <a:blip r:embed="rId13">
            <a:extLst/>
          </a:blip>
          <a:stretch>
            <a:fillRect/>
          </a:stretch>
        </p:blipFill>
        <p:spPr>
          <a:xfrm>
            <a:off x="14609953" y="8368317"/>
            <a:ext cx="2540001" cy="1320801"/>
          </a:xfrm>
          <a:prstGeom prst="rect">
            <a:avLst/>
          </a:prstGeom>
          <a:ln w="12700">
            <a:miter lim="400000"/>
          </a:ln>
        </p:spPr>
      </p:pic>
      <p:grpSp>
        <p:nvGrpSpPr>
          <p:cNvPr id="615" name="Group 615"/>
          <p:cNvGrpSpPr/>
          <p:nvPr/>
        </p:nvGrpSpPr>
        <p:grpSpPr>
          <a:xfrm>
            <a:off x="9810750" y="5323434"/>
            <a:ext cx="4762500" cy="4762501"/>
            <a:chOff x="0" y="0"/>
            <a:chExt cx="4762500" cy="4762500"/>
          </a:xfrm>
        </p:grpSpPr>
        <p:sp>
          <p:nvSpPr>
            <p:cNvPr id="612" name="Shape 612"/>
            <p:cNvSpPr/>
            <p:nvPr/>
          </p:nvSpPr>
          <p:spPr>
            <a:xfrm>
              <a:off x="0" y="0"/>
              <a:ext cx="4762500" cy="47625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613" name="icon_cf_green@2x.png"/>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614" name="Pivotal_Black.png"/>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600"/>
                                        </p:tgtEl>
                                        <p:attrNameLst>
                                          <p:attrName>style.visibility</p:attrName>
                                        </p:attrNameLst>
                                      </p:cBhvr>
                                      <p:to>
                                        <p:strVal val="visible"/>
                                      </p:to>
                                    </p:set>
                                    <p:anim calcmode="lin" valueType="num">
                                      <p:cBhvr>
                                        <p:cTn id="7" dur="1000" fill="hold"/>
                                        <p:tgtEl>
                                          <p:spTgt spid="600"/>
                                        </p:tgtEl>
                                        <p:attrNameLst>
                                          <p:attrName>ppt_w</p:attrName>
                                        </p:attrNameLst>
                                      </p:cBhvr>
                                      <p:tavLst>
                                        <p:tav tm="0">
                                          <p:val>
                                            <p:fltVal val="0"/>
                                          </p:val>
                                        </p:tav>
                                        <p:tav tm="100000">
                                          <p:val>
                                            <p:strVal val="#ppt_w"/>
                                          </p:val>
                                        </p:tav>
                                      </p:tavLst>
                                    </p:anim>
                                    <p:anim calcmode="lin" valueType="num">
                                      <p:cBhvr>
                                        <p:cTn id="8" dur="1000" fill="hold"/>
                                        <p:tgtEl>
                                          <p:spTgt spid="600"/>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nodeType="afterEffect" presetClass="entr" presetSubtype="32" presetID="23" grpId="2" fill="hold">
                                  <p:stCondLst>
                                    <p:cond delay="0"/>
                                  </p:stCondLst>
                                  <p:iterate type="el" backwards="0">
                                    <p:tmAbs val="0"/>
                                  </p:iterate>
                                  <p:childTnLst>
                                    <p:set>
                                      <p:cBhvr>
                                        <p:cTn id="11" fill="hold"/>
                                        <p:tgtEl>
                                          <p:spTgt spid="610"/>
                                        </p:tgtEl>
                                        <p:attrNameLst>
                                          <p:attrName>style.visibility</p:attrName>
                                        </p:attrNameLst>
                                      </p:cBhvr>
                                      <p:to>
                                        <p:strVal val="visible"/>
                                      </p:to>
                                    </p:set>
                                    <p:anim calcmode="lin" valueType="num">
                                      <p:cBhvr>
                                        <p:cTn id="12" dur="1000" fill="hold"/>
                                        <p:tgtEl>
                                          <p:spTgt spid="610"/>
                                        </p:tgtEl>
                                        <p:attrNameLst>
                                          <p:attrName>ppt_w</p:attrName>
                                        </p:attrNameLst>
                                      </p:cBhvr>
                                      <p:tavLst>
                                        <p:tav tm="0">
                                          <p:val>
                                            <p:fltVal val="0"/>
                                          </p:val>
                                        </p:tav>
                                        <p:tav tm="100000">
                                          <p:val>
                                            <p:strVal val="#ppt_w"/>
                                          </p:val>
                                        </p:tav>
                                      </p:tavLst>
                                    </p:anim>
                                    <p:anim calcmode="lin" valueType="num">
                                      <p:cBhvr>
                                        <p:cTn id="13" dur="1000" fill="hold"/>
                                        <p:tgtEl>
                                          <p:spTgt spid="610"/>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nodeType="afterEffect" presetClass="entr" presetSubtype="32" presetID="23" grpId="3" fill="hold">
                                  <p:stCondLst>
                                    <p:cond delay="0"/>
                                  </p:stCondLst>
                                  <p:iterate type="el" backwards="0">
                                    <p:tmAbs val="0"/>
                                  </p:iterate>
                                  <p:childTnLst>
                                    <p:set>
                                      <p:cBhvr>
                                        <p:cTn id="16" fill="hold"/>
                                        <p:tgtEl>
                                          <p:spTgt spid="611"/>
                                        </p:tgtEl>
                                        <p:attrNameLst>
                                          <p:attrName>style.visibility</p:attrName>
                                        </p:attrNameLst>
                                      </p:cBhvr>
                                      <p:to>
                                        <p:strVal val="visible"/>
                                      </p:to>
                                    </p:set>
                                    <p:anim calcmode="lin" valueType="num">
                                      <p:cBhvr>
                                        <p:cTn id="17" dur="1000" fill="hold"/>
                                        <p:tgtEl>
                                          <p:spTgt spid="611"/>
                                        </p:tgtEl>
                                        <p:attrNameLst>
                                          <p:attrName>ppt_w</p:attrName>
                                        </p:attrNameLst>
                                      </p:cBhvr>
                                      <p:tavLst>
                                        <p:tav tm="0">
                                          <p:val>
                                            <p:fltVal val="0"/>
                                          </p:val>
                                        </p:tav>
                                        <p:tav tm="100000">
                                          <p:val>
                                            <p:strVal val="#ppt_w"/>
                                          </p:val>
                                        </p:tav>
                                      </p:tavLst>
                                    </p:anim>
                                    <p:anim calcmode="lin" valueType="num">
                                      <p:cBhvr>
                                        <p:cTn id="18" dur="1000" fill="hold"/>
                                        <p:tgtEl>
                                          <p:spTgt spid="611"/>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nodeType="afterEffect" presetClass="entr" presetSubtype="32" presetID="23" grpId="4" fill="hold">
                                  <p:stCondLst>
                                    <p:cond delay="0"/>
                                  </p:stCondLst>
                                  <p:iterate type="el" backwards="0">
                                    <p:tmAbs val="0"/>
                                  </p:iterate>
                                  <p:childTnLst>
                                    <p:set>
                                      <p:cBhvr>
                                        <p:cTn id="21" fill="hold"/>
                                        <p:tgtEl>
                                          <p:spTgt spid="601"/>
                                        </p:tgtEl>
                                        <p:attrNameLst>
                                          <p:attrName>style.visibility</p:attrName>
                                        </p:attrNameLst>
                                      </p:cBhvr>
                                      <p:to>
                                        <p:strVal val="visible"/>
                                      </p:to>
                                    </p:set>
                                    <p:anim calcmode="lin" valueType="num">
                                      <p:cBhvr>
                                        <p:cTn id="22" dur="1000" fill="hold"/>
                                        <p:tgtEl>
                                          <p:spTgt spid="601"/>
                                        </p:tgtEl>
                                        <p:attrNameLst>
                                          <p:attrName>ppt_w</p:attrName>
                                        </p:attrNameLst>
                                      </p:cBhvr>
                                      <p:tavLst>
                                        <p:tav tm="0">
                                          <p:val>
                                            <p:fltVal val="0"/>
                                          </p:val>
                                        </p:tav>
                                        <p:tav tm="100000">
                                          <p:val>
                                            <p:strVal val="#ppt_w"/>
                                          </p:val>
                                        </p:tav>
                                      </p:tavLst>
                                    </p:anim>
                                    <p:anim calcmode="lin" valueType="num">
                                      <p:cBhvr>
                                        <p:cTn id="23" dur="1000" fill="hold"/>
                                        <p:tgtEl>
                                          <p:spTgt spid="601"/>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nodeType="afterEffect" presetClass="entr" presetSubtype="32" presetID="23" grpId="5" fill="hold">
                                  <p:stCondLst>
                                    <p:cond delay="0"/>
                                  </p:stCondLst>
                                  <p:iterate type="el" backwards="0">
                                    <p:tmAbs val="0"/>
                                  </p:iterate>
                                  <p:childTnLst>
                                    <p:set>
                                      <p:cBhvr>
                                        <p:cTn id="26" fill="hold"/>
                                        <p:tgtEl>
                                          <p:spTgt spid="609"/>
                                        </p:tgtEl>
                                        <p:attrNameLst>
                                          <p:attrName>style.visibility</p:attrName>
                                        </p:attrNameLst>
                                      </p:cBhvr>
                                      <p:to>
                                        <p:strVal val="visible"/>
                                      </p:to>
                                    </p:set>
                                    <p:anim calcmode="lin" valueType="num">
                                      <p:cBhvr>
                                        <p:cTn id="27" dur="1000" fill="hold"/>
                                        <p:tgtEl>
                                          <p:spTgt spid="609"/>
                                        </p:tgtEl>
                                        <p:attrNameLst>
                                          <p:attrName>ppt_w</p:attrName>
                                        </p:attrNameLst>
                                      </p:cBhvr>
                                      <p:tavLst>
                                        <p:tav tm="0">
                                          <p:val>
                                            <p:fltVal val="0"/>
                                          </p:val>
                                        </p:tav>
                                        <p:tav tm="100000">
                                          <p:val>
                                            <p:strVal val="#ppt_w"/>
                                          </p:val>
                                        </p:tav>
                                      </p:tavLst>
                                    </p:anim>
                                    <p:anim calcmode="lin" valueType="num">
                                      <p:cBhvr>
                                        <p:cTn id="28" dur="1000" fill="hold"/>
                                        <p:tgtEl>
                                          <p:spTgt spid="609"/>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nodeType="afterEffect" presetClass="entr" presetSubtype="32" presetID="23" grpId="6" fill="hold">
                                  <p:stCondLst>
                                    <p:cond delay="0"/>
                                  </p:stCondLst>
                                  <p:iterate type="el" backwards="0">
                                    <p:tmAbs val="0"/>
                                  </p:iterate>
                                  <p:childTnLst>
                                    <p:set>
                                      <p:cBhvr>
                                        <p:cTn id="31" fill="hold"/>
                                        <p:tgtEl>
                                          <p:spTgt spid="602"/>
                                        </p:tgtEl>
                                        <p:attrNameLst>
                                          <p:attrName>style.visibility</p:attrName>
                                        </p:attrNameLst>
                                      </p:cBhvr>
                                      <p:to>
                                        <p:strVal val="visible"/>
                                      </p:to>
                                    </p:set>
                                    <p:anim calcmode="lin" valueType="num">
                                      <p:cBhvr>
                                        <p:cTn id="32" dur="1000" fill="hold"/>
                                        <p:tgtEl>
                                          <p:spTgt spid="602"/>
                                        </p:tgtEl>
                                        <p:attrNameLst>
                                          <p:attrName>ppt_w</p:attrName>
                                        </p:attrNameLst>
                                      </p:cBhvr>
                                      <p:tavLst>
                                        <p:tav tm="0">
                                          <p:val>
                                            <p:fltVal val="0"/>
                                          </p:val>
                                        </p:tav>
                                        <p:tav tm="100000">
                                          <p:val>
                                            <p:strVal val="#ppt_w"/>
                                          </p:val>
                                        </p:tav>
                                      </p:tavLst>
                                    </p:anim>
                                    <p:anim calcmode="lin" valueType="num">
                                      <p:cBhvr>
                                        <p:cTn id="33" dur="1000" fill="hold"/>
                                        <p:tgtEl>
                                          <p:spTgt spid="602"/>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32" presetID="23" grpId="7" fill="hold">
                                  <p:stCondLst>
                                    <p:cond delay="0"/>
                                  </p:stCondLst>
                                  <p:iterate type="el" backwards="0">
                                    <p:tmAbs val="0"/>
                                  </p:iterate>
                                  <p:childTnLst>
                                    <p:set>
                                      <p:cBhvr>
                                        <p:cTn id="37" fill="hold"/>
                                        <p:tgtEl>
                                          <p:spTgt spid="604"/>
                                        </p:tgtEl>
                                        <p:attrNameLst>
                                          <p:attrName>style.visibility</p:attrName>
                                        </p:attrNameLst>
                                      </p:cBhvr>
                                      <p:to>
                                        <p:strVal val="visible"/>
                                      </p:to>
                                    </p:set>
                                    <p:anim calcmode="lin" valueType="num">
                                      <p:cBhvr>
                                        <p:cTn id="38" dur="1000" fill="hold"/>
                                        <p:tgtEl>
                                          <p:spTgt spid="604"/>
                                        </p:tgtEl>
                                        <p:attrNameLst>
                                          <p:attrName>ppt_w</p:attrName>
                                        </p:attrNameLst>
                                      </p:cBhvr>
                                      <p:tavLst>
                                        <p:tav tm="0">
                                          <p:val>
                                            <p:fltVal val="0"/>
                                          </p:val>
                                        </p:tav>
                                        <p:tav tm="100000">
                                          <p:val>
                                            <p:strVal val="#ppt_w"/>
                                          </p:val>
                                        </p:tav>
                                      </p:tavLst>
                                    </p:anim>
                                    <p:anim calcmode="lin" valueType="num">
                                      <p:cBhvr>
                                        <p:cTn id="39" dur="1000" fill="hold"/>
                                        <p:tgtEl>
                                          <p:spTgt spid="604"/>
                                        </p:tgtEl>
                                        <p:attrNameLst>
                                          <p:attrName>ppt_h</p:attrName>
                                        </p:attrNameLst>
                                      </p:cBhvr>
                                      <p:tavLst>
                                        <p:tav tm="0">
                                          <p:val>
                                            <p:fltVal val="0"/>
                                          </p:val>
                                        </p:tav>
                                        <p:tav tm="100000">
                                          <p:val>
                                            <p:strVal val="#ppt_h"/>
                                          </p:val>
                                        </p:tav>
                                      </p:tavLst>
                                    </p:anim>
                                  </p:childTnLst>
                                </p:cTn>
                              </p:par>
                            </p:childTnLst>
                          </p:cTn>
                        </p:par>
                        <p:par>
                          <p:cTn id="40" fill="hold">
                            <p:stCondLst>
                              <p:cond delay="1000"/>
                            </p:stCondLst>
                            <p:childTnLst>
                              <p:par>
                                <p:cTn id="41" nodeType="afterEffect" presetClass="entr" presetSubtype="32" presetID="23" grpId="8" fill="hold">
                                  <p:stCondLst>
                                    <p:cond delay="0"/>
                                  </p:stCondLst>
                                  <p:iterate type="el" backwards="0">
                                    <p:tmAbs val="0"/>
                                  </p:iterate>
                                  <p:childTnLst>
                                    <p:set>
                                      <p:cBhvr>
                                        <p:cTn id="42" fill="hold"/>
                                        <p:tgtEl>
                                          <p:spTgt spid="605"/>
                                        </p:tgtEl>
                                        <p:attrNameLst>
                                          <p:attrName>style.visibility</p:attrName>
                                        </p:attrNameLst>
                                      </p:cBhvr>
                                      <p:to>
                                        <p:strVal val="visible"/>
                                      </p:to>
                                    </p:set>
                                    <p:anim calcmode="lin" valueType="num">
                                      <p:cBhvr>
                                        <p:cTn id="43" dur="1000" fill="hold"/>
                                        <p:tgtEl>
                                          <p:spTgt spid="605"/>
                                        </p:tgtEl>
                                        <p:attrNameLst>
                                          <p:attrName>ppt_w</p:attrName>
                                        </p:attrNameLst>
                                      </p:cBhvr>
                                      <p:tavLst>
                                        <p:tav tm="0">
                                          <p:val>
                                            <p:fltVal val="0"/>
                                          </p:val>
                                        </p:tav>
                                        <p:tav tm="100000">
                                          <p:val>
                                            <p:strVal val="#ppt_w"/>
                                          </p:val>
                                        </p:tav>
                                      </p:tavLst>
                                    </p:anim>
                                    <p:anim calcmode="lin" valueType="num">
                                      <p:cBhvr>
                                        <p:cTn id="44" dur="1000" fill="hold"/>
                                        <p:tgtEl>
                                          <p:spTgt spid="60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nodeType="clickEffect" presetClass="entr" presetSubtype="32" presetID="23" grpId="9" fill="hold">
                                  <p:stCondLst>
                                    <p:cond delay="0"/>
                                  </p:stCondLst>
                                  <p:iterate type="el" backwards="0">
                                    <p:tmAbs val="0"/>
                                  </p:iterate>
                                  <p:childTnLst>
                                    <p:set>
                                      <p:cBhvr>
                                        <p:cTn id="48" fill="hold"/>
                                        <p:tgtEl>
                                          <p:spTgt spid="607"/>
                                        </p:tgtEl>
                                        <p:attrNameLst>
                                          <p:attrName>style.visibility</p:attrName>
                                        </p:attrNameLst>
                                      </p:cBhvr>
                                      <p:to>
                                        <p:strVal val="visible"/>
                                      </p:to>
                                    </p:set>
                                    <p:anim calcmode="lin" valueType="num">
                                      <p:cBhvr>
                                        <p:cTn id="49" dur="1000" fill="hold"/>
                                        <p:tgtEl>
                                          <p:spTgt spid="607"/>
                                        </p:tgtEl>
                                        <p:attrNameLst>
                                          <p:attrName>ppt_w</p:attrName>
                                        </p:attrNameLst>
                                      </p:cBhvr>
                                      <p:tavLst>
                                        <p:tav tm="0">
                                          <p:val>
                                            <p:fltVal val="0"/>
                                          </p:val>
                                        </p:tav>
                                        <p:tav tm="100000">
                                          <p:val>
                                            <p:strVal val="#ppt_w"/>
                                          </p:val>
                                        </p:tav>
                                      </p:tavLst>
                                    </p:anim>
                                    <p:anim calcmode="lin" valueType="num">
                                      <p:cBhvr>
                                        <p:cTn id="50" dur="1000" fill="hold"/>
                                        <p:tgtEl>
                                          <p:spTgt spid="607"/>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32" presetID="23" grpId="10" fill="hold">
                                  <p:stCondLst>
                                    <p:cond delay="0"/>
                                  </p:stCondLst>
                                  <p:iterate type="el" backwards="0">
                                    <p:tmAbs val="0"/>
                                  </p:iterate>
                                  <p:childTnLst>
                                    <p:set>
                                      <p:cBhvr>
                                        <p:cTn id="54" fill="hold"/>
                                        <p:tgtEl>
                                          <p:spTgt spid="603"/>
                                        </p:tgtEl>
                                        <p:attrNameLst>
                                          <p:attrName>style.visibility</p:attrName>
                                        </p:attrNameLst>
                                      </p:cBhvr>
                                      <p:to>
                                        <p:strVal val="visible"/>
                                      </p:to>
                                    </p:set>
                                    <p:anim calcmode="lin" valueType="num">
                                      <p:cBhvr>
                                        <p:cTn id="55" dur="1000" fill="hold"/>
                                        <p:tgtEl>
                                          <p:spTgt spid="603"/>
                                        </p:tgtEl>
                                        <p:attrNameLst>
                                          <p:attrName>ppt_w</p:attrName>
                                        </p:attrNameLst>
                                      </p:cBhvr>
                                      <p:tavLst>
                                        <p:tav tm="0">
                                          <p:val>
                                            <p:fltVal val="0"/>
                                          </p:val>
                                        </p:tav>
                                        <p:tav tm="100000">
                                          <p:val>
                                            <p:strVal val="#ppt_w"/>
                                          </p:val>
                                        </p:tav>
                                      </p:tavLst>
                                    </p:anim>
                                    <p:anim calcmode="lin" valueType="num">
                                      <p:cBhvr>
                                        <p:cTn id="56" dur="1000" fill="hold"/>
                                        <p:tgtEl>
                                          <p:spTgt spid="60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nodeType="clickEffect" presetClass="entr" presetSubtype="32" presetID="23" grpId="11" fill="hold">
                                  <p:stCondLst>
                                    <p:cond delay="0"/>
                                  </p:stCondLst>
                                  <p:iterate type="el" backwards="0">
                                    <p:tmAbs val="0"/>
                                  </p:iterate>
                                  <p:childTnLst>
                                    <p:set>
                                      <p:cBhvr>
                                        <p:cTn id="60" fill="hold"/>
                                        <p:tgtEl>
                                          <p:spTgt spid="606"/>
                                        </p:tgtEl>
                                        <p:attrNameLst>
                                          <p:attrName>style.visibility</p:attrName>
                                        </p:attrNameLst>
                                      </p:cBhvr>
                                      <p:to>
                                        <p:strVal val="visible"/>
                                      </p:to>
                                    </p:set>
                                    <p:anim calcmode="lin" valueType="num">
                                      <p:cBhvr>
                                        <p:cTn id="61" dur="1000" fill="hold"/>
                                        <p:tgtEl>
                                          <p:spTgt spid="606"/>
                                        </p:tgtEl>
                                        <p:attrNameLst>
                                          <p:attrName>ppt_w</p:attrName>
                                        </p:attrNameLst>
                                      </p:cBhvr>
                                      <p:tavLst>
                                        <p:tav tm="0">
                                          <p:val>
                                            <p:fltVal val="0"/>
                                          </p:val>
                                        </p:tav>
                                        <p:tav tm="100000">
                                          <p:val>
                                            <p:strVal val="#ppt_w"/>
                                          </p:val>
                                        </p:tav>
                                      </p:tavLst>
                                    </p:anim>
                                    <p:anim calcmode="lin" valueType="num">
                                      <p:cBhvr>
                                        <p:cTn id="62" dur="1000" fill="hold"/>
                                        <p:tgtEl>
                                          <p:spTgt spid="606"/>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nodeType="clickEffect" presetClass="entr" presetSubtype="32" presetID="23" grpId="12" fill="hold">
                                  <p:stCondLst>
                                    <p:cond delay="0"/>
                                  </p:stCondLst>
                                  <p:iterate type="el" backwards="0">
                                    <p:tmAbs val="0"/>
                                  </p:iterate>
                                  <p:childTnLst>
                                    <p:set>
                                      <p:cBhvr>
                                        <p:cTn id="66" fill="hold"/>
                                        <p:tgtEl>
                                          <p:spTgt spid="608"/>
                                        </p:tgtEl>
                                        <p:attrNameLst>
                                          <p:attrName>style.visibility</p:attrName>
                                        </p:attrNameLst>
                                      </p:cBhvr>
                                      <p:to>
                                        <p:strVal val="visible"/>
                                      </p:to>
                                    </p:set>
                                    <p:anim calcmode="lin" valueType="num">
                                      <p:cBhvr>
                                        <p:cTn id="67" dur="1000" fill="hold"/>
                                        <p:tgtEl>
                                          <p:spTgt spid="608"/>
                                        </p:tgtEl>
                                        <p:attrNameLst>
                                          <p:attrName>ppt_w</p:attrName>
                                        </p:attrNameLst>
                                      </p:cBhvr>
                                      <p:tavLst>
                                        <p:tav tm="0">
                                          <p:val>
                                            <p:fltVal val="0"/>
                                          </p:val>
                                        </p:tav>
                                        <p:tav tm="100000">
                                          <p:val>
                                            <p:strVal val="#ppt_w"/>
                                          </p:val>
                                        </p:tav>
                                      </p:tavLst>
                                    </p:anim>
                                    <p:anim calcmode="lin" valueType="num">
                                      <p:cBhvr>
                                        <p:cTn id="68" dur="1000" fill="hold"/>
                                        <p:tgtEl>
                                          <p:spTgt spid="6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9" grpId="5"/>
      <p:bldP build="whole" bldLvl="1" animBg="1" rev="0" advAuto="0" spid="606" grpId="11"/>
      <p:bldP build="whole" bldLvl="1" animBg="1" rev="0" advAuto="0" spid="601" grpId="4"/>
      <p:bldP build="whole" bldLvl="1" animBg="1" rev="0" advAuto="0" spid="603" grpId="10"/>
      <p:bldP build="whole" bldLvl="1" animBg="1" rev="0" advAuto="0" spid="602" grpId="6"/>
      <p:bldP build="whole" bldLvl="1" animBg="1" rev="0" advAuto="0" spid="600" grpId="1"/>
      <p:bldP build="whole" bldLvl="1" animBg="1" rev="0" advAuto="0" spid="605" grpId="8"/>
      <p:bldP build="whole" bldLvl="1" animBg="1" rev="0" advAuto="0" spid="610" grpId="2"/>
      <p:bldP build="whole" bldLvl="1" animBg="1" rev="0" advAuto="0" spid="604" grpId="7"/>
      <p:bldP build="whole" bldLvl="1" animBg="1" rev="0" advAuto="0" spid="611" grpId="3"/>
      <p:bldP build="whole" bldLvl="1" animBg="1" rev="0" advAuto="0" spid="608" grpId="12"/>
      <p:bldP build="whole" bldLvl="1" animBg="1" rev="0" advAuto="0" spid="607" grpId="9"/>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Shape 617"/>
          <p:cNvSpPr/>
          <p:nvPr/>
        </p:nvSpPr>
        <p:spPr>
          <a:xfrm>
            <a:off x="782367" y="838200"/>
            <a:ext cx="3978148" cy="1811544"/>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618" name="Shape 618"/>
          <p:cNvSpPr/>
          <p:nvPr/>
        </p:nvSpPr>
        <p:spPr>
          <a:xfrm>
            <a:off x="922067" y="1400288"/>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619" name="Shape 619"/>
          <p:cNvSpPr/>
          <p:nvPr/>
        </p:nvSpPr>
        <p:spPr>
          <a:xfrm>
            <a:off x="922067" y="2013325"/>
            <a:ext cx="3698748" cy="500774"/>
          </a:xfrm>
          <a:prstGeom prst="roundRect">
            <a:avLst>
              <a:gd name="adj" fmla="val 2028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620" name="Shape 620"/>
          <p:cNvSpPr/>
          <p:nvPr/>
        </p:nvSpPr>
        <p:spPr>
          <a:xfrm>
            <a:off x="4862017" y="838200"/>
            <a:ext cx="2094251" cy="1811544"/>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621" name="Shape 621"/>
          <p:cNvSpPr/>
          <p:nvPr/>
        </p:nvSpPr>
        <p:spPr>
          <a:xfrm>
            <a:off x="7244187" y="1520605"/>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grpSp>
        <p:nvGrpSpPr>
          <p:cNvPr id="638" name="Group 638"/>
          <p:cNvGrpSpPr/>
          <p:nvPr/>
        </p:nvGrpSpPr>
        <p:grpSpPr>
          <a:xfrm>
            <a:off x="6900164" y="3637054"/>
            <a:ext cx="10399806" cy="7630909"/>
            <a:chOff x="0" y="0"/>
            <a:chExt cx="10399804" cy="7630908"/>
          </a:xfrm>
        </p:grpSpPr>
        <p:pic>
          <p:nvPicPr>
            <p:cNvPr id="622" name="pasted-image.pdf"/>
            <p:cNvPicPr/>
            <p:nvPr/>
          </p:nvPicPr>
          <p:blipFill>
            <a:blip r:embed="rId2">
              <a:extLst/>
            </a:blip>
            <a:stretch>
              <a:fillRect/>
            </a:stretch>
          </p:blipFill>
          <p:spPr>
            <a:xfrm>
              <a:off x="2068838" y="217810"/>
              <a:ext cx="1447801" cy="1559170"/>
            </a:xfrm>
            <a:prstGeom prst="rect">
              <a:avLst/>
            </a:prstGeom>
            <a:ln w="12700" cap="flat">
              <a:noFill/>
              <a:miter lim="400000"/>
            </a:ln>
            <a:effectLst/>
          </p:spPr>
        </p:pic>
        <p:pic>
          <p:nvPicPr>
            <p:cNvPr id="623" name="pasted-image.pdf"/>
            <p:cNvPicPr/>
            <p:nvPr/>
          </p:nvPicPr>
          <p:blipFill>
            <a:blip r:embed="rId3">
              <a:extLst/>
            </a:blip>
            <a:stretch>
              <a:fillRect/>
            </a:stretch>
          </p:blipFill>
          <p:spPr>
            <a:xfrm>
              <a:off x="786214" y="4835199"/>
              <a:ext cx="1593503" cy="548874"/>
            </a:xfrm>
            <a:prstGeom prst="rect">
              <a:avLst/>
            </a:prstGeom>
            <a:ln w="12700" cap="flat">
              <a:noFill/>
              <a:miter lim="400000"/>
            </a:ln>
            <a:effectLst/>
          </p:spPr>
        </p:pic>
        <p:pic>
          <p:nvPicPr>
            <p:cNvPr id="624" name="pasted-image.pdf"/>
            <p:cNvPicPr/>
            <p:nvPr/>
          </p:nvPicPr>
          <p:blipFill>
            <a:blip r:embed="rId4">
              <a:extLst/>
            </a:blip>
            <a:stretch>
              <a:fillRect/>
            </a:stretch>
          </p:blipFill>
          <p:spPr>
            <a:xfrm>
              <a:off x="4406105" y="6916762"/>
              <a:ext cx="1822260" cy="548874"/>
            </a:xfrm>
            <a:prstGeom prst="rect">
              <a:avLst/>
            </a:prstGeom>
            <a:ln w="12700" cap="flat">
              <a:noFill/>
              <a:miter lim="400000"/>
            </a:ln>
            <a:effectLst/>
          </p:spPr>
        </p:pic>
        <p:pic>
          <p:nvPicPr>
            <p:cNvPr id="625" name="pasted-image.pdf"/>
            <p:cNvPicPr/>
            <p:nvPr/>
          </p:nvPicPr>
          <p:blipFill>
            <a:blip r:embed="rId5">
              <a:extLst/>
            </a:blip>
            <a:stretch>
              <a:fillRect/>
            </a:stretch>
          </p:blipFill>
          <p:spPr>
            <a:xfrm>
              <a:off x="8229353" y="3689738"/>
              <a:ext cx="2170452" cy="755783"/>
            </a:xfrm>
            <a:prstGeom prst="rect">
              <a:avLst/>
            </a:prstGeom>
            <a:ln w="12700" cap="flat">
              <a:noFill/>
              <a:miter lim="400000"/>
            </a:ln>
            <a:effectLst/>
          </p:spPr>
        </p:pic>
        <p:pic>
          <p:nvPicPr>
            <p:cNvPr id="626" name="pasted-image.pdf"/>
            <p:cNvPicPr/>
            <p:nvPr/>
          </p:nvPicPr>
          <p:blipFill>
            <a:blip r:embed="rId6">
              <a:extLst/>
            </a:blip>
            <a:stretch>
              <a:fillRect/>
            </a:stretch>
          </p:blipFill>
          <p:spPr>
            <a:xfrm>
              <a:off x="8229353" y="1844827"/>
              <a:ext cx="1348472" cy="1559170"/>
            </a:xfrm>
            <a:prstGeom prst="rect">
              <a:avLst/>
            </a:prstGeom>
            <a:ln w="12700" cap="flat">
              <a:noFill/>
              <a:miter lim="400000"/>
            </a:ln>
            <a:effectLst/>
          </p:spPr>
        </p:pic>
        <p:pic>
          <p:nvPicPr>
            <p:cNvPr id="627" name="pasted-image.pdf"/>
            <p:cNvPicPr/>
            <p:nvPr/>
          </p:nvPicPr>
          <p:blipFill>
            <a:blip r:embed="rId7">
              <a:extLst/>
            </a:blip>
            <a:stretch>
              <a:fillRect/>
            </a:stretch>
          </p:blipFill>
          <p:spPr>
            <a:xfrm>
              <a:off x="1548279" y="5895602"/>
              <a:ext cx="1735307" cy="1735307"/>
            </a:xfrm>
            <a:prstGeom prst="rect">
              <a:avLst/>
            </a:prstGeom>
            <a:ln w="12700" cap="flat">
              <a:noFill/>
              <a:miter lim="400000"/>
            </a:ln>
            <a:effectLst/>
          </p:spPr>
        </p:pic>
        <p:pic>
          <p:nvPicPr>
            <p:cNvPr id="628" name="pasted-image.pdf"/>
            <p:cNvPicPr/>
            <p:nvPr/>
          </p:nvPicPr>
          <p:blipFill>
            <a:blip r:embed="rId8">
              <a:extLst/>
            </a:blip>
            <a:stretch>
              <a:fillRect/>
            </a:stretch>
          </p:blipFill>
          <p:spPr>
            <a:xfrm>
              <a:off x="807592" y="2367657"/>
              <a:ext cx="1735307" cy="932404"/>
            </a:xfrm>
            <a:prstGeom prst="rect">
              <a:avLst/>
            </a:prstGeom>
            <a:ln w="12700" cap="flat">
              <a:noFill/>
              <a:miter lim="400000"/>
            </a:ln>
            <a:effectLst/>
          </p:spPr>
        </p:pic>
        <p:pic>
          <p:nvPicPr>
            <p:cNvPr id="629" name="pasted-image.pdf"/>
            <p:cNvPicPr/>
            <p:nvPr/>
          </p:nvPicPr>
          <p:blipFill>
            <a:blip r:embed="rId9">
              <a:extLst/>
            </a:blip>
            <a:stretch>
              <a:fillRect/>
            </a:stretch>
          </p:blipFill>
          <p:spPr>
            <a:xfrm>
              <a:off x="0" y="3534230"/>
              <a:ext cx="2354318" cy="1066801"/>
            </a:xfrm>
            <a:prstGeom prst="rect">
              <a:avLst/>
            </a:prstGeom>
            <a:ln w="12700" cap="flat">
              <a:noFill/>
              <a:miter lim="400000"/>
            </a:ln>
            <a:effectLst/>
          </p:spPr>
        </p:pic>
        <p:pic>
          <p:nvPicPr>
            <p:cNvPr id="630" name="pasted-image.pdf"/>
            <p:cNvPicPr/>
            <p:nvPr/>
          </p:nvPicPr>
          <p:blipFill>
            <a:blip r:embed="rId10">
              <a:extLst/>
            </a:blip>
            <a:stretch>
              <a:fillRect/>
            </a:stretch>
          </p:blipFill>
          <p:spPr>
            <a:xfrm>
              <a:off x="4479232" y="0"/>
              <a:ext cx="2170451" cy="1218499"/>
            </a:xfrm>
            <a:prstGeom prst="rect">
              <a:avLst/>
            </a:prstGeom>
            <a:ln w="12700" cap="flat">
              <a:noFill/>
              <a:miter lim="400000"/>
            </a:ln>
            <a:effectLst/>
          </p:spPr>
        </p:pic>
        <p:pic>
          <p:nvPicPr>
            <p:cNvPr id="631" name="Logo_GrailsByPivotal_Stacked_Small.png"/>
            <p:cNvPicPr/>
            <p:nvPr/>
          </p:nvPicPr>
          <p:blipFill>
            <a:blip r:embed="rId11">
              <a:extLst/>
            </a:blip>
            <a:srcRect l="0" t="0" r="0" b="0"/>
            <a:stretch>
              <a:fillRect/>
            </a:stretch>
          </p:blipFill>
          <p:spPr>
            <a:xfrm>
              <a:off x="6933055" y="6337805"/>
              <a:ext cx="2540001" cy="850901"/>
            </a:xfrm>
            <a:prstGeom prst="rect">
              <a:avLst/>
            </a:prstGeom>
            <a:ln w="12700" cap="flat">
              <a:noFill/>
              <a:miter lim="400000"/>
            </a:ln>
            <a:effectLst/>
          </p:spPr>
        </p:pic>
        <p:pic>
          <p:nvPicPr>
            <p:cNvPr id="632" name="Spring_Medium.png"/>
            <p:cNvPicPr/>
            <p:nvPr/>
          </p:nvPicPr>
          <p:blipFill>
            <a:blip r:embed="rId12">
              <a:extLst/>
            </a:blip>
            <a:stretch>
              <a:fillRect/>
            </a:stretch>
          </p:blipFill>
          <p:spPr>
            <a:xfrm>
              <a:off x="6660066" y="238285"/>
              <a:ext cx="3085982" cy="1320801"/>
            </a:xfrm>
            <a:prstGeom prst="rect">
              <a:avLst/>
            </a:prstGeom>
            <a:ln w="12700" cap="flat">
              <a:noFill/>
              <a:miter lim="400000"/>
            </a:ln>
            <a:effectLst/>
          </p:spPr>
        </p:pic>
        <p:pic>
          <p:nvPicPr>
            <p:cNvPr id="633" name="Logo_Groovy_Small.png"/>
            <p:cNvPicPr/>
            <p:nvPr/>
          </p:nvPicPr>
          <p:blipFill>
            <a:blip r:embed="rId13">
              <a:extLst/>
            </a:blip>
            <a:stretch>
              <a:fillRect/>
            </a:stretch>
          </p:blipFill>
          <p:spPr>
            <a:xfrm>
              <a:off x="7709788" y="4731262"/>
              <a:ext cx="2540001" cy="1320801"/>
            </a:xfrm>
            <a:prstGeom prst="rect">
              <a:avLst/>
            </a:prstGeom>
            <a:ln w="12700" cap="flat">
              <a:noFill/>
              <a:miter lim="400000"/>
            </a:ln>
            <a:effectLst/>
          </p:spPr>
        </p:pic>
        <p:grpSp>
          <p:nvGrpSpPr>
            <p:cNvPr id="637" name="Group 637"/>
            <p:cNvGrpSpPr/>
            <p:nvPr/>
          </p:nvGrpSpPr>
          <p:grpSpPr>
            <a:xfrm>
              <a:off x="2910585" y="1686380"/>
              <a:ext cx="4762501" cy="4762501"/>
              <a:chOff x="0" y="0"/>
              <a:chExt cx="4762500" cy="4762500"/>
            </a:xfrm>
          </p:grpSpPr>
          <p:sp>
            <p:nvSpPr>
              <p:cNvPr id="634" name="Shape 634"/>
              <p:cNvSpPr/>
              <p:nvPr/>
            </p:nvSpPr>
            <p:spPr>
              <a:xfrm>
                <a:off x="0" y="0"/>
                <a:ext cx="4762500" cy="47625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A6AAA9"/>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635" name="icon_cf_green@2x.png"/>
              <p:cNvPicPr/>
              <p:nvPr/>
            </p:nvPicPr>
            <p:blipFill>
              <a:blip r:embed="rId14">
                <a:extLst/>
              </a:blip>
              <a:stretch>
                <a:fillRect/>
              </a:stretch>
            </p:blipFill>
            <p:spPr>
              <a:xfrm>
                <a:off x="1022892" y="724062"/>
                <a:ext cx="2716716" cy="2716715"/>
              </a:xfrm>
              <a:prstGeom prst="rect">
                <a:avLst/>
              </a:prstGeom>
              <a:ln w="12700" cap="flat">
                <a:noFill/>
                <a:miter lim="400000"/>
              </a:ln>
              <a:effectLst/>
            </p:spPr>
          </p:pic>
          <p:pic>
            <p:nvPicPr>
              <p:cNvPr id="636" name="Pivotal_Black.png"/>
              <p:cNvPicPr/>
              <p:nvPr/>
            </p:nvPicPr>
            <p:blipFill>
              <a:blip r:embed="rId15">
                <a:extLst/>
              </a:blip>
              <a:stretch>
                <a:fillRect/>
              </a:stretch>
            </p:blipFill>
            <p:spPr>
              <a:xfrm>
                <a:off x="1294751" y="2964666"/>
                <a:ext cx="2172998" cy="850901"/>
              </a:xfrm>
              <a:prstGeom prst="rect">
                <a:avLst/>
              </a:prstGeom>
              <a:ln w="12700" cap="flat">
                <a:noFill/>
                <a:miter lim="400000"/>
              </a:ln>
              <a:effectLst/>
            </p:spPr>
          </p:pic>
        </p:grpSp>
      </p:grpSp>
      <p:grpSp>
        <p:nvGrpSpPr>
          <p:cNvPr id="653" name="Group 653"/>
          <p:cNvGrpSpPr/>
          <p:nvPr/>
        </p:nvGrpSpPr>
        <p:grpSpPr>
          <a:xfrm>
            <a:off x="12192000" y="2808310"/>
            <a:ext cx="11235153" cy="9883706"/>
            <a:chOff x="0" y="0"/>
            <a:chExt cx="11235152" cy="9883705"/>
          </a:xfrm>
        </p:grpSpPr>
        <p:pic>
          <p:nvPicPr>
            <p:cNvPr id="639" name="pasted-image.pdf"/>
            <p:cNvPicPr/>
            <p:nvPr/>
          </p:nvPicPr>
          <p:blipFill>
            <a:blip r:embed="rId16">
              <a:extLst/>
            </a:blip>
            <a:stretch>
              <a:fillRect/>
            </a:stretch>
          </p:blipFill>
          <p:spPr>
            <a:xfrm>
              <a:off x="5218252" y="1941428"/>
              <a:ext cx="1431189" cy="844035"/>
            </a:xfrm>
            <a:prstGeom prst="rect">
              <a:avLst/>
            </a:prstGeom>
            <a:ln w="12700" cap="flat">
              <a:noFill/>
              <a:miter lim="400000"/>
            </a:ln>
            <a:effectLst/>
          </p:spPr>
        </p:pic>
        <p:pic>
          <p:nvPicPr>
            <p:cNvPr id="640" name="pasted-image.pdf"/>
            <p:cNvPicPr/>
            <p:nvPr/>
          </p:nvPicPr>
          <p:blipFill>
            <a:blip r:embed="rId17">
              <a:extLst/>
            </a:blip>
            <a:stretch>
              <a:fillRect/>
            </a:stretch>
          </p:blipFill>
          <p:spPr>
            <a:xfrm>
              <a:off x="3744199" y="433856"/>
              <a:ext cx="1699051" cy="500774"/>
            </a:xfrm>
            <a:prstGeom prst="rect">
              <a:avLst/>
            </a:prstGeom>
            <a:ln w="12700" cap="flat">
              <a:noFill/>
              <a:miter lim="400000"/>
            </a:ln>
            <a:effectLst/>
          </p:spPr>
        </p:pic>
        <p:pic>
          <p:nvPicPr>
            <p:cNvPr id="641" name="pasted-image.pdf"/>
            <p:cNvPicPr/>
            <p:nvPr/>
          </p:nvPicPr>
          <p:blipFill>
            <a:blip r:embed="rId18">
              <a:extLst/>
            </a:blip>
            <a:stretch>
              <a:fillRect/>
            </a:stretch>
          </p:blipFill>
          <p:spPr>
            <a:xfrm>
              <a:off x="6545940" y="397443"/>
              <a:ext cx="1595161" cy="576974"/>
            </a:xfrm>
            <a:prstGeom prst="rect">
              <a:avLst/>
            </a:prstGeom>
            <a:ln w="12700" cap="flat">
              <a:noFill/>
              <a:miter lim="400000"/>
            </a:ln>
            <a:effectLst/>
          </p:spPr>
        </p:pic>
        <p:pic>
          <p:nvPicPr>
            <p:cNvPr id="642" name="pasted-image.pdf"/>
            <p:cNvPicPr/>
            <p:nvPr/>
          </p:nvPicPr>
          <p:blipFill>
            <a:blip r:embed="rId19">
              <a:extLst/>
            </a:blip>
            <a:stretch>
              <a:fillRect/>
            </a:stretch>
          </p:blipFill>
          <p:spPr>
            <a:xfrm>
              <a:off x="3835816" y="3627673"/>
              <a:ext cx="1515817" cy="844034"/>
            </a:xfrm>
            <a:prstGeom prst="rect">
              <a:avLst/>
            </a:prstGeom>
            <a:ln w="12700" cap="flat">
              <a:noFill/>
              <a:miter lim="400000"/>
            </a:ln>
            <a:effectLst/>
          </p:spPr>
        </p:pic>
        <p:pic>
          <p:nvPicPr>
            <p:cNvPr id="643" name="pasted-image.pdf"/>
            <p:cNvPicPr/>
            <p:nvPr/>
          </p:nvPicPr>
          <p:blipFill>
            <a:blip r:embed="rId20">
              <a:extLst/>
            </a:blip>
            <a:stretch>
              <a:fillRect/>
            </a:stretch>
          </p:blipFill>
          <p:spPr>
            <a:xfrm>
              <a:off x="3279866" y="5507078"/>
              <a:ext cx="2087718" cy="622301"/>
            </a:xfrm>
            <a:prstGeom prst="rect">
              <a:avLst/>
            </a:prstGeom>
            <a:ln w="12700" cap="flat">
              <a:noFill/>
              <a:miter lim="400000"/>
            </a:ln>
            <a:effectLst/>
          </p:spPr>
        </p:pic>
        <p:pic>
          <p:nvPicPr>
            <p:cNvPr id="644" name="pasted-image.pdf"/>
            <p:cNvPicPr/>
            <p:nvPr/>
          </p:nvPicPr>
          <p:blipFill>
            <a:blip r:embed="rId21">
              <a:extLst/>
            </a:blip>
            <a:stretch>
              <a:fillRect/>
            </a:stretch>
          </p:blipFill>
          <p:spPr>
            <a:xfrm>
              <a:off x="6910946" y="3769859"/>
              <a:ext cx="865150" cy="622301"/>
            </a:xfrm>
            <a:prstGeom prst="rect">
              <a:avLst/>
            </a:prstGeom>
            <a:ln w="12700" cap="flat">
              <a:noFill/>
              <a:miter lim="400000"/>
            </a:ln>
            <a:effectLst/>
          </p:spPr>
        </p:pic>
        <p:pic>
          <p:nvPicPr>
            <p:cNvPr id="645" name="pasted-image.pdf"/>
            <p:cNvPicPr/>
            <p:nvPr/>
          </p:nvPicPr>
          <p:blipFill>
            <a:blip r:embed="rId22">
              <a:extLst/>
            </a:blip>
            <a:stretch>
              <a:fillRect/>
            </a:stretch>
          </p:blipFill>
          <p:spPr>
            <a:xfrm>
              <a:off x="7211951" y="5170528"/>
              <a:ext cx="1273066" cy="1295401"/>
            </a:xfrm>
            <a:prstGeom prst="rect">
              <a:avLst/>
            </a:prstGeom>
            <a:ln w="12700" cap="flat">
              <a:noFill/>
              <a:miter lim="400000"/>
            </a:ln>
            <a:effectLst/>
          </p:spPr>
        </p:pic>
        <p:pic>
          <p:nvPicPr>
            <p:cNvPr id="646" name="pasted-image.pdf"/>
            <p:cNvPicPr/>
            <p:nvPr/>
          </p:nvPicPr>
          <p:blipFill>
            <a:blip r:embed="rId23">
              <a:extLst/>
            </a:blip>
            <a:stretch>
              <a:fillRect/>
            </a:stretch>
          </p:blipFill>
          <p:spPr>
            <a:xfrm>
              <a:off x="9243792" y="367068"/>
              <a:ext cx="1991361" cy="622301"/>
            </a:xfrm>
            <a:prstGeom prst="rect">
              <a:avLst/>
            </a:prstGeom>
            <a:ln w="12700" cap="flat">
              <a:noFill/>
              <a:miter lim="400000"/>
            </a:ln>
            <a:effectLst/>
          </p:spPr>
        </p:pic>
        <p:pic>
          <p:nvPicPr>
            <p:cNvPr id="647" name="pasted-image.png"/>
            <p:cNvPicPr/>
            <p:nvPr/>
          </p:nvPicPr>
          <p:blipFill>
            <a:blip r:embed="rId24">
              <a:extLst/>
            </a:blip>
            <a:stretch>
              <a:fillRect/>
            </a:stretch>
          </p:blipFill>
          <p:spPr>
            <a:xfrm>
              <a:off x="8217998" y="2221959"/>
              <a:ext cx="1431189" cy="294318"/>
            </a:xfrm>
            <a:prstGeom prst="rect">
              <a:avLst/>
            </a:prstGeom>
            <a:ln w="12700" cap="flat">
              <a:noFill/>
              <a:miter lim="400000"/>
            </a:ln>
            <a:effectLst/>
          </p:spPr>
        </p:pic>
        <p:pic>
          <p:nvPicPr>
            <p:cNvPr id="648" name="pasted-image.png"/>
            <p:cNvPicPr/>
            <p:nvPr/>
          </p:nvPicPr>
          <p:blipFill>
            <a:blip r:embed="rId25">
              <a:extLst/>
            </a:blip>
            <a:stretch>
              <a:fillRect/>
            </a:stretch>
          </p:blipFill>
          <p:spPr>
            <a:xfrm>
              <a:off x="7813162" y="7463849"/>
              <a:ext cx="2240861" cy="925802"/>
            </a:xfrm>
            <a:prstGeom prst="rect">
              <a:avLst/>
            </a:prstGeom>
            <a:ln w="12700" cap="flat">
              <a:noFill/>
              <a:miter lim="400000"/>
            </a:ln>
            <a:effectLst/>
          </p:spPr>
        </p:pic>
        <p:pic>
          <p:nvPicPr>
            <p:cNvPr id="649" name="pasted-image.png"/>
            <p:cNvPicPr/>
            <p:nvPr/>
          </p:nvPicPr>
          <p:blipFill>
            <a:blip r:embed="rId26">
              <a:extLst/>
            </a:blip>
            <a:stretch>
              <a:fillRect/>
            </a:stretch>
          </p:blipFill>
          <p:spPr>
            <a:xfrm>
              <a:off x="4355939" y="7164751"/>
              <a:ext cx="1270001" cy="1524001"/>
            </a:xfrm>
            <a:prstGeom prst="rect">
              <a:avLst/>
            </a:prstGeom>
            <a:ln w="12700" cap="flat">
              <a:noFill/>
              <a:miter lim="400000"/>
            </a:ln>
            <a:effectLst/>
          </p:spPr>
        </p:pic>
        <p:pic>
          <p:nvPicPr>
            <p:cNvPr id="650" name="pasted-image.png"/>
            <p:cNvPicPr/>
            <p:nvPr/>
          </p:nvPicPr>
          <p:blipFill>
            <a:blip r:embed="rId27">
              <a:extLst/>
            </a:blip>
            <a:stretch>
              <a:fillRect/>
            </a:stretch>
          </p:blipFill>
          <p:spPr>
            <a:xfrm>
              <a:off x="9579071" y="3481328"/>
              <a:ext cx="1320801" cy="1176512"/>
            </a:xfrm>
            <a:prstGeom prst="rect">
              <a:avLst/>
            </a:prstGeom>
            <a:ln w="12700" cap="flat">
              <a:noFill/>
              <a:miter lim="400000"/>
            </a:ln>
            <a:effectLst/>
          </p:spPr>
        </p:pic>
        <p:pic>
          <p:nvPicPr>
            <p:cNvPr id="651" name="Logo_CloudFoundry_Square_HighRes.png"/>
            <p:cNvPicPr/>
            <p:nvPr/>
          </p:nvPicPr>
          <p:blipFill>
            <a:blip r:embed="rId28">
              <a:extLst/>
            </a:blip>
            <a:stretch>
              <a:fillRect/>
            </a:stretch>
          </p:blipFill>
          <p:spPr>
            <a:xfrm>
              <a:off x="742367" y="7900299"/>
              <a:ext cx="1991361" cy="1983407"/>
            </a:xfrm>
            <a:prstGeom prst="rect">
              <a:avLst/>
            </a:prstGeom>
            <a:ln w="12700" cap="flat">
              <a:noFill/>
              <a:miter lim="400000"/>
            </a:ln>
            <a:effectLst/>
          </p:spPr>
        </p:pic>
        <p:sp>
          <p:nvSpPr>
            <p:cNvPr id="652" name="Shape 652"/>
            <p:cNvSpPr/>
            <p:nvPr/>
          </p:nvSpPr>
          <p:spPr>
            <a:xfrm flipV="1">
              <a:off x="-1" y="-1"/>
              <a:ext cx="2" cy="9691339"/>
            </a:xfrm>
            <a:prstGeom prst="line">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3200"/>
              </a:pPr>
            </a:p>
          </p:txBody>
        </p:sp>
      </p:grpSp>
      <p:sp>
        <p:nvSpPr>
          <p:cNvPr id="654" name="Shape 654"/>
          <p:cNvSpPr/>
          <p:nvPr/>
        </p:nvSpPr>
        <p:spPr>
          <a:xfrm>
            <a:off x="2237045" y="11763651"/>
            <a:ext cx="7344195" cy="129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900"/>
              <a:t>Only Pivotal CF build packs are </a:t>
            </a:r>
            <a:endParaRPr sz="3900"/>
          </a:p>
          <a:p>
            <a:pPr lvl="0">
              <a:defRPr sz="1800"/>
            </a:pPr>
            <a:r>
              <a:rPr b="1" sz="3900"/>
              <a:t>certified to operate offline</a:t>
            </a:r>
          </a:p>
        </p:txBody>
      </p:sp>
      <p:sp>
        <p:nvSpPr>
          <p:cNvPr id="655" name="Shape 655"/>
          <p:cNvSpPr/>
          <p:nvPr/>
        </p:nvSpPr>
        <p:spPr>
          <a:xfrm>
            <a:off x="19960473" y="599731"/>
            <a:ext cx="361442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Build Packs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653"/>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6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4" grpId="2"/>
      <p:bldP build="whole" bldLvl="1" animBg="1" rev="0" advAuto="0" spid="653"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sp>
        <p:nvSpPr>
          <p:cNvPr id="658" name="Shape 658"/>
          <p:cNvSpPr/>
          <p:nvPr/>
        </p:nvSpPr>
        <p:spPr>
          <a:xfrm>
            <a:off x="6846312" y="586588"/>
            <a:ext cx="17011905"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Application Instances Balanced across Availability Zones</a:t>
            </a:r>
          </a:p>
        </p:txBody>
      </p:sp>
      <p:sp>
        <p:nvSpPr>
          <p:cNvPr id="659" name="Shape 659"/>
          <p:cNvSpPr/>
          <p:nvPr/>
        </p:nvSpPr>
        <p:spPr>
          <a:xfrm>
            <a:off x="2941367" y="7136819"/>
            <a:ext cx="3978148"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defRPr>
            </a:pPr>
          </a:p>
        </p:txBody>
      </p:sp>
      <p:sp>
        <p:nvSpPr>
          <p:cNvPr id="660" name="Shape 660"/>
          <p:cNvSpPr/>
          <p:nvPr/>
        </p:nvSpPr>
        <p:spPr>
          <a:xfrm>
            <a:off x="2585767" y="7416219"/>
            <a:ext cx="3978148"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defRPr>
            </a:pPr>
          </a:p>
        </p:txBody>
      </p:sp>
      <p:sp>
        <p:nvSpPr>
          <p:cNvPr id="661" name="Shape 661"/>
          <p:cNvSpPr/>
          <p:nvPr/>
        </p:nvSpPr>
        <p:spPr>
          <a:xfrm>
            <a:off x="8148367" y="7136819"/>
            <a:ext cx="3978149"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defRPr>
            </a:pPr>
          </a:p>
        </p:txBody>
      </p:sp>
      <p:sp>
        <p:nvSpPr>
          <p:cNvPr id="662" name="Shape 662"/>
          <p:cNvSpPr/>
          <p:nvPr/>
        </p:nvSpPr>
        <p:spPr>
          <a:xfrm>
            <a:off x="7818167" y="7416219"/>
            <a:ext cx="3978149" cy="1811544"/>
          </a:xfrm>
          <a:prstGeom prst="roundRect">
            <a:avLst>
              <a:gd name="adj" fmla="val 5608"/>
            </a:avLst>
          </a:prstGeom>
          <a:solidFill>
            <a:srgbClr val="FFFFFF"/>
          </a:solidFill>
          <a:ln w="76200">
            <a:solidFill>
              <a:srgbClr val="0F7A70"/>
            </a:solidFill>
            <a:miter lim="400000"/>
          </a:ln>
        </p:spPr>
        <p:txBody>
          <a:bodyPr lIns="0" tIns="0" rIns="0" bIns="0"/>
          <a:lstStyle/>
          <a:p>
            <a:pPr lvl="0">
              <a:defRPr b="1" sz="2100">
                <a:solidFill>
                  <a:srgbClr val="53585F"/>
                </a:solidFill>
              </a:defRPr>
            </a:pPr>
          </a:p>
        </p:txBody>
      </p:sp>
      <p:sp>
        <p:nvSpPr>
          <p:cNvPr id="663" name="Shape 663"/>
          <p:cNvSpPr/>
          <p:nvPr/>
        </p:nvSpPr>
        <p:spPr>
          <a:xfrm>
            <a:off x="2037402" y="5656043"/>
            <a:ext cx="10401199" cy="4650993"/>
          </a:xfrm>
          <a:prstGeom prst="roundRect">
            <a:avLst>
              <a:gd name="adj" fmla="val 9559"/>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664" name="Shape 664"/>
          <p:cNvSpPr/>
          <p:nvPr/>
        </p:nvSpPr>
        <p:spPr>
          <a:xfrm>
            <a:off x="7538767" y="7696200"/>
            <a:ext cx="3978149" cy="1811544"/>
          </a:xfrm>
          <a:prstGeom prst="roundRect">
            <a:avLst>
              <a:gd name="adj" fmla="val 5608"/>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665" name="Shape 665"/>
          <p:cNvSpPr/>
          <p:nvPr/>
        </p:nvSpPr>
        <p:spPr>
          <a:xfrm>
            <a:off x="2306367" y="7696200"/>
            <a:ext cx="3978148" cy="1811544"/>
          </a:xfrm>
          <a:prstGeom prst="roundRect">
            <a:avLst>
              <a:gd name="adj" fmla="val 5608"/>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666" name="Shape 666"/>
          <p:cNvSpPr/>
          <p:nvPr/>
        </p:nvSpPr>
        <p:spPr>
          <a:xfrm>
            <a:off x="4410981" y="2701407"/>
            <a:ext cx="56540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53585F"/>
                </a:solidFill>
              </a:defRPr>
            </a:lvl1pPr>
          </a:lstStyle>
          <a:p>
            <a:pPr lvl="0">
              <a:defRPr sz="1800">
                <a:solidFill>
                  <a:srgbClr val="000000"/>
                </a:solidFill>
              </a:defRPr>
            </a:pPr>
            <a:r>
              <a:rPr sz="5000">
                <a:solidFill>
                  <a:srgbClr val="53585F"/>
                </a:solidFill>
              </a:rPr>
              <a:t>cf push my-app -i 4</a:t>
            </a:r>
          </a:p>
        </p:txBody>
      </p:sp>
      <p:sp>
        <p:nvSpPr>
          <p:cNvPr id="667" name="Shape 667"/>
          <p:cNvSpPr/>
          <p:nvPr/>
        </p:nvSpPr>
        <p:spPr>
          <a:xfrm flipH="1" rot="16200000">
            <a:off x="6899554" y="4010048"/>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668" name="Shape 668"/>
          <p:cNvSpPr/>
          <p:nvPr/>
        </p:nvSpPr>
        <p:spPr>
          <a:xfrm flipV="1">
            <a:off x="7238001" y="5024736"/>
            <a:ext cx="1" cy="6594511"/>
          </a:xfrm>
          <a:prstGeom prst="line">
            <a:avLst/>
          </a:prstGeom>
          <a:ln w="38100">
            <a:solidFill>
              <a:srgbClr val="A6AAA9"/>
            </a:solidFill>
            <a:custDash>
              <a:ds d="200000" sp="200000"/>
            </a:custDash>
            <a:miter lim="400000"/>
          </a:ln>
        </p:spPr>
        <p:txBody>
          <a:bodyPr lIns="0" tIns="0" rIns="0" bIns="0" anchor="ctr"/>
          <a:lstStyle/>
          <a:p>
            <a:pPr lvl="0">
              <a:defRPr sz="3200"/>
            </a:pPr>
          </a:p>
        </p:txBody>
      </p:sp>
      <p:sp>
        <p:nvSpPr>
          <p:cNvPr id="669" name="Shape 669"/>
          <p:cNvSpPr/>
          <p:nvPr/>
        </p:nvSpPr>
        <p:spPr>
          <a:xfrm>
            <a:off x="6092480" y="11036300"/>
            <a:ext cx="81984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AZ-1</a:t>
            </a:r>
          </a:p>
        </p:txBody>
      </p:sp>
      <p:sp>
        <p:nvSpPr>
          <p:cNvPr id="670" name="Shape 670"/>
          <p:cNvSpPr/>
          <p:nvPr/>
        </p:nvSpPr>
        <p:spPr>
          <a:xfrm>
            <a:off x="7563684" y="11036300"/>
            <a:ext cx="81983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AZ-2</a:t>
            </a:r>
          </a:p>
        </p:txBody>
      </p:sp>
      <p:sp>
        <p:nvSpPr>
          <p:cNvPr id="671" name="Shape 671"/>
          <p:cNvSpPr/>
          <p:nvPr/>
        </p:nvSpPr>
        <p:spPr>
          <a:xfrm flipH="1" rot="18000000">
            <a:off x="5248554" y="6090576"/>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672" name="Shape 672"/>
          <p:cNvSpPr/>
          <p:nvPr/>
        </p:nvSpPr>
        <p:spPr>
          <a:xfrm flipH="1" rot="14400000">
            <a:off x="8550554" y="6090576"/>
            <a:ext cx="676895"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grpSp>
        <p:nvGrpSpPr>
          <p:cNvPr id="675" name="Group 675"/>
          <p:cNvGrpSpPr/>
          <p:nvPr/>
        </p:nvGrpSpPr>
        <p:grpSpPr>
          <a:xfrm>
            <a:off x="2446067" y="8293322"/>
            <a:ext cx="8931149" cy="541099"/>
            <a:chOff x="0" y="0"/>
            <a:chExt cx="8931147" cy="541097"/>
          </a:xfrm>
        </p:grpSpPr>
        <p:sp>
          <p:nvSpPr>
            <p:cNvPr id="673" name="Shape 673"/>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my-app</a:t>
              </a:r>
            </a:p>
          </p:txBody>
        </p:sp>
        <p:sp>
          <p:nvSpPr>
            <p:cNvPr id="674" name="Shape 674"/>
            <p:cNvSpPr/>
            <p:nvPr/>
          </p:nvSpPr>
          <p:spPr>
            <a:xfrm>
              <a:off x="5232400" y="25399"/>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my-app</a:t>
              </a:r>
            </a:p>
          </p:txBody>
        </p:sp>
      </p:grpSp>
      <p:grpSp>
        <p:nvGrpSpPr>
          <p:cNvPr id="678" name="Group 678"/>
          <p:cNvGrpSpPr/>
          <p:nvPr/>
        </p:nvGrpSpPr>
        <p:grpSpPr>
          <a:xfrm>
            <a:off x="2446067" y="8852122"/>
            <a:ext cx="8931149" cy="541099"/>
            <a:chOff x="0" y="0"/>
            <a:chExt cx="8931147" cy="541098"/>
          </a:xfrm>
        </p:grpSpPr>
        <p:sp>
          <p:nvSpPr>
            <p:cNvPr id="676" name="Shape 676"/>
            <p:cNvSpPr/>
            <p:nvPr/>
          </p:nvSpPr>
          <p:spPr>
            <a:xfrm>
              <a:off x="0" y="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my-app</a:t>
              </a:r>
            </a:p>
          </p:txBody>
        </p:sp>
        <p:sp>
          <p:nvSpPr>
            <p:cNvPr id="677" name="Shape 677"/>
            <p:cNvSpPr/>
            <p:nvPr/>
          </p:nvSpPr>
          <p:spPr>
            <a:xfrm>
              <a:off x="5232400" y="25400"/>
              <a:ext cx="3698748" cy="515699"/>
            </a:xfrm>
            <a:prstGeom prst="roundRect">
              <a:avLst>
                <a:gd name="adj" fmla="val 19701"/>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my-app</a:t>
              </a:r>
            </a:p>
          </p:txBody>
        </p:sp>
      </p:gr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666"/>
                                        </p:tgtEl>
                                        <p:attrNameLst>
                                          <p:attrName>style.visibility</p:attrName>
                                        </p:attrNameLst>
                                      </p:cBhvr>
                                      <p:to>
                                        <p:strVal val="visible"/>
                                      </p:to>
                                    </p:set>
                                    <p:animEffect filter="wipe(left)" transition="in">
                                      <p:cBhvr>
                                        <p:cTn id="7" dur="2000"/>
                                        <p:tgtEl>
                                          <p:spTgt spid="666"/>
                                        </p:tgtEl>
                                      </p:cBhvr>
                                    </p:animEffect>
                                  </p:childTnLst>
                                </p:cTn>
                              </p:par>
                            </p:childTnLst>
                          </p:cTn>
                        </p:par>
                        <p:par>
                          <p:cTn id="8" fill="hold">
                            <p:stCondLst>
                              <p:cond delay="2000"/>
                            </p:stCondLst>
                            <p:childTnLst>
                              <p:par>
                                <p:cTn id="9" nodeType="afterEffect" presetClass="entr" presetSubtype="1" presetID="22" grpId="2" fill="hold">
                                  <p:stCondLst>
                                    <p:cond delay="0"/>
                                  </p:stCondLst>
                                  <p:iterate type="el" backwards="0">
                                    <p:tmAbs val="0"/>
                                  </p:iterate>
                                  <p:childTnLst>
                                    <p:set>
                                      <p:cBhvr>
                                        <p:cTn id="10" fill="hold"/>
                                        <p:tgtEl>
                                          <p:spTgt spid="667"/>
                                        </p:tgtEl>
                                        <p:attrNameLst>
                                          <p:attrName>style.visibility</p:attrName>
                                        </p:attrNameLst>
                                      </p:cBhvr>
                                      <p:to>
                                        <p:strVal val="visible"/>
                                      </p:to>
                                    </p:set>
                                    <p:animEffect filter="wipe(up)" transition="in">
                                      <p:cBhvr>
                                        <p:cTn id="11" dur="500"/>
                                        <p:tgtEl>
                                          <p:spTgt spid="667"/>
                                        </p:tgtEl>
                                      </p:cBhvr>
                                    </p:animEffect>
                                  </p:childTnLst>
                                </p:cTn>
                              </p:par>
                            </p:childTnLst>
                          </p:cTn>
                        </p:par>
                        <p:par>
                          <p:cTn id="12" fill="hold">
                            <p:stCondLst>
                              <p:cond delay="2500"/>
                            </p:stCondLst>
                            <p:childTnLst>
                              <p:par>
                                <p:cTn id="13" nodeType="afterEffect" presetClass="entr" presetSubtype="1" presetID="22" grpId="3" fill="hold">
                                  <p:stCondLst>
                                    <p:cond delay="500"/>
                                  </p:stCondLst>
                                  <p:iterate type="el" backwards="0">
                                    <p:tmAbs val="0"/>
                                  </p:iterate>
                                  <p:childTnLst>
                                    <p:set>
                                      <p:cBhvr>
                                        <p:cTn id="14" fill="hold"/>
                                        <p:tgtEl>
                                          <p:spTgt spid="671"/>
                                        </p:tgtEl>
                                        <p:attrNameLst>
                                          <p:attrName>style.visibility</p:attrName>
                                        </p:attrNameLst>
                                      </p:cBhvr>
                                      <p:to>
                                        <p:strVal val="visible"/>
                                      </p:to>
                                    </p:set>
                                    <p:animEffect filter="wipe(up)" transition="in">
                                      <p:cBhvr>
                                        <p:cTn id="15" dur="500"/>
                                        <p:tgtEl>
                                          <p:spTgt spid="671"/>
                                        </p:tgtEl>
                                      </p:cBhvr>
                                    </p:animEffect>
                                  </p:childTnLst>
                                </p:cTn>
                              </p:par>
                            </p:childTnLst>
                          </p:cTn>
                        </p:par>
                        <p:par>
                          <p:cTn id="16" fill="hold">
                            <p:stCondLst>
                              <p:cond delay="3500"/>
                            </p:stCondLst>
                            <p:childTnLst>
                              <p:par>
                                <p:cTn id="17" nodeType="afterEffect" presetClass="entr" presetSubtype="1" presetID="22" grpId="4" fill="hold">
                                  <p:stCondLst>
                                    <p:cond delay="0"/>
                                  </p:stCondLst>
                                  <p:iterate type="el" backwards="0">
                                    <p:tmAbs val="0"/>
                                  </p:iterate>
                                  <p:childTnLst>
                                    <p:set>
                                      <p:cBhvr>
                                        <p:cTn id="18" fill="hold"/>
                                        <p:tgtEl>
                                          <p:spTgt spid="672"/>
                                        </p:tgtEl>
                                        <p:attrNameLst>
                                          <p:attrName>style.visibility</p:attrName>
                                        </p:attrNameLst>
                                      </p:cBhvr>
                                      <p:to>
                                        <p:strVal val="visible"/>
                                      </p:to>
                                    </p:set>
                                    <p:animEffect filter="wipe(up)" transition="in">
                                      <p:cBhvr>
                                        <p:cTn id="19" dur="500"/>
                                        <p:tgtEl>
                                          <p:spTgt spid="672"/>
                                        </p:tgtEl>
                                      </p:cBhvr>
                                    </p:animEffect>
                                  </p:childTnLst>
                                </p:cTn>
                              </p:par>
                            </p:childTnLst>
                          </p:cTn>
                        </p:par>
                        <p:par>
                          <p:cTn id="20" fill="hold">
                            <p:stCondLst>
                              <p:cond delay="4000"/>
                            </p:stCondLst>
                            <p:childTnLst>
                              <p:par>
                                <p:cTn id="21" nodeType="afterEffect" presetClass="entr" presetSubtype="0" presetID="10" grpId="5" fill="hold">
                                  <p:stCondLst>
                                    <p:cond delay="1000"/>
                                  </p:stCondLst>
                                  <p:iterate type="el" backwards="0">
                                    <p:tmAbs val="0"/>
                                  </p:iterate>
                                  <p:childTnLst>
                                    <p:set>
                                      <p:cBhvr>
                                        <p:cTn id="22" fill="hold"/>
                                        <p:tgtEl>
                                          <p:spTgt spid="675"/>
                                        </p:tgtEl>
                                        <p:attrNameLst>
                                          <p:attrName>style.visibility</p:attrName>
                                        </p:attrNameLst>
                                      </p:cBhvr>
                                      <p:to>
                                        <p:strVal val="visible"/>
                                      </p:to>
                                    </p:set>
                                    <p:animEffect filter="fade" transition="in">
                                      <p:cBhvr>
                                        <p:cTn id="23" dur="1000"/>
                                        <p:tgtEl>
                                          <p:spTgt spid="675"/>
                                        </p:tgtEl>
                                      </p:cBhvr>
                                    </p:animEffect>
                                  </p:childTnLst>
                                </p:cTn>
                              </p:par>
                            </p:childTnLst>
                          </p:cTn>
                        </p:par>
                        <p:par>
                          <p:cTn id="24" fill="hold">
                            <p:stCondLst>
                              <p:cond delay="6000"/>
                            </p:stCondLst>
                            <p:childTnLst>
                              <p:par>
                                <p:cTn id="25" nodeType="afterEffect" presetClass="entr" presetSubtype="0" presetID="10" grpId="6" fill="hold">
                                  <p:stCondLst>
                                    <p:cond delay="0"/>
                                  </p:stCondLst>
                                  <p:iterate type="el" backwards="0">
                                    <p:tmAbs val="0"/>
                                  </p:iterate>
                                  <p:childTnLst>
                                    <p:set>
                                      <p:cBhvr>
                                        <p:cTn id="26" fill="hold"/>
                                        <p:tgtEl>
                                          <p:spTgt spid="678"/>
                                        </p:tgtEl>
                                        <p:attrNameLst>
                                          <p:attrName>style.visibility</p:attrName>
                                        </p:attrNameLst>
                                      </p:cBhvr>
                                      <p:to>
                                        <p:strVal val="visible"/>
                                      </p:to>
                                    </p:set>
                                    <p:animEffect filter="fade" transition="in">
                                      <p:cBhvr>
                                        <p:cTn id="27" dur="1000"/>
                                        <p:tgtEl>
                                          <p:spTgt spid="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8" grpId="6"/>
      <p:bldP build="whole" bldLvl="1" animBg="1" rev="0" advAuto="0" spid="666" grpId="1"/>
      <p:bldP build="whole" bldLvl="1" animBg="1" rev="0" advAuto="0" spid="672" grpId="4"/>
      <p:bldP build="whole" bldLvl="1" animBg="1" rev="0" advAuto="0" spid="675" grpId="5"/>
      <p:bldP build="whole" bldLvl="1" animBg="1" rev="0" advAuto="0" spid="671" grpId="3"/>
      <p:bldP build="whole" bldLvl="1" animBg="1" rev="0" advAuto="0" spid="667" grpId="2"/>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0" name="Shape 680"/>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681" name="Shape 681"/>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682" name="Shape 682"/>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Application Instances Balanced across Availability Zones</a:t>
            </a:r>
          </a:p>
        </p:txBody>
      </p:sp>
      <p:pic>
        <p:nvPicPr>
          <p:cNvPr id="683"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689" name="Group 689"/>
          <p:cNvGrpSpPr/>
          <p:nvPr/>
        </p:nvGrpSpPr>
        <p:grpSpPr>
          <a:xfrm>
            <a:off x="6607888" y="2878942"/>
            <a:ext cx="3585325" cy="2665017"/>
            <a:chOff x="-1449178" y="0"/>
            <a:chExt cx="3585324" cy="2665015"/>
          </a:xfrm>
        </p:grpSpPr>
        <p:sp>
          <p:nvSpPr>
            <p:cNvPr id="684" name="Shape 684"/>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685"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686" name="Shape 686"/>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687" name="Shape 687"/>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688"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690"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694" name="Group 694"/>
          <p:cNvGrpSpPr/>
          <p:nvPr/>
        </p:nvGrpSpPr>
        <p:grpSpPr>
          <a:xfrm>
            <a:off x="18596545" y="3726034"/>
            <a:ext cx="2936858" cy="2264350"/>
            <a:chOff x="0" y="0"/>
            <a:chExt cx="2936856" cy="2264348"/>
          </a:xfrm>
        </p:grpSpPr>
        <p:sp>
          <p:nvSpPr>
            <p:cNvPr id="691" name="Shape 691"/>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692"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693"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695" name="Shape 695"/>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sp>
        <p:nvSpPr>
          <p:cNvPr id="696" name="Shape 696"/>
          <p:cNvSpPr/>
          <p:nvPr/>
        </p:nvSpPr>
        <p:spPr>
          <a:xfrm>
            <a:off x="2101763" y="9003030"/>
            <a:ext cx="7594498" cy="3395951"/>
          </a:xfrm>
          <a:prstGeom prst="roundRect">
            <a:avLst>
              <a:gd name="adj" fmla="val 9559"/>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697" name="Shape 697"/>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698" name="Shape 698"/>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699" name="Shape 699"/>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700" name="Shape 700"/>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701" name="Shape 701"/>
          <p:cNvSpPr/>
          <p:nvPr/>
        </p:nvSpPr>
        <p:spPr>
          <a:xfrm>
            <a:off x="6118618" y="10492662"/>
            <a:ext cx="2904670"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702" name="Shape 702"/>
          <p:cNvSpPr/>
          <p:nvPr/>
        </p:nvSpPr>
        <p:spPr>
          <a:xfrm>
            <a:off x="2298149" y="10492662"/>
            <a:ext cx="2904669"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703" name="Shape 703"/>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704" name="Shape 704"/>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05" name="Shape 705"/>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706" name="Shape 706"/>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707" name="Shape 707"/>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708" name="Shape 708"/>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09" name="Shape 709"/>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710" name="Shape 710"/>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711" name="Shape 711"/>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712" name="Shape 712"/>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713" name="Shape 713"/>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grpSp>
        <p:nvGrpSpPr>
          <p:cNvPr id="736" name="Group 736"/>
          <p:cNvGrpSpPr/>
          <p:nvPr/>
        </p:nvGrpSpPr>
        <p:grpSpPr>
          <a:xfrm>
            <a:off x="14439791" y="7700985"/>
            <a:ext cx="8478822" cy="5478296"/>
            <a:chOff x="0" y="0"/>
            <a:chExt cx="8478821" cy="5478294"/>
          </a:xfrm>
        </p:grpSpPr>
        <p:sp>
          <p:nvSpPr>
            <p:cNvPr id="714" name="Shape 714"/>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715" name="Shape 715"/>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16" name="Shape 716"/>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17" name="Shape 717"/>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18" name="Shape 718"/>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19" name="Shape 719"/>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0" name="Shape 720"/>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1" name="Shape 721"/>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2" name="Shape 722"/>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3" name="Shape 723"/>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4" name="Shape 724"/>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725" name="Shape 725"/>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726" name="Shape 726"/>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727" name="Shape 727"/>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728" name="Shape 728"/>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729" name="Shape 729"/>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730" name="Shape 730"/>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sp>
          <p:nvSpPr>
            <p:cNvPr id="731" name="Shape 731"/>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732"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733" name="Shape 733"/>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734" name="Shape 734"/>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735"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737" name="Shape 737"/>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738" name="Shape 738"/>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Processes are Recovered</a:t>
            </a:r>
          </a:p>
        </p:txBody>
      </p:sp>
      <p:sp>
        <p:nvSpPr>
          <p:cNvPr id="739" name="Shape 739"/>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VMs are Recovered</a:t>
            </a:r>
          </a:p>
        </p:txBody>
      </p:sp>
    </p:spTree>
  </p:cSld>
  <p:clrMapOvr>
    <a:masterClrMapping/>
  </p:clrMapOvr>
  <p:transition spd="slow" advClick="1">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Shape 741"/>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742" name="Shape 742"/>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743" name="Shape 743"/>
          <p:cNvSpPr/>
          <p:nvPr/>
        </p:nvSpPr>
        <p:spPr>
          <a:xfrm>
            <a:off x="11813513" y="5587996"/>
            <a:ext cx="10839058"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Cloud Controller </a:t>
            </a:r>
            <a:r>
              <a:rPr sz="4000"/>
              <a:t>handles all client requests including pushing applications.  It is responsible for expected app state, state transitions, and desired convergence.</a:t>
            </a:r>
          </a:p>
        </p:txBody>
      </p:sp>
      <p:sp>
        <p:nvSpPr>
          <p:cNvPr id="744" name="Shape 744"/>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745" name="Shape 745"/>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746" name="Shape 746"/>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747" name="Shape 747"/>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748" name="Shape 748"/>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749" name="Shape 749"/>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750" name="Shape 750"/>
          <p:cNvSpPr/>
          <p:nvPr/>
        </p:nvSpPr>
        <p:spPr>
          <a:xfrm>
            <a:off x="794025" y="5494990"/>
            <a:ext cx="3011767"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751" name="Shape 75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752" name="Shape 752"/>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753" name="Shape 75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grpSp>
        <p:nvGrpSpPr>
          <p:cNvPr id="759" name="Group 759"/>
          <p:cNvGrpSpPr/>
          <p:nvPr/>
        </p:nvGrpSpPr>
        <p:grpSpPr>
          <a:xfrm>
            <a:off x="1543934" y="10812506"/>
            <a:ext cx="7353316" cy="2320572"/>
            <a:chOff x="0" y="0"/>
            <a:chExt cx="7353315" cy="2320570"/>
          </a:xfrm>
        </p:grpSpPr>
        <p:pic>
          <p:nvPicPr>
            <p:cNvPr id="75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75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75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75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75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760"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743"/>
                                        </p:tgtEl>
                                        <p:attrNameLst>
                                          <p:attrName>style.visibility</p:attrName>
                                        </p:attrNameLst>
                                      </p:cBhvr>
                                      <p:to>
                                        <p:strVal val="visible"/>
                                      </p:to>
                                    </p:set>
                                    <p:animEffect filter="dissolve" transition="in">
                                      <p:cBhvr>
                                        <p:cTn id="7" dur="1000"/>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3"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Shape 762"/>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763" name="Shape 763"/>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764" name="Shape 764"/>
          <p:cNvSpPr/>
          <p:nvPr/>
        </p:nvSpPr>
        <p:spPr>
          <a:xfrm>
            <a:off x="11813513" y="4673596"/>
            <a:ext cx="10839058" cy="4368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Health Manager</a:t>
            </a:r>
            <a:r>
              <a:rPr sz="4000"/>
              <a:t> monitors application uptime by listening to the NATS message bus for mismatched application states (expected vs. actual). The Cloud Controller publishes expected state and the DEAs publish actual state. State mismatches are reported to the Cloud Controller.</a:t>
            </a:r>
          </a:p>
        </p:txBody>
      </p:sp>
      <p:sp>
        <p:nvSpPr>
          <p:cNvPr id="765" name="Shape 765"/>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766" name="Shape 766"/>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767" name="Shape 767"/>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768" name="Shape 768"/>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769" name="Shape 769"/>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770" name="Shape 770"/>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771" name="Shape 771"/>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772" name="Shape 772"/>
          <p:cNvSpPr/>
          <p:nvPr/>
        </p:nvSpPr>
        <p:spPr>
          <a:xfrm>
            <a:off x="3978095" y="5494990"/>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773" name="Shape 773"/>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774" name="Shape 774"/>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775" name="Shape 775"/>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grpSp>
        <p:nvGrpSpPr>
          <p:cNvPr id="781" name="Group 781"/>
          <p:cNvGrpSpPr/>
          <p:nvPr/>
        </p:nvGrpSpPr>
        <p:grpSpPr>
          <a:xfrm>
            <a:off x="1543934" y="10812506"/>
            <a:ext cx="7353316" cy="2320572"/>
            <a:chOff x="0" y="0"/>
            <a:chExt cx="7353315" cy="2320570"/>
          </a:xfrm>
        </p:grpSpPr>
        <p:pic>
          <p:nvPicPr>
            <p:cNvPr id="776"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777"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778"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779"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780"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782"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764"/>
                                        </p:tgtEl>
                                        <p:attrNameLst>
                                          <p:attrName>style.visibility</p:attrName>
                                        </p:attrNameLst>
                                      </p:cBhvr>
                                      <p:to>
                                        <p:strVal val="visible"/>
                                      </p:to>
                                    </p:set>
                                    <p:animEffect filter="dissolve" transition="in">
                                      <p:cBhvr>
                                        <p:cTn id="7" dur="1000"/>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4"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Shape 784"/>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grpSp>
        <p:nvGrpSpPr>
          <p:cNvPr id="795" name="Group 795"/>
          <p:cNvGrpSpPr/>
          <p:nvPr/>
        </p:nvGrpSpPr>
        <p:grpSpPr>
          <a:xfrm>
            <a:off x="3790521" y="3461426"/>
            <a:ext cx="5070031" cy="6891715"/>
            <a:chOff x="0" y="0"/>
            <a:chExt cx="5070030" cy="6891714"/>
          </a:xfrm>
        </p:grpSpPr>
        <p:sp>
          <p:nvSpPr>
            <p:cNvPr id="785" name="Shape 785"/>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86" name="Shape 786"/>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87" name="Shape 787"/>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88" name="Shape 788"/>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89" name="Shape 789"/>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90" name="Shape 790"/>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91" name="Shape 791"/>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92" name="Shape 792"/>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93" name="Shape 793"/>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794" name="Shape 794"/>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796" name="Shape 796"/>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
        <p:nvSpPr>
          <p:cNvPr id="797" name="Shape 797"/>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sp>
        <p:nvSpPr>
          <p:cNvPr id="798" name="Shape 798"/>
          <p:cNvSpPr/>
          <p:nvPr/>
        </p:nvSpPr>
        <p:spPr>
          <a:xfrm>
            <a:off x="5278411" y="10361552"/>
            <a:ext cx="2094251" cy="1811544"/>
          </a:xfrm>
          <a:prstGeom prst="roundRect">
            <a:avLst>
              <a:gd name="adj" fmla="val 5608"/>
            </a:avLst>
          </a:prstGeom>
          <a:solidFill>
            <a:srgbClr val="0F7A70">
              <a:alpha val="49931"/>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799" name="Shape 799"/>
          <p:cNvSpPr/>
          <p:nvPr/>
        </p:nvSpPr>
        <p:spPr>
          <a:xfrm>
            <a:off x="2507105" y="31340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800" name="Shape 800"/>
          <p:cNvSpPr/>
          <p:nvPr/>
        </p:nvSpPr>
        <p:spPr>
          <a:xfrm>
            <a:off x="7089821" y="28207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801" name="Shape 801"/>
          <p:cNvSpPr/>
          <p:nvPr/>
        </p:nvSpPr>
        <p:spPr>
          <a:xfrm>
            <a:off x="3214747" y="5254401"/>
            <a:ext cx="6221579" cy="541099"/>
          </a:xfrm>
          <a:prstGeom prst="roundRect">
            <a:avLst>
              <a:gd name="adj" fmla="val 18777"/>
            </a:avLst>
          </a:prstGeom>
          <a:solidFill>
            <a:srgbClr val="0F7A70">
              <a:alpha val="49991"/>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802" name="Shape 802"/>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805" name="Group 805"/>
          <p:cNvGrpSpPr/>
          <p:nvPr/>
        </p:nvGrpSpPr>
        <p:grpSpPr>
          <a:xfrm>
            <a:off x="12212187" y="4744710"/>
            <a:ext cx="2136146" cy="1048343"/>
            <a:chOff x="0" y="0"/>
            <a:chExt cx="2136145" cy="1048342"/>
          </a:xfrm>
        </p:grpSpPr>
        <p:pic>
          <p:nvPicPr>
            <p:cNvPr id="803"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804" name="Shape 804"/>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grpSp>
      <p:sp>
        <p:nvSpPr>
          <p:cNvPr id="806" name="Shape 806"/>
          <p:cNvSpPr/>
          <p:nvPr/>
        </p:nvSpPr>
        <p:spPr>
          <a:xfrm>
            <a:off x="2146191" y="7180763"/>
            <a:ext cx="2524206" cy="1946034"/>
          </a:xfrm>
          <a:prstGeom prst="roundRect">
            <a:avLst>
              <a:gd name="adj" fmla="val 5934"/>
            </a:avLst>
          </a:prstGeom>
          <a:solidFill>
            <a:srgbClr val="FFFFFF"/>
          </a:solidFill>
          <a:ln w="762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graphicFrame>
        <p:nvGraphicFramePr>
          <p:cNvPr id="807" name="Table 807"/>
          <p:cNvGraphicFramePr/>
          <p:nvPr/>
        </p:nvGraphicFramePr>
        <p:xfrm>
          <a:off x="2309159" y="77502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808" name="Shape 808"/>
          <p:cNvSpPr/>
          <p:nvPr/>
        </p:nvSpPr>
        <p:spPr>
          <a:xfrm>
            <a:off x="5063433"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graphicFrame>
        <p:nvGraphicFramePr>
          <p:cNvPr id="809" name="Table 809"/>
          <p:cNvGraphicFramePr/>
          <p:nvPr/>
        </p:nvGraphicFramePr>
        <p:xfrm>
          <a:off x="5305026" y="77439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810" name="Shape 810"/>
          <p:cNvSpPr/>
          <p:nvPr/>
        </p:nvSpPr>
        <p:spPr>
          <a:xfrm>
            <a:off x="7980676" y="71807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graphicFrame>
        <p:nvGraphicFramePr>
          <p:cNvPr id="811" name="Table 811"/>
          <p:cNvGraphicFramePr/>
          <p:nvPr/>
        </p:nvGraphicFramePr>
        <p:xfrm>
          <a:off x="8174706" y="77375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814" name="Group 814"/>
          <p:cNvGrpSpPr/>
          <p:nvPr/>
        </p:nvGrpSpPr>
        <p:grpSpPr>
          <a:xfrm>
            <a:off x="12259432" y="6041883"/>
            <a:ext cx="2041656" cy="1004202"/>
            <a:chOff x="0" y="0"/>
            <a:chExt cx="2041655" cy="1004200"/>
          </a:xfrm>
        </p:grpSpPr>
        <p:sp>
          <p:nvSpPr>
            <p:cNvPr id="812" name="Shape 812"/>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pic>
          <p:nvPicPr>
            <p:cNvPr id="813" name="pasted-image.pdf"/>
            <p:cNvPicPr/>
            <p:nvPr/>
          </p:nvPicPr>
          <p:blipFill>
            <a:blip r:embed="rId2">
              <a:extLst/>
            </a:blip>
            <a:stretch>
              <a:fillRect/>
            </a:stretch>
          </p:blipFill>
          <p:spPr>
            <a:xfrm>
              <a:off x="510579" y="0"/>
              <a:ext cx="1020497" cy="556634"/>
            </a:xfrm>
            <a:prstGeom prst="rect">
              <a:avLst/>
            </a:prstGeom>
            <a:ln w="12700" cap="flat">
              <a:noFill/>
              <a:miter lim="400000"/>
            </a:ln>
            <a:effectLst/>
          </p:spPr>
        </p:pic>
      </p:grpSp>
      <p:sp>
        <p:nvSpPr>
          <p:cNvPr id="815" name="Shape 815"/>
          <p:cNvSpPr/>
          <p:nvPr/>
        </p:nvSpPr>
        <p:spPr>
          <a:xfrm flipH="1" rot="10800000">
            <a:off x="5980413" y="3136366"/>
            <a:ext cx="676895" cy="556297"/>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16" name="Shape 816"/>
          <p:cNvSpPr/>
          <p:nvPr/>
        </p:nvSpPr>
        <p:spPr>
          <a:xfrm flipH="1" rot="5400000">
            <a:off x="4431179"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17" name="Shape 817"/>
          <p:cNvSpPr/>
          <p:nvPr/>
        </p:nvSpPr>
        <p:spPr>
          <a:xfrm flipH="1" rot="5400000">
            <a:off x="5987089" y="6051047"/>
            <a:ext cx="676895"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18" name="Shape 818"/>
          <p:cNvSpPr/>
          <p:nvPr/>
        </p:nvSpPr>
        <p:spPr>
          <a:xfrm flipH="1" rot="5400000">
            <a:off x="7548974" y="6051047"/>
            <a:ext cx="676896" cy="556296"/>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819" name="Shape 819"/>
          <p:cNvSpPr/>
          <p:nvPr/>
        </p:nvSpPr>
        <p:spPr>
          <a:xfrm flipH="1" rot="5400000">
            <a:off x="8416771" y="4264246"/>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815"/>
                                        </p:tgtEl>
                                        <p:attrNameLst>
                                          <p:attrName>style.visibility</p:attrName>
                                        </p:attrNameLst>
                                      </p:cBhvr>
                                      <p:to>
                                        <p:strVal val="visible"/>
                                      </p:to>
                                    </p:set>
                                    <p:animEffect filter="wipe(left)" transition="in">
                                      <p:cBhvr>
                                        <p:cTn id="7" dur="500"/>
                                        <p:tgtEl>
                                          <p:spTgt spid="815"/>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805"/>
                                        </p:tgtEl>
                                        <p:attrNameLst>
                                          <p:attrName>style.visibility</p:attrName>
                                        </p:attrNameLst>
                                      </p:cBhvr>
                                      <p:to>
                                        <p:strVal val="visible"/>
                                      </p:to>
                                    </p:set>
                                    <p:animEffect filter="fade" transition="in">
                                      <p:cBhvr>
                                        <p:cTn id="11" dur="500"/>
                                        <p:tgtEl>
                                          <p:spTgt spid="805"/>
                                        </p:tgtEl>
                                      </p:cBhvr>
                                    </p:animEffect>
                                  </p:childTnLst>
                                </p:cTn>
                              </p:par>
                            </p:childTnLst>
                          </p:cTn>
                        </p:par>
                        <p:par>
                          <p:cTn id="12" fill="hold">
                            <p:stCondLst>
                              <p:cond delay="1000"/>
                            </p:stCondLst>
                            <p:childTnLst>
                              <p:par>
                                <p:cTn id="13" nodeType="afterEffect" presetClass="entr" presetSubtype="0" presetID="9" grpId="3" fill="hold">
                                  <p:stCondLst>
                                    <p:cond delay="0"/>
                                  </p:stCondLst>
                                  <p:iterate type="el" backwards="0">
                                    <p:tmAbs val="0"/>
                                  </p:iterate>
                                  <p:childTnLst>
                                    <p:set>
                                      <p:cBhvr>
                                        <p:cTn id="14" fill="hold"/>
                                        <p:tgtEl>
                                          <p:spTgt spid="802"/>
                                        </p:tgtEl>
                                        <p:attrNameLst>
                                          <p:attrName>style.visibility</p:attrName>
                                        </p:attrNameLst>
                                      </p:cBhvr>
                                      <p:to>
                                        <p:strVal val="visible"/>
                                      </p:to>
                                    </p:set>
                                    <p:animEffect filter="dissolve" transition="in">
                                      <p:cBhvr>
                                        <p:cTn id="15" dur="1000"/>
                                        <p:tgtEl>
                                          <p:spTgt spid="802"/>
                                        </p:tgtEl>
                                      </p:cBhvr>
                                    </p:animEffect>
                                  </p:childTnLst>
                                </p:cTn>
                              </p:par>
                            </p:childTnLst>
                          </p:cTn>
                        </p:par>
                        <p:par>
                          <p:cTn id="16" fill="hold">
                            <p:stCondLst>
                              <p:cond delay="2000"/>
                            </p:stCondLst>
                            <p:childTnLst>
                              <p:par>
                                <p:cTn id="17" nodeType="afterEffect" presetClass="exit" presetSubtype="0" presetID="1" grpId="4" fill="hold">
                                  <p:stCondLst>
                                    <p:cond delay="0"/>
                                  </p:stCondLst>
                                  <p:iterate type="el" backwards="0">
                                    <p:tmAbs val="0"/>
                                  </p:iterate>
                                  <p:childTnLst>
                                    <p:set>
                                      <p:cBhvr>
                                        <p:cTn id="18" fill="hold">
                                          <p:stCondLst>
                                            <p:cond delay="0"/>
                                          </p:stCondLst>
                                        </p:cTn>
                                        <p:tgtEl>
                                          <p:spTgt spid="8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4" presetID="22" grpId="5" fill="hold">
                                  <p:stCondLst>
                                    <p:cond delay="0"/>
                                  </p:stCondLst>
                                  <p:iterate type="el" backwards="0">
                                    <p:tmAbs val="0"/>
                                  </p:iterate>
                                  <p:childTnLst>
                                    <p:set>
                                      <p:cBhvr>
                                        <p:cTn id="22" fill="hold"/>
                                        <p:tgtEl>
                                          <p:spTgt spid="816"/>
                                        </p:tgtEl>
                                        <p:attrNameLst>
                                          <p:attrName>style.visibility</p:attrName>
                                        </p:attrNameLst>
                                      </p:cBhvr>
                                      <p:to>
                                        <p:strVal val="visible"/>
                                      </p:to>
                                    </p:set>
                                    <p:animEffect filter="wipe(down)" transition="in">
                                      <p:cBhvr>
                                        <p:cTn id="23" dur="500"/>
                                        <p:tgtEl>
                                          <p:spTgt spid="816"/>
                                        </p:tgtEl>
                                      </p:cBhvr>
                                    </p:animEffect>
                                  </p:childTnLst>
                                </p:cTn>
                              </p:par>
                            </p:childTnLst>
                          </p:cTn>
                        </p:par>
                        <p:par>
                          <p:cTn id="24" fill="hold">
                            <p:stCondLst>
                              <p:cond delay="500"/>
                            </p:stCondLst>
                            <p:childTnLst>
                              <p:par>
                                <p:cTn id="25" nodeType="afterEffect" presetClass="entr" presetSubtype="4" presetID="22" grpId="6" fill="hold">
                                  <p:stCondLst>
                                    <p:cond delay="0"/>
                                  </p:stCondLst>
                                  <p:iterate type="el" backwards="0">
                                    <p:tmAbs val="0"/>
                                  </p:iterate>
                                  <p:childTnLst>
                                    <p:set>
                                      <p:cBhvr>
                                        <p:cTn id="26" fill="hold"/>
                                        <p:tgtEl>
                                          <p:spTgt spid="817"/>
                                        </p:tgtEl>
                                        <p:attrNameLst>
                                          <p:attrName>style.visibility</p:attrName>
                                        </p:attrNameLst>
                                      </p:cBhvr>
                                      <p:to>
                                        <p:strVal val="visible"/>
                                      </p:to>
                                    </p:set>
                                    <p:animEffect filter="wipe(down)" transition="in">
                                      <p:cBhvr>
                                        <p:cTn id="27" dur="500"/>
                                        <p:tgtEl>
                                          <p:spTgt spid="817"/>
                                        </p:tgtEl>
                                      </p:cBhvr>
                                    </p:animEffect>
                                  </p:childTnLst>
                                </p:cTn>
                              </p:par>
                            </p:childTnLst>
                          </p:cTn>
                        </p:par>
                        <p:par>
                          <p:cTn id="28" fill="hold">
                            <p:stCondLst>
                              <p:cond delay="1000"/>
                            </p:stCondLst>
                            <p:childTnLst>
                              <p:par>
                                <p:cTn id="29" nodeType="afterEffect" presetClass="entr" presetSubtype="4" presetID="22" grpId="7" fill="hold">
                                  <p:stCondLst>
                                    <p:cond delay="0"/>
                                  </p:stCondLst>
                                  <p:iterate type="el" backwards="0">
                                    <p:tmAbs val="0"/>
                                  </p:iterate>
                                  <p:childTnLst>
                                    <p:set>
                                      <p:cBhvr>
                                        <p:cTn id="30" fill="hold"/>
                                        <p:tgtEl>
                                          <p:spTgt spid="818"/>
                                        </p:tgtEl>
                                        <p:attrNameLst>
                                          <p:attrName>style.visibility</p:attrName>
                                        </p:attrNameLst>
                                      </p:cBhvr>
                                      <p:to>
                                        <p:strVal val="visible"/>
                                      </p:to>
                                    </p:set>
                                    <p:animEffect filter="wipe(down)" transition="in">
                                      <p:cBhvr>
                                        <p:cTn id="31" dur="500"/>
                                        <p:tgtEl>
                                          <p:spTgt spid="818"/>
                                        </p:tgtEl>
                                      </p:cBhvr>
                                    </p:animEffect>
                                  </p:childTnLst>
                                </p:cTn>
                              </p:par>
                            </p:childTnLst>
                          </p:cTn>
                        </p:par>
                        <p:par>
                          <p:cTn id="32" fill="hold">
                            <p:stCondLst>
                              <p:cond delay="1500"/>
                            </p:stCondLst>
                            <p:childTnLst>
                              <p:par>
                                <p:cTn id="33" nodeType="afterEffect" presetClass="entr" presetSubtype="4" presetID="22" grpId="8" fill="hold">
                                  <p:stCondLst>
                                    <p:cond delay="0"/>
                                  </p:stCondLst>
                                  <p:iterate type="el" backwards="0">
                                    <p:tmAbs val="0"/>
                                  </p:iterate>
                                  <p:childTnLst>
                                    <p:set>
                                      <p:cBhvr>
                                        <p:cTn id="34" fill="hold"/>
                                        <p:tgtEl>
                                          <p:spTgt spid="819"/>
                                        </p:tgtEl>
                                        <p:attrNameLst>
                                          <p:attrName>style.visibility</p:attrName>
                                        </p:attrNameLst>
                                      </p:cBhvr>
                                      <p:to>
                                        <p:strVal val="visible"/>
                                      </p:to>
                                    </p:set>
                                    <p:animEffect filter="wipe(down)" transition="in">
                                      <p:cBhvr>
                                        <p:cTn id="35" dur="500"/>
                                        <p:tgtEl>
                                          <p:spTgt spid="819"/>
                                        </p:tgtEl>
                                      </p:cBhvr>
                                    </p:animEffect>
                                  </p:childTnLst>
                                </p:cTn>
                              </p:par>
                            </p:childTnLst>
                          </p:cTn>
                        </p:par>
                        <p:par>
                          <p:cTn id="36" fill="hold">
                            <p:stCondLst>
                              <p:cond delay="2000"/>
                            </p:stCondLst>
                            <p:childTnLst>
                              <p:par>
                                <p:cTn id="37" nodeType="afterEffect" presetClass="entr" presetSubtype="0" presetID="10" grpId="9" fill="hold">
                                  <p:stCondLst>
                                    <p:cond delay="0"/>
                                  </p:stCondLst>
                                  <p:iterate type="el" backwards="0">
                                    <p:tmAbs val="0"/>
                                  </p:iterate>
                                  <p:childTnLst>
                                    <p:set>
                                      <p:cBhvr>
                                        <p:cTn id="38" fill="hold"/>
                                        <p:tgtEl>
                                          <p:spTgt spid="814"/>
                                        </p:tgtEl>
                                        <p:attrNameLst>
                                          <p:attrName>style.visibility</p:attrName>
                                        </p:attrNameLst>
                                      </p:cBhvr>
                                      <p:to>
                                        <p:strVal val="visible"/>
                                      </p:to>
                                    </p:set>
                                    <p:animEffect filter="fade" transition="in">
                                      <p:cBhvr>
                                        <p:cTn id="39" dur="1000"/>
                                        <p:tgtEl>
                                          <p:spTgt spid="814"/>
                                        </p:tgtEl>
                                      </p:cBhvr>
                                    </p:animEffect>
                                  </p:childTnLst>
                                </p:cTn>
                              </p:par>
                            </p:childTnLst>
                          </p:cTn>
                        </p:par>
                        <p:par>
                          <p:cTn id="40" fill="hold">
                            <p:stCondLst>
                              <p:cond delay="3000"/>
                            </p:stCondLst>
                            <p:childTnLst>
                              <p:par>
                                <p:cTn id="41" nodeType="afterEffect" presetClass="exit" presetSubtype="0" presetID="1" grpId="10" fill="hold">
                                  <p:stCondLst>
                                    <p:cond delay="1000"/>
                                  </p:stCondLst>
                                  <p:iterate type="el" backwards="0">
                                    <p:tmAbs val="0"/>
                                  </p:iterate>
                                  <p:childTnLst>
                                    <p:set>
                                      <p:cBhvr>
                                        <p:cTn id="42" fill="hold">
                                          <p:stCondLst>
                                            <p:cond delay="0"/>
                                          </p:stCondLst>
                                        </p:cTn>
                                        <p:tgtEl>
                                          <p:spTgt spid="816"/>
                                        </p:tgtEl>
                                        <p:attrNameLst>
                                          <p:attrName>style.visibility</p:attrName>
                                        </p:attrNameLst>
                                      </p:cBhvr>
                                      <p:to>
                                        <p:strVal val="hidden"/>
                                      </p:to>
                                    </p:set>
                                  </p:childTnLst>
                                </p:cTn>
                              </p:par>
                            </p:childTnLst>
                          </p:cTn>
                        </p:par>
                        <p:par>
                          <p:cTn id="43" fill="hold">
                            <p:stCondLst>
                              <p:cond delay="4000"/>
                            </p:stCondLst>
                            <p:childTnLst>
                              <p:par>
                                <p:cTn id="44" nodeType="afterEffect" presetClass="exit" presetSubtype="0" presetID="1" grpId="11" fill="hold">
                                  <p:stCondLst>
                                    <p:cond delay="0"/>
                                  </p:stCondLst>
                                  <p:iterate type="el" backwards="0">
                                    <p:tmAbs val="0"/>
                                  </p:iterate>
                                  <p:childTnLst>
                                    <p:set>
                                      <p:cBhvr>
                                        <p:cTn id="45" fill="hold">
                                          <p:stCondLst>
                                            <p:cond delay="0"/>
                                          </p:stCondLst>
                                        </p:cTn>
                                        <p:tgtEl>
                                          <p:spTgt spid="817"/>
                                        </p:tgtEl>
                                        <p:attrNameLst>
                                          <p:attrName>style.visibility</p:attrName>
                                        </p:attrNameLst>
                                      </p:cBhvr>
                                      <p:to>
                                        <p:strVal val="hidden"/>
                                      </p:to>
                                    </p:set>
                                  </p:childTnLst>
                                </p:cTn>
                              </p:par>
                            </p:childTnLst>
                          </p:cTn>
                        </p:par>
                        <p:par>
                          <p:cTn id="46" fill="hold">
                            <p:stCondLst>
                              <p:cond delay="4000"/>
                            </p:stCondLst>
                            <p:childTnLst>
                              <p:par>
                                <p:cTn id="47" nodeType="afterEffect" presetClass="exit" presetSubtype="0" presetID="1" grpId="12" fill="hold">
                                  <p:stCondLst>
                                    <p:cond delay="0"/>
                                  </p:stCondLst>
                                  <p:iterate type="el" backwards="0">
                                    <p:tmAbs val="0"/>
                                  </p:iterate>
                                  <p:childTnLst>
                                    <p:set>
                                      <p:cBhvr>
                                        <p:cTn id="48" fill="hold">
                                          <p:stCondLst>
                                            <p:cond delay="0"/>
                                          </p:stCondLst>
                                        </p:cTn>
                                        <p:tgtEl>
                                          <p:spTgt spid="818"/>
                                        </p:tgtEl>
                                        <p:attrNameLst>
                                          <p:attrName>style.visibility</p:attrName>
                                        </p:attrNameLst>
                                      </p:cBhvr>
                                      <p:to>
                                        <p:strVal val="hidden"/>
                                      </p:to>
                                    </p:set>
                                  </p:childTnLst>
                                </p:cTn>
                              </p:par>
                            </p:childTnLst>
                          </p:cTn>
                        </p:par>
                        <p:par>
                          <p:cTn id="49" fill="hold">
                            <p:stCondLst>
                              <p:cond delay="4000"/>
                            </p:stCondLst>
                            <p:childTnLst>
                              <p:par>
                                <p:cTn id="50" nodeType="afterEffect" presetClass="exit" presetSubtype="0" presetID="1" grpId="13" fill="hold">
                                  <p:stCondLst>
                                    <p:cond delay="0"/>
                                  </p:stCondLst>
                                  <p:iterate type="el" backwards="0">
                                    <p:tmAbs val="0"/>
                                  </p:iterate>
                                  <p:childTnLst>
                                    <p:set>
                                      <p:cBhvr>
                                        <p:cTn id="51" fill="hold">
                                          <p:stCondLst>
                                            <p:cond delay="0"/>
                                          </p:stCondLst>
                                        </p:cTn>
                                        <p:tgtEl>
                                          <p:spTgt spid="8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7" grpId="6"/>
      <p:bldP build="whole" bldLvl="1" animBg="1" rev="0" advAuto="0" spid="802" grpId="3"/>
      <p:bldP build="whole" bldLvl="1" animBg="1" rev="0" advAuto="0" spid="817" grpId="11"/>
      <p:bldP build="whole" bldLvl="1" animBg="1" rev="0" advAuto="0" spid="819" grpId="8"/>
      <p:bldP build="whole" bldLvl="1" animBg="1" rev="0" advAuto="0" spid="816" grpId="5"/>
      <p:bldP build="whole" bldLvl="1" animBg="1" rev="0" advAuto="0" spid="819" grpId="13"/>
      <p:bldP build="whole" bldLvl="1" animBg="1" rev="0" advAuto="0" spid="818" grpId="7"/>
      <p:bldP build="whole" bldLvl="1" animBg="1" rev="0" advAuto="0" spid="816" grpId="10"/>
      <p:bldP build="whole" bldLvl="1" animBg="1" rev="0" advAuto="0" spid="805" grpId="2"/>
      <p:bldP build="whole" bldLvl="1" animBg="1" rev="0" advAuto="0" spid="815" grpId="1"/>
      <p:bldP build="whole" bldLvl="1" animBg="1" rev="0" advAuto="0" spid="815" grpId="4"/>
      <p:bldP build="whole" bldLvl="1" animBg="1" rev="0" advAuto="0" spid="814" grpId="9"/>
      <p:bldP build="whole" bldLvl="1" animBg="1" rev="0" advAuto="0" spid="818" grpId="12"/>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31" name="Group 831"/>
          <p:cNvGrpSpPr/>
          <p:nvPr/>
        </p:nvGrpSpPr>
        <p:grpSpPr>
          <a:xfrm>
            <a:off x="3790521" y="3448726"/>
            <a:ext cx="5070031" cy="6891715"/>
            <a:chOff x="0" y="0"/>
            <a:chExt cx="5070030" cy="6891714"/>
          </a:xfrm>
        </p:grpSpPr>
        <p:sp>
          <p:nvSpPr>
            <p:cNvPr id="821" name="Shape 821"/>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2" name="Shape 822"/>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3" name="Shape 823"/>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4" name="Shape 824"/>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5" name="Shape 825"/>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6" name="Shape 826"/>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7" name="Shape 827"/>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8" name="Shape 828"/>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29" name="Shape 829"/>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30" name="Shape 830"/>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832" name="Shape 832"/>
          <p:cNvSpPr/>
          <p:nvPr/>
        </p:nvSpPr>
        <p:spPr>
          <a:xfrm>
            <a:off x="5063433"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graphicFrame>
        <p:nvGraphicFramePr>
          <p:cNvPr id="833" name="Table 833"/>
          <p:cNvGraphicFramePr/>
          <p:nvPr/>
        </p:nvGraphicFramePr>
        <p:xfrm>
          <a:off x="5305026" y="77312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F5D328"/>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sp>
        <p:nvSpPr>
          <p:cNvPr id="834" name="Shape 834"/>
          <p:cNvSpPr/>
          <p:nvPr/>
        </p:nvSpPr>
        <p:spPr>
          <a:xfrm>
            <a:off x="5278411" y="10348852"/>
            <a:ext cx="2094251" cy="1811544"/>
          </a:xfrm>
          <a:prstGeom prst="roundRect">
            <a:avLst>
              <a:gd name="adj" fmla="val 5608"/>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835" name="Shape 835"/>
          <p:cNvSpPr/>
          <p:nvPr/>
        </p:nvSpPr>
        <p:spPr>
          <a:xfrm>
            <a:off x="3214747" y="5241701"/>
            <a:ext cx="6221579" cy="541099"/>
          </a:xfrm>
          <a:prstGeom prst="roundRect">
            <a:avLst>
              <a:gd name="adj" fmla="val 18777"/>
            </a:avLst>
          </a:prstGeom>
          <a:solidFill>
            <a:srgbClr val="0F7A70">
              <a:alpha val="49587"/>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836" name="Shape 836"/>
          <p:cNvSpPr/>
          <p:nvPr/>
        </p:nvSpPr>
        <p:spPr>
          <a:xfrm>
            <a:off x="10360931" y="37821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839" name="Group 839"/>
          <p:cNvGrpSpPr/>
          <p:nvPr/>
        </p:nvGrpSpPr>
        <p:grpSpPr>
          <a:xfrm>
            <a:off x="12199487" y="4758950"/>
            <a:ext cx="2136146" cy="1048344"/>
            <a:chOff x="0" y="0"/>
            <a:chExt cx="2136145" cy="1048342"/>
          </a:xfrm>
        </p:grpSpPr>
        <p:pic>
          <p:nvPicPr>
            <p:cNvPr id="837"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838" name="Shape 838"/>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grpSp>
      <p:sp>
        <p:nvSpPr>
          <p:cNvPr id="840" name="Shape 840"/>
          <p:cNvSpPr/>
          <p:nvPr/>
        </p:nvSpPr>
        <p:spPr>
          <a:xfrm>
            <a:off x="12246732" y="6593283"/>
            <a:ext cx="204165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sp>
        <p:nvSpPr>
          <p:cNvPr id="841" name="Shape 841"/>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pic>
        <p:nvPicPr>
          <p:cNvPr id="842" name="pasted-image.pdf"/>
          <p:cNvPicPr/>
          <p:nvPr/>
        </p:nvPicPr>
        <p:blipFill>
          <a:blip r:embed="rId3">
            <a:extLst/>
          </a:blip>
          <a:stretch>
            <a:fillRect/>
          </a:stretch>
        </p:blipFill>
        <p:spPr>
          <a:xfrm>
            <a:off x="13032565" y="6067442"/>
            <a:ext cx="838201" cy="558801"/>
          </a:xfrm>
          <a:prstGeom prst="rect">
            <a:avLst/>
          </a:prstGeom>
          <a:ln w="12700">
            <a:miter lim="400000"/>
          </a:ln>
        </p:spPr>
      </p:pic>
      <p:sp>
        <p:nvSpPr>
          <p:cNvPr id="843" name="Shape 843"/>
          <p:cNvSpPr/>
          <p:nvPr/>
        </p:nvSpPr>
        <p:spPr>
          <a:xfrm>
            <a:off x="2146191"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sp>
        <p:nvSpPr>
          <p:cNvPr id="844" name="Shape 844"/>
          <p:cNvSpPr/>
          <p:nvPr/>
        </p:nvSpPr>
        <p:spPr>
          <a:xfrm>
            <a:off x="7980676" y="7168063"/>
            <a:ext cx="2524206" cy="1946034"/>
          </a:xfrm>
          <a:prstGeom prst="roundRect">
            <a:avLst>
              <a:gd name="adj" fmla="val 5934"/>
            </a:avLst>
          </a:prstGeom>
          <a:ln w="76200">
            <a:solidFill>
              <a:srgbClr val="0F7A70"/>
            </a:solidFill>
            <a:miter lim="400000"/>
          </a:ln>
          <a:extLst>
            <a:ext uri="{C572A759-6A51-4108-AA02-DFA0A04FC94B}">
              <ma14:wrappingTextBoxFlag xmlns:ma14="http://schemas.microsoft.com/office/mac/drawingml/2011/main" val="1"/>
            </a:ext>
          </a:extLst>
        </p:spPr>
        <p:txBody>
          <a:bodyPr lIns="50800" tIns="50800" rIns="50800" bIns="50800"/>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sp>
        <p:nvSpPr>
          <p:cNvPr id="845" name="Shape 845"/>
          <p:cNvSpPr/>
          <p:nvPr/>
        </p:nvSpPr>
        <p:spPr>
          <a:xfrm>
            <a:off x="6604334" y="7913062"/>
            <a:ext cx="4531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solidFill>
                  <a:srgbClr val="C82506"/>
                </a:solidFill>
              </a:defRPr>
            </a:lvl1pPr>
          </a:lstStyle>
          <a:p>
            <a:pPr lvl="0">
              <a:defRPr b="0" sz="1800">
                <a:solidFill>
                  <a:srgbClr val="000000"/>
                </a:solidFill>
              </a:defRPr>
            </a:pPr>
            <a:r>
              <a:rPr b="1" sz="4000">
                <a:solidFill>
                  <a:srgbClr val="C82506"/>
                </a:solidFill>
              </a:rPr>
              <a:t>X</a:t>
            </a:r>
          </a:p>
        </p:txBody>
      </p:sp>
      <p:sp>
        <p:nvSpPr>
          <p:cNvPr id="846" name="Shape 846"/>
          <p:cNvSpPr/>
          <p:nvPr/>
        </p:nvSpPr>
        <p:spPr>
          <a:xfrm rot="10800000">
            <a:off x="5993764" y="3113787"/>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47" name="Shape 847"/>
          <p:cNvSpPr/>
          <p:nvPr/>
        </p:nvSpPr>
        <p:spPr>
          <a:xfrm rot="3300000">
            <a:off x="6936028" y="6055372"/>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48" name="Shape 848"/>
          <p:cNvSpPr/>
          <p:nvPr/>
        </p:nvSpPr>
        <p:spPr>
          <a:xfrm rot="3300000">
            <a:off x="4940730" y="4294622"/>
            <a:ext cx="676896" cy="556296"/>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49" name="Shape 849"/>
          <p:cNvSpPr/>
          <p:nvPr/>
        </p:nvSpPr>
        <p:spPr>
          <a:xfrm flipH="1" rot="7500000">
            <a:off x="7579197" y="9732391"/>
            <a:ext cx="676895" cy="556297"/>
          </a:xfrm>
          <a:prstGeom prst="rightArrow">
            <a:avLst>
              <a:gd name="adj1" fmla="val 32000"/>
              <a:gd name="adj2" fmla="val 89552"/>
            </a:avLst>
          </a:prstGeom>
          <a:solidFill>
            <a:srgbClr val="A6AAA9"/>
          </a:solidFill>
          <a:ln w="25400">
            <a:solidFill>
              <a:srgbClr val="FFFFFF"/>
            </a:solidFill>
            <a:miter lim="400000"/>
          </a:ln>
        </p:spPr>
        <p:txBody>
          <a:bodyPr lIns="0" tIns="0" rIns="0" bIns="0" anchor="ctr"/>
          <a:lstStyle/>
          <a:p>
            <a:pPr lvl="0">
              <a:defRPr sz="3200"/>
            </a:pPr>
          </a:p>
        </p:txBody>
      </p:sp>
      <p:sp>
        <p:nvSpPr>
          <p:cNvPr id="850" name="Shape 850"/>
          <p:cNvSpPr/>
          <p:nvPr/>
        </p:nvSpPr>
        <p:spPr>
          <a:xfrm>
            <a:off x="2507105" y="3121386"/>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851" name="Shape 851"/>
          <p:cNvSpPr/>
          <p:nvPr/>
        </p:nvSpPr>
        <p:spPr>
          <a:xfrm>
            <a:off x="7089821" y="2808095"/>
            <a:ext cx="3232867" cy="1167680"/>
          </a:xfrm>
          <a:prstGeom prst="roundRect">
            <a:avLst>
              <a:gd name="adj" fmla="val 942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graphicFrame>
        <p:nvGraphicFramePr>
          <p:cNvPr id="852" name="Table 852"/>
          <p:cNvGraphicFramePr/>
          <p:nvPr/>
        </p:nvGraphicFramePr>
        <p:xfrm>
          <a:off x="2309159" y="77375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853" name="Table 853"/>
          <p:cNvGraphicFramePr/>
          <p:nvPr/>
        </p:nvGraphicFramePr>
        <p:xfrm>
          <a:off x="8174706" y="7724857"/>
          <a:ext cx="2155197"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854" name="Shape 854"/>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855" name="Shape 855"/>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Tree>
  </p:cSld>
  <p:clrMapOvr>
    <a:masterClrMapping/>
  </p:clrMapOvr>
  <p:transition spd="slow" advClick="0" advTm="0">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845"/>
                                        </p:tgtEl>
                                        <p:attrNameLst>
                                          <p:attrName>style.visibility</p:attrName>
                                        </p:attrNameLst>
                                      </p:cBhvr>
                                      <p:to>
                                        <p:strVal val="visible"/>
                                      </p:to>
                                    </p:set>
                                    <p:animEffect filter="wipe(left)" transition="in">
                                      <p:cBhvr>
                                        <p:cTn id="7" dur="1000"/>
                                        <p:tgtEl>
                                          <p:spTgt spid="845"/>
                                        </p:tgtEl>
                                      </p:cBhvr>
                                    </p:animEffect>
                                  </p:childTnLst>
                                </p:cTn>
                              </p:par>
                            </p:childTnLst>
                          </p:cTn>
                        </p:par>
                        <p:par>
                          <p:cTn id="8" fill="hold">
                            <p:stCondLst>
                              <p:cond delay="1000"/>
                            </p:stCondLst>
                            <p:childTnLst>
                              <p:par>
                                <p:cTn id="9" nodeType="afterEffect" presetClass="entr" presetSubtype="2" presetID="22" grpId="2" fill="hold">
                                  <p:stCondLst>
                                    <p:cond delay="1000"/>
                                  </p:stCondLst>
                                  <p:iterate type="el" backwards="0">
                                    <p:tmAbs val="0"/>
                                  </p:iterate>
                                  <p:childTnLst>
                                    <p:set>
                                      <p:cBhvr>
                                        <p:cTn id="10" fill="hold"/>
                                        <p:tgtEl>
                                          <p:spTgt spid="846"/>
                                        </p:tgtEl>
                                        <p:attrNameLst>
                                          <p:attrName>style.visibility</p:attrName>
                                        </p:attrNameLst>
                                      </p:cBhvr>
                                      <p:to>
                                        <p:strVal val="visible"/>
                                      </p:to>
                                    </p:set>
                                    <p:animEffect filter="wipe(right)" transition="in">
                                      <p:cBhvr>
                                        <p:cTn id="11" dur="500"/>
                                        <p:tgtEl>
                                          <p:spTgt spid="846"/>
                                        </p:tgtEl>
                                      </p:cBhvr>
                                    </p:animEffect>
                                  </p:childTnLst>
                                </p:cTn>
                              </p:par>
                            </p:childTnLst>
                          </p:cTn>
                        </p:par>
                        <p:par>
                          <p:cTn id="12" fill="hold">
                            <p:stCondLst>
                              <p:cond delay="2500"/>
                            </p:stCondLst>
                            <p:childTnLst>
                              <p:par>
                                <p:cTn id="13" nodeType="afterEffect" presetClass="entr" presetSubtype="2" presetID="22" grpId="3" fill="hold">
                                  <p:stCondLst>
                                    <p:cond delay="1000"/>
                                  </p:stCondLst>
                                  <p:iterate type="el" backwards="0">
                                    <p:tmAbs val="0"/>
                                  </p:iterate>
                                  <p:childTnLst>
                                    <p:set>
                                      <p:cBhvr>
                                        <p:cTn id="14" fill="hold"/>
                                        <p:tgtEl>
                                          <p:spTgt spid="848"/>
                                        </p:tgtEl>
                                        <p:attrNameLst>
                                          <p:attrName>style.visibility</p:attrName>
                                        </p:attrNameLst>
                                      </p:cBhvr>
                                      <p:to>
                                        <p:strVal val="visible"/>
                                      </p:to>
                                    </p:set>
                                    <p:animEffect filter="wipe(right)" transition="in">
                                      <p:cBhvr>
                                        <p:cTn id="15" dur="500"/>
                                        <p:tgtEl>
                                          <p:spTgt spid="848"/>
                                        </p:tgtEl>
                                      </p:cBhvr>
                                    </p:animEffect>
                                  </p:childTnLst>
                                </p:cTn>
                              </p:par>
                            </p:childTnLst>
                          </p:cTn>
                        </p:par>
                        <p:par>
                          <p:cTn id="16" fill="hold">
                            <p:stCondLst>
                              <p:cond delay="4000"/>
                            </p:stCondLst>
                            <p:childTnLst>
                              <p:par>
                                <p:cTn id="17" nodeType="afterEffect" presetClass="entr" presetSubtype="2" presetID="22" grpId="4" fill="hold">
                                  <p:stCondLst>
                                    <p:cond delay="1000"/>
                                  </p:stCondLst>
                                  <p:iterate type="el" backwards="0">
                                    <p:tmAbs val="0"/>
                                  </p:iterate>
                                  <p:childTnLst>
                                    <p:set>
                                      <p:cBhvr>
                                        <p:cTn id="18" fill="hold"/>
                                        <p:tgtEl>
                                          <p:spTgt spid="847"/>
                                        </p:tgtEl>
                                        <p:attrNameLst>
                                          <p:attrName>style.visibility</p:attrName>
                                        </p:attrNameLst>
                                      </p:cBhvr>
                                      <p:to>
                                        <p:strVal val="visible"/>
                                      </p:to>
                                    </p:set>
                                    <p:animEffect filter="wipe(right)" transition="in">
                                      <p:cBhvr>
                                        <p:cTn id="19" dur="500"/>
                                        <p:tgtEl>
                                          <p:spTgt spid="847"/>
                                        </p:tgtEl>
                                      </p:cBhvr>
                                    </p:animEffect>
                                  </p:childTnLst>
                                </p:cTn>
                              </p:par>
                            </p:childTnLst>
                          </p:cTn>
                        </p:par>
                        <p:par>
                          <p:cTn id="20" fill="hold">
                            <p:stCondLst>
                              <p:cond delay="5500"/>
                            </p:stCondLst>
                            <p:childTnLst>
                              <p:par>
                                <p:cTn id="21" nodeType="afterEffect" presetClass="entr" presetSubtype="2" presetID="22" grpId="5" fill="hold">
                                  <p:stCondLst>
                                    <p:cond delay="1000"/>
                                  </p:stCondLst>
                                  <p:iterate type="el" backwards="0">
                                    <p:tmAbs val="0"/>
                                  </p:iterate>
                                  <p:childTnLst>
                                    <p:set>
                                      <p:cBhvr>
                                        <p:cTn id="22" fill="hold"/>
                                        <p:tgtEl>
                                          <p:spTgt spid="849"/>
                                        </p:tgtEl>
                                        <p:attrNameLst>
                                          <p:attrName>style.visibility</p:attrName>
                                        </p:attrNameLst>
                                      </p:cBhvr>
                                      <p:to>
                                        <p:strVal val="visible"/>
                                      </p:to>
                                    </p:set>
                                    <p:animEffect filter="wipe(right)" transition="in">
                                      <p:cBhvr>
                                        <p:cTn id="23" dur="500"/>
                                        <p:tgtEl>
                                          <p:spTgt spid="849"/>
                                        </p:tgtEl>
                                      </p:cBhvr>
                                    </p:animEffect>
                                  </p:childTnLst>
                                </p:cTn>
                              </p:par>
                            </p:childTnLst>
                          </p:cTn>
                        </p:par>
                        <p:par>
                          <p:cTn id="24" fill="hold">
                            <p:stCondLst>
                              <p:cond delay="7000"/>
                            </p:stCondLst>
                            <p:childTnLst>
                              <p:par>
                                <p:cTn id="25" nodeType="afterEffect" presetClass="exit" presetSubtype="0" presetID="1" grpId="6" fill="hold">
                                  <p:stCondLst>
                                    <p:cond delay="500"/>
                                  </p:stCondLst>
                                  <p:iterate type="el" backwards="0">
                                    <p:tmAbs val="0"/>
                                  </p:iterate>
                                  <p:childTnLst>
                                    <p:set>
                                      <p:cBhvr>
                                        <p:cTn id="26" fill="hold">
                                          <p:stCondLst>
                                            <p:cond delay="0"/>
                                          </p:stCondLst>
                                        </p:cTn>
                                        <p:tgtEl>
                                          <p:spTgt spid="847"/>
                                        </p:tgtEl>
                                        <p:attrNameLst>
                                          <p:attrName>style.visibility</p:attrName>
                                        </p:attrNameLst>
                                      </p:cBhvr>
                                      <p:to>
                                        <p:strVal val="hidden"/>
                                      </p:to>
                                    </p:set>
                                  </p:childTnLst>
                                </p:cTn>
                              </p:par>
                            </p:childTnLst>
                          </p:cTn>
                        </p:par>
                        <p:par>
                          <p:cTn id="27" fill="hold">
                            <p:stCondLst>
                              <p:cond delay="7500"/>
                            </p:stCondLst>
                            <p:childTnLst>
                              <p:par>
                                <p:cTn id="28" nodeType="afterEffect" presetClass="exit" presetSubtype="0" presetID="1" grpId="7" fill="hold">
                                  <p:stCondLst>
                                    <p:cond delay="0"/>
                                  </p:stCondLst>
                                  <p:iterate type="el" backwards="0">
                                    <p:tmAbs val="0"/>
                                  </p:iterate>
                                  <p:childTnLst>
                                    <p:set>
                                      <p:cBhvr>
                                        <p:cTn id="29" fill="hold">
                                          <p:stCondLst>
                                            <p:cond delay="0"/>
                                          </p:stCondLst>
                                        </p:cTn>
                                        <p:tgtEl>
                                          <p:spTgt spid="846"/>
                                        </p:tgtEl>
                                        <p:attrNameLst>
                                          <p:attrName>style.visibility</p:attrName>
                                        </p:attrNameLst>
                                      </p:cBhvr>
                                      <p:to>
                                        <p:strVal val="hidden"/>
                                      </p:to>
                                    </p:set>
                                  </p:childTnLst>
                                </p:cTn>
                              </p:par>
                            </p:childTnLst>
                          </p:cTn>
                        </p:par>
                        <p:par>
                          <p:cTn id="30" fill="hold">
                            <p:stCondLst>
                              <p:cond delay="7500"/>
                            </p:stCondLst>
                            <p:childTnLst>
                              <p:par>
                                <p:cTn id="31" nodeType="afterEffect" presetClass="exit" presetSubtype="0" presetID="1" grpId="8" fill="hold">
                                  <p:stCondLst>
                                    <p:cond delay="0"/>
                                  </p:stCondLst>
                                  <p:iterate type="el" backwards="0">
                                    <p:tmAbs val="0"/>
                                  </p:iterate>
                                  <p:childTnLst>
                                    <p:set>
                                      <p:cBhvr>
                                        <p:cTn id="32" fill="hold">
                                          <p:stCondLst>
                                            <p:cond delay="0"/>
                                          </p:stCondLst>
                                        </p:cTn>
                                        <p:tgtEl>
                                          <p:spTgt spid="848"/>
                                        </p:tgtEl>
                                        <p:attrNameLst>
                                          <p:attrName>style.visibility</p:attrName>
                                        </p:attrNameLst>
                                      </p:cBhvr>
                                      <p:to>
                                        <p:strVal val="hidden"/>
                                      </p:to>
                                    </p:set>
                                  </p:childTnLst>
                                </p:cTn>
                              </p:par>
                            </p:childTnLst>
                          </p:cTn>
                        </p:par>
                        <p:par>
                          <p:cTn id="33" fill="hold">
                            <p:stCondLst>
                              <p:cond delay="7500"/>
                            </p:stCondLst>
                            <p:childTnLst>
                              <p:par>
                                <p:cTn id="34" nodeType="afterEffect" presetClass="exit" presetSubtype="0" presetID="1" grpId="9" fill="hold">
                                  <p:stCondLst>
                                    <p:cond delay="0"/>
                                  </p:stCondLst>
                                  <p:iterate type="el" backwards="0">
                                    <p:tmAbs val="0"/>
                                  </p:iterate>
                                  <p:childTnLst>
                                    <p:set>
                                      <p:cBhvr>
                                        <p:cTn id="35" fill="hold">
                                          <p:stCondLst>
                                            <p:cond delay="0"/>
                                          </p:stCondLst>
                                        </p:cTn>
                                        <p:tgtEl>
                                          <p:spTgt spid="8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8" grpId="8"/>
      <p:bldP build="whole" bldLvl="1" animBg="1" rev="0" advAuto="0" spid="846" grpId="2"/>
      <p:bldP build="whole" bldLvl="1" animBg="1" rev="0" advAuto="0" spid="845" grpId="1"/>
      <p:bldP build="whole" bldLvl="1" animBg="1" rev="0" advAuto="0" spid="849" grpId="5"/>
      <p:bldP build="whole" bldLvl="1" animBg="1" rev="0" advAuto="0" spid="848" grpId="3"/>
      <p:bldP build="whole" bldLvl="1" animBg="1" rev="0" advAuto="0" spid="846" grpId="7"/>
      <p:bldP build="whole" bldLvl="1" animBg="1" rev="0" advAuto="0" spid="847" grpId="4"/>
      <p:bldP build="whole" bldLvl="1" animBg="1" rev="0" advAuto="0" spid="849" grpId="9"/>
      <p:bldP build="whole" bldLvl="1" animBg="1" rev="0" advAuto="0" spid="847" grpId="6"/>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6" name="pasted-image.pdf"/>
          <p:cNvPicPr/>
          <p:nvPr/>
        </p:nvPicPr>
        <p:blipFill>
          <a:blip r:embed="rId2">
            <a:extLst/>
          </a:blip>
          <a:stretch>
            <a:fillRect/>
          </a:stretch>
        </p:blipFill>
        <p:spPr>
          <a:xfrm>
            <a:off x="1789128" y="1352451"/>
            <a:ext cx="20805744" cy="11703230"/>
          </a:xfrm>
          <a:prstGeom prst="rect">
            <a:avLst/>
          </a:prstGeom>
          <a:ln w="12700">
            <a:miter lim="400000"/>
          </a:ln>
        </p:spPr>
      </p:pic>
      <p:sp>
        <p:nvSpPr>
          <p:cNvPr id="97" name="Shape 97"/>
          <p:cNvSpPr/>
          <p:nvPr/>
        </p:nvSpPr>
        <p:spPr>
          <a:xfrm>
            <a:off x="16299497" y="304799"/>
            <a:ext cx="7837806"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Core Tenets of Pivotal CF</a:t>
            </a:r>
          </a:p>
        </p:txBody>
      </p:sp>
    </p:spTree>
  </p:cSld>
  <p:clrMapOvr>
    <a:masterClrMapping/>
  </p:clrMapOvr>
  <p:transition spd="slow"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7" name="Shape 857"/>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sp>
        <p:nvSpPr>
          <p:cNvPr id="858" name="Shape 858"/>
          <p:cNvSpPr/>
          <p:nvPr/>
        </p:nvSpPr>
        <p:spPr>
          <a:xfrm>
            <a:off x="10360931" y="3794802"/>
            <a:ext cx="4241007" cy="3459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79" y="5152"/>
                </a:lnTo>
                <a:lnTo>
                  <a:pt x="8079" y="20807"/>
                </a:lnTo>
                <a:cubicBezTo>
                  <a:pt x="8079" y="21244"/>
                  <a:pt x="8368" y="21600"/>
                  <a:pt x="8724" y="21600"/>
                </a:cubicBezTo>
                <a:lnTo>
                  <a:pt x="20955" y="21600"/>
                </a:lnTo>
                <a:cubicBezTo>
                  <a:pt x="21311" y="21600"/>
                  <a:pt x="21600" y="21244"/>
                  <a:pt x="21600" y="20807"/>
                </a:cubicBezTo>
                <a:lnTo>
                  <a:pt x="21600" y="4661"/>
                </a:lnTo>
                <a:cubicBezTo>
                  <a:pt x="21600" y="4224"/>
                  <a:pt x="21311" y="3871"/>
                  <a:pt x="20955" y="3871"/>
                </a:cubicBezTo>
                <a:lnTo>
                  <a:pt x="8860" y="3871"/>
                </a:lnTo>
                <a:lnTo>
                  <a:pt x="0" y="0"/>
                </a:lnTo>
                <a:close/>
              </a:path>
            </a:pathLst>
          </a:custGeom>
          <a:solidFill>
            <a:srgbClr val="FFFFFF"/>
          </a:solidFill>
          <a:ln w="25400">
            <a:solidFill>
              <a:srgbClr val="85888D"/>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pPr>
          </a:p>
        </p:txBody>
      </p:sp>
      <p:grpSp>
        <p:nvGrpSpPr>
          <p:cNvPr id="861" name="Group 861"/>
          <p:cNvGrpSpPr/>
          <p:nvPr/>
        </p:nvGrpSpPr>
        <p:grpSpPr>
          <a:xfrm>
            <a:off x="12212187" y="4744710"/>
            <a:ext cx="2136146" cy="1048343"/>
            <a:chOff x="0" y="0"/>
            <a:chExt cx="2136145" cy="1048342"/>
          </a:xfrm>
        </p:grpSpPr>
        <p:pic>
          <p:nvPicPr>
            <p:cNvPr id="859" name="pasted-image.pdf"/>
            <p:cNvPicPr/>
            <p:nvPr/>
          </p:nvPicPr>
          <p:blipFill>
            <a:blip r:embed="rId2">
              <a:extLst/>
            </a:blip>
            <a:stretch>
              <a:fillRect/>
            </a:stretch>
          </p:blipFill>
          <p:spPr>
            <a:xfrm>
              <a:off x="570581" y="0"/>
              <a:ext cx="1020496" cy="556634"/>
            </a:xfrm>
            <a:prstGeom prst="rect">
              <a:avLst/>
            </a:prstGeom>
            <a:ln w="12700" cap="flat">
              <a:noFill/>
              <a:miter lim="400000"/>
            </a:ln>
            <a:effectLst/>
          </p:spPr>
        </p:pic>
        <p:sp>
          <p:nvSpPr>
            <p:cNvPr id="860" name="Shape 860"/>
            <p:cNvSpPr/>
            <p:nvPr/>
          </p:nvSpPr>
          <p:spPr>
            <a:xfrm>
              <a:off x="0" y="56360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grpSp>
      <p:grpSp>
        <p:nvGrpSpPr>
          <p:cNvPr id="864" name="Group 864"/>
          <p:cNvGrpSpPr/>
          <p:nvPr/>
        </p:nvGrpSpPr>
        <p:grpSpPr>
          <a:xfrm>
            <a:off x="12259432" y="6041883"/>
            <a:ext cx="2041656" cy="1004202"/>
            <a:chOff x="0" y="0"/>
            <a:chExt cx="2041655" cy="1004200"/>
          </a:xfrm>
        </p:grpSpPr>
        <p:sp>
          <p:nvSpPr>
            <p:cNvPr id="862" name="Shape 862"/>
            <p:cNvSpPr/>
            <p:nvPr/>
          </p:nvSpPr>
          <p:spPr>
            <a:xfrm>
              <a:off x="0" y="521600"/>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pic>
          <p:nvPicPr>
            <p:cNvPr id="863" name="pasted-image.pdf"/>
            <p:cNvPicPr/>
            <p:nvPr/>
          </p:nvPicPr>
          <p:blipFill>
            <a:blip r:embed="rId2">
              <a:extLst/>
            </a:blip>
            <a:stretch>
              <a:fillRect/>
            </a:stretch>
          </p:blipFill>
          <p:spPr>
            <a:xfrm>
              <a:off x="510579" y="0"/>
              <a:ext cx="1020497" cy="556634"/>
            </a:xfrm>
            <a:prstGeom prst="rect">
              <a:avLst/>
            </a:prstGeom>
            <a:ln w="12700" cap="flat">
              <a:noFill/>
              <a:miter lim="400000"/>
            </a:ln>
            <a:effectLst/>
          </p:spPr>
        </p:pic>
      </p:grpSp>
      <p:grpSp>
        <p:nvGrpSpPr>
          <p:cNvPr id="886" name="Group 886"/>
          <p:cNvGrpSpPr/>
          <p:nvPr/>
        </p:nvGrpSpPr>
        <p:grpSpPr>
          <a:xfrm>
            <a:off x="2146191" y="2820795"/>
            <a:ext cx="8358691" cy="9352301"/>
            <a:chOff x="0" y="0"/>
            <a:chExt cx="8358689" cy="9352300"/>
          </a:xfrm>
        </p:grpSpPr>
        <p:grpSp>
          <p:nvGrpSpPr>
            <p:cNvPr id="875" name="Group 875"/>
            <p:cNvGrpSpPr/>
            <p:nvPr/>
          </p:nvGrpSpPr>
          <p:grpSpPr>
            <a:xfrm>
              <a:off x="1644330" y="640631"/>
              <a:ext cx="5070031" cy="6891715"/>
              <a:chOff x="0" y="0"/>
              <a:chExt cx="5070030" cy="6891714"/>
            </a:xfrm>
          </p:grpSpPr>
          <p:sp>
            <p:nvSpPr>
              <p:cNvPr id="865" name="Shape 865"/>
              <p:cNvSpPr/>
              <p:nvPr/>
            </p:nvSpPr>
            <p:spPr>
              <a:xfrm flipV="1">
                <a:off x="4964697" y="389143"/>
                <a:ext cx="1" cy="142240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66" name="Shape 866"/>
              <p:cNvSpPr/>
              <p:nvPr/>
            </p:nvSpPr>
            <p:spPr>
              <a:xfrm flipV="1">
                <a:off x="222467" y="0"/>
                <a:ext cx="1" cy="1811544"/>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67" name="Shape 867"/>
              <p:cNvSpPr/>
              <p:nvPr/>
            </p:nvSpPr>
            <p:spPr>
              <a:xfrm flipV="1">
                <a:off x="2535014" y="5724034"/>
                <a:ext cx="1" cy="116768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68" name="Shape 868"/>
              <p:cNvSpPr/>
              <p:nvPr/>
            </p:nvSpPr>
            <p:spPr>
              <a:xfrm flipV="1">
                <a:off x="-1" y="3388113"/>
                <a:ext cx="2"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69" name="Shape 869"/>
              <p:cNvSpPr/>
              <p:nvPr/>
            </p:nvSpPr>
            <p:spPr>
              <a:xfrm flipV="1">
                <a:off x="2535014" y="2315504"/>
                <a:ext cx="1" cy="135254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70" name="Shape 870"/>
              <p:cNvSpPr/>
              <p:nvPr/>
            </p:nvSpPr>
            <p:spPr>
              <a:xfrm flipV="1">
                <a:off x="5070029" y="3388765"/>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71" name="Shape 871"/>
              <p:cNvSpPr/>
              <p:nvPr/>
            </p:nvSpPr>
            <p:spPr>
              <a:xfrm>
                <a:off x="13191" y="3399204"/>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72" name="Shape 872"/>
              <p:cNvSpPr/>
              <p:nvPr/>
            </p:nvSpPr>
            <p:spPr>
              <a:xfrm flipV="1">
                <a:off x="0" y="5668502"/>
                <a:ext cx="1" cy="31104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73" name="Shape 873"/>
              <p:cNvSpPr/>
              <p:nvPr/>
            </p:nvSpPr>
            <p:spPr>
              <a:xfrm>
                <a:off x="13191" y="5964301"/>
                <a:ext cx="5043648"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874" name="Shape 874"/>
              <p:cNvSpPr/>
              <p:nvPr/>
            </p:nvSpPr>
            <p:spPr>
              <a:xfrm flipV="1">
                <a:off x="5070030" y="5655803"/>
                <a:ext cx="1" cy="324392"/>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876" name="Shape 876"/>
            <p:cNvSpPr/>
            <p:nvPr/>
          </p:nvSpPr>
          <p:spPr>
            <a:xfrm>
              <a:off x="3132219" y="7540757"/>
              <a:ext cx="2094252" cy="1811544"/>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877" name="Shape 877"/>
            <p:cNvSpPr/>
            <p:nvPr/>
          </p:nvSpPr>
          <p:spPr>
            <a:xfrm>
              <a:off x="1068556" y="2433606"/>
              <a:ext cx="6221578" cy="541099"/>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878" name="Shape 878"/>
            <p:cNvSpPr/>
            <p:nvPr/>
          </p:nvSpPr>
          <p:spPr>
            <a:xfrm>
              <a:off x="0"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sp>
          <p:nvSpPr>
            <p:cNvPr id="879" name="Shape 879"/>
            <p:cNvSpPr/>
            <p:nvPr/>
          </p:nvSpPr>
          <p:spPr>
            <a:xfrm>
              <a:off x="2917242"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sp>
          <p:nvSpPr>
            <p:cNvPr id="880" name="Shape 880"/>
            <p:cNvSpPr/>
            <p:nvPr/>
          </p:nvSpPr>
          <p:spPr>
            <a:xfrm>
              <a:off x="5834484" y="4359967"/>
              <a:ext cx="2524206" cy="1946035"/>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2100">
                  <a:solidFill>
                    <a:srgbClr val="53585F"/>
                  </a:solidFill>
                </a:defRPr>
              </a:lvl1pPr>
            </a:lstStyle>
            <a:p>
              <a:pPr lvl="0">
                <a:defRPr b="0" sz="1800">
                  <a:solidFill>
                    <a:srgbClr val="000000"/>
                  </a:solidFill>
                </a:defRPr>
              </a:pPr>
              <a:r>
                <a:rPr b="1" sz="2100">
                  <a:solidFill>
                    <a:srgbClr val="53585F"/>
                  </a:solidFill>
                </a:rPr>
                <a:t>DEA</a:t>
              </a:r>
            </a:p>
          </p:txBody>
        </p:sp>
        <p:sp>
          <p:nvSpPr>
            <p:cNvPr id="881" name="Shape 881"/>
            <p:cNvSpPr/>
            <p:nvPr/>
          </p:nvSpPr>
          <p:spPr>
            <a:xfrm>
              <a:off x="360914" y="313290"/>
              <a:ext cx="3011767" cy="541099"/>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882" name="Shape 882"/>
            <p:cNvSpPr/>
            <p:nvPr/>
          </p:nvSpPr>
          <p:spPr>
            <a:xfrm>
              <a:off x="4943630" y="0"/>
              <a:ext cx="3232866" cy="1167680"/>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grpSp>
      <p:graphicFrame>
        <p:nvGraphicFramePr>
          <p:cNvPr id="883" name="Table 883"/>
          <p:cNvGraphicFramePr/>
          <p:nvPr/>
        </p:nvGraphicFramePr>
        <p:xfrm>
          <a:off x="2309159" y="7750257"/>
          <a:ext cx="2230020" cy="10610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68494"/>
                <a:gridCol w="368494"/>
                <a:gridCol w="368494"/>
                <a:gridCol w="368494"/>
                <a:gridCol w="368494"/>
                <a:gridCol w="368494"/>
              </a:tblGrid>
              <a:tr h="10483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884" name="Table 884"/>
          <p:cNvGraphicFramePr/>
          <p:nvPr/>
        </p:nvGraphicFramePr>
        <p:xfrm>
          <a:off x="5305026" y="7743907"/>
          <a:ext cx="2060071" cy="10737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40170"/>
                <a:gridCol w="340170"/>
                <a:gridCol w="340170"/>
                <a:gridCol w="340170"/>
                <a:gridCol w="340170"/>
                <a:gridCol w="340170"/>
              </a:tblGrid>
              <a:tr h="10610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885" name="Table 885"/>
          <p:cNvGraphicFramePr/>
          <p:nvPr/>
        </p:nvGraphicFramePr>
        <p:xfrm>
          <a:off x="8174706" y="7737557"/>
          <a:ext cx="2155196" cy="1086444"/>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356024"/>
                <a:gridCol w="356024"/>
                <a:gridCol w="356024"/>
                <a:gridCol w="356024"/>
                <a:gridCol w="356024"/>
                <a:gridCol w="356024"/>
              </a:tblGrid>
              <a:tr h="1073743">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sp>
        <p:nvSpPr>
          <p:cNvPr id="887" name="Shape 887"/>
          <p:cNvSpPr/>
          <p:nvPr/>
        </p:nvSpPr>
        <p:spPr>
          <a:xfrm>
            <a:off x="1300802" y="2152693"/>
            <a:ext cx="10049468" cy="10632927"/>
          </a:xfrm>
          <a:prstGeom prst="roundRect">
            <a:avLst>
              <a:gd name="adj" fmla="val 4424"/>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888" name="Shape 888"/>
          <p:cNvSpPr/>
          <p:nvPr/>
        </p:nvSpPr>
        <p:spPr>
          <a:xfrm>
            <a:off x="11061970" y="569278"/>
            <a:ext cx="12829034"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Application Instances are Recovered</a:t>
            </a:r>
          </a:p>
        </p:txBody>
      </p:sp>
    </p:spTree>
  </p:cSld>
  <p:clrMapOvr>
    <a:masterClrMapping/>
  </p:clrMapOvr>
  <p:transition spd="slow" advClick="1">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0" name="Shape 890"/>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891" name="Shape 891"/>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sp>
        <p:nvSpPr>
          <p:cNvPr id="892" name="Shape 892"/>
          <p:cNvSpPr/>
          <p:nvPr/>
        </p:nvSpPr>
        <p:spPr>
          <a:xfrm>
            <a:off x="14748392" y="6930189"/>
            <a:ext cx="6817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Application Instances are Recovered</a:t>
            </a:r>
          </a:p>
        </p:txBody>
      </p:sp>
      <p:pic>
        <p:nvPicPr>
          <p:cNvPr id="893"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899" name="Group 899"/>
          <p:cNvGrpSpPr/>
          <p:nvPr/>
        </p:nvGrpSpPr>
        <p:grpSpPr>
          <a:xfrm>
            <a:off x="6607888" y="2878942"/>
            <a:ext cx="3585325" cy="2665017"/>
            <a:chOff x="-1449178" y="0"/>
            <a:chExt cx="3585324" cy="2665015"/>
          </a:xfrm>
        </p:grpSpPr>
        <p:sp>
          <p:nvSpPr>
            <p:cNvPr id="894" name="Shape 894"/>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895"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896" name="Shape 896"/>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897" name="Shape 897"/>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898"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900"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904" name="Group 904"/>
          <p:cNvGrpSpPr/>
          <p:nvPr/>
        </p:nvGrpSpPr>
        <p:grpSpPr>
          <a:xfrm>
            <a:off x="18596545" y="3726034"/>
            <a:ext cx="2936858" cy="2264350"/>
            <a:chOff x="0" y="0"/>
            <a:chExt cx="2936856" cy="2264348"/>
          </a:xfrm>
        </p:grpSpPr>
        <p:sp>
          <p:nvSpPr>
            <p:cNvPr id="901" name="Shape 901"/>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902"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903"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905" name="Shape 905"/>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927" name="Group 927"/>
          <p:cNvGrpSpPr/>
          <p:nvPr/>
        </p:nvGrpSpPr>
        <p:grpSpPr>
          <a:xfrm>
            <a:off x="14439791" y="7725616"/>
            <a:ext cx="4896268" cy="5478296"/>
            <a:chOff x="0" y="0"/>
            <a:chExt cx="4896267" cy="5478294"/>
          </a:xfrm>
        </p:grpSpPr>
        <p:grpSp>
          <p:nvGrpSpPr>
            <p:cNvPr id="916" name="Group 916"/>
            <p:cNvGrpSpPr/>
            <p:nvPr/>
          </p:nvGrpSpPr>
          <p:grpSpPr>
            <a:xfrm>
              <a:off x="963198" y="375262"/>
              <a:ext cx="2969871" cy="4036958"/>
              <a:chOff x="0" y="0"/>
              <a:chExt cx="2969870" cy="4036957"/>
            </a:xfrm>
          </p:grpSpPr>
          <p:sp>
            <p:nvSpPr>
              <p:cNvPr id="906" name="Shape 906"/>
              <p:cNvSpPr/>
              <p:nvPr/>
            </p:nvSpPr>
            <p:spPr>
              <a:xfrm flipV="1">
                <a:off x="2908169" y="227948"/>
                <a:ext cx="1" cy="83320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07" name="Shape 907"/>
              <p:cNvSpPr/>
              <p:nvPr/>
            </p:nvSpPr>
            <p:spPr>
              <a:xfrm flipV="1">
                <a:off x="130314" y="0"/>
                <a:ext cx="1" cy="106114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08" name="Shape 908"/>
              <p:cNvSpPr/>
              <p:nvPr/>
            </p:nvSpPr>
            <p:spPr>
              <a:xfrm flipV="1">
                <a:off x="1484934" y="3352965"/>
                <a:ext cx="1" cy="68399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09" name="Shape 909"/>
              <p:cNvSpPr/>
              <p:nvPr/>
            </p:nvSpPr>
            <p:spPr>
              <a:xfrm flipV="1">
                <a:off x="-1" y="1984654"/>
                <a:ext cx="2" cy="19001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0" name="Shape 910"/>
              <p:cNvSpPr/>
              <p:nvPr/>
            </p:nvSpPr>
            <p:spPr>
              <a:xfrm flipV="1">
                <a:off x="1484934" y="1356352"/>
                <a:ext cx="1" cy="79228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1" name="Shape 911"/>
              <p:cNvSpPr/>
              <p:nvPr/>
            </p:nvSpPr>
            <p:spPr>
              <a:xfrm flipV="1">
                <a:off x="2969869" y="1985036"/>
                <a:ext cx="1" cy="18219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2" name="Shape 912"/>
              <p:cNvSpPr/>
              <p:nvPr/>
            </p:nvSpPr>
            <p:spPr>
              <a:xfrm>
                <a:off x="7727" y="1991150"/>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3" name="Shape 913"/>
              <p:cNvSpPr/>
              <p:nvPr/>
            </p:nvSpPr>
            <p:spPr>
              <a:xfrm flipV="1">
                <a:off x="0" y="3320437"/>
                <a:ext cx="1" cy="18219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4" name="Shape 914"/>
              <p:cNvSpPr/>
              <p:nvPr/>
            </p:nvSpPr>
            <p:spPr>
              <a:xfrm>
                <a:off x="7727" y="3493707"/>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915" name="Shape 915"/>
              <p:cNvSpPr/>
              <p:nvPr/>
            </p:nvSpPr>
            <p:spPr>
              <a:xfrm flipV="1">
                <a:off x="2969870" y="3312998"/>
                <a:ext cx="1" cy="19002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917" name="Shape 917"/>
            <p:cNvSpPr/>
            <p:nvPr/>
          </p:nvSpPr>
          <p:spPr>
            <a:xfrm>
              <a:off x="1834759" y="4417147"/>
              <a:ext cx="1226750" cy="1061148"/>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918" name="Shape 918"/>
            <p:cNvSpPr/>
            <p:nvPr/>
          </p:nvSpPr>
          <p:spPr>
            <a:xfrm>
              <a:off x="625927" y="1425532"/>
              <a:ext cx="3644413" cy="316960"/>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919" name="Shape 919"/>
            <p:cNvSpPr/>
            <p:nvPr/>
          </p:nvSpPr>
          <p:spPr>
            <a:xfrm>
              <a:off x="0" y="2553937"/>
              <a:ext cx="1478603"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920" name="Shape 920"/>
            <p:cNvSpPr/>
            <p:nvPr/>
          </p:nvSpPr>
          <p:spPr>
            <a:xfrm>
              <a:off x="1708832"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921" name="Shape 921"/>
            <p:cNvSpPr/>
            <p:nvPr/>
          </p:nvSpPr>
          <p:spPr>
            <a:xfrm>
              <a:off x="3417664"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922" name="Shape 922"/>
            <p:cNvSpPr/>
            <p:nvPr/>
          </p:nvSpPr>
          <p:spPr>
            <a:xfrm>
              <a:off x="211412" y="183516"/>
              <a:ext cx="1764203" cy="316960"/>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923" name="Shape 923"/>
            <p:cNvSpPr/>
            <p:nvPr/>
          </p:nvSpPr>
          <p:spPr>
            <a:xfrm>
              <a:off x="2895828" y="0"/>
              <a:ext cx="1893716" cy="683992"/>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grpSp>
      <p:graphicFrame>
        <p:nvGraphicFramePr>
          <p:cNvPr id="924" name="Table 924"/>
          <p:cNvGraphicFramePr/>
          <p:nvPr/>
        </p:nvGraphicFramePr>
        <p:xfrm>
          <a:off x="14535253" y="10613146"/>
          <a:ext cx="1297997"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4215"/>
                <a:gridCol w="214215"/>
                <a:gridCol w="214215"/>
                <a:gridCol w="214215"/>
                <a:gridCol w="214215"/>
                <a:gridCol w="214215"/>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925" name="Table 925"/>
          <p:cNvGraphicFramePr/>
          <p:nvPr/>
        </p:nvGraphicFramePr>
        <p:xfrm>
          <a:off x="16290141" y="10609427"/>
          <a:ext cx="1195907" cy="627122"/>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7201"/>
                <a:gridCol w="197201"/>
                <a:gridCol w="197201"/>
                <a:gridCol w="197201"/>
                <a:gridCol w="197201"/>
                <a:gridCol w="197201"/>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926" name="Table 926"/>
          <p:cNvGraphicFramePr/>
          <p:nvPr/>
        </p:nvGraphicFramePr>
        <p:xfrm>
          <a:off x="17971112" y="10605707"/>
          <a:ext cx="1254244" cy="641707"/>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6923"/>
                <a:gridCol w="206923"/>
                <a:gridCol w="206923"/>
                <a:gridCol w="206923"/>
                <a:gridCol w="206923"/>
                <a:gridCol w="206923"/>
              </a:tblGrid>
              <a:tr h="629005">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933" name="Group 933"/>
          <p:cNvGrpSpPr/>
          <p:nvPr/>
        </p:nvGrpSpPr>
        <p:grpSpPr>
          <a:xfrm>
            <a:off x="19262645" y="8344765"/>
            <a:ext cx="3655969" cy="3046413"/>
            <a:chOff x="-1519822" y="-381396"/>
            <a:chExt cx="3655968" cy="3046412"/>
          </a:xfrm>
        </p:grpSpPr>
        <p:sp>
          <p:nvSpPr>
            <p:cNvPr id="928" name="Shape 928"/>
            <p:cNvSpPr/>
            <p:nvPr/>
          </p:nvSpPr>
          <p:spPr>
            <a:xfrm>
              <a:off x="-1519823" y="-381397"/>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929"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930" name="Shape 930"/>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931" name="Shape 931"/>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932"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sp>
        <p:nvSpPr>
          <p:cNvPr id="934" name="Shape 934"/>
          <p:cNvSpPr/>
          <p:nvPr/>
        </p:nvSpPr>
        <p:spPr>
          <a:xfrm>
            <a:off x="14176916" y="7484978"/>
            <a:ext cx="5422018" cy="6067238"/>
          </a:xfrm>
          <a:prstGeom prst="roundRect">
            <a:avLst>
              <a:gd name="adj" fmla="val 7029"/>
            </a:avLst>
          </a:prstGeom>
          <a:ln w="254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935" name="Shape 935"/>
          <p:cNvSpPr/>
          <p:nvPr/>
        </p:nvSpPr>
        <p:spPr>
          <a:xfrm>
            <a:off x="2101763" y="9003030"/>
            <a:ext cx="7594498" cy="3395951"/>
          </a:xfrm>
          <a:prstGeom prst="roundRect">
            <a:avLst>
              <a:gd name="adj" fmla="val 9559"/>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936" name="Shape 936"/>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937" name="Shape 937"/>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938" name="Shape 938"/>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939" name="Shape 939"/>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940" name="Shape 940"/>
          <p:cNvSpPr/>
          <p:nvPr/>
        </p:nvSpPr>
        <p:spPr>
          <a:xfrm>
            <a:off x="6118618" y="10492662"/>
            <a:ext cx="2904670"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941" name="Shape 941"/>
          <p:cNvSpPr/>
          <p:nvPr/>
        </p:nvSpPr>
        <p:spPr>
          <a:xfrm>
            <a:off x="2298149" y="10492662"/>
            <a:ext cx="2904669"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942" name="Shape 942"/>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943" name="Shape 943"/>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944" name="Shape 944"/>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945" name="Shape 945"/>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946" name="Shape 946"/>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947" name="Shape 947"/>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948" name="Shape 948"/>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949" name="Shape 949"/>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950" name="Shape 950"/>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951" name="Shape 951"/>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952" name="Shape 952"/>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953" name="Shape 953"/>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Application Instances Balanced across Availability Zones</a:t>
            </a:r>
          </a:p>
        </p:txBody>
      </p:sp>
      <p:sp>
        <p:nvSpPr>
          <p:cNvPr id="954" name="Shape 954"/>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Processes are Recovered</a:t>
            </a:r>
          </a:p>
        </p:txBody>
      </p:sp>
      <p:sp>
        <p:nvSpPr>
          <p:cNvPr id="955" name="Shape 955"/>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VMs are Recovered</a:t>
            </a:r>
          </a:p>
        </p:txBody>
      </p:sp>
    </p:spTree>
  </p:cSld>
  <p:clrMapOvr>
    <a:masterClrMapping/>
  </p:clrMapOvr>
  <p:transition spd="slow" advClick="1">
    <p:dissolve/>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7" name="Shape 957"/>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958" name="Shape 958"/>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959" name="Shape 959"/>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960" name="Shape 960"/>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961" name="Shape 961"/>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962" name="Shape 962"/>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963" name="Shape 963"/>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964" name="Shape 964"/>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965" name="Shape 965"/>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966" name="Shape 966"/>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967" name="Shape 967"/>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968" name="Shape 968"/>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969" name="Shape 969"/>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970" name="Shape 970"/>
          <p:cNvSpPr/>
          <p:nvPr/>
        </p:nvSpPr>
        <p:spPr>
          <a:xfrm>
            <a:off x="794825" y="4808101"/>
            <a:ext cx="306683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971" name="Shape 971"/>
          <p:cNvSpPr/>
          <p:nvPr/>
        </p:nvSpPr>
        <p:spPr>
          <a:xfrm>
            <a:off x="3978095" y="4808101"/>
            <a:ext cx="3011768"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972" name="Shape 972"/>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grpSp>
        <p:nvGrpSpPr>
          <p:cNvPr id="978" name="Group 978"/>
          <p:cNvGrpSpPr/>
          <p:nvPr/>
        </p:nvGrpSpPr>
        <p:grpSpPr>
          <a:xfrm>
            <a:off x="1543934" y="10812506"/>
            <a:ext cx="7353316" cy="2320572"/>
            <a:chOff x="0" y="0"/>
            <a:chExt cx="7353315" cy="2320570"/>
          </a:xfrm>
        </p:grpSpPr>
        <p:pic>
          <p:nvPicPr>
            <p:cNvPr id="973"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974"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975"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976"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977"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979"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980" name="Shape 980"/>
          <p:cNvSpPr/>
          <p:nvPr/>
        </p:nvSpPr>
        <p:spPr>
          <a:xfrm>
            <a:off x="11283262" y="4063992"/>
            <a:ext cx="11528177" cy="5588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User Authorization and Authentication</a:t>
            </a:r>
            <a:r>
              <a:rPr sz="4000"/>
              <a:t> provides identity, security and authorization services. It manages third party Oauth 2.0 access credentials and can provide application access and identity-as-a-service for apps running on Cloud Foundry. </a:t>
            </a:r>
            <a:endParaRPr sz="4000"/>
          </a:p>
          <a:p>
            <a:pPr lvl="0" algn="l">
              <a:defRPr sz="1800"/>
            </a:pPr>
            <a:endParaRPr sz="4000"/>
          </a:p>
          <a:p>
            <a:pPr lvl="0" algn="l">
              <a:defRPr sz="1800"/>
            </a:pPr>
            <a:r>
              <a:rPr sz="4000"/>
              <a:t>The </a:t>
            </a:r>
            <a:r>
              <a:rPr b="1" sz="4000"/>
              <a:t>Login Server </a:t>
            </a:r>
            <a:r>
              <a:rPr sz="4000"/>
              <a:t>can leverage external LDAP sources, including Active Directory, for authentication.</a:t>
            </a:r>
          </a:p>
        </p:txBody>
      </p:sp>
    </p:spTree>
  </p:cSld>
  <p:clrMapOvr>
    <a:masterClrMapping/>
  </p:clrMapOvr>
  <p:transition spd="slow" advClick="1">
    <p:dissolve/>
  </p:transition>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2" name="Shape 982"/>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983" name="Shape 983"/>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984" name="Shape 984"/>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985" name="Shape 985"/>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986" name="Shape 986"/>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987" name="Shape 987"/>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988" name="Shape 988"/>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989" name="Shape 989"/>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990" name="Shape 990"/>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991" name="Shape 991"/>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992" name="Shape 992"/>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993" name="Shape 993"/>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994" name="Shape 994"/>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995" name="Shape 995"/>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996" name="Shape 996"/>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997" name="Shape 997"/>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998" name="Shape 998"/>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999" name="Shape 999"/>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005" name="Group 1005"/>
          <p:cNvGrpSpPr/>
          <p:nvPr/>
        </p:nvGrpSpPr>
        <p:grpSpPr>
          <a:xfrm>
            <a:off x="1543934" y="10812506"/>
            <a:ext cx="7353316" cy="2320572"/>
            <a:chOff x="0" y="0"/>
            <a:chExt cx="7353315" cy="2320570"/>
          </a:xfrm>
        </p:grpSpPr>
        <p:pic>
          <p:nvPicPr>
            <p:cNvPr id="1000"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01"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02"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03"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04"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06"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007" name="Shape 1007"/>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router</a:t>
            </a:r>
            <a:r>
              <a:rPr sz="4000"/>
              <a:t> shapes and routes all external system traffic (HTTP/API) and application traffic from the internet/intranet. It maintains a dynamic routing table for each load-balanced app instance with IP addresses and ports.</a:t>
            </a:r>
            <a:endParaRPr sz="4000"/>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9" name="Shape 1009"/>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010" name="Shape 1010"/>
          <p:cNvSpPr/>
          <p:nvPr/>
        </p:nvSpPr>
        <p:spPr>
          <a:xfrm>
            <a:off x="13092948" y="3582018"/>
            <a:ext cx="61274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push Blue -n demo-time</a:t>
            </a:r>
          </a:p>
        </p:txBody>
      </p:sp>
      <p:sp>
        <p:nvSpPr>
          <p:cNvPr id="1011" name="Shape 101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012" name="Shape 101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013" name="Shape 101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014" name="Shape 101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015" name="Shape 101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016" name="Shape 101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017" name="Shape 101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018" name="Shape 101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019" name="Shape 101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020" name="Shape 102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021" name="Shape 102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022" name="Shape 102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023" name="Shape 102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024" name="Shape 102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025" name="Shape 102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026" name="Shape 102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027" name="Shape 1027"/>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028" name="Shape 1028"/>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034" name="Group 1034"/>
          <p:cNvGrpSpPr/>
          <p:nvPr/>
        </p:nvGrpSpPr>
        <p:grpSpPr>
          <a:xfrm>
            <a:off x="1543934" y="10812506"/>
            <a:ext cx="7353316" cy="2320572"/>
            <a:chOff x="0" y="0"/>
            <a:chExt cx="7353315" cy="2320570"/>
          </a:xfrm>
        </p:grpSpPr>
        <p:pic>
          <p:nvPicPr>
            <p:cNvPr id="102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3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3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3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3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35"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036" name="Shape 1036"/>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defRPr>
            </a:lvl1pPr>
          </a:lstStyle>
          <a:p>
            <a:pPr lvl="0">
              <a:defRPr b="0" sz="1800">
                <a:solidFill>
                  <a:srgbClr val="000000"/>
                </a:solidFill>
              </a:defRPr>
            </a:pPr>
            <a:r>
              <a:rPr b="1" sz="2100">
                <a:solidFill>
                  <a:srgbClr val="53585F"/>
                </a:solidFill>
              </a:rPr>
              <a:t>Dynamic Router</a:t>
            </a:r>
          </a:p>
        </p:txBody>
      </p:sp>
      <p:sp>
        <p:nvSpPr>
          <p:cNvPr id="1037" name="Shape 1037"/>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038" name="Shape 1038"/>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039" name="Shape 1039"/>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Blue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036"/>
                                        </p:tgtEl>
                                        <p:attrNameLst>
                                          <p:attrName>style.visibility</p:attrName>
                                        </p:attrNameLst>
                                      </p:cBhvr>
                                      <p:to>
                                        <p:strVal val="visible"/>
                                      </p:to>
                                    </p:set>
                                    <p:animEffect filter="dissolve" transition="in">
                                      <p:cBhvr>
                                        <p:cTn id="7" dur="2000"/>
                                        <p:tgtEl>
                                          <p:spTgt spid="1036"/>
                                        </p:tgtEl>
                                      </p:cBhvr>
                                    </p:animEffect>
                                  </p:childTnLst>
                                </p:cTn>
                              </p:par>
                            </p:childTnLst>
                          </p:cTn>
                        </p:par>
                        <p:par>
                          <p:cTn id="8" fill="hold">
                            <p:stCondLst>
                              <p:cond delay="2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0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8" presetID="22" grpId="3" fill="hold">
                                  <p:stCondLst>
                                    <p:cond delay="0"/>
                                  </p:stCondLst>
                                  <p:iterate type="el" backwards="0">
                                    <p:tmAbs val="0"/>
                                  </p:iterate>
                                  <p:childTnLst>
                                    <p:set>
                                      <p:cBhvr>
                                        <p:cTn id="14" fill="hold"/>
                                        <p:tgtEl>
                                          <p:spTgt spid="1010"/>
                                        </p:tgtEl>
                                        <p:attrNameLst>
                                          <p:attrName>style.visibility</p:attrName>
                                        </p:attrNameLst>
                                      </p:cBhvr>
                                      <p:to>
                                        <p:strVal val="visible"/>
                                      </p:to>
                                    </p:set>
                                    <p:animEffect filter="wipe(left)" transition="in">
                                      <p:cBhvr>
                                        <p:cTn id="15" dur="1000"/>
                                        <p:tgtEl>
                                          <p:spTgt spid="1010"/>
                                        </p:tgtEl>
                                      </p:cBhvr>
                                    </p:animEffect>
                                  </p:childTnLst>
                                </p:cTn>
                              </p:par>
                            </p:childTnLst>
                          </p:cTn>
                        </p:par>
                        <p:par>
                          <p:cTn id="16" fill="hold">
                            <p:stCondLst>
                              <p:cond delay="1000"/>
                            </p:stCondLst>
                            <p:childTnLst>
                              <p:par>
                                <p:cTn id="17" nodeType="afterEffect" presetClass="entr" presetSubtype="0" presetID="9" grpId="4" fill="hold">
                                  <p:stCondLst>
                                    <p:cond delay="0"/>
                                  </p:stCondLst>
                                  <p:iterate type="el" backwards="0">
                                    <p:tmAbs val="0"/>
                                  </p:iterate>
                                  <p:childTnLst>
                                    <p:set>
                                      <p:cBhvr>
                                        <p:cTn id="18" fill="hold"/>
                                        <p:tgtEl>
                                          <p:spTgt spid="1039"/>
                                        </p:tgtEl>
                                        <p:attrNameLst>
                                          <p:attrName>style.visibility</p:attrName>
                                        </p:attrNameLst>
                                      </p:cBhvr>
                                      <p:to>
                                        <p:strVal val="visible"/>
                                      </p:to>
                                    </p:set>
                                    <p:animEffect filter="dissolve" transition="in">
                                      <p:cBhvr>
                                        <p:cTn id="19" dur="2000"/>
                                        <p:tgtEl>
                                          <p:spTgt spid="1039"/>
                                        </p:tgtEl>
                                      </p:cBhvr>
                                    </p:animEffect>
                                  </p:childTnLst>
                                </p:cTn>
                              </p:par>
                            </p:childTnLst>
                          </p:cTn>
                        </p:par>
                        <p:par>
                          <p:cTn id="20" fill="hold">
                            <p:stCondLst>
                              <p:cond delay="3000"/>
                            </p:stCondLst>
                            <p:childTnLst>
                              <p:par>
                                <p:cTn id="21" nodeType="afterEffect" presetClass="entr" presetSubtype="0" presetID="9" grpId="5" fill="hold">
                                  <p:stCondLst>
                                    <p:cond delay="0"/>
                                  </p:stCondLst>
                                  <p:iterate type="el" backwards="0">
                                    <p:tmAbs val="0"/>
                                  </p:iterate>
                                  <p:childTnLst>
                                    <p:set>
                                      <p:cBhvr>
                                        <p:cTn id="22" fill="hold"/>
                                        <p:tgtEl>
                                          <p:spTgt spid="1038"/>
                                        </p:tgtEl>
                                        <p:attrNameLst>
                                          <p:attrName>style.visibility</p:attrName>
                                        </p:attrNameLst>
                                      </p:cBhvr>
                                      <p:to>
                                        <p:strVal val="visible"/>
                                      </p:to>
                                    </p:set>
                                    <p:animEffect filter="dissolve" transition="in">
                                      <p:cBhvr>
                                        <p:cTn id="23" dur="1000"/>
                                        <p:tgtEl>
                                          <p:spTgt spid="1038"/>
                                        </p:tgtEl>
                                      </p:cBhvr>
                                    </p:animEffect>
                                  </p:childTnLst>
                                </p:cTn>
                              </p:par>
                            </p:childTnLst>
                          </p:cTn>
                        </p:par>
                        <p:par>
                          <p:cTn id="24" fill="hold">
                            <p:stCondLst>
                              <p:cond delay="4000"/>
                            </p:stCondLst>
                            <p:childTnLst>
                              <p:par>
                                <p:cTn id="25" nodeType="afterEffect" presetClass="entr" presetSubtype="0" presetID="9" grpId="6" fill="hold">
                                  <p:stCondLst>
                                    <p:cond delay="0"/>
                                  </p:stCondLst>
                                  <p:iterate type="el" backwards="0">
                                    <p:tmAbs val="0"/>
                                  </p:iterate>
                                  <p:childTnLst>
                                    <p:set>
                                      <p:cBhvr>
                                        <p:cTn id="26" fill="hold"/>
                                        <p:tgtEl>
                                          <p:spTgt spid="1037"/>
                                        </p:tgtEl>
                                        <p:attrNameLst>
                                          <p:attrName>style.visibility</p:attrName>
                                        </p:attrNameLst>
                                      </p:cBhvr>
                                      <p:to>
                                        <p:strVal val="visible"/>
                                      </p:to>
                                    </p:set>
                                    <p:animEffect filter="dissolve" transition="in">
                                      <p:cBhvr>
                                        <p:cTn id="27" dur="1000"/>
                                        <p:tgtEl>
                                          <p:spTgt spid="1037"/>
                                        </p:tgtEl>
                                      </p:cBhvr>
                                    </p:animEffect>
                                  </p:childTnLst>
                                </p:cTn>
                              </p:par>
                            </p:childTnLst>
                          </p:cTn>
                        </p:par>
                        <p:par>
                          <p:cTn id="28" fill="hold">
                            <p:stCondLst>
                              <p:cond delay="5000"/>
                            </p:stCondLst>
                            <p:childTnLst>
                              <p:par>
                                <p:cTn id="29" nodeType="afterEffect" presetClass="exit" presetSubtype="0" presetID="9" grpId="7" fill="hold">
                                  <p:stCondLst>
                                    <p:cond delay="2000"/>
                                  </p:stCondLst>
                                  <p:iterate type="el" backwards="0">
                                    <p:tmAbs val="0"/>
                                  </p:iterate>
                                  <p:childTnLst>
                                    <p:animEffect filter="dissolve" transition="out">
                                      <p:cBhvr>
                                        <p:cTn id="30" dur="1000" fill="hold"/>
                                        <p:tgtEl>
                                          <p:spTgt spid="1010"/>
                                        </p:tgtEl>
                                      </p:cBhvr>
                                    </p:animEffect>
                                    <p:set>
                                      <p:cBhvr>
                                        <p:cTn id="31" fill="hold">
                                          <p:stCondLst>
                                            <p:cond delay="999"/>
                                          </p:stCondLst>
                                        </p:cTn>
                                        <p:tgtEl>
                                          <p:spTgt spid="10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9" grpId="4"/>
      <p:bldP build="whole" bldLvl="1" animBg="1" rev="0" advAuto="0" spid="1038" grpId="5"/>
      <p:bldP build="whole" bldLvl="1" animBg="1" rev="0" advAuto="0" spid="1010" grpId="3"/>
      <p:bldP build="whole" bldLvl="1" animBg="1" rev="0" advAuto="0" spid="1036" grpId="1"/>
      <p:bldP build="whole" bldLvl="1" animBg="1" rev="0" advAuto="0" spid="1037" grpId="6"/>
      <p:bldP build="whole" bldLvl="1" animBg="1" rev="0" advAuto="0" spid="1027" grpId="2"/>
      <p:bldP build="whole" bldLvl="1" animBg="1" rev="0" advAuto="0" spid="1010" grpId="7"/>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1" name="Shape 1041"/>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042" name="Shape 1042"/>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043" name="Shape 1043"/>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044" name="Shape 1044"/>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045" name="Shape 1045"/>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046" name="Shape 1046"/>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047" name="Shape 1047"/>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048" name="Shape 1048"/>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049" name="Shape 1049"/>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050" name="Shape 1050"/>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051" name="Shape 1051"/>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052" name="Shape 1052"/>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053" name="Shape 1053"/>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054" name="Shape 1054"/>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055" name="Shape 1055"/>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056" name="Shape 1056"/>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057" name="Shape 1057"/>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058" name="Shape 1058"/>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064" name="Group 1064"/>
          <p:cNvGrpSpPr/>
          <p:nvPr/>
        </p:nvGrpSpPr>
        <p:grpSpPr>
          <a:xfrm>
            <a:off x="1543934" y="10812506"/>
            <a:ext cx="7353316" cy="2320572"/>
            <a:chOff x="0" y="0"/>
            <a:chExt cx="7353315" cy="2320570"/>
          </a:xfrm>
        </p:grpSpPr>
        <p:pic>
          <p:nvPicPr>
            <p:cNvPr id="1059"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60"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61"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62"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63"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65"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066" name="Shape 1066"/>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defRPr>
            </a:lvl1pPr>
          </a:lstStyle>
          <a:p>
            <a:pPr lvl="0">
              <a:defRPr b="0" sz="1800">
                <a:solidFill>
                  <a:srgbClr val="000000"/>
                </a:solidFill>
              </a:defRPr>
            </a:pPr>
            <a:r>
              <a:rPr b="1" sz="2100">
                <a:solidFill>
                  <a:srgbClr val="53585F"/>
                </a:solidFill>
              </a:rPr>
              <a:t>Dynamic Router</a:t>
            </a:r>
          </a:p>
        </p:txBody>
      </p:sp>
      <p:sp>
        <p:nvSpPr>
          <p:cNvPr id="1067" name="Shape 1067"/>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068" name="Shape 1068"/>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069" name="Shape 1069"/>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Blue</a:t>
            </a:r>
          </a:p>
        </p:txBody>
      </p:sp>
      <p:sp>
        <p:nvSpPr>
          <p:cNvPr id="1070" name="Shape 1070"/>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Green</a:t>
            </a:r>
          </a:p>
        </p:txBody>
      </p:sp>
      <p:sp>
        <p:nvSpPr>
          <p:cNvPr id="1071" name="Shape 1071"/>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072" name="Shape 1072"/>
          <p:cNvSpPr/>
          <p:nvPr/>
        </p:nvSpPr>
        <p:spPr>
          <a:xfrm>
            <a:off x="15842384" y="7377836"/>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073" name="Shape 1073"/>
          <p:cNvSpPr/>
          <p:nvPr/>
        </p:nvSpPr>
        <p:spPr>
          <a:xfrm>
            <a:off x="12236715" y="3605761"/>
            <a:ext cx="783996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push Green -n demo-time-temp</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073"/>
                                        </p:tgtEl>
                                        <p:attrNameLst>
                                          <p:attrName>style.visibility</p:attrName>
                                        </p:attrNameLst>
                                      </p:cBhvr>
                                      <p:to>
                                        <p:strVal val="visible"/>
                                      </p:to>
                                    </p:set>
                                    <p:animEffect filter="wipe(left)" transition="in">
                                      <p:cBhvr>
                                        <p:cTn id="7" dur="1000"/>
                                        <p:tgtEl>
                                          <p:spTgt spid="1073"/>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1070"/>
                                        </p:tgtEl>
                                        <p:attrNameLst>
                                          <p:attrName>style.visibility</p:attrName>
                                        </p:attrNameLst>
                                      </p:cBhvr>
                                      <p:to>
                                        <p:strVal val="visible"/>
                                      </p:to>
                                    </p:set>
                                    <p:animEffect filter="dissolve" transition="in">
                                      <p:cBhvr>
                                        <p:cTn id="11" dur="2000"/>
                                        <p:tgtEl>
                                          <p:spTgt spid="1070"/>
                                        </p:tgtEl>
                                      </p:cBhvr>
                                    </p:animEffect>
                                  </p:childTnLst>
                                </p:cTn>
                              </p:par>
                            </p:childTnLst>
                          </p:cTn>
                        </p:par>
                        <p:par>
                          <p:cTn id="12" fill="hold">
                            <p:stCondLst>
                              <p:cond delay="3000"/>
                            </p:stCondLst>
                            <p:childTnLst>
                              <p:par>
                                <p:cTn id="13" nodeType="afterEffect" presetClass="entr" presetSubtype="0" presetID="9" grpId="3" fill="hold">
                                  <p:stCondLst>
                                    <p:cond delay="0"/>
                                  </p:stCondLst>
                                  <p:iterate type="el" backwards="0">
                                    <p:tmAbs val="0"/>
                                  </p:iterate>
                                  <p:childTnLst>
                                    <p:set>
                                      <p:cBhvr>
                                        <p:cTn id="14" fill="hold"/>
                                        <p:tgtEl>
                                          <p:spTgt spid="1072"/>
                                        </p:tgtEl>
                                        <p:attrNameLst>
                                          <p:attrName>style.visibility</p:attrName>
                                        </p:attrNameLst>
                                      </p:cBhvr>
                                      <p:to>
                                        <p:strVal val="visible"/>
                                      </p:to>
                                    </p:set>
                                    <p:animEffect filter="dissolve" transition="in">
                                      <p:cBhvr>
                                        <p:cTn id="15" dur="1000"/>
                                        <p:tgtEl>
                                          <p:spTgt spid="1072"/>
                                        </p:tgtEl>
                                      </p:cBhvr>
                                    </p:animEffect>
                                  </p:childTnLst>
                                </p:cTn>
                              </p:par>
                            </p:childTnLst>
                          </p:cTn>
                        </p:par>
                        <p:par>
                          <p:cTn id="16" fill="hold">
                            <p:stCondLst>
                              <p:cond delay="4000"/>
                            </p:stCondLst>
                            <p:childTnLst>
                              <p:par>
                                <p:cTn id="17" nodeType="afterEffect" presetClass="entr" presetSubtype="0" presetID="9" grpId="4" fill="hold">
                                  <p:stCondLst>
                                    <p:cond delay="0"/>
                                  </p:stCondLst>
                                  <p:iterate type="el" backwards="0">
                                    <p:tmAbs val="0"/>
                                  </p:iterate>
                                  <p:childTnLst>
                                    <p:set>
                                      <p:cBhvr>
                                        <p:cTn id="18" fill="hold"/>
                                        <p:tgtEl>
                                          <p:spTgt spid="1071"/>
                                        </p:tgtEl>
                                        <p:attrNameLst>
                                          <p:attrName>style.visibility</p:attrName>
                                        </p:attrNameLst>
                                      </p:cBhvr>
                                      <p:to>
                                        <p:strVal val="visible"/>
                                      </p:to>
                                    </p:set>
                                    <p:animEffect filter="dissolve" transition="in">
                                      <p:cBhvr>
                                        <p:cTn id="19" dur="1000"/>
                                        <p:tgtEl>
                                          <p:spTgt spid="1071"/>
                                        </p:tgtEl>
                                      </p:cBhvr>
                                    </p:animEffect>
                                  </p:childTnLst>
                                </p:cTn>
                              </p:par>
                            </p:childTnLst>
                          </p:cTn>
                        </p:par>
                        <p:par>
                          <p:cTn id="20" fill="hold">
                            <p:stCondLst>
                              <p:cond delay="5000"/>
                            </p:stCondLst>
                            <p:childTnLst>
                              <p:par>
                                <p:cTn id="21" nodeType="afterEffect" presetClass="exit" presetSubtype="0" presetID="9" grpId="5" fill="hold">
                                  <p:stCondLst>
                                    <p:cond delay="2000"/>
                                  </p:stCondLst>
                                  <p:iterate type="el" backwards="0">
                                    <p:tmAbs val="0"/>
                                  </p:iterate>
                                  <p:childTnLst>
                                    <p:animEffect filter="dissolve" transition="out">
                                      <p:cBhvr>
                                        <p:cTn id="22" dur="1000" fill="hold"/>
                                        <p:tgtEl>
                                          <p:spTgt spid="1073"/>
                                        </p:tgtEl>
                                      </p:cBhvr>
                                    </p:animEffect>
                                    <p:set>
                                      <p:cBhvr>
                                        <p:cTn id="23" fill="hold">
                                          <p:stCondLst>
                                            <p:cond delay="999"/>
                                          </p:stCondLst>
                                        </p:cTn>
                                        <p:tgtEl>
                                          <p:spTgt spid="10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0" grpId="2"/>
      <p:bldP build="whole" bldLvl="1" animBg="1" rev="0" advAuto="0" spid="1072" grpId="3"/>
      <p:bldP build="whole" bldLvl="1" animBg="1" rev="0" advAuto="0" spid="1073" grpId="1"/>
      <p:bldP build="whole" bldLvl="1" animBg="1" rev="0" advAuto="0" spid="1071" grpId="4"/>
      <p:bldP build="whole" bldLvl="1" animBg="1" rev="0" advAuto="0" spid="1073" grpId="5"/>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5" name="Shape 1075"/>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076" name="Shape 107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077" name="Shape 107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078" name="Shape 107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079" name="Shape 107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080" name="Shape 108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081" name="Shape 108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082" name="Shape 108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083" name="Shape 108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084" name="Shape 108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085" name="Shape 108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086" name="Shape 108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087" name="Shape 108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088" name="Shape 108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089" name="Shape 108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090" name="Shape 109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091" name="Shape 109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092" name="Shape 109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098" name="Group 1098"/>
          <p:cNvGrpSpPr/>
          <p:nvPr/>
        </p:nvGrpSpPr>
        <p:grpSpPr>
          <a:xfrm>
            <a:off x="1543934" y="10812506"/>
            <a:ext cx="7353316" cy="2320572"/>
            <a:chOff x="0" y="0"/>
            <a:chExt cx="7353315" cy="2320570"/>
          </a:xfrm>
        </p:grpSpPr>
        <p:pic>
          <p:nvPicPr>
            <p:cNvPr id="1093"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094"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095"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096"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097"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099"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00" name="Shape 1100"/>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defRPr>
            </a:lvl1pPr>
          </a:lstStyle>
          <a:p>
            <a:pPr lvl="0">
              <a:defRPr b="0" sz="1800">
                <a:solidFill>
                  <a:srgbClr val="000000"/>
                </a:solidFill>
              </a:defRPr>
            </a:pPr>
            <a:r>
              <a:rPr b="1" sz="2100">
                <a:solidFill>
                  <a:srgbClr val="53585F"/>
                </a:solidFill>
              </a:rPr>
              <a:t>Dynamic Router</a:t>
            </a:r>
          </a:p>
        </p:txBody>
      </p:sp>
      <p:sp>
        <p:nvSpPr>
          <p:cNvPr id="1101" name="Shape 1101"/>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102" name="Shape 1102"/>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103" name="Shape 1103"/>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Blue</a:t>
            </a:r>
          </a:p>
        </p:txBody>
      </p:sp>
      <p:sp>
        <p:nvSpPr>
          <p:cNvPr id="1104" name="Shape 1104"/>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Green</a:t>
            </a:r>
          </a:p>
        </p:txBody>
      </p:sp>
      <p:sp>
        <p:nvSpPr>
          <p:cNvPr id="1105" name="Shape 1105"/>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106" name="Shape 1106"/>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107" name="Shape 1107"/>
          <p:cNvSpPr/>
          <p:nvPr/>
        </p:nvSpPr>
        <p:spPr>
          <a:xfrm>
            <a:off x="10688584" y="3629504"/>
            <a:ext cx="109362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map-route Green example.com -n demo-time</a:t>
            </a:r>
          </a:p>
        </p:txBody>
      </p:sp>
      <p:sp>
        <p:nvSpPr>
          <p:cNvPr id="1108" name="Shape 1108"/>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107"/>
                                        </p:tgtEl>
                                        <p:attrNameLst>
                                          <p:attrName>style.visibility</p:attrName>
                                        </p:attrNameLst>
                                      </p:cBhvr>
                                      <p:to>
                                        <p:strVal val="visible"/>
                                      </p:to>
                                    </p:set>
                                    <p:animEffect filter="wipe(left)" transition="in">
                                      <p:cBhvr>
                                        <p:cTn id="7" dur="1000"/>
                                        <p:tgtEl>
                                          <p:spTgt spid="1107"/>
                                        </p:tgtEl>
                                      </p:cBhvr>
                                    </p:animEffect>
                                  </p:childTnLst>
                                </p:cTn>
                              </p:par>
                            </p:childTnLst>
                          </p:cTn>
                        </p:par>
                        <p:par>
                          <p:cTn id="8" fill="hold">
                            <p:stCondLst>
                              <p:cond delay="1000"/>
                            </p:stCondLst>
                            <p:childTnLst>
                              <p:par>
                                <p:cTn id="9" nodeType="afterEffect" presetClass="entr" presetSubtype="0" presetID="9" grpId="2" fill="hold">
                                  <p:stCondLst>
                                    <p:cond delay="0"/>
                                  </p:stCondLst>
                                  <p:iterate type="el" backwards="0">
                                    <p:tmAbs val="0"/>
                                  </p:iterate>
                                  <p:childTnLst>
                                    <p:set>
                                      <p:cBhvr>
                                        <p:cTn id="10" fill="hold"/>
                                        <p:tgtEl>
                                          <p:spTgt spid="1108"/>
                                        </p:tgtEl>
                                        <p:attrNameLst>
                                          <p:attrName>style.visibility</p:attrName>
                                        </p:attrNameLst>
                                      </p:cBhvr>
                                      <p:to>
                                        <p:strVal val="visible"/>
                                      </p:to>
                                    </p:set>
                                    <p:animEffect filter="dissolve" transition="in">
                                      <p:cBhvr>
                                        <p:cTn id="11" dur="1000"/>
                                        <p:tgtEl>
                                          <p:spTgt spid="1108"/>
                                        </p:tgtEl>
                                      </p:cBhvr>
                                    </p:animEffect>
                                  </p:childTnLst>
                                </p:cTn>
                              </p:par>
                            </p:childTnLst>
                          </p:cTn>
                        </p:par>
                        <p:par>
                          <p:cTn id="12" fill="hold">
                            <p:stCondLst>
                              <p:cond delay="2000"/>
                            </p:stCondLst>
                            <p:childTnLst>
                              <p:par>
                                <p:cTn id="13" nodeType="afterEffect" presetClass="exit" presetSubtype="0" presetID="9" grpId="3" fill="hold">
                                  <p:stCondLst>
                                    <p:cond delay="2000"/>
                                  </p:stCondLst>
                                  <p:iterate type="el" backwards="0">
                                    <p:tmAbs val="0"/>
                                  </p:iterate>
                                  <p:childTnLst>
                                    <p:animEffect filter="dissolve" transition="out">
                                      <p:cBhvr>
                                        <p:cTn id="14" dur="1000" fill="hold"/>
                                        <p:tgtEl>
                                          <p:spTgt spid="1107"/>
                                        </p:tgtEl>
                                      </p:cBhvr>
                                    </p:animEffect>
                                    <p:set>
                                      <p:cBhvr>
                                        <p:cTn id="15" fill="hold">
                                          <p:stCondLst>
                                            <p:cond delay="999"/>
                                          </p:stCondLst>
                                        </p:cTn>
                                        <p:tgtEl>
                                          <p:spTgt spid="11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7" grpId="3"/>
      <p:bldP build="whole" bldLvl="1" animBg="1" rev="0" advAuto="0" spid="1108" grpId="2"/>
      <p:bldP build="whole" bldLvl="1" animBg="1" rev="0" advAuto="0" spid="1107"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0" name="Shape 1110"/>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111" name="Shape 1111"/>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112" name="Shape 1112"/>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113" name="Shape 1113"/>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114" name="Shape 1114"/>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115" name="Shape 1115"/>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116" name="Shape 1116"/>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117" name="Shape 1117"/>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118" name="Shape 1118"/>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119" name="Shape 1119"/>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120" name="Shape 1120"/>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121" name="Shape 1121"/>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122" name="Shape 1122"/>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123" name="Shape 1123"/>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124" name="Shape 1124"/>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125" name="Shape 1125"/>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126" name="Shape 1126"/>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127" name="Shape 112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133" name="Group 1133"/>
          <p:cNvGrpSpPr/>
          <p:nvPr/>
        </p:nvGrpSpPr>
        <p:grpSpPr>
          <a:xfrm>
            <a:off x="1543934" y="10812506"/>
            <a:ext cx="7353316" cy="2320572"/>
            <a:chOff x="0" y="0"/>
            <a:chExt cx="7353315" cy="2320570"/>
          </a:xfrm>
        </p:grpSpPr>
        <p:pic>
          <p:nvPicPr>
            <p:cNvPr id="1128"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29"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30"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31"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32"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34"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35" name="Shape 1135"/>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defRPr>
            </a:lvl1pPr>
          </a:lstStyle>
          <a:p>
            <a:pPr lvl="0">
              <a:defRPr b="0" sz="1800">
                <a:solidFill>
                  <a:srgbClr val="000000"/>
                </a:solidFill>
              </a:defRPr>
            </a:pPr>
            <a:r>
              <a:rPr b="1" sz="2100">
                <a:solidFill>
                  <a:srgbClr val="53585F"/>
                </a:solidFill>
              </a:rPr>
              <a:t>Dynamic Router</a:t>
            </a:r>
          </a:p>
        </p:txBody>
      </p:sp>
      <p:sp>
        <p:nvSpPr>
          <p:cNvPr id="1136" name="Shape 1136"/>
          <p:cNvSpPr/>
          <p:nvPr/>
        </p:nvSpPr>
        <p:spPr>
          <a:xfrm>
            <a:off x="14129523" y="6029223"/>
            <a:ext cx="4054349" cy="1"/>
          </a:xfrm>
          <a:prstGeom prst="line">
            <a:avLst/>
          </a:prstGeom>
          <a:ln w="25400">
            <a:solidFill/>
            <a:miter lim="400000"/>
            <a:tailEnd type="triangle"/>
          </a:ln>
        </p:spPr>
        <p:txBody>
          <a:bodyPr lIns="50800" tIns="50800" rIns="50800" bIns="50800" anchor="ctr"/>
          <a:lstStyle/>
          <a:p>
            <a:pPr lvl="0">
              <a:defRPr sz="3200"/>
            </a:pPr>
          </a:p>
        </p:txBody>
      </p:sp>
      <p:sp>
        <p:nvSpPr>
          <p:cNvPr id="1137" name="Shape 1137"/>
          <p:cNvSpPr/>
          <p:nvPr/>
        </p:nvSpPr>
        <p:spPr>
          <a:xfrm>
            <a:off x="14182958" y="5530109"/>
            <a:ext cx="364267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
        <p:nvSpPr>
          <p:cNvPr id="1138" name="Shape 1138"/>
          <p:cNvSpPr/>
          <p:nvPr/>
        </p:nvSpPr>
        <p:spPr>
          <a:xfrm>
            <a:off x="18265474" y="5130316"/>
            <a:ext cx="2540001" cy="1811544"/>
          </a:xfrm>
          <a:prstGeom prst="roundRect">
            <a:avLst>
              <a:gd name="adj" fmla="val 5608"/>
            </a:avLst>
          </a:prstGeom>
          <a:solidFill>
            <a:srgbClr val="0365C0"/>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Blue</a:t>
            </a:r>
          </a:p>
        </p:txBody>
      </p:sp>
      <p:sp>
        <p:nvSpPr>
          <p:cNvPr id="1139" name="Shape 1139"/>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Green</a:t>
            </a:r>
          </a:p>
        </p:txBody>
      </p:sp>
      <p:sp>
        <p:nvSpPr>
          <p:cNvPr id="1140" name="Shape 1140"/>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141" name="Shape 1141"/>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142" name="Shape 1142"/>
          <p:cNvSpPr/>
          <p:nvPr/>
        </p:nvSpPr>
        <p:spPr>
          <a:xfrm>
            <a:off x="10688584" y="3629504"/>
            <a:ext cx="111150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unmap-route Blue example.com -n demo-time</a:t>
            </a:r>
          </a:p>
        </p:txBody>
      </p:sp>
      <p:sp>
        <p:nvSpPr>
          <p:cNvPr id="1143" name="Shape 1143"/>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142"/>
                                        </p:tgtEl>
                                        <p:attrNameLst>
                                          <p:attrName>style.visibility</p:attrName>
                                        </p:attrNameLst>
                                      </p:cBhvr>
                                      <p:to>
                                        <p:strVal val="visible"/>
                                      </p:to>
                                    </p:set>
                                    <p:animEffect filter="wipe(left)" transition="in">
                                      <p:cBhvr>
                                        <p:cTn id="7" dur="1000"/>
                                        <p:tgtEl>
                                          <p:spTgt spid="1142"/>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137"/>
                                        </p:tgtEl>
                                        <p:attrNameLst>
                                          <p:attrName>style.visibility</p:attrName>
                                        </p:attrNameLst>
                                      </p:cBhvr>
                                      <p:to>
                                        <p:strVal val="hidden"/>
                                      </p:to>
                                    </p:set>
                                  </p:childTnLst>
                                </p:cTn>
                              </p:par>
                            </p:childTnLst>
                          </p:cTn>
                        </p:par>
                        <p:par>
                          <p:cTn id="11" fill="hold">
                            <p:stCondLst>
                              <p:cond delay="1000"/>
                            </p:stCondLst>
                            <p:childTnLst>
                              <p:par>
                                <p:cTn id="12" nodeType="afterEffect" presetClass="exit" presetSubtype="0" presetID="1" grpId="3" fill="hold">
                                  <p:stCondLst>
                                    <p:cond delay="0"/>
                                  </p:stCondLst>
                                  <p:iterate type="el" backwards="0">
                                    <p:tmAbs val="0"/>
                                  </p:iterate>
                                  <p:childTnLst>
                                    <p:set>
                                      <p:cBhvr>
                                        <p:cTn id="13" fill="hold">
                                          <p:stCondLst>
                                            <p:cond delay="0"/>
                                          </p:stCondLst>
                                        </p:cTn>
                                        <p:tgtEl>
                                          <p:spTgt spid="1136"/>
                                        </p:tgtEl>
                                        <p:attrNameLst>
                                          <p:attrName>style.visibility</p:attrName>
                                        </p:attrNameLst>
                                      </p:cBhvr>
                                      <p:to>
                                        <p:strVal val="hidden"/>
                                      </p:to>
                                    </p:set>
                                  </p:childTnLst>
                                </p:cTn>
                              </p:par>
                            </p:childTnLst>
                          </p:cTn>
                        </p:par>
                        <p:par>
                          <p:cTn id="14" fill="hold">
                            <p:stCondLst>
                              <p:cond delay="1000"/>
                            </p:stCondLst>
                            <p:childTnLst>
                              <p:par>
                                <p:cTn id="15" nodeType="afterEffect" presetClass="exit" presetSubtype="0" presetID="9" grpId="4" fill="hold">
                                  <p:stCondLst>
                                    <p:cond delay="2000"/>
                                  </p:stCondLst>
                                  <p:iterate type="el" backwards="0">
                                    <p:tmAbs val="0"/>
                                  </p:iterate>
                                  <p:childTnLst>
                                    <p:animEffect filter="dissolve" transition="out">
                                      <p:cBhvr>
                                        <p:cTn id="16" dur="1000" fill="hold"/>
                                        <p:tgtEl>
                                          <p:spTgt spid="1142"/>
                                        </p:tgtEl>
                                      </p:cBhvr>
                                    </p:animEffect>
                                    <p:set>
                                      <p:cBhvr>
                                        <p:cTn id="17" fill="hold">
                                          <p:stCondLst>
                                            <p:cond delay="999"/>
                                          </p:stCondLst>
                                        </p:cTn>
                                        <p:tgtEl>
                                          <p:spTgt spid="11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2" grpId="1"/>
      <p:bldP build="whole" bldLvl="1" animBg="1" rev="0" advAuto="0" spid="1142" grpId="4"/>
      <p:bldP build="whole" bldLvl="1" animBg="1" rev="0" advAuto="0" spid="1136" grpId="3"/>
      <p:bldP build="whole" bldLvl="1" animBg="1" rev="0" advAuto="0" spid="1137" grpId="2"/>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5" name="Shape 1145"/>
          <p:cNvSpPr/>
          <p:nvPr/>
        </p:nvSpPr>
        <p:spPr>
          <a:xfrm>
            <a:off x="16476029" y="656665"/>
            <a:ext cx="733971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Blue/Green deployments</a:t>
            </a:r>
          </a:p>
        </p:txBody>
      </p:sp>
      <p:sp>
        <p:nvSpPr>
          <p:cNvPr id="1146" name="Shape 1146"/>
          <p:cNvSpPr/>
          <p:nvPr/>
        </p:nvSpPr>
        <p:spPr>
          <a:xfrm>
            <a:off x="631994" y="10077092"/>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147" name="Shape 1147"/>
          <p:cNvSpPr/>
          <p:nvPr/>
        </p:nvSpPr>
        <p:spPr>
          <a:xfrm>
            <a:off x="631994" y="3097809"/>
            <a:ext cx="917719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148" name="Shape 1148"/>
          <p:cNvSpPr/>
          <p:nvPr/>
        </p:nvSpPr>
        <p:spPr>
          <a:xfrm>
            <a:off x="609600" y="3771998"/>
            <a:ext cx="8554539" cy="6181577"/>
          </a:xfrm>
          <a:prstGeom prst="roundRect">
            <a:avLst>
              <a:gd name="adj" fmla="val 6122"/>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149" name="Shape 1149"/>
          <p:cNvSpPr/>
          <p:nvPr/>
        </p:nvSpPr>
        <p:spPr>
          <a:xfrm>
            <a:off x="782367" y="6893207"/>
            <a:ext cx="3978148" cy="1811545"/>
          </a:xfrm>
          <a:prstGeom prst="roundRect">
            <a:avLst>
              <a:gd name="adj" fmla="val 5608"/>
            </a:avLst>
          </a:prstGeom>
          <a:ln w="76200">
            <a:solidFill>
              <a:srgbClr val="A6AAA9">
                <a:alpha val="9536"/>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150" name="Shape 1150"/>
          <p:cNvSpPr/>
          <p:nvPr/>
        </p:nvSpPr>
        <p:spPr>
          <a:xfrm>
            <a:off x="922067" y="7455296"/>
            <a:ext cx="3698749" cy="515699"/>
          </a:xfrm>
          <a:prstGeom prst="roundRect">
            <a:avLst>
              <a:gd name="adj" fmla="val 19701"/>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151" name="Shape 1151"/>
          <p:cNvSpPr/>
          <p:nvPr/>
        </p:nvSpPr>
        <p:spPr>
          <a:xfrm>
            <a:off x="922067" y="8068333"/>
            <a:ext cx="3698748" cy="500774"/>
          </a:xfrm>
          <a:prstGeom prst="roundRect">
            <a:avLst>
              <a:gd name="adj" fmla="val 20289"/>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152" name="Shape 1152"/>
          <p:cNvSpPr/>
          <p:nvPr/>
        </p:nvSpPr>
        <p:spPr>
          <a:xfrm>
            <a:off x="4862017" y="6893207"/>
            <a:ext cx="2094251" cy="1811545"/>
          </a:xfrm>
          <a:prstGeom prst="roundRect">
            <a:avLst>
              <a:gd name="adj" fmla="val 5608"/>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153" name="Shape 115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154" name="Shape 1154"/>
          <p:cNvSpPr/>
          <p:nvPr/>
        </p:nvSpPr>
        <p:spPr>
          <a:xfrm>
            <a:off x="794025" y="5494990"/>
            <a:ext cx="3011767"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155" name="Shape 1155"/>
          <p:cNvSpPr/>
          <p:nvPr/>
        </p:nvSpPr>
        <p:spPr>
          <a:xfrm>
            <a:off x="3978095" y="5494990"/>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156" name="Shape 115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157" name="Shape 1157"/>
          <p:cNvSpPr/>
          <p:nvPr/>
        </p:nvSpPr>
        <p:spPr>
          <a:xfrm>
            <a:off x="770807" y="6194578"/>
            <a:ext cx="6221579"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158" name="Shape 115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159" name="Shape 1159"/>
          <p:cNvSpPr/>
          <p:nvPr/>
        </p:nvSpPr>
        <p:spPr>
          <a:xfrm>
            <a:off x="794825" y="4808101"/>
            <a:ext cx="3066835"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160" name="Shape 1160"/>
          <p:cNvSpPr/>
          <p:nvPr/>
        </p:nvSpPr>
        <p:spPr>
          <a:xfrm>
            <a:off x="3978095" y="4808101"/>
            <a:ext cx="3011768" cy="541099"/>
          </a:xfrm>
          <a:prstGeom prst="roundRect">
            <a:avLst>
              <a:gd name="adj" fmla="val 18777"/>
            </a:avLst>
          </a:prstGeom>
          <a:solidFill>
            <a:srgbClr val="B5B5B5">
              <a:alpha val="9536"/>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161" name="Shape 116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162" name="Shape 116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168" name="Group 1168"/>
          <p:cNvGrpSpPr/>
          <p:nvPr/>
        </p:nvGrpSpPr>
        <p:grpSpPr>
          <a:xfrm>
            <a:off x="1543934" y="10812506"/>
            <a:ext cx="7353316" cy="2320572"/>
            <a:chOff x="0" y="0"/>
            <a:chExt cx="7353315" cy="2320570"/>
          </a:xfrm>
        </p:grpSpPr>
        <p:pic>
          <p:nvPicPr>
            <p:cNvPr id="1163"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64"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65"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66"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167"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169"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170" name="Shape 1170"/>
          <p:cNvSpPr/>
          <p:nvPr/>
        </p:nvSpPr>
        <p:spPr>
          <a:xfrm>
            <a:off x="11507918" y="5125666"/>
            <a:ext cx="2540001" cy="1811544"/>
          </a:xfrm>
          <a:prstGeom prst="roundRect">
            <a:avLst>
              <a:gd name="adj" fmla="val 5608"/>
            </a:avLst>
          </a:prstGeom>
          <a:ln w="76200">
            <a:solidFill>
              <a:srgbClr val="0F7A70"/>
            </a:solidFill>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53585F"/>
                </a:solidFill>
              </a:defRPr>
            </a:lvl1pPr>
          </a:lstStyle>
          <a:p>
            <a:pPr lvl="0">
              <a:defRPr b="0" sz="1800">
                <a:solidFill>
                  <a:srgbClr val="000000"/>
                </a:solidFill>
              </a:defRPr>
            </a:pPr>
            <a:r>
              <a:rPr b="1" sz="2100">
                <a:solidFill>
                  <a:srgbClr val="53585F"/>
                </a:solidFill>
              </a:rPr>
              <a:t>Dynamic Router</a:t>
            </a:r>
          </a:p>
        </p:txBody>
      </p:sp>
      <p:sp>
        <p:nvSpPr>
          <p:cNvPr id="1171" name="Shape 1171"/>
          <p:cNvSpPr/>
          <p:nvPr/>
        </p:nvSpPr>
        <p:spPr>
          <a:xfrm>
            <a:off x="18265474" y="5130316"/>
            <a:ext cx="2540001" cy="1811544"/>
          </a:xfrm>
          <a:prstGeom prst="roundRect">
            <a:avLst>
              <a:gd name="adj" fmla="val 5608"/>
            </a:avLst>
          </a:prstGeom>
          <a:solidFill>
            <a:srgbClr val="0365C0">
              <a:alpha val="497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Blue</a:t>
            </a:r>
          </a:p>
        </p:txBody>
      </p:sp>
      <p:sp>
        <p:nvSpPr>
          <p:cNvPr id="1172" name="Shape 1172"/>
          <p:cNvSpPr/>
          <p:nvPr/>
        </p:nvSpPr>
        <p:spPr>
          <a:xfrm>
            <a:off x="18265474" y="8296412"/>
            <a:ext cx="2540001" cy="1811545"/>
          </a:xfrm>
          <a:prstGeom prst="roundRect">
            <a:avLst>
              <a:gd name="adj" fmla="val 5608"/>
            </a:avLst>
          </a:prstGeom>
          <a:solidFill>
            <a:srgbClr val="00882B"/>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Green</a:t>
            </a:r>
          </a:p>
        </p:txBody>
      </p:sp>
      <p:sp>
        <p:nvSpPr>
          <p:cNvPr id="1173" name="Shape 1173"/>
          <p:cNvSpPr/>
          <p:nvPr/>
        </p:nvSpPr>
        <p:spPr>
          <a:xfrm>
            <a:off x="14181259" y="6854065"/>
            <a:ext cx="3957163" cy="2309535"/>
          </a:xfrm>
          <a:prstGeom prst="line">
            <a:avLst/>
          </a:prstGeom>
          <a:ln w="25400">
            <a:solidFill/>
            <a:miter lim="400000"/>
            <a:tailEnd type="triangle"/>
          </a:ln>
        </p:spPr>
        <p:txBody>
          <a:bodyPr lIns="50800" tIns="50800" rIns="50800" bIns="50800" anchor="ctr"/>
          <a:lstStyle/>
          <a:p>
            <a:pPr lvl="0">
              <a:defRPr sz="3200"/>
            </a:pPr>
          </a:p>
        </p:txBody>
      </p:sp>
      <p:sp>
        <p:nvSpPr>
          <p:cNvPr id="1174" name="Shape 1174"/>
          <p:cNvSpPr/>
          <p:nvPr/>
        </p:nvSpPr>
        <p:spPr>
          <a:xfrm>
            <a:off x="15836900" y="7378700"/>
            <a:ext cx="447167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demo-time-temp.example.com</a:t>
            </a:r>
          </a:p>
        </p:txBody>
      </p:sp>
      <p:sp>
        <p:nvSpPr>
          <p:cNvPr id="1175" name="Shape 1175"/>
          <p:cNvSpPr/>
          <p:nvPr/>
        </p:nvSpPr>
        <p:spPr>
          <a:xfrm>
            <a:off x="10284955" y="3629504"/>
            <a:ext cx="128275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lvl="0">
              <a:defRPr sz="1800"/>
            </a:pPr>
            <a:r>
              <a:rPr sz="4000"/>
              <a:t>cf unmap-route Green example.com -n demo-time-temp</a:t>
            </a:r>
          </a:p>
        </p:txBody>
      </p:sp>
      <p:sp>
        <p:nvSpPr>
          <p:cNvPr id="1176" name="Shape 1176"/>
          <p:cNvSpPr/>
          <p:nvPr/>
        </p:nvSpPr>
        <p:spPr>
          <a:xfrm>
            <a:off x="13138269" y="8296412"/>
            <a:ext cx="364267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demo-time.example.com</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8" presetID="22" grpId="1" fill="hold">
                                  <p:stCondLst>
                                    <p:cond delay="0"/>
                                  </p:stCondLst>
                                  <p:iterate type="el" backwards="0">
                                    <p:tmAbs val="0"/>
                                  </p:iterate>
                                  <p:childTnLst>
                                    <p:set>
                                      <p:cBhvr>
                                        <p:cTn id="6" fill="hold"/>
                                        <p:tgtEl>
                                          <p:spTgt spid="1175"/>
                                        </p:tgtEl>
                                        <p:attrNameLst>
                                          <p:attrName>style.visibility</p:attrName>
                                        </p:attrNameLst>
                                      </p:cBhvr>
                                      <p:to>
                                        <p:strVal val="visible"/>
                                      </p:to>
                                    </p:set>
                                    <p:animEffect filter="wipe(left)" transition="in">
                                      <p:cBhvr>
                                        <p:cTn id="7" dur="1000"/>
                                        <p:tgtEl>
                                          <p:spTgt spid="1175"/>
                                        </p:tgtEl>
                                      </p:cBhvr>
                                    </p:animEffect>
                                  </p:childTnLst>
                                </p:cTn>
                              </p:par>
                            </p:childTnLst>
                          </p:cTn>
                        </p:par>
                        <p:par>
                          <p:cTn id="8" fill="hold">
                            <p:stCondLst>
                              <p:cond delay="10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174"/>
                                        </p:tgtEl>
                                        <p:attrNameLst>
                                          <p:attrName>style.visibility</p:attrName>
                                        </p:attrNameLst>
                                      </p:cBhvr>
                                      <p:to>
                                        <p:strVal val="hidden"/>
                                      </p:to>
                                    </p:set>
                                  </p:childTnLst>
                                </p:cTn>
                              </p:par>
                            </p:childTnLst>
                          </p:cTn>
                        </p:par>
                        <p:par>
                          <p:cTn id="11" fill="hold">
                            <p:stCondLst>
                              <p:cond delay="1000"/>
                            </p:stCondLst>
                            <p:childTnLst>
                              <p:par>
                                <p:cTn id="12" nodeType="afterEffect" presetClass="exit" presetSubtype="0" presetID="9" grpId="3" fill="hold">
                                  <p:stCondLst>
                                    <p:cond delay="2000"/>
                                  </p:stCondLst>
                                  <p:iterate type="el" backwards="0">
                                    <p:tmAbs val="0"/>
                                  </p:iterate>
                                  <p:childTnLst>
                                    <p:animEffect filter="dissolve" transition="out">
                                      <p:cBhvr>
                                        <p:cTn id="13" dur="1000" fill="hold"/>
                                        <p:tgtEl>
                                          <p:spTgt spid="1175"/>
                                        </p:tgtEl>
                                      </p:cBhvr>
                                    </p:animEffect>
                                    <p:set>
                                      <p:cBhvr>
                                        <p:cTn id="14" fill="hold">
                                          <p:stCondLst>
                                            <p:cond delay="999"/>
                                          </p:stCondLst>
                                        </p:cTn>
                                        <p:tgtEl>
                                          <p:spTgt spid="11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5" grpId="3"/>
      <p:bldP build="whole" bldLvl="1" animBg="1" rev="0" advAuto="0" spid="1175" grpId="1"/>
      <p:bldP build="whole" bldLvl="1" animBg="1" rev="0" advAuto="0" spid="1174" grpId="2"/>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8" name="Shape 1178"/>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179" name="Shape 1179"/>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180" name="Shape 1180"/>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181" name="Shape 1181"/>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182" name="Shape 1182"/>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183" name="Shape 1183"/>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184" name="Shape 1184"/>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185" name="Shape 1185"/>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186" name="Shape 1186"/>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187" name="Shape 1187"/>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188" name="Shape 1188"/>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189" name="Shape 1189"/>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190" name="Shape 1190"/>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191" name="Shape 1191"/>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192" name="Shape 1192"/>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193" name="Shape 1193"/>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194" name="Shape 1194"/>
          <p:cNvSpPr/>
          <p:nvPr/>
        </p:nvSpPr>
        <p:spPr>
          <a:xfrm>
            <a:off x="767824" y="4108513"/>
            <a:ext cx="622754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195" name="Shape 1195"/>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grpSp>
        <p:nvGrpSpPr>
          <p:cNvPr id="1201" name="Group 1201"/>
          <p:cNvGrpSpPr/>
          <p:nvPr/>
        </p:nvGrpSpPr>
        <p:grpSpPr>
          <a:xfrm>
            <a:off x="1543934" y="10812506"/>
            <a:ext cx="7353316" cy="2320572"/>
            <a:chOff x="0" y="0"/>
            <a:chExt cx="7353315" cy="2320570"/>
          </a:xfrm>
        </p:grpSpPr>
        <p:pic>
          <p:nvPicPr>
            <p:cNvPr id="1196"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197"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198"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199"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00"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02"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03" name="Shape 1203"/>
          <p:cNvSpPr/>
          <p:nvPr/>
        </p:nvSpPr>
        <p:spPr>
          <a:xfrm>
            <a:off x="12109374" y="4978396"/>
            <a:ext cx="10508792" cy="37592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router</a:t>
            </a:r>
            <a:r>
              <a:rPr sz="4000"/>
              <a:t> shapes and routes all external system traffic (HTTP/API) and application traffic from the internet/intranet. It maintains a dynamic routing table for each load-balanced app instance with IP addresses and ports.</a:t>
            </a:r>
            <a:endParaRPr sz="4000"/>
          </a:p>
        </p:txBody>
      </p:sp>
    </p:spTree>
  </p:cSld>
  <p:clrMapOvr>
    <a:masterClrMapping/>
  </p:clrMapOvr>
  <p:transition spd="slow"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100"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101" name="Shape 101"/>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BOSH deploys and manages</a:t>
            </a:r>
            <a:r>
              <a:rPr sz="4000"/>
              <a:t> large scale distributed systems. It provides the means to go from deployment (i.e., Chef/Puppet) to VM creation and lifecycle management.  Core to bosh is the ability to execute </a:t>
            </a:r>
            <a:r>
              <a:rPr b="1" sz="4000"/>
              <a:t>Canary-style deployments</a:t>
            </a:r>
            <a:r>
              <a:rPr sz="4000"/>
              <a:t> with zero downtime.</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4" presetID="2" grpId="1" fill="hold">
                                  <p:stCondLst>
                                    <p:cond delay="0"/>
                                  </p:stCondLst>
                                  <p:iterate type="el" backwards="0">
                                    <p:tmAbs val="0"/>
                                  </p:iterate>
                                  <p:childTnLst>
                                    <p:set>
                                      <p:cBhvr>
                                        <p:cTn id="6" fill="hold"/>
                                        <p:tgtEl>
                                          <p:spTgt spid="99"/>
                                        </p:tgtEl>
                                        <p:attrNameLst>
                                          <p:attrName>style.visibility</p:attrName>
                                        </p:attrNameLst>
                                      </p:cBhvr>
                                      <p:to>
                                        <p:strVal val="visible"/>
                                      </p:to>
                                    </p:set>
                                    <p:anim calcmode="lin" valueType="num">
                                      <p:cBhvr>
                                        <p:cTn id="7" dur="500" fill="hold"/>
                                        <p:tgtEl>
                                          <p:spTgt spid="99"/>
                                        </p:tgtEl>
                                        <p:attrNameLst>
                                          <p:attrName>ppt_x</p:attrName>
                                        </p:attrNameLst>
                                      </p:cBhvr>
                                      <p:tavLst>
                                        <p:tav tm="0">
                                          <p:val>
                                            <p:strVal val="#ppt_x"/>
                                          </p:val>
                                        </p:tav>
                                        <p:tav tm="100000">
                                          <p:val>
                                            <p:strVal val="#ppt_x"/>
                                          </p:val>
                                        </p:tav>
                                      </p:tavLst>
                                    </p:anim>
                                    <p:anim calcmode="lin" valueType="num">
                                      <p:cBhvr>
                                        <p:cTn id="8" dur="500" fill="hold"/>
                                        <p:tgtEl>
                                          <p:spTgt spid="9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nodeType="afterEffect" presetClass="entr" presetSubtype="0" presetID="10" grpId="2" fill="hold">
                                  <p:stCondLst>
                                    <p:cond delay="0"/>
                                  </p:stCondLst>
                                  <p:iterate type="el" backwards="0">
                                    <p:tmAbs val="0"/>
                                  </p:iterate>
                                  <p:childTnLst>
                                    <p:set>
                                      <p:cBhvr>
                                        <p:cTn id="11" fill="hold"/>
                                        <p:tgtEl>
                                          <p:spTgt spid="100"/>
                                        </p:tgtEl>
                                        <p:attrNameLst>
                                          <p:attrName>style.visibility</p:attrName>
                                        </p:attrNameLst>
                                      </p:cBhvr>
                                      <p:to>
                                        <p:strVal val="visible"/>
                                      </p:to>
                                    </p:set>
                                    <p:animEffect filter="fade" transition="in">
                                      <p:cBhvr>
                                        <p:cTn id="12" dur="1000"/>
                                        <p:tgtEl>
                                          <p:spTgt spid="100"/>
                                        </p:tgtEl>
                                      </p:cBhvr>
                                    </p:animEffect>
                                  </p:childTnLst>
                                </p:cTn>
                              </p:par>
                            </p:childTnLst>
                          </p:cTn>
                        </p:par>
                        <p:par>
                          <p:cTn id="13" fill="hold">
                            <p:stCondLst>
                              <p:cond delay="1500"/>
                            </p:stCondLst>
                            <p:childTnLst>
                              <p:par>
                                <p:cTn id="14" nodeType="afterEffect" presetClass="entr" presetSubtype="0" presetID="9" grpId="3" fill="hold">
                                  <p:stCondLst>
                                    <p:cond delay="0"/>
                                  </p:stCondLst>
                                  <p:iterate type="el" backwards="0">
                                    <p:tmAbs val="0"/>
                                  </p:iterate>
                                  <p:childTnLst>
                                    <p:set>
                                      <p:cBhvr>
                                        <p:cTn id="15" fill="hold"/>
                                        <p:tgtEl>
                                          <p:spTgt spid="101"/>
                                        </p:tgtEl>
                                        <p:attrNameLst>
                                          <p:attrName>style.visibility</p:attrName>
                                        </p:attrNameLst>
                                      </p:cBhvr>
                                      <p:to>
                                        <p:strVal val="visible"/>
                                      </p:to>
                                    </p:set>
                                    <p:animEffect filter="dissolve" transition="in">
                                      <p:cBhvr>
                                        <p:cTn id="16"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 grpId="1"/>
      <p:bldP build="whole" bldLvl="1" animBg="1" rev="0" advAuto="0" spid="100" grpId="2"/>
      <p:bldP build="whole" bldLvl="1" animBg="1" rev="0" advAuto="0" spid="101" grpId="3"/>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5" name="Shape 1205"/>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206" name="Shape 1206"/>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207" name="Shape 1207"/>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208" name="Shape 1208"/>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209" name="Shape 1209"/>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210" name="Shape 1210"/>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211" name="Shape 1211"/>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212" name="Shape 1212"/>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213" name="Shape 1213"/>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214" name="Shape 1214"/>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215" name="Shape 1215"/>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216" name="Shape 1216"/>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217" name="Shape 1217"/>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218" name="Shape 1218"/>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219" name="Shape 1219"/>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220" name="Shape 1220"/>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221" name="Shape 1221"/>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222" name="Shape 1222"/>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223" name="Shape 1223"/>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grpSp>
        <p:nvGrpSpPr>
          <p:cNvPr id="1229" name="Group 1229"/>
          <p:cNvGrpSpPr/>
          <p:nvPr/>
        </p:nvGrpSpPr>
        <p:grpSpPr>
          <a:xfrm>
            <a:off x="1543934" y="10812506"/>
            <a:ext cx="7353316" cy="2320572"/>
            <a:chOff x="0" y="0"/>
            <a:chExt cx="7353315" cy="2320570"/>
          </a:xfrm>
        </p:grpSpPr>
        <p:pic>
          <p:nvPicPr>
            <p:cNvPr id="122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2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2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2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2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30"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231" name="pasted-image.pdf"/>
          <p:cNvPicPr/>
          <p:nvPr/>
        </p:nvPicPr>
        <p:blipFill>
          <a:blip r:embed="rId8">
            <a:extLst/>
          </a:blip>
          <a:stretch>
            <a:fillRect/>
          </a:stretch>
        </p:blipFill>
        <p:spPr>
          <a:xfrm>
            <a:off x="11017147" y="4692822"/>
            <a:ext cx="10920030" cy="4330357"/>
          </a:xfrm>
          <a:prstGeom prst="rect">
            <a:avLst/>
          </a:prstGeom>
          <a:ln w="12700">
            <a:miter lim="400000"/>
          </a:ln>
        </p:spPr>
      </p:pic>
      <p:sp>
        <p:nvSpPr>
          <p:cNvPr id="1232" name="Shape 1232"/>
          <p:cNvSpPr/>
          <p:nvPr/>
        </p:nvSpPr>
        <p:spPr>
          <a:xfrm>
            <a:off x="2873637"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4" name="Shape 1234"/>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sp>
        <p:nvSpPr>
          <p:cNvPr id="1235" name="Shape 1235"/>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sp>
        <p:nvSpPr>
          <p:cNvPr id="1236" name="Shape 1236"/>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237" name="Shape 1237"/>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238" name="Shape 1238"/>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239" name="Shape 1239"/>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240" name="Shape 1240"/>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241" name="Shape 1241"/>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242" name="Shape 1242"/>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243" name="Shape 1243"/>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244" name="Shape 1244"/>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245" name="Shape 1245"/>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246" name="Shape 1246"/>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247" name="Shape 1247"/>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248" name="Shape 1248"/>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249" name="Shape 1249"/>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250" name="Shape 1250"/>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251" name="Shape 1251"/>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252" name="Shape 1252"/>
          <p:cNvSpPr/>
          <p:nvPr/>
        </p:nvSpPr>
        <p:spPr>
          <a:xfrm>
            <a:off x="799641" y="8872750"/>
            <a:ext cx="1991361" cy="526174"/>
          </a:xfrm>
          <a:prstGeom prst="roundRect">
            <a:avLst>
              <a:gd name="adj" fmla="val 19309"/>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253" name="Shape 1253"/>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254" name="Shape 1254"/>
          <p:cNvSpPr/>
          <p:nvPr/>
        </p:nvSpPr>
        <p:spPr>
          <a:xfrm>
            <a:off x="4972191" y="8865287"/>
            <a:ext cx="1991361"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255" name="Shape 1255"/>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grpSp>
        <p:nvGrpSpPr>
          <p:cNvPr id="1261" name="Group 1261"/>
          <p:cNvGrpSpPr/>
          <p:nvPr/>
        </p:nvGrpSpPr>
        <p:grpSpPr>
          <a:xfrm>
            <a:off x="1543934" y="10812506"/>
            <a:ext cx="7353316" cy="2320572"/>
            <a:chOff x="0" y="0"/>
            <a:chExt cx="7353315" cy="2320570"/>
          </a:xfrm>
        </p:grpSpPr>
        <p:pic>
          <p:nvPicPr>
            <p:cNvPr id="1256"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57"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58"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59"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60"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pic>
        <p:nvPicPr>
          <p:cNvPr id="1262"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pic>
        <p:nvPicPr>
          <p:cNvPr id="1263" name="pasted-image.pdf"/>
          <p:cNvPicPr/>
          <p:nvPr/>
        </p:nvPicPr>
        <p:blipFill>
          <a:blip r:embed="rId8">
            <a:extLst/>
          </a:blip>
          <a:stretch>
            <a:fillRect/>
          </a:stretch>
        </p:blipFill>
        <p:spPr>
          <a:xfrm>
            <a:off x="10934700" y="3961186"/>
            <a:ext cx="11892185" cy="5793629"/>
          </a:xfrm>
          <a:prstGeom prst="rect">
            <a:avLst/>
          </a:prstGeom>
          <a:ln w="12700">
            <a:miter lim="400000"/>
          </a:ln>
        </p:spPr>
      </p:pic>
      <p:sp>
        <p:nvSpPr>
          <p:cNvPr id="1264" name="Shape 1264"/>
          <p:cNvSpPr/>
          <p:nvPr/>
        </p:nvSpPr>
        <p:spPr>
          <a:xfrm>
            <a:off x="13790496" y="12400264"/>
            <a:ext cx="8474965"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u="sng">
                <a:solidFill>
                  <a:srgbClr val="0F7A70"/>
                </a:solidFill>
                <a:hlinkClick r:id="rId9" invalidUrl="" action="" tgtFrame="" tooltip="" history="1" highlightClick="0" endSnd="0"/>
              </a:defRPr>
            </a:lvl1pPr>
          </a:lstStyle>
          <a:p>
            <a:pPr lvl="0">
              <a:defRPr sz="1800" u="none">
                <a:solidFill>
                  <a:srgbClr val="000000"/>
                </a:solidFill>
              </a:defRPr>
            </a:pPr>
            <a:r>
              <a:rPr sz="3000" u="sng">
                <a:solidFill>
                  <a:srgbClr val="0F7A70"/>
                </a:solidFill>
                <a:hlinkClick r:id="rId9" invalidUrl="" action="" tgtFrame="" tooltip="" history="1" highlightClick="0" endSnd="0"/>
              </a:rPr>
              <a:t>https://www.youtube.com/watch?v=rk_K_AAHEEI</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6" name="Shape 1266"/>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grpSp>
        <p:nvGrpSpPr>
          <p:cNvPr id="1272" name="Group 1272"/>
          <p:cNvGrpSpPr/>
          <p:nvPr/>
        </p:nvGrpSpPr>
        <p:grpSpPr>
          <a:xfrm>
            <a:off x="1543934" y="10812506"/>
            <a:ext cx="7353316" cy="2320572"/>
            <a:chOff x="0" y="0"/>
            <a:chExt cx="7353315" cy="2320570"/>
          </a:xfrm>
        </p:grpSpPr>
        <p:pic>
          <p:nvPicPr>
            <p:cNvPr id="1267"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268"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269"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270"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271"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273" name="Shape 1273"/>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1274"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275" name="Shape 1275"/>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276" name="Shape 1276"/>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277" name="Shape 1277"/>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278" name="Shape 1278"/>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279" name="Shape 1279"/>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280" name="Shape 1280"/>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281" name="Shape 1281"/>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282" name="Shape 1282"/>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283" name="Shape 1283"/>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284" name="Shape 1284"/>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285" name="Shape 1285"/>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286" name="Shape 1286"/>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287" name="Shape 1287"/>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288" name="Shape 1288"/>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289" name="Shape 1289"/>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290" name="Shape 1290"/>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291" name="Shape 1291"/>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292" name="Shape 1292"/>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293" name="Shape 1293"/>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294" name="Shape 1294"/>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1295" name="Shape 1295"/>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7" name="Shape 1297"/>
          <p:cNvSpPr/>
          <p:nvPr/>
        </p:nvSpPr>
        <p:spPr>
          <a:xfrm>
            <a:off x="631994" y="10077092"/>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grpSp>
        <p:nvGrpSpPr>
          <p:cNvPr id="1303" name="Group 1303"/>
          <p:cNvGrpSpPr/>
          <p:nvPr/>
        </p:nvGrpSpPr>
        <p:grpSpPr>
          <a:xfrm>
            <a:off x="1543934" y="10812506"/>
            <a:ext cx="7353316" cy="2320572"/>
            <a:chOff x="0" y="0"/>
            <a:chExt cx="7353315" cy="2320570"/>
          </a:xfrm>
        </p:grpSpPr>
        <p:pic>
          <p:nvPicPr>
            <p:cNvPr id="1298" name="pasted-image.png"/>
            <p:cNvPicPr/>
            <p:nvPr/>
          </p:nvPicPr>
          <p:blipFill>
            <a:blip r:embed="rId2">
              <a:alphaModFix amt="10407"/>
              <a:extLst/>
            </a:blip>
            <a:stretch>
              <a:fillRect/>
            </a:stretch>
          </p:blipFill>
          <p:spPr>
            <a:xfrm>
              <a:off x="0" y="602468"/>
              <a:ext cx="1651000" cy="266770"/>
            </a:xfrm>
            <a:prstGeom prst="rect">
              <a:avLst/>
            </a:prstGeom>
            <a:ln w="12700" cap="flat">
              <a:noFill/>
              <a:miter lim="400000"/>
            </a:ln>
            <a:effectLst/>
          </p:spPr>
        </p:pic>
        <p:pic>
          <p:nvPicPr>
            <p:cNvPr id="1299" name="pasted-image.png"/>
            <p:cNvPicPr/>
            <p:nvPr/>
          </p:nvPicPr>
          <p:blipFill>
            <a:blip r:embed="rId3">
              <a:alphaModFix amt="10407"/>
              <a:extLst/>
            </a:blip>
            <a:stretch>
              <a:fillRect/>
            </a:stretch>
          </p:blipFill>
          <p:spPr>
            <a:xfrm>
              <a:off x="2673705" y="0"/>
              <a:ext cx="1905001" cy="1471706"/>
            </a:xfrm>
            <a:prstGeom prst="rect">
              <a:avLst/>
            </a:prstGeom>
            <a:ln w="12700" cap="flat">
              <a:noFill/>
              <a:miter lim="400000"/>
            </a:ln>
            <a:effectLst/>
          </p:spPr>
        </p:pic>
        <p:pic>
          <p:nvPicPr>
            <p:cNvPr id="1300" name="pasted-image.png"/>
            <p:cNvPicPr/>
            <p:nvPr/>
          </p:nvPicPr>
          <p:blipFill>
            <a:blip r:embed="rId4">
              <a:alphaModFix amt="10407"/>
              <a:extLst/>
            </a:blip>
            <a:stretch>
              <a:fillRect/>
            </a:stretch>
          </p:blipFill>
          <p:spPr>
            <a:xfrm>
              <a:off x="1276168" y="1071054"/>
              <a:ext cx="1905001" cy="1229033"/>
            </a:xfrm>
            <a:prstGeom prst="rect">
              <a:avLst/>
            </a:prstGeom>
            <a:ln w="12700" cap="flat">
              <a:noFill/>
              <a:miter lim="400000"/>
            </a:ln>
            <a:effectLst/>
          </p:spPr>
        </p:pic>
        <p:pic>
          <p:nvPicPr>
            <p:cNvPr id="1301" name="pasted-image.png"/>
            <p:cNvPicPr/>
            <p:nvPr/>
          </p:nvPicPr>
          <p:blipFill>
            <a:blip r:embed="rId5">
              <a:alphaModFix amt="10407"/>
              <a:extLst/>
            </a:blip>
            <a:stretch>
              <a:fillRect/>
            </a:stretch>
          </p:blipFill>
          <p:spPr>
            <a:xfrm>
              <a:off x="4374400" y="1050570"/>
              <a:ext cx="1270001" cy="1270001"/>
            </a:xfrm>
            <a:prstGeom prst="rect">
              <a:avLst/>
            </a:prstGeom>
            <a:ln w="12700" cap="flat">
              <a:noFill/>
              <a:miter lim="400000"/>
            </a:ln>
            <a:effectLst/>
          </p:spPr>
        </p:pic>
        <p:pic>
          <p:nvPicPr>
            <p:cNvPr id="1302" name="pasted-image.png"/>
            <p:cNvPicPr/>
            <p:nvPr/>
          </p:nvPicPr>
          <p:blipFill>
            <a:blip r:embed="rId6">
              <a:alphaModFix amt="10407"/>
              <a:extLst/>
            </a:blip>
            <a:stretch>
              <a:fillRect/>
            </a:stretch>
          </p:blipFill>
          <p:spPr>
            <a:xfrm>
              <a:off x="5448315" y="563274"/>
              <a:ext cx="1905001" cy="345158"/>
            </a:xfrm>
            <a:prstGeom prst="rect">
              <a:avLst/>
            </a:prstGeom>
            <a:ln w="12700" cap="flat">
              <a:noFill/>
              <a:miter lim="400000"/>
            </a:ln>
            <a:effectLst/>
          </p:spPr>
        </p:pic>
      </p:grpSp>
      <p:sp>
        <p:nvSpPr>
          <p:cNvPr id="1304" name="Shape 1304"/>
          <p:cNvSpPr/>
          <p:nvPr/>
        </p:nvSpPr>
        <p:spPr>
          <a:xfrm>
            <a:off x="631994" y="3097809"/>
            <a:ext cx="917719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1305" name="pasted-image.pdf"/>
          <p:cNvPicPr/>
          <p:nvPr/>
        </p:nvPicPr>
        <p:blipFill>
          <a:blip r:embed="rId7">
            <a:alphaModFix amt="20140"/>
            <a:extLst/>
          </a:blip>
          <a:stretch>
            <a:fillRect/>
          </a:stretch>
        </p:blipFill>
        <p:spPr>
          <a:xfrm>
            <a:off x="1410591" y="1589546"/>
            <a:ext cx="7620001" cy="1092792"/>
          </a:xfrm>
          <a:prstGeom prst="rect">
            <a:avLst/>
          </a:prstGeom>
          <a:ln w="12700">
            <a:miter lim="400000"/>
          </a:ln>
        </p:spPr>
      </p:pic>
      <p:sp>
        <p:nvSpPr>
          <p:cNvPr id="1306" name="Shape 1306"/>
          <p:cNvSpPr/>
          <p:nvPr/>
        </p:nvSpPr>
        <p:spPr>
          <a:xfrm>
            <a:off x="609600" y="3771998"/>
            <a:ext cx="8554539" cy="6181577"/>
          </a:xfrm>
          <a:prstGeom prst="roundRect">
            <a:avLst>
              <a:gd name="adj" fmla="val 6122"/>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0" tIns="0" rIns="0" bIns="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307" name="Shape 1307"/>
          <p:cNvSpPr/>
          <p:nvPr/>
        </p:nvSpPr>
        <p:spPr>
          <a:xfrm>
            <a:off x="782367" y="6893207"/>
            <a:ext cx="3978148" cy="1811545"/>
          </a:xfrm>
          <a:prstGeom prst="roundRect">
            <a:avLst>
              <a:gd name="adj" fmla="val 5608"/>
            </a:avLst>
          </a:prstGeom>
          <a:ln w="76200">
            <a:solidFill>
              <a:srgbClr val="A6AAA9">
                <a:alpha val="19798"/>
              </a:srgbClr>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308" name="Shape 1308"/>
          <p:cNvSpPr/>
          <p:nvPr/>
        </p:nvSpPr>
        <p:spPr>
          <a:xfrm>
            <a:off x="922067" y="7455296"/>
            <a:ext cx="3698749" cy="515699"/>
          </a:xfrm>
          <a:prstGeom prst="roundRect">
            <a:avLst>
              <a:gd name="adj" fmla="val 19701"/>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309" name="Shape 1309"/>
          <p:cNvSpPr/>
          <p:nvPr/>
        </p:nvSpPr>
        <p:spPr>
          <a:xfrm>
            <a:off x="922067" y="8068333"/>
            <a:ext cx="3698748" cy="500774"/>
          </a:xfrm>
          <a:prstGeom prst="roundRect">
            <a:avLst>
              <a:gd name="adj" fmla="val 2028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310" name="Shape 1310"/>
          <p:cNvSpPr/>
          <p:nvPr/>
        </p:nvSpPr>
        <p:spPr>
          <a:xfrm>
            <a:off x="4862017" y="6893207"/>
            <a:ext cx="2094251" cy="1811545"/>
          </a:xfrm>
          <a:prstGeom prst="roundRect">
            <a:avLst>
              <a:gd name="adj" fmla="val 5608"/>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311" name="Shape 1311"/>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312" name="Shape 1312"/>
          <p:cNvSpPr/>
          <p:nvPr/>
        </p:nvSpPr>
        <p:spPr>
          <a:xfrm>
            <a:off x="794025" y="5494990"/>
            <a:ext cx="3011767"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313" name="Shape 1313"/>
          <p:cNvSpPr/>
          <p:nvPr/>
        </p:nvSpPr>
        <p:spPr>
          <a:xfrm>
            <a:off x="3978095" y="5494990"/>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314" name="Shape 1314"/>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315" name="Shape 1315"/>
          <p:cNvSpPr/>
          <p:nvPr/>
        </p:nvSpPr>
        <p:spPr>
          <a:xfrm>
            <a:off x="770807" y="6194578"/>
            <a:ext cx="6221579"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316" name="Shape 1316"/>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317" name="Shape 1317"/>
          <p:cNvSpPr/>
          <p:nvPr/>
        </p:nvSpPr>
        <p:spPr>
          <a:xfrm>
            <a:off x="794825" y="4808101"/>
            <a:ext cx="306683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318" name="Shape 1318"/>
          <p:cNvSpPr/>
          <p:nvPr/>
        </p:nvSpPr>
        <p:spPr>
          <a:xfrm>
            <a:off x="3978095" y="4808101"/>
            <a:ext cx="3011768"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319" name="Shape 1319"/>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320" name="Shape 1320"/>
          <p:cNvSpPr/>
          <p:nvPr/>
        </p:nvSpPr>
        <p:spPr>
          <a:xfrm>
            <a:off x="767824" y="4108513"/>
            <a:ext cx="6227545"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321" name="Shape 1321"/>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322" name="Shape 1322"/>
          <p:cNvSpPr/>
          <p:nvPr/>
        </p:nvSpPr>
        <p:spPr>
          <a:xfrm>
            <a:off x="799641"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323" name="Shape 1323"/>
          <p:cNvSpPr/>
          <p:nvPr/>
        </p:nvSpPr>
        <p:spPr>
          <a:xfrm>
            <a:off x="2873637" y="8872750"/>
            <a:ext cx="1991361" cy="526174"/>
          </a:xfrm>
          <a:prstGeom prst="roundRect">
            <a:avLst>
              <a:gd name="adj" fmla="val 19309"/>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324" name="Shape 1324"/>
          <p:cNvSpPr/>
          <p:nvPr/>
        </p:nvSpPr>
        <p:spPr>
          <a:xfrm>
            <a:off x="4972191" y="8865287"/>
            <a:ext cx="1991361" cy="541099"/>
          </a:xfrm>
          <a:prstGeom prst="roundRect">
            <a:avLst>
              <a:gd name="adj" fmla="val 18777"/>
            </a:avLst>
          </a:prstGeom>
          <a:solidFill>
            <a:srgbClr val="B5B5B5">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325" name="Shape 1325"/>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1326" name="Shape 1326"/>
          <p:cNvSpPr/>
          <p:nvPr/>
        </p:nvSpPr>
        <p:spPr>
          <a:xfrm rot="16200000">
            <a:off x="6461463" y="6592323"/>
            <a:ext cx="6181577" cy="544172"/>
          </a:xfrm>
          <a:prstGeom prst="roundRect">
            <a:avLst>
              <a:gd name="adj" fmla="val 18671"/>
            </a:avLst>
          </a:prstGeom>
          <a:solidFill>
            <a:srgbClr val="0F7A70">
              <a:alpha val="1979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
        <p:nvSpPr>
          <p:cNvPr id="1327" name="Shape 1327"/>
          <p:cNvSpPr/>
          <p:nvPr/>
        </p:nvSpPr>
        <p:spPr>
          <a:xfrm>
            <a:off x="7084553" y="6127809"/>
            <a:ext cx="1021489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9000"/>
            </a:lvl1pPr>
          </a:lstStyle>
          <a:p>
            <a:pPr lvl="0">
              <a:defRPr b="0" sz="1800"/>
            </a:pPr>
            <a:r>
              <a:rPr b="1" sz="9000"/>
              <a:t>What is a Service?</a:t>
            </a:r>
          </a:p>
        </p:txBody>
      </p:sp>
      <p:sp>
        <p:nvSpPr>
          <p:cNvPr id="1328" name="Shape 1328"/>
          <p:cNvSpPr/>
          <p:nvPr/>
        </p:nvSpPr>
        <p:spPr>
          <a:xfrm>
            <a:off x="12148235" y="1295399"/>
            <a:ext cx="11724863" cy="25400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t>Service</a:t>
            </a:r>
            <a:r>
              <a:rPr sz="4000"/>
              <a:t>: An external application dependency made available in the platform (database, message queue, rest endpoint, etc)</a:t>
            </a:r>
            <a:endParaRPr sz="4000"/>
          </a:p>
        </p:txBody>
      </p:sp>
      <p:sp>
        <p:nvSpPr>
          <p:cNvPr id="1329" name="Shape 1329"/>
          <p:cNvSpPr/>
          <p:nvPr/>
        </p:nvSpPr>
        <p:spPr>
          <a:xfrm>
            <a:off x="12109374" y="3995732"/>
            <a:ext cx="11724863" cy="25400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t>Service Plan (catalog)</a:t>
            </a:r>
            <a:r>
              <a:rPr sz="4000"/>
              <a:t>: The profile of available offerings for a service, often tiered in nature (i.e. 250MB Redis Service allowing 10 concurrent connections)</a:t>
            </a:r>
          </a:p>
        </p:txBody>
      </p:sp>
      <p:sp>
        <p:nvSpPr>
          <p:cNvPr id="1330" name="Shape 1330"/>
          <p:cNvSpPr/>
          <p:nvPr/>
        </p:nvSpPr>
        <p:spPr>
          <a:xfrm>
            <a:off x="12109374" y="7299007"/>
            <a:ext cx="11724863" cy="13208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t>Service Instance</a:t>
            </a:r>
            <a:r>
              <a:rPr sz="4000"/>
              <a:t>: An instantiation of a Service and Service Plan made available to applications</a:t>
            </a:r>
          </a:p>
        </p:txBody>
      </p:sp>
      <p:sp>
        <p:nvSpPr>
          <p:cNvPr id="1331" name="Shape 1331"/>
          <p:cNvSpPr/>
          <p:nvPr/>
        </p:nvSpPr>
        <p:spPr>
          <a:xfrm>
            <a:off x="12148235" y="9206758"/>
            <a:ext cx="11724863" cy="2171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b="1" sz="4000"/>
              <a:t>Service Binding</a:t>
            </a:r>
            <a:r>
              <a:rPr sz="4000"/>
              <a:t>: A binding between an application and a service instance allowing the application to leverage the instance.</a:t>
            </a:r>
            <a:endParaRPr sz="4000"/>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1" presetID="2" grpId="1" fill="hold">
                                  <p:stCondLst>
                                    <p:cond delay="0"/>
                                  </p:stCondLst>
                                  <p:iterate type="el" backwards="0">
                                    <p:tmAbs val="0"/>
                                  </p:iterate>
                                  <p:childTnLst>
                                    <p:set>
                                      <p:cBhvr>
                                        <p:cTn id="6" fill="hold"/>
                                        <p:tgtEl>
                                          <p:spTgt spid="1327"/>
                                        </p:tgtEl>
                                        <p:attrNameLst>
                                          <p:attrName>style.visibility</p:attrName>
                                        </p:attrNameLst>
                                      </p:cBhvr>
                                      <p:to>
                                        <p:strVal val="visible"/>
                                      </p:to>
                                    </p:set>
                                    <p:anim calcmode="lin" valueType="num">
                                      <p:cBhvr>
                                        <p:cTn id="7" dur="2000" fill="hold"/>
                                        <p:tgtEl>
                                          <p:spTgt spid="1327"/>
                                        </p:tgtEl>
                                        <p:attrNameLst>
                                          <p:attrName>ppt_x</p:attrName>
                                        </p:attrNameLst>
                                      </p:cBhvr>
                                      <p:tavLst>
                                        <p:tav tm="0">
                                          <p:val>
                                            <p:strVal val="#ppt_x"/>
                                          </p:val>
                                        </p:tav>
                                        <p:tav tm="100000">
                                          <p:val>
                                            <p:strVal val="#ppt_x"/>
                                          </p:val>
                                        </p:tav>
                                      </p:tavLst>
                                    </p:anim>
                                    <p:anim calcmode="lin" valueType="num">
                                      <p:cBhvr>
                                        <p:cTn id="8" dur="2000" fill="hold"/>
                                        <p:tgtEl>
                                          <p:spTgt spid="1327"/>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nodeType="afterEffect" presetClass="entr" presetSubtype="4" presetID="2" grpId="2" fill="hold">
                                  <p:stCondLst>
                                    <p:cond delay="0"/>
                                  </p:stCondLst>
                                  <p:iterate type="el" backwards="0">
                                    <p:tmAbs val="0"/>
                                  </p:iterate>
                                  <p:childTnLst>
                                    <p:set>
                                      <p:cBhvr>
                                        <p:cTn id="11" fill="hold"/>
                                        <p:tgtEl>
                                          <p:spTgt spid="1328"/>
                                        </p:tgtEl>
                                        <p:attrNameLst>
                                          <p:attrName>style.visibility</p:attrName>
                                        </p:attrNameLst>
                                      </p:cBhvr>
                                      <p:to>
                                        <p:strVal val="visible"/>
                                      </p:to>
                                    </p:set>
                                    <p:anim calcmode="lin" valueType="num">
                                      <p:cBhvr>
                                        <p:cTn id="12" dur="1000" fill="hold"/>
                                        <p:tgtEl>
                                          <p:spTgt spid="1328"/>
                                        </p:tgtEl>
                                        <p:attrNameLst>
                                          <p:attrName>ppt_x</p:attrName>
                                        </p:attrNameLst>
                                      </p:cBhvr>
                                      <p:tavLst>
                                        <p:tav tm="0">
                                          <p:val>
                                            <p:strVal val="#ppt_x"/>
                                          </p:val>
                                        </p:tav>
                                        <p:tav tm="100000">
                                          <p:val>
                                            <p:strVal val="#ppt_x"/>
                                          </p:val>
                                        </p:tav>
                                      </p:tavLst>
                                    </p:anim>
                                    <p:anim calcmode="lin" valueType="num">
                                      <p:cBhvr>
                                        <p:cTn id="13" dur="1000" fill="hold"/>
                                        <p:tgtEl>
                                          <p:spTgt spid="13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nodeType="clickEffect" presetClass="entr" presetSubtype="4" presetID="2" grpId="3" fill="hold">
                                  <p:stCondLst>
                                    <p:cond delay="0"/>
                                  </p:stCondLst>
                                  <p:iterate type="el" backwards="0">
                                    <p:tmAbs val="0"/>
                                  </p:iterate>
                                  <p:childTnLst>
                                    <p:set>
                                      <p:cBhvr>
                                        <p:cTn id="17" fill="hold"/>
                                        <p:tgtEl>
                                          <p:spTgt spid="1329"/>
                                        </p:tgtEl>
                                        <p:attrNameLst>
                                          <p:attrName>style.visibility</p:attrName>
                                        </p:attrNameLst>
                                      </p:cBhvr>
                                      <p:to>
                                        <p:strVal val="visible"/>
                                      </p:to>
                                    </p:set>
                                    <p:anim calcmode="lin" valueType="num">
                                      <p:cBhvr>
                                        <p:cTn id="18" dur="500" fill="hold"/>
                                        <p:tgtEl>
                                          <p:spTgt spid="1329"/>
                                        </p:tgtEl>
                                        <p:attrNameLst>
                                          <p:attrName>ppt_x</p:attrName>
                                        </p:attrNameLst>
                                      </p:cBhvr>
                                      <p:tavLst>
                                        <p:tav tm="0">
                                          <p:val>
                                            <p:strVal val="#ppt_x"/>
                                          </p:val>
                                        </p:tav>
                                        <p:tav tm="100000">
                                          <p:val>
                                            <p:strVal val="#ppt_x"/>
                                          </p:val>
                                        </p:tav>
                                      </p:tavLst>
                                    </p:anim>
                                    <p:anim calcmode="lin" valueType="num">
                                      <p:cBhvr>
                                        <p:cTn id="19" dur="500" fill="hold"/>
                                        <p:tgtEl>
                                          <p:spTgt spid="13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nodeType="clickEffect" presetClass="entr" presetSubtype="4" presetID="2" grpId="4" fill="hold">
                                  <p:stCondLst>
                                    <p:cond delay="0"/>
                                  </p:stCondLst>
                                  <p:iterate type="el" backwards="0">
                                    <p:tmAbs val="0"/>
                                  </p:iterate>
                                  <p:childTnLst>
                                    <p:set>
                                      <p:cBhvr>
                                        <p:cTn id="23" fill="hold"/>
                                        <p:tgtEl>
                                          <p:spTgt spid="1330"/>
                                        </p:tgtEl>
                                        <p:attrNameLst>
                                          <p:attrName>style.visibility</p:attrName>
                                        </p:attrNameLst>
                                      </p:cBhvr>
                                      <p:to>
                                        <p:strVal val="visible"/>
                                      </p:to>
                                    </p:set>
                                    <p:anim calcmode="lin" valueType="num">
                                      <p:cBhvr>
                                        <p:cTn id="24" dur="500" fill="hold"/>
                                        <p:tgtEl>
                                          <p:spTgt spid="1330"/>
                                        </p:tgtEl>
                                        <p:attrNameLst>
                                          <p:attrName>ppt_x</p:attrName>
                                        </p:attrNameLst>
                                      </p:cBhvr>
                                      <p:tavLst>
                                        <p:tav tm="0">
                                          <p:val>
                                            <p:strVal val="#ppt_x"/>
                                          </p:val>
                                        </p:tav>
                                        <p:tav tm="100000">
                                          <p:val>
                                            <p:strVal val="#ppt_x"/>
                                          </p:val>
                                        </p:tav>
                                      </p:tavLst>
                                    </p:anim>
                                    <p:anim calcmode="lin" valueType="num">
                                      <p:cBhvr>
                                        <p:cTn id="25" dur="500" fill="hold"/>
                                        <p:tgtEl>
                                          <p:spTgt spid="133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4" presetID="2" grpId="5" fill="hold">
                                  <p:stCondLst>
                                    <p:cond delay="0"/>
                                  </p:stCondLst>
                                  <p:iterate type="el" backwards="0">
                                    <p:tmAbs val="0"/>
                                  </p:iterate>
                                  <p:childTnLst>
                                    <p:set>
                                      <p:cBhvr>
                                        <p:cTn id="29" fill="hold"/>
                                        <p:tgtEl>
                                          <p:spTgt spid="1331"/>
                                        </p:tgtEl>
                                        <p:attrNameLst>
                                          <p:attrName>style.visibility</p:attrName>
                                        </p:attrNameLst>
                                      </p:cBhvr>
                                      <p:to>
                                        <p:strVal val="visible"/>
                                      </p:to>
                                    </p:set>
                                    <p:anim calcmode="lin" valueType="num">
                                      <p:cBhvr>
                                        <p:cTn id="30" dur="500" fill="hold"/>
                                        <p:tgtEl>
                                          <p:spTgt spid="1331"/>
                                        </p:tgtEl>
                                        <p:attrNameLst>
                                          <p:attrName>ppt_x</p:attrName>
                                        </p:attrNameLst>
                                      </p:cBhvr>
                                      <p:tavLst>
                                        <p:tav tm="0">
                                          <p:val>
                                            <p:strVal val="#ppt_x"/>
                                          </p:val>
                                        </p:tav>
                                        <p:tav tm="100000">
                                          <p:val>
                                            <p:strVal val="#ppt_x"/>
                                          </p:val>
                                        </p:tav>
                                      </p:tavLst>
                                    </p:anim>
                                    <p:anim calcmode="lin" valueType="num">
                                      <p:cBhvr>
                                        <p:cTn id="31" dur="500" fill="hold"/>
                                        <p:tgtEl>
                                          <p:spTgt spid="1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8" grpId="2"/>
      <p:bldP build="whole" bldLvl="1" animBg="1" rev="0" advAuto="0" spid="1327" grpId="1"/>
      <p:bldP build="whole" bldLvl="1" animBg="1" rev="0" advAuto="0" spid="1330" grpId="4"/>
      <p:bldP build="whole" bldLvl="1" animBg="1" rev="0" advAuto="0" spid="1331" grpId="5"/>
      <p:bldP build="whole" bldLvl="1" animBg="1" rev="0" advAuto="0" spid="1329" grpId="3"/>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3" name="Shape 1333"/>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grpSp>
        <p:nvGrpSpPr>
          <p:cNvPr id="1339" name="Group 1339"/>
          <p:cNvGrpSpPr/>
          <p:nvPr/>
        </p:nvGrpSpPr>
        <p:grpSpPr>
          <a:xfrm>
            <a:off x="1543934" y="10812506"/>
            <a:ext cx="7353316" cy="2320572"/>
            <a:chOff x="0" y="0"/>
            <a:chExt cx="7353315" cy="2320570"/>
          </a:xfrm>
        </p:grpSpPr>
        <p:pic>
          <p:nvPicPr>
            <p:cNvPr id="133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3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3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3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3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340" name="Shape 134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1341"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42" name="Shape 134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343" name="Shape 1343"/>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344" name="Shape 1344"/>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345" name="Shape 1345"/>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346" name="Shape 1346"/>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347" name="Shape 1347"/>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348" name="Shape 1348"/>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349" name="Shape 1349"/>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350" name="Shape 1350"/>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351" name="Shape 1351"/>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352" name="Shape 1352"/>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353" name="Shape 1353"/>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354" name="Shape 1354"/>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355" name="Shape 1355"/>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356" name="Shape 1356"/>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357" name="Shape 135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358" name="Shape 1358"/>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359" name="Shape 1359"/>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360" name="Shape 1360"/>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361" name="Shape 1361"/>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1362" name="Shape 1362"/>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
        <p:nvSpPr>
          <p:cNvPr id="1363" name="Shape 1363"/>
          <p:cNvSpPr/>
          <p:nvPr/>
        </p:nvSpPr>
        <p:spPr>
          <a:xfrm>
            <a:off x="11330622" y="1462837"/>
            <a:ext cx="12276563" cy="13462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100"/>
              <a:t>A </a:t>
            </a:r>
            <a:r>
              <a:rPr b="1" sz="4100"/>
              <a:t>Service</a:t>
            </a:r>
            <a:r>
              <a:rPr sz="4100"/>
              <a:t> </a:t>
            </a:r>
            <a:r>
              <a:rPr b="1" sz="4100"/>
              <a:t>Broker</a:t>
            </a:r>
            <a:r>
              <a:rPr sz="4100"/>
              <a:t> implements a published RESTful API and is registered with the Cloud Controller</a:t>
            </a:r>
          </a:p>
        </p:txBody>
      </p:sp>
      <p:grpSp>
        <p:nvGrpSpPr>
          <p:cNvPr id="1366" name="Group 1366"/>
          <p:cNvGrpSpPr/>
          <p:nvPr/>
        </p:nvGrpSpPr>
        <p:grpSpPr>
          <a:xfrm>
            <a:off x="11837363" y="3201373"/>
            <a:ext cx="10733175" cy="4876801"/>
            <a:chOff x="-215899" y="-139699"/>
            <a:chExt cx="10733174" cy="4876800"/>
          </a:xfrm>
        </p:grpSpPr>
        <p:sp>
          <p:nvSpPr>
            <p:cNvPr id="1365" name="Shape 1365"/>
            <p:cNvSpPr/>
            <p:nvPr/>
          </p:nvSpPr>
          <p:spPr>
            <a:xfrm>
              <a:off x="0" y="0"/>
              <a:ext cx="10301376" cy="4318000"/>
            </a:xfrm>
            <a:prstGeom prst="rect">
              <a:avLst/>
            </a:prstGeom>
            <a:solidFill>
              <a:srgbClr val="DCDEE0"/>
            </a:solidFill>
            <a:ln>
              <a:noFill/>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marL="228600" indent="-228600" algn="l" defTabSz="457200">
                <a:defRPr sz="1800"/>
              </a:pPr>
              <a:r>
                <a:rPr sz="2500">
                  <a:solidFill>
                    <a:srgbClr val="848386"/>
                  </a:solidFill>
                  <a:latin typeface="Helvetica"/>
                  <a:ea typeface="Helvetica"/>
                  <a:cs typeface="Helvetica"/>
                  <a:sym typeface="Helvetica"/>
                </a:rPr>
                <a:t>/v2/catalog [GET] – List services and plans available from this broker.</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/v2/service_instances/:id [PUT] – Create/update a new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/v2/service_instances/:id [DELETE] – Delete a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/v2/service_instances/:instance_id/service_bindings/:id [PUT] – Create a new binding to a service instance.</a:t>
              </a:r>
              <a:endParaRPr sz="2500">
                <a:solidFill>
                  <a:srgbClr val="848386"/>
                </a:solidFill>
                <a:latin typeface="Helvetica"/>
                <a:ea typeface="Helvetica"/>
                <a:cs typeface="Helvetica"/>
                <a:sym typeface="Helvetica"/>
              </a:endParaRPr>
            </a:p>
            <a:p>
              <a:pPr lvl="0" marL="228600" indent="-228600" algn="l" defTabSz="457200">
                <a:defRPr sz="1800"/>
              </a:pPr>
              <a:endParaRPr sz="2500">
                <a:solidFill>
                  <a:srgbClr val="848386"/>
                </a:solidFill>
                <a:latin typeface="Helvetica"/>
                <a:ea typeface="Helvetica"/>
                <a:cs typeface="Helvetica"/>
                <a:sym typeface="Helvetica"/>
              </a:endParaRPr>
            </a:p>
            <a:p>
              <a:pPr lvl="0" marL="228600" indent="-228600" algn="l" defTabSz="457200">
                <a:defRPr sz="1800"/>
              </a:pPr>
              <a:r>
                <a:rPr sz="2500">
                  <a:solidFill>
                    <a:srgbClr val="848386"/>
                  </a:solidFill>
                  <a:latin typeface="Helvetica"/>
                  <a:ea typeface="Helvetica"/>
                  <a:cs typeface="Helvetica"/>
                  <a:sym typeface="Helvetica"/>
                </a:rPr>
                <a:t>/v2/service_instances/:instance_id/service_bindings/:id [DELETE] – Delete a service instance binding (unbind).</a:t>
              </a:r>
            </a:p>
          </p:txBody>
        </p:sp>
        <p:pic>
          <p:nvPicPr>
            <p:cNvPr id="1364" name=""/>
            <p:cNvPicPr/>
            <p:nvPr/>
          </p:nvPicPr>
          <p:blipFill>
            <a:blip r:embed="rId8">
              <a:extLst/>
            </a:blip>
            <a:stretch>
              <a:fillRect/>
            </a:stretch>
          </p:blipFill>
          <p:spPr>
            <a:xfrm>
              <a:off x="-215900" y="-139700"/>
              <a:ext cx="10733175" cy="4876801"/>
            </a:xfrm>
            <a:prstGeom prst="rect">
              <a:avLst/>
            </a:prstGeom>
            <a:effectLst/>
          </p:spPr>
        </p:pic>
      </p:grpSp>
      <p:pic>
        <p:nvPicPr>
          <p:cNvPr id="1367" name="pasted-image.pdf"/>
          <p:cNvPicPr/>
          <p:nvPr/>
        </p:nvPicPr>
        <p:blipFill>
          <a:blip r:embed="rId9">
            <a:extLst/>
          </a:blip>
          <a:stretch>
            <a:fillRect/>
          </a:stretch>
        </p:blipFill>
        <p:spPr>
          <a:xfrm>
            <a:off x="10941146" y="8194916"/>
            <a:ext cx="12525609" cy="4791925"/>
          </a:xfrm>
          <a:prstGeom prst="rect">
            <a:avLst/>
          </a:prstGeom>
          <a:ln w="12700">
            <a:miter lim="400000"/>
          </a:ln>
        </p:spPr>
      </p:pic>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366"/>
                                        </p:tgtEl>
                                        <p:attrNameLst>
                                          <p:attrName>style.visibility</p:attrName>
                                        </p:attrNameLst>
                                      </p:cBhvr>
                                      <p:to>
                                        <p:strVal val="visible"/>
                                      </p:to>
                                    </p:set>
                                    <p:animEffect filter="dissolve" transition="in">
                                      <p:cBhvr>
                                        <p:cTn id="7" dur="500"/>
                                        <p:tgtEl>
                                          <p:spTgt spid="1366"/>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4" presetID="2" grpId="2" fill="hold">
                                  <p:stCondLst>
                                    <p:cond delay="0"/>
                                  </p:stCondLst>
                                  <p:iterate type="el" backwards="0">
                                    <p:tmAbs val="0"/>
                                  </p:iterate>
                                  <p:childTnLst>
                                    <p:set>
                                      <p:cBhvr>
                                        <p:cTn id="11" fill="hold"/>
                                        <p:tgtEl>
                                          <p:spTgt spid="1367"/>
                                        </p:tgtEl>
                                        <p:attrNameLst>
                                          <p:attrName>style.visibility</p:attrName>
                                        </p:attrNameLst>
                                      </p:cBhvr>
                                      <p:to>
                                        <p:strVal val="visible"/>
                                      </p:to>
                                    </p:set>
                                    <p:anim calcmode="lin" valueType="num">
                                      <p:cBhvr>
                                        <p:cTn id="12" dur="1000" fill="hold"/>
                                        <p:tgtEl>
                                          <p:spTgt spid="1367"/>
                                        </p:tgtEl>
                                        <p:attrNameLst>
                                          <p:attrName>ppt_x</p:attrName>
                                        </p:attrNameLst>
                                      </p:cBhvr>
                                      <p:tavLst>
                                        <p:tav tm="0">
                                          <p:val>
                                            <p:strVal val="#ppt_x"/>
                                          </p:val>
                                        </p:tav>
                                        <p:tav tm="100000">
                                          <p:val>
                                            <p:strVal val="#ppt_x"/>
                                          </p:val>
                                        </p:tav>
                                      </p:tavLst>
                                    </p:anim>
                                    <p:anim calcmode="lin" valueType="num">
                                      <p:cBhvr>
                                        <p:cTn id="13" dur="1000" fill="hold"/>
                                        <p:tgtEl>
                                          <p:spTgt spid="1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7" grpId="2"/>
      <p:bldP build="whole" bldLvl="1" animBg="1" rev="0" advAuto="0" spid="1366"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9" name="Shape 1369"/>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grpSp>
        <p:nvGrpSpPr>
          <p:cNvPr id="1375" name="Group 1375"/>
          <p:cNvGrpSpPr/>
          <p:nvPr/>
        </p:nvGrpSpPr>
        <p:grpSpPr>
          <a:xfrm>
            <a:off x="1543934" y="10812506"/>
            <a:ext cx="7353316" cy="2320572"/>
            <a:chOff x="0" y="0"/>
            <a:chExt cx="7353315" cy="2320570"/>
          </a:xfrm>
        </p:grpSpPr>
        <p:pic>
          <p:nvPicPr>
            <p:cNvPr id="1370"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371"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372"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373"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374"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376" name="Shape 1376"/>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1377"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378" name="Shape 1378"/>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379" name="Shape 1379"/>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380" name="Shape 1380"/>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381" name="Shape 1381"/>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382" name="Shape 1382"/>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383" name="Shape 1383"/>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384" name="Shape 1384"/>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385" name="Shape 1385"/>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386" name="Shape 1386"/>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387" name="Shape 1387"/>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388" name="Shape 1388"/>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389" name="Shape 1389"/>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390" name="Shape 1390"/>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391" name="Shape 1391"/>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392" name="Shape 1392"/>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393" name="Shape 1393"/>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394" name="Shape 1394"/>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395" name="Shape 1395"/>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396" name="Shape 1396"/>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397" name="Shape 1397"/>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1398" name="Shape 1398"/>
          <p:cNvSpPr/>
          <p:nvPr/>
        </p:nvSpPr>
        <p:spPr>
          <a:xfrm rot="16200000">
            <a:off x="6461463" y="6592323"/>
            <a:ext cx="6181577" cy="544172"/>
          </a:xfrm>
          <a:prstGeom prst="roundRect">
            <a:avLst>
              <a:gd name="adj" fmla="val 1867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pic>
        <p:nvPicPr>
          <p:cNvPr id="1399" name="pasted-image.pdf"/>
          <p:cNvPicPr/>
          <p:nvPr/>
        </p:nvPicPr>
        <p:blipFill>
          <a:blip r:embed="rId8">
            <a:extLst/>
          </a:blip>
          <a:stretch>
            <a:fillRect/>
          </a:stretch>
        </p:blipFill>
        <p:spPr>
          <a:xfrm>
            <a:off x="10398525" y="3931198"/>
            <a:ext cx="12926301" cy="7034721"/>
          </a:xfrm>
          <a:prstGeom prst="rect">
            <a:avLst/>
          </a:prstGeom>
          <a:ln w="12700">
            <a:miter lim="400000"/>
          </a:ln>
        </p:spPr>
      </p:pic>
      <p:sp>
        <p:nvSpPr>
          <p:cNvPr id="1400" name="Shape 1400"/>
          <p:cNvSpPr/>
          <p:nvPr/>
        </p:nvSpPr>
        <p:spPr>
          <a:xfrm>
            <a:off x="10534764" y="2698558"/>
            <a:ext cx="5403851"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Managed Services</a:t>
            </a:r>
          </a:p>
        </p:txBody>
      </p:sp>
    </p:spTree>
  </p:cSld>
  <p:clrMapOvr>
    <a:masterClrMapping/>
  </p:clrMapOvr>
  <p:transition spd="slow" advClick="1">
    <p:dissolve/>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2" name="Shape 1402"/>
          <p:cNvSpPr/>
          <p:nvPr/>
        </p:nvSpPr>
        <p:spPr>
          <a:xfrm>
            <a:off x="11283262" y="4057650"/>
            <a:ext cx="10925841" cy="560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pPr>
            <a:r>
              <a:rPr b="1" sz="3600">
                <a:solidFill>
                  <a:srgbClr val="008E7B"/>
                </a:solidFill>
                <a:latin typeface="Helvetica"/>
                <a:ea typeface="Helvetica"/>
                <a:cs typeface="Helvetica"/>
                <a:sym typeface="Helvetica"/>
              </a:rPr>
              <a:t>User-provided service instances </a:t>
            </a:r>
            <a:r>
              <a:rPr sz="3600">
                <a:solidFill>
                  <a:srgbClr val="53585F"/>
                </a:solidFill>
                <a:latin typeface="Helvetica"/>
                <a:ea typeface="Helvetica"/>
                <a:cs typeface="Helvetica"/>
                <a:sym typeface="Helvetica"/>
              </a:rPr>
              <a:t>are service instances which have been provisioned outside of Cloud Foundry</a:t>
            </a:r>
            <a:endParaRPr sz="3600">
              <a:solidFill>
                <a:srgbClr val="53585F"/>
              </a:solidFill>
              <a:latin typeface="Helvetica"/>
              <a:ea typeface="Helvetica"/>
              <a:cs typeface="Helvetica"/>
              <a:sym typeface="Helvetica"/>
            </a:endParaRPr>
          </a:p>
          <a:p>
            <a:pPr lvl="0" algn="l" defTabSz="457200">
              <a:defRPr sz="1800"/>
            </a:pPr>
            <a:endParaRPr sz="3200">
              <a:solidFill>
                <a:srgbClr val="848386"/>
              </a:solidFill>
              <a:latin typeface="Helvetica"/>
              <a:ea typeface="Helvetica"/>
              <a:cs typeface="Helvetica"/>
              <a:sym typeface="Helvetica"/>
            </a:endParaRPr>
          </a:p>
          <a:p>
            <a:pPr lvl="0" marL="195384" indent="-195384" algn="l" defTabSz="457200">
              <a:buSzPct val="75000"/>
              <a:buChar char="•"/>
              <a:defRPr sz="1800"/>
            </a:pPr>
            <a:r>
              <a:rPr sz="3200">
                <a:solidFill>
                  <a:srgbClr val="848386"/>
                </a:solidFill>
                <a:latin typeface="Helvetica"/>
                <a:ea typeface="Helvetica"/>
                <a:cs typeface="Helvetica"/>
                <a:sym typeface="Helvetica"/>
              </a:rPr>
              <a:t>Behave like other service instances once created</a:t>
            </a:r>
            <a:endParaRPr sz="3200">
              <a:solidFill>
                <a:srgbClr val="848386"/>
              </a:solidFill>
              <a:latin typeface="Helvetica"/>
              <a:ea typeface="Helvetica"/>
              <a:cs typeface="Helvetica"/>
              <a:sym typeface="Helvetica"/>
            </a:endParaRPr>
          </a:p>
          <a:p>
            <a:pPr lvl="0" marL="195384" indent="-195384" algn="l" defTabSz="457200">
              <a:buSzPct val="75000"/>
              <a:buChar char="•"/>
              <a:defRPr sz="1800"/>
            </a:pPr>
            <a:endParaRPr sz="3200">
              <a:solidFill>
                <a:srgbClr val="848386"/>
              </a:solidFill>
              <a:latin typeface="Helvetica"/>
              <a:ea typeface="Helvetica"/>
              <a:cs typeface="Helvetica"/>
              <a:sym typeface="Helvetica"/>
            </a:endParaRPr>
          </a:p>
          <a:p>
            <a:pPr lvl="0" marL="195384" indent="-195384" algn="l" defTabSz="457200">
              <a:buSzPct val="75000"/>
              <a:buChar char="•"/>
              <a:defRPr sz="1800"/>
            </a:pPr>
            <a:r>
              <a:rPr sz="3200">
                <a:solidFill>
                  <a:srgbClr val="848386"/>
                </a:solidFill>
                <a:latin typeface="Helvetica"/>
                <a:ea typeface="Helvetica"/>
                <a:cs typeface="Helvetica"/>
                <a:sym typeface="Helvetica"/>
              </a:rPr>
              <a:t>Familiar commands (‘create-service’) provide service instance configuration (including credentials) to applications, eliminating the need to hard code service instance endpoints</a:t>
            </a:r>
            <a:endParaRPr sz="3200">
              <a:solidFill>
                <a:srgbClr val="848386"/>
              </a:solidFill>
              <a:latin typeface="Helvetica"/>
              <a:ea typeface="Helvetica"/>
              <a:cs typeface="Helvetica"/>
              <a:sym typeface="Helvetica"/>
            </a:endParaRPr>
          </a:p>
        </p:txBody>
      </p:sp>
      <p:sp>
        <p:nvSpPr>
          <p:cNvPr id="1403" name="Shape 1403"/>
          <p:cNvSpPr/>
          <p:nvPr/>
        </p:nvSpPr>
        <p:spPr>
          <a:xfrm>
            <a:off x="631994" y="10077092"/>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grpSp>
        <p:nvGrpSpPr>
          <p:cNvPr id="1409" name="Group 1409"/>
          <p:cNvGrpSpPr/>
          <p:nvPr/>
        </p:nvGrpSpPr>
        <p:grpSpPr>
          <a:xfrm>
            <a:off x="1543934" y="10812506"/>
            <a:ext cx="7353316" cy="2320572"/>
            <a:chOff x="0" y="0"/>
            <a:chExt cx="7353315" cy="2320570"/>
          </a:xfrm>
        </p:grpSpPr>
        <p:pic>
          <p:nvPicPr>
            <p:cNvPr id="1404" name="pasted-image.png"/>
            <p:cNvPicPr/>
            <p:nvPr/>
          </p:nvPicPr>
          <p:blipFill>
            <a:blip r:embed="rId2">
              <a:alphaModFix amt="50114"/>
              <a:extLst/>
            </a:blip>
            <a:stretch>
              <a:fillRect/>
            </a:stretch>
          </p:blipFill>
          <p:spPr>
            <a:xfrm>
              <a:off x="0" y="602468"/>
              <a:ext cx="1651000" cy="266770"/>
            </a:xfrm>
            <a:prstGeom prst="rect">
              <a:avLst/>
            </a:prstGeom>
            <a:ln w="12700" cap="flat">
              <a:noFill/>
              <a:miter lim="400000"/>
            </a:ln>
            <a:effectLst/>
          </p:spPr>
        </p:pic>
        <p:pic>
          <p:nvPicPr>
            <p:cNvPr id="1405" name="pasted-image.png"/>
            <p:cNvPicPr/>
            <p:nvPr/>
          </p:nvPicPr>
          <p:blipFill>
            <a:blip r:embed="rId3">
              <a:alphaModFix amt="50382"/>
              <a:extLst/>
            </a:blip>
            <a:stretch>
              <a:fillRect/>
            </a:stretch>
          </p:blipFill>
          <p:spPr>
            <a:xfrm>
              <a:off x="2673705" y="0"/>
              <a:ext cx="1905001" cy="1471706"/>
            </a:xfrm>
            <a:prstGeom prst="rect">
              <a:avLst/>
            </a:prstGeom>
            <a:ln w="12700" cap="flat">
              <a:noFill/>
              <a:miter lim="400000"/>
            </a:ln>
            <a:effectLst/>
          </p:spPr>
        </p:pic>
        <p:pic>
          <p:nvPicPr>
            <p:cNvPr id="1406" name="pasted-image.png"/>
            <p:cNvPicPr/>
            <p:nvPr/>
          </p:nvPicPr>
          <p:blipFill>
            <a:blip r:embed="rId4">
              <a:alphaModFix amt="50308"/>
              <a:extLst/>
            </a:blip>
            <a:stretch>
              <a:fillRect/>
            </a:stretch>
          </p:blipFill>
          <p:spPr>
            <a:xfrm>
              <a:off x="1276168" y="1071054"/>
              <a:ext cx="1905001" cy="1229033"/>
            </a:xfrm>
            <a:prstGeom prst="rect">
              <a:avLst/>
            </a:prstGeom>
            <a:ln w="12700" cap="flat">
              <a:noFill/>
              <a:miter lim="400000"/>
            </a:ln>
            <a:effectLst/>
          </p:spPr>
        </p:pic>
        <p:pic>
          <p:nvPicPr>
            <p:cNvPr id="1407" name="pasted-image.png"/>
            <p:cNvPicPr/>
            <p:nvPr/>
          </p:nvPicPr>
          <p:blipFill>
            <a:blip r:embed="rId5">
              <a:alphaModFix amt="50360"/>
              <a:extLst/>
            </a:blip>
            <a:stretch>
              <a:fillRect/>
            </a:stretch>
          </p:blipFill>
          <p:spPr>
            <a:xfrm>
              <a:off x="4374400" y="1050570"/>
              <a:ext cx="1270001" cy="1270001"/>
            </a:xfrm>
            <a:prstGeom prst="rect">
              <a:avLst/>
            </a:prstGeom>
            <a:ln w="12700" cap="flat">
              <a:noFill/>
              <a:miter lim="400000"/>
            </a:ln>
            <a:effectLst/>
          </p:spPr>
        </p:pic>
        <p:pic>
          <p:nvPicPr>
            <p:cNvPr id="1408" name="pasted-image.png"/>
            <p:cNvPicPr/>
            <p:nvPr/>
          </p:nvPicPr>
          <p:blipFill>
            <a:blip r:embed="rId6">
              <a:alphaModFix amt="50068"/>
              <a:extLst/>
            </a:blip>
            <a:stretch>
              <a:fillRect/>
            </a:stretch>
          </p:blipFill>
          <p:spPr>
            <a:xfrm>
              <a:off x="5448315" y="563274"/>
              <a:ext cx="1905001" cy="345158"/>
            </a:xfrm>
            <a:prstGeom prst="rect">
              <a:avLst/>
            </a:prstGeom>
            <a:ln w="12700" cap="flat">
              <a:noFill/>
              <a:miter lim="400000"/>
            </a:ln>
            <a:effectLst/>
          </p:spPr>
        </p:pic>
      </p:grpSp>
      <p:sp>
        <p:nvSpPr>
          <p:cNvPr id="1410" name="Shape 1410"/>
          <p:cNvSpPr/>
          <p:nvPr/>
        </p:nvSpPr>
        <p:spPr>
          <a:xfrm>
            <a:off x="631994" y="3097809"/>
            <a:ext cx="917719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HA Proxy</a:t>
            </a:r>
          </a:p>
        </p:txBody>
      </p:sp>
      <p:pic>
        <p:nvPicPr>
          <p:cNvPr id="1411" name="pasted-image.pdf"/>
          <p:cNvPicPr/>
          <p:nvPr/>
        </p:nvPicPr>
        <p:blipFill>
          <a:blip r:embed="rId7">
            <a:alphaModFix amt="50254"/>
            <a:extLst/>
          </a:blip>
          <a:stretch>
            <a:fillRect/>
          </a:stretch>
        </p:blipFill>
        <p:spPr>
          <a:xfrm>
            <a:off x="1410591" y="1589546"/>
            <a:ext cx="7620001" cy="1092792"/>
          </a:xfrm>
          <a:prstGeom prst="rect">
            <a:avLst/>
          </a:prstGeom>
          <a:ln w="12700">
            <a:miter lim="400000"/>
          </a:ln>
        </p:spPr>
      </p:pic>
      <p:sp>
        <p:nvSpPr>
          <p:cNvPr id="1412" name="Shape 1412"/>
          <p:cNvSpPr/>
          <p:nvPr/>
        </p:nvSpPr>
        <p:spPr>
          <a:xfrm>
            <a:off x="609600" y="3771998"/>
            <a:ext cx="8554539" cy="6181577"/>
          </a:xfrm>
          <a:prstGeom prst="roundRect">
            <a:avLst>
              <a:gd name="adj" fmla="val 6122"/>
            </a:avLst>
          </a:prstGeom>
          <a:ln w="76200">
            <a:solidFill>
              <a:srgbClr val="A6AAA9"/>
            </a:solidFill>
            <a:miter lim="400000"/>
          </a:ln>
          <a:extLst>
            <a:ext uri="{C572A759-6A51-4108-AA02-DFA0A04FC94B}">
              <ma14:wrappingTextBoxFlag xmlns:ma14="http://schemas.microsoft.com/office/mac/drawingml/2011/main" val="1"/>
            </a:ext>
          </a:extLst>
        </p:spPr>
        <p:txBody>
          <a:bodyPr lIns="50800" tIns="50800" rIns="50800" bIns="50800" anchor="b"/>
          <a:lstStyle>
            <a:lvl1pPr>
              <a:defRPr b="1" sz="2100">
                <a:solidFill>
                  <a:srgbClr val="53585F"/>
                </a:solidFill>
              </a:defRPr>
            </a:lvl1pPr>
          </a:lstStyle>
          <a:p>
            <a:pPr lvl="0">
              <a:defRPr b="0" sz="1800">
                <a:solidFill>
                  <a:srgbClr val="000000"/>
                </a:solidFill>
              </a:defRPr>
            </a:pPr>
            <a:r>
              <a:rPr b="1" sz="2100">
                <a:solidFill>
                  <a:srgbClr val="53585F"/>
                </a:solidFill>
              </a:rPr>
              <a:t>ELASTIC RUNTIME</a:t>
            </a:r>
          </a:p>
        </p:txBody>
      </p:sp>
      <p:sp>
        <p:nvSpPr>
          <p:cNvPr id="1413" name="Shape 1413"/>
          <p:cNvSpPr/>
          <p:nvPr/>
        </p:nvSpPr>
        <p:spPr>
          <a:xfrm>
            <a:off x="782367" y="6893207"/>
            <a:ext cx="3978148" cy="1811545"/>
          </a:xfrm>
          <a:prstGeom prst="roundRect">
            <a:avLst>
              <a:gd name="adj" fmla="val 5608"/>
            </a:avLst>
          </a:prstGeom>
          <a:ln w="76200">
            <a:solidFill>
              <a:srgbClr val="A6AAA9"/>
            </a:solidFill>
            <a:miter lim="400000"/>
          </a:ln>
          <a:extLst>
            <a:ext uri="{C572A759-6A51-4108-AA02-DFA0A04FC94B}">
              <ma14:wrappingTextBoxFlag xmlns:ma14="http://schemas.microsoft.com/office/mac/drawingml/2011/main" val="1"/>
            </a:ext>
          </a:extLst>
        </p:spPr>
        <p:txBody>
          <a:bodyPr lIns="0" tIns="0" rIns="0" bIns="0"/>
          <a:lstStyle>
            <a:lvl1pPr>
              <a:defRPr b="1" sz="2100">
                <a:solidFill>
                  <a:srgbClr val="53585F"/>
                </a:solidFill>
              </a:defRPr>
            </a:lvl1pPr>
          </a:lstStyle>
          <a:p>
            <a:pPr lvl="0">
              <a:defRPr b="0" sz="1800">
                <a:solidFill>
                  <a:srgbClr val="000000"/>
                </a:solidFill>
              </a:defRPr>
            </a:pPr>
            <a:r>
              <a:rPr b="1" sz="2100">
                <a:solidFill>
                  <a:srgbClr val="53585F"/>
                </a:solidFill>
              </a:rPr>
              <a:t>App Execution (DEA)</a:t>
            </a:r>
          </a:p>
        </p:txBody>
      </p:sp>
      <p:sp>
        <p:nvSpPr>
          <p:cNvPr id="1414" name="Shape 1414"/>
          <p:cNvSpPr/>
          <p:nvPr/>
        </p:nvSpPr>
        <p:spPr>
          <a:xfrm>
            <a:off x="922067" y="7455296"/>
            <a:ext cx="3698749" cy="515699"/>
          </a:xfrm>
          <a:prstGeom prst="roundRect">
            <a:avLst>
              <a:gd name="adj" fmla="val 1970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Warden</a:t>
            </a:r>
          </a:p>
        </p:txBody>
      </p:sp>
      <p:sp>
        <p:nvSpPr>
          <p:cNvPr id="1415" name="Shape 1415"/>
          <p:cNvSpPr/>
          <p:nvPr/>
        </p:nvSpPr>
        <p:spPr>
          <a:xfrm>
            <a:off x="922067" y="8068333"/>
            <a:ext cx="3698748" cy="500774"/>
          </a:xfrm>
          <a:prstGeom prst="roundRect">
            <a:avLst>
              <a:gd name="adj" fmla="val 2028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Build packs</a:t>
            </a:r>
          </a:p>
        </p:txBody>
      </p:sp>
      <p:sp>
        <p:nvSpPr>
          <p:cNvPr id="1416" name="Shape 1416"/>
          <p:cNvSpPr/>
          <p:nvPr/>
        </p:nvSpPr>
        <p:spPr>
          <a:xfrm>
            <a:off x="4862017" y="6893207"/>
            <a:ext cx="2094251" cy="1811545"/>
          </a:xfrm>
          <a:prstGeom prst="roundRect">
            <a:avLst>
              <a:gd name="adj" fmla="val 5608"/>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Blob Store</a:t>
            </a:r>
          </a:p>
        </p:txBody>
      </p:sp>
      <p:sp>
        <p:nvSpPr>
          <p:cNvPr id="1417" name="Shape 1417"/>
          <p:cNvSpPr/>
          <p:nvPr/>
        </p:nvSpPr>
        <p:spPr>
          <a:xfrm>
            <a:off x="7244187" y="7575613"/>
            <a:ext cx="15935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APP EXECUTION &amp; </a:t>
            </a:r>
            <a:endParaRPr b="1" sz="1200">
              <a:solidFill>
                <a:srgbClr val="53585F"/>
              </a:solidFill>
            </a:endParaRPr>
          </a:p>
          <a:p>
            <a:pPr lvl="0" algn="r">
              <a:defRPr sz="1800"/>
            </a:pPr>
            <a:r>
              <a:rPr b="1" sz="1200">
                <a:solidFill>
                  <a:srgbClr val="53585F"/>
                </a:solidFill>
              </a:rPr>
              <a:t>STORAGE</a:t>
            </a:r>
          </a:p>
        </p:txBody>
      </p:sp>
      <p:sp>
        <p:nvSpPr>
          <p:cNvPr id="1418" name="Shape 1418"/>
          <p:cNvSpPr/>
          <p:nvPr/>
        </p:nvSpPr>
        <p:spPr>
          <a:xfrm>
            <a:off x="794025" y="5494990"/>
            <a:ext cx="3011767"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Cloud Controller</a:t>
            </a:r>
          </a:p>
        </p:txBody>
      </p:sp>
      <p:sp>
        <p:nvSpPr>
          <p:cNvPr id="1419" name="Shape 1419"/>
          <p:cNvSpPr/>
          <p:nvPr/>
        </p:nvSpPr>
        <p:spPr>
          <a:xfrm>
            <a:off x="3978095" y="5494990"/>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Health Manager</a:t>
            </a:r>
          </a:p>
        </p:txBody>
      </p:sp>
      <p:sp>
        <p:nvSpPr>
          <p:cNvPr id="1420" name="Shape 1420"/>
          <p:cNvSpPr/>
          <p:nvPr/>
        </p:nvSpPr>
        <p:spPr>
          <a:xfrm>
            <a:off x="7518865" y="5631709"/>
            <a:ext cx="131400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APP LIFECYCLE</a:t>
            </a:r>
          </a:p>
        </p:txBody>
      </p:sp>
      <p:sp>
        <p:nvSpPr>
          <p:cNvPr id="1421" name="Shape 1421"/>
          <p:cNvSpPr/>
          <p:nvPr/>
        </p:nvSpPr>
        <p:spPr>
          <a:xfrm>
            <a:off x="770807" y="6194578"/>
            <a:ext cx="6221579"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Message Bus (NATS)</a:t>
            </a:r>
          </a:p>
        </p:txBody>
      </p:sp>
      <p:sp>
        <p:nvSpPr>
          <p:cNvPr id="1422" name="Shape 1422"/>
          <p:cNvSpPr/>
          <p:nvPr/>
        </p:nvSpPr>
        <p:spPr>
          <a:xfrm>
            <a:off x="7774536" y="6324948"/>
            <a:ext cx="10457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MESSAGING</a:t>
            </a:r>
          </a:p>
        </p:txBody>
      </p:sp>
      <p:sp>
        <p:nvSpPr>
          <p:cNvPr id="1423" name="Shape 1423"/>
          <p:cNvSpPr/>
          <p:nvPr/>
        </p:nvSpPr>
        <p:spPr>
          <a:xfrm>
            <a:off x="794825" y="4808101"/>
            <a:ext cx="306683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OAuth 2.0 (UAA)</a:t>
            </a:r>
          </a:p>
        </p:txBody>
      </p:sp>
      <p:sp>
        <p:nvSpPr>
          <p:cNvPr id="1424" name="Shape 1424"/>
          <p:cNvSpPr/>
          <p:nvPr/>
        </p:nvSpPr>
        <p:spPr>
          <a:xfrm>
            <a:off x="3978095" y="4808101"/>
            <a:ext cx="3011768"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Login Server</a:t>
            </a:r>
          </a:p>
        </p:txBody>
      </p:sp>
      <p:sp>
        <p:nvSpPr>
          <p:cNvPr id="1425" name="Shape 1425"/>
          <p:cNvSpPr/>
          <p:nvPr/>
        </p:nvSpPr>
        <p:spPr>
          <a:xfrm>
            <a:off x="7138163" y="4852517"/>
            <a:ext cx="169470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AUTHENTICATION &amp; </a:t>
            </a:r>
            <a:endParaRPr b="1" sz="1200">
              <a:solidFill>
                <a:srgbClr val="53585F"/>
              </a:solidFill>
            </a:endParaRPr>
          </a:p>
          <a:p>
            <a:pPr lvl="0" algn="r">
              <a:defRPr sz="1800"/>
            </a:pPr>
            <a:r>
              <a:rPr b="1" sz="1200">
                <a:solidFill>
                  <a:srgbClr val="53585F"/>
                </a:solidFill>
              </a:rPr>
              <a:t>AUTHORIZATION</a:t>
            </a:r>
          </a:p>
        </p:txBody>
      </p:sp>
      <p:sp>
        <p:nvSpPr>
          <p:cNvPr id="1426" name="Shape 1426"/>
          <p:cNvSpPr/>
          <p:nvPr/>
        </p:nvSpPr>
        <p:spPr>
          <a:xfrm>
            <a:off x="767824" y="4108513"/>
            <a:ext cx="6227545"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Dynamic Router</a:t>
            </a:r>
          </a:p>
        </p:txBody>
      </p:sp>
      <p:sp>
        <p:nvSpPr>
          <p:cNvPr id="1427" name="Shape 1427"/>
          <p:cNvSpPr/>
          <p:nvPr/>
        </p:nvSpPr>
        <p:spPr>
          <a:xfrm>
            <a:off x="8020697" y="4239362"/>
            <a:ext cx="816993"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1200">
                <a:solidFill>
                  <a:srgbClr val="53585F"/>
                </a:solidFill>
              </a:defRPr>
            </a:lvl1pPr>
          </a:lstStyle>
          <a:p>
            <a:pPr lvl="0">
              <a:defRPr b="0" sz="1800">
                <a:solidFill>
                  <a:srgbClr val="000000"/>
                </a:solidFill>
              </a:defRPr>
            </a:pPr>
            <a:r>
              <a:rPr b="1" sz="1200">
                <a:solidFill>
                  <a:srgbClr val="53585F"/>
                </a:solidFill>
              </a:rPr>
              <a:t>ROUTING</a:t>
            </a:r>
          </a:p>
        </p:txBody>
      </p:sp>
      <p:sp>
        <p:nvSpPr>
          <p:cNvPr id="1428" name="Shape 1428"/>
          <p:cNvSpPr/>
          <p:nvPr/>
        </p:nvSpPr>
        <p:spPr>
          <a:xfrm>
            <a:off x="799641"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Syslog</a:t>
            </a:r>
          </a:p>
        </p:txBody>
      </p:sp>
      <p:sp>
        <p:nvSpPr>
          <p:cNvPr id="1429" name="Shape 1429"/>
          <p:cNvSpPr/>
          <p:nvPr/>
        </p:nvSpPr>
        <p:spPr>
          <a:xfrm>
            <a:off x="2873637" y="8872750"/>
            <a:ext cx="1991361" cy="526174"/>
          </a:xfrm>
          <a:prstGeom prst="roundRect">
            <a:avLst>
              <a:gd name="adj" fmla="val 19309"/>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Collector</a:t>
            </a:r>
          </a:p>
        </p:txBody>
      </p:sp>
      <p:sp>
        <p:nvSpPr>
          <p:cNvPr id="1430" name="Shape 1430"/>
          <p:cNvSpPr/>
          <p:nvPr/>
        </p:nvSpPr>
        <p:spPr>
          <a:xfrm>
            <a:off x="4972191" y="8865287"/>
            <a:ext cx="1991361" cy="541099"/>
          </a:xfrm>
          <a:prstGeom prst="roundRect">
            <a:avLst>
              <a:gd name="adj" fmla="val 18777"/>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App Log</a:t>
            </a:r>
          </a:p>
        </p:txBody>
      </p:sp>
      <p:sp>
        <p:nvSpPr>
          <p:cNvPr id="1431" name="Shape 1431"/>
          <p:cNvSpPr/>
          <p:nvPr/>
        </p:nvSpPr>
        <p:spPr>
          <a:xfrm>
            <a:off x="7778815" y="8907236"/>
            <a:ext cx="10371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a:defRPr sz="1800"/>
            </a:pPr>
            <a:r>
              <a:rPr b="1" sz="1200">
                <a:solidFill>
                  <a:srgbClr val="53585F"/>
                </a:solidFill>
              </a:rPr>
              <a:t>METRICS &amp; </a:t>
            </a:r>
            <a:endParaRPr b="1" sz="1200">
              <a:solidFill>
                <a:srgbClr val="53585F"/>
              </a:solidFill>
            </a:endParaRPr>
          </a:p>
          <a:p>
            <a:pPr lvl="0" algn="r">
              <a:defRPr sz="1800"/>
            </a:pPr>
            <a:r>
              <a:rPr b="1" sz="1200">
                <a:solidFill>
                  <a:srgbClr val="53585F"/>
                </a:solidFill>
              </a:rPr>
              <a:t>LOGGING</a:t>
            </a:r>
          </a:p>
        </p:txBody>
      </p:sp>
      <p:sp>
        <p:nvSpPr>
          <p:cNvPr id="1432" name="Shape 1432"/>
          <p:cNvSpPr/>
          <p:nvPr/>
        </p:nvSpPr>
        <p:spPr>
          <a:xfrm rot="16200000">
            <a:off x="6461463" y="6592323"/>
            <a:ext cx="6181577" cy="544172"/>
          </a:xfrm>
          <a:prstGeom prst="roundRect">
            <a:avLst>
              <a:gd name="adj" fmla="val 18671"/>
            </a:avLst>
          </a:prstGeom>
          <a:solidFill>
            <a:srgbClr val="B5B5B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Service Brokers</a:t>
            </a:r>
          </a:p>
        </p:txBody>
      </p:sp>
    </p:spTree>
  </p:cSld>
  <p:clrMapOvr>
    <a:masterClrMapping/>
  </p:clrMapOvr>
  <p:transition spd="slow" advClick="1">
    <p:dissolve/>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4" name="Shape 1434"/>
          <p:cNvSpPr/>
          <p:nvPr/>
        </p:nvSpPr>
        <p:spPr>
          <a:xfrm>
            <a:off x="3419152" y="5892800"/>
            <a:ext cx="1754569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cap="small" i="1" sz="5000"/>
              <a:t>recap</a:t>
            </a:r>
            <a:r>
              <a:rPr cap="small" sz="5000"/>
              <a:t>: </a:t>
            </a:r>
            <a:r>
              <a:rPr cap="small" sz="6000"/>
              <a:t>Who can describe the Core Tenets of Cloud Foundry?</a:t>
            </a:r>
          </a:p>
        </p:txBody>
      </p:sp>
    </p:spTree>
  </p:cSld>
  <p:clrMapOvr>
    <a:masterClrMapping/>
  </p:clrMapOvr>
  <p:transition spd="slow" advClick="1">
    <p:dissolve/>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6" name="pasted-image.pdf"/>
          <p:cNvPicPr/>
          <p:nvPr/>
        </p:nvPicPr>
        <p:blipFill>
          <a:blip r:embed="rId2">
            <a:extLst/>
          </a:blip>
          <a:stretch>
            <a:fillRect/>
          </a:stretch>
        </p:blipFill>
        <p:spPr>
          <a:xfrm>
            <a:off x="1789128" y="1352451"/>
            <a:ext cx="20805744" cy="11703230"/>
          </a:xfrm>
          <a:prstGeom prst="rect">
            <a:avLst/>
          </a:prstGeom>
          <a:ln w="12700">
            <a:miter lim="400000"/>
          </a:ln>
        </p:spPr>
      </p:pic>
      <p:sp>
        <p:nvSpPr>
          <p:cNvPr id="1437" name="Shape 1437"/>
          <p:cNvSpPr/>
          <p:nvPr/>
        </p:nvSpPr>
        <p:spPr>
          <a:xfrm>
            <a:off x="16299497" y="304799"/>
            <a:ext cx="7837806"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Core Tenets of Pivotal CF</a:t>
            </a:r>
          </a:p>
        </p:txBody>
      </p:sp>
    </p:spTree>
  </p:cSld>
  <p:clrMapOvr>
    <a:masterClrMapping/>
  </p:clrMapOvr>
  <p:transition spd="slow" advClick="1">
    <p:dissolve/>
  </p:transition>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9" name="Shape 1439"/>
          <p:cNvSpPr/>
          <p:nvPr/>
        </p:nvSpPr>
        <p:spPr>
          <a:xfrm>
            <a:off x="2422483" y="5892800"/>
            <a:ext cx="1953903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cap="small" i="1" sz="5000"/>
              <a:t>recap</a:t>
            </a:r>
            <a:r>
              <a:rPr cap="small" sz="5000"/>
              <a:t>: </a:t>
            </a:r>
            <a:r>
              <a:rPr cap="small" sz="6000"/>
              <a:t>Who can describe the 4 Levels of Availability in Cloud Foundry?</a:t>
            </a:r>
          </a:p>
        </p:txBody>
      </p:sp>
    </p:spTree>
  </p:cSld>
  <p:clrMapOvr>
    <a:masterClrMapping/>
  </p:clrMapOvr>
  <p:transition spd="slow"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3" name="image10.png" descr="ICON_VM_basic_label_Q308"/>
          <p:cNvPicPr/>
          <p:nvPr/>
        </p:nvPicPr>
        <p:blipFill>
          <a:blip r:embed="rId2">
            <a:extLst/>
          </a:blip>
          <a:stretch>
            <a:fillRect/>
          </a:stretch>
        </p:blipFill>
        <p:spPr>
          <a:xfrm>
            <a:off x="3214230" y="4644940"/>
            <a:ext cx="1275924" cy="1495503"/>
          </a:xfrm>
          <a:prstGeom prst="rect">
            <a:avLst/>
          </a:prstGeom>
          <a:ln w="12700">
            <a:miter lim="400000"/>
          </a:ln>
        </p:spPr>
      </p:pic>
      <p:pic>
        <p:nvPicPr>
          <p:cNvPr id="104" name="image10.png" descr="ICON_VM_basic_label_Q308"/>
          <p:cNvPicPr/>
          <p:nvPr/>
        </p:nvPicPr>
        <p:blipFill>
          <a:blip r:embed="rId2">
            <a:extLst/>
          </a:blip>
          <a:stretch>
            <a:fillRect/>
          </a:stretch>
        </p:blipFill>
        <p:spPr>
          <a:xfrm>
            <a:off x="3896147" y="5054546"/>
            <a:ext cx="1275924" cy="1495502"/>
          </a:xfrm>
          <a:prstGeom prst="rect">
            <a:avLst/>
          </a:prstGeom>
          <a:ln w="12700">
            <a:miter lim="400000"/>
          </a:ln>
        </p:spPr>
      </p:pic>
      <p:pic>
        <p:nvPicPr>
          <p:cNvPr id="105" name="image10.png" descr="ICON_VM_basic_label_Q308"/>
          <p:cNvPicPr/>
          <p:nvPr/>
        </p:nvPicPr>
        <p:blipFill>
          <a:blip r:embed="rId2">
            <a:extLst/>
          </a:blip>
          <a:stretch>
            <a:fillRect/>
          </a:stretch>
        </p:blipFill>
        <p:spPr>
          <a:xfrm>
            <a:off x="4578065" y="5464151"/>
            <a:ext cx="1275923" cy="1495502"/>
          </a:xfrm>
          <a:prstGeom prst="rect">
            <a:avLst/>
          </a:prstGeom>
          <a:ln w="12700">
            <a:miter lim="400000"/>
          </a:ln>
        </p:spPr>
      </p:pic>
      <p:pic>
        <p:nvPicPr>
          <p:cNvPr id="106" name="image10.png" descr="ICON_VM_basic_label_Q308"/>
          <p:cNvPicPr/>
          <p:nvPr/>
        </p:nvPicPr>
        <p:blipFill>
          <a:blip r:embed="rId2">
            <a:extLst/>
          </a:blip>
          <a:stretch>
            <a:fillRect/>
          </a:stretch>
        </p:blipFill>
        <p:spPr>
          <a:xfrm>
            <a:off x="5259982" y="5873756"/>
            <a:ext cx="1275924" cy="1495503"/>
          </a:xfrm>
          <a:prstGeom prst="rect">
            <a:avLst/>
          </a:prstGeom>
          <a:ln w="12700">
            <a:miter lim="400000"/>
          </a:ln>
        </p:spPr>
      </p:pic>
      <p:pic>
        <p:nvPicPr>
          <p:cNvPr id="107" name="image10.png" descr="ICON_VM_basic_label_Q308"/>
          <p:cNvPicPr/>
          <p:nvPr/>
        </p:nvPicPr>
        <p:blipFill>
          <a:blip r:embed="rId2">
            <a:extLst/>
          </a:blip>
          <a:stretch>
            <a:fillRect/>
          </a:stretch>
        </p:blipFill>
        <p:spPr>
          <a:xfrm>
            <a:off x="5941900" y="6283362"/>
            <a:ext cx="1275923" cy="1495502"/>
          </a:xfrm>
          <a:prstGeom prst="rect">
            <a:avLst/>
          </a:prstGeom>
          <a:ln w="12700">
            <a:miter lim="400000"/>
          </a:ln>
        </p:spPr>
      </p:pic>
      <p:pic>
        <p:nvPicPr>
          <p:cNvPr id="108" name="image10.png" descr="ICON_VM_basic_label_Q308"/>
          <p:cNvPicPr/>
          <p:nvPr/>
        </p:nvPicPr>
        <p:blipFill>
          <a:blip r:embed="rId2">
            <a:extLst/>
          </a:blip>
          <a:stretch>
            <a:fillRect/>
          </a:stretch>
        </p:blipFill>
        <p:spPr>
          <a:xfrm>
            <a:off x="3223361" y="3889231"/>
            <a:ext cx="1275923" cy="1495502"/>
          </a:xfrm>
          <a:prstGeom prst="rect">
            <a:avLst/>
          </a:prstGeom>
          <a:ln w="12700">
            <a:miter lim="400000"/>
          </a:ln>
        </p:spPr>
      </p:pic>
      <p:pic>
        <p:nvPicPr>
          <p:cNvPr id="109" name="image10.png" descr="ICON_VM_basic_label_Q308"/>
          <p:cNvPicPr/>
          <p:nvPr/>
        </p:nvPicPr>
        <p:blipFill>
          <a:blip r:embed="rId2">
            <a:extLst/>
          </a:blip>
          <a:stretch>
            <a:fillRect/>
          </a:stretch>
        </p:blipFill>
        <p:spPr>
          <a:xfrm>
            <a:off x="3905278" y="4298836"/>
            <a:ext cx="1275924" cy="1495503"/>
          </a:xfrm>
          <a:prstGeom prst="rect">
            <a:avLst/>
          </a:prstGeom>
          <a:ln w="12700">
            <a:miter lim="400000"/>
          </a:ln>
        </p:spPr>
      </p:pic>
      <p:pic>
        <p:nvPicPr>
          <p:cNvPr id="110" name="image10.png" descr="ICON_VM_basic_label_Q308"/>
          <p:cNvPicPr/>
          <p:nvPr/>
        </p:nvPicPr>
        <p:blipFill>
          <a:blip r:embed="rId2">
            <a:extLst/>
          </a:blip>
          <a:stretch>
            <a:fillRect/>
          </a:stretch>
        </p:blipFill>
        <p:spPr>
          <a:xfrm>
            <a:off x="4587195" y="4708442"/>
            <a:ext cx="1275924" cy="1495502"/>
          </a:xfrm>
          <a:prstGeom prst="rect">
            <a:avLst/>
          </a:prstGeom>
          <a:ln w="12700">
            <a:miter lim="400000"/>
          </a:ln>
        </p:spPr>
      </p:pic>
      <p:pic>
        <p:nvPicPr>
          <p:cNvPr id="111" name="image10.png" descr="ICON_VM_basic_label_Q308"/>
          <p:cNvPicPr/>
          <p:nvPr/>
        </p:nvPicPr>
        <p:blipFill>
          <a:blip r:embed="rId2">
            <a:extLst/>
          </a:blip>
          <a:stretch>
            <a:fillRect/>
          </a:stretch>
        </p:blipFill>
        <p:spPr>
          <a:xfrm>
            <a:off x="5269113" y="5118047"/>
            <a:ext cx="1275923" cy="1495502"/>
          </a:xfrm>
          <a:prstGeom prst="rect">
            <a:avLst/>
          </a:prstGeom>
          <a:ln w="12700">
            <a:miter lim="400000"/>
          </a:ln>
        </p:spPr>
      </p:pic>
      <p:pic>
        <p:nvPicPr>
          <p:cNvPr id="112" name="image10.png" descr="ICON_VM_basic_label_Q308"/>
          <p:cNvPicPr/>
          <p:nvPr/>
        </p:nvPicPr>
        <p:blipFill>
          <a:blip r:embed="rId2">
            <a:extLst/>
          </a:blip>
          <a:stretch>
            <a:fillRect/>
          </a:stretch>
        </p:blipFill>
        <p:spPr>
          <a:xfrm>
            <a:off x="5951030" y="5527652"/>
            <a:ext cx="1275924" cy="1495502"/>
          </a:xfrm>
          <a:prstGeom prst="rect">
            <a:avLst/>
          </a:prstGeom>
          <a:ln w="12700">
            <a:miter lim="400000"/>
          </a:ln>
        </p:spPr>
      </p:pic>
      <p:sp>
        <p:nvSpPr>
          <p:cNvPr id="113" name="Shape 113"/>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Canary Style Updates</a:t>
            </a:r>
          </a:p>
        </p:txBody>
      </p:sp>
      <p:sp>
        <p:nvSpPr>
          <p:cNvPr id="114" name="Shape 114"/>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BOSH</a:t>
            </a:r>
          </a:p>
        </p:txBody>
      </p:sp>
      <p:sp>
        <p:nvSpPr>
          <p:cNvPr id="115" name="Shape 115"/>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116" name="image10.png" descr="ICON_VM_basic_label_Q308"/>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117" name="image10.png" descr="ICON_VM_basic_label_Q308"/>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118" name="image10.png" descr="ICON_VM_basic_label_Q308"/>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119" name="image10.png" descr="ICON_VM_basic_label_Q308"/>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120" name="image10.png" descr="ICON_VM_basic_label_Q308"/>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121" name="image10.png" descr="ICON_VM_basic_label_Q308"/>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122" name="image10.png" descr="ICON_VM_basic_label_Q308"/>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123" name="image10.png" descr="ICON_VM_basic_label_Q308"/>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124" name="image10.png" descr="ICON_VM_basic_label_Q308"/>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125" name="image10.png" descr="ICON_VM_basic_label_Q308"/>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126" name="Shape 126"/>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v1.0</a:t>
            </a:r>
          </a:p>
        </p:txBody>
      </p:sp>
      <p:sp>
        <p:nvSpPr>
          <p:cNvPr id="127" name="Shape 127"/>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v1.1</a:t>
            </a:r>
          </a:p>
        </p:txBody>
      </p:sp>
      <p:sp>
        <p:nvSpPr>
          <p:cNvPr id="128" name="Shape 128"/>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defRPr>
            </a:lvl1pPr>
          </a:lstStyle>
          <a:p>
            <a:pPr lvl="0">
              <a:defRPr b="0" cap="none" sz="1800">
                <a:solidFill>
                  <a:srgbClr val="000000"/>
                </a:solidFill>
              </a:defRPr>
            </a:pPr>
            <a:r>
              <a:rPr b="1" cap="small" sz="2500">
                <a:solidFill>
                  <a:srgbClr val="53585F"/>
                </a:solidFill>
              </a:rPr>
              <a:t># of Canaries: 2</a:t>
            </a:r>
          </a:p>
        </p:txBody>
      </p:sp>
      <p:sp>
        <p:nvSpPr>
          <p:cNvPr id="129" name="Shape 129"/>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defRPr>
            </a:lvl1pPr>
          </a:lstStyle>
          <a:p>
            <a:pPr lvl="0">
              <a:defRPr b="0" cap="none" sz="1800">
                <a:solidFill>
                  <a:srgbClr val="000000"/>
                </a:solidFill>
              </a:defRPr>
            </a:pPr>
            <a:r>
              <a:rPr b="1" cap="small" sz="2500">
                <a:solidFill>
                  <a:srgbClr val="53585F"/>
                </a:solidFill>
              </a:rPr>
              <a:t>Max in Flight: 2</a:t>
            </a:r>
          </a:p>
        </p:txBody>
      </p:sp>
    </p:spTree>
  </p:cSld>
  <p:clrMapOvr>
    <a:masterClrMapping/>
  </p:clrMapOvr>
  <p:transition spd="slow" advClick="1">
    <p:dissolve/>
  </p:transition>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1" name="Shape 1441"/>
          <p:cNvSpPr/>
          <p:nvPr/>
        </p:nvSpPr>
        <p:spPr>
          <a:xfrm flipV="1">
            <a:off x="12191999" y="84274"/>
            <a:ext cx="1" cy="13547452"/>
          </a:xfrm>
          <a:prstGeom prst="line">
            <a:avLst/>
          </a:prstGeom>
          <a:ln w="25400">
            <a:solidFill>
              <a:srgbClr val="F8F8F8"/>
            </a:solidFill>
            <a:miter lim="400000"/>
          </a:ln>
        </p:spPr>
        <p:txBody>
          <a:bodyPr lIns="0" tIns="0" rIns="0" bIns="0" anchor="ctr"/>
          <a:lstStyle/>
          <a:p>
            <a:pPr lvl="0">
              <a:defRPr sz="3200"/>
            </a:pPr>
          </a:p>
        </p:txBody>
      </p:sp>
      <p:sp>
        <p:nvSpPr>
          <p:cNvPr id="1442" name="Shape 1442"/>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pic>
        <p:nvPicPr>
          <p:cNvPr id="1443" name="pasted-image.pdf"/>
          <p:cNvPicPr/>
          <p:nvPr/>
        </p:nvPicPr>
        <p:blipFill>
          <a:blip r:embed="rId2">
            <a:extLst/>
          </a:blip>
          <a:stretch>
            <a:fillRect/>
          </a:stretch>
        </p:blipFill>
        <p:spPr>
          <a:xfrm>
            <a:off x="2127849" y="1498600"/>
            <a:ext cx="5042714" cy="4770521"/>
          </a:xfrm>
          <a:prstGeom prst="rect">
            <a:avLst/>
          </a:prstGeom>
          <a:ln w="12700">
            <a:miter lim="400000"/>
          </a:ln>
        </p:spPr>
      </p:pic>
      <p:grpSp>
        <p:nvGrpSpPr>
          <p:cNvPr id="1449" name="Group 1449"/>
          <p:cNvGrpSpPr/>
          <p:nvPr/>
        </p:nvGrpSpPr>
        <p:grpSpPr>
          <a:xfrm>
            <a:off x="6607888" y="2878942"/>
            <a:ext cx="3585325" cy="2665017"/>
            <a:chOff x="-1449178" y="0"/>
            <a:chExt cx="3585324" cy="2665015"/>
          </a:xfrm>
        </p:grpSpPr>
        <p:sp>
          <p:nvSpPr>
            <p:cNvPr id="1444" name="Shape 1444"/>
            <p:cNvSpPr/>
            <p:nvPr/>
          </p:nvSpPr>
          <p:spPr>
            <a:xfrm>
              <a:off x="-1449179" y="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1445"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446" name="Shape 1446"/>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1447" name="Shape 1447"/>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1448"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pic>
        <p:nvPicPr>
          <p:cNvPr id="1450" name="pasted-image.pdf"/>
          <p:cNvPicPr/>
          <p:nvPr/>
        </p:nvPicPr>
        <p:blipFill>
          <a:blip r:embed="rId4">
            <a:extLst/>
          </a:blip>
          <a:stretch>
            <a:fillRect/>
          </a:stretch>
        </p:blipFill>
        <p:spPr>
          <a:xfrm>
            <a:off x="14190786" y="1498600"/>
            <a:ext cx="5041901" cy="4769752"/>
          </a:xfrm>
          <a:prstGeom prst="rect">
            <a:avLst/>
          </a:prstGeom>
          <a:ln w="12700">
            <a:miter lim="400000"/>
          </a:ln>
        </p:spPr>
      </p:pic>
      <p:grpSp>
        <p:nvGrpSpPr>
          <p:cNvPr id="1454" name="Group 1454"/>
          <p:cNvGrpSpPr/>
          <p:nvPr/>
        </p:nvGrpSpPr>
        <p:grpSpPr>
          <a:xfrm>
            <a:off x="18596545" y="3726034"/>
            <a:ext cx="2936858" cy="2264350"/>
            <a:chOff x="0" y="0"/>
            <a:chExt cx="2936856" cy="2264348"/>
          </a:xfrm>
        </p:grpSpPr>
        <p:sp>
          <p:nvSpPr>
            <p:cNvPr id="1451" name="Shape 1451"/>
            <p:cNvSpPr/>
            <p:nvPr/>
          </p:nvSpPr>
          <p:spPr>
            <a:xfrm rot="16200000">
              <a:off x="611393" y="840486"/>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13073"/>
              </a:srgbClr>
            </a:soli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solidFill>
                    <a:srgbClr val="FFFFFF"/>
                  </a:solidFill>
                </a:defRPr>
              </a:pPr>
            </a:p>
          </p:txBody>
        </p:sp>
        <p:pic>
          <p:nvPicPr>
            <p:cNvPr id="1452" name="pasted-image.pdf"/>
            <p:cNvPicPr/>
            <p:nvPr/>
          </p:nvPicPr>
          <p:blipFill>
            <a:blip r:embed="rId5">
              <a:alphaModFix amt="69829"/>
              <a:extLst/>
            </a:blip>
            <a:stretch>
              <a:fillRect/>
            </a:stretch>
          </p:blipFill>
          <p:spPr>
            <a:xfrm>
              <a:off x="1024739" y="0"/>
              <a:ext cx="1912118" cy="2264349"/>
            </a:xfrm>
            <a:prstGeom prst="rect">
              <a:avLst/>
            </a:prstGeom>
            <a:ln w="12700" cap="flat">
              <a:noFill/>
              <a:miter lim="400000"/>
            </a:ln>
            <a:effectLst/>
          </p:spPr>
        </p:pic>
        <p:pic>
          <p:nvPicPr>
            <p:cNvPr id="1453" name="pasted-image.pdf"/>
            <p:cNvPicPr/>
            <p:nvPr/>
          </p:nvPicPr>
          <p:blipFill>
            <a:blip r:embed="rId6">
              <a:extLst/>
            </a:blip>
            <a:stretch>
              <a:fillRect/>
            </a:stretch>
          </p:blipFill>
          <p:spPr>
            <a:xfrm>
              <a:off x="1384593" y="535969"/>
              <a:ext cx="1192412" cy="1192412"/>
            </a:xfrm>
            <a:prstGeom prst="rect">
              <a:avLst/>
            </a:prstGeom>
            <a:ln w="12700" cap="flat">
              <a:noFill/>
              <a:miter lim="400000"/>
            </a:ln>
            <a:effectLst/>
          </p:spPr>
        </p:pic>
      </p:grpSp>
      <p:sp>
        <p:nvSpPr>
          <p:cNvPr id="1455" name="Shape 1455"/>
          <p:cNvSpPr/>
          <p:nvPr/>
        </p:nvSpPr>
        <p:spPr>
          <a:xfrm>
            <a:off x="15619436" y="229954"/>
            <a:ext cx="838416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grpSp>
        <p:nvGrpSpPr>
          <p:cNvPr id="1477" name="Group 1477"/>
          <p:cNvGrpSpPr/>
          <p:nvPr/>
        </p:nvGrpSpPr>
        <p:grpSpPr>
          <a:xfrm>
            <a:off x="14439791" y="7725616"/>
            <a:ext cx="4896268" cy="5478296"/>
            <a:chOff x="0" y="0"/>
            <a:chExt cx="4896267" cy="5478294"/>
          </a:xfrm>
        </p:grpSpPr>
        <p:grpSp>
          <p:nvGrpSpPr>
            <p:cNvPr id="1466" name="Group 1466"/>
            <p:cNvGrpSpPr/>
            <p:nvPr/>
          </p:nvGrpSpPr>
          <p:grpSpPr>
            <a:xfrm>
              <a:off x="963198" y="375262"/>
              <a:ext cx="2969871" cy="4036958"/>
              <a:chOff x="0" y="0"/>
              <a:chExt cx="2969870" cy="4036957"/>
            </a:xfrm>
          </p:grpSpPr>
          <p:sp>
            <p:nvSpPr>
              <p:cNvPr id="1456" name="Shape 1456"/>
              <p:cNvSpPr/>
              <p:nvPr/>
            </p:nvSpPr>
            <p:spPr>
              <a:xfrm flipV="1">
                <a:off x="2908169" y="227948"/>
                <a:ext cx="1" cy="83320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57" name="Shape 1457"/>
              <p:cNvSpPr/>
              <p:nvPr/>
            </p:nvSpPr>
            <p:spPr>
              <a:xfrm flipV="1">
                <a:off x="130314" y="0"/>
                <a:ext cx="1" cy="106114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58" name="Shape 1458"/>
              <p:cNvSpPr/>
              <p:nvPr/>
            </p:nvSpPr>
            <p:spPr>
              <a:xfrm flipV="1">
                <a:off x="1484934" y="3352965"/>
                <a:ext cx="1" cy="68399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59" name="Shape 1459"/>
              <p:cNvSpPr/>
              <p:nvPr/>
            </p:nvSpPr>
            <p:spPr>
              <a:xfrm flipV="1">
                <a:off x="-1" y="1984654"/>
                <a:ext cx="2" cy="19001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0" name="Shape 1460"/>
              <p:cNvSpPr/>
              <p:nvPr/>
            </p:nvSpPr>
            <p:spPr>
              <a:xfrm flipV="1">
                <a:off x="1484934" y="1356352"/>
                <a:ext cx="1" cy="792283"/>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1" name="Shape 1461"/>
              <p:cNvSpPr/>
              <p:nvPr/>
            </p:nvSpPr>
            <p:spPr>
              <a:xfrm flipV="1">
                <a:off x="2969869" y="1985036"/>
                <a:ext cx="1" cy="182198"/>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2" name="Shape 1462"/>
              <p:cNvSpPr/>
              <p:nvPr/>
            </p:nvSpPr>
            <p:spPr>
              <a:xfrm>
                <a:off x="7727" y="1991150"/>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3" name="Shape 1463"/>
              <p:cNvSpPr/>
              <p:nvPr/>
            </p:nvSpPr>
            <p:spPr>
              <a:xfrm flipV="1">
                <a:off x="0" y="3320437"/>
                <a:ext cx="1" cy="182199"/>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4" name="Shape 1464"/>
              <p:cNvSpPr/>
              <p:nvPr/>
            </p:nvSpPr>
            <p:spPr>
              <a:xfrm>
                <a:off x="7727" y="3493707"/>
                <a:ext cx="2954416" cy="1"/>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sp>
            <p:nvSpPr>
              <p:cNvPr id="1465" name="Shape 1465"/>
              <p:cNvSpPr/>
              <p:nvPr/>
            </p:nvSpPr>
            <p:spPr>
              <a:xfrm flipV="1">
                <a:off x="2969870" y="3312998"/>
                <a:ext cx="1" cy="190020"/>
              </a:xfrm>
              <a:prstGeom prst="line">
                <a:avLst/>
              </a:prstGeom>
              <a:noFill/>
              <a:ln w="38100" cap="flat">
                <a:solidFill>
                  <a:srgbClr val="85888D"/>
                </a:solidFill>
                <a:prstDash val="solid"/>
                <a:miter lim="400000"/>
              </a:ln>
              <a:effectLst/>
            </p:spPr>
            <p:txBody>
              <a:bodyPr wrap="square" lIns="0" tIns="0" rIns="0" bIns="0" numCol="1" anchor="ctr">
                <a:noAutofit/>
              </a:bodyPr>
              <a:lstStyle/>
              <a:p>
                <a:pPr lvl="0">
                  <a:defRPr sz="3200"/>
                </a:pPr>
              </a:p>
            </p:txBody>
          </p:sp>
        </p:grpSp>
        <p:sp>
          <p:nvSpPr>
            <p:cNvPr id="1467" name="Shape 1467"/>
            <p:cNvSpPr/>
            <p:nvPr/>
          </p:nvSpPr>
          <p:spPr>
            <a:xfrm>
              <a:off x="1834759" y="4417147"/>
              <a:ext cx="1226750" cy="1061148"/>
            </a:xfrm>
            <a:prstGeom prst="roundRect">
              <a:avLst>
                <a:gd name="adj" fmla="val 5608"/>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1468" name="Shape 1468"/>
            <p:cNvSpPr/>
            <p:nvPr/>
          </p:nvSpPr>
          <p:spPr>
            <a:xfrm>
              <a:off x="625927" y="1425532"/>
              <a:ext cx="3644413" cy="316960"/>
            </a:xfrm>
            <a:prstGeom prst="roundRect">
              <a:avLst>
                <a:gd name="adj" fmla="val 18777"/>
              </a:avLst>
            </a:prstGeom>
            <a:solidFill>
              <a:srgbClr val="0F7A70">
                <a:alpha val="50068"/>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1469" name="Shape 1469"/>
            <p:cNvSpPr/>
            <p:nvPr/>
          </p:nvSpPr>
          <p:spPr>
            <a:xfrm>
              <a:off x="0" y="2553937"/>
              <a:ext cx="1478603"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1470" name="Shape 1470"/>
            <p:cNvSpPr/>
            <p:nvPr/>
          </p:nvSpPr>
          <p:spPr>
            <a:xfrm>
              <a:off x="1708832"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1471" name="Shape 1471"/>
            <p:cNvSpPr/>
            <p:nvPr/>
          </p:nvSpPr>
          <p:spPr>
            <a:xfrm>
              <a:off x="3417664" y="2553937"/>
              <a:ext cx="1478604" cy="1139928"/>
            </a:xfrm>
            <a:prstGeom prst="roundRect">
              <a:avLst>
                <a:gd name="adj" fmla="val 5934"/>
              </a:avLst>
            </a:prstGeom>
            <a:noFill/>
            <a:ln w="76200" cap="flat">
              <a:solidFill>
                <a:srgbClr val="0F7A7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1472" name="Shape 1472"/>
            <p:cNvSpPr/>
            <p:nvPr/>
          </p:nvSpPr>
          <p:spPr>
            <a:xfrm>
              <a:off x="211412" y="183516"/>
              <a:ext cx="1764203" cy="316960"/>
            </a:xfrm>
            <a:prstGeom prst="roundRect">
              <a:avLst>
                <a:gd name="adj" fmla="val 1877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1473" name="Shape 1473"/>
            <p:cNvSpPr/>
            <p:nvPr/>
          </p:nvSpPr>
          <p:spPr>
            <a:xfrm>
              <a:off x="2895828" y="0"/>
              <a:ext cx="1893716" cy="683992"/>
            </a:xfrm>
            <a:prstGeom prst="roundRect">
              <a:avLst>
                <a:gd name="adj" fmla="val 9427"/>
              </a:avLst>
            </a:prstGeom>
            <a:solidFill>
              <a:srgbClr val="0F7A7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grpSp>
      <p:graphicFrame>
        <p:nvGraphicFramePr>
          <p:cNvPr id="1474" name="Table 1474"/>
          <p:cNvGraphicFramePr/>
          <p:nvPr/>
        </p:nvGraphicFramePr>
        <p:xfrm>
          <a:off x="14535253" y="10613146"/>
          <a:ext cx="1297997" cy="62712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14215"/>
                <a:gridCol w="214215"/>
                <a:gridCol w="214215"/>
                <a:gridCol w="214215"/>
                <a:gridCol w="214215"/>
                <a:gridCol w="214215"/>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aphicFrame>
        <p:nvGraphicFramePr>
          <p:cNvPr id="1475" name="Table 1475"/>
          <p:cNvGraphicFramePr/>
          <p:nvPr/>
        </p:nvGraphicFramePr>
        <p:xfrm>
          <a:off x="16290141" y="10609427"/>
          <a:ext cx="1195907" cy="627122"/>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197201"/>
                <a:gridCol w="197201"/>
                <a:gridCol w="197201"/>
                <a:gridCol w="197201"/>
                <a:gridCol w="197201"/>
                <a:gridCol w="197201"/>
              </a:tblGrid>
              <a:tr h="614421">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r>
            </a:tbl>
          </a:graphicData>
        </a:graphic>
      </p:graphicFrame>
      <p:graphicFrame>
        <p:nvGraphicFramePr>
          <p:cNvPr id="1476" name="Table 1476"/>
          <p:cNvGraphicFramePr/>
          <p:nvPr/>
        </p:nvGraphicFramePr>
        <p:xfrm>
          <a:off x="17971112" y="10605707"/>
          <a:ext cx="1254244" cy="641707"/>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6923"/>
                <a:gridCol w="206923"/>
                <a:gridCol w="206923"/>
                <a:gridCol w="206923"/>
                <a:gridCol w="206923"/>
                <a:gridCol w="206923"/>
              </a:tblGrid>
              <a:tr h="629005">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0F7A70"/>
                    </a:solidFill>
                  </a:tcPr>
                </a:tc>
                <a:tc>
                  <a:txBody>
                    <a:bodyPr/>
                    <a:lstStyle/>
                    <a:p>
                      <a:pPr lvl="0" defTabSz="914400">
                        <a:defRPr sz="3600"/>
                      </a:pPr>
                    </a:p>
                  </a:txBody>
                  <a:tcPr marL="50800" marR="50800" marT="50800" marB="50800" anchor="ctr" anchorCtr="0" horzOverflow="overflow">
                    <a:lnL w="12700">
                      <a:solidFill>
                        <a:srgbClr val="144105"/>
                      </a:solidFill>
                      <a:miter lim="400000"/>
                    </a:lnL>
                    <a:lnR w="12700">
                      <a:solidFill>
                        <a:srgbClr val="144105"/>
                      </a:solidFill>
                      <a:miter lim="400000"/>
                    </a:lnR>
                    <a:lnT w="12700">
                      <a:solidFill>
                        <a:srgbClr val="144105"/>
                      </a:solidFill>
                      <a:miter lim="400000"/>
                    </a:lnT>
                    <a:lnB w="12700">
                      <a:solidFill>
                        <a:srgbClr val="144105"/>
                      </a:solidFill>
                      <a:miter lim="400000"/>
                    </a:lnB>
                    <a:solidFill>
                      <a:srgbClr val="DCDEE0"/>
                    </a:solidFill>
                  </a:tcPr>
                </a:tc>
              </a:tr>
            </a:tbl>
          </a:graphicData>
        </a:graphic>
      </p:graphicFrame>
      <p:grpSp>
        <p:nvGrpSpPr>
          <p:cNvPr id="1483" name="Group 1483"/>
          <p:cNvGrpSpPr/>
          <p:nvPr/>
        </p:nvGrpSpPr>
        <p:grpSpPr>
          <a:xfrm>
            <a:off x="19262645" y="8344765"/>
            <a:ext cx="3655969" cy="3046413"/>
            <a:chOff x="-1519822" y="-381396"/>
            <a:chExt cx="3655968" cy="3046412"/>
          </a:xfrm>
        </p:grpSpPr>
        <p:sp>
          <p:nvSpPr>
            <p:cNvPr id="1478" name="Shape 1478"/>
            <p:cNvSpPr/>
            <p:nvPr/>
          </p:nvSpPr>
          <p:spPr>
            <a:xfrm>
              <a:off x="-1519823" y="-381397"/>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1479" name="pasted-image.pdf"/>
            <p:cNvPicPr/>
            <p:nvPr/>
          </p:nvPicPr>
          <p:blipFill>
            <a:blip r:embed="rId3">
              <a:alphaModFix amt="79799"/>
              <a:extLst/>
            </a:blip>
            <a:stretch>
              <a:fillRect/>
            </a:stretch>
          </p:blipFill>
          <p:spPr>
            <a:xfrm>
              <a:off x="566129" y="270059"/>
              <a:ext cx="1020497" cy="556635"/>
            </a:xfrm>
            <a:prstGeom prst="rect">
              <a:avLst/>
            </a:prstGeom>
            <a:ln w="12700" cap="flat">
              <a:noFill/>
              <a:miter lim="400000"/>
            </a:ln>
            <a:effectLst/>
          </p:spPr>
        </p:pic>
        <p:sp>
          <p:nvSpPr>
            <p:cNvPr id="1480" name="Shape 1480"/>
            <p:cNvSpPr/>
            <p:nvPr/>
          </p:nvSpPr>
          <p:spPr>
            <a:xfrm>
              <a:off x="0" y="842364"/>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1481" name="Shape 1481"/>
            <p:cNvSpPr/>
            <p:nvPr/>
          </p:nvSpPr>
          <p:spPr>
            <a:xfrm>
              <a:off x="248285" y="2058120"/>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1482" name="pasted-image.pdf"/>
            <p:cNvPicPr/>
            <p:nvPr/>
          </p:nvPicPr>
          <p:blipFill>
            <a:blip r:embed="rId3">
              <a:alphaModFix amt="79799"/>
              <a:extLst/>
            </a:blip>
            <a:stretch>
              <a:fillRect/>
            </a:stretch>
          </p:blipFill>
          <p:spPr>
            <a:xfrm>
              <a:off x="566129" y="1522053"/>
              <a:ext cx="1020497" cy="556635"/>
            </a:xfrm>
            <a:prstGeom prst="rect">
              <a:avLst/>
            </a:prstGeom>
            <a:ln w="12700" cap="flat">
              <a:noFill/>
              <a:miter lim="400000"/>
            </a:ln>
            <a:effectLst/>
          </p:spPr>
        </p:pic>
      </p:grpSp>
      <p:sp>
        <p:nvSpPr>
          <p:cNvPr id="1484" name="Shape 1484"/>
          <p:cNvSpPr/>
          <p:nvPr/>
        </p:nvSpPr>
        <p:spPr>
          <a:xfrm>
            <a:off x="14176916" y="7484978"/>
            <a:ext cx="5422018" cy="6067238"/>
          </a:xfrm>
          <a:prstGeom prst="roundRect">
            <a:avLst>
              <a:gd name="adj" fmla="val 7029"/>
            </a:avLst>
          </a:prstGeom>
          <a:ln w="254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1485" name="Shape 1485"/>
          <p:cNvSpPr/>
          <p:nvPr/>
        </p:nvSpPr>
        <p:spPr>
          <a:xfrm>
            <a:off x="2101763" y="9003030"/>
            <a:ext cx="7594498" cy="3395951"/>
          </a:xfrm>
          <a:prstGeom prst="roundRect">
            <a:avLst>
              <a:gd name="adj" fmla="val 9559"/>
            </a:avLst>
          </a:prstGeom>
          <a:ln w="38100">
            <a:solidFill>
              <a:srgbClr val="A6AAA9"/>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1486" name="Shape 1486"/>
          <p:cNvSpPr/>
          <p:nvPr/>
        </p:nvSpPr>
        <p:spPr>
          <a:xfrm>
            <a:off x="2761798" y="10084227"/>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1487" name="Shape 1487"/>
          <p:cNvSpPr/>
          <p:nvPr/>
        </p:nvSpPr>
        <p:spPr>
          <a:xfrm>
            <a:off x="2502154"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1488" name="Shape 1488"/>
          <p:cNvSpPr/>
          <p:nvPr/>
        </p:nvSpPr>
        <p:spPr>
          <a:xfrm>
            <a:off x="6563721" y="10084227"/>
            <a:ext cx="2904669"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1489" name="Shape 1489"/>
          <p:cNvSpPr/>
          <p:nvPr/>
        </p:nvSpPr>
        <p:spPr>
          <a:xfrm>
            <a:off x="6322623" y="10288233"/>
            <a:ext cx="2904670" cy="1322710"/>
          </a:xfrm>
          <a:prstGeom prst="roundRect">
            <a:avLst>
              <a:gd name="adj" fmla="val 5608"/>
            </a:avLst>
          </a:prstGeom>
          <a:solidFill>
            <a:srgbClr val="FFFFFF"/>
          </a:solidFill>
          <a:ln w="25400">
            <a:solidFill>
              <a:srgbClr val="0F7A70"/>
            </a:solidFill>
            <a:miter lim="400000"/>
          </a:ln>
        </p:spPr>
        <p:txBody>
          <a:bodyPr lIns="0" tIns="0" rIns="0" bIns="0"/>
          <a:lstStyle/>
          <a:p>
            <a:pPr lvl="0">
              <a:defRPr b="1" sz="2100">
                <a:solidFill>
                  <a:srgbClr val="53585F"/>
                </a:solidFill>
              </a:defRPr>
            </a:pPr>
          </a:p>
        </p:txBody>
      </p:sp>
      <p:sp>
        <p:nvSpPr>
          <p:cNvPr id="1490" name="Shape 1490"/>
          <p:cNvSpPr/>
          <p:nvPr/>
        </p:nvSpPr>
        <p:spPr>
          <a:xfrm>
            <a:off x="6118618" y="10492662"/>
            <a:ext cx="2904670"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1491" name="Shape 1491"/>
          <p:cNvSpPr/>
          <p:nvPr/>
        </p:nvSpPr>
        <p:spPr>
          <a:xfrm>
            <a:off x="2298149" y="10492662"/>
            <a:ext cx="2904669" cy="1322710"/>
          </a:xfrm>
          <a:prstGeom prst="roundRect">
            <a:avLst>
              <a:gd name="adj" fmla="val 5608"/>
            </a:avLst>
          </a:prstGeom>
          <a:solidFill>
            <a:srgbClr val="FFFFFF"/>
          </a:solidFill>
          <a:ln w="25400">
            <a:solidFill>
              <a:srgbClr val="0F7A70"/>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1492" name="Shape 1492"/>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1493" name="Shape 1493"/>
          <p:cNvSpPr/>
          <p:nvPr/>
        </p:nvSpPr>
        <p:spPr>
          <a:xfrm flipH="1" rot="16200000">
            <a:off x="5670823" y="8126674"/>
            <a:ext cx="443439" cy="406183"/>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494" name="Shape 1494"/>
          <p:cNvSpPr/>
          <p:nvPr/>
        </p:nvSpPr>
        <p:spPr>
          <a:xfrm flipV="1">
            <a:off x="5899011" y="8703164"/>
            <a:ext cx="1" cy="4488073"/>
          </a:xfrm>
          <a:prstGeom prst="line">
            <a:avLst/>
          </a:prstGeom>
          <a:ln w="12700">
            <a:solidFill>
              <a:srgbClr val="A6AAA9"/>
            </a:solidFill>
            <a:custDash>
              <a:ds d="200000" sp="200000"/>
            </a:custDash>
            <a:miter lim="400000"/>
          </a:ln>
        </p:spPr>
        <p:txBody>
          <a:bodyPr lIns="0" tIns="0" rIns="0" bIns="0" anchor="ctr"/>
          <a:lstStyle/>
          <a:p>
            <a:pPr lvl="0">
              <a:defRPr sz="3200"/>
            </a:pPr>
          </a:p>
        </p:txBody>
      </p:sp>
      <p:sp>
        <p:nvSpPr>
          <p:cNvPr id="1495" name="Shape 1495"/>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1496" name="Shape 1496"/>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1497" name="Shape 1497"/>
          <p:cNvSpPr/>
          <p:nvPr/>
        </p:nvSpPr>
        <p:spPr>
          <a:xfrm flipH="1" rot="18000000">
            <a:off x="4484504"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498" name="Shape 1498"/>
          <p:cNvSpPr/>
          <p:nvPr/>
        </p:nvSpPr>
        <p:spPr>
          <a:xfrm flipH="1" rot="14400000">
            <a:off x="6870079" y="9298309"/>
            <a:ext cx="443440" cy="406184"/>
          </a:xfrm>
          <a:prstGeom prst="rightArrow">
            <a:avLst>
              <a:gd name="adj1" fmla="val 32000"/>
              <a:gd name="adj2" fmla="val 89552"/>
            </a:avLst>
          </a:prstGeom>
          <a:solidFill>
            <a:srgbClr val="A6AAA9"/>
          </a:solidFill>
          <a:ln w="25400">
            <a:solidFill>
              <a:srgbClr val="FFFFFF"/>
            </a:solidFill>
            <a:miter lim="400000"/>
          </a:ln>
        </p:spPr>
        <p:txBody>
          <a:bodyPr lIns="50800" tIns="50800" rIns="50800" bIns="50800" anchor="ctr"/>
          <a:lstStyle/>
          <a:p>
            <a:pPr lvl="0">
              <a:defRPr sz="3200"/>
            </a:pPr>
          </a:p>
        </p:txBody>
      </p:sp>
      <p:sp>
        <p:nvSpPr>
          <p:cNvPr id="1499" name="Shape 1499"/>
          <p:cNvSpPr/>
          <p:nvPr/>
        </p:nvSpPr>
        <p:spPr>
          <a:xfrm>
            <a:off x="2400151" y="10928655"/>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1500" name="Shape 1500"/>
          <p:cNvSpPr/>
          <p:nvPr/>
        </p:nvSpPr>
        <p:spPr>
          <a:xfrm>
            <a:off x="6220620" y="10947200"/>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1501" name="Shape 1501"/>
          <p:cNvSpPr/>
          <p:nvPr/>
        </p:nvSpPr>
        <p:spPr>
          <a:xfrm>
            <a:off x="2400151" y="11336666"/>
            <a:ext cx="2700665"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1502" name="Shape 1502"/>
          <p:cNvSpPr/>
          <p:nvPr/>
        </p:nvSpPr>
        <p:spPr>
          <a:xfrm>
            <a:off x="6220620" y="11355212"/>
            <a:ext cx="2700664" cy="376541"/>
          </a:xfrm>
          <a:prstGeom prst="roundRect">
            <a:avLst>
              <a:gd name="adj" fmla="val 19701"/>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1503" name="Shape 1503"/>
          <p:cNvSpPr/>
          <p:nvPr/>
        </p:nvSpPr>
        <p:spPr>
          <a:xfrm>
            <a:off x="14748392" y="6930189"/>
            <a:ext cx="6817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Application Instances are Recovered</a:t>
            </a:r>
          </a:p>
        </p:txBody>
      </p:sp>
      <p:sp>
        <p:nvSpPr>
          <p:cNvPr id="1504" name="Shape 1504"/>
          <p:cNvSpPr/>
          <p:nvPr/>
        </p:nvSpPr>
        <p:spPr>
          <a:xfrm>
            <a:off x="1395327" y="6893803"/>
            <a:ext cx="900737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Application Instances Balanced across Availability Zones</a:t>
            </a:r>
          </a:p>
        </p:txBody>
      </p:sp>
      <p:sp>
        <p:nvSpPr>
          <p:cNvPr id="1505" name="Shape 1505"/>
          <p:cNvSpPr/>
          <p:nvPr/>
        </p:nvSpPr>
        <p:spPr>
          <a:xfrm>
            <a:off x="15582698" y="6339596"/>
            <a:ext cx="5149250"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Processes are Recovered</a:t>
            </a:r>
          </a:p>
        </p:txBody>
      </p:sp>
      <p:sp>
        <p:nvSpPr>
          <p:cNvPr id="1506" name="Shape 1506"/>
          <p:cNvSpPr/>
          <p:nvPr/>
        </p:nvSpPr>
        <p:spPr>
          <a:xfrm>
            <a:off x="3813195" y="6339596"/>
            <a:ext cx="41716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Failed VMs are Recovered</a:t>
            </a:r>
          </a:p>
        </p:txBody>
      </p:sp>
    </p:spTree>
  </p:cSld>
  <p:clrMapOvr>
    <a:masterClrMapping/>
  </p:clrMapOvr>
  <p:transition spd="slow" advClick="1">
    <p:dissolve/>
  </p:transition>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8" name="pasted-image.pdf"/>
          <p:cNvPicPr/>
          <p:nvPr/>
        </p:nvPicPr>
        <p:blipFill>
          <a:blip r:embed="rId2">
            <a:extLst/>
          </a:blip>
          <a:stretch>
            <a:fillRect/>
          </a:stretch>
        </p:blipFill>
        <p:spPr>
          <a:xfrm>
            <a:off x="-88384" y="-49718"/>
            <a:ext cx="24560771" cy="13815436"/>
          </a:xfrm>
          <a:prstGeom prst="rect">
            <a:avLst/>
          </a:prstGeom>
          <a:ln w="12700">
            <a:miter lim="400000"/>
          </a:ln>
        </p:spPr>
      </p:pic>
    </p:spTree>
  </p:cSld>
  <p:clrMapOvr>
    <a:masterClrMapping/>
  </p:clrMapOvr>
  <p:transition spd="slow"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image10.png" descr="ICON_VM_basic_label_Q308"/>
          <p:cNvPicPr/>
          <p:nvPr/>
        </p:nvPicPr>
        <p:blipFill>
          <a:blip r:embed="rId2">
            <a:extLst/>
          </a:blip>
          <a:stretch>
            <a:fillRect/>
          </a:stretch>
        </p:blipFill>
        <p:spPr>
          <a:xfrm>
            <a:off x="3214230" y="4644940"/>
            <a:ext cx="1275924" cy="1495503"/>
          </a:xfrm>
          <a:prstGeom prst="rect">
            <a:avLst/>
          </a:prstGeom>
          <a:ln w="12700">
            <a:miter lim="400000"/>
          </a:ln>
        </p:spPr>
      </p:pic>
      <p:pic>
        <p:nvPicPr>
          <p:cNvPr id="132" name="image10.png" descr="ICON_VM_basic_label_Q308"/>
          <p:cNvPicPr/>
          <p:nvPr/>
        </p:nvPicPr>
        <p:blipFill>
          <a:blip r:embed="rId2">
            <a:extLst/>
          </a:blip>
          <a:stretch>
            <a:fillRect/>
          </a:stretch>
        </p:blipFill>
        <p:spPr>
          <a:xfrm>
            <a:off x="3896147" y="5054546"/>
            <a:ext cx="1275924" cy="1495502"/>
          </a:xfrm>
          <a:prstGeom prst="rect">
            <a:avLst/>
          </a:prstGeom>
          <a:ln w="12700">
            <a:miter lim="400000"/>
          </a:ln>
        </p:spPr>
      </p:pic>
      <p:pic>
        <p:nvPicPr>
          <p:cNvPr id="133" name="image10.png" descr="ICON_VM_basic_label_Q308"/>
          <p:cNvPicPr/>
          <p:nvPr/>
        </p:nvPicPr>
        <p:blipFill>
          <a:blip r:embed="rId2">
            <a:extLst/>
          </a:blip>
          <a:stretch>
            <a:fillRect/>
          </a:stretch>
        </p:blipFill>
        <p:spPr>
          <a:xfrm>
            <a:off x="4578065" y="5464151"/>
            <a:ext cx="1275923" cy="1495502"/>
          </a:xfrm>
          <a:prstGeom prst="rect">
            <a:avLst/>
          </a:prstGeom>
          <a:ln w="12700">
            <a:miter lim="400000"/>
          </a:ln>
        </p:spPr>
      </p:pic>
      <p:pic>
        <p:nvPicPr>
          <p:cNvPr id="134" name="image10.png" descr="ICON_VM_basic_label_Q308"/>
          <p:cNvPicPr/>
          <p:nvPr/>
        </p:nvPicPr>
        <p:blipFill>
          <a:blip r:embed="rId2">
            <a:extLst/>
          </a:blip>
          <a:stretch>
            <a:fillRect/>
          </a:stretch>
        </p:blipFill>
        <p:spPr>
          <a:xfrm>
            <a:off x="5259982" y="5873756"/>
            <a:ext cx="1275924" cy="1495503"/>
          </a:xfrm>
          <a:prstGeom prst="rect">
            <a:avLst/>
          </a:prstGeom>
          <a:ln w="12700">
            <a:miter lim="400000"/>
          </a:ln>
        </p:spPr>
      </p:pic>
      <p:pic>
        <p:nvPicPr>
          <p:cNvPr id="135" name="image10.png" descr="ICON_VM_basic_label_Q308"/>
          <p:cNvPicPr/>
          <p:nvPr/>
        </p:nvPicPr>
        <p:blipFill>
          <a:blip r:embed="rId2">
            <a:extLst/>
          </a:blip>
          <a:stretch>
            <a:fillRect/>
          </a:stretch>
        </p:blipFill>
        <p:spPr>
          <a:xfrm>
            <a:off x="5941900" y="6283362"/>
            <a:ext cx="1275923" cy="1495502"/>
          </a:xfrm>
          <a:prstGeom prst="rect">
            <a:avLst/>
          </a:prstGeom>
          <a:ln w="12700">
            <a:miter lim="400000"/>
          </a:ln>
        </p:spPr>
      </p:pic>
      <p:pic>
        <p:nvPicPr>
          <p:cNvPr id="136" name="image10.png" descr="ICON_VM_basic_label_Q308"/>
          <p:cNvPicPr/>
          <p:nvPr/>
        </p:nvPicPr>
        <p:blipFill>
          <a:blip r:embed="rId2">
            <a:extLst/>
          </a:blip>
          <a:stretch>
            <a:fillRect/>
          </a:stretch>
        </p:blipFill>
        <p:spPr>
          <a:xfrm>
            <a:off x="3223361" y="3889231"/>
            <a:ext cx="1275923" cy="1495502"/>
          </a:xfrm>
          <a:prstGeom prst="rect">
            <a:avLst/>
          </a:prstGeom>
          <a:ln w="12700">
            <a:miter lim="400000"/>
          </a:ln>
        </p:spPr>
      </p:pic>
      <p:pic>
        <p:nvPicPr>
          <p:cNvPr id="137" name="image10.png" descr="ICON_VM_basic_label_Q308"/>
          <p:cNvPicPr/>
          <p:nvPr/>
        </p:nvPicPr>
        <p:blipFill>
          <a:blip r:embed="rId2">
            <a:extLst/>
          </a:blip>
          <a:stretch>
            <a:fillRect/>
          </a:stretch>
        </p:blipFill>
        <p:spPr>
          <a:xfrm>
            <a:off x="3905278" y="4298836"/>
            <a:ext cx="1275924" cy="1495503"/>
          </a:xfrm>
          <a:prstGeom prst="rect">
            <a:avLst/>
          </a:prstGeom>
          <a:ln w="12700">
            <a:miter lim="400000"/>
          </a:ln>
        </p:spPr>
      </p:pic>
      <p:pic>
        <p:nvPicPr>
          <p:cNvPr id="138" name="image10.png" descr="ICON_VM_basic_label_Q308"/>
          <p:cNvPicPr/>
          <p:nvPr/>
        </p:nvPicPr>
        <p:blipFill>
          <a:blip r:embed="rId2">
            <a:extLst/>
          </a:blip>
          <a:stretch>
            <a:fillRect/>
          </a:stretch>
        </p:blipFill>
        <p:spPr>
          <a:xfrm>
            <a:off x="4587195" y="4708442"/>
            <a:ext cx="1275924" cy="1495502"/>
          </a:xfrm>
          <a:prstGeom prst="rect">
            <a:avLst/>
          </a:prstGeom>
          <a:ln w="12700">
            <a:miter lim="400000"/>
          </a:ln>
        </p:spPr>
      </p:pic>
      <p:pic>
        <p:nvPicPr>
          <p:cNvPr id="139" name="image10.png" descr="ICON_VM_basic_label_Q308"/>
          <p:cNvPicPr/>
          <p:nvPr/>
        </p:nvPicPr>
        <p:blipFill>
          <a:blip r:embed="rId2">
            <a:extLst/>
          </a:blip>
          <a:stretch>
            <a:fillRect/>
          </a:stretch>
        </p:blipFill>
        <p:spPr>
          <a:xfrm>
            <a:off x="5269113" y="5118047"/>
            <a:ext cx="1275923" cy="1495502"/>
          </a:xfrm>
          <a:prstGeom prst="rect">
            <a:avLst/>
          </a:prstGeom>
          <a:ln w="12700">
            <a:miter lim="400000"/>
          </a:ln>
        </p:spPr>
      </p:pic>
      <p:pic>
        <p:nvPicPr>
          <p:cNvPr id="140" name="image10.png" descr="ICON_VM_basic_label_Q308"/>
          <p:cNvPicPr/>
          <p:nvPr/>
        </p:nvPicPr>
        <p:blipFill>
          <a:blip r:embed="rId2">
            <a:extLst/>
          </a:blip>
          <a:stretch>
            <a:fillRect/>
          </a:stretch>
        </p:blipFill>
        <p:spPr>
          <a:xfrm>
            <a:off x="5951030" y="5527652"/>
            <a:ext cx="1275924" cy="1495502"/>
          </a:xfrm>
          <a:prstGeom prst="rect">
            <a:avLst/>
          </a:prstGeom>
          <a:ln w="12700">
            <a:miter lim="400000"/>
          </a:ln>
        </p:spPr>
      </p:pic>
      <p:sp>
        <p:nvSpPr>
          <p:cNvPr id="141" name="Shape 141"/>
          <p:cNvSpPr/>
          <p:nvPr/>
        </p:nvSpPr>
        <p:spPr>
          <a:xfrm>
            <a:off x="17369378" y="467912"/>
            <a:ext cx="65053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Canary Style Updates</a:t>
            </a:r>
          </a:p>
        </p:txBody>
      </p:sp>
      <p:sp>
        <p:nvSpPr>
          <p:cNvPr id="142" name="Shape 142"/>
          <p:cNvSpPr/>
          <p:nvPr/>
        </p:nvSpPr>
        <p:spPr>
          <a:xfrm>
            <a:off x="22715225" y="1378790"/>
            <a:ext cx="1031610"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BOSH</a:t>
            </a:r>
          </a:p>
        </p:txBody>
      </p:sp>
      <p:sp>
        <p:nvSpPr>
          <p:cNvPr id="143" name="Shape 143"/>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144" name="image10.png" descr="ICON_VM_basic_label_Q308"/>
          <p:cNvPicPr/>
          <p:nvPr/>
        </p:nvPicPr>
        <p:blipFill>
          <a:blip r:embed="rId2">
            <a:alphaModFix amt="22208"/>
            <a:extLst/>
          </a:blip>
          <a:stretch>
            <a:fillRect/>
          </a:stretch>
        </p:blipFill>
        <p:spPr>
          <a:xfrm>
            <a:off x="14951529" y="4676691"/>
            <a:ext cx="1275923" cy="1495503"/>
          </a:xfrm>
          <a:prstGeom prst="rect">
            <a:avLst/>
          </a:prstGeom>
          <a:ln w="12700">
            <a:miter lim="400000"/>
          </a:ln>
        </p:spPr>
      </p:pic>
      <p:pic>
        <p:nvPicPr>
          <p:cNvPr id="145" name="image10.png" descr="ICON_VM_basic_label_Q308"/>
          <p:cNvPicPr/>
          <p:nvPr/>
        </p:nvPicPr>
        <p:blipFill>
          <a:blip r:embed="rId2">
            <a:alphaModFix amt="22208"/>
            <a:extLst/>
          </a:blip>
          <a:stretch>
            <a:fillRect/>
          </a:stretch>
        </p:blipFill>
        <p:spPr>
          <a:xfrm>
            <a:off x="15633445" y="5086296"/>
            <a:ext cx="1275924" cy="1495503"/>
          </a:xfrm>
          <a:prstGeom prst="rect">
            <a:avLst/>
          </a:prstGeom>
          <a:ln w="12700">
            <a:miter lim="400000"/>
          </a:ln>
        </p:spPr>
      </p:pic>
      <p:pic>
        <p:nvPicPr>
          <p:cNvPr id="146" name="image10.png" descr="ICON_VM_basic_label_Q308"/>
          <p:cNvPicPr/>
          <p:nvPr/>
        </p:nvPicPr>
        <p:blipFill>
          <a:blip r:embed="rId2">
            <a:alphaModFix amt="22208"/>
            <a:extLst/>
          </a:blip>
          <a:stretch>
            <a:fillRect/>
          </a:stretch>
        </p:blipFill>
        <p:spPr>
          <a:xfrm>
            <a:off x="16315363" y="5495902"/>
            <a:ext cx="1275924" cy="1495502"/>
          </a:xfrm>
          <a:prstGeom prst="rect">
            <a:avLst/>
          </a:prstGeom>
          <a:ln w="12700">
            <a:miter lim="400000"/>
          </a:ln>
        </p:spPr>
      </p:pic>
      <p:pic>
        <p:nvPicPr>
          <p:cNvPr id="147" name="image10.png" descr="ICON_VM_basic_label_Q308"/>
          <p:cNvPicPr/>
          <p:nvPr/>
        </p:nvPicPr>
        <p:blipFill>
          <a:blip r:embed="rId2">
            <a:alphaModFix amt="22208"/>
            <a:extLst/>
          </a:blip>
          <a:stretch>
            <a:fillRect/>
          </a:stretch>
        </p:blipFill>
        <p:spPr>
          <a:xfrm>
            <a:off x="16997280" y="5905507"/>
            <a:ext cx="1275924" cy="1495503"/>
          </a:xfrm>
          <a:prstGeom prst="rect">
            <a:avLst/>
          </a:prstGeom>
          <a:ln w="12700">
            <a:miter lim="400000"/>
          </a:ln>
        </p:spPr>
      </p:pic>
      <p:pic>
        <p:nvPicPr>
          <p:cNvPr id="148" name="image10.png" descr="ICON_VM_basic_label_Q308"/>
          <p:cNvPicPr/>
          <p:nvPr/>
        </p:nvPicPr>
        <p:blipFill>
          <a:blip r:embed="rId2">
            <a:alphaModFix amt="22208"/>
            <a:extLst/>
          </a:blip>
          <a:stretch>
            <a:fillRect/>
          </a:stretch>
        </p:blipFill>
        <p:spPr>
          <a:xfrm>
            <a:off x="17679198" y="6315112"/>
            <a:ext cx="1275924" cy="1495503"/>
          </a:xfrm>
          <a:prstGeom prst="rect">
            <a:avLst/>
          </a:prstGeom>
          <a:ln w="12700">
            <a:miter lim="400000"/>
          </a:ln>
        </p:spPr>
      </p:pic>
      <p:pic>
        <p:nvPicPr>
          <p:cNvPr id="149" name="image10.png" descr="ICON_VM_basic_label_Q308"/>
          <p:cNvPicPr/>
          <p:nvPr/>
        </p:nvPicPr>
        <p:blipFill>
          <a:blip r:embed="rId2">
            <a:alphaModFix amt="22208"/>
            <a:extLst/>
          </a:blip>
          <a:stretch>
            <a:fillRect/>
          </a:stretch>
        </p:blipFill>
        <p:spPr>
          <a:xfrm>
            <a:off x="14960658" y="3920981"/>
            <a:ext cx="1275924" cy="1495503"/>
          </a:xfrm>
          <a:prstGeom prst="rect">
            <a:avLst/>
          </a:prstGeom>
          <a:ln w="12700">
            <a:miter lim="400000"/>
          </a:ln>
        </p:spPr>
      </p:pic>
      <p:pic>
        <p:nvPicPr>
          <p:cNvPr id="150" name="image10.png" descr="ICON_VM_basic_label_Q308"/>
          <p:cNvPicPr/>
          <p:nvPr/>
        </p:nvPicPr>
        <p:blipFill>
          <a:blip r:embed="rId2">
            <a:alphaModFix amt="22208"/>
            <a:extLst/>
          </a:blip>
          <a:stretch>
            <a:fillRect/>
          </a:stretch>
        </p:blipFill>
        <p:spPr>
          <a:xfrm>
            <a:off x="15642576" y="4330587"/>
            <a:ext cx="1275924" cy="1495502"/>
          </a:xfrm>
          <a:prstGeom prst="rect">
            <a:avLst/>
          </a:prstGeom>
          <a:ln w="12700">
            <a:miter lim="400000"/>
          </a:ln>
        </p:spPr>
      </p:pic>
      <p:pic>
        <p:nvPicPr>
          <p:cNvPr id="151" name="image10.png" descr="ICON_VM_basic_label_Q308"/>
          <p:cNvPicPr/>
          <p:nvPr/>
        </p:nvPicPr>
        <p:blipFill>
          <a:blip r:embed="rId2">
            <a:alphaModFix amt="22208"/>
            <a:extLst/>
          </a:blip>
          <a:stretch>
            <a:fillRect/>
          </a:stretch>
        </p:blipFill>
        <p:spPr>
          <a:xfrm>
            <a:off x="16324493" y="4740192"/>
            <a:ext cx="1275924" cy="1495503"/>
          </a:xfrm>
          <a:prstGeom prst="rect">
            <a:avLst/>
          </a:prstGeom>
          <a:ln w="12700">
            <a:miter lim="400000"/>
          </a:ln>
        </p:spPr>
      </p:pic>
      <p:pic>
        <p:nvPicPr>
          <p:cNvPr id="152" name="image10.png" descr="ICON_VM_basic_label_Q308"/>
          <p:cNvPicPr/>
          <p:nvPr/>
        </p:nvPicPr>
        <p:blipFill>
          <a:blip r:embed="rId2">
            <a:alphaModFix amt="22208"/>
            <a:extLst/>
          </a:blip>
          <a:stretch>
            <a:fillRect/>
          </a:stretch>
        </p:blipFill>
        <p:spPr>
          <a:xfrm>
            <a:off x="17006411" y="5149798"/>
            <a:ext cx="1275924" cy="1495502"/>
          </a:xfrm>
          <a:prstGeom prst="rect">
            <a:avLst/>
          </a:prstGeom>
          <a:ln w="12700">
            <a:miter lim="400000"/>
          </a:ln>
        </p:spPr>
      </p:pic>
      <p:pic>
        <p:nvPicPr>
          <p:cNvPr id="153" name="image10.png" descr="ICON_VM_basic_label_Q308"/>
          <p:cNvPicPr/>
          <p:nvPr/>
        </p:nvPicPr>
        <p:blipFill>
          <a:blip r:embed="rId2">
            <a:alphaModFix amt="22208"/>
            <a:extLst/>
          </a:blip>
          <a:stretch>
            <a:fillRect/>
          </a:stretch>
        </p:blipFill>
        <p:spPr>
          <a:xfrm>
            <a:off x="17688328" y="5559403"/>
            <a:ext cx="1275923" cy="1495502"/>
          </a:xfrm>
          <a:prstGeom prst="rect">
            <a:avLst/>
          </a:prstGeom>
          <a:ln w="12700">
            <a:miter lim="400000"/>
          </a:ln>
        </p:spPr>
      </p:pic>
      <p:sp>
        <p:nvSpPr>
          <p:cNvPr id="154" name="Shape 154"/>
          <p:cNvSpPr/>
          <p:nvPr/>
        </p:nvSpPr>
        <p:spPr>
          <a:xfrm>
            <a:off x="4573134" y="8277073"/>
            <a:ext cx="725085"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v1.0</a:t>
            </a:r>
          </a:p>
        </p:txBody>
      </p:sp>
      <p:sp>
        <p:nvSpPr>
          <p:cNvPr id="155" name="Shape 155"/>
          <p:cNvSpPr/>
          <p:nvPr/>
        </p:nvSpPr>
        <p:spPr>
          <a:xfrm>
            <a:off x="16196282" y="8277073"/>
            <a:ext cx="72508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v1.1</a:t>
            </a:r>
          </a:p>
        </p:txBody>
      </p:sp>
      <p:sp>
        <p:nvSpPr>
          <p:cNvPr id="156" name="Shape 156"/>
          <p:cNvSpPr/>
          <p:nvPr/>
        </p:nvSpPr>
        <p:spPr>
          <a:xfrm>
            <a:off x="10850113" y="5915363"/>
            <a:ext cx="1832960" cy="1885274"/>
          </a:xfrm>
          <a:prstGeom prst="rect">
            <a:avLst/>
          </a:prstGeom>
          <a:solidFill>
            <a:srgbClr val="FFFFFF">
              <a:alpha val="9970"/>
            </a:srgbClr>
          </a:solidFill>
          <a:ln w="12700">
            <a:miter lim="400000"/>
          </a:ln>
        </p:spPr>
        <p:txBody>
          <a:bodyPr lIns="0" tIns="0" rIns="0" bIns="0" anchor="ctr"/>
          <a:lstStyle/>
          <a:p>
            <a:pPr lvl="0">
              <a:defRPr sz="3200">
                <a:solidFill>
                  <a:srgbClr val="FFFFFF"/>
                </a:solidFill>
              </a:defRPr>
            </a:pPr>
          </a:p>
        </p:txBody>
      </p:sp>
      <p:pic>
        <p:nvPicPr>
          <p:cNvPr id="157" name="image10.png" descr="ICON_VM_basic_label_Q308"/>
          <p:cNvPicPr/>
          <p:nvPr/>
        </p:nvPicPr>
        <p:blipFill>
          <a:blip r:embed="rId2">
            <a:extLst/>
          </a:blip>
          <a:stretch>
            <a:fillRect/>
          </a:stretch>
        </p:blipFill>
        <p:spPr>
          <a:xfrm>
            <a:off x="5943600" y="6286500"/>
            <a:ext cx="1275923" cy="1495502"/>
          </a:xfrm>
          <a:prstGeom prst="rect">
            <a:avLst/>
          </a:prstGeom>
          <a:ln w="12700">
            <a:miter lim="400000"/>
          </a:ln>
        </p:spPr>
      </p:pic>
      <p:pic>
        <p:nvPicPr>
          <p:cNvPr id="158" name="image10.png" descr="ICON_VM_basic_label_Q308"/>
          <p:cNvPicPr/>
          <p:nvPr/>
        </p:nvPicPr>
        <p:blipFill>
          <a:blip r:embed="rId2">
            <a:extLst/>
          </a:blip>
          <a:stretch>
            <a:fillRect/>
          </a:stretch>
        </p:blipFill>
        <p:spPr>
          <a:xfrm>
            <a:off x="5956300" y="5524500"/>
            <a:ext cx="1275923" cy="1495502"/>
          </a:xfrm>
          <a:prstGeom prst="rect">
            <a:avLst/>
          </a:prstGeom>
          <a:ln w="12700">
            <a:miter lim="400000"/>
          </a:ln>
        </p:spPr>
      </p:pic>
      <p:sp>
        <p:nvSpPr>
          <p:cNvPr id="159" name="Shape 159"/>
          <p:cNvSpPr/>
          <p:nvPr/>
        </p:nvSpPr>
        <p:spPr>
          <a:xfrm>
            <a:off x="10910113" y="9757926"/>
            <a:ext cx="25629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defRPr>
            </a:lvl1pPr>
          </a:lstStyle>
          <a:p>
            <a:pPr lvl="0">
              <a:defRPr b="0" cap="none" sz="1800">
                <a:solidFill>
                  <a:srgbClr val="000000"/>
                </a:solidFill>
              </a:defRPr>
            </a:pPr>
            <a:r>
              <a:rPr b="1" cap="small" sz="2500">
                <a:solidFill>
                  <a:srgbClr val="53585F"/>
                </a:solidFill>
              </a:rPr>
              <a:t># of Canaries: 2</a:t>
            </a:r>
          </a:p>
        </p:txBody>
      </p:sp>
      <p:sp>
        <p:nvSpPr>
          <p:cNvPr id="160" name="Shape 160"/>
          <p:cNvSpPr/>
          <p:nvPr/>
        </p:nvSpPr>
        <p:spPr>
          <a:xfrm>
            <a:off x="10985498" y="10454757"/>
            <a:ext cx="248838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1" cap="small" sz="2500">
                <a:solidFill>
                  <a:srgbClr val="53585F"/>
                </a:solidFill>
              </a:defRPr>
            </a:lvl1pPr>
          </a:lstStyle>
          <a:p>
            <a:pPr lvl="0">
              <a:defRPr b="0" cap="none" sz="1800">
                <a:solidFill>
                  <a:srgbClr val="000000"/>
                </a:solidFill>
              </a:defRPr>
            </a:pPr>
            <a:r>
              <a:rPr b="1" cap="small" sz="2500">
                <a:solidFill>
                  <a:srgbClr val="53585F"/>
                </a:solidFill>
              </a:rPr>
              <a:t>Max in Flight: 2</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9" grpId="1" fill="hold">
                                  <p:stCondLst>
                                    <p:cond delay="0"/>
                                  </p:stCondLst>
                                  <p:iterate type="el" backwards="0">
                                    <p:tmAbs val="0"/>
                                  </p:iterate>
                                  <p:childTnLst>
                                    <p:set>
                                      <p:cBhvr>
                                        <p:cTn id="6" fill="hold"/>
                                        <p:tgtEl>
                                          <p:spTgt spid="156"/>
                                        </p:tgtEl>
                                        <p:attrNameLst>
                                          <p:attrName>style.visibility</p:attrName>
                                        </p:attrNameLst>
                                      </p:cBhvr>
                                      <p:to>
                                        <p:strVal val="visible"/>
                                      </p:to>
                                    </p:set>
                                    <p:animEffect filter="dissolve" transition="in">
                                      <p:cBhvr>
                                        <p:cTn id="7" dur="1500"/>
                                        <p:tgtEl>
                                          <p:spTgt spid="156"/>
                                        </p:tgtEl>
                                      </p:cBhvr>
                                    </p:animEffect>
                                  </p:childTnLst>
                                </p:cTn>
                              </p:par>
                            </p:childTnLst>
                          </p:cTn>
                        </p:par>
                        <p:par>
                          <p:cTn id="8" fill="hold">
                            <p:stCondLst>
                              <p:cond delay="1500"/>
                            </p:stCondLst>
                            <p:childTnLst>
                              <p:par>
                                <p:cTn id="9" nodeType="afterEffect" presetClass="exit" presetSubtype="0" presetID="1" grpId="2" fill="hold">
                                  <p:stCondLst>
                                    <p:cond delay="0"/>
                                  </p:stCondLst>
                                  <p:iterate type="el" backwards="0">
                                    <p:tmAbs val="0"/>
                                  </p:iterate>
                                  <p:childTnLst>
                                    <p:set>
                                      <p:cBhvr>
                                        <p:cTn id="10" fill="hold">
                                          <p:stCondLst>
                                            <p:cond delay="0"/>
                                          </p:stCondLst>
                                        </p:cTn>
                                        <p:tgtEl>
                                          <p:spTgt spid="140"/>
                                        </p:tgtEl>
                                        <p:attrNameLst>
                                          <p:attrName>style.visibility</p:attrName>
                                        </p:attrNameLst>
                                      </p:cBhvr>
                                      <p:to>
                                        <p:strVal val="hidden"/>
                                      </p:to>
                                    </p:set>
                                  </p:childTnLst>
                                </p:cTn>
                              </p:par>
                            </p:childTnLst>
                          </p:cTn>
                        </p:par>
                        <p:par>
                          <p:cTn id="11" fill="hold">
                            <p:stCondLst>
                              <p:cond delay="1500"/>
                            </p:stCondLst>
                            <p:childTnLst>
                              <p:par>
                                <p:cTn id="12" nodeType="afterEffect" presetClass="exit" presetSubtype="0" presetID="1" grpId="3" fill="hold">
                                  <p:stCondLst>
                                    <p:cond delay="0"/>
                                  </p:stCondLst>
                                  <p:iterate type="el" backwards="0">
                                    <p:tmAbs val="0"/>
                                  </p:iterate>
                                  <p:childTnLst>
                                    <p:set>
                                      <p:cBhvr>
                                        <p:cTn id="13" fill="hold">
                                          <p:stCondLst>
                                            <p:cond delay="0"/>
                                          </p:stCondLst>
                                        </p:cTn>
                                        <p:tgtEl>
                                          <p:spTgt spid="135"/>
                                        </p:tgtEl>
                                        <p:attrNameLst>
                                          <p:attrName>style.visibility</p:attrName>
                                        </p:attrNameLst>
                                      </p:cBhvr>
                                      <p:to>
                                        <p:strVal val="hidden"/>
                                      </p:to>
                                    </p:set>
                                  </p:childTnLst>
                                </p:cTn>
                              </p:par>
                            </p:childTnLst>
                          </p:cTn>
                        </p:par>
                        <p:par>
                          <p:cTn id="14" fill="hold">
                            <p:stCondLst>
                              <p:cond delay="1500"/>
                            </p:stCondLst>
                            <p:childTnLst>
                              <p:par>
                                <p:cTn id="15" nodeType="afterEffect" presetClass="entr" presetSubtype="0" presetID="9" grpId="4" fill="hold">
                                  <p:stCondLst>
                                    <p:cond delay="2000"/>
                                  </p:stCondLst>
                                  <p:iterate type="el" backwards="0">
                                    <p:tmAbs val="0"/>
                                  </p:iterate>
                                  <p:childTnLst>
                                    <p:set>
                                      <p:cBhvr>
                                        <p:cTn id="16" fill="hold"/>
                                        <p:tgtEl>
                                          <p:spTgt spid="158"/>
                                        </p:tgtEl>
                                        <p:attrNameLst>
                                          <p:attrName>style.visibility</p:attrName>
                                        </p:attrNameLst>
                                      </p:cBhvr>
                                      <p:to>
                                        <p:strVal val="visible"/>
                                      </p:to>
                                    </p:set>
                                    <p:animEffect filter="dissolve" transition="in">
                                      <p:cBhvr>
                                        <p:cTn id="17" dur="500"/>
                                        <p:tgtEl>
                                          <p:spTgt spid="158"/>
                                        </p:tgtEl>
                                      </p:cBhvr>
                                    </p:animEffect>
                                  </p:childTnLst>
                                </p:cTn>
                              </p:par>
                            </p:childTnLst>
                          </p:cTn>
                        </p:par>
                        <p:par>
                          <p:cTn id="18" fill="hold">
                            <p:stCondLst>
                              <p:cond delay="4000"/>
                            </p:stCondLst>
                            <p:childTnLst>
                              <p:par>
                                <p:cTn id="19" nodeType="afterEffect" presetClass="entr" presetSubtype="0" presetID="9" grpId="5" fill="hold">
                                  <p:stCondLst>
                                    <p:cond delay="0"/>
                                  </p:stCondLst>
                                  <p:iterate type="el" backwards="0">
                                    <p:tmAbs val="0"/>
                                  </p:iterate>
                                  <p:childTnLst>
                                    <p:set>
                                      <p:cBhvr>
                                        <p:cTn id="20" fill="hold"/>
                                        <p:tgtEl>
                                          <p:spTgt spid="157"/>
                                        </p:tgtEl>
                                        <p:attrNameLst>
                                          <p:attrName>style.visibility</p:attrName>
                                        </p:attrNameLst>
                                      </p:cBhvr>
                                      <p:to>
                                        <p:strVal val="visible"/>
                                      </p:to>
                                    </p:set>
                                    <p:animEffect filter="dissolve" transition="in">
                                      <p:cBhvr>
                                        <p:cTn id="21"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3"/>
      <p:bldP build="whole" bldLvl="1" animBg="1" rev="0" advAuto="0" spid="157" grpId="5"/>
      <p:bldP build="whole" bldLvl="1" animBg="1" rev="0" advAuto="0" spid="140" grpId="2"/>
      <p:bldP build="whole" bldLvl="1" animBg="1" rev="0" advAuto="0" spid="158" grpId="4"/>
      <p:bldP build="whole" bldLvl="1" animBg="1" rev="0" advAuto="0" spid="156"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631994" y="10077092"/>
            <a:ext cx="9177195" cy="541099"/>
          </a:xfrm>
          <a:prstGeom prst="roundRect">
            <a:avLst>
              <a:gd name="adj" fmla="val 18777"/>
            </a:avLst>
          </a:prstGeom>
          <a:solidFill>
            <a:srgbClr val="0F7A7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100">
                <a:solidFill>
                  <a:srgbClr val="FFFFFF"/>
                </a:solidFill>
              </a:defRPr>
            </a:lvl1pPr>
          </a:lstStyle>
          <a:p>
            <a:pPr lvl="0">
              <a:defRPr b="0" sz="1800">
                <a:solidFill>
                  <a:srgbClr val="000000"/>
                </a:solidFill>
              </a:defRPr>
            </a:pPr>
            <a:r>
              <a:rPr b="1" sz="2100">
                <a:solidFill>
                  <a:srgbClr val="FFFFFF"/>
                </a:solidFill>
              </a:rPr>
              <a:t>Ops Manager &amp; BOSH</a:t>
            </a:r>
          </a:p>
        </p:txBody>
      </p:sp>
      <p:pic>
        <p:nvPicPr>
          <p:cNvPr id="163" name="pasted-image.pdf"/>
          <p:cNvPicPr/>
          <p:nvPr/>
        </p:nvPicPr>
        <p:blipFill>
          <a:blip r:embed="rId2">
            <a:extLst/>
          </a:blip>
          <a:stretch>
            <a:fillRect/>
          </a:stretch>
        </p:blipFill>
        <p:spPr>
          <a:xfrm>
            <a:off x="12806219" y="6239255"/>
            <a:ext cx="8259806" cy="6502401"/>
          </a:xfrm>
          <a:prstGeom prst="rect">
            <a:avLst/>
          </a:prstGeom>
          <a:ln w="12700">
            <a:miter lim="400000"/>
          </a:ln>
        </p:spPr>
      </p:pic>
      <p:sp>
        <p:nvSpPr>
          <p:cNvPr id="164" name="Shape 164"/>
          <p:cNvSpPr/>
          <p:nvPr/>
        </p:nvSpPr>
        <p:spPr>
          <a:xfrm>
            <a:off x="12205117" y="1233199"/>
            <a:ext cx="10839057" cy="3759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b="1" sz="4000"/>
              <a:t>BOSH deploys and manages</a:t>
            </a:r>
            <a:r>
              <a:rPr sz="4000"/>
              <a:t> large scale distributed systems. It provides the means to go from deployment (i.e., Chef/Puppet) to VM creation and lifecycle management.  Core to bosh is the ability to execute </a:t>
            </a:r>
            <a:r>
              <a:rPr b="1" sz="4000"/>
              <a:t>Canary-style deployments</a:t>
            </a:r>
            <a:r>
              <a:rPr sz="4000"/>
              <a:t> with zero downtime.</a:t>
            </a:r>
          </a:p>
        </p:txBody>
      </p:sp>
      <p:grpSp>
        <p:nvGrpSpPr>
          <p:cNvPr id="170" name="Group 170"/>
          <p:cNvGrpSpPr/>
          <p:nvPr/>
        </p:nvGrpSpPr>
        <p:grpSpPr>
          <a:xfrm>
            <a:off x="1543934" y="11038130"/>
            <a:ext cx="7353316" cy="2094948"/>
            <a:chOff x="0" y="0"/>
            <a:chExt cx="7353315" cy="2094946"/>
          </a:xfrm>
        </p:grpSpPr>
        <p:pic>
          <p:nvPicPr>
            <p:cNvPr id="165" name="pasted-image.png"/>
            <p:cNvPicPr/>
            <p:nvPr/>
          </p:nvPicPr>
          <p:blipFill>
            <a:blip r:embed="rId3">
              <a:extLst/>
            </a:blip>
            <a:stretch>
              <a:fillRect/>
            </a:stretch>
          </p:blipFill>
          <p:spPr>
            <a:xfrm>
              <a:off x="0" y="376844"/>
              <a:ext cx="1651000" cy="266770"/>
            </a:xfrm>
            <a:prstGeom prst="rect">
              <a:avLst/>
            </a:prstGeom>
            <a:ln w="12700" cap="flat">
              <a:noFill/>
              <a:miter lim="400000"/>
            </a:ln>
            <a:effectLst/>
          </p:spPr>
        </p:pic>
        <p:pic>
          <p:nvPicPr>
            <p:cNvPr id="166" name="pasted-image.png"/>
            <p:cNvPicPr/>
            <p:nvPr/>
          </p:nvPicPr>
          <p:blipFill>
            <a:blip r:embed="rId4">
              <a:extLst/>
            </a:blip>
            <a:srcRect l="8960" t="15330" r="1353" b="22023"/>
            <a:stretch>
              <a:fillRect/>
            </a:stretch>
          </p:blipFill>
          <p:spPr>
            <a:xfrm>
              <a:off x="2844397" y="0"/>
              <a:ext cx="1708526" cy="921958"/>
            </a:xfrm>
            <a:prstGeom prst="rect">
              <a:avLst/>
            </a:prstGeom>
            <a:ln w="12700" cap="flat">
              <a:noFill/>
              <a:miter lim="400000"/>
            </a:ln>
            <a:effectLst/>
          </p:spPr>
        </p:pic>
        <p:pic>
          <p:nvPicPr>
            <p:cNvPr id="167" name="pasted-image.png"/>
            <p:cNvPicPr/>
            <p:nvPr/>
          </p:nvPicPr>
          <p:blipFill>
            <a:blip r:embed="rId5">
              <a:extLst/>
            </a:blip>
            <a:stretch>
              <a:fillRect/>
            </a:stretch>
          </p:blipFill>
          <p:spPr>
            <a:xfrm>
              <a:off x="1276168" y="845430"/>
              <a:ext cx="1905001" cy="1229033"/>
            </a:xfrm>
            <a:prstGeom prst="rect">
              <a:avLst/>
            </a:prstGeom>
            <a:ln w="12700" cap="flat">
              <a:noFill/>
              <a:miter lim="400000"/>
            </a:ln>
            <a:effectLst/>
          </p:spPr>
        </p:pic>
        <p:pic>
          <p:nvPicPr>
            <p:cNvPr id="168" name="pasted-image.png"/>
            <p:cNvPicPr/>
            <p:nvPr/>
          </p:nvPicPr>
          <p:blipFill>
            <a:blip r:embed="rId6">
              <a:extLst/>
            </a:blip>
            <a:stretch>
              <a:fillRect/>
            </a:stretch>
          </p:blipFill>
          <p:spPr>
            <a:xfrm>
              <a:off x="4374400" y="824946"/>
              <a:ext cx="1270001" cy="1270001"/>
            </a:xfrm>
            <a:prstGeom prst="rect">
              <a:avLst/>
            </a:prstGeom>
            <a:ln w="12700" cap="flat">
              <a:noFill/>
              <a:miter lim="400000"/>
            </a:ln>
            <a:effectLst/>
          </p:spPr>
        </p:pic>
        <p:pic>
          <p:nvPicPr>
            <p:cNvPr id="169" name="pasted-image.png"/>
            <p:cNvPicPr/>
            <p:nvPr/>
          </p:nvPicPr>
          <p:blipFill>
            <a:blip r:embed="rId7">
              <a:extLst/>
            </a:blip>
            <a:stretch>
              <a:fillRect/>
            </a:stretch>
          </p:blipFill>
          <p:spPr>
            <a:xfrm>
              <a:off x="5448315" y="337650"/>
              <a:ext cx="1905001" cy="345158"/>
            </a:xfrm>
            <a:prstGeom prst="rect">
              <a:avLst/>
            </a:prstGeom>
            <a:ln w="12700" cap="flat">
              <a:noFill/>
              <a:miter lim="400000"/>
            </a:ln>
            <a:effectLst/>
          </p:spPr>
        </p:pic>
      </p:grpSp>
      <p:pic>
        <p:nvPicPr>
          <p:cNvPr id="171" name=""/>
          <p:cNvPicPr/>
          <p:nvPr/>
        </p:nvPicPr>
        <p:blipFill>
          <a:blip r:embed="rId8">
            <a:extLst/>
          </a:blip>
          <a:stretch>
            <a:fillRect/>
          </a:stretch>
        </p:blipFill>
        <p:spPr>
          <a:xfrm>
            <a:off x="13959417" y="9875735"/>
            <a:ext cx="2072482" cy="1096212"/>
          </a:xfrm>
          <a:prstGeom prst="rect">
            <a:avLst/>
          </a:prstGeom>
          <a:effectLst>
            <a:outerShdw sx="100000" sy="100000" kx="0" ky="0" algn="b" rotWithShape="0" blurRad="38100" dist="25400" dir="5400000">
              <a:srgbClr val="000000">
                <a:alpha val="50000"/>
              </a:srgbClr>
            </a:outerShdw>
          </a:effectLst>
        </p:spPr>
      </p:pic>
      <p:sp>
        <p:nvSpPr>
          <p:cNvPr id="172" name="Shape 172"/>
          <p:cNvSpPr/>
          <p:nvPr/>
        </p:nvSpPr>
        <p:spPr>
          <a:xfrm>
            <a:off x="1061149" y="6142256"/>
            <a:ext cx="10839057" cy="25400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Cloud Provider Interface </a:t>
            </a:r>
            <a:r>
              <a:rPr sz="4000"/>
              <a:t>(CPI)</a:t>
            </a:r>
            <a:r>
              <a:rPr b="1" sz="4000"/>
              <a:t> </a:t>
            </a:r>
            <a:r>
              <a:rPr sz="4000"/>
              <a:t>abstracts the underlying IaaS provider, allowing bosh deployed clusters to operate on any IaaS which has a CPI.</a:t>
            </a:r>
          </a:p>
        </p:txBody>
      </p:sp>
      <p:pic>
        <p:nvPicPr>
          <p:cNvPr id="173" name=""/>
          <p:cNvPicPr/>
          <p:nvPr/>
        </p:nvPicPr>
        <p:blipFill>
          <a:blip r:embed="rId9">
            <a:extLst/>
          </a:blip>
          <a:stretch>
            <a:fillRect/>
          </a:stretch>
        </p:blipFill>
        <p:spPr>
          <a:xfrm>
            <a:off x="18423790" y="8628785"/>
            <a:ext cx="2072481" cy="1096212"/>
          </a:xfrm>
          <a:prstGeom prst="rect">
            <a:avLst/>
          </a:prstGeom>
          <a:effectLst>
            <a:outerShdw sx="100000" sy="100000" kx="0" ky="0" algn="b" rotWithShape="0" blurRad="38100" dist="25400" dir="5400000">
              <a:srgbClr val="000000">
                <a:alpha val="50000"/>
              </a:srgbClr>
            </a:outerShdw>
          </a:effectLst>
        </p:spPr>
      </p:pic>
      <p:sp>
        <p:nvSpPr>
          <p:cNvPr id="174" name="Shape 174"/>
          <p:cNvSpPr/>
          <p:nvPr/>
        </p:nvSpPr>
        <p:spPr>
          <a:xfrm>
            <a:off x="1061149" y="3402927"/>
            <a:ext cx="10839057" cy="1930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4000"/>
              <a:t>The </a:t>
            </a:r>
            <a:r>
              <a:rPr b="1" sz="4000"/>
              <a:t>Health Monitor </a:t>
            </a:r>
            <a:r>
              <a:rPr sz="4000"/>
              <a:t>provides lifecycle availability for all deployed VM’s and VM processes.</a:t>
            </a:r>
          </a:p>
        </p:txBody>
      </p:sp>
    </p:spTree>
  </p:cSld>
  <p:clrMapOvr>
    <a:masterClrMapping/>
  </p:clrMapOvr>
  <p:transition spd="slow"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171"/>
                                        </p:tgtEl>
                                        <p:attrNameLst>
                                          <p:attrName>style.visibility</p:attrName>
                                        </p:attrNameLst>
                                      </p:cBhvr>
                                      <p:to>
                                        <p:strVal val="visible"/>
                                      </p:to>
                                    </p:set>
                                    <p:anim calcmode="lin" valueType="num">
                                      <p:cBhvr>
                                        <p:cTn id="7" dur="750" fill="hold"/>
                                        <p:tgtEl>
                                          <p:spTgt spid="171"/>
                                        </p:tgtEl>
                                        <p:attrNameLst>
                                          <p:attrName>ppt_w</p:attrName>
                                        </p:attrNameLst>
                                      </p:cBhvr>
                                      <p:tavLst>
                                        <p:tav tm="0">
                                          <p:val>
                                            <p:fltVal val="0"/>
                                          </p:val>
                                        </p:tav>
                                        <p:tav tm="100000">
                                          <p:val>
                                            <p:strVal val="#ppt_w"/>
                                          </p:val>
                                        </p:tav>
                                      </p:tavLst>
                                    </p:anim>
                                    <p:anim calcmode="lin" valueType="num">
                                      <p:cBhvr>
                                        <p:cTn id="8" dur="750" fill="hold"/>
                                        <p:tgtEl>
                                          <p:spTgt spid="171"/>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nodeType="afterEffect" presetClass="entr" presetSubtype="0" presetID="9" grpId="2" fill="hold">
                                  <p:stCondLst>
                                    <p:cond delay="0"/>
                                  </p:stCondLst>
                                  <p:iterate type="el" backwards="0">
                                    <p:tmAbs val="0"/>
                                  </p:iterate>
                                  <p:childTnLst>
                                    <p:set>
                                      <p:cBhvr>
                                        <p:cTn id="11" fill="hold"/>
                                        <p:tgtEl>
                                          <p:spTgt spid="172"/>
                                        </p:tgtEl>
                                        <p:attrNameLst>
                                          <p:attrName>style.visibility</p:attrName>
                                        </p:attrNameLst>
                                      </p:cBhvr>
                                      <p:to>
                                        <p:strVal val="visible"/>
                                      </p:to>
                                    </p:set>
                                    <p:animEffect filter="dissolve" transition="in">
                                      <p:cBhvr>
                                        <p:cTn id="12" dur="1000"/>
                                        <p:tgtEl>
                                          <p:spTgt spid="172"/>
                                        </p:tgtEl>
                                      </p:cBhvr>
                                    </p:animEffect>
                                  </p:childTnLst>
                                </p:cTn>
                              </p:par>
                            </p:childTnLst>
                          </p:cTn>
                        </p:par>
                        <p:par>
                          <p:cTn id="13" fill="hold">
                            <p:stCondLst>
                              <p:cond delay="1750"/>
                            </p:stCondLst>
                            <p:childTnLst>
                              <p:par>
                                <p:cTn id="14" nodeType="afterEffect" presetClass="entr" presetSubtype="4" presetID="2" grpId="3" fill="hold">
                                  <p:stCondLst>
                                    <p:cond delay="0"/>
                                  </p:stCondLst>
                                  <p:iterate type="el" backwards="0">
                                    <p:tmAbs val="0"/>
                                  </p:iterate>
                                  <p:childTnLst>
                                    <p:set>
                                      <p:cBhvr>
                                        <p:cTn id="15" fill="hold"/>
                                        <p:tgtEl>
                                          <p:spTgt spid="170"/>
                                        </p:tgtEl>
                                        <p:attrNameLst>
                                          <p:attrName>style.visibility</p:attrName>
                                        </p:attrNameLst>
                                      </p:cBhvr>
                                      <p:to>
                                        <p:strVal val="visible"/>
                                      </p:to>
                                    </p:set>
                                    <p:anim calcmode="lin" valueType="num">
                                      <p:cBhvr>
                                        <p:cTn id="16" dur="1000" fill="hold"/>
                                        <p:tgtEl>
                                          <p:spTgt spid="170"/>
                                        </p:tgtEl>
                                        <p:attrNameLst>
                                          <p:attrName>ppt_x</p:attrName>
                                        </p:attrNameLst>
                                      </p:cBhvr>
                                      <p:tavLst>
                                        <p:tav tm="0">
                                          <p:val>
                                            <p:strVal val="#ppt_x"/>
                                          </p:val>
                                        </p:tav>
                                        <p:tav tm="100000">
                                          <p:val>
                                            <p:strVal val="#ppt_x"/>
                                          </p:val>
                                        </p:tav>
                                      </p:tavLst>
                                    </p:anim>
                                    <p:anim calcmode="lin" valueType="num">
                                      <p:cBhvr>
                                        <p:cTn id="17" dur="10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16" presetID="23" grpId="4" fill="hold">
                                  <p:stCondLst>
                                    <p:cond delay="0"/>
                                  </p:stCondLst>
                                  <p:iterate type="el" backwards="0">
                                    <p:tmAbs val="0"/>
                                  </p:iterate>
                                  <p:childTnLst>
                                    <p:set>
                                      <p:cBhvr>
                                        <p:cTn id="21" fill="hold"/>
                                        <p:tgtEl>
                                          <p:spTgt spid="173"/>
                                        </p:tgtEl>
                                        <p:attrNameLst>
                                          <p:attrName>style.visibility</p:attrName>
                                        </p:attrNameLst>
                                      </p:cBhvr>
                                      <p:to>
                                        <p:strVal val="visible"/>
                                      </p:to>
                                    </p:set>
                                    <p:anim calcmode="lin" valueType="num">
                                      <p:cBhvr>
                                        <p:cTn id="22" dur="750" fill="hold"/>
                                        <p:tgtEl>
                                          <p:spTgt spid="173"/>
                                        </p:tgtEl>
                                        <p:attrNameLst>
                                          <p:attrName>ppt_w</p:attrName>
                                        </p:attrNameLst>
                                      </p:cBhvr>
                                      <p:tavLst>
                                        <p:tav tm="0">
                                          <p:val>
                                            <p:fltVal val="0"/>
                                          </p:val>
                                        </p:tav>
                                        <p:tav tm="100000">
                                          <p:val>
                                            <p:strVal val="#ppt_w"/>
                                          </p:val>
                                        </p:tav>
                                      </p:tavLst>
                                    </p:anim>
                                    <p:anim calcmode="lin" valueType="num">
                                      <p:cBhvr>
                                        <p:cTn id="23" dur="750" fill="hold"/>
                                        <p:tgtEl>
                                          <p:spTgt spid="173"/>
                                        </p:tgtEl>
                                        <p:attrNameLst>
                                          <p:attrName>ppt_h</p:attrName>
                                        </p:attrNameLst>
                                      </p:cBhvr>
                                      <p:tavLst>
                                        <p:tav tm="0">
                                          <p:val>
                                            <p:fltVal val="0"/>
                                          </p:val>
                                        </p:tav>
                                        <p:tav tm="100000">
                                          <p:val>
                                            <p:strVal val="#ppt_h"/>
                                          </p:val>
                                        </p:tav>
                                      </p:tavLst>
                                    </p:anim>
                                  </p:childTnLst>
                                </p:cTn>
                              </p:par>
                            </p:childTnLst>
                          </p:cTn>
                        </p:par>
                        <p:par>
                          <p:cTn id="24" fill="hold">
                            <p:stCondLst>
                              <p:cond delay="750"/>
                            </p:stCondLst>
                            <p:childTnLst>
                              <p:par>
                                <p:cTn id="25" nodeType="afterEffect" presetClass="exit" presetSubtype="0" presetID="1" grpId="5" fill="hold">
                                  <p:stCondLst>
                                    <p:cond delay="0"/>
                                  </p:stCondLst>
                                  <p:iterate type="el" backwards="0">
                                    <p:tmAbs val="0"/>
                                  </p:iterate>
                                  <p:childTnLst>
                                    <p:set>
                                      <p:cBhvr>
                                        <p:cTn id="26" fill="hold">
                                          <p:stCondLst>
                                            <p:cond delay="0"/>
                                          </p:stCondLst>
                                        </p:cTn>
                                        <p:tgtEl>
                                          <p:spTgt spid="172"/>
                                        </p:tgtEl>
                                        <p:attrNameLst>
                                          <p:attrName>style.visibility</p:attrName>
                                        </p:attrNameLst>
                                      </p:cBhvr>
                                      <p:to>
                                        <p:strVal val="hidden"/>
                                      </p:to>
                                    </p:set>
                                  </p:childTnLst>
                                </p:cTn>
                              </p:par>
                            </p:childTnLst>
                          </p:cTn>
                        </p:par>
                        <p:par>
                          <p:cTn id="27" fill="hold">
                            <p:stCondLst>
                              <p:cond delay="750"/>
                            </p:stCondLst>
                            <p:childTnLst>
                              <p:par>
                                <p:cTn id="28" nodeType="afterEffect" presetClass="exit" presetSubtype="0" presetID="1" grpId="6" fill="hold">
                                  <p:stCondLst>
                                    <p:cond delay="0"/>
                                  </p:stCondLst>
                                  <p:iterate type="el" backwards="0">
                                    <p:tmAbs val="0"/>
                                  </p:iterate>
                                  <p:childTnLst>
                                    <p:set>
                                      <p:cBhvr>
                                        <p:cTn id="29" fill="hold">
                                          <p:stCondLst>
                                            <p:cond delay="0"/>
                                          </p:stCondLst>
                                        </p:cTn>
                                        <p:tgtEl>
                                          <p:spTgt spid="171"/>
                                        </p:tgtEl>
                                        <p:attrNameLst>
                                          <p:attrName>style.visibility</p:attrName>
                                        </p:attrNameLst>
                                      </p:cBhvr>
                                      <p:to>
                                        <p:strVal val="hidden"/>
                                      </p:to>
                                    </p:set>
                                  </p:childTnLst>
                                </p:cTn>
                              </p:par>
                            </p:childTnLst>
                          </p:cTn>
                        </p:par>
                        <p:par>
                          <p:cTn id="30" fill="hold">
                            <p:stCondLst>
                              <p:cond delay="750"/>
                            </p:stCondLst>
                            <p:childTnLst>
                              <p:par>
                                <p:cTn id="31" nodeType="afterEffect" presetClass="entr" presetSubtype="0" presetID="9" grpId="7" fill="hold">
                                  <p:stCondLst>
                                    <p:cond delay="0"/>
                                  </p:stCondLst>
                                  <p:iterate type="el" backwards="0">
                                    <p:tmAbs val="0"/>
                                  </p:iterate>
                                  <p:childTnLst>
                                    <p:set>
                                      <p:cBhvr>
                                        <p:cTn id="32" fill="hold"/>
                                        <p:tgtEl>
                                          <p:spTgt spid="174"/>
                                        </p:tgtEl>
                                        <p:attrNameLst>
                                          <p:attrName>style.visibility</p:attrName>
                                        </p:attrNameLst>
                                      </p:cBhvr>
                                      <p:to>
                                        <p:strVal val="visible"/>
                                      </p:to>
                                    </p:set>
                                    <p:animEffect filter="dissolve" transition="in">
                                      <p:cBhvr>
                                        <p:cTn id="33"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6"/>
      <p:bldP build="whole" bldLvl="1" animBg="1" rev="0" advAuto="0" spid="170" grpId="3"/>
      <p:bldP build="whole" bldLvl="1" animBg="1" rev="0" advAuto="0" spid="172" grpId="2"/>
      <p:bldP build="whole" bldLvl="1" animBg="1" rev="0" advAuto="0" spid="171" grpId="1"/>
      <p:bldP build="whole" bldLvl="1" animBg="1" rev="0" advAuto="0" spid="173" grpId="4"/>
      <p:bldP build="whole" bldLvl="1" animBg="1" rev="0" advAuto="0" spid="172" grpId="5"/>
      <p:bldP build="whole" bldLvl="1" animBg="1" rev="0" advAuto="0" spid="174" grpId="7"/>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flipV="1">
            <a:off x="-25401" y="-4182926"/>
            <a:ext cx="2" cy="13547452"/>
          </a:xfrm>
          <a:prstGeom prst="line">
            <a:avLst/>
          </a:prstGeom>
          <a:ln w="25400">
            <a:solidFill>
              <a:srgbClr val="F8F8F8"/>
            </a:solidFill>
            <a:miter lim="400000"/>
          </a:ln>
        </p:spPr>
        <p:txBody>
          <a:bodyPr lIns="0" tIns="0" rIns="0" bIns="0" anchor="ctr"/>
          <a:lstStyle/>
          <a:p>
            <a:pPr lvl="0">
              <a:defRPr sz="3200"/>
            </a:pPr>
          </a:p>
        </p:txBody>
      </p:sp>
      <p:sp>
        <p:nvSpPr>
          <p:cNvPr id="177" name="Shape 177"/>
          <p:cNvSpPr/>
          <p:nvPr/>
        </p:nvSpPr>
        <p:spPr>
          <a:xfrm>
            <a:off x="89716" y="6858000"/>
            <a:ext cx="24204569" cy="0"/>
          </a:xfrm>
          <a:prstGeom prst="line">
            <a:avLst/>
          </a:prstGeom>
          <a:ln w="25400">
            <a:solidFill>
              <a:srgbClr val="F8F8F8"/>
            </a:solidFill>
            <a:miter lim="400000"/>
          </a:ln>
        </p:spPr>
        <p:txBody>
          <a:bodyPr lIns="0" tIns="0" rIns="0" bIns="0" anchor="ctr"/>
          <a:lstStyle/>
          <a:p>
            <a:pPr lvl="0">
              <a:defRPr sz="3200"/>
            </a:pPr>
          </a:p>
        </p:txBody>
      </p:sp>
      <p:pic>
        <p:nvPicPr>
          <p:cNvPr id="178" name="pasted-image.pdf"/>
          <p:cNvPicPr/>
          <p:nvPr/>
        </p:nvPicPr>
        <p:blipFill>
          <a:blip r:embed="rId2">
            <a:alphaModFix amt="19747"/>
            <a:extLst/>
          </a:blip>
          <a:stretch>
            <a:fillRect/>
          </a:stretch>
        </p:blipFill>
        <p:spPr>
          <a:xfrm>
            <a:off x="2133600" y="1498600"/>
            <a:ext cx="5042713" cy="4770521"/>
          </a:xfrm>
          <a:prstGeom prst="rect">
            <a:avLst/>
          </a:prstGeom>
          <a:ln w="12700">
            <a:miter lim="400000"/>
          </a:ln>
        </p:spPr>
      </p:pic>
      <p:sp>
        <p:nvSpPr>
          <p:cNvPr id="179" name="Shape 179"/>
          <p:cNvSpPr/>
          <p:nvPr/>
        </p:nvSpPr>
        <p:spPr>
          <a:xfrm>
            <a:off x="6511528" y="2882900"/>
            <a:ext cx="3572669" cy="2665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32" y="0"/>
                </a:moveTo>
                <a:cubicBezTo>
                  <a:pt x="9635" y="0"/>
                  <a:pt x="9312" y="433"/>
                  <a:pt x="9312" y="965"/>
                </a:cubicBezTo>
                <a:lnTo>
                  <a:pt x="9312" y="5217"/>
                </a:lnTo>
                <a:lnTo>
                  <a:pt x="0" y="6131"/>
                </a:lnTo>
                <a:lnTo>
                  <a:pt x="9312" y="7045"/>
                </a:lnTo>
                <a:lnTo>
                  <a:pt x="9312" y="20638"/>
                </a:lnTo>
                <a:cubicBezTo>
                  <a:pt x="9312" y="21170"/>
                  <a:pt x="9635" y="21600"/>
                  <a:pt x="10032" y="21600"/>
                </a:cubicBezTo>
                <a:lnTo>
                  <a:pt x="20880" y="21600"/>
                </a:lnTo>
                <a:cubicBezTo>
                  <a:pt x="21277" y="21600"/>
                  <a:pt x="21600" y="21170"/>
                  <a:pt x="21600" y="20638"/>
                </a:cubicBezTo>
                <a:lnTo>
                  <a:pt x="21600" y="965"/>
                </a:lnTo>
                <a:cubicBezTo>
                  <a:pt x="21600" y="433"/>
                  <a:pt x="21277" y="0"/>
                  <a:pt x="20880" y="0"/>
                </a:cubicBezTo>
                <a:lnTo>
                  <a:pt x="10032" y="0"/>
                </a:lnTo>
                <a:close/>
              </a:path>
            </a:pathLst>
          </a:custGeom>
          <a:solidFill>
            <a:srgbClr val="FFFFFF"/>
          </a:solidFill>
          <a:ln w="25400">
            <a:solidFill>
              <a:srgbClr val="DCDEE0">
                <a:alpha val="28000"/>
              </a:srgbClr>
            </a:solidFill>
            <a:miter lim="400000"/>
          </a:ln>
        </p:spPr>
        <p:txBody>
          <a:bodyPr lIns="0" tIns="0" rIns="0" bIns="0" anchor="ctr"/>
          <a:lstStyle/>
          <a:p>
            <a:pPr lvl="0">
              <a:defRPr sz="3200"/>
            </a:pPr>
          </a:p>
        </p:txBody>
      </p:sp>
      <p:pic>
        <p:nvPicPr>
          <p:cNvPr id="180" name="pasted-image.pdf"/>
          <p:cNvPicPr/>
          <p:nvPr/>
        </p:nvPicPr>
        <p:blipFill>
          <a:blip r:embed="rId3">
            <a:alphaModFix amt="10338"/>
            <a:extLst/>
          </a:blip>
          <a:stretch>
            <a:fillRect/>
          </a:stretch>
        </p:blipFill>
        <p:spPr>
          <a:xfrm>
            <a:off x="8596256" y="3118177"/>
            <a:ext cx="1020497" cy="556635"/>
          </a:xfrm>
          <a:prstGeom prst="rect">
            <a:avLst/>
          </a:prstGeom>
          <a:ln w="12700">
            <a:miter lim="400000"/>
          </a:ln>
        </p:spPr>
      </p:pic>
      <p:sp>
        <p:nvSpPr>
          <p:cNvPr id="181" name="Shape 181"/>
          <p:cNvSpPr/>
          <p:nvPr/>
        </p:nvSpPr>
        <p:spPr>
          <a:xfrm>
            <a:off x="8030126" y="3690482"/>
            <a:ext cx="2136147" cy="4847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182" name="Shape 182"/>
          <p:cNvSpPr/>
          <p:nvPr/>
        </p:nvSpPr>
        <p:spPr>
          <a:xfrm>
            <a:off x="8278412" y="4906238"/>
            <a:ext cx="1656185"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183" name="pasted-image.pdf"/>
          <p:cNvPicPr/>
          <p:nvPr/>
        </p:nvPicPr>
        <p:blipFill>
          <a:blip r:embed="rId3">
            <a:alphaModFix amt="10338"/>
            <a:extLst/>
          </a:blip>
          <a:stretch>
            <a:fillRect/>
          </a:stretch>
        </p:blipFill>
        <p:spPr>
          <a:xfrm>
            <a:off x="8596256" y="4370172"/>
            <a:ext cx="1020497" cy="556634"/>
          </a:xfrm>
          <a:prstGeom prst="rect">
            <a:avLst/>
          </a:prstGeom>
          <a:ln w="12700">
            <a:miter lim="400000"/>
          </a:ln>
        </p:spPr>
      </p:pic>
      <p:pic>
        <p:nvPicPr>
          <p:cNvPr id="184" name="pasted-image.pdf"/>
          <p:cNvPicPr/>
          <p:nvPr/>
        </p:nvPicPr>
        <p:blipFill>
          <a:blip r:embed="rId4">
            <a:alphaModFix amt="20093"/>
            <a:extLst/>
          </a:blip>
          <a:stretch>
            <a:fillRect/>
          </a:stretch>
        </p:blipFill>
        <p:spPr>
          <a:xfrm>
            <a:off x="14190786" y="1498600"/>
            <a:ext cx="5041901" cy="4769752"/>
          </a:xfrm>
          <a:prstGeom prst="rect">
            <a:avLst/>
          </a:prstGeom>
          <a:ln w="12700">
            <a:miter lim="400000"/>
          </a:ln>
        </p:spPr>
      </p:pic>
      <p:sp>
        <p:nvSpPr>
          <p:cNvPr id="185" name="Shape 185"/>
          <p:cNvSpPr/>
          <p:nvPr/>
        </p:nvSpPr>
        <p:spPr>
          <a:xfrm rot="16200000">
            <a:off x="19207939" y="4566520"/>
            <a:ext cx="774545" cy="1997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A6AAA9">
              <a:alpha val="5826"/>
            </a:srgbClr>
          </a:solid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3200">
                <a:solidFill>
                  <a:srgbClr val="FFFFFF"/>
                </a:solidFill>
              </a:defRPr>
            </a:pPr>
          </a:p>
        </p:txBody>
      </p:sp>
      <p:pic>
        <p:nvPicPr>
          <p:cNvPr id="186" name="pasted-image.pdf"/>
          <p:cNvPicPr/>
          <p:nvPr/>
        </p:nvPicPr>
        <p:blipFill>
          <a:blip r:embed="rId5">
            <a:alphaModFix amt="15384"/>
            <a:extLst/>
          </a:blip>
          <a:stretch>
            <a:fillRect/>
          </a:stretch>
        </p:blipFill>
        <p:spPr>
          <a:xfrm>
            <a:off x="19621284" y="3726034"/>
            <a:ext cx="1912118" cy="2264350"/>
          </a:xfrm>
          <a:prstGeom prst="rect">
            <a:avLst/>
          </a:prstGeom>
          <a:ln w="12700">
            <a:miter lim="400000"/>
          </a:ln>
        </p:spPr>
      </p:pic>
      <p:pic>
        <p:nvPicPr>
          <p:cNvPr id="187" name="pasted-image.pdf"/>
          <p:cNvPicPr/>
          <p:nvPr/>
        </p:nvPicPr>
        <p:blipFill>
          <a:blip r:embed="rId6">
            <a:extLst/>
          </a:blip>
          <a:stretch>
            <a:fillRect/>
          </a:stretch>
        </p:blipFill>
        <p:spPr>
          <a:xfrm>
            <a:off x="19981138" y="4262003"/>
            <a:ext cx="1192412" cy="1192412"/>
          </a:xfrm>
          <a:prstGeom prst="rect">
            <a:avLst/>
          </a:prstGeom>
          <a:ln w="12700">
            <a:miter lim="400000"/>
          </a:ln>
        </p:spPr>
      </p:pic>
      <p:grpSp>
        <p:nvGrpSpPr>
          <p:cNvPr id="210" name="Group 210"/>
          <p:cNvGrpSpPr/>
          <p:nvPr/>
        </p:nvGrpSpPr>
        <p:grpSpPr>
          <a:xfrm>
            <a:off x="14439791" y="7700985"/>
            <a:ext cx="8478822" cy="5478296"/>
            <a:chOff x="0" y="0"/>
            <a:chExt cx="8478821" cy="5478294"/>
          </a:xfrm>
        </p:grpSpPr>
        <p:sp>
          <p:nvSpPr>
            <p:cNvPr id="188" name="Shape 188"/>
            <p:cNvSpPr/>
            <p:nvPr/>
          </p:nvSpPr>
          <p:spPr>
            <a:xfrm>
              <a:off x="1708832"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189" name="Shape 189"/>
            <p:cNvSpPr/>
            <p:nvPr/>
          </p:nvSpPr>
          <p:spPr>
            <a:xfrm flipV="1">
              <a:off x="3871368" y="603210"/>
              <a:ext cx="1" cy="83320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0" name="Shape 190"/>
            <p:cNvSpPr/>
            <p:nvPr/>
          </p:nvSpPr>
          <p:spPr>
            <a:xfrm flipV="1">
              <a:off x="1093513" y="375262"/>
              <a:ext cx="1" cy="1061148"/>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1" name="Shape 191"/>
            <p:cNvSpPr/>
            <p:nvPr/>
          </p:nvSpPr>
          <p:spPr>
            <a:xfrm flipV="1">
              <a:off x="2448133" y="3728228"/>
              <a:ext cx="1" cy="683992"/>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2" name="Shape 192"/>
            <p:cNvSpPr/>
            <p:nvPr/>
          </p:nvSpPr>
          <p:spPr>
            <a:xfrm flipV="1">
              <a:off x="963198" y="2359916"/>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3" name="Shape 193"/>
            <p:cNvSpPr/>
            <p:nvPr/>
          </p:nvSpPr>
          <p:spPr>
            <a:xfrm flipV="1">
              <a:off x="2448133" y="1731614"/>
              <a:ext cx="1" cy="792284"/>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4" name="Shape 194"/>
            <p:cNvSpPr/>
            <p:nvPr/>
          </p:nvSpPr>
          <p:spPr>
            <a:xfrm flipV="1">
              <a:off x="3933068" y="2360298"/>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5" name="Shape 195"/>
            <p:cNvSpPr/>
            <p:nvPr/>
          </p:nvSpPr>
          <p:spPr>
            <a:xfrm>
              <a:off x="970926" y="2366413"/>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6" name="Shape 196"/>
            <p:cNvSpPr/>
            <p:nvPr/>
          </p:nvSpPr>
          <p:spPr>
            <a:xfrm flipV="1">
              <a:off x="963198" y="3695699"/>
              <a:ext cx="1" cy="182199"/>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7" name="Shape 197"/>
            <p:cNvSpPr/>
            <p:nvPr/>
          </p:nvSpPr>
          <p:spPr>
            <a:xfrm>
              <a:off x="970926" y="3868970"/>
              <a:ext cx="2954416" cy="1"/>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8" name="Shape 198"/>
            <p:cNvSpPr/>
            <p:nvPr/>
          </p:nvSpPr>
          <p:spPr>
            <a:xfrm flipV="1">
              <a:off x="3933068" y="3688260"/>
              <a:ext cx="1" cy="190020"/>
            </a:xfrm>
            <a:prstGeom prst="line">
              <a:avLst/>
            </a:prstGeom>
            <a:noFill/>
            <a:ln w="38100" cap="flat">
              <a:solidFill>
                <a:srgbClr val="85888D">
                  <a:alpha val="6703"/>
                </a:srgbClr>
              </a:solidFill>
              <a:prstDash val="solid"/>
              <a:miter lim="400000"/>
            </a:ln>
            <a:effectLst/>
          </p:spPr>
          <p:txBody>
            <a:bodyPr wrap="square" lIns="0" tIns="0" rIns="0" bIns="0" numCol="1" anchor="ctr">
              <a:noAutofit/>
            </a:bodyPr>
            <a:lstStyle/>
            <a:p>
              <a:pPr lvl="0">
                <a:defRPr sz="3200"/>
              </a:pPr>
            </a:p>
          </p:txBody>
        </p:sp>
        <p:sp>
          <p:nvSpPr>
            <p:cNvPr id="199" name="Shape 199"/>
            <p:cNvSpPr/>
            <p:nvPr/>
          </p:nvSpPr>
          <p:spPr>
            <a:xfrm>
              <a:off x="1834759" y="4417147"/>
              <a:ext cx="1226750" cy="1061148"/>
            </a:xfrm>
            <a:prstGeom prst="roundRect">
              <a:avLst>
                <a:gd name="adj" fmla="val 5608"/>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Blob Store</a:t>
              </a:r>
            </a:p>
          </p:txBody>
        </p:sp>
        <p:sp>
          <p:nvSpPr>
            <p:cNvPr id="200" name="Shape 200"/>
            <p:cNvSpPr/>
            <p:nvPr/>
          </p:nvSpPr>
          <p:spPr>
            <a:xfrm>
              <a:off x="625927" y="1425532"/>
              <a:ext cx="364441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Message Bus (NATS)</a:t>
              </a:r>
            </a:p>
          </p:txBody>
        </p:sp>
        <p:sp>
          <p:nvSpPr>
            <p:cNvPr id="201" name="Shape 201"/>
            <p:cNvSpPr/>
            <p:nvPr/>
          </p:nvSpPr>
          <p:spPr>
            <a:xfrm>
              <a:off x="0" y="2553937"/>
              <a:ext cx="1478603"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202" name="Shape 202"/>
            <p:cNvSpPr/>
            <p:nvPr/>
          </p:nvSpPr>
          <p:spPr>
            <a:xfrm>
              <a:off x="3417664" y="2553937"/>
              <a:ext cx="1478604" cy="1139928"/>
            </a:xfrm>
            <a:prstGeom prst="roundRect">
              <a:avLst>
                <a:gd name="adj" fmla="val 5934"/>
              </a:avLst>
            </a:prstGeom>
            <a:noFill/>
            <a:ln w="76200" cap="flat">
              <a:solidFill>
                <a:srgbClr val="0F7A70">
                  <a:alpha val="12273"/>
                </a:srgbClr>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b="1" sz="1200">
                  <a:solidFill>
                    <a:srgbClr val="53585F"/>
                  </a:solidFill>
                </a:defRPr>
              </a:lvl1pPr>
            </a:lstStyle>
            <a:p>
              <a:pPr lvl="0">
                <a:defRPr b="0" sz="1800">
                  <a:solidFill>
                    <a:srgbClr val="000000"/>
                  </a:solidFill>
                </a:defRPr>
              </a:pPr>
              <a:r>
                <a:rPr b="1" sz="1200">
                  <a:solidFill>
                    <a:srgbClr val="53585F"/>
                  </a:solidFill>
                </a:rPr>
                <a:t>DEA</a:t>
              </a:r>
            </a:p>
          </p:txBody>
        </p:sp>
        <p:sp>
          <p:nvSpPr>
            <p:cNvPr id="203" name="Shape 203"/>
            <p:cNvSpPr/>
            <p:nvPr/>
          </p:nvSpPr>
          <p:spPr>
            <a:xfrm>
              <a:off x="211412" y="183516"/>
              <a:ext cx="1764203" cy="316960"/>
            </a:xfrm>
            <a:prstGeom prst="roundRect">
              <a:avLst>
                <a:gd name="adj" fmla="val 1877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200">
                  <a:solidFill>
                    <a:srgbClr val="FFFFFF"/>
                  </a:solidFill>
                </a:defRPr>
              </a:lvl1pPr>
            </a:lstStyle>
            <a:p>
              <a:pPr lvl="0">
                <a:defRPr b="0" sz="1800">
                  <a:solidFill>
                    <a:srgbClr val="000000"/>
                  </a:solidFill>
                </a:defRPr>
              </a:pPr>
              <a:r>
                <a:rPr b="1" sz="1200">
                  <a:solidFill>
                    <a:srgbClr val="FFFFFF"/>
                  </a:solidFill>
                </a:rPr>
                <a:t>Cloud Controller</a:t>
              </a:r>
            </a:p>
          </p:txBody>
        </p:sp>
        <p:sp>
          <p:nvSpPr>
            <p:cNvPr id="204" name="Shape 204"/>
            <p:cNvSpPr/>
            <p:nvPr/>
          </p:nvSpPr>
          <p:spPr>
            <a:xfrm>
              <a:off x="2895828" y="0"/>
              <a:ext cx="1893716" cy="683992"/>
            </a:xfrm>
            <a:prstGeom prst="roundRect">
              <a:avLst>
                <a:gd name="adj" fmla="val 9427"/>
              </a:avLst>
            </a:prstGeom>
            <a:solidFill>
              <a:srgbClr val="0F7A70">
                <a:alpha val="12273"/>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sz="1500">
                  <a:solidFill>
                    <a:srgbClr val="FFFFFF"/>
                  </a:solidFill>
                </a:defRPr>
              </a:lvl1pPr>
            </a:lstStyle>
            <a:p>
              <a:pPr lvl="0">
                <a:defRPr b="0" sz="1800">
                  <a:solidFill>
                    <a:srgbClr val="000000"/>
                  </a:solidFill>
                </a:defRPr>
              </a:pPr>
              <a:r>
                <a:rPr b="1" sz="1500">
                  <a:solidFill>
                    <a:srgbClr val="FFFFFF"/>
                  </a:solidFill>
                </a:rPr>
                <a:t>Health Manager</a:t>
              </a:r>
            </a:p>
          </p:txBody>
        </p:sp>
        <p:sp>
          <p:nvSpPr>
            <p:cNvPr id="205" name="Shape 205"/>
            <p:cNvSpPr/>
            <p:nvPr/>
          </p:nvSpPr>
          <p:spPr>
            <a:xfrm>
              <a:off x="4822853" y="619148"/>
              <a:ext cx="3643313" cy="304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551" y="4148"/>
                  </a:lnTo>
                  <a:lnTo>
                    <a:pt x="9551" y="20759"/>
                  </a:lnTo>
                  <a:cubicBezTo>
                    <a:pt x="9551" y="21224"/>
                    <a:pt x="9867" y="21600"/>
                    <a:pt x="10256" y="21600"/>
                  </a:cubicBezTo>
                  <a:lnTo>
                    <a:pt x="20894" y="21600"/>
                  </a:lnTo>
                  <a:cubicBezTo>
                    <a:pt x="21283" y="21600"/>
                    <a:pt x="21600" y="21224"/>
                    <a:pt x="21600" y="20759"/>
                  </a:cubicBezTo>
                  <a:lnTo>
                    <a:pt x="21600" y="3548"/>
                  </a:lnTo>
                  <a:cubicBezTo>
                    <a:pt x="21600" y="3083"/>
                    <a:pt x="21283" y="2704"/>
                    <a:pt x="20894" y="2704"/>
                  </a:cubicBezTo>
                  <a:lnTo>
                    <a:pt x="10369" y="2704"/>
                  </a:lnTo>
                  <a:lnTo>
                    <a:pt x="0" y="0"/>
                  </a:lnTo>
                  <a:close/>
                </a:path>
              </a:pathLst>
            </a:custGeom>
            <a:noFill/>
            <a:ln w="25400" cap="flat">
              <a:solidFill>
                <a:srgbClr val="85888D">
                  <a:alpha val="12461"/>
                </a:srgbClr>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06" name="pasted-image.pdf"/>
            <p:cNvPicPr/>
            <p:nvPr/>
          </p:nvPicPr>
          <p:blipFill>
            <a:blip r:embed="rId3">
              <a:alphaModFix amt="12461"/>
              <a:extLst/>
            </a:blip>
            <a:stretch>
              <a:fillRect/>
            </a:stretch>
          </p:blipFill>
          <p:spPr>
            <a:xfrm>
              <a:off x="6908805" y="1270604"/>
              <a:ext cx="1020496" cy="556635"/>
            </a:xfrm>
            <a:prstGeom prst="rect">
              <a:avLst/>
            </a:prstGeom>
            <a:ln w="12700" cap="flat">
              <a:noFill/>
              <a:miter lim="400000"/>
            </a:ln>
            <a:effectLst/>
          </p:spPr>
        </p:pic>
        <p:sp>
          <p:nvSpPr>
            <p:cNvPr id="207" name="Shape 207"/>
            <p:cNvSpPr/>
            <p:nvPr/>
          </p:nvSpPr>
          <p:spPr>
            <a:xfrm>
              <a:off x="6342675" y="1842909"/>
              <a:ext cx="2136147"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desired state</a:t>
              </a:r>
            </a:p>
          </p:txBody>
        </p:sp>
        <p:sp>
          <p:nvSpPr>
            <p:cNvPr id="208" name="Shape 208"/>
            <p:cNvSpPr/>
            <p:nvPr/>
          </p:nvSpPr>
          <p:spPr>
            <a:xfrm>
              <a:off x="6590961" y="3058666"/>
              <a:ext cx="165618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cap="small" sz="2000">
                  <a:solidFill>
                    <a:srgbClr val="53585F"/>
                  </a:solidFill>
                </a:defRPr>
              </a:lvl1pPr>
            </a:lstStyle>
            <a:p>
              <a:pPr lvl="0">
                <a:defRPr b="0" cap="none" sz="1800">
                  <a:solidFill>
                    <a:srgbClr val="000000"/>
                  </a:solidFill>
                </a:defRPr>
              </a:pPr>
              <a:r>
                <a:rPr b="1" cap="small" sz="2000">
                  <a:solidFill>
                    <a:srgbClr val="53585F"/>
                  </a:solidFill>
                </a:rPr>
                <a:t>actual state</a:t>
              </a:r>
            </a:p>
          </p:txBody>
        </p:sp>
        <p:pic>
          <p:nvPicPr>
            <p:cNvPr id="209" name="pasted-image.pdf"/>
            <p:cNvPicPr/>
            <p:nvPr/>
          </p:nvPicPr>
          <p:blipFill>
            <a:blip r:embed="rId3">
              <a:alphaModFix amt="12461"/>
              <a:extLst/>
            </a:blip>
            <a:stretch>
              <a:fillRect/>
            </a:stretch>
          </p:blipFill>
          <p:spPr>
            <a:xfrm>
              <a:off x="6908805" y="2522599"/>
              <a:ext cx="1020496" cy="556635"/>
            </a:xfrm>
            <a:prstGeom prst="rect">
              <a:avLst/>
            </a:prstGeom>
            <a:ln w="12700" cap="flat">
              <a:noFill/>
              <a:miter lim="400000"/>
            </a:ln>
            <a:effectLst/>
          </p:spPr>
        </p:pic>
      </p:grpSp>
      <p:sp>
        <p:nvSpPr>
          <p:cNvPr id="211" name="Shape 211"/>
          <p:cNvSpPr/>
          <p:nvPr/>
        </p:nvSpPr>
        <p:spPr>
          <a:xfrm>
            <a:off x="14176916" y="7460347"/>
            <a:ext cx="5422018" cy="6067238"/>
          </a:xfrm>
          <a:prstGeom prst="roundRect">
            <a:avLst>
              <a:gd name="adj" fmla="val 7029"/>
            </a:avLst>
          </a:prstGeom>
          <a:ln w="25400">
            <a:solidFill>
              <a:srgbClr val="A6AAA9">
                <a:alpha val="11540"/>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212" name="Shape 212"/>
          <p:cNvSpPr/>
          <p:nvPr/>
        </p:nvSpPr>
        <p:spPr>
          <a:xfrm>
            <a:off x="7999920" y="6426200"/>
            <a:ext cx="8384160" cy="8636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4 Levels of High Availability</a:t>
            </a:r>
          </a:p>
        </p:txBody>
      </p:sp>
      <p:sp>
        <p:nvSpPr>
          <p:cNvPr id="213" name="Shape 213"/>
          <p:cNvSpPr/>
          <p:nvPr/>
        </p:nvSpPr>
        <p:spPr>
          <a:xfrm>
            <a:off x="2101763" y="9003030"/>
            <a:ext cx="7594498" cy="3395951"/>
          </a:xfrm>
          <a:prstGeom prst="roundRect">
            <a:avLst>
              <a:gd name="adj" fmla="val 9559"/>
            </a:avLst>
          </a:prstGeom>
          <a:ln w="38100">
            <a:solidFill>
              <a:srgbClr val="A6AAA9">
                <a:alpha val="15067"/>
              </a:srgbClr>
            </a:solidFill>
            <a:miter lim="400000"/>
          </a:ln>
          <a:extLst>
            <a:ext uri="{C572A759-6A51-4108-AA02-DFA0A04FC94B}">
              <ma14:wrappingTextBoxFlag xmlns:ma14="http://schemas.microsoft.com/office/mac/drawingml/2011/main" val="1"/>
            </a:ext>
          </a:extLst>
        </p:spPr>
        <p:txBody>
          <a:bodyPr lIns="0" tIns="0" rIns="0" bIns="0" anchor="b"/>
          <a:lstStyle>
            <a:lvl1pPr>
              <a:defRPr b="1" sz="1200">
                <a:solidFill>
                  <a:srgbClr val="53585F"/>
                </a:solidFill>
              </a:defRPr>
            </a:lvl1pPr>
          </a:lstStyle>
          <a:p>
            <a:pPr lvl="0">
              <a:defRPr b="0" sz="1800">
                <a:solidFill>
                  <a:srgbClr val="000000"/>
                </a:solidFill>
              </a:defRPr>
            </a:pPr>
            <a:r>
              <a:rPr b="1" sz="1200">
                <a:solidFill>
                  <a:srgbClr val="53585F"/>
                </a:solidFill>
              </a:rPr>
              <a:t>ELASTIC RUNTIME</a:t>
            </a:r>
          </a:p>
        </p:txBody>
      </p:sp>
      <p:sp>
        <p:nvSpPr>
          <p:cNvPr id="214" name="Shape 214"/>
          <p:cNvSpPr/>
          <p:nvPr/>
        </p:nvSpPr>
        <p:spPr>
          <a:xfrm>
            <a:off x="2761798" y="10084227"/>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215" name="Shape 215"/>
          <p:cNvSpPr/>
          <p:nvPr/>
        </p:nvSpPr>
        <p:spPr>
          <a:xfrm>
            <a:off x="2502154" y="10288233"/>
            <a:ext cx="2904670" cy="1322710"/>
          </a:xfrm>
          <a:prstGeom prst="roundRect">
            <a:avLst>
              <a:gd name="adj" fmla="val 5608"/>
            </a:avLst>
          </a:prstGeom>
          <a:solidFill>
            <a:srgbClr val="FFFFFF">
              <a:alpha val="15428"/>
            </a:srgbClr>
          </a:solidFill>
          <a:ln w="25400">
            <a:solidFill>
              <a:srgbClr val="0F7A70">
                <a:alpha val="15428"/>
              </a:srgbClr>
            </a:solidFill>
            <a:miter lim="400000"/>
          </a:ln>
        </p:spPr>
        <p:txBody>
          <a:bodyPr lIns="0" tIns="0" rIns="0" bIns="0"/>
          <a:lstStyle/>
          <a:p>
            <a:pPr lvl="0">
              <a:defRPr b="1" sz="2100">
                <a:solidFill>
                  <a:srgbClr val="53585F"/>
                </a:solidFill>
              </a:defRPr>
            </a:pPr>
          </a:p>
        </p:txBody>
      </p:sp>
      <p:sp>
        <p:nvSpPr>
          <p:cNvPr id="216" name="Shape 216"/>
          <p:cNvSpPr/>
          <p:nvPr/>
        </p:nvSpPr>
        <p:spPr>
          <a:xfrm>
            <a:off x="6563721" y="10084227"/>
            <a:ext cx="2904669"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217" name="Shape 217"/>
          <p:cNvSpPr/>
          <p:nvPr/>
        </p:nvSpPr>
        <p:spPr>
          <a:xfrm>
            <a:off x="6322623" y="10288233"/>
            <a:ext cx="2904670" cy="1322710"/>
          </a:xfrm>
          <a:prstGeom prst="roundRect">
            <a:avLst>
              <a:gd name="adj" fmla="val 5608"/>
            </a:avLst>
          </a:prstGeom>
          <a:solidFill>
            <a:srgbClr val="FFFFFF">
              <a:alpha val="15133"/>
            </a:srgbClr>
          </a:solidFill>
          <a:ln w="25400">
            <a:solidFill>
              <a:srgbClr val="0F7A70">
                <a:alpha val="15133"/>
              </a:srgbClr>
            </a:solidFill>
            <a:miter lim="400000"/>
          </a:ln>
        </p:spPr>
        <p:txBody>
          <a:bodyPr lIns="0" tIns="0" rIns="0" bIns="0"/>
          <a:lstStyle/>
          <a:p>
            <a:pPr lvl="0">
              <a:defRPr b="1" sz="2100">
                <a:solidFill>
                  <a:srgbClr val="53585F"/>
                </a:solidFill>
              </a:defRPr>
            </a:pPr>
          </a:p>
        </p:txBody>
      </p:sp>
      <p:sp>
        <p:nvSpPr>
          <p:cNvPr id="218" name="Shape 218"/>
          <p:cNvSpPr/>
          <p:nvPr/>
        </p:nvSpPr>
        <p:spPr>
          <a:xfrm>
            <a:off x="6118618" y="10492662"/>
            <a:ext cx="2904670" cy="1322710"/>
          </a:xfrm>
          <a:prstGeom prst="roundRect">
            <a:avLst>
              <a:gd name="adj" fmla="val 5608"/>
            </a:avLst>
          </a:prstGeom>
          <a:solidFill>
            <a:srgbClr val="FFFFFF">
              <a:alpha val="15133"/>
            </a:srgbClr>
          </a:solidFill>
          <a:ln w="25400">
            <a:solidFill>
              <a:srgbClr val="0F7A70">
                <a:alpha val="15133"/>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219" name="Shape 219"/>
          <p:cNvSpPr/>
          <p:nvPr/>
        </p:nvSpPr>
        <p:spPr>
          <a:xfrm>
            <a:off x="2298149" y="10492662"/>
            <a:ext cx="2904669" cy="1322710"/>
          </a:xfrm>
          <a:prstGeom prst="roundRect">
            <a:avLst>
              <a:gd name="adj" fmla="val 5608"/>
            </a:avLst>
          </a:prstGeom>
          <a:solidFill>
            <a:srgbClr val="FFFFFF">
              <a:alpha val="15428"/>
            </a:srgbClr>
          </a:solidFill>
          <a:ln w="25400">
            <a:solidFill>
              <a:srgbClr val="0F7A70">
                <a:alpha val="15428"/>
              </a:srgbClr>
            </a:solidFill>
            <a:miter lim="400000"/>
          </a:ln>
          <a:extLst>
            <a:ext uri="{C572A759-6A51-4108-AA02-DFA0A04FC94B}">
              <ma14:wrappingTextBoxFlag xmlns:ma14="http://schemas.microsoft.com/office/mac/drawingml/2011/main" val="1"/>
            </a:ext>
          </a:extLst>
        </p:spPr>
        <p:txBody>
          <a:bodyPr lIns="0" tIns="0" rIns="0" bIns="0"/>
          <a:lstStyle>
            <a:lvl1pPr>
              <a:defRPr b="1" sz="1200">
                <a:solidFill>
                  <a:srgbClr val="53585F"/>
                </a:solidFill>
              </a:defRPr>
            </a:lvl1pPr>
          </a:lstStyle>
          <a:p>
            <a:pPr lvl="0">
              <a:defRPr b="0" sz="1800">
                <a:solidFill>
                  <a:srgbClr val="000000"/>
                </a:solidFill>
              </a:defRPr>
            </a:pPr>
            <a:r>
              <a:rPr b="1" sz="1200">
                <a:solidFill>
                  <a:srgbClr val="53585F"/>
                </a:solidFill>
              </a:rPr>
              <a:t>App Execution (DEA)</a:t>
            </a:r>
          </a:p>
        </p:txBody>
      </p:sp>
      <p:sp>
        <p:nvSpPr>
          <p:cNvPr id="220" name="Shape 220"/>
          <p:cNvSpPr/>
          <p:nvPr/>
        </p:nvSpPr>
        <p:spPr>
          <a:xfrm>
            <a:off x="3828376" y="7449050"/>
            <a:ext cx="4128333" cy="63056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000">
                <a:solidFill>
                  <a:srgbClr val="53585F"/>
                </a:solidFill>
              </a:defRPr>
            </a:lvl1pPr>
          </a:lstStyle>
          <a:p>
            <a:pPr lvl="0">
              <a:defRPr sz="1800">
                <a:solidFill>
                  <a:srgbClr val="000000"/>
                </a:solidFill>
              </a:defRPr>
            </a:pPr>
            <a:r>
              <a:rPr sz="2000">
                <a:solidFill>
                  <a:srgbClr val="53585F"/>
                </a:solidFill>
              </a:rPr>
              <a:t>cf push my-app -i 4</a:t>
            </a:r>
          </a:p>
        </p:txBody>
      </p:sp>
      <p:sp>
        <p:nvSpPr>
          <p:cNvPr id="221" name="Shape 221"/>
          <p:cNvSpPr/>
          <p:nvPr/>
        </p:nvSpPr>
        <p:spPr>
          <a:xfrm flipH="1" rot="16200000">
            <a:off x="5670823" y="8126674"/>
            <a:ext cx="443439" cy="406183"/>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222" name="Shape 222"/>
          <p:cNvSpPr/>
          <p:nvPr/>
        </p:nvSpPr>
        <p:spPr>
          <a:xfrm flipV="1">
            <a:off x="5899011" y="8703164"/>
            <a:ext cx="1" cy="4488073"/>
          </a:xfrm>
          <a:prstGeom prst="line">
            <a:avLst/>
          </a:prstGeom>
          <a:ln w="12700">
            <a:solidFill>
              <a:srgbClr val="A6AAA9">
                <a:alpha val="15067"/>
              </a:srgbClr>
            </a:solidFill>
            <a:custDash>
              <a:ds d="200000" sp="200000"/>
            </a:custDash>
            <a:miter lim="400000"/>
          </a:ln>
        </p:spPr>
        <p:txBody>
          <a:bodyPr lIns="0" tIns="0" rIns="0" bIns="0" anchor="ctr"/>
          <a:lstStyle/>
          <a:p>
            <a:pPr lvl="0">
              <a:defRPr sz="3200"/>
            </a:pPr>
          </a:p>
        </p:txBody>
      </p:sp>
      <p:sp>
        <p:nvSpPr>
          <p:cNvPr id="223" name="Shape 223"/>
          <p:cNvSpPr/>
          <p:nvPr/>
        </p:nvSpPr>
        <p:spPr>
          <a:xfrm>
            <a:off x="5062108"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AZ-1</a:t>
            </a:r>
          </a:p>
        </p:txBody>
      </p:sp>
      <p:sp>
        <p:nvSpPr>
          <p:cNvPr id="224" name="Shape 224"/>
          <p:cNvSpPr/>
          <p:nvPr/>
        </p:nvSpPr>
        <p:spPr>
          <a:xfrm>
            <a:off x="6137306" y="12823076"/>
            <a:ext cx="598610" cy="35237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cap="small" sz="1200">
                <a:solidFill>
                  <a:srgbClr val="53585F"/>
                </a:solidFill>
              </a:defRPr>
            </a:lvl1pPr>
          </a:lstStyle>
          <a:p>
            <a:pPr lvl="0">
              <a:defRPr b="0" cap="none" sz="1800">
                <a:solidFill>
                  <a:srgbClr val="000000"/>
                </a:solidFill>
              </a:defRPr>
            </a:pPr>
            <a:r>
              <a:rPr b="1" cap="small" sz="1200">
                <a:solidFill>
                  <a:srgbClr val="53585F"/>
                </a:solidFill>
              </a:rPr>
              <a:t>AZ-2</a:t>
            </a:r>
          </a:p>
        </p:txBody>
      </p:sp>
      <p:sp>
        <p:nvSpPr>
          <p:cNvPr id="225" name="Shape 225"/>
          <p:cNvSpPr/>
          <p:nvPr/>
        </p:nvSpPr>
        <p:spPr>
          <a:xfrm flipH="1" rot="18000000">
            <a:off x="4484504"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226" name="Shape 226"/>
          <p:cNvSpPr/>
          <p:nvPr/>
        </p:nvSpPr>
        <p:spPr>
          <a:xfrm flipH="1" rot="14400000">
            <a:off x="6870079" y="9298309"/>
            <a:ext cx="443440" cy="406184"/>
          </a:xfrm>
          <a:prstGeom prst="rightArrow">
            <a:avLst>
              <a:gd name="adj1" fmla="val 32000"/>
              <a:gd name="adj2" fmla="val 89552"/>
            </a:avLst>
          </a:prstGeom>
          <a:solidFill>
            <a:srgbClr val="A6AAA9">
              <a:alpha val="14800"/>
            </a:srgbClr>
          </a:solidFill>
          <a:ln w="25400">
            <a:solidFill>
              <a:srgbClr val="FFFFFF">
                <a:alpha val="14800"/>
              </a:srgbClr>
            </a:solidFill>
            <a:miter lim="400000"/>
          </a:ln>
        </p:spPr>
        <p:txBody>
          <a:bodyPr lIns="0" tIns="0" rIns="0" bIns="0" anchor="ctr"/>
          <a:lstStyle/>
          <a:p>
            <a:pPr lvl="0">
              <a:defRPr sz="3200"/>
            </a:pPr>
          </a:p>
        </p:txBody>
      </p:sp>
      <p:sp>
        <p:nvSpPr>
          <p:cNvPr id="227" name="Shape 227"/>
          <p:cNvSpPr/>
          <p:nvPr/>
        </p:nvSpPr>
        <p:spPr>
          <a:xfrm>
            <a:off x="2400151" y="10928655"/>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228" name="Shape 228"/>
          <p:cNvSpPr/>
          <p:nvPr/>
        </p:nvSpPr>
        <p:spPr>
          <a:xfrm>
            <a:off x="6220620" y="10947200"/>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229" name="Shape 229"/>
          <p:cNvSpPr/>
          <p:nvPr/>
        </p:nvSpPr>
        <p:spPr>
          <a:xfrm>
            <a:off x="2400151" y="11336666"/>
            <a:ext cx="2700665" cy="376541"/>
          </a:xfrm>
          <a:prstGeom prst="roundRect">
            <a:avLst>
              <a:gd name="adj" fmla="val 19701"/>
            </a:avLst>
          </a:prstGeom>
          <a:solidFill>
            <a:srgbClr val="0F7A70">
              <a:alpha val="15428"/>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
        <p:nvSpPr>
          <p:cNvPr id="230" name="Shape 230"/>
          <p:cNvSpPr/>
          <p:nvPr/>
        </p:nvSpPr>
        <p:spPr>
          <a:xfrm>
            <a:off x="6220620" y="11355212"/>
            <a:ext cx="2700664" cy="376541"/>
          </a:xfrm>
          <a:prstGeom prst="roundRect">
            <a:avLst>
              <a:gd name="adj" fmla="val 19701"/>
            </a:avLst>
          </a:prstGeom>
          <a:solidFill>
            <a:srgbClr val="0F7A70">
              <a:alpha val="1513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1" sz="1200">
                <a:solidFill>
                  <a:srgbClr val="FFFFFF"/>
                </a:solidFill>
              </a:defRPr>
            </a:lvl1pPr>
          </a:lstStyle>
          <a:p>
            <a:pPr lvl="0">
              <a:defRPr b="0" sz="1800">
                <a:solidFill>
                  <a:srgbClr val="000000"/>
                </a:solidFill>
              </a:defRPr>
            </a:pPr>
            <a:r>
              <a:rPr b="1" sz="1200">
                <a:solidFill>
                  <a:srgbClr val="FFFFFF"/>
                </a:solidFill>
              </a:rPr>
              <a:t>my-app</a:t>
            </a:r>
          </a:p>
        </p:txBody>
      </p:sp>
    </p:spTree>
  </p:cSld>
  <p:clrMapOvr>
    <a:masterClrMapping/>
  </p:clrMapOvr>
  <p:transition spd="slow"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pasted-image.pdf"/>
          <p:cNvPicPr/>
          <p:nvPr/>
        </p:nvPicPr>
        <p:blipFill>
          <a:blip r:embed="rId2">
            <a:extLst/>
          </a:blip>
          <a:stretch>
            <a:fillRect/>
          </a:stretch>
        </p:blipFill>
        <p:spPr>
          <a:xfrm>
            <a:off x="1739900" y="1358900"/>
            <a:ext cx="11620500" cy="10993257"/>
          </a:xfrm>
          <a:prstGeom prst="rect">
            <a:avLst/>
          </a:prstGeom>
          <a:ln w="12700">
            <a:miter lim="400000"/>
          </a:ln>
        </p:spPr>
      </p:pic>
      <p:sp>
        <p:nvSpPr>
          <p:cNvPr id="233" name="Shape 233"/>
          <p:cNvSpPr/>
          <p:nvPr/>
        </p:nvSpPr>
        <p:spPr>
          <a:xfrm>
            <a:off x="16119704" y="535943"/>
            <a:ext cx="7784720"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cap="small">
                <a:solidFill>
                  <a:srgbClr val="53585F"/>
                </a:solidFill>
              </a:defRPr>
            </a:lvl1pPr>
          </a:lstStyle>
          <a:p>
            <a:pPr lvl="0">
              <a:defRPr cap="none" sz="1800">
                <a:solidFill>
                  <a:srgbClr val="000000"/>
                </a:solidFill>
              </a:defRPr>
            </a:pPr>
            <a:r>
              <a:rPr cap="small" sz="5000">
                <a:solidFill>
                  <a:srgbClr val="53585F"/>
                </a:solidFill>
              </a:rPr>
              <a:t>Failed VMs are Recovered</a:t>
            </a:r>
          </a:p>
        </p:txBody>
      </p:sp>
      <p:sp>
        <p:nvSpPr>
          <p:cNvPr id="234" name="Shape 234"/>
          <p:cNvSpPr/>
          <p:nvPr/>
        </p:nvSpPr>
        <p:spPr>
          <a:xfrm>
            <a:off x="19381865" y="1307562"/>
            <a:ext cx="4469291" cy="482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4 Levels of High Availability</a:t>
            </a:r>
          </a:p>
        </p:txBody>
      </p:sp>
      <p:grpSp>
        <p:nvGrpSpPr>
          <p:cNvPr id="240" name="Group 240"/>
          <p:cNvGrpSpPr/>
          <p:nvPr/>
        </p:nvGrpSpPr>
        <p:grpSpPr>
          <a:xfrm>
            <a:off x="11949002" y="5438261"/>
            <a:ext cx="4295776" cy="2839642"/>
            <a:chOff x="-1641078" y="0"/>
            <a:chExt cx="4295775" cy="2839640"/>
          </a:xfrm>
        </p:grpSpPr>
        <p:sp>
          <p:nvSpPr>
            <p:cNvPr id="235" name="Shape 235"/>
            <p:cNvSpPr/>
            <p:nvPr/>
          </p:nvSpPr>
          <p:spPr>
            <a:xfrm>
              <a:off x="-1641079" y="0"/>
              <a:ext cx="4295776" cy="28396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88" y="0"/>
                  </a:moveTo>
                  <a:cubicBezTo>
                    <a:pt x="8537" y="0"/>
                    <a:pt x="8252" y="431"/>
                    <a:pt x="8252" y="963"/>
                  </a:cubicBezTo>
                  <a:lnTo>
                    <a:pt x="8252" y="5217"/>
                  </a:lnTo>
                  <a:lnTo>
                    <a:pt x="0" y="6128"/>
                  </a:lnTo>
                  <a:lnTo>
                    <a:pt x="8252" y="7043"/>
                  </a:lnTo>
                  <a:lnTo>
                    <a:pt x="8252" y="20634"/>
                  </a:lnTo>
                  <a:cubicBezTo>
                    <a:pt x="8252" y="21166"/>
                    <a:pt x="8537" y="21600"/>
                    <a:pt x="8888" y="21600"/>
                  </a:cubicBezTo>
                  <a:lnTo>
                    <a:pt x="20963" y="21600"/>
                  </a:lnTo>
                  <a:cubicBezTo>
                    <a:pt x="21315" y="21600"/>
                    <a:pt x="21600" y="21166"/>
                    <a:pt x="21600" y="20634"/>
                  </a:cubicBezTo>
                  <a:lnTo>
                    <a:pt x="21600" y="963"/>
                  </a:lnTo>
                  <a:cubicBezTo>
                    <a:pt x="21600" y="431"/>
                    <a:pt x="21315" y="0"/>
                    <a:pt x="20963" y="0"/>
                  </a:cubicBezTo>
                  <a:lnTo>
                    <a:pt x="8888" y="0"/>
                  </a:lnTo>
                  <a:close/>
                </a:path>
              </a:pathLst>
            </a:custGeom>
            <a:solidFill>
              <a:srgbClr val="FFFFFF"/>
            </a:solidFill>
            <a:ln w="25400" cap="flat">
              <a:solidFill>
                <a:srgbClr val="85888D"/>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pic>
          <p:nvPicPr>
            <p:cNvPr id="236" name="pasted-image.pdf"/>
            <p:cNvPicPr/>
            <p:nvPr/>
          </p:nvPicPr>
          <p:blipFill>
            <a:blip r:embed="rId3">
              <a:extLst/>
            </a:blip>
            <a:stretch>
              <a:fillRect/>
            </a:stretch>
          </p:blipFill>
          <p:spPr>
            <a:xfrm>
              <a:off x="858360" y="323939"/>
              <a:ext cx="1020496" cy="556635"/>
            </a:xfrm>
            <a:prstGeom prst="rect">
              <a:avLst/>
            </a:prstGeom>
            <a:ln w="12700" cap="flat">
              <a:noFill/>
              <a:miter lim="400000"/>
            </a:ln>
            <a:effectLst/>
          </p:spPr>
        </p:pic>
        <p:sp>
          <p:nvSpPr>
            <p:cNvPr id="237" name="Shape 237"/>
            <p:cNvSpPr/>
            <p:nvPr/>
          </p:nvSpPr>
          <p:spPr>
            <a:xfrm>
              <a:off x="287779" y="887547"/>
              <a:ext cx="2136146" cy="4847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desired state</a:t>
              </a:r>
            </a:p>
          </p:txBody>
        </p:sp>
        <p:sp>
          <p:nvSpPr>
            <p:cNvPr id="238" name="Shape 238"/>
            <p:cNvSpPr/>
            <p:nvPr/>
          </p:nvSpPr>
          <p:spPr>
            <a:xfrm>
              <a:off x="335024" y="2235542"/>
              <a:ext cx="204165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cap="small" sz="2500">
                  <a:solidFill>
                    <a:srgbClr val="53585F"/>
                  </a:solidFill>
                </a:defRPr>
              </a:lvl1pPr>
            </a:lstStyle>
            <a:p>
              <a:pPr lvl="0">
                <a:defRPr b="0" cap="none" sz="1800">
                  <a:solidFill>
                    <a:srgbClr val="000000"/>
                  </a:solidFill>
                </a:defRPr>
              </a:pPr>
              <a:r>
                <a:rPr b="1" cap="small" sz="2500">
                  <a:solidFill>
                    <a:srgbClr val="53585F"/>
                  </a:solidFill>
                </a:rPr>
                <a:t>actual state</a:t>
              </a:r>
            </a:p>
          </p:txBody>
        </p:sp>
        <p:pic>
          <p:nvPicPr>
            <p:cNvPr id="239" name="pasted-image.pdf"/>
            <p:cNvPicPr/>
            <p:nvPr/>
          </p:nvPicPr>
          <p:blipFill>
            <a:blip r:embed="rId3">
              <a:extLst/>
            </a:blip>
            <a:stretch>
              <a:fillRect/>
            </a:stretch>
          </p:blipFill>
          <p:spPr>
            <a:xfrm>
              <a:off x="845604" y="1614495"/>
              <a:ext cx="1020496" cy="556635"/>
            </a:xfrm>
            <a:prstGeom prst="rect">
              <a:avLst/>
            </a:prstGeom>
            <a:ln w="12700" cap="flat">
              <a:noFill/>
              <a:miter lim="400000"/>
            </a:ln>
            <a:effectLst/>
          </p:spPr>
        </p:pic>
      </p:grpSp>
    </p:spTree>
  </p:cSld>
  <p:clrMapOvr>
    <a:masterClrMapping/>
  </p:clrMapOvr>
  <p:transition spd="slow" advClick="1">
    <p:dissolve/>
  </p:transition>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