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lvl="0"/>
          </a:p>
        </p:txBody>
      </p:sp>
      <p:sp>
        <p:nvSpPr>
          <p:cNvPr id="45" name="Shape 4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defTabSz="914400">
              <a:lnSpc>
                <a:spcPct val="80000"/>
              </a:lnSpc>
              <a:spcBef>
                <a:spcPts val="1200"/>
              </a:spcBef>
              <a:defRPr sz="1800"/>
            </a:pPr>
            <a:r>
              <a:rPr sz="900">
                <a:latin typeface="Verdana"/>
                <a:ea typeface="Verdana"/>
                <a:cs typeface="Verdana"/>
                <a:sym typeface="Verdana"/>
              </a:rPr>
              <a:t>And finally, Pivotal CF aligns all 3 of these pillars (Dev, Services and Ops) with a common model for deployment, operations, and scale on any IaaS </a:t>
            </a:r>
            <a:r>
              <a:rPr b="1" sz="900">
                <a:latin typeface="Verdana"/>
                <a:ea typeface="Verdana"/>
                <a:cs typeface="Verdana"/>
                <a:sym typeface="Verdana"/>
              </a:rPr>
              <a:t>without</a:t>
            </a:r>
            <a:r>
              <a:rPr sz="900">
                <a:latin typeface="Verdana"/>
                <a:ea typeface="Verdana"/>
                <a:cs typeface="Verdana"/>
                <a:sym typeface="Verdana"/>
              </a:rPr>
              <a:t> changes in the application. This offers the customer a converged platform to build --- as IDC calls it -- 3</a:t>
            </a:r>
            <a:r>
              <a:rPr baseline="30000" sz="900">
                <a:latin typeface="Verdana"/>
                <a:ea typeface="Verdana"/>
                <a:cs typeface="Verdana"/>
                <a:sym typeface="Verdana"/>
              </a:rPr>
              <a:t>rd</a:t>
            </a:r>
            <a:r>
              <a:rPr sz="900">
                <a:latin typeface="Verdana"/>
                <a:ea typeface="Verdana"/>
                <a:cs typeface="Verdana"/>
                <a:sym typeface="Verdana"/>
              </a:rPr>
              <a:t> platform applications combining cloud, mobile, big data and social. This enables the new frontier to compete via software.</a:t>
            </a:r>
            <a:endParaRPr sz="10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CFOs and CIOs love Pivotal CF because with Enterprise, private PaaS you can unlock the investment in your own data center infrastructure as well as leverage public clouds. You can turn your own private data center into this next generation platform to speed innovation. </a:t>
            </a:r>
            <a:endParaRPr sz="10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Pivotal CF is multi-cloud which means you don’t have to decide at development time which cloud your app will run on. And you can move apps dynamically to the best cloud for the app, based on price, security, SLAs. Today, development on current IaaS means you build vendor-specific infrastructure calls into each app. Conversely, with Pivotal CF, the multi-cloud portability gives you freedom to move clouds and ensures you don’t get locked in as you build, or to go with lower cost or other best fit criteria.  Pivotal CF does this by abstracting the IaaS layer from each provider with 14 API calls.</a:t>
            </a:r>
            <a:endParaRPr sz="11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Here’s a good cost/opportunity example: Do you recall why Amazon dropped their prices by 45% last year? Because the day before, Google had announced their price drop of 50%.  So as a CFO, you want to take advantage of any price war and not have to choose ahead of time. You want to have the flexibility, to not only take advantage of your dc but take advantage of lowest cost public cloud as you like.</a:t>
            </a:r>
            <a:endParaRPr sz="11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Put this 4 pillars together and you have a great value story for both application developers and cloud operators; as well as the IT Executive Buyers.  Lets recap:</a:t>
            </a:r>
            <a:endParaRPr sz="1100">
              <a:latin typeface="Verdana"/>
              <a:ea typeface="Verdana"/>
              <a:cs typeface="Verdana"/>
              <a:sym typeface="Verdana"/>
            </a:endParaRPr>
          </a:p>
          <a:p>
            <a:pPr lvl="0" marL="154305" indent="-154305" defTabSz="914400">
              <a:lnSpc>
                <a:spcPct val="80000"/>
              </a:lnSpc>
              <a:spcBef>
                <a:spcPts val="1200"/>
              </a:spcBef>
              <a:buSzPct val="100000"/>
              <a:buFont typeface="Arial"/>
              <a:buChar char="•"/>
              <a:defRPr sz="1800"/>
            </a:pPr>
            <a:r>
              <a:rPr b="1" sz="900">
                <a:latin typeface="Verdana"/>
                <a:ea typeface="Verdana"/>
                <a:cs typeface="Verdana"/>
                <a:sym typeface="Verdana"/>
              </a:rPr>
              <a:t>First for developers</a:t>
            </a:r>
            <a:r>
              <a:rPr sz="900">
                <a:latin typeface="Verdana"/>
                <a:ea typeface="Verdana"/>
                <a:cs typeface="Verdana"/>
                <a:sym typeface="Verdana"/>
              </a:rPr>
              <a:t>. </a:t>
            </a:r>
            <a:r>
              <a:rPr sz="1000">
                <a:latin typeface="Verdana"/>
                <a:ea typeface="Verdana"/>
                <a:cs typeface="Verdana"/>
                <a:sym typeface="Verdana"/>
              </a:rPr>
              <a:t>The Developer experience is where PaaS historically has focused, keeping developers happy with a revolutionary faster and simpler experience of how they deploy</a:t>
            </a:r>
            <a:endParaRPr sz="1000">
              <a:latin typeface="Verdana"/>
              <a:ea typeface="Verdana"/>
              <a:cs typeface="Verdana"/>
              <a:sym typeface="Verdana"/>
            </a:endParaRPr>
          </a:p>
          <a:p>
            <a:pPr lvl="0" marL="171450" indent="-171450" defTabSz="914400">
              <a:lnSpc>
                <a:spcPct val="80000"/>
              </a:lnSpc>
              <a:spcBef>
                <a:spcPts val="1200"/>
              </a:spcBef>
              <a:buSzPct val="100000"/>
              <a:buFont typeface="Arial"/>
              <a:buChar char="•"/>
              <a:defRPr sz="1800"/>
            </a:pPr>
            <a:r>
              <a:rPr b="1" sz="1000">
                <a:latin typeface="Verdana"/>
                <a:ea typeface="Verdana"/>
                <a:cs typeface="Verdana"/>
                <a:sym typeface="Verdana"/>
              </a:rPr>
              <a:t>Second, this idea of an infinitely extensible ecosystem of Services comes to the enterprise. This Extensibility </a:t>
            </a:r>
            <a:r>
              <a:rPr sz="1000">
                <a:latin typeface="Verdana"/>
                <a:ea typeface="Verdana"/>
                <a:cs typeface="Verdana"/>
                <a:sym typeface="Verdana"/>
              </a:rPr>
              <a:t>is going to keep CTOs happy because she is going to want to have rapid access to the newest technologies. </a:t>
            </a:r>
            <a:endParaRPr sz="1000">
              <a:latin typeface="Verdana"/>
              <a:ea typeface="Verdana"/>
              <a:cs typeface="Verdana"/>
              <a:sym typeface="Verdana"/>
            </a:endParaRPr>
          </a:p>
          <a:p>
            <a:pPr lvl="0" marL="171450" indent="-171450" defTabSz="914400">
              <a:lnSpc>
                <a:spcPct val="80000"/>
              </a:lnSpc>
              <a:spcBef>
                <a:spcPts val="1200"/>
              </a:spcBef>
              <a:buSzPct val="100000"/>
              <a:buFont typeface="Arial"/>
              <a:buChar char="•"/>
              <a:defRPr sz="1800"/>
            </a:pPr>
            <a:r>
              <a:rPr b="1" sz="1000">
                <a:latin typeface="Verdana"/>
                <a:ea typeface="Verdana"/>
                <a:cs typeface="Verdana"/>
                <a:sym typeface="Verdana"/>
              </a:rPr>
              <a:t>Third, Pivotal CF gives Cloud Operators a more efficient way </a:t>
            </a:r>
            <a:r>
              <a:rPr sz="1000">
                <a:latin typeface="Verdana"/>
                <a:ea typeface="Verdana"/>
                <a:cs typeface="Verdana"/>
                <a:sym typeface="Verdana"/>
              </a:rPr>
              <a:t>of managing apps that abstracts them from individual VM maintenance. </a:t>
            </a:r>
            <a:r>
              <a:rPr b="1" sz="1000">
                <a:latin typeface="Verdana"/>
                <a:ea typeface="Verdana"/>
                <a:cs typeface="Verdana"/>
                <a:sym typeface="Verdana"/>
              </a:rPr>
              <a:t>Built in to every app</a:t>
            </a:r>
            <a:r>
              <a:rPr sz="1000">
                <a:latin typeface="Verdana"/>
                <a:ea typeface="Verdana"/>
                <a:cs typeface="Verdana"/>
                <a:sym typeface="Verdana"/>
              </a:rPr>
              <a:t>  is auto scaling, auto healing, 4 levels of high availability. This makes IT Teams magnitudes more efficient and ensures that all technologies meet enterprise standards, while giving developers the flexibility they need to innovate.</a:t>
            </a:r>
            <a:endParaRPr sz="1000">
              <a:latin typeface="Verdana"/>
              <a:ea typeface="Verdana"/>
              <a:cs typeface="Verdana"/>
              <a:sym typeface="Verdana"/>
            </a:endParaRPr>
          </a:p>
          <a:p>
            <a:pPr lvl="0" marL="171450" indent="-171450" defTabSz="914400">
              <a:lnSpc>
                <a:spcPct val="80000"/>
              </a:lnSpc>
              <a:spcBef>
                <a:spcPts val="1200"/>
              </a:spcBef>
              <a:buSzPct val="100000"/>
              <a:buFont typeface="Arial"/>
              <a:buChar char="•"/>
              <a:defRPr sz="1800"/>
            </a:pPr>
            <a:r>
              <a:rPr b="1" sz="1000">
                <a:latin typeface="Verdana"/>
                <a:ea typeface="Verdana"/>
                <a:cs typeface="Verdana"/>
                <a:sym typeface="Verdana"/>
              </a:rPr>
              <a:t>And finally, CFOs and CIOs love Pivotal CF because with Enterprise, private PaaS you can unlock the investment </a:t>
            </a:r>
            <a:r>
              <a:rPr sz="1000">
                <a:latin typeface="Verdana"/>
                <a:ea typeface="Verdana"/>
                <a:cs typeface="Verdana"/>
                <a:sym typeface="Verdana"/>
              </a:rPr>
              <a:t>in your own data center infrastructure as well as leverage public clouds. You can turn your own private data center into this next generation platform to speed innovation. </a:t>
            </a:r>
            <a:endParaRPr sz="1000">
              <a:latin typeface="Verdana"/>
              <a:ea typeface="Verdana"/>
              <a:cs typeface="Verdana"/>
              <a:sym typeface="Verdana"/>
            </a:endParaRPr>
          </a:p>
          <a:p>
            <a:pPr lvl="0" defTabSz="914400">
              <a:lnSpc>
                <a:spcPct val="80000"/>
              </a:lnSpc>
              <a:spcBef>
                <a:spcPts val="1200"/>
              </a:spcBef>
              <a:defRPr sz="1800"/>
            </a:pPr>
            <a:endParaRPr sz="1100">
              <a:latin typeface="Verdana"/>
              <a:ea typeface="Verdana"/>
              <a:cs typeface="Verdana"/>
              <a:sym typeface="Verdana"/>
            </a:endParaRPr>
          </a:p>
          <a:p>
            <a:pPr lvl="0" defTabSz="914400">
              <a:lnSpc>
                <a:spcPct val="80000"/>
              </a:lnSpc>
              <a:spcBef>
                <a:spcPts val="1200"/>
              </a:spcBef>
              <a:defRPr sz="1800"/>
            </a:pPr>
            <a:endParaRPr sz="1100">
              <a:latin typeface="Verdana"/>
              <a:ea typeface="Verdana"/>
              <a:cs typeface="Verdana"/>
              <a:sym typeface="Verdana"/>
            </a:endParaRPr>
          </a:p>
          <a:p>
            <a:pPr lvl="0" defTabSz="914400">
              <a:lnSpc>
                <a:spcPct val="80000"/>
              </a:lnSpc>
              <a:spcBef>
                <a:spcPts val="1200"/>
              </a:spcBef>
              <a:defRPr sz="1800"/>
            </a:pPr>
            <a:endParaRPr sz="1100">
              <a:latin typeface="Verdana"/>
              <a:ea typeface="Verdana"/>
              <a:cs typeface="Verdana"/>
              <a:sym typeface="Verdan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9" name="Shape 1549"/>
          <p:cNvSpPr/>
          <p:nvPr>
            <p:ph type="sldImg"/>
          </p:nvPr>
        </p:nvSpPr>
        <p:spPr>
          <a:prstGeom prst="rect">
            <a:avLst/>
          </a:prstGeom>
        </p:spPr>
        <p:txBody>
          <a:bodyPr/>
          <a:lstStyle/>
          <a:p>
            <a:pPr lvl="0"/>
          </a:p>
        </p:txBody>
      </p:sp>
      <p:sp>
        <p:nvSpPr>
          <p:cNvPr id="1550" name="Shape 1550"/>
          <p:cNvSpPr/>
          <p:nvPr>
            <p:ph type="body" sz="quarter" idx="1"/>
          </p:nvPr>
        </p:nvSpPr>
        <p:spPr>
          <a:prstGeom prst="rect">
            <a:avLst/>
          </a:prstGeom>
        </p:spPr>
        <p:txBody>
          <a:bodyPr/>
          <a:lstStyle/>
          <a:p>
            <a:pPr lvl="0" defTabSz="914400">
              <a:lnSpc>
                <a:spcPct val="80000"/>
              </a:lnSpc>
              <a:spcBef>
                <a:spcPts val="1200"/>
              </a:spcBef>
              <a:defRPr sz="1800"/>
            </a:pPr>
            <a:r>
              <a:rPr sz="900">
                <a:latin typeface="Verdana"/>
                <a:ea typeface="Verdana"/>
                <a:cs typeface="Verdana"/>
                <a:sym typeface="Verdana"/>
              </a:rPr>
              <a:t>And finally, Pivotal CF aligns all 3 of these pillars (Dev, Services and Ops) with a common model for deployment, operations, and scale on any IaaS </a:t>
            </a:r>
            <a:r>
              <a:rPr b="1" sz="900">
                <a:latin typeface="Verdana"/>
                <a:ea typeface="Verdana"/>
                <a:cs typeface="Verdana"/>
                <a:sym typeface="Verdana"/>
              </a:rPr>
              <a:t>without</a:t>
            </a:r>
            <a:r>
              <a:rPr sz="900">
                <a:latin typeface="Verdana"/>
                <a:ea typeface="Verdana"/>
                <a:cs typeface="Verdana"/>
                <a:sym typeface="Verdana"/>
              </a:rPr>
              <a:t> changes in the application. This offers the customer a converged platform to build --- as IDC calls it -- 3</a:t>
            </a:r>
            <a:r>
              <a:rPr baseline="30000" sz="900">
                <a:latin typeface="Verdana"/>
                <a:ea typeface="Verdana"/>
                <a:cs typeface="Verdana"/>
                <a:sym typeface="Verdana"/>
              </a:rPr>
              <a:t>rd</a:t>
            </a:r>
            <a:r>
              <a:rPr sz="900">
                <a:latin typeface="Verdana"/>
                <a:ea typeface="Verdana"/>
                <a:cs typeface="Verdana"/>
                <a:sym typeface="Verdana"/>
              </a:rPr>
              <a:t> platform applications combining cloud, mobile, big data and social. This enables the new frontier to compete via software.</a:t>
            </a:r>
            <a:endParaRPr sz="10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CFOs and CIOs love Pivotal CF because with Enterprise, private PaaS you can unlock the investment in your own data center infrastructure as well as leverage public clouds. You can turn your own private data center into this next generation platform to speed innovation. </a:t>
            </a:r>
            <a:endParaRPr sz="10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Pivotal CF is multi-cloud which means you don’t have to decide at development time which cloud your app will run on. And you can move apps dynamically to the best cloud for the app, based on price, security, SLAs. Today, development on current IaaS means you build vendor-specific infrastructure calls into each app. Conversely, with Pivotal CF, the multi-cloud portability gives you freedom to move clouds and ensures you don’t get locked in as you build, or to go with lower cost or other best fit criteria.  Pivotal CF does this by abstracting the IaaS layer from each provider with 14 API calls.</a:t>
            </a:r>
            <a:endParaRPr sz="11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Here’s a good cost/opportunity example: Do you recall why Amazon dropped their prices by 45% last year? Because the day before, Google had announced their price drop of 50%.  So as a CFO, you want to take advantage of any price war and not have to choose ahead of time. You want to have the flexibility, to not only take advantage of your dc but take advantage of lowest cost public cloud as you like.</a:t>
            </a:r>
            <a:endParaRPr sz="1100">
              <a:latin typeface="Verdana"/>
              <a:ea typeface="Verdana"/>
              <a:cs typeface="Verdana"/>
              <a:sym typeface="Verdana"/>
            </a:endParaRPr>
          </a:p>
          <a:p>
            <a:pPr lvl="0" defTabSz="914400">
              <a:lnSpc>
                <a:spcPct val="80000"/>
              </a:lnSpc>
              <a:spcBef>
                <a:spcPts val="1200"/>
              </a:spcBef>
              <a:defRPr sz="1800"/>
            </a:pPr>
            <a:r>
              <a:rPr sz="1000">
                <a:latin typeface="Verdana"/>
                <a:ea typeface="Verdana"/>
                <a:cs typeface="Verdana"/>
                <a:sym typeface="Verdana"/>
              </a:rPr>
              <a:t>Put this 4 pillars together and you have a great value story for both application developers and cloud operators; as well as the IT Executive Buyers.  Lets recap:</a:t>
            </a:r>
            <a:endParaRPr sz="1100">
              <a:latin typeface="Verdana"/>
              <a:ea typeface="Verdana"/>
              <a:cs typeface="Verdana"/>
              <a:sym typeface="Verdana"/>
            </a:endParaRPr>
          </a:p>
          <a:p>
            <a:pPr lvl="0" marL="154305" indent="-154305" defTabSz="914400">
              <a:lnSpc>
                <a:spcPct val="80000"/>
              </a:lnSpc>
              <a:spcBef>
                <a:spcPts val="1200"/>
              </a:spcBef>
              <a:buSzPct val="100000"/>
              <a:buFont typeface="Arial"/>
              <a:buChar char="•"/>
              <a:defRPr sz="1800"/>
            </a:pPr>
            <a:r>
              <a:rPr b="1" sz="900">
                <a:latin typeface="Verdana"/>
                <a:ea typeface="Verdana"/>
                <a:cs typeface="Verdana"/>
                <a:sym typeface="Verdana"/>
              </a:rPr>
              <a:t>First for developers</a:t>
            </a:r>
            <a:r>
              <a:rPr sz="900">
                <a:latin typeface="Verdana"/>
                <a:ea typeface="Verdana"/>
                <a:cs typeface="Verdana"/>
                <a:sym typeface="Verdana"/>
              </a:rPr>
              <a:t>. </a:t>
            </a:r>
            <a:r>
              <a:rPr sz="1000">
                <a:latin typeface="Verdana"/>
                <a:ea typeface="Verdana"/>
                <a:cs typeface="Verdana"/>
                <a:sym typeface="Verdana"/>
              </a:rPr>
              <a:t>The Developer experience is where PaaS historically has focused, keeping developers happy with a revolutionary faster and simpler experience of how they deploy</a:t>
            </a:r>
            <a:endParaRPr sz="1000">
              <a:latin typeface="Verdana"/>
              <a:ea typeface="Verdana"/>
              <a:cs typeface="Verdana"/>
              <a:sym typeface="Verdana"/>
            </a:endParaRPr>
          </a:p>
          <a:p>
            <a:pPr lvl="0" marL="171450" indent="-171450" defTabSz="914400">
              <a:lnSpc>
                <a:spcPct val="80000"/>
              </a:lnSpc>
              <a:spcBef>
                <a:spcPts val="1200"/>
              </a:spcBef>
              <a:buSzPct val="100000"/>
              <a:buFont typeface="Arial"/>
              <a:buChar char="•"/>
              <a:defRPr sz="1800"/>
            </a:pPr>
            <a:r>
              <a:rPr b="1" sz="1000">
                <a:latin typeface="Verdana"/>
                <a:ea typeface="Verdana"/>
                <a:cs typeface="Verdana"/>
                <a:sym typeface="Verdana"/>
              </a:rPr>
              <a:t>Second, this idea of an infinitely extensible ecosystem of Services comes to the enterprise. This Extensibility </a:t>
            </a:r>
            <a:r>
              <a:rPr sz="1000">
                <a:latin typeface="Verdana"/>
                <a:ea typeface="Verdana"/>
                <a:cs typeface="Verdana"/>
                <a:sym typeface="Verdana"/>
              </a:rPr>
              <a:t>is going to keep CTOs happy because she is going to want to have rapid access to the newest technologies. </a:t>
            </a:r>
            <a:endParaRPr sz="1000">
              <a:latin typeface="Verdana"/>
              <a:ea typeface="Verdana"/>
              <a:cs typeface="Verdana"/>
              <a:sym typeface="Verdana"/>
            </a:endParaRPr>
          </a:p>
          <a:p>
            <a:pPr lvl="0" marL="171450" indent="-171450" defTabSz="914400">
              <a:lnSpc>
                <a:spcPct val="80000"/>
              </a:lnSpc>
              <a:spcBef>
                <a:spcPts val="1200"/>
              </a:spcBef>
              <a:buSzPct val="100000"/>
              <a:buFont typeface="Arial"/>
              <a:buChar char="•"/>
              <a:defRPr sz="1800"/>
            </a:pPr>
            <a:r>
              <a:rPr b="1" sz="1000">
                <a:latin typeface="Verdana"/>
                <a:ea typeface="Verdana"/>
                <a:cs typeface="Verdana"/>
                <a:sym typeface="Verdana"/>
              </a:rPr>
              <a:t>Third, Pivotal CF gives Cloud Operators a more efficient way </a:t>
            </a:r>
            <a:r>
              <a:rPr sz="1000">
                <a:latin typeface="Verdana"/>
                <a:ea typeface="Verdana"/>
                <a:cs typeface="Verdana"/>
                <a:sym typeface="Verdana"/>
              </a:rPr>
              <a:t>of managing apps that abstracts them from individual VM maintenance. </a:t>
            </a:r>
            <a:r>
              <a:rPr b="1" sz="1000">
                <a:latin typeface="Verdana"/>
                <a:ea typeface="Verdana"/>
                <a:cs typeface="Verdana"/>
                <a:sym typeface="Verdana"/>
              </a:rPr>
              <a:t>Built in to every app</a:t>
            </a:r>
            <a:r>
              <a:rPr sz="1000">
                <a:latin typeface="Verdana"/>
                <a:ea typeface="Verdana"/>
                <a:cs typeface="Verdana"/>
                <a:sym typeface="Verdana"/>
              </a:rPr>
              <a:t>  is auto scaling, auto healing, 4 levels of high availability. This makes IT Teams magnitudes more efficient and ensures that all technologies meet enterprise standards, while giving developers the flexibility they need to innovate.</a:t>
            </a:r>
            <a:endParaRPr sz="1000">
              <a:latin typeface="Verdana"/>
              <a:ea typeface="Verdana"/>
              <a:cs typeface="Verdana"/>
              <a:sym typeface="Verdana"/>
            </a:endParaRPr>
          </a:p>
          <a:p>
            <a:pPr lvl="0" marL="171450" indent="-171450" defTabSz="914400">
              <a:lnSpc>
                <a:spcPct val="80000"/>
              </a:lnSpc>
              <a:spcBef>
                <a:spcPts val="1200"/>
              </a:spcBef>
              <a:buSzPct val="100000"/>
              <a:buFont typeface="Arial"/>
              <a:buChar char="•"/>
              <a:defRPr sz="1800"/>
            </a:pPr>
            <a:r>
              <a:rPr b="1" sz="1000">
                <a:latin typeface="Verdana"/>
                <a:ea typeface="Verdana"/>
                <a:cs typeface="Verdana"/>
                <a:sym typeface="Verdana"/>
              </a:rPr>
              <a:t>And finally, CFOs and CIOs love Pivotal CF because with Enterprise, private PaaS you can unlock the investment </a:t>
            </a:r>
            <a:r>
              <a:rPr sz="1000">
                <a:latin typeface="Verdana"/>
                <a:ea typeface="Verdana"/>
                <a:cs typeface="Verdana"/>
                <a:sym typeface="Verdana"/>
              </a:rPr>
              <a:t>in your own data center infrastructure as well as leverage public clouds. You can turn your own private data center into this next generation platform to speed innovation. </a:t>
            </a:r>
            <a:endParaRPr sz="1000">
              <a:latin typeface="Verdana"/>
              <a:ea typeface="Verdana"/>
              <a:cs typeface="Verdana"/>
              <a:sym typeface="Verdana"/>
            </a:endParaRPr>
          </a:p>
          <a:p>
            <a:pPr lvl="0" defTabSz="914400">
              <a:lnSpc>
                <a:spcPct val="80000"/>
              </a:lnSpc>
              <a:spcBef>
                <a:spcPts val="1200"/>
              </a:spcBef>
              <a:defRPr sz="1800"/>
            </a:pPr>
            <a:endParaRPr sz="1100">
              <a:latin typeface="Verdana"/>
              <a:ea typeface="Verdana"/>
              <a:cs typeface="Verdana"/>
              <a:sym typeface="Verdana"/>
            </a:endParaRPr>
          </a:p>
          <a:p>
            <a:pPr lvl="0" defTabSz="914400">
              <a:lnSpc>
                <a:spcPct val="80000"/>
              </a:lnSpc>
              <a:spcBef>
                <a:spcPts val="1200"/>
              </a:spcBef>
              <a:defRPr sz="1800"/>
            </a:pPr>
            <a:endParaRPr sz="1100">
              <a:latin typeface="Verdana"/>
              <a:ea typeface="Verdana"/>
              <a:cs typeface="Verdana"/>
              <a:sym typeface="Verdana"/>
            </a:endParaRPr>
          </a:p>
          <a:p>
            <a:pPr lvl="0" defTabSz="914400">
              <a:lnSpc>
                <a:spcPct val="80000"/>
              </a:lnSpc>
              <a:spcBef>
                <a:spcPts val="1200"/>
              </a:spcBef>
              <a:defRPr sz="1800"/>
            </a:pPr>
            <a:endParaRPr sz="1100">
              <a:latin typeface="Verdana"/>
              <a:ea typeface="Verdana"/>
              <a:cs typeface="Verdana"/>
              <a:sym typeface="Verdana"/>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778000" y="2298700"/>
            <a:ext cx="20828000" cy="4648200"/>
          </a:xfrm>
          <a:prstGeom prst="rect">
            <a:avLst/>
          </a:prstGeom>
        </p:spPr>
        <p:txBody>
          <a:bodyPr anchor="b"/>
          <a:lstStyle/>
          <a:p>
            <a:pPr lvl="0">
              <a:defRPr sz="1800"/>
            </a:pPr>
            <a:r>
              <a:rPr sz="11200"/>
              <a:t>Title Text</a:t>
            </a:r>
          </a:p>
        </p:txBody>
      </p:sp>
      <p:sp>
        <p:nvSpPr>
          <p:cNvPr id="6" name="Shape 6"/>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pic>
        <p:nvPicPr>
          <p:cNvPr id="7" name="Pivotal_Teal.png"/>
          <p:cNvPicPr/>
          <p:nvPr/>
        </p:nvPicPr>
        <p:blipFill>
          <a:blip r:embed="rId2">
            <a:extLst/>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pic>
        <p:nvPicPr>
          <p:cNvPr id="30" name="Pivotal_Teal.png"/>
          <p:cNvPicPr/>
          <p:nvPr/>
        </p:nvPicPr>
        <p:blipFill>
          <a:blip r:embed="rId2">
            <a:extLst/>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32" name="Shape 32"/>
          <p:cNvSpPr/>
          <p:nvPr/>
        </p:nvSpPr>
        <p:spPr>
          <a:xfrm>
            <a:off x="-1" y="12344400"/>
            <a:ext cx="24384001" cy="1028702"/>
          </a:xfrm>
          <a:prstGeom prst="rect">
            <a:avLst/>
          </a:prstGeom>
          <a:solidFill>
            <a:srgbClr val="00685D"/>
          </a:solidFill>
          <a:ln w="12700">
            <a:miter lim="400000"/>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3" name="Shape 33"/>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lvl="0">
              <a:defRPr sz="1800">
                <a:solidFill>
                  <a:srgbClr val="000000"/>
                </a:solidFill>
              </a:defRPr>
            </a:pPr>
            <a:r>
              <a:rPr sz="2000">
                <a:solidFill>
                  <a:srgbClr val="808080"/>
                </a:solidFill>
              </a:rPr>
              <a:t>‹#›</a:t>
            </a:r>
          </a:p>
        </p:txBody>
      </p:sp>
      <p:pic>
        <p:nvPicPr>
          <p:cNvPr id="34" name="image1.png" descr="EMC logo white-lg.png"/>
          <p:cNvPicPr/>
          <p:nvPr/>
        </p:nvPicPr>
        <p:blipFill>
          <a:blip r:embed="rId2">
            <a:extLst/>
          </a:blip>
          <a:stretch>
            <a:fillRect/>
          </a:stretch>
        </p:blipFill>
        <p:spPr>
          <a:xfrm>
            <a:off x="21203760" y="12496699"/>
            <a:ext cx="2398872" cy="680969"/>
          </a:xfrm>
          <a:prstGeom prst="rect">
            <a:avLst/>
          </a:prstGeom>
          <a:ln w="12700">
            <a:miter lim="400000"/>
          </a:ln>
        </p:spPr>
      </p:pic>
      <p:sp>
        <p:nvSpPr>
          <p:cNvPr id="35" name="Shape 35"/>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lvl="0">
              <a:defRPr sz="1800">
                <a:solidFill>
                  <a:srgbClr val="000000"/>
                </a:solidFill>
              </a:defRPr>
            </a:pPr>
            <a:r>
              <a:rPr sz="1600">
                <a:solidFill>
                  <a:srgbClr val="808080"/>
                </a:solidFill>
              </a:rPr>
              <a:t>© Copyright 2013 Pivotal. All rights reserved.</a:t>
            </a:r>
          </a:p>
        </p:txBody>
      </p:sp>
      <p:sp>
        <p:nvSpPr>
          <p:cNvPr id="36" name="Shape 36"/>
          <p:cNvSpPr/>
          <p:nvPr>
            <p:ph type="title"/>
          </p:nvPr>
        </p:nvSpPr>
        <p:spPr>
          <a:xfrm>
            <a:off x="977901" y="867834"/>
            <a:ext cx="22428201" cy="2332566"/>
          </a:xfrm>
          <a:prstGeom prst="rect">
            <a:avLst/>
          </a:prstGeom>
        </p:spPr>
        <p:txBody>
          <a:bodyPr anchor="t">
            <a:noAutofit/>
          </a:bodyPr>
          <a:lstStyle>
            <a:lvl1pPr algn="l" defTabSz="914400">
              <a:lnSpc>
                <a:spcPct val="90000"/>
              </a:lnSpc>
              <a:defRPr sz="8400">
                <a:solidFill>
                  <a:srgbClr val="00685D"/>
                </a:solidFill>
                <a:latin typeface="Arial"/>
                <a:ea typeface="Arial"/>
                <a:cs typeface="Arial"/>
                <a:sym typeface="Arial"/>
              </a:defRPr>
            </a:lvl1pPr>
          </a:lstStyle>
          <a:p>
            <a:pPr lvl="0">
              <a:defRPr sz="1800">
                <a:solidFill>
                  <a:srgbClr val="000000"/>
                </a:solidFill>
              </a:defRPr>
            </a:pPr>
            <a:r>
              <a:rPr sz="8400">
                <a:solidFill>
                  <a:srgbClr val="00685D"/>
                </a:solid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38" name="Shape 38"/>
          <p:cNvSpPr/>
          <p:nvPr/>
        </p:nvSpPr>
        <p:spPr>
          <a:xfrm>
            <a:off x="-1" y="12344400"/>
            <a:ext cx="24384001" cy="1028702"/>
          </a:xfrm>
          <a:prstGeom prst="rect">
            <a:avLst/>
          </a:prstGeom>
          <a:solidFill>
            <a:srgbClr val="00685D"/>
          </a:solidFill>
          <a:ln w="12700">
            <a:miter lim="400000"/>
            <a:tailEnd type="triangle"/>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9" name="Shape 39"/>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lvl="0">
              <a:defRPr sz="1800">
                <a:solidFill>
                  <a:srgbClr val="000000"/>
                </a:solidFill>
              </a:defRPr>
            </a:pPr>
            <a:r>
              <a:rPr sz="2000">
                <a:solidFill>
                  <a:srgbClr val="808080"/>
                </a:solidFill>
              </a:rPr>
              <a:t>‹#›</a:t>
            </a:r>
          </a:p>
        </p:txBody>
      </p:sp>
      <p:pic>
        <p:nvPicPr>
          <p:cNvPr id="40" name="image1.png" descr="EMC logo white-lg.png"/>
          <p:cNvPicPr/>
          <p:nvPr/>
        </p:nvPicPr>
        <p:blipFill>
          <a:blip r:embed="rId2">
            <a:extLst/>
          </a:blip>
          <a:stretch>
            <a:fillRect/>
          </a:stretch>
        </p:blipFill>
        <p:spPr>
          <a:xfrm>
            <a:off x="21203760" y="12496699"/>
            <a:ext cx="2398872" cy="680969"/>
          </a:xfrm>
          <a:prstGeom prst="rect">
            <a:avLst/>
          </a:prstGeom>
          <a:ln w="12700">
            <a:miter lim="400000"/>
          </a:ln>
        </p:spPr>
      </p:pic>
      <p:sp>
        <p:nvSpPr>
          <p:cNvPr id="41" name="Shape 41"/>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lvl="0">
              <a:defRPr sz="1800">
                <a:solidFill>
                  <a:srgbClr val="000000"/>
                </a:solidFill>
              </a:defRPr>
            </a:pPr>
            <a:r>
              <a:rPr sz="1600">
                <a:solidFill>
                  <a:srgbClr val="808080"/>
                </a:solidFill>
              </a:rPr>
              <a:t>Pivotal Confidential–Internal Use Only</a:t>
            </a:r>
          </a:p>
        </p:txBody>
      </p:sp>
      <p:sp>
        <p:nvSpPr>
          <p:cNvPr id="42" name="Shape 42"/>
          <p:cNvSpPr/>
          <p:nvPr/>
        </p:nvSpPr>
        <p:spPr>
          <a:xfrm>
            <a:off x="31676" y="12344400"/>
            <a:ext cx="8170226" cy="922398"/>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spAutoFit/>
          </a:bodyPr>
          <a:lstStyle>
            <a:lvl1pPr defTabSz="914400">
              <a:defRPr sz="4800">
                <a:solidFill>
                  <a:srgbClr val="FFFFFF"/>
                </a:solidFill>
                <a:latin typeface="Arial"/>
                <a:ea typeface="Arial"/>
                <a:cs typeface="Arial"/>
                <a:sym typeface="Arial"/>
              </a:defRPr>
            </a:lvl1pPr>
          </a:lstStyle>
          <a:p>
            <a:pPr lvl="0">
              <a:defRPr sz="1800">
                <a:solidFill>
                  <a:srgbClr val="000000"/>
                </a:solidFill>
              </a:defRPr>
            </a:pPr>
            <a:r>
              <a:rPr sz="4800">
                <a:solidFill>
                  <a:srgbClr val="FFFFFF"/>
                </a:solidFill>
              </a:rPr>
              <a:t>Field Enablement Training</a:t>
            </a:r>
          </a:p>
        </p:txBody>
      </p:sp>
      <p:sp>
        <p:nvSpPr>
          <p:cNvPr id="43" name="Shape 43"/>
          <p:cNvSpPr/>
          <p:nvPr>
            <p:ph type="title"/>
          </p:nvPr>
        </p:nvSpPr>
        <p:spPr>
          <a:xfrm>
            <a:off x="977901" y="867834"/>
            <a:ext cx="22428201" cy="2332566"/>
          </a:xfrm>
          <a:prstGeom prst="rect">
            <a:avLst/>
          </a:prstGeom>
        </p:spPr>
        <p:txBody>
          <a:bodyPr anchor="t">
            <a:noAutofit/>
          </a:bodyPr>
          <a:lstStyle>
            <a:lvl1pPr algn="l" defTabSz="914400">
              <a:lnSpc>
                <a:spcPct val="90000"/>
              </a:lnSpc>
              <a:defRPr sz="8400">
                <a:solidFill>
                  <a:srgbClr val="00685D"/>
                </a:solidFill>
                <a:latin typeface="Arial"/>
                <a:ea typeface="Arial"/>
                <a:cs typeface="Arial"/>
                <a:sym typeface="Arial"/>
              </a:defRPr>
            </a:lvl1pPr>
          </a:lstStyle>
          <a:p>
            <a:pPr lvl="0">
              <a:defRPr sz="1800">
                <a:solidFill>
                  <a:srgbClr val="000000"/>
                </a:solidFill>
              </a:defRPr>
            </a:pPr>
            <a:r>
              <a:rPr sz="8400">
                <a:solidFill>
                  <a:srgbClr val="00685D"/>
                </a:solidFill>
              </a:rPr>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635000" y="9448800"/>
            <a:ext cx="23114000" cy="2006600"/>
          </a:xfrm>
          <a:prstGeom prst="rect">
            <a:avLst/>
          </a:prstGeom>
        </p:spPr>
        <p:txBody>
          <a:bodyPr anchor="b"/>
          <a:lstStyle/>
          <a:p>
            <a:pPr lvl="0">
              <a:defRPr sz="1800"/>
            </a:pPr>
            <a:r>
              <a:rPr sz="11200"/>
              <a:t>Title Text</a:t>
            </a:r>
          </a:p>
        </p:txBody>
      </p:sp>
      <p:sp>
        <p:nvSpPr>
          <p:cNvPr id="10" name="Shape 10"/>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778000" y="4533900"/>
            <a:ext cx="20828000" cy="4648200"/>
          </a:xfrm>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Title Text</a:t>
            </a:r>
          </a:p>
        </p:txBody>
      </p:sp>
      <p:sp>
        <p:nvSpPr>
          <p:cNvPr id="15" name="Shape 15"/>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pPr>
            <a:r>
              <a:rPr sz="11200"/>
              <a:t>Title Text</a:t>
            </a:r>
          </a:p>
        </p:txBody>
      </p:sp>
      <p:sp>
        <p:nvSpPr>
          <p:cNvPr id="20" name="Shape 20"/>
          <p:cNvSpPr/>
          <p:nvPr>
            <p:ph type="body" idx="1"/>
          </p:nvPr>
        </p:nvSpPr>
        <p:spPr>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11200"/>
              <a:t>Title Text</a:t>
            </a:r>
          </a:p>
        </p:txBody>
      </p:sp>
      <p:sp>
        <p:nvSpPr>
          <p:cNvPr id="23" name="Shape 23"/>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Body Level One</a:t>
            </a:r>
            <a:endParaRPr sz="4500"/>
          </a:p>
          <a:p>
            <a:pPr lvl="1">
              <a:defRPr sz="1800"/>
            </a:pPr>
            <a:r>
              <a:rPr sz="4500"/>
              <a:t>Body Level Two</a:t>
            </a:r>
            <a:endParaRPr sz="4500"/>
          </a:p>
          <a:p>
            <a:pPr lvl="2">
              <a:defRPr sz="1800"/>
            </a:pPr>
            <a:r>
              <a:rPr sz="4500"/>
              <a:t>Body Level Three</a:t>
            </a:r>
            <a:endParaRPr sz="4500"/>
          </a:p>
          <a:p>
            <a:pPr lvl="3">
              <a:defRPr sz="1800"/>
            </a:pPr>
            <a:r>
              <a:rPr sz="4500"/>
              <a:t>Body Level Four</a:t>
            </a:r>
            <a:endParaRPr sz="4500"/>
          </a:p>
          <a:p>
            <a:pPr lvl="4">
              <a:defRPr sz="1800"/>
            </a:pPr>
            <a:r>
              <a:rPr sz="45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1689100" y="1778000"/>
            <a:ext cx="21005800" cy="10147300"/>
          </a:xfrm>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11200"/>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image" Target="../media/image20.png"/><Relationship Id="rId4" Type="http://schemas.openxmlformats.org/officeDocument/2006/relationships/image" Target="../media/image2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2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image" Target="../media/image3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3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5.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3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3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3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3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30.png"/><Relationship Id="rId16" Type="http://schemas.openxmlformats.org/officeDocument/2006/relationships/image" Target="../media/image49.png"/><Relationship Id="rId17" Type="http://schemas.openxmlformats.org/officeDocument/2006/relationships/image" Target="../media/image50.png"/><Relationship Id="rId18" Type="http://schemas.openxmlformats.org/officeDocument/2006/relationships/image" Target="../media/image51.png"/><Relationship Id="rId19" Type="http://schemas.openxmlformats.org/officeDocument/2006/relationships/image" Target="../media/image52.png"/><Relationship Id="rId20" Type="http://schemas.openxmlformats.org/officeDocument/2006/relationships/image" Target="../media/image53.png"/><Relationship Id="rId21" Type="http://schemas.openxmlformats.org/officeDocument/2006/relationships/image" Target="../media/image54.png"/><Relationship Id="rId22" Type="http://schemas.openxmlformats.org/officeDocument/2006/relationships/image" Target="../media/image55.png"/><Relationship Id="rId23" Type="http://schemas.openxmlformats.org/officeDocument/2006/relationships/image" Target="../media/image56.png"/><Relationship Id="rId24" Type="http://schemas.openxmlformats.org/officeDocument/2006/relationships/image" Target="../media/image57.png"/><Relationship Id="rId25" Type="http://schemas.openxmlformats.org/officeDocument/2006/relationships/image" Target="../media/image58.png"/><Relationship Id="rId26" Type="http://schemas.openxmlformats.org/officeDocument/2006/relationships/image" Target="../media/image59.png"/><Relationship Id="rId27" Type="http://schemas.openxmlformats.org/officeDocument/2006/relationships/image" Target="../media/image60.png"/><Relationship Id="rId28" Type="http://schemas.openxmlformats.org/officeDocument/2006/relationships/image" Target="../media/image3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image" Target="../media/image2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 Id="rId8" Type="http://schemas.openxmlformats.org/officeDocument/2006/relationships/image" Target="../media/image6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 Id="rId8" Type="http://schemas.openxmlformats.org/officeDocument/2006/relationships/image" Target="../media/image62.png"/><Relationship Id="rId9" Type="http://schemas.openxmlformats.org/officeDocument/2006/relationships/hyperlink" Target="https://www.youtube.com/watch?v=rk_K_AAHEEI"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 Id="rId8" Type="http://schemas.openxmlformats.org/officeDocument/2006/relationships/image" Target="../media/image63.png"/><Relationship Id="rId9" Type="http://schemas.openxmlformats.org/officeDocument/2006/relationships/image" Target="../media/image64.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 Id="rId8" Type="http://schemas.openxmlformats.org/officeDocument/2006/relationships/image" Target="../media/image65.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6.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0" name="Group 70"/>
          <p:cNvGrpSpPr/>
          <p:nvPr/>
        </p:nvGrpSpPr>
        <p:grpSpPr>
          <a:xfrm>
            <a:off x="7584631" y="3556000"/>
            <a:ext cx="9214738" cy="7520381"/>
            <a:chOff x="0" y="0"/>
            <a:chExt cx="9214736" cy="7520380"/>
          </a:xfrm>
        </p:grpSpPr>
        <p:sp>
          <p:nvSpPr>
            <p:cNvPr id="47" name="Shape 47"/>
            <p:cNvSpPr/>
            <p:nvPr/>
          </p:nvSpPr>
          <p:spPr>
            <a:xfrm>
              <a:off x="0" y="674188"/>
              <a:ext cx="8554539" cy="6181577"/>
            </a:xfrm>
            <a:prstGeom prst="roundRect">
              <a:avLst>
                <a:gd name="adj" fmla="val 6122"/>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b">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48" name="Shape 48"/>
            <p:cNvSpPr/>
            <p:nvPr/>
          </p:nvSpPr>
          <p:spPr>
            <a:xfrm>
              <a:off x="158224" y="1010703"/>
              <a:ext cx="622754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49" name="Shape 49"/>
            <p:cNvSpPr/>
            <p:nvPr/>
          </p:nvSpPr>
          <p:spPr>
            <a:xfrm>
              <a:off x="185225" y="1710291"/>
              <a:ext cx="3066835"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50" name="Shape 50"/>
            <p:cNvSpPr/>
            <p:nvPr/>
          </p:nvSpPr>
          <p:spPr>
            <a:xfrm>
              <a:off x="3368495" y="1710291"/>
              <a:ext cx="3011768"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51" name="Shape 51"/>
            <p:cNvSpPr/>
            <p:nvPr/>
          </p:nvSpPr>
          <p:spPr>
            <a:xfrm>
              <a:off x="184425" y="2397180"/>
              <a:ext cx="3011767"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52" name="Shape 52"/>
            <p:cNvSpPr/>
            <p:nvPr/>
          </p:nvSpPr>
          <p:spPr>
            <a:xfrm>
              <a:off x="3368495" y="2397180"/>
              <a:ext cx="3011768"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53" name="Shape 53"/>
            <p:cNvSpPr/>
            <p:nvPr/>
          </p:nvSpPr>
          <p:spPr>
            <a:xfrm>
              <a:off x="161207" y="3096768"/>
              <a:ext cx="6221579"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54" name="Shape 54"/>
            <p:cNvSpPr/>
            <p:nvPr/>
          </p:nvSpPr>
          <p:spPr>
            <a:xfrm>
              <a:off x="172767" y="3795397"/>
              <a:ext cx="3978148" cy="1811544"/>
            </a:xfrm>
            <a:prstGeom prst="roundRect">
              <a:avLst>
                <a:gd name="adj" fmla="val 5608"/>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55" name="Shape 55"/>
            <p:cNvSpPr/>
            <p:nvPr/>
          </p:nvSpPr>
          <p:spPr>
            <a:xfrm>
              <a:off x="312467" y="4357487"/>
              <a:ext cx="3698749" cy="515699"/>
            </a:xfrm>
            <a:prstGeom prst="roundRect">
              <a:avLst>
                <a:gd name="adj" fmla="val 1970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56" name="Shape 56"/>
            <p:cNvSpPr/>
            <p:nvPr/>
          </p:nvSpPr>
          <p:spPr>
            <a:xfrm>
              <a:off x="312467" y="4970524"/>
              <a:ext cx="3698748" cy="500773"/>
            </a:xfrm>
            <a:prstGeom prst="roundRect">
              <a:avLst>
                <a:gd name="adj" fmla="val 2028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57" name="Shape 57"/>
            <p:cNvSpPr/>
            <p:nvPr/>
          </p:nvSpPr>
          <p:spPr>
            <a:xfrm>
              <a:off x="4252417" y="3795397"/>
              <a:ext cx="2094251" cy="1811544"/>
            </a:xfrm>
            <a:prstGeom prst="roundRect">
              <a:avLst>
                <a:gd name="adj" fmla="val 5608"/>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58" name="Shape 58"/>
            <p:cNvSpPr/>
            <p:nvPr/>
          </p:nvSpPr>
          <p:spPr>
            <a:xfrm>
              <a:off x="190041"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59" name="Shape 59"/>
            <p:cNvSpPr/>
            <p:nvPr/>
          </p:nvSpPr>
          <p:spPr>
            <a:xfrm>
              <a:off x="2264037"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60" name="Shape 60"/>
            <p:cNvSpPr/>
            <p:nvPr/>
          </p:nvSpPr>
          <p:spPr>
            <a:xfrm>
              <a:off x="4362591" y="5767477"/>
              <a:ext cx="1991361"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61" name="Shape 61"/>
            <p:cNvSpPr/>
            <p:nvPr/>
          </p:nvSpPr>
          <p:spPr>
            <a:xfrm>
              <a:off x="7411097" y="1141552"/>
              <a:ext cx="81699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62" name="Shape 62"/>
            <p:cNvSpPr/>
            <p:nvPr/>
          </p:nvSpPr>
          <p:spPr>
            <a:xfrm>
              <a:off x="6528563" y="1754707"/>
              <a:ext cx="16947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63" name="Shape 63"/>
            <p:cNvSpPr/>
            <p:nvPr/>
          </p:nvSpPr>
          <p:spPr>
            <a:xfrm>
              <a:off x="6909265" y="2533899"/>
              <a:ext cx="1314005"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64" name="Shape 64"/>
            <p:cNvSpPr/>
            <p:nvPr/>
          </p:nvSpPr>
          <p:spPr>
            <a:xfrm>
              <a:off x="7164936" y="3227137"/>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65" name="Shape 65"/>
            <p:cNvSpPr/>
            <p:nvPr/>
          </p:nvSpPr>
          <p:spPr>
            <a:xfrm>
              <a:off x="6634586" y="4477803"/>
              <a:ext cx="1593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66" name="Shape 66"/>
            <p:cNvSpPr/>
            <p:nvPr/>
          </p:nvSpPr>
          <p:spPr>
            <a:xfrm>
              <a:off x="7169215" y="5809426"/>
              <a:ext cx="10371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67" name="Shape 67"/>
            <p:cNvSpPr/>
            <p:nvPr/>
          </p:nvSpPr>
          <p:spPr>
            <a:xfrm>
              <a:off x="22394" y="6979282"/>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68" name="Shape 68"/>
            <p:cNvSpPr/>
            <p:nvPr/>
          </p:nvSpPr>
          <p:spPr>
            <a:xfrm rot="16200000">
              <a:off x="5851863" y="3494513"/>
              <a:ext cx="6181577" cy="544172"/>
            </a:xfrm>
            <a:prstGeom prst="roundRect">
              <a:avLst>
                <a:gd name="adj" fmla="val 1867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sp>
          <p:nvSpPr>
            <p:cNvPr id="69" name="Shape 69"/>
            <p:cNvSpPr/>
            <p:nvPr/>
          </p:nvSpPr>
          <p:spPr>
            <a:xfrm>
              <a:off x="22394" y="0"/>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grpSp>
      <p:sp>
        <p:nvSpPr>
          <p:cNvPr id="71" name="Shape 71"/>
          <p:cNvSpPr/>
          <p:nvPr/>
        </p:nvSpPr>
        <p:spPr>
          <a:xfrm>
            <a:off x="7946733" y="1752599"/>
            <a:ext cx="84905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badi MT Condensed Extra Bold"/>
                <a:ea typeface="Abadi MT Condensed Extra Bold"/>
                <a:cs typeface="Abadi MT Condensed Extra Bold"/>
                <a:sym typeface="Abadi MT Condensed Extra Bold"/>
              </a:defRPr>
            </a:lvl1pPr>
          </a:lstStyle>
          <a:p>
            <a:pPr lvl="0">
              <a:defRPr sz="1800"/>
            </a:pPr>
            <a:r>
              <a:rPr sz="5000"/>
              <a:t>Cloud Foundry Technical Overview</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5" name="pasted-image.pdf"/>
          <p:cNvPicPr/>
          <p:nvPr/>
        </p:nvPicPr>
        <p:blipFill>
          <a:blip r:embed="rId2">
            <a:extLst/>
          </a:blip>
          <a:stretch>
            <a:fillRect/>
          </a:stretch>
        </p:blipFill>
        <p:spPr>
          <a:xfrm>
            <a:off x="1739900" y="1358900"/>
            <a:ext cx="11620500" cy="10993257"/>
          </a:xfrm>
          <a:prstGeom prst="rect">
            <a:avLst/>
          </a:prstGeom>
          <a:ln w="12700">
            <a:miter lim="400000"/>
          </a:ln>
        </p:spPr>
      </p:pic>
      <p:grpSp>
        <p:nvGrpSpPr>
          <p:cNvPr id="302" name="Group 302"/>
          <p:cNvGrpSpPr/>
          <p:nvPr/>
        </p:nvGrpSpPr>
        <p:grpSpPr>
          <a:xfrm>
            <a:off x="11949002" y="5438261"/>
            <a:ext cx="4295776" cy="2839642"/>
            <a:chOff x="-1641078" y="0"/>
            <a:chExt cx="4295775" cy="2839640"/>
          </a:xfrm>
        </p:grpSpPr>
        <p:sp>
          <p:nvSpPr>
            <p:cNvPr id="296" name="Shape 296"/>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grpSp>
          <p:nvGrpSpPr>
            <p:cNvPr id="299" name="Group 299"/>
            <p:cNvGrpSpPr/>
            <p:nvPr/>
          </p:nvGrpSpPr>
          <p:grpSpPr>
            <a:xfrm>
              <a:off x="287779" y="323939"/>
              <a:ext cx="2136146" cy="1048344"/>
              <a:chOff x="0" y="0"/>
              <a:chExt cx="2136145" cy="1048342"/>
            </a:xfrm>
          </p:grpSpPr>
          <p:pic>
            <p:nvPicPr>
              <p:cNvPr id="297" name="pasted-image.pdf"/>
              <p:cNvPicPr/>
              <p:nvPr/>
            </p:nvPicPr>
            <p:blipFill>
              <a:blip r:embed="rId3">
                <a:extLst/>
              </a:blip>
              <a:stretch>
                <a:fillRect/>
              </a:stretch>
            </p:blipFill>
            <p:spPr>
              <a:xfrm>
                <a:off x="570581" y="0"/>
                <a:ext cx="1020496" cy="556634"/>
              </a:xfrm>
              <a:prstGeom prst="rect">
                <a:avLst/>
              </a:prstGeom>
              <a:ln w="12700" cap="flat">
                <a:noFill/>
                <a:miter lim="400000"/>
              </a:ln>
              <a:effectLst/>
            </p:spPr>
          </p:pic>
          <p:sp>
            <p:nvSpPr>
              <p:cNvPr id="298" name="Shape 298"/>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desired state</a:t>
                </a:r>
              </a:p>
            </p:txBody>
          </p:sp>
        </p:grpSp>
        <p:pic>
          <p:nvPicPr>
            <p:cNvPr id="300" name="pasted-image.pdf"/>
            <p:cNvPicPr/>
            <p:nvPr/>
          </p:nvPicPr>
          <p:blipFill>
            <a:blip r:embed="rId4">
              <a:extLst/>
            </a:blip>
            <a:stretch>
              <a:fillRect/>
            </a:stretch>
          </p:blipFill>
          <p:spPr>
            <a:xfrm>
              <a:off x="1090313" y="1524512"/>
              <a:ext cx="838201" cy="558801"/>
            </a:xfrm>
            <a:prstGeom prst="rect">
              <a:avLst/>
            </a:prstGeom>
            <a:ln w="12700" cap="flat">
              <a:noFill/>
              <a:miter lim="400000"/>
            </a:ln>
            <a:effectLst/>
          </p:spPr>
        </p:pic>
        <p:sp>
          <p:nvSpPr>
            <p:cNvPr id="301" name="Shape 301"/>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actual state</a:t>
              </a:r>
            </a:p>
          </p:txBody>
        </p:sp>
      </p:grpSp>
      <p:sp>
        <p:nvSpPr>
          <p:cNvPr id="303" name="Shape 303"/>
          <p:cNvSpPr/>
          <p:nvPr/>
        </p:nvSpPr>
        <p:spPr>
          <a:xfrm rot="10800000">
            <a:off x="8351116" y="6034978"/>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04" name="Shape 304"/>
          <p:cNvSpPr/>
          <p:nvPr/>
        </p:nvSpPr>
        <p:spPr>
          <a:xfrm rot="16200000">
            <a:off x="6511482" y="494966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05" name="Shape 305"/>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sp>
        <p:nvSpPr>
          <p:cNvPr id="306" name="Shape 306"/>
          <p:cNvSpPr/>
          <p:nvPr/>
        </p:nvSpPr>
        <p:spPr>
          <a:xfrm>
            <a:off x="10021408" y="8917020"/>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alpha val="4586"/>
            </a:srgbClr>
          </a:solidFill>
          <a:ln w="12700">
            <a:miter lim="400000"/>
          </a:ln>
        </p:spPr>
        <p:txBody>
          <a:bodyPr lIns="0" tIns="0" rIns="0" bIns="0" anchor="ctr"/>
          <a:lstStyle/>
          <a:p>
            <a:pPr lvl="0">
              <a:defRPr sz="3200">
                <a:solidFill>
                  <a:srgbClr val="FFFFFF"/>
                </a:solidFill>
              </a:defRPr>
            </a:pPr>
          </a:p>
        </p:txBody>
      </p:sp>
      <p:sp>
        <p:nvSpPr>
          <p:cNvPr id="307" name="Shape 307"/>
          <p:cNvSpPr/>
          <p:nvPr/>
        </p:nvSpPr>
        <p:spPr>
          <a:xfrm>
            <a:off x="13047552" y="3479810"/>
            <a:ext cx="16383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0F7A70"/>
                </a:solidFill>
                <a:latin typeface="FontAwesome"/>
                <a:ea typeface="FontAwesome"/>
                <a:cs typeface="FontAwesome"/>
                <a:sym typeface="FontAwesome"/>
              </a:defRPr>
            </a:lvl1pPr>
          </a:lstStyle>
          <a:p>
            <a:pPr lvl="0">
              <a:defRPr sz="1800">
                <a:solidFill>
                  <a:srgbClr val="000000"/>
                </a:solidFill>
              </a:defRPr>
            </a:pPr>
            <a:r>
              <a:rPr sz="12000">
                <a:solidFill>
                  <a:srgbClr val="0F7A70"/>
                </a:solidFill>
              </a:rPr>
              <a:t></a:t>
            </a:r>
          </a:p>
        </p:txBody>
      </p:sp>
      <p:sp>
        <p:nvSpPr>
          <p:cNvPr id="308" name="Shape 308"/>
          <p:cNvSpPr/>
          <p:nvPr/>
        </p:nvSpPr>
        <p:spPr>
          <a:xfrm rot="18900000">
            <a:off x="12188163" y="513054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09" name="Shape 309"/>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VMs are Recovered</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2" grpId="1" fill="hold">
                                  <p:stCondLst>
                                    <p:cond delay="0"/>
                                  </p:stCondLst>
                                  <p:iterate type="el" backwards="0">
                                    <p:tmAbs val="0"/>
                                  </p:iterate>
                                  <p:childTnLst>
                                    <p:set>
                                      <p:cBhvr>
                                        <p:cTn id="6" fill="hold"/>
                                        <p:tgtEl>
                                          <p:spTgt spid="306"/>
                                        </p:tgtEl>
                                        <p:attrNameLst>
                                          <p:attrName>style.visibility</p:attrName>
                                        </p:attrNameLst>
                                      </p:cBhvr>
                                      <p:to>
                                        <p:strVal val="visible"/>
                                      </p:to>
                                    </p:set>
                                    <p:animEffect filter="wipe(down)" transition="in">
                                      <p:cBhvr>
                                        <p:cTn id="7" dur="500"/>
                                        <p:tgtEl>
                                          <p:spTgt spid="306"/>
                                        </p:tgtEl>
                                      </p:cBhvr>
                                    </p:animEffect>
                                  </p:childTnLst>
                                </p:cTn>
                              </p:par>
                            </p:childTnLst>
                          </p:cTn>
                        </p:par>
                        <p:par>
                          <p:cTn id="8" fill="hold">
                            <p:stCondLst>
                              <p:cond delay="5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30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2" presetID="22" grpId="3" fill="hold">
                                  <p:stCondLst>
                                    <p:cond delay="0"/>
                                  </p:stCondLst>
                                  <p:iterate type="el" backwards="0">
                                    <p:tmAbs val="0"/>
                                  </p:iterate>
                                  <p:childTnLst>
                                    <p:set>
                                      <p:cBhvr>
                                        <p:cTn id="14" fill="hold"/>
                                        <p:tgtEl>
                                          <p:spTgt spid="303"/>
                                        </p:tgtEl>
                                        <p:attrNameLst>
                                          <p:attrName>style.visibility</p:attrName>
                                        </p:attrNameLst>
                                      </p:cBhvr>
                                      <p:to>
                                        <p:strVal val="visible"/>
                                      </p:to>
                                    </p:set>
                                    <p:animEffect filter="wipe(right)" transition="in">
                                      <p:cBhvr>
                                        <p:cTn id="15" dur="500"/>
                                        <p:tgtEl>
                                          <p:spTgt spid="303"/>
                                        </p:tgtEl>
                                      </p:cBhvr>
                                    </p:animEffect>
                                  </p:childTnLst>
                                </p:cTn>
                              </p:par>
                            </p:childTnLst>
                          </p:cTn>
                        </p:par>
                        <p:par>
                          <p:cTn id="16" fill="hold">
                            <p:stCondLst>
                              <p:cond delay="500"/>
                            </p:stCondLst>
                            <p:childTnLst>
                              <p:par>
                                <p:cTn id="17" nodeType="afterEffect" presetClass="entr" presetSubtype="4" presetID="22" grpId="4" fill="hold">
                                  <p:stCondLst>
                                    <p:cond delay="1000"/>
                                  </p:stCondLst>
                                  <p:iterate type="el" backwards="0">
                                    <p:tmAbs val="0"/>
                                  </p:iterate>
                                  <p:childTnLst>
                                    <p:set>
                                      <p:cBhvr>
                                        <p:cTn id="18" fill="hold"/>
                                        <p:tgtEl>
                                          <p:spTgt spid="304"/>
                                        </p:tgtEl>
                                        <p:attrNameLst>
                                          <p:attrName>style.visibility</p:attrName>
                                        </p:attrNameLst>
                                      </p:cBhvr>
                                      <p:to>
                                        <p:strVal val="visible"/>
                                      </p:to>
                                    </p:set>
                                    <p:animEffect filter="wipe(down)" transition="in">
                                      <p:cBhvr>
                                        <p:cTn id="19" dur="500"/>
                                        <p:tgtEl>
                                          <p:spTgt spid="304"/>
                                        </p:tgtEl>
                                      </p:cBhvr>
                                    </p:animEffect>
                                  </p:childTnLst>
                                </p:cTn>
                              </p:par>
                            </p:childTnLst>
                          </p:cTn>
                        </p:par>
                        <p:par>
                          <p:cTn id="20" fill="hold">
                            <p:stCondLst>
                              <p:cond delay="2000"/>
                            </p:stCondLst>
                            <p:childTnLst>
                              <p:par>
                                <p:cTn id="21" nodeType="afterEffect" presetClass="exit" presetSubtype="0" presetID="1" grpId="5" fill="hold">
                                  <p:stCondLst>
                                    <p:cond delay="0"/>
                                  </p:stCondLst>
                                  <p:iterate type="el" backwards="0">
                                    <p:tmAbs val="0"/>
                                  </p:iterate>
                                  <p:childTnLst>
                                    <p:set>
                                      <p:cBhvr>
                                        <p:cTn id="22" fill="hold">
                                          <p:stCondLst>
                                            <p:cond delay="0"/>
                                          </p:stCondLst>
                                        </p:cTn>
                                        <p:tgtEl>
                                          <p:spTgt spid="303"/>
                                        </p:tgtEl>
                                        <p:attrNameLst>
                                          <p:attrName>style.visibility</p:attrName>
                                        </p:attrNameLst>
                                      </p:cBhvr>
                                      <p:to>
                                        <p:strVal val="hidden"/>
                                      </p:to>
                                    </p:set>
                                  </p:childTnLst>
                                </p:cTn>
                              </p:par>
                            </p:childTnLst>
                          </p:cTn>
                        </p:par>
                        <p:par>
                          <p:cTn id="23" fill="hold">
                            <p:stCondLst>
                              <p:cond delay="2000"/>
                            </p:stCondLst>
                            <p:childTnLst>
                              <p:par>
                                <p:cTn id="24" nodeType="afterEffect" presetClass="exit" presetSubtype="0" presetID="1" grpId="6" fill="hold">
                                  <p:stCondLst>
                                    <p:cond delay="1000"/>
                                  </p:stCondLst>
                                  <p:iterate type="el" backwards="0">
                                    <p:tmAbs val="0"/>
                                  </p:iterate>
                                  <p:childTnLst>
                                    <p:set>
                                      <p:cBhvr>
                                        <p:cTn id="25" fill="hold">
                                          <p:stCondLst>
                                            <p:cond delay="0"/>
                                          </p:stCondLst>
                                        </p:cTn>
                                        <p:tgtEl>
                                          <p:spTgt spid="304"/>
                                        </p:tgtEl>
                                        <p:attrNameLst>
                                          <p:attrName>style.visibility</p:attrName>
                                        </p:attrNameLst>
                                      </p:cBhvr>
                                      <p:to>
                                        <p:strVal val="hidden"/>
                                      </p:to>
                                    </p:set>
                                  </p:childTnLst>
                                </p:cTn>
                              </p:par>
                            </p:childTnLst>
                          </p:cTn>
                        </p:par>
                        <p:par>
                          <p:cTn id="26" fill="hold">
                            <p:stCondLst>
                              <p:cond delay="3000"/>
                            </p:stCondLst>
                            <p:childTnLst>
                              <p:par>
                                <p:cTn id="27" nodeType="afterEffect" presetClass="entr" presetSubtype="3" presetID="18" grpId="7" fill="hold">
                                  <p:stCondLst>
                                    <p:cond delay="1000"/>
                                  </p:stCondLst>
                                  <p:iterate type="el" backwards="0">
                                    <p:tmAbs val="0"/>
                                  </p:iterate>
                                  <p:childTnLst>
                                    <p:set>
                                      <p:cBhvr>
                                        <p:cTn id="28" fill="hold"/>
                                        <p:tgtEl>
                                          <p:spTgt spid="308"/>
                                        </p:tgtEl>
                                        <p:attrNameLst>
                                          <p:attrName>style.visibility</p:attrName>
                                        </p:attrNameLst>
                                      </p:cBhvr>
                                      <p:to>
                                        <p:strVal val="visible"/>
                                      </p:to>
                                    </p:set>
                                    <p:animEffect filter="strips(upRight)" transition="in">
                                      <p:cBhvr>
                                        <p:cTn id="29" dur="500"/>
                                        <p:tgtEl>
                                          <p:spTgt spid="308"/>
                                        </p:tgtEl>
                                      </p:cBhvr>
                                    </p:animEffect>
                                  </p:childTnLst>
                                </p:cTn>
                              </p:par>
                            </p:childTnLst>
                          </p:cTn>
                        </p:par>
                        <p:par>
                          <p:cTn id="30" fill="hold">
                            <p:stCondLst>
                              <p:cond delay="4500"/>
                            </p:stCondLst>
                            <p:childTnLst>
                              <p:par>
                                <p:cTn id="31" nodeType="afterEffect" presetClass="entr" presetSubtype="0" presetID="1" grpId="8" fill="hold">
                                  <p:stCondLst>
                                    <p:cond delay="0"/>
                                  </p:stCondLst>
                                  <p:iterate type="el" backwards="0">
                                    <p:tmAbs val="0"/>
                                  </p:iterate>
                                  <p:childTnLst>
                                    <p:set>
                                      <p:cBhvr>
                                        <p:cTn id="32" fill="hold"/>
                                        <p:tgtEl>
                                          <p:spTgt spid="307"/>
                                        </p:tgtEl>
                                        <p:attrNameLst>
                                          <p:attrName>style.visibility</p:attrName>
                                        </p:attrNameLst>
                                      </p:cBhvr>
                                      <p:to>
                                        <p:strVal val="visible"/>
                                      </p:to>
                                    </p:set>
                                  </p:childTnLst>
                                </p:cTn>
                              </p:par>
                            </p:childTnLst>
                          </p:cTn>
                        </p:par>
                        <p:par>
                          <p:cTn id="33" fill="hold">
                            <p:stCondLst>
                              <p:cond delay="4500"/>
                            </p:stCondLst>
                            <p:childTnLst>
                              <p:par>
                                <p:cTn id="34" nodeType="afterEffect" presetClass="exit" presetSubtype="2" presetID="2" grpId="9" fill="hold">
                                  <p:stCondLst>
                                    <p:cond delay="500"/>
                                  </p:stCondLst>
                                  <p:iterate type="lt" backwards="0">
                                    <p:tmAbs val="0"/>
                                  </p:iterate>
                                  <p:childTnLst>
                                    <p:anim calcmode="lin" valueType="num">
                                      <p:cBhvr>
                                        <p:cTn id="35" dur="2000" fill="hold"/>
                                        <p:tgtEl>
                                          <p:spTgt spid="307"/>
                                        </p:tgtEl>
                                        <p:attrNameLst>
                                          <p:attrName>ppt_x</p:attrName>
                                        </p:attrNameLst>
                                      </p:cBhvr>
                                      <p:tavLst>
                                        <p:tav tm="0">
                                          <p:val>
                                            <p:strVal val="ppt_x"/>
                                          </p:val>
                                        </p:tav>
                                        <p:tav tm="100000">
                                          <p:val>
                                            <p:strVal val="1+ppt_w/2"/>
                                          </p:val>
                                        </p:tav>
                                      </p:tavLst>
                                    </p:anim>
                                    <p:anim calcmode="lin" valueType="num">
                                      <p:cBhvr>
                                        <p:cTn id="36" dur="2000" fill="hold"/>
                                        <p:tgtEl>
                                          <p:spTgt spid="307"/>
                                        </p:tgtEl>
                                        <p:attrNameLst>
                                          <p:attrName>ppt_y</p:attrName>
                                        </p:attrNameLst>
                                      </p:cBhvr>
                                      <p:tavLst>
                                        <p:tav tm="0">
                                          <p:val>
                                            <p:strVal val="ppt_y"/>
                                          </p:val>
                                        </p:tav>
                                        <p:tav tm="100000">
                                          <p:val>
                                            <p:strVal val="ppt_y"/>
                                          </p:val>
                                        </p:tav>
                                      </p:tavLst>
                                    </p:anim>
                                    <p:set>
                                      <p:cBhvr>
                                        <p:cTn id="37" fill="hold">
                                          <p:stCondLst>
                                            <p:cond delay="1999"/>
                                          </p:stCondLst>
                                        </p:cTn>
                                        <p:tgtEl>
                                          <p:spTgt spid="307"/>
                                        </p:tgtEl>
                                        <p:attrNameLst>
                                          <p:attrName>style.visibility</p:attrName>
                                        </p:attrNameLst>
                                      </p:cBhvr>
                                      <p:to>
                                        <p:strVal val="hidden"/>
                                      </p:to>
                                    </p:set>
                                  </p:childTnLst>
                                </p:cTn>
                              </p:par>
                            </p:childTnLst>
                          </p:cTn>
                        </p:par>
                        <p:par>
                          <p:cTn id="38" fill="hold">
                            <p:stCondLst>
                              <p:cond delay="7000"/>
                            </p:stCondLst>
                            <p:childTnLst>
                              <p:par>
                                <p:cTn id="39" nodeType="afterEffect" presetClass="exit" presetSubtype="0" presetID="1" grpId="10" fill="hold">
                                  <p:stCondLst>
                                    <p:cond delay="0"/>
                                  </p:stCondLst>
                                  <p:iterate type="el" backwards="0">
                                    <p:tmAbs val="0"/>
                                  </p:iterate>
                                  <p:childTnLst>
                                    <p:set>
                                      <p:cBhvr>
                                        <p:cTn id="40" fill="hold">
                                          <p:stCondLst>
                                            <p:cond delay="0"/>
                                          </p:stCondLst>
                                        </p:cTn>
                                        <p:tgtEl>
                                          <p:spTgt spid="3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4" grpId="6"/>
      <p:bldP build="whole" bldLvl="1" animBg="1" rev="0" advAuto="0" spid="303" grpId="5"/>
      <p:bldP build="whole" bldLvl="1" animBg="1" rev="0" advAuto="0" spid="308" grpId="7"/>
      <p:bldP build="whole" bldLvl="1" animBg="1" rev="0" advAuto="0" spid="308" grpId="10"/>
      <p:bldP build="whole" bldLvl="1" animBg="1" rev="0" advAuto="0" spid="306" grpId="1"/>
      <p:bldP build="whole" bldLvl="1" animBg="1" rev="0" advAuto="0" spid="306" grpId="2"/>
      <p:bldP build="whole" bldLvl="1" animBg="1" rev="0" advAuto="0" spid="307" grpId="8"/>
      <p:bldP build="whole" bldLvl="1" animBg="1" rev="0" advAuto="0" spid="307" grpId="9"/>
      <p:bldP build="whole" bldLvl="1" animBg="1" rev="0" advAuto="0" spid="304" grpId="4"/>
      <p:bldP build="whole" bldLvl="1" animBg="1" rev="0" advAuto="0" spid="303" grpId="3"/>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1" name="pasted-image.pdf"/>
          <p:cNvPicPr/>
          <p:nvPr/>
        </p:nvPicPr>
        <p:blipFill>
          <a:blip r:embed="rId2">
            <a:extLst/>
          </a:blip>
          <a:stretch>
            <a:fillRect/>
          </a:stretch>
        </p:blipFill>
        <p:spPr>
          <a:xfrm>
            <a:off x="1739900" y="1358900"/>
            <a:ext cx="11620500" cy="10993257"/>
          </a:xfrm>
          <a:prstGeom prst="rect">
            <a:avLst/>
          </a:prstGeom>
          <a:ln w="12700">
            <a:miter lim="400000"/>
          </a:ln>
        </p:spPr>
      </p:pic>
      <p:sp>
        <p:nvSpPr>
          <p:cNvPr id="312" name="Shape 312"/>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grpSp>
        <p:nvGrpSpPr>
          <p:cNvPr id="318" name="Group 318"/>
          <p:cNvGrpSpPr/>
          <p:nvPr/>
        </p:nvGrpSpPr>
        <p:grpSpPr>
          <a:xfrm>
            <a:off x="11949002" y="5438261"/>
            <a:ext cx="4295776" cy="2839642"/>
            <a:chOff x="-1641078" y="0"/>
            <a:chExt cx="4295775" cy="2839640"/>
          </a:xfrm>
        </p:grpSpPr>
        <p:sp>
          <p:nvSpPr>
            <p:cNvPr id="313" name="Shape 313"/>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14" name="pasted-image.pdf"/>
            <p:cNvPicPr/>
            <p:nvPr/>
          </p:nvPicPr>
          <p:blipFill>
            <a:blip r:embed="rId3">
              <a:extLst/>
            </a:blip>
            <a:stretch>
              <a:fillRect/>
            </a:stretch>
          </p:blipFill>
          <p:spPr>
            <a:xfrm>
              <a:off x="858360" y="323939"/>
              <a:ext cx="1020496" cy="556635"/>
            </a:xfrm>
            <a:prstGeom prst="rect">
              <a:avLst/>
            </a:prstGeom>
            <a:ln w="12700" cap="flat">
              <a:noFill/>
              <a:miter lim="400000"/>
            </a:ln>
            <a:effectLst/>
          </p:spPr>
        </p:pic>
        <p:sp>
          <p:nvSpPr>
            <p:cNvPr id="315" name="Shape 315"/>
            <p:cNvSpPr/>
            <p:nvPr/>
          </p:nvSpPr>
          <p:spPr>
            <a:xfrm>
              <a:off x="287779" y="88754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desired state</a:t>
              </a:r>
            </a:p>
          </p:txBody>
        </p:sp>
        <p:sp>
          <p:nvSpPr>
            <p:cNvPr id="316" name="Shape 316"/>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actual state</a:t>
              </a:r>
            </a:p>
          </p:txBody>
        </p:sp>
        <p:pic>
          <p:nvPicPr>
            <p:cNvPr id="317" name="pasted-image.pdf"/>
            <p:cNvPicPr/>
            <p:nvPr/>
          </p:nvPicPr>
          <p:blipFill>
            <a:blip r:embed="rId3">
              <a:extLst/>
            </a:blip>
            <a:stretch>
              <a:fillRect/>
            </a:stretch>
          </p:blipFill>
          <p:spPr>
            <a:xfrm>
              <a:off x="845604" y="1614495"/>
              <a:ext cx="1020496" cy="556635"/>
            </a:xfrm>
            <a:prstGeom prst="rect">
              <a:avLst/>
            </a:prstGeom>
            <a:ln w="12700" cap="flat">
              <a:noFill/>
              <a:miter lim="400000"/>
            </a:ln>
            <a:effectLst/>
          </p:spPr>
        </p:pic>
      </p:grpSp>
      <p:sp>
        <p:nvSpPr>
          <p:cNvPr id="319" name="Shape 319"/>
          <p:cNvSpPr/>
          <p:nvPr/>
        </p:nvSpPr>
        <p:spPr>
          <a:xfrm>
            <a:off x="10021408" y="8917020"/>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alpha val="4586"/>
            </a:srgbClr>
          </a:solidFill>
          <a:ln w="12700">
            <a:miter lim="400000"/>
          </a:ln>
        </p:spPr>
        <p:txBody>
          <a:bodyPr lIns="0" tIns="0" rIns="0" bIns="0" anchor="ctr"/>
          <a:lstStyle/>
          <a:p>
            <a:pPr lvl="0">
              <a:defRPr sz="3200">
                <a:solidFill>
                  <a:srgbClr val="FFFFFF"/>
                </a:solidFill>
              </a:defRPr>
            </a:pPr>
          </a:p>
        </p:txBody>
      </p:sp>
      <p:sp>
        <p:nvSpPr>
          <p:cNvPr id="320" name="Shape 320"/>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VMs are Recovered</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319"/>
                                        </p:tgtEl>
                                        <p:attrNameLst>
                                          <p:attrName>style.visibility</p:attrName>
                                        </p:attrNameLst>
                                      </p:cBhvr>
                                      <p:to>
                                        <p:strVal val="visible"/>
                                      </p:to>
                                    </p:set>
                                    <p:animEffect filter="fade" transition="in">
                                      <p:cBhvr>
                                        <p:cTn id="7" dur="1000"/>
                                        <p:tgtEl>
                                          <p:spTgt spid="319"/>
                                        </p:tgtEl>
                                      </p:cBhvr>
                                    </p:animEffect>
                                  </p:childTnLst>
                                </p:cTn>
                              </p:par>
                            </p:childTnLst>
                          </p:cTn>
                        </p:par>
                        <p:par>
                          <p:cTn id="8" fill="hold">
                            <p:stCondLst>
                              <p:cond delay="1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3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1"/>
      <p:bldP build="whole" bldLvl="1" animBg="1" rev="0" advAuto="0" spid="319"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nvSpPr>
        <p:spPr>
          <a:xfrm flipV="1">
            <a:off x="12192000" y="84274"/>
            <a:ext cx="1" cy="13547452"/>
          </a:xfrm>
          <a:prstGeom prst="line">
            <a:avLst/>
          </a:prstGeom>
          <a:ln w="25400">
            <a:solidFill>
              <a:srgbClr val="F8F8F8"/>
            </a:solidFill>
            <a:miter lim="400000"/>
          </a:ln>
        </p:spPr>
        <p:txBody>
          <a:bodyPr lIns="0" tIns="0" rIns="0" bIns="0" anchor="ctr"/>
          <a:lstStyle/>
          <a:p>
            <a:pPr lvl="0">
              <a:defRPr sz="3200"/>
            </a:pPr>
          </a:p>
        </p:txBody>
      </p:sp>
      <p:sp>
        <p:nvSpPr>
          <p:cNvPr id="323" name="Shape 323"/>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324" name="Shape 324"/>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VMs are Recovered</a:t>
            </a:r>
          </a:p>
        </p:txBody>
      </p:sp>
      <p:pic>
        <p:nvPicPr>
          <p:cNvPr id="325"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331" name="Group 331"/>
          <p:cNvGrpSpPr/>
          <p:nvPr/>
        </p:nvGrpSpPr>
        <p:grpSpPr>
          <a:xfrm>
            <a:off x="6607888" y="2878942"/>
            <a:ext cx="3585325" cy="2665017"/>
            <a:chOff x="-1449178" y="0"/>
            <a:chExt cx="3585324" cy="2665015"/>
          </a:xfrm>
        </p:grpSpPr>
        <p:sp>
          <p:nvSpPr>
            <p:cNvPr id="326" name="Shape 326"/>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27"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328" name="Shape 328"/>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329" name="Shape 329"/>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330"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332" name="pasted-image.pdf"/>
          <p:cNvPicPr/>
          <p:nvPr/>
        </p:nvPicPr>
        <p:blipFill>
          <a:blip r:embed="rId4">
            <a:alphaModFix amt="20093"/>
            <a:extLst/>
          </a:blip>
          <a:stretch>
            <a:fillRect/>
          </a:stretch>
        </p:blipFill>
        <p:spPr>
          <a:xfrm>
            <a:off x="14190786" y="1498600"/>
            <a:ext cx="5041901" cy="4769752"/>
          </a:xfrm>
          <a:prstGeom prst="rect">
            <a:avLst/>
          </a:prstGeom>
          <a:ln w="12700">
            <a:miter lim="400000"/>
          </a:ln>
        </p:spPr>
      </p:pic>
      <p:sp>
        <p:nvSpPr>
          <p:cNvPr id="333" name="Shape 333"/>
          <p:cNvSpPr/>
          <p:nvPr/>
        </p:nvSpPr>
        <p:spPr>
          <a:xfrm rot="16200000">
            <a:off x="19207939" y="4566520"/>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582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pic>
        <p:nvPicPr>
          <p:cNvPr id="334" name="pasted-image.pdf"/>
          <p:cNvPicPr/>
          <p:nvPr/>
        </p:nvPicPr>
        <p:blipFill>
          <a:blip r:embed="rId5">
            <a:alphaModFix amt="15384"/>
            <a:extLst/>
          </a:blip>
          <a:stretch>
            <a:fillRect/>
          </a:stretch>
        </p:blipFill>
        <p:spPr>
          <a:xfrm>
            <a:off x="19621284" y="3726034"/>
            <a:ext cx="1912118" cy="2264350"/>
          </a:xfrm>
          <a:prstGeom prst="rect">
            <a:avLst/>
          </a:prstGeom>
          <a:ln w="12700">
            <a:miter lim="400000"/>
          </a:ln>
        </p:spPr>
      </p:pic>
      <p:pic>
        <p:nvPicPr>
          <p:cNvPr id="335" name="pasted-image.pdf"/>
          <p:cNvPicPr/>
          <p:nvPr/>
        </p:nvPicPr>
        <p:blipFill>
          <a:blip r:embed="rId6">
            <a:extLst/>
          </a:blip>
          <a:stretch>
            <a:fillRect/>
          </a:stretch>
        </p:blipFill>
        <p:spPr>
          <a:xfrm>
            <a:off x="19981138" y="4262003"/>
            <a:ext cx="1192412" cy="1192412"/>
          </a:xfrm>
          <a:prstGeom prst="rect">
            <a:avLst/>
          </a:prstGeom>
          <a:ln w="12700">
            <a:miter lim="400000"/>
          </a:ln>
        </p:spPr>
      </p:pic>
      <p:sp>
        <p:nvSpPr>
          <p:cNvPr id="336" name="Shape 336"/>
          <p:cNvSpPr/>
          <p:nvPr/>
        </p:nvSpPr>
        <p:spPr>
          <a:xfrm>
            <a:off x="15348013" y="229954"/>
            <a:ext cx="873722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  4 Levels of High Availability</a:t>
            </a:r>
          </a:p>
        </p:txBody>
      </p:sp>
      <p:grpSp>
        <p:nvGrpSpPr>
          <p:cNvPr id="359" name="Group 359"/>
          <p:cNvGrpSpPr/>
          <p:nvPr/>
        </p:nvGrpSpPr>
        <p:grpSpPr>
          <a:xfrm>
            <a:off x="14439791" y="7700985"/>
            <a:ext cx="8478822" cy="5478296"/>
            <a:chOff x="0" y="0"/>
            <a:chExt cx="8478821" cy="5478294"/>
          </a:xfrm>
        </p:grpSpPr>
        <p:sp>
          <p:nvSpPr>
            <p:cNvPr id="337" name="Shape 337"/>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338" name="Shape 338"/>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39" name="Shape 339"/>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0" name="Shape 340"/>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1" name="Shape 341"/>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2" name="Shape 342"/>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3" name="Shape 343"/>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4" name="Shape 344"/>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5" name="Shape 345"/>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6" name="Shape 346"/>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7" name="Shape 347"/>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48" name="Shape 348"/>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Blob Store</a:t>
              </a:r>
            </a:p>
          </p:txBody>
        </p:sp>
        <p:sp>
          <p:nvSpPr>
            <p:cNvPr id="349" name="Shape 349"/>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Message Bus (NATS)</a:t>
              </a:r>
            </a:p>
          </p:txBody>
        </p:sp>
        <p:sp>
          <p:nvSpPr>
            <p:cNvPr id="350" name="Shape 350"/>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351" name="Shape 351"/>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352" name="Shape 352"/>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Cloud Controller</a:t>
              </a:r>
            </a:p>
          </p:txBody>
        </p:sp>
        <p:sp>
          <p:nvSpPr>
            <p:cNvPr id="353" name="Shape 353"/>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Health Manager</a:t>
              </a:r>
            </a:p>
          </p:txBody>
        </p:sp>
        <p:sp>
          <p:nvSpPr>
            <p:cNvPr id="354" name="Shape 354"/>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55"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356" name="Shape 356"/>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357" name="Shape 357"/>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358"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360" name="Shape 360"/>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361" name="Shape 361"/>
          <p:cNvSpPr/>
          <p:nvPr/>
        </p:nvSpPr>
        <p:spPr>
          <a:xfrm>
            <a:off x="2101763" y="9003030"/>
            <a:ext cx="7594498" cy="3888342"/>
          </a:xfrm>
          <a:prstGeom prst="roundRect">
            <a:avLst>
              <a:gd name="adj" fmla="val 8348"/>
            </a:avLst>
          </a:prstGeom>
          <a:ln w="38100">
            <a:solidFill>
              <a:srgbClr val="A6AAA9">
                <a:alpha val="1200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362" name="Shape 362"/>
          <p:cNvSpPr/>
          <p:nvPr/>
        </p:nvSpPr>
        <p:spPr>
          <a:xfrm>
            <a:off x="2761798" y="10084227"/>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363" name="Shape 363"/>
          <p:cNvSpPr/>
          <p:nvPr/>
        </p:nvSpPr>
        <p:spPr>
          <a:xfrm>
            <a:off x="2502154"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364" name="Shape 364"/>
          <p:cNvSpPr/>
          <p:nvPr/>
        </p:nvSpPr>
        <p:spPr>
          <a:xfrm>
            <a:off x="6563721" y="10084227"/>
            <a:ext cx="2904669"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365" name="Shape 365"/>
          <p:cNvSpPr/>
          <p:nvPr/>
        </p:nvSpPr>
        <p:spPr>
          <a:xfrm>
            <a:off x="6322623"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366" name="Shape 366"/>
          <p:cNvSpPr/>
          <p:nvPr/>
        </p:nvSpPr>
        <p:spPr>
          <a:xfrm>
            <a:off x="6118618" y="10492662"/>
            <a:ext cx="2904670"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367" name="Shape 367"/>
          <p:cNvSpPr/>
          <p:nvPr/>
        </p:nvSpPr>
        <p:spPr>
          <a:xfrm>
            <a:off x="2298149" y="10492662"/>
            <a:ext cx="2904669"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368" name="Shape 368"/>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000">
                <a:solidFill>
                  <a:srgbClr val="53585F"/>
                </a:solidFill>
              </a:defRPr>
            </a:lvl1pPr>
          </a:lstStyle>
          <a:p>
            <a:pPr lvl="0">
              <a:defRPr sz="1800">
                <a:solidFill>
                  <a:srgbClr val="000000"/>
                </a:solidFill>
              </a:defRPr>
            </a:pPr>
            <a:r>
              <a:rPr sz="2000">
                <a:solidFill>
                  <a:srgbClr val="53585F"/>
                </a:solidFill>
              </a:rPr>
              <a:t>cf push my-app -i 6</a:t>
            </a:r>
          </a:p>
        </p:txBody>
      </p:sp>
      <p:sp>
        <p:nvSpPr>
          <p:cNvPr id="369" name="Shape 369"/>
          <p:cNvSpPr/>
          <p:nvPr/>
        </p:nvSpPr>
        <p:spPr>
          <a:xfrm flipH="1" rot="16200000">
            <a:off x="5670823" y="8126674"/>
            <a:ext cx="443439" cy="406183"/>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370" name="Shape 370"/>
          <p:cNvSpPr/>
          <p:nvPr/>
        </p:nvSpPr>
        <p:spPr>
          <a:xfrm flipV="1">
            <a:off x="5899011" y="8703164"/>
            <a:ext cx="1" cy="4488073"/>
          </a:xfrm>
          <a:prstGeom prst="line">
            <a:avLst/>
          </a:prstGeom>
          <a:ln w="12700">
            <a:solidFill>
              <a:srgbClr val="A6AAA9">
                <a:alpha val="12000"/>
              </a:srgbClr>
            </a:solidFill>
            <a:custDash>
              <a:ds d="200000" sp="200000"/>
            </a:custDash>
            <a:miter lim="400000"/>
          </a:ln>
        </p:spPr>
        <p:txBody>
          <a:bodyPr lIns="0" tIns="0" rIns="0" bIns="0" anchor="ctr"/>
          <a:lstStyle/>
          <a:p>
            <a:pPr lvl="0">
              <a:defRPr sz="3200"/>
            </a:pPr>
          </a:p>
        </p:txBody>
      </p:sp>
      <p:sp>
        <p:nvSpPr>
          <p:cNvPr id="371" name="Shape 371"/>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AZ-1</a:t>
            </a:r>
          </a:p>
        </p:txBody>
      </p:sp>
      <p:sp>
        <p:nvSpPr>
          <p:cNvPr id="372" name="Shape 372"/>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AZ-2</a:t>
            </a:r>
          </a:p>
        </p:txBody>
      </p:sp>
      <p:sp>
        <p:nvSpPr>
          <p:cNvPr id="373" name="Shape 373"/>
          <p:cNvSpPr/>
          <p:nvPr/>
        </p:nvSpPr>
        <p:spPr>
          <a:xfrm flipH="1" rot="18000000">
            <a:off x="4484504"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374" name="Shape 374"/>
          <p:cNvSpPr/>
          <p:nvPr/>
        </p:nvSpPr>
        <p:spPr>
          <a:xfrm flipH="1" rot="14400000">
            <a:off x="6870079"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375" name="Shape 375"/>
          <p:cNvSpPr/>
          <p:nvPr/>
        </p:nvSpPr>
        <p:spPr>
          <a:xfrm>
            <a:off x="2400151" y="10928655"/>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376" name="Shape 376"/>
          <p:cNvSpPr/>
          <p:nvPr/>
        </p:nvSpPr>
        <p:spPr>
          <a:xfrm>
            <a:off x="6220620" y="10947200"/>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377" name="Shape 377"/>
          <p:cNvSpPr/>
          <p:nvPr/>
        </p:nvSpPr>
        <p:spPr>
          <a:xfrm>
            <a:off x="2400151" y="11336666"/>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378" name="Shape 378"/>
          <p:cNvSpPr/>
          <p:nvPr/>
        </p:nvSpPr>
        <p:spPr>
          <a:xfrm>
            <a:off x="6220620" y="1135521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379" name="Shape 379"/>
          <p:cNvSpPr/>
          <p:nvPr/>
        </p:nvSpPr>
        <p:spPr>
          <a:xfrm>
            <a:off x="2405279" y="11749786"/>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380" name="Shape 380"/>
          <p:cNvSpPr/>
          <p:nvPr/>
        </p:nvSpPr>
        <p:spPr>
          <a:xfrm>
            <a:off x="6225748" y="1176833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2" name="pasted-image.pdf"/>
          <p:cNvPicPr/>
          <p:nvPr/>
        </p:nvPicPr>
        <p:blipFill>
          <a:blip r:embed="rId2">
            <a:extLst/>
          </a:blip>
          <a:stretch>
            <a:fillRect/>
          </a:stretch>
        </p:blipFill>
        <p:spPr>
          <a:xfrm>
            <a:off x="1739900" y="1358900"/>
            <a:ext cx="11620500" cy="10993257"/>
          </a:xfrm>
          <a:prstGeom prst="rect">
            <a:avLst/>
          </a:prstGeom>
          <a:ln w="12700">
            <a:miter lim="400000"/>
          </a:ln>
        </p:spPr>
      </p:pic>
      <p:sp>
        <p:nvSpPr>
          <p:cNvPr id="383" name="Shape 383"/>
          <p:cNvSpPr/>
          <p:nvPr/>
        </p:nvSpPr>
        <p:spPr>
          <a:xfrm rot="16200000">
            <a:off x="13490001" y="8454459"/>
            <a:ext cx="1810383" cy="4668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384" name="Shape 384"/>
          <p:cNvSpPr/>
          <p:nvPr/>
        </p:nvSpPr>
        <p:spPr>
          <a:xfrm>
            <a:off x="14255928" y="562883"/>
            <a:ext cx="9598153"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Processes are Recovered</a:t>
            </a:r>
          </a:p>
        </p:txBody>
      </p:sp>
      <p:sp>
        <p:nvSpPr>
          <p:cNvPr id="385" name="Shape 385"/>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pic>
        <p:nvPicPr>
          <p:cNvPr id="386" name="pasted-image.pdf"/>
          <p:cNvPicPr/>
          <p:nvPr/>
        </p:nvPicPr>
        <p:blipFill>
          <a:blip r:embed="rId3">
            <a:alphaModFix amt="69829"/>
            <a:extLst/>
          </a:blip>
          <a:stretch>
            <a:fillRect/>
          </a:stretch>
        </p:blipFill>
        <p:spPr>
          <a:xfrm>
            <a:off x="14456137" y="6489945"/>
            <a:ext cx="4469291" cy="5292582"/>
          </a:xfrm>
          <a:prstGeom prst="rect">
            <a:avLst/>
          </a:prstGeom>
          <a:ln w="12700">
            <a:miter lim="400000"/>
          </a:ln>
        </p:spPr>
      </p:pic>
      <p:pic>
        <p:nvPicPr>
          <p:cNvPr id="387" name="pasted-image.pdf"/>
          <p:cNvPicPr/>
          <p:nvPr/>
        </p:nvPicPr>
        <p:blipFill>
          <a:blip r:embed="rId4">
            <a:extLst/>
          </a:blip>
          <a:stretch>
            <a:fillRect/>
          </a:stretch>
        </p:blipFill>
        <p:spPr>
          <a:xfrm>
            <a:off x="15297241" y="7742694"/>
            <a:ext cx="2787085" cy="2787085"/>
          </a:xfrm>
          <a:prstGeom prst="rect">
            <a:avLst/>
          </a:prstGeom>
          <a:ln w="12700">
            <a:miter lim="400000"/>
          </a:ln>
        </p:spPr>
      </p:pic>
      <p:sp>
        <p:nvSpPr>
          <p:cNvPr id="388" name="Shape 388"/>
          <p:cNvSpPr/>
          <p:nvPr/>
        </p:nvSpPr>
        <p:spPr>
          <a:xfrm rot="16200000">
            <a:off x="6511482" y="7158765"/>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89" name="Shape 389"/>
          <p:cNvSpPr/>
          <p:nvPr/>
        </p:nvSpPr>
        <p:spPr>
          <a:xfrm flipH="1" rot="10800000">
            <a:off x="8351116" y="6034978"/>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90" name="Shape 390"/>
          <p:cNvSpPr/>
          <p:nvPr/>
        </p:nvSpPr>
        <p:spPr>
          <a:xfrm>
            <a:off x="13047552" y="3479810"/>
            <a:ext cx="16383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0F7A70"/>
                </a:solidFill>
                <a:latin typeface="FontAwesome"/>
                <a:ea typeface="FontAwesome"/>
                <a:cs typeface="FontAwesome"/>
                <a:sym typeface="FontAwesome"/>
              </a:defRPr>
            </a:lvl1pPr>
          </a:lstStyle>
          <a:p>
            <a:pPr lvl="0">
              <a:defRPr sz="1800">
                <a:solidFill>
                  <a:srgbClr val="000000"/>
                </a:solidFill>
              </a:defRPr>
            </a:pPr>
            <a:r>
              <a:rPr sz="12000">
                <a:solidFill>
                  <a:srgbClr val="0F7A70"/>
                </a:solidFill>
              </a:rPr>
              <a:t></a:t>
            </a:r>
          </a:p>
        </p:txBody>
      </p:sp>
      <p:sp>
        <p:nvSpPr>
          <p:cNvPr id="391" name="Shape 391"/>
          <p:cNvSpPr/>
          <p:nvPr/>
        </p:nvSpPr>
        <p:spPr>
          <a:xfrm rot="18900000">
            <a:off x="12188163" y="513054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1000"/>
                                  </p:stCondLst>
                                  <p:iterate type="el" backwards="0">
                                    <p:tmAbs val="0"/>
                                  </p:iterate>
                                  <p:childTnLst>
                                    <p:set>
                                      <p:cBhvr>
                                        <p:cTn id="6" fill="hold"/>
                                        <p:tgtEl>
                                          <p:spTgt spid="387"/>
                                        </p:tgtEl>
                                        <p:attrNameLst>
                                          <p:attrName>style.visibility</p:attrName>
                                        </p:attrNameLst>
                                      </p:cBhvr>
                                      <p:to>
                                        <p:strVal val="visible"/>
                                      </p:to>
                                    </p:set>
                                    <p:animEffect filter="fade" transition="in">
                                      <p:cBhvr>
                                        <p:cTn id="7" dur="500"/>
                                        <p:tgtEl>
                                          <p:spTgt spid="387"/>
                                        </p:tgtEl>
                                      </p:cBhvr>
                                    </p:animEffect>
                                  </p:childTnLst>
                                </p:cTn>
                              </p:par>
                            </p:childTnLst>
                          </p:cTn>
                        </p:par>
                        <p:par>
                          <p:cTn id="8" fill="hold">
                            <p:stCondLst>
                              <p:cond delay="1500"/>
                            </p:stCondLst>
                            <p:childTnLst>
                              <p:par>
                                <p:cTn id="9" nodeType="afterEffect" presetClass="entr" presetSubtype="4" presetID="22" grpId="2" fill="hold">
                                  <p:stCondLst>
                                    <p:cond delay="0"/>
                                  </p:stCondLst>
                                  <p:iterate type="el" backwards="0">
                                    <p:tmAbs val="0"/>
                                  </p:iterate>
                                  <p:childTnLst>
                                    <p:set>
                                      <p:cBhvr>
                                        <p:cTn id="10" fill="hold"/>
                                        <p:tgtEl>
                                          <p:spTgt spid="388"/>
                                        </p:tgtEl>
                                        <p:attrNameLst>
                                          <p:attrName>style.visibility</p:attrName>
                                        </p:attrNameLst>
                                      </p:cBhvr>
                                      <p:to>
                                        <p:strVal val="visible"/>
                                      </p:to>
                                    </p:set>
                                    <p:animEffect filter="wipe(down)" transition="in">
                                      <p:cBhvr>
                                        <p:cTn id="11" dur="500"/>
                                        <p:tgtEl>
                                          <p:spTgt spid="388"/>
                                        </p:tgtEl>
                                      </p:cBhvr>
                                    </p:animEffect>
                                  </p:childTnLst>
                                </p:cTn>
                              </p:par>
                            </p:childTnLst>
                          </p:cTn>
                        </p:par>
                        <p:par>
                          <p:cTn id="12" fill="hold">
                            <p:stCondLst>
                              <p:cond delay="2000"/>
                            </p:stCondLst>
                            <p:childTnLst>
                              <p:par>
                                <p:cTn id="13" nodeType="afterEffect" presetClass="exit" presetSubtype="0" presetID="1" grpId="3" fill="hold">
                                  <p:stCondLst>
                                    <p:cond delay="1000"/>
                                  </p:stCondLst>
                                  <p:iterate type="el" backwards="0">
                                    <p:tmAbs val="0"/>
                                  </p:iterate>
                                  <p:childTnLst>
                                    <p:set>
                                      <p:cBhvr>
                                        <p:cTn id="14" fill="hold">
                                          <p:stCondLst>
                                            <p:cond delay="0"/>
                                          </p:stCondLst>
                                        </p:cTn>
                                        <p:tgtEl>
                                          <p:spTgt spid="388"/>
                                        </p:tgtEl>
                                        <p:attrNameLst>
                                          <p:attrName>style.visibility</p:attrName>
                                        </p:attrNameLst>
                                      </p:cBhvr>
                                      <p:to>
                                        <p:strVal val="hidden"/>
                                      </p:to>
                                    </p:set>
                                  </p:childTnLst>
                                </p:cTn>
                              </p:par>
                            </p:childTnLst>
                          </p:cTn>
                        </p:par>
                        <p:par>
                          <p:cTn id="15" fill="hold">
                            <p:stCondLst>
                              <p:cond delay="3000"/>
                            </p:stCondLst>
                            <p:childTnLst>
                              <p:par>
                                <p:cTn id="16" nodeType="afterEffect" presetClass="entr" presetSubtype="8" presetID="22" grpId="4" fill="hold">
                                  <p:stCondLst>
                                    <p:cond delay="1000"/>
                                  </p:stCondLst>
                                  <p:iterate type="el" backwards="0">
                                    <p:tmAbs val="0"/>
                                  </p:iterate>
                                  <p:childTnLst>
                                    <p:set>
                                      <p:cBhvr>
                                        <p:cTn id="17" fill="hold"/>
                                        <p:tgtEl>
                                          <p:spTgt spid="389"/>
                                        </p:tgtEl>
                                        <p:attrNameLst>
                                          <p:attrName>style.visibility</p:attrName>
                                        </p:attrNameLst>
                                      </p:cBhvr>
                                      <p:to>
                                        <p:strVal val="visible"/>
                                      </p:to>
                                    </p:set>
                                    <p:animEffect filter="wipe(left)" transition="in">
                                      <p:cBhvr>
                                        <p:cTn id="18" dur="500"/>
                                        <p:tgtEl>
                                          <p:spTgt spid="389"/>
                                        </p:tgtEl>
                                      </p:cBhvr>
                                    </p:animEffect>
                                  </p:childTnLst>
                                </p:cTn>
                              </p:par>
                            </p:childTnLst>
                          </p:cTn>
                        </p:par>
                        <p:par>
                          <p:cTn id="19" fill="hold">
                            <p:stCondLst>
                              <p:cond delay="4500"/>
                            </p:stCondLst>
                            <p:childTnLst>
                              <p:par>
                                <p:cTn id="20" nodeType="afterEffect" presetClass="exit" presetSubtype="0" presetID="1" grpId="5" fill="hold">
                                  <p:stCondLst>
                                    <p:cond delay="500"/>
                                  </p:stCondLst>
                                  <p:iterate type="el" backwards="0">
                                    <p:tmAbs val="0"/>
                                  </p:iterate>
                                  <p:childTnLst>
                                    <p:set>
                                      <p:cBhvr>
                                        <p:cTn id="21" fill="hold">
                                          <p:stCondLst>
                                            <p:cond delay="0"/>
                                          </p:stCondLst>
                                        </p:cTn>
                                        <p:tgtEl>
                                          <p:spTgt spid="389"/>
                                        </p:tgtEl>
                                        <p:attrNameLst>
                                          <p:attrName>style.visibility</p:attrName>
                                        </p:attrNameLst>
                                      </p:cBhvr>
                                      <p:to>
                                        <p:strVal val="hidden"/>
                                      </p:to>
                                    </p:set>
                                  </p:childTnLst>
                                </p:cTn>
                              </p:par>
                            </p:childTnLst>
                          </p:cTn>
                        </p:par>
                        <p:par>
                          <p:cTn id="22" fill="hold">
                            <p:stCondLst>
                              <p:cond delay="5000"/>
                            </p:stCondLst>
                            <p:childTnLst>
                              <p:par>
                                <p:cTn id="23" nodeType="afterEffect" presetClass="entr" presetSubtype="3" presetID="18" grpId="6" fill="hold">
                                  <p:stCondLst>
                                    <p:cond delay="1000"/>
                                  </p:stCondLst>
                                  <p:iterate type="el" backwards="0">
                                    <p:tmAbs val="0"/>
                                  </p:iterate>
                                  <p:childTnLst>
                                    <p:set>
                                      <p:cBhvr>
                                        <p:cTn id="24" fill="hold"/>
                                        <p:tgtEl>
                                          <p:spTgt spid="391"/>
                                        </p:tgtEl>
                                        <p:attrNameLst>
                                          <p:attrName>style.visibility</p:attrName>
                                        </p:attrNameLst>
                                      </p:cBhvr>
                                      <p:to>
                                        <p:strVal val="visible"/>
                                      </p:to>
                                    </p:set>
                                    <p:animEffect filter="strips(upRight)" transition="in">
                                      <p:cBhvr>
                                        <p:cTn id="25" dur="500"/>
                                        <p:tgtEl>
                                          <p:spTgt spid="391"/>
                                        </p:tgtEl>
                                      </p:cBhvr>
                                    </p:animEffect>
                                  </p:childTnLst>
                                </p:cTn>
                              </p:par>
                            </p:childTnLst>
                          </p:cTn>
                        </p:par>
                        <p:par>
                          <p:cTn id="26" fill="hold">
                            <p:stCondLst>
                              <p:cond delay="6500"/>
                            </p:stCondLst>
                            <p:childTnLst>
                              <p:par>
                                <p:cTn id="27" nodeType="afterEffect" presetClass="entr" presetSubtype="0" presetID="1" grpId="7" fill="hold">
                                  <p:stCondLst>
                                    <p:cond delay="0"/>
                                  </p:stCondLst>
                                  <p:iterate type="el" backwards="0">
                                    <p:tmAbs val="0"/>
                                  </p:iterate>
                                  <p:childTnLst>
                                    <p:set>
                                      <p:cBhvr>
                                        <p:cTn id="28" fill="hold"/>
                                        <p:tgtEl>
                                          <p:spTgt spid="390"/>
                                        </p:tgtEl>
                                        <p:attrNameLst>
                                          <p:attrName>style.visibility</p:attrName>
                                        </p:attrNameLst>
                                      </p:cBhvr>
                                      <p:to>
                                        <p:strVal val="visible"/>
                                      </p:to>
                                    </p:set>
                                  </p:childTnLst>
                                </p:cTn>
                              </p:par>
                            </p:childTnLst>
                          </p:cTn>
                        </p:par>
                        <p:par>
                          <p:cTn id="29" fill="hold">
                            <p:stCondLst>
                              <p:cond delay="6500"/>
                            </p:stCondLst>
                            <p:childTnLst>
                              <p:par>
                                <p:cTn id="30" nodeType="afterEffect" presetClass="exit" presetSubtype="2" presetID="2" grpId="8" fill="hold">
                                  <p:stCondLst>
                                    <p:cond delay="0"/>
                                  </p:stCondLst>
                                  <p:iterate type="lt" backwards="0">
                                    <p:tmAbs val="0"/>
                                  </p:iterate>
                                  <p:childTnLst>
                                    <p:anim calcmode="lin" valueType="num">
                                      <p:cBhvr>
                                        <p:cTn id="31" dur="2000" fill="hold"/>
                                        <p:tgtEl>
                                          <p:spTgt spid="390"/>
                                        </p:tgtEl>
                                        <p:attrNameLst>
                                          <p:attrName>ppt_x</p:attrName>
                                        </p:attrNameLst>
                                      </p:cBhvr>
                                      <p:tavLst>
                                        <p:tav tm="0">
                                          <p:val>
                                            <p:strVal val="ppt_x"/>
                                          </p:val>
                                        </p:tav>
                                        <p:tav tm="100000">
                                          <p:val>
                                            <p:strVal val="1+ppt_w/2"/>
                                          </p:val>
                                        </p:tav>
                                      </p:tavLst>
                                    </p:anim>
                                    <p:anim calcmode="lin" valueType="num">
                                      <p:cBhvr>
                                        <p:cTn id="32" dur="2000" fill="hold"/>
                                        <p:tgtEl>
                                          <p:spTgt spid="390"/>
                                        </p:tgtEl>
                                        <p:attrNameLst>
                                          <p:attrName>ppt_y</p:attrName>
                                        </p:attrNameLst>
                                      </p:cBhvr>
                                      <p:tavLst>
                                        <p:tav tm="0">
                                          <p:val>
                                            <p:strVal val="ppt_y"/>
                                          </p:val>
                                        </p:tav>
                                        <p:tav tm="100000">
                                          <p:val>
                                            <p:strVal val="ppt_y"/>
                                          </p:val>
                                        </p:tav>
                                      </p:tavLst>
                                    </p:anim>
                                    <p:set>
                                      <p:cBhvr>
                                        <p:cTn id="33" fill="hold">
                                          <p:stCondLst>
                                            <p:cond delay="1999"/>
                                          </p:stCondLst>
                                        </p:cTn>
                                        <p:tgtEl>
                                          <p:spTgt spid="390"/>
                                        </p:tgtEl>
                                        <p:attrNameLst>
                                          <p:attrName>style.visibility</p:attrName>
                                        </p:attrNameLst>
                                      </p:cBhvr>
                                      <p:to>
                                        <p:strVal val="hidden"/>
                                      </p:to>
                                    </p:set>
                                  </p:childTnLst>
                                </p:cTn>
                              </p:par>
                            </p:childTnLst>
                          </p:cTn>
                        </p:par>
                        <p:par>
                          <p:cTn id="34" fill="hold">
                            <p:stCondLst>
                              <p:cond delay="8500"/>
                            </p:stCondLst>
                            <p:childTnLst>
                              <p:par>
                                <p:cTn id="35" nodeType="afterEffect" presetClass="exit" presetSubtype="0" presetID="1" grpId="9" fill="hold">
                                  <p:stCondLst>
                                    <p:cond delay="0"/>
                                  </p:stCondLst>
                                  <p:iterate type="el" backwards="0">
                                    <p:tmAbs val="0"/>
                                  </p:iterate>
                                  <p:childTnLst>
                                    <p:set>
                                      <p:cBhvr>
                                        <p:cTn id="36" fill="hold">
                                          <p:stCondLst>
                                            <p:cond delay="0"/>
                                          </p:stCondLst>
                                        </p:cTn>
                                        <p:tgtEl>
                                          <p:spTgt spid="3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2"/>
      <p:bldP build="whole" bldLvl="1" animBg="1" rev="0" advAuto="0" spid="388" grpId="3"/>
      <p:bldP build="whole" bldLvl="1" animBg="1" rev="0" advAuto="0" spid="391" grpId="6"/>
      <p:bldP build="whole" bldLvl="1" animBg="1" rev="0" advAuto="0" spid="390" grpId="7"/>
      <p:bldP build="whole" bldLvl="1" animBg="1" rev="0" advAuto="0" spid="390" grpId="8"/>
      <p:bldP build="whole" bldLvl="1" animBg="1" rev="0" advAuto="0" spid="391" grpId="9"/>
      <p:bldP build="whole" bldLvl="1" animBg="1" rev="0" advAuto="0" spid="389" grpId="4"/>
      <p:bldP build="whole" bldLvl="1" animBg="1" rev="0" advAuto="0" spid="387" grpId="1"/>
      <p:bldP build="whole" bldLvl="1" animBg="1" rev="0" advAuto="0" spid="389" grpId="5"/>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nvSpPr>
        <p:spPr>
          <a:xfrm flipV="1">
            <a:off x="12192000" y="84274"/>
            <a:ext cx="1" cy="13547452"/>
          </a:xfrm>
          <a:prstGeom prst="line">
            <a:avLst/>
          </a:prstGeom>
          <a:ln w="25400">
            <a:solidFill>
              <a:srgbClr val="F8F8F8"/>
            </a:solidFill>
            <a:miter lim="400000"/>
          </a:ln>
        </p:spPr>
        <p:txBody>
          <a:bodyPr lIns="0" tIns="0" rIns="0" bIns="0" anchor="ctr"/>
          <a:lstStyle/>
          <a:p>
            <a:pPr lvl="0">
              <a:defRPr sz="3200"/>
            </a:pPr>
          </a:p>
        </p:txBody>
      </p:sp>
      <p:sp>
        <p:nvSpPr>
          <p:cNvPr id="394" name="Shape 394"/>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395" name="Shape 395"/>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Processes are Recovered</a:t>
            </a:r>
          </a:p>
        </p:txBody>
      </p:sp>
      <p:pic>
        <p:nvPicPr>
          <p:cNvPr id="396"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402" name="Group 402"/>
          <p:cNvGrpSpPr/>
          <p:nvPr/>
        </p:nvGrpSpPr>
        <p:grpSpPr>
          <a:xfrm>
            <a:off x="6607888" y="2878942"/>
            <a:ext cx="3585325" cy="2665017"/>
            <a:chOff x="-1449178" y="0"/>
            <a:chExt cx="3585324" cy="2665015"/>
          </a:xfrm>
        </p:grpSpPr>
        <p:sp>
          <p:nvSpPr>
            <p:cNvPr id="397" name="Shape 397"/>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98"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399" name="Shape 399"/>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400" name="Shape 400"/>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401"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403"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407" name="Group 407"/>
          <p:cNvGrpSpPr/>
          <p:nvPr/>
        </p:nvGrpSpPr>
        <p:grpSpPr>
          <a:xfrm>
            <a:off x="18596545" y="3726034"/>
            <a:ext cx="2936858" cy="2264350"/>
            <a:chOff x="0" y="0"/>
            <a:chExt cx="2936856" cy="2264348"/>
          </a:xfrm>
        </p:grpSpPr>
        <p:sp>
          <p:nvSpPr>
            <p:cNvPr id="404" name="Shape 404"/>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405"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406"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408" name="Shape 408"/>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sp>
        <p:nvSpPr>
          <p:cNvPr id="409" name="Shape 409"/>
          <p:cNvSpPr/>
          <p:nvPr/>
        </p:nvSpPr>
        <p:spPr>
          <a:xfrm flipV="1">
            <a:off x="12192000" y="84274"/>
            <a:ext cx="1" cy="13547452"/>
          </a:xfrm>
          <a:prstGeom prst="line">
            <a:avLst/>
          </a:prstGeom>
          <a:ln w="25400">
            <a:solidFill>
              <a:srgbClr val="F8F8F8"/>
            </a:solidFill>
            <a:miter lim="400000"/>
          </a:ln>
        </p:spPr>
        <p:txBody>
          <a:bodyPr lIns="0" tIns="0" rIns="0" bIns="0" anchor="ctr"/>
          <a:lstStyle/>
          <a:p>
            <a:pPr lvl="0">
              <a:defRPr sz="3200"/>
            </a:pPr>
          </a:p>
        </p:txBody>
      </p:sp>
      <p:grpSp>
        <p:nvGrpSpPr>
          <p:cNvPr id="432" name="Group 432"/>
          <p:cNvGrpSpPr/>
          <p:nvPr/>
        </p:nvGrpSpPr>
        <p:grpSpPr>
          <a:xfrm>
            <a:off x="14439791" y="7700985"/>
            <a:ext cx="8478822" cy="5478296"/>
            <a:chOff x="0" y="0"/>
            <a:chExt cx="8478821" cy="5478294"/>
          </a:xfrm>
        </p:grpSpPr>
        <p:sp>
          <p:nvSpPr>
            <p:cNvPr id="410" name="Shape 410"/>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411" name="Shape 411"/>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2" name="Shape 412"/>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3" name="Shape 413"/>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4" name="Shape 414"/>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5" name="Shape 415"/>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6" name="Shape 416"/>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7" name="Shape 417"/>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8" name="Shape 418"/>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19" name="Shape 419"/>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20" name="Shape 420"/>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421" name="Shape 421"/>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Blob Store</a:t>
              </a:r>
            </a:p>
          </p:txBody>
        </p:sp>
        <p:sp>
          <p:nvSpPr>
            <p:cNvPr id="422" name="Shape 422"/>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Message Bus (NATS)</a:t>
              </a:r>
            </a:p>
          </p:txBody>
        </p:sp>
        <p:sp>
          <p:nvSpPr>
            <p:cNvPr id="423" name="Shape 423"/>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424" name="Shape 424"/>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425" name="Shape 425"/>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Cloud Controller</a:t>
              </a:r>
            </a:p>
          </p:txBody>
        </p:sp>
        <p:sp>
          <p:nvSpPr>
            <p:cNvPr id="426" name="Shape 426"/>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Health Manager</a:t>
              </a:r>
            </a:p>
          </p:txBody>
        </p:sp>
        <p:sp>
          <p:nvSpPr>
            <p:cNvPr id="427" name="Shape 427"/>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428"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429" name="Shape 429"/>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430" name="Shape 430"/>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431"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433" name="Shape 433"/>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434" name="Shape 434"/>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VMs are Recovered</a:t>
            </a:r>
          </a:p>
        </p:txBody>
      </p:sp>
      <p:sp>
        <p:nvSpPr>
          <p:cNvPr id="435" name="Shape 435"/>
          <p:cNvSpPr/>
          <p:nvPr/>
        </p:nvSpPr>
        <p:spPr>
          <a:xfrm>
            <a:off x="2101763" y="9003030"/>
            <a:ext cx="7594498" cy="3888342"/>
          </a:xfrm>
          <a:prstGeom prst="roundRect">
            <a:avLst>
              <a:gd name="adj" fmla="val 8348"/>
            </a:avLst>
          </a:prstGeom>
          <a:ln w="38100">
            <a:solidFill>
              <a:srgbClr val="A6AAA9">
                <a:alpha val="1200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436" name="Shape 436"/>
          <p:cNvSpPr/>
          <p:nvPr/>
        </p:nvSpPr>
        <p:spPr>
          <a:xfrm>
            <a:off x="2761798" y="10084227"/>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437" name="Shape 437"/>
          <p:cNvSpPr/>
          <p:nvPr/>
        </p:nvSpPr>
        <p:spPr>
          <a:xfrm>
            <a:off x="2502154"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438" name="Shape 438"/>
          <p:cNvSpPr/>
          <p:nvPr/>
        </p:nvSpPr>
        <p:spPr>
          <a:xfrm>
            <a:off x="6563721" y="10084227"/>
            <a:ext cx="2904669"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439" name="Shape 439"/>
          <p:cNvSpPr/>
          <p:nvPr/>
        </p:nvSpPr>
        <p:spPr>
          <a:xfrm>
            <a:off x="6322623"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440" name="Shape 440"/>
          <p:cNvSpPr/>
          <p:nvPr/>
        </p:nvSpPr>
        <p:spPr>
          <a:xfrm>
            <a:off x="6118618" y="10492662"/>
            <a:ext cx="2904670"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441" name="Shape 441"/>
          <p:cNvSpPr/>
          <p:nvPr/>
        </p:nvSpPr>
        <p:spPr>
          <a:xfrm>
            <a:off x="2298149" y="10492662"/>
            <a:ext cx="2904669"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442" name="Shape 442"/>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000">
                <a:solidFill>
                  <a:srgbClr val="53585F"/>
                </a:solidFill>
              </a:defRPr>
            </a:lvl1pPr>
          </a:lstStyle>
          <a:p>
            <a:pPr lvl="0">
              <a:defRPr sz="1800">
                <a:solidFill>
                  <a:srgbClr val="000000"/>
                </a:solidFill>
              </a:defRPr>
            </a:pPr>
            <a:r>
              <a:rPr sz="2000">
                <a:solidFill>
                  <a:srgbClr val="53585F"/>
                </a:solidFill>
              </a:rPr>
              <a:t>cf push my-app -i 6</a:t>
            </a:r>
          </a:p>
        </p:txBody>
      </p:sp>
      <p:sp>
        <p:nvSpPr>
          <p:cNvPr id="443" name="Shape 443"/>
          <p:cNvSpPr/>
          <p:nvPr/>
        </p:nvSpPr>
        <p:spPr>
          <a:xfrm flipH="1" rot="16200000">
            <a:off x="5670823" y="8126674"/>
            <a:ext cx="443439" cy="406183"/>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444" name="Shape 444"/>
          <p:cNvSpPr/>
          <p:nvPr/>
        </p:nvSpPr>
        <p:spPr>
          <a:xfrm flipV="1">
            <a:off x="5899011" y="8703164"/>
            <a:ext cx="1" cy="4488073"/>
          </a:xfrm>
          <a:prstGeom prst="line">
            <a:avLst/>
          </a:prstGeom>
          <a:ln w="12700">
            <a:solidFill>
              <a:srgbClr val="A6AAA9">
                <a:alpha val="12000"/>
              </a:srgbClr>
            </a:solidFill>
            <a:custDash>
              <a:ds d="200000" sp="200000"/>
            </a:custDash>
            <a:miter lim="400000"/>
          </a:ln>
        </p:spPr>
        <p:txBody>
          <a:bodyPr lIns="0" tIns="0" rIns="0" bIns="0" anchor="ctr"/>
          <a:lstStyle/>
          <a:p>
            <a:pPr lvl="0">
              <a:defRPr sz="3200"/>
            </a:pPr>
          </a:p>
        </p:txBody>
      </p:sp>
      <p:sp>
        <p:nvSpPr>
          <p:cNvPr id="445" name="Shape 445"/>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AZ-1</a:t>
            </a:r>
          </a:p>
        </p:txBody>
      </p:sp>
      <p:sp>
        <p:nvSpPr>
          <p:cNvPr id="446" name="Shape 446"/>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AZ-2</a:t>
            </a:r>
          </a:p>
        </p:txBody>
      </p:sp>
      <p:sp>
        <p:nvSpPr>
          <p:cNvPr id="447" name="Shape 447"/>
          <p:cNvSpPr/>
          <p:nvPr/>
        </p:nvSpPr>
        <p:spPr>
          <a:xfrm flipH="1" rot="18000000">
            <a:off x="4484504"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448" name="Shape 448"/>
          <p:cNvSpPr/>
          <p:nvPr/>
        </p:nvSpPr>
        <p:spPr>
          <a:xfrm flipH="1" rot="14400000">
            <a:off x="6870079"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449" name="Shape 449"/>
          <p:cNvSpPr/>
          <p:nvPr/>
        </p:nvSpPr>
        <p:spPr>
          <a:xfrm>
            <a:off x="2400151" y="10928655"/>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450" name="Shape 450"/>
          <p:cNvSpPr/>
          <p:nvPr/>
        </p:nvSpPr>
        <p:spPr>
          <a:xfrm>
            <a:off x="6220620" y="10947200"/>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451" name="Shape 451"/>
          <p:cNvSpPr/>
          <p:nvPr/>
        </p:nvSpPr>
        <p:spPr>
          <a:xfrm>
            <a:off x="2400151" y="11336666"/>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452" name="Shape 452"/>
          <p:cNvSpPr/>
          <p:nvPr/>
        </p:nvSpPr>
        <p:spPr>
          <a:xfrm>
            <a:off x="6220620" y="1135521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453" name="Shape 453"/>
          <p:cNvSpPr/>
          <p:nvPr/>
        </p:nvSpPr>
        <p:spPr>
          <a:xfrm>
            <a:off x="2405279" y="11749786"/>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454" name="Shape 454"/>
          <p:cNvSpPr/>
          <p:nvPr/>
        </p:nvSpPr>
        <p:spPr>
          <a:xfrm>
            <a:off x="6225748" y="1176833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pic>
        <p:nvPicPr>
          <p:cNvPr id="457" name="pasted-image.pdf"/>
          <p:cNvPicPr/>
          <p:nvPr/>
        </p:nvPicPr>
        <p:blipFill>
          <a:blip r:embed="rId2">
            <a:extLst/>
          </a:blip>
          <a:stretch>
            <a:fillRect/>
          </a:stretch>
        </p:blipFill>
        <p:spPr>
          <a:xfrm>
            <a:off x="12806219" y="6239255"/>
            <a:ext cx="8259806" cy="6502401"/>
          </a:xfrm>
          <a:prstGeom prst="rect">
            <a:avLst/>
          </a:prstGeom>
          <a:ln w="12700">
            <a:miter lim="400000"/>
          </a:ln>
        </p:spPr>
      </p:pic>
      <p:sp>
        <p:nvSpPr>
          <p:cNvPr id="458" name="Shape 458"/>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BOSH deploys and manages</a:t>
            </a:r>
            <a:r>
              <a:rPr sz="4000"/>
              <a:t> large scale distributed systems. It provides the means to go from deployment (i.e., Chef/Puppet) to VM creation and lifecycle management.  Core to bosh is the ability to execute </a:t>
            </a:r>
            <a:r>
              <a:rPr b="1" sz="4000">
                <a:latin typeface="Helvetica"/>
                <a:ea typeface="Helvetica"/>
                <a:cs typeface="Helvetica"/>
                <a:sym typeface="Helvetica"/>
              </a:rPr>
              <a:t>Canary-style deployments</a:t>
            </a:r>
            <a:r>
              <a:rPr sz="4000"/>
              <a:t> with zero downtime.</a:t>
            </a:r>
          </a:p>
        </p:txBody>
      </p:sp>
      <p:grpSp>
        <p:nvGrpSpPr>
          <p:cNvPr id="464" name="Group 464"/>
          <p:cNvGrpSpPr/>
          <p:nvPr/>
        </p:nvGrpSpPr>
        <p:grpSpPr>
          <a:xfrm>
            <a:off x="1543934" y="11038130"/>
            <a:ext cx="7353316" cy="2094948"/>
            <a:chOff x="0" y="0"/>
            <a:chExt cx="7353315" cy="2094946"/>
          </a:xfrm>
        </p:grpSpPr>
        <p:pic>
          <p:nvPicPr>
            <p:cNvPr id="459" name="pasted-image.png"/>
            <p:cNvPicPr/>
            <p:nvPr/>
          </p:nvPicPr>
          <p:blipFill>
            <a:blip r:embed="rId3">
              <a:extLst/>
            </a:blip>
            <a:stretch>
              <a:fillRect/>
            </a:stretch>
          </p:blipFill>
          <p:spPr>
            <a:xfrm>
              <a:off x="0" y="376844"/>
              <a:ext cx="1651000" cy="266770"/>
            </a:xfrm>
            <a:prstGeom prst="rect">
              <a:avLst/>
            </a:prstGeom>
            <a:ln w="12700" cap="flat">
              <a:noFill/>
              <a:miter lim="400000"/>
            </a:ln>
            <a:effectLst/>
          </p:spPr>
        </p:pic>
        <p:pic>
          <p:nvPicPr>
            <p:cNvPr id="460" name="pasted-image.png"/>
            <p:cNvPicPr/>
            <p:nvPr/>
          </p:nvPicPr>
          <p:blipFill>
            <a:blip r:embed="rId4">
              <a:extLst/>
            </a:blip>
            <a:srcRect l="8960" t="15330" r="1353" b="22023"/>
            <a:stretch>
              <a:fillRect/>
            </a:stretch>
          </p:blipFill>
          <p:spPr>
            <a:xfrm>
              <a:off x="2844397" y="0"/>
              <a:ext cx="1708526" cy="921958"/>
            </a:xfrm>
            <a:prstGeom prst="rect">
              <a:avLst/>
            </a:prstGeom>
            <a:ln w="12700" cap="flat">
              <a:noFill/>
              <a:miter lim="400000"/>
            </a:ln>
            <a:effectLst/>
          </p:spPr>
        </p:pic>
        <p:pic>
          <p:nvPicPr>
            <p:cNvPr id="461" name="pasted-image.png"/>
            <p:cNvPicPr/>
            <p:nvPr/>
          </p:nvPicPr>
          <p:blipFill>
            <a:blip r:embed="rId5">
              <a:extLst/>
            </a:blip>
            <a:stretch>
              <a:fillRect/>
            </a:stretch>
          </p:blipFill>
          <p:spPr>
            <a:xfrm>
              <a:off x="1276168" y="845430"/>
              <a:ext cx="1905001" cy="1229033"/>
            </a:xfrm>
            <a:prstGeom prst="rect">
              <a:avLst/>
            </a:prstGeom>
            <a:ln w="12700" cap="flat">
              <a:noFill/>
              <a:miter lim="400000"/>
            </a:ln>
            <a:effectLst/>
          </p:spPr>
        </p:pic>
        <p:pic>
          <p:nvPicPr>
            <p:cNvPr id="462" name="pasted-image.png"/>
            <p:cNvPicPr/>
            <p:nvPr/>
          </p:nvPicPr>
          <p:blipFill>
            <a:blip r:embed="rId6">
              <a:extLst/>
            </a:blip>
            <a:stretch>
              <a:fillRect/>
            </a:stretch>
          </p:blipFill>
          <p:spPr>
            <a:xfrm>
              <a:off x="4374400" y="824946"/>
              <a:ext cx="1270001" cy="1270001"/>
            </a:xfrm>
            <a:prstGeom prst="rect">
              <a:avLst/>
            </a:prstGeom>
            <a:ln w="12700" cap="flat">
              <a:noFill/>
              <a:miter lim="400000"/>
            </a:ln>
            <a:effectLst/>
          </p:spPr>
        </p:pic>
        <p:pic>
          <p:nvPicPr>
            <p:cNvPr id="463" name="pasted-image.png"/>
            <p:cNvPicPr/>
            <p:nvPr/>
          </p:nvPicPr>
          <p:blipFill>
            <a:blip r:embed="rId7">
              <a:extLst/>
            </a:blip>
            <a:stretch>
              <a:fillRect/>
            </a:stretch>
          </p:blipFill>
          <p:spPr>
            <a:xfrm>
              <a:off x="5448315" y="337650"/>
              <a:ext cx="1905001" cy="345158"/>
            </a:xfrm>
            <a:prstGeom prst="rect">
              <a:avLst/>
            </a:prstGeom>
            <a:ln w="12700" cap="flat">
              <a:noFill/>
              <a:miter lim="400000"/>
            </a:ln>
            <a:effectLst/>
          </p:spPr>
        </p:pic>
      </p:grpSp>
      <p:grpSp>
        <p:nvGrpSpPr>
          <p:cNvPr id="467" name="Group 467"/>
          <p:cNvGrpSpPr/>
          <p:nvPr/>
        </p:nvGrpSpPr>
        <p:grpSpPr>
          <a:xfrm rot="20503568">
            <a:off x="14699490" y="7857949"/>
            <a:ext cx="5850311" cy="1371601"/>
            <a:chOff x="-50800" y="-50800"/>
            <a:chExt cx="5850309" cy="1371600"/>
          </a:xfrm>
        </p:grpSpPr>
        <p:sp>
          <p:nvSpPr>
            <p:cNvPr id="466" name="Shape 466"/>
            <p:cNvSpPr/>
            <p:nvPr/>
          </p:nvSpPr>
          <p:spPr>
            <a:xfrm>
              <a:off x="0" y="0"/>
              <a:ext cx="5748710" cy="1270000"/>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i="1" sz="7000">
                  <a:latin typeface="Helvetica"/>
                  <a:ea typeface="Helvetica"/>
                  <a:cs typeface="Helvetica"/>
                  <a:sym typeface="Helvetica"/>
                </a:defRPr>
              </a:lvl1pPr>
            </a:lstStyle>
            <a:p>
              <a:pPr lvl="0">
                <a:defRPr b="0" i="0" sz="1800"/>
              </a:pPr>
              <a:r>
                <a:rPr b="1" i="1" sz="7000"/>
                <a:t>Open Source</a:t>
              </a:r>
            </a:p>
          </p:txBody>
        </p:sp>
        <p:pic>
          <p:nvPicPr>
            <p:cNvPr id="465" name=""/>
            <p:cNvPicPr/>
            <p:nvPr/>
          </p:nvPicPr>
          <p:blipFill>
            <a:blip r:embed="rId8">
              <a:extLst/>
            </a:blip>
            <a:stretch>
              <a:fillRect/>
            </a:stretch>
          </p:blipFill>
          <p:spPr>
            <a:xfrm>
              <a:off x="-50801" y="-50801"/>
              <a:ext cx="5850311" cy="1371601"/>
            </a:xfrm>
            <a:prstGeom prst="rect">
              <a:avLst/>
            </a:prstGeom>
            <a:effectLst/>
          </p:spPr>
        </p:pic>
      </p:grpSp>
      <p:sp>
        <p:nvSpPr>
          <p:cNvPr id="468" name="Shape 468"/>
          <p:cNvSpPr/>
          <p:nvPr/>
        </p:nvSpPr>
        <p:spPr>
          <a:xfrm>
            <a:off x="1061149" y="6142256"/>
            <a:ext cx="1083905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Cloud Provider Interface </a:t>
            </a:r>
            <a:r>
              <a:rPr sz="4000"/>
              <a:t>(CPI)</a:t>
            </a:r>
            <a:r>
              <a:rPr b="1" sz="4000">
                <a:latin typeface="Helvetica"/>
                <a:ea typeface="Helvetica"/>
                <a:cs typeface="Helvetica"/>
                <a:sym typeface="Helvetica"/>
              </a:rPr>
              <a:t> </a:t>
            </a:r>
            <a:r>
              <a:rPr sz="4000"/>
              <a:t>abstracts the underlying IaaS provider, allowing bosh deployed clusters to operate on any IaaS which has a CPI.</a:t>
            </a:r>
          </a:p>
        </p:txBody>
      </p:sp>
      <p:sp>
        <p:nvSpPr>
          <p:cNvPr id="469" name="Shape 469"/>
          <p:cNvSpPr/>
          <p:nvPr/>
        </p:nvSpPr>
        <p:spPr>
          <a:xfrm>
            <a:off x="1061149" y="3402927"/>
            <a:ext cx="1083905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Health Monitor </a:t>
            </a:r>
            <a:r>
              <a:rPr sz="4000"/>
              <a:t>provides lifecycle availability for all deployed VM’s and VM processes.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467"/>
                                        </p:tgtEl>
                                        <p:attrNameLst>
                                          <p:attrName>style.visibility</p:attrName>
                                        </p:attrNameLst>
                                      </p:cBhvr>
                                      <p:to>
                                        <p:strVal val="visible"/>
                                      </p:to>
                                    </p:set>
                                    <p:anim calcmode="lin" valueType="num">
                                      <p:cBhvr>
                                        <p:cTn id="7" dur="1000" fill="hold"/>
                                        <p:tgtEl>
                                          <p:spTgt spid="467"/>
                                        </p:tgtEl>
                                        <p:attrNameLst>
                                          <p:attrName>ppt_x</p:attrName>
                                        </p:attrNameLst>
                                      </p:cBhvr>
                                      <p:tavLst>
                                        <p:tav tm="0">
                                          <p:val>
                                            <p:strVal val="#ppt_x"/>
                                          </p:val>
                                        </p:tav>
                                        <p:tav tm="100000">
                                          <p:val>
                                            <p:strVal val="#ppt_x"/>
                                          </p:val>
                                        </p:tav>
                                      </p:tavLst>
                                    </p:anim>
                                    <p:anim calcmode="lin" valueType="num">
                                      <p:cBhvr>
                                        <p:cTn id="8" dur="1000" fill="hold"/>
                                        <p:tgtEl>
                                          <p:spTgt spid="46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7"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1" name="opsmgr.png"/>
          <p:cNvPicPr/>
          <p:nvPr/>
        </p:nvPicPr>
        <p:blipFill>
          <a:blip r:embed="rId2">
            <a:extLst/>
          </a:blip>
          <a:stretch>
            <a:fillRect/>
          </a:stretch>
        </p:blipFill>
        <p:spPr>
          <a:xfrm>
            <a:off x="12488786" y="1235745"/>
            <a:ext cx="10160001" cy="5397501"/>
          </a:xfrm>
          <a:prstGeom prst="rect">
            <a:avLst/>
          </a:prstGeom>
          <a:ln w="12700">
            <a:miter lim="400000"/>
          </a:ln>
        </p:spPr>
      </p:pic>
      <p:sp>
        <p:nvSpPr>
          <p:cNvPr id="472" name="Shape 472"/>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pic>
        <p:nvPicPr>
          <p:cNvPr id="473" name="pasted-image.pdf"/>
          <p:cNvPicPr/>
          <p:nvPr/>
        </p:nvPicPr>
        <p:blipFill>
          <a:blip r:embed="rId3">
            <a:extLst/>
          </a:blip>
          <a:stretch>
            <a:fillRect/>
          </a:stretch>
        </p:blipFill>
        <p:spPr>
          <a:xfrm>
            <a:off x="12806219" y="6239255"/>
            <a:ext cx="8259806" cy="6502401"/>
          </a:xfrm>
          <a:prstGeom prst="rect">
            <a:avLst/>
          </a:prstGeom>
          <a:ln w="12700">
            <a:miter lim="400000"/>
          </a:ln>
        </p:spPr>
      </p:pic>
      <p:grpSp>
        <p:nvGrpSpPr>
          <p:cNvPr id="479" name="Group 479"/>
          <p:cNvGrpSpPr/>
          <p:nvPr/>
        </p:nvGrpSpPr>
        <p:grpSpPr>
          <a:xfrm>
            <a:off x="1543934" y="10812506"/>
            <a:ext cx="7353316" cy="2320572"/>
            <a:chOff x="0" y="0"/>
            <a:chExt cx="7353315" cy="2320570"/>
          </a:xfrm>
        </p:grpSpPr>
        <p:pic>
          <p:nvPicPr>
            <p:cNvPr id="474" name="pasted-image.png"/>
            <p:cNvPicPr/>
            <p:nvPr/>
          </p:nvPicPr>
          <p:blipFill>
            <a:blip r:embed="rId4">
              <a:extLst/>
            </a:blip>
            <a:stretch>
              <a:fillRect/>
            </a:stretch>
          </p:blipFill>
          <p:spPr>
            <a:xfrm>
              <a:off x="0" y="602468"/>
              <a:ext cx="1651000" cy="266770"/>
            </a:xfrm>
            <a:prstGeom prst="rect">
              <a:avLst/>
            </a:prstGeom>
            <a:ln w="12700" cap="flat">
              <a:noFill/>
              <a:miter lim="400000"/>
            </a:ln>
            <a:effectLst/>
          </p:spPr>
        </p:pic>
        <p:pic>
          <p:nvPicPr>
            <p:cNvPr id="475" name="pasted-image.png"/>
            <p:cNvPicPr/>
            <p:nvPr/>
          </p:nvPicPr>
          <p:blipFill>
            <a:blip r:embed="rId5">
              <a:extLst/>
            </a:blip>
            <a:stretch>
              <a:fillRect/>
            </a:stretch>
          </p:blipFill>
          <p:spPr>
            <a:xfrm>
              <a:off x="2673705" y="0"/>
              <a:ext cx="1905001" cy="1471706"/>
            </a:xfrm>
            <a:prstGeom prst="rect">
              <a:avLst/>
            </a:prstGeom>
            <a:ln w="12700" cap="flat">
              <a:noFill/>
              <a:miter lim="400000"/>
            </a:ln>
            <a:effectLst/>
          </p:spPr>
        </p:pic>
        <p:pic>
          <p:nvPicPr>
            <p:cNvPr id="476" name="pasted-image.png"/>
            <p:cNvPicPr/>
            <p:nvPr/>
          </p:nvPicPr>
          <p:blipFill>
            <a:blip r:embed="rId6">
              <a:extLst/>
            </a:blip>
            <a:stretch>
              <a:fillRect/>
            </a:stretch>
          </p:blipFill>
          <p:spPr>
            <a:xfrm>
              <a:off x="1276168" y="1071054"/>
              <a:ext cx="1905001" cy="1229033"/>
            </a:xfrm>
            <a:prstGeom prst="rect">
              <a:avLst/>
            </a:prstGeom>
            <a:ln w="12700" cap="flat">
              <a:noFill/>
              <a:miter lim="400000"/>
            </a:ln>
            <a:effectLst/>
          </p:spPr>
        </p:pic>
        <p:pic>
          <p:nvPicPr>
            <p:cNvPr id="477" name="pasted-image.png"/>
            <p:cNvPicPr/>
            <p:nvPr/>
          </p:nvPicPr>
          <p:blipFill>
            <a:blip r:embed="rId7">
              <a:extLst/>
            </a:blip>
            <a:stretch>
              <a:fillRect/>
            </a:stretch>
          </p:blipFill>
          <p:spPr>
            <a:xfrm>
              <a:off x="4374400" y="1050570"/>
              <a:ext cx="1270001" cy="1270001"/>
            </a:xfrm>
            <a:prstGeom prst="rect">
              <a:avLst/>
            </a:prstGeom>
            <a:ln w="12700" cap="flat">
              <a:noFill/>
              <a:miter lim="400000"/>
            </a:ln>
            <a:effectLst/>
          </p:spPr>
        </p:pic>
        <p:pic>
          <p:nvPicPr>
            <p:cNvPr id="478" name="pasted-image.png"/>
            <p:cNvPicPr/>
            <p:nvPr/>
          </p:nvPicPr>
          <p:blipFill>
            <a:blip r:embed="rId8">
              <a:extLst/>
            </a:blip>
            <a:stretch>
              <a:fillRect/>
            </a:stretch>
          </p:blipFill>
          <p:spPr>
            <a:xfrm>
              <a:off x="5448315" y="563274"/>
              <a:ext cx="1905001" cy="345158"/>
            </a:xfrm>
            <a:prstGeom prst="rect">
              <a:avLst/>
            </a:prstGeom>
            <a:ln w="12700" cap="flat">
              <a:noFill/>
              <a:miter lim="400000"/>
            </a:ln>
            <a:effectLst/>
          </p:spPr>
        </p:pic>
      </p:grpSp>
      <p:pic>
        <p:nvPicPr>
          <p:cNvPr id="480" name=""/>
          <p:cNvPicPr/>
          <p:nvPr/>
        </p:nvPicPr>
        <p:blipFill>
          <a:blip r:embed="rId9">
            <a:extLst/>
          </a:blip>
          <a:stretch>
            <a:fillRect/>
          </a:stretch>
        </p:blipFill>
        <p:spPr>
          <a:xfrm>
            <a:off x="1351916" y="10967911"/>
            <a:ext cx="2072481" cy="1096211"/>
          </a:xfrm>
          <a:prstGeom prst="rect">
            <a:avLst/>
          </a:prstGeom>
          <a:effectLst>
            <a:outerShdw sx="100000" sy="100000" kx="0" ky="0" algn="b" rotWithShape="0" blurRad="38100" dist="25400" dir="5400000">
              <a:srgbClr val="000000">
                <a:alpha val="50000"/>
              </a:srgbClr>
            </a:outerShdw>
          </a:effectLst>
        </p:spPr>
      </p:pic>
      <p:sp>
        <p:nvSpPr>
          <p:cNvPr id="481" name="Shape 481"/>
          <p:cNvSpPr/>
          <p:nvPr/>
        </p:nvSpPr>
        <p:spPr>
          <a:xfrm>
            <a:off x="1643996" y="2144348"/>
            <a:ext cx="8823875" cy="320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Ops Manager </a:t>
            </a:r>
            <a:r>
              <a:rPr sz="4000"/>
              <a:t>is a web based front end to manage </a:t>
            </a:r>
            <a:r>
              <a:rPr sz="4000">
                <a:solidFill>
                  <a:srgbClr val="10786D"/>
                </a:solidFill>
                <a:latin typeface="FreightSans Pro Medium"/>
                <a:ea typeface="FreightSans Pro Medium"/>
                <a:cs typeface="FreightSans Pro Medium"/>
                <a:sym typeface="FreightSans Pro Medium"/>
              </a:rPr>
              <a:t>Pivotal </a:t>
            </a:r>
            <a:r>
              <a:rPr sz="4000">
                <a:solidFill>
                  <a:srgbClr val="10786D"/>
                </a:solidFill>
                <a:latin typeface="FreightSans Pro Semibold"/>
                <a:ea typeface="FreightSans Pro Semibold"/>
                <a:cs typeface="FreightSans Pro Semibold"/>
                <a:sym typeface="FreightSans Pro Semibold"/>
              </a:rPr>
              <a:t>Cloud Foundry</a:t>
            </a:r>
            <a:r>
              <a:rPr sz="4000">
                <a:solidFill>
                  <a:srgbClr val="10786D"/>
                </a:solidFill>
              </a:rPr>
              <a:t> </a:t>
            </a:r>
            <a:r>
              <a:rPr sz="4000"/>
              <a:t>installations and associated services.  Ops Manager leverages BOSH to deploy and manage clusters.</a:t>
            </a:r>
          </a:p>
        </p:txBody>
      </p:sp>
      <p:grpSp>
        <p:nvGrpSpPr>
          <p:cNvPr id="484" name="Group 484"/>
          <p:cNvGrpSpPr/>
          <p:nvPr/>
        </p:nvGrpSpPr>
        <p:grpSpPr>
          <a:xfrm>
            <a:off x="13836073" y="1130402"/>
            <a:ext cx="7465427" cy="5608187"/>
            <a:chOff x="0" y="0"/>
            <a:chExt cx="7465425" cy="5608185"/>
          </a:xfrm>
        </p:grpSpPr>
        <p:pic>
          <p:nvPicPr>
            <p:cNvPr id="482" name=""/>
            <p:cNvPicPr/>
            <p:nvPr/>
          </p:nvPicPr>
          <p:blipFill>
            <a:blip r:embed="rId10">
              <a:extLst/>
            </a:blip>
            <a:stretch>
              <a:fillRect/>
            </a:stretch>
          </p:blipFill>
          <p:spPr>
            <a:xfrm rot="19980000">
              <a:off x="1348875" y="1891575"/>
              <a:ext cx="4767676" cy="1825036"/>
            </a:xfrm>
            <a:prstGeom prst="rect">
              <a:avLst/>
            </a:prstGeom>
            <a:effectLst>
              <a:outerShdw sx="100000" sy="100000" kx="0" ky="0" algn="b" rotWithShape="0" blurRad="38100" dist="25400" dir="5400000">
                <a:srgbClr val="000000">
                  <a:alpha val="50000"/>
                </a:srgbClr>
              </a:outerShdw>
            </a:effectLst>
          </p:spPr>
        </p:pic>
        <p:pic>
          <p:nvPicPr>
            <p:cNvPr id="483" name="Pivotal_Black.png"/>
            <p:cNvPicPr/>
            <p:nvPr/>
          </p:nvPicPr>
          <p:blipFill>
            <a:blip r:embed="rId11">
              <a:extLst/>
            </a:blip>
            <a:stretch>
              <a:fillRect/>
            </a:stretch>
          </p:blipFill>
          <p:spPr>
            <a:xfrm rot="19980000">
              <a:off x="240212" y="1436503"/>
              <a:ext cx="6985001" cy="2735180"/>
            </a:xfrm>
            <a:prstGeom prst="rect">
              <a:avLst/>
            </a:prstGeom>
            <a:ln w="12700" cap="flat">
              <a:noFill/>
              <a:miter lim="400000"/>
            </a:ln>
            <a:effectLst/>
          </p:spPr>
        </p:pic>
      </p:grpSp>
      <p:pic>
        <p:nvPicPr>
          <p:cNvPr id="485" name=""/>
          <p:cNvPicPr/>
          <p:nvPr/>
        </p:nvPicPr>
        <p:blipFill>
          <a:blip r:embed="rId12">
            <a:extLst/>
          </a:blip>
          <a:stretch>
            <a:fillRect/>
          </a:stretch>
        </p:blipFill>
        <p:spPr>
          <a:xfrm>
            <a:off x="4184351" y="10967911"/>
            <a:ext cx="2072482" cy="1096211"/>
          </a:xfrm>
          <a:prstGeom prst="rect">
            <a:avLst/>
          </a:prstGeom>
          <a:effectLst>
            <a:outerShdw sx="100000" sy="100000" kx="0" ky="0" algn="b" rotWithShape="0" blurRad="38100" dist="25400" dir="5400000">
              <a:srgbClr val="000000">
                <a:alpha val="50000"/>
              </a:srgbClr>
            </a:outerShdw>
          </a:effectLst>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471"/>
                                        </p:tgtEl>
                                        <p:attrNameLst>
                                          <p:attrName>style.visibility</p:attrName>
                                        </p:attrNameLst>
                                      </p:cBhvr>
                                      <p:to>
                                        <p:strVal val="visible"/>
                                      </p:to>
                                    </p:set>
                                    <p:anim calcmode="lin" valueType="num">
                                      <p:cBhvr>
                                        <p:cTn id="7" dur="1000" fill="hold"/>
                                        <p:tgtEl>
                                          <p:spTgt spid="471"/>
                                        </p:tgtEl>
                                        <p:attrNameLst>
                                          <p:attrName>ppt_x</p:attrName>
                                        </p:attrNameLst>
                                      </p:cBhvr>
                                      <p:tavLst>
                                        <p:tav tm="0">
                                          <p:val>
                                            <p:strVal val="#ppt_x"/>
                                          </p:val>
                                        </p:tav>
                                        <p:tav tm="100000">
                                          <p:val>
                                            <p:strVal val="#ppt_x"/>
                                          </p:val>
                                        </p:tav>
                                      </p:tavLst>
                                    </p:anim>
                                    <p:anim calcmode="lin" valueType="num">
                                      <p:cBhvr>
                                        <p:cTn id="8" dur="1000" fill="hold"/>
                                        <p:tgtEl>
                                          <p:spTgt spid="47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nodeType="afterEffect" presetClass="entr" presetSubtype="0" presetID="9" grpId="2" fill="hold">
                                  <p:stCondLst>
                                    <p:cond delay="0"/>
                                  </p:stCondLst>
                                  <p:iterate type="el" backwards="0">
                                    <p:tmAbs val="0"/>
                                  </p:iterate>
                                  <p:childTnLst>
                                    <p:set>
                                      <p:cBhvr>
                                        <p:cTn id="11" fill="hold"/>
                                        <p:tgtEl>
                                          <p:spTgt spid="481"/>
                                        </p:tgtEl>
                                        <p:attrNameLst>
                                          <p:attrName>style.visibility</p:attrName>
                                        </p:attrNameLst>
                                      </p:cBhvr>
                                      <p:to>
                                        <p:strVal val="visible"/>
                                      </p:to>
                                    </p:set>
                                    <p:animEffect filter="dissolve" transition="in">
                                      <p:cBhvr>
                                        <p:cTn id="12" dur="1000"/>
                                        <p:tgtEl>
                                          <p:spTgt spid="481"/>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6" presetID="23" grpId="3" fill="hold">
                                  <p:stCondLst>
                                    <p:cond delay="0"/>
                                  </p:stCondLst>
                                  <p:iterate type="el" backwards="0">
                                    <p:tmAbs val="0"/>
                                  </p:iterate>
                                  <p:childTnLst>
                                    <p:set>
                                      <p:cBhvr>
                                        <p:cTn id="16" fill="hold"/>
                                        <p:tgtEl>
                                          <p:spTgt spid="480"/>
                                        </p:tgtEl>
                                        <p:attrNameLst>
                                          <p:attrName>style.visibility</p:attrName>
                                        </p:attrNameLst>
                                      </p:cBhvr>
                                      <p:to>
                                        <p:strVal val="visible"/>
                                      </p:to>
                                    </p:set>
                                    <p:anim calcmode="lin" valueType="num">
                                      <p:cBhvr>
                                        <p:cTn id="17" dur="750" fill="hold"/>
                                        <p:tgtEl>
                                          <p:spTgt spid="480"/>
                                        </p:tgtEl>
                                        <p:attrNameLst>
                                          <p:attrName>ppt_w</p:attrName>
                                        </p:attrNameLst>
                                      </p:cBhvr>
                                      <p:tavLst>
                                        <p:tav tm="0">
                                          <p:val>
                                            <p:fltVal val="0"/>
                                          </p:val>
                                        </p:tav>
                                        <p:tav tm="100000">
                                          <p:val>
                                            <p:strVal val="#ppt_w"/>
                                          </p:val>
                                        </p:tav>
                                      </p:tavLst>
                                    </p:anim>
                                    <p:anim calcmode="lin" valueType="num">
                                      <p:cBhvr>
                                        <p:cTn id="18" dur="750" fill="hold"/>
                                        <p:tgtEl>
                                          <p:spTgt spid="480"/>
                                        </p:tgtEl>
                                        <p:attrNameLst>
                                          <p:attrName>ppt_h</p:attrName>
                                        </p:attrNameLst>
                                      </p:cBhvr>
                                      <p:tavLst>
                                        <p:tav tm="0">
                                          <p:val>
                                            <p:fltVal val="0"/>
                                          </p:val>
                                        </p:tav>
                                        <p:tav tm="100000">
                                          <p:val>
                                            <p:strVal val="#ppt_h"/>
                                          </p:val>
                                        </p:tav>
                                      </p:tavLst>
                                    </p:anim>
                                  </p:childTnLst>
                                </p:cTn>
                              </p:par>
                            </p:childTnLst>
                          </p:cTn>
                        </p:par>
                        <p:par>
                          <p:cTn id="19" fill="hold">
                            <p:stCondLst>
                              <p:cond delay="750"/>
                            </p:stCondLst>
                            <p:childTnLst>
                              <p:par>
                                <p:cTn id="20" nodeType="afterEffect" presetClass="entr" presetSubtype="16" presetID="23" grpId="4" fill="hold">
                                  <p:stCondLst>
                                    <p:cond delay="0"/>
                                  </p:stCondLst>
                                  <p:iterate type="el" backwards="0">
                                    <p:tmAbs val="0"/>
                                  </p:iterate>
                                  <p:childTnLst>
                                    <p:set>
                                      <p:cBhvr>
                                        <p:cTn id="21" fill="hold"/>
                                        <p:tgtEl>
                                          <p:spTgt spid="485"/>
                                        </p:tgtEl>
                                        <p:attrNameLst>
                                          <p:attrName>style.visibility</p:attrName>
                                        </p:attrNameLst>
                                      </p:cBhvr>
                                      <p:to>
                                        <p:strVal val="visible"/>
                                      </p:to>
                                    </p:set>
                                    <p:anim calcmode="lin" valueType="num">
                                      <p:cBhvr>
                                        <p:cTn id="22" dur="750" fill="hold"/>
                                        <p:tgtEl>
                                          <p:spTgt spid="485"/>
                                        </p:tgtEl>
                                        <p:attrNameLst>
                                          <p:attrName>ppt_w</p:attrName>
                                        </p:attrNameLst>
                                      </p:cBhvr>
                                      <p:tavLst>
                                        <p:tav tm="0">
                                          <p:val>
                                            <p:fltVal val="0"/>
                                          </p:val>
                                        </p:tav>
                                        <p:tav tm="100000">
                                          <p:val>
                                            <p:strVal val="#ppt_w"/>
                                          </p:val>
                                        </p:tav>
                                      </p:tavLst>
                                    </p:anim>
                                    <p:anim calcmode="lin" valueType="num">
                                      <p:cBhvr>
                                        <p:cTn id="23" dur="750" fill="hold"/>
                                        <p:tgtEl>
                                          <p:spTgt spid="48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1" presetID="2" grpId="5" fill="hold">
                                  <p:stCondLst>
                                    <p:cond delay="0"/>
                                  </p:stCondLst>
                                  <p:iterate type="el" backwards="0">
                                    <p:tmAbs val="0"/>
                                  </p:iterate>
                                  <p:childTnLst>
                                    <p:set>
                                      <p:cBhvr>
                                        <p:cTn id="27" fill="hold"/>
                                        <p:tgtEl>
                                          <p:spTgt spid="484"/>
                                        </p:tgtEl>
                                        <p:attrNameLst>
                                          <p:attrName>style.visibility</p:attrName>
                                        </p:attrNameLst>
                                      </p:cBhvr>
                                      <p:to>
                                        <p:strVal val="visible"/>
                                      </p:to>
                                    </p:set>
                                    <p:anim calcmode="lin" valueType="num">
                                      <p:cBhvr>
                                        <p:cTn id="28" dur="80" fill="hold"/>
                                        <p:tgtEl>
                                          <p:spTgt spid="484"/>
                                        </p:tgtEl>
                                        <p:attrNameLst>
                                          <p:attrName>ppt_x</p:attrName>
                                        </p:attrNameLst>
                                      </p:cBhvr>
                                      <p:tavLst>
                                        <p:tav tm="0">
                                          <p:val>
                                            <p:strVal val="#ppt_x"/>
                                          </p:val>
                                        </p:tav>
                                        <p:tav tm="100000">
                                          <p:val>
                                            <p:strVal val="#ppt_x"/>
                                          </p:val>
                                        </p:tav>
                                      </p:tavLst>
                                    </p:anim>
                                    <p:anim calcmode="lin" valueType="num">
                                      <p:cBhvr>
                                        <p:cTn id="29" dur="80" fill="hold"/>
                                        <p:tgtEl>
                                          <p:spTgt spid="4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0" grpId="3"/>
      <p:bldP build="whole" bldLvl="1" animBg="1" rev="0" advAuto="0" spid="485" grpId="4"/>
      <p:bldP build="whole" bldLvl="1" animBg="1" rev="0" advAuto="0" spid="484" grpId="5"/>
      <p:bldP build="whole" bldLvl="1" animBg="1" rev="0" advAuto="0" spid="481" grpId="2"/>
      <p:bldP build="whole" bldLvl="1" animBg="1" rev="0" advAuto="0" spid="471"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488" name="Shape 488"/>
          <p:cNvSpPr/>
          <p:nvPr/>
        </p:nvSpPr>
        <p:spPr>
          <a:xfrm>
            <a:off x="631994" y="3097809"/>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pic>
        <p:nvPicPr>
          <p:cNvPr id="489" name="pasted-image.pdf"/>
          <p:cNvPicPr/>
          <p:nvPr/>
        </p:nvPicPr>
        <p:blipFill>
          <a:blip r:embed="rId2">
            <a:extLst/>
          </a:blip>
          <a:stretch>
            <a:fillRect/>
          </a:stretch>
        </p:blipFill>
        <p:spPr>
          <a:xfrm>
            <a:off x="1410591" y="1589546"/>
            <a:ext cx="7620001" cy="1092792"/>
          </a:xfrm>
          <a:prstGeom prst="rect">
            <a:avLst/>
          </a:prstGeom>
          <a:ln w="12700">
            <a:miter lim="400000"/>
          </a:ln>
        </p:spPr>
      </p:pic>
      <p:sp>
        <p:nvSpPr>
          <p:cNvPr id="490" name="Shape 490"/>
          <p:cNvSpPr/>
          <p:nvPr/>
        </p:nvSpPr>
        <p:spPr>
          <a:xfrm>
            <a:off x="12133888" y="2098351"/>
            <a:ext cx="10839058" cy="2540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All Cloud Foundry traffic flows through a </a:t>
            </a:r>
            <a:r>
              <a:rPr b="1" sz="4000">
                <a:latin typeface="Helvetica"/>
                <a:ea typeface="Helvetica"/>
                <a:cs typeface="Helvetica"/>
                <a:sym typeface="Helvetica"/>
              </a:rPr>
              <a:t>proxy</a:t>
            </a:r>
            <a:r>
              <a:rPr sz="4000"/>
              <a:t> </a:t>
            </a:r>
            <a:r>
              <a:rPr b="1" sz="4000">
                <a:latin typeface="Helvetica"/>
                <a:ea typeface="Helvetica"/>
                <a:cs typeface="Helvetica"/>
                <a:sym typeface="Helvetica"/>
              </a:rPr>
              <a:t>server</a:t>
            </a:r>
            <a:r>
              <a:rPr sz="4000"/>
              <a:t>.  CF can be fronted by the packaged HAProxy or a customer provided proxy.  The proxy server is responsible for SSL termination.</a:t>
            </a:r>
          </a:p>
        </p:txBody>
      </p:sp>
      <p:grpSp>
        <p:nvGrpSpPr>
          <p:cNvPr id="496" name="Group 496"/>
          <p:cNvGrpSpPr/>
          <p:nvPr/>
        </p:nvGrpSpPr>
        <p:grpSpPr>
          <a:xfrm>
            <a:off x="1543934" y="10812506"/>
            <a:ext cx="7353316" cy="2320572"/>
            <a:chOff x="0" y="0"/>
            <a:chExt cx="7353315" cy="2320570"/>
          </a:xfrm>
        </p:grpSpPr>
        <p:pic>
          <p:nvPicPr>
            <p:cNvPr id="491" name="pasted-image.png"/>
            <p:cNvPicPr/>
            <p:nvPr/>
          </p:nvPicPr>
          <p:blipFill>
            <a:blip r:embed="rId3">
              <a:alphaModFix amt="50114"/>
              <a:extLst/>
            </a:blip>
            <a:stretch>
              <a:fillRect/>
            </a:stretch>
          </p:blipFill>
          <p:spPr>
            <a:xfrm>
              <a:off x="0" y="602468"/>
              <a:ext cx="1651000" cy="266770"/>
            </a:xfrm>
            <a:prstGeom prst="rect">
              <a:avLst/>
            </a:prstGeom>
            <a:ln w="12700" cap="flat">
              <a:noFill/>
              <a:miter lim="400000"/>
            </a:ln>
            <a:effectLst/>
          </p:spPr>
        </p:pic>
        <p:pic>
          <p:nvPicPr>
            <p:cNvPr id="492" name="pasted-image.png"/>
            <p:cNvPicPr/>
            <p:nvPr/>
          </p:nvPicPr>
          <p:blipFill>
            <a:blip r:embed="rId4">
              <a:alphaModFix amt="50382"/>
              <a:extLst/>
            </a:blip>
            <a:stretch>
              <a:fillRect/>
            </a:stretch>
          </p:blipFill>
          <p:spPr>
            <a:xfrm>
              <a:off x="2673705" y="0"/>
              <a:ext cx="1905001" cy="1471706"/>
            </a:xfrm>
            <a:prstGeom prst="rect">
              <a:avLst/>
            </a:prstGeom>
            <a:ln w="12700" cap="flat">
              <a:noFill/>
              <a:miter lim="400000"/>
            </a:ln>
            <a:effectLst/>
          </p:spPr>
        </p:pic>
        <p:pic>
          <p:nvPicPr>
            <p:cNvPr id="493" name="pasted-image.png"/>
            <p:cNvPicPr/>
            <p:nvPr/>
          </p:nvPicPr>
          <p:blipFill>
            <a:blip r:embed="rId5">
              <a:alphaModFix amt="50308"/>
              <a:extLst/>
            </a:blip>
            <a:stretch>
              <a:fillRect/>
            </a:stretch>
          </p:blipFill>
          <p:spPr>
            <a:xfrm>
              <a:off x="1276168" y="1071054"/>
              <a:ext cx="1905001" cy="1229033"/>
            </a:xfrm>
            <a:prstGeom prst="rect">
              <a:avLst/>
            </a:prstGeom>
            <a:ln w="12700" cap="flat">
              <a:noFill/>
              <a:miter lim="400000"/>
            </a:ln>
            <a:effectLst/>
          </p:spPr>
        </p:pic>
        <p:pic>
          <p:nvPicPr>
            <p:cNvPr id="494" name="pasted-image.png"/>
            <p:cNvPicPr/>
            <p:nvPr/>
          </p:nvPicPr>
          <p:blipFill>
            <a:blip r:embed="rId6">
              <a:alphaModFix amt="50360"/>
              <a:extLst/>
            </a:blip>
            <a:stretch>
              <a:fillRect/>
            </a:stretch>
          </p:blipFill>
          <p:spPr>
            <a:xfrm>
              <a:off x="4374400" y="1050570"/>
              <a:ext cx="1270001" cy="1270001"/>
            </a:xfrm>
            <a:prstGeom prst="rect">
              <a:avLst/>
            </a:prstGeom>
            <a:ln w="12700" cap="flat">
              <a:noFill/>
              <a:miter lim="400000"/>
            </a:ln>
            <a:effectLst/>
          </p:spPr>
        </p:pic>
        <p:pic>
          <p:nvPicPr>
            <p:cNvPr id="495" name="pasted-image.png"/>
            <p:cNvPicPr/>
            <p:nvPr/>
          </p:nvPicPr>
          <p:blipFill>
            <a:blip r:embed="rId7">
              <a:alphaModFix amt="50068"/>
              <a:extLst/>
            </a:blip>
            <a:stretch>
              <a:fillRect/>
            </a:stretch>
          </p:blipFill>
          <p:spPr>
            <a:xfrm>
              <a:off x="5448315" y="563274"/>
              <a:ext cx="1905001" cy="345158"/>
            </a:xfrm>
            <a:prstGeom prst="rect">
              <a:avLst/>
            </a:prstGeom>
            <a:ln w="12700" cap="flat">
              <a:noFill/>
              <a:miter lim="400000"/>
            </a:ln>
            <a:effectLst/>
          </p:spPr>
        </p:pic>
      </p:grpSp>
      <p:grpSp>
        <p:nvGrpSpPr>
          <p:cNvPr id="499" name="Group 499"/>
          <p:cNvGrpSpPr/>
          <p:nvPr/>
        </p:nvGrpSpPr>
        <p:grpSpPr>
          <a:xfrm>
            <a:off x="770807" y="6194578"/>
            <a:ext cx="8049470" cy="541099"/>
            <a:chOff x="0" y="0"/>
            <a:chExt cx="8049469" cy="541098"/>
          </a:xfrm>
        </p:grpSpPr>
        <p:sp>
          <p:nvSpPr>
            <p:cNvPr id="497" name="Shape 497"/>
            <p:cNvSpPr/>
            <p:nvPr/>
          </p:nvSpPr>
          <p:spPr>
            <a:xfrm>
              <a:off x="0" y="0"/>
              <a:ext cx="6221578" cy="541099"/>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498" name="Shape 498"/>
            <p:cNvSpPr/>
            <p:nvPr/>
          </p:nvSpPr>
          <p:spPr>
            <a:xfrm>
              <a:off x="7003728" y="130369"/>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grpSp>
      <p:sp>
        <p:nvSpPr>
          <p:cNvPr id="500" name="Shape 500"/>
          <p:cNvSpPr/>
          <p:nvPr/>
        </p:nvSpPr>
        <p:spPr>
          <a:xfrm>
            <a:off x="12095994" y="5587988"/>
            <a:ext cx="9678945" cy="25400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NATS</a:t>
            </a:r>
            <a:r>
              <a:rPr sz="4000"/>
              <a:t> is a </a:t>
            </a:r>
            <a:r>
              <a:rPr i="1" sz="4000" u="sng"/>
              <a:t>fast</a:t>
            </a:r>
            <a:r>
              <a:rPr sz="4000"/>
              <a:t> internal messaging bus that provides </a:t>
            </a:r>
            <a:r>
              <a:rPr b="1" sz="4000">
                <a:latin typeface="Helvetica"/>
                <a:ea typeface="Helvetica"/>
                <a:cs typeface="Helvetica"/>
                <a:sym typeface="Helvetica"/>
              </a:rPr>
              <a:t>system wide communication</a:t>
            </a:r>
            <a:r>
              <a:rPr sz="4000"/>
              <a:t> via a publish-and-subscribe mechanism.</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488"/>
                                        </p:tgtEl>
                                        <p:attrNameLst>
                                          <p:attrName>style.visibility</p:attrName>
                                        </p:attrNameLst>
                                      </p:cBhvr>
                                      <p:to>
                                        <p:strVal val="visible"/>
                                      </p:to>
                                    </p:set>
                                    <p:anim calcmode="lin" valueType="num">
                                      <p:cBhvr>
                                        <p:cTn id="7" dur="500" fill="hold"/>
                                        <p:tgtEl>
                                          <p:spTgt spid="488"/>
                                        </p:tgtEl>
                                        <p:attrNameLst>
                                          <p:attrName>ppt_x</p:attrName>
                                        </p:attrNameLst>
                                      </p:cBhvr>
                                      <p:tavLst>
                                        <p:tav tm="0">
                                          <p:val>
                                            <p:strVal val="#ppt_x"/>
                                          </p:val>
                                        </p:tav>
                                        <p:tav tm="100000">
                                          <p:val>
                                            <p:strVal val="#ppt_x"/>
                                          </p:val>
                                        </p:tav>
                                      </p:tavLst>
                                    </p:anim>
                                    <p:anim calcmode="lin" valueType="num">
                                      <p:cBhvr>
                                        <p:cTn id="8" dur="500" fill="hold"/>
                                        <p:tgtEl>
                                          <p:spTgt spid="48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presetClass="entr" presetSubtype="0" presetID="9" grpId="2" fill="hold">
                                  <p:stCondLst>
                                    <p:cond delay="0"/>
                                  </p:stCondLst>
                                  <p:iterate type="el" backwards="0">
                                    <p:tmAbs val="0"/>
                                  </p:iterate>
                                  <p:childTnLst>
                                    <p:set>
                                      <p:cBhvr>
                                        <p:cTn id="11" fill="hold"/>
                                        <p:tgtEl>
                                          <p:spTgt spid="490"/>
                                        </p:tgtEl>
                                        <p:attrNameLst>
                                          <p:attrName>style.visibility</p:attrName>
                                        </p:attrNameLst>
                                      </p:cBhvr>
                                      <p:to>
                                        <p:strVal val="visible"/>
                                      </p:to>
                                    </p:set>
                                    <p:animEffect filter="dissolve" transition="in">
                                      <p:cBhvr>
                                        <p:cTn id="12" dur="1000"/>
                                        <p:tgtEl>
                                          <p:spTgt spid="490"/>
                                        </p:tgtEl>
                                      </p:cBhvr>
                                    </p:animEffect>
                                  </p:childTnLst>
                                </p:cTn>
                              </p:par>
                            </p:childTnLst>
                          </p:cTn>
                        </p:par>
                        <p:par>
                          <p:cTn id="13" fill="hold">
                            <p:stCondLst>
                              <p:cond delay="1500"/>
                            </p:stCondLst>
                            <p:childTnLst>
                              <p:par>
                                <p:cTn id="14" nodeType="afterEffect" presetClass="entr" presetSubtype="1" presetID="2" grpId="3" fill="hold">
                                  <p:stCondLst>
                                    <p:cond delay="2000"/>
                                  </p:stCondLst>
                                  <p:iterate type="el" backwards="0">
                                    <p:tmAbs val="0"/>
                                  </p:iterate>
                                  <p:childTnLst>
                                    <p:set>
                                      <p:cBhvr>
                                        <p:cTn id="15" fill="hold"/>
                                        <p:tgtEl>
                                          <p:spTgt spid="489"/>
                                        </p:tgtEl>
                                        <p:attrNameLst>
                                          <p:attrName>style.visibility</p:attrName>
                                        </p:attrNameLst>
                                      </p:cBhvr>
                                      <p:to>
                                        <p:strVal val="visible"/>
                                      </p:to>
                                    </p:set>
                                    <p:anim calcmode="lin" valueType="num">
                                      <p:cBhvr>
                                        <p:cTn id="16" dur="500" fill="hold"/>
                                        <p:tgtEl>
                                          <p:spTgt spid="489"/>
                                        </p:tgtEl>
                                        <p:attrNameLst>
                                          <p:attrName>ppt_x</p:attrName>
                                        </p:attrNameLst>
                                      </p:cBhvr>
                                      <p:tavLst>
                                        <p:tav tm="0">
                                          <p:val>
                                            <p:strVal val="#ppt_x"/>
                                          </p:val>
                                        </p:tav>
                                        <p:tav tm="100000">
                                          <p:val>
                                            <p:strVal val="#ppt_x"/>
                                          </p:val>
                                        </p:tav>
                                      </p:tavLst>
                                    </p:anim>
                                    <p:anim calcmode="lin" valueType="num">
                                      <p:cBhvr>
                                        <p:cTn id="17" dur="500" fill="hold"/>
                                        <p:tgtEl>
                                          <p:spTgt spid="48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9" grpId="4" fill="hold">
                                  <p:stCondLst>
                                    <p:cond delay="0"/>
                                  </p:stCondLst>
                                  <p:iterate type="el" backwards="0">
                                    <p:tmAbs val="0"/>
                                  </p:iterate>
                                  <p:childTnLst>
                                    <p:set>
                                      <p:cBhvr>
                                        <p:cTn id="21" fill="hold"/>
                                        <p:tgtEl>
                                          <p:spTgt spid="500"/>
                                        </p:tgtEl>
                                        <p:attrNameLst>
                                          <p:attrName>style.visibility</p:attrName>
                                        </p:attrNameLst>
                                      </p:cBhvr>
                                      <p:to>
                                        <p:strVal val="visible"/>
                                      </p:to>
                                    </p:set>
                                    <p:animEffect filter="dissolve" transition="in">
                                      <p:cBhvr>
                                        <p:cTn id="22" dur="1000"/>
                                        <p:tgtEl>
                                          <p:spTgt spid="500"/>
                                        </p:tgtEl>
                                      </p:cBhvr>
                                    </p:animEffect>
                                  </p:childTnLst>
                                </p:cTn>
                              </p:par>
                            </p:childTnLst>
                          </p:cTn>
                        </p:par>
                        <p:par>
                          <p:cTn id="23" fill="hold">
                            <p:stCondLst>
                              <p:cond delay="1000"/>
                            </p:stCondLst>
                            <p:childTnLst>
                              <p:par>
                                <p:cTn id="24" nodeType="afterEffect" presetClass="entr" presetSubtype="8" presetID="2" grpId="5" fill="hold">
                                  <p:stCondLst>
                                    <p:cond delay="0"/>
                                  </p:stCondLst>
                                  <p:iterate type="el" backwards="0">
                                    <p:tmAbs val="0"/>
                                  </p:iterate>
                                  <p:childTnLst>
                                    <p:set>
                                      <p:cBhvr>
                                        <p:cTn id="25" fill="hold"/>
                                        <p:tgtEl>
                                          <p:spTgt spid="499"/>
                                        </p:tgtEl>
                                        <p:attrNameLst>
                                          <p:attrName>style.visibility</p:attrName>
                                        </p:attrNameLst>
                                      </p:cBhvr>
                                      <p:to>
                                        <p:strVal val="visible"/>
                                      </p:to>
                                    </p:set>
                                    <p:anim calcmode="lin" valueType="num">
                                      <p:cBhvr>
                                        <p:cTn id="26" dur="1000" fill="hold"/>
                                        <p:tgtEl>
                                          <p:spTgt spid="499"/>
                                        </p:tgtEl>
                                        <p:attrNameLst>
                                          <p:attrName>ppt_x</p:attrName>
                                        </p:attrNameLst>
                                      </p:cBhvr>
                                      <p:tavLst>
                                        <p:tav tm="0">
                                          <p:val>
                                            <p:strVal val="0-#ppt_w/2"/>
                                          </p:val>
                                        </p:tav>
                                        <p:tav tm="100000">
                                          <p:val>
                                            <p:strVal val="#ppt_x"/>
                                          </p:val>
                                        </p:tav>
                                      </p:tavLst>
                                    </p:anim>
                                    <p:anim calcmode="lin" valueType="num">
                                      <p:cBhvr>
                                        <p:cTn id="27" dur="1000" fill="hold"/>
                                        <p:tgtEl>
                                          <p:spTgt spid="4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0" grpId="2"/>
      <p:bldP build="whole" bldLvl="1" animBg="1" rev="0" advAuto="0" spid="489" grpId="3"/>
      <p:bldP build="whole" bldLvl="1" animBg="1" rev="0" advAuto="0" spid="488" grpId="1"/>
      <p:bldP build="whole" bldLvl="1" animBg="1" rev="0" advAuto="0" spid="500" grpId="4"/>
      <p:bldP build="whole" bldLvl="1" animBg="1" rev="0" advAuto="0" spid="499" grpId="5"/>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Shape 502"/>
          <p:cNvSpPr/>
          <p:nvPr/>
        </p:nvSpPr>
        <p:spPr>
          <a:xfrm>
            <a:off x="631994" y="10077092"/>
            <a:ext cx="9177195" cy="541099"/>
          </a:xfrm>
          <a:prstGeom prst="roundRect">
            <a:avLst>
              <a:gd name="adj" fmla="val 18777"/>
            </a:avLst>
          </a:prstGeom>
          <a:solidFill>
            <a:srgbClr val="A6AAA9"/>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503" name="Shape 503"/>
          <p:cNvSpPr/>
          <p:nvPr/>
        </p:nvSpPr>
        <p:spPr>
          <a:xfrm>
            <a:off x="631994" y="3097809"/>
            <a:ext cx="9177195" cy="541099"/>
          </a:xfrm>
          <a:prstGeom prst="roundRect">
            <a:avLst>
              <a:gd name="adj" fmla="val 18777"/>
            </a:avLst>
          </a:prstGeom>
          <a:solidFill>
            <a:srgbClr val="A6AAA9"/>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504" name="Shape 504"/>
          <p:cNvSpPr/>
          <p:nvPr/>
        </p:nvSpPr>
        <p:spPr>
          <a:xfrm>
            <a:off x="11826592" y="4135818"/>
            <a:ext cx="1023437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Elastic Runtime </a:t>
            </a:r>
            <a:r>
              <a:rPr b="1" i="1" sz="4000" u="sng">
                <a:latin typeface="Helvetica"/>
                <a:ea typeface="Helvetica"/>
                <a:cs typeface="Helvetica"/>
                <a:sym typeface="Helvetica"/>
              </a:rPr>
              <a:t>is</a:t>
            </a:r>
            <a:r>
              <a:rPr b="1" sz="4000">
                <a:latin typeface="Helvetica"/>
                <a:ea typeface="Helvetica"/>
                <a:cs typeface="Helvetica"/>
                <a:sym typeface="Helvetica"/>
              </a:rPr>
              <a:t> Cloud Foundry</a:t>
            </a:r>
            <a:r>
              <a:rPr sz="4000"/>
              <a:t>.  It is made up a of a set of micro services that provide a comprehensive PaaS platform.</a:t>
            </a:r>
          </a:p>
        </p:txBody>
      </p:sp>
      <p:sp>
        <p:nvSpPr>
          <p:cNvPr id="505" name="Shape 505"/>
          <p:cNvSpPr/>
          <p:nvPr/>
        </p:nvSpPr>
        <p:spPr>
          <a:xfrm>
            <a:off x="609600" y="3771998"/>
            <a:ext cx="8554539" cy="6181577"/>
          </a:xfrm>
          <a:prstGeom prst="roundRect">
            <a:avLst>
              <a:gd name="adj" fmla="val 6122"/>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pic>
        <p:nvPicPr>
          <p:cNvPr id="506" name="Logo_CloudFoundry_Square_HighRes.png"/>
          <p:cNvPicPr/>
          <p:nvPr/>
        </p:nvPicPr>
        <p:blipFill>
          <a:blip r:embed="rId2">
            <a:extLst/>
          </a:blip>
          <a:stretch>
            <a:fillRect/>
          </a:stretch>
        </p:blipFill>
        <p:spPr>
          <a:xfrm>
            <a:off x="2346869" y="4054380"/>
            <a:ext cx="5080001" cy="5059708"/>
          </a:xfrm>
          <a:prstGeom prst="rect">
            <a:avLst/>
          </a:prstGeom>
          <a:ln w="12700">
            <a:miter lim="400000"/>
          </a:ln>
        </p:spPr>
      </p:pic>
      <p:grpSp>
        <p:nvGrpSpPr>
          <p:cNvPr id="509" name="Group 509"/>
          <p:cNvGrpSpPr/>
          <p:nvPr/>
        </p:nvGrpSpPr>
        <p:grpSpPr>
          <a:xfrm rot="19762255">
            <a:off x="1961714" y="6172200"/>
            <a:ext cx="5850311" cy="1371600"/>
            <a:chOff x="-50800" y="-50800"/>
            <a:chExt cx="5850309" cy="1371600"/>
          </a:xfrm>
        </p:grpSpPr>
        <p:sp>
          <p:nvSpPr>
            <p:cNvPr id="508" name="Shape 508"/>
            <p:cNvSpPr/>
            <p:nvPr/>
          </p:nvSpPr>
          <p:spPr>
            <a:xfrm>
              <a:off x="0" y="0"/>
              <a:ext cx="5748710" cy="1270000"/>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i="1" sz="7000">
                  <a:latin typeface="Helvetica"/>
                  <a:ea typeface="Helvetica"/>
                  <a:cs typeface="Helvetica"/>
                  <a:sym typeface="Helvetica"/>
                </a:defRPr>
              </a:lvl1pPr>
            </a:lstStyle>
            <a:p>
              <a:pPr lvl="0">
                <a:defRPr b="0" i="0" sz="1800"/>
              </a:pPr>
              <a:r>
                <a:rPr b="1" i="1" sz="7000"/>
                <a:t>Open Source</a:t>
              </a:r>
            </a:p>
          </p:txBody>
        </p:sp>
        <p:pic>
          <p:nvPicPr>
            <p:cNvPr id="507" name=""/>
            <p:cNvPicPr/>
            <p:nvPr/>
          </p:nvPicPr>
          <p:blipFill>
            <a:blip r:embed="rId3">
              <a:extLst/>
            </a:blip>
            <a:stretch>
              <a:fillRect/>
            </a:stretch>
          </p:blipFill>
          <p:spPr>
            <a:xfrm>
              <a:off x="-50800" y="-50801"/>
              <a:ext cx="5850310" cy="1371601"/>
            </a:xfrm>
            <a:prstGeom prst="rect">
              <a:avLst/>
            </a:prstGeom>
            <a:effectLst/>
          </p:spPr>
        </p:pic>
      </p:grpSp>
      <p:grpSp>
        <p:nvGrpSpPr>
          <p:cNvPr id="515" name="Group 515"/>
          <p:cNvGrpSpPr/>
          <p:nvPr/>
        </p:nvGrpSpPr>
        <p:grpSpPr>
          <a:xfrm>
            <a:off x="1543934" y="10812506"/>
            <a:ext cx="7353316" cy="2320572"/>
            <a:chOff x="0" y="0"/>
            <a:chExt cx="7353315" cy="2320570"/>
          </a:xfrm>
        </p:grpSpPr>
        <p:pic>
          <p:nvPicPr>
            <p:cNvPr id="510" name="pasted-image.png"/>
            <p:cNvPicPr/>
            <p:nvPr/>
          </p:nvPicPr>
          <p:blipFill>
            <a:blip r:embed="rId4">
              <a:alphaModFix amt="50114"/>
              <a:extLst/>
            </a:blip>
            <a:stretch>
              <a:fillRect/>
            </a:stretch>
          </p:blipFill>
          <p:spPr>
            <a:xfrm>
              <a:off x="0" y="602468"/>
              <a:ext cx="1651000" cy="266770"/>
            </a:xfrm>
            <a:prstGeom prst="rect">
              <a:avLst/>
            </a:prstGeom>
            <a:ln w="12700" cap="flat">
              <a:noFill/>
              <a:miter lim="400000"/>
            </a:ln>
            <a:effectLst/>
          </p:spPr>
        </p:pic>
        <p:pic>
          <p:nvPicPr>
            <p:cNvPr id="511" name="pasted-image.png"/>
            <p:cNvPicPr/>
            <p:nvPr/>
          </p:nvPicPr>
          <p:blipFill>
            <a:blip r:embed="rId5">
              <a:alphaModFix amt="50382"/>
              <a:extLst/>
            </a:blip>
            <a:stretch>
              <a:fillRect/>
            </a:stretch>
          </p:blipFill>
          <p:spPr>
            <a:xfrm>
              <a:off x="2673705" y="0"/>
              <a:ext cx="1905001" cy="1471706"/>
            </a:xfrm>
            <a:prstGeom prst="rect">
              <a:avLst/>
            </a:prstGeom>
            <a:ln w="12700" cap="flat">
              <a:noFill/>
              <a:miter lim="400000"/>
            </a:ln>
            <a:effectLst/>
          </p:spPr>
        </p:pic>
        <p:pic>
          <p:nvPicPr>
            <p:cNvPr id="512" name="pasted-image.png"/>
            <p:cNvPicPr/>
            <p:nvPr/>
          </p:nvPicPr>
          <p:blipFill>
            <a:blip r:embed="rId6">
              <a:alphaModFix amt="50308"/>
              <a:extLst/>
            </a:blip>
            <a:stretch>
              <a:fillRect/>
            </a:stretch>
          </p:blipFill>
          <p:spPr>
            <a:xfrm>
              <a:off x="1276168" y="1071054"/>
              <a:ext cx="1905001" cy="1229033"/>
            </a:xfrm>
            <a:prstGeom prst="rect">
              <a:avLst/>
            </a:prstGeom>
            <a:ln w="12700" cap="flat">
              <a:noFill/>
              <a:miter lim="400000"/>
            </a:ln>
            <a:effectLst/>
          </p:spPr>
        </p:pic>
        <p:pic>
          <p:nvPicPr>
            <p:cNvPr id="513" name="pasted-image.png"/>
            <p:cNvPicPr/>
            <p:nvPr/>
          </p:nvPicPr>
          <p:blipFill>
            <a:blip r:embed="rId7">
              <a:alphaModFix amt="50360"/>
              <a:extLst/>
            </a:blip>
            <a:stretch>
              <a:fillRect/>
            </a:stretch>
          </p:blipFill>
          <p:spPr>
            <a:xfrm>
              <a:off x="4374400" y="1050570"/>
              <a:ext cx="1270001" cy="1270001"/>
            </a:xfrm>
            <a:prstGeom prst="rect">
              <a:avLst/>
            </a:prstGeom>
            <a:ln w="12700" cap="flat">
              <a:noFill/>
              <a:miter lim="400000"/>
            </a:ln>
            <a:effectLst/>
          </p:spPr>
        </p:pic>
        <p:pic>
          <p:nvPicPr>
            <p:cNvPr id="514" name="pasted-image.png"/>
            <p:cNvPicPr/>
            <p:nvPr/>
          </p:nvPicPr>
          <p:blipFill>
            <a:blip r:embed="rId8">
              <a:alphaModFix amt="50068"/>
              <a:extLst/>
            </a:blip>
            <a:stretch>
              <a:fillRect/>
            </a:stretch>
          </p:blipFill>
          <p:spPr>
            <a:xfrm>
              <a:off x="5448315" y="563274"/>
              <a:ext cx="1905001" cy="345158"/>
            </a:xfrm>
            <a:prstGeom prst="rect">
              <a:avLst/>
            </a:prstGeom>
            <a:ln w="12700" cap="flat">
              <a:noFill/>
              <a:miter lim="400000"/>
            </a:ln>
            <a:effectLst/>
          </p:spPr>
        </p:pic>
      </p:grpSp>
      <p:pic>
        <p:nvPicPr>
          <p:cNvPr id="516" name="pasted-image.pdf"/>
          <p:cNvPicPr/>
          <p:nvPr/>
        </p:nvPicPr>
        <p:blipFill>
          <a:blip r:embed="rId9">
            <a:alphaModFix amt="50254"/>
            <a:extLst/>
          </a:blip>
          <a:stretch>
            <a:fillRect/>
          </a:stretch>
        </p:blipFill>
        <p:spPr>
          <a:xfrm>
            <a:off x="1410591" y="1589546"/>
            <a:ext cx="7620001" cy="1092792"/>
          </a:xfrm>
          <a:prstGeom prst="rect">
            <a:avLst/>
          </a:prstGeom>
          <a:ln w="12700">
            <a:miter lim="400000"/>
          </a:ln>
        </p:spPr>
      </p:pic>
      <p:sp>
        <p:nvSpPr>
          <p:cNvPr id="517" name="Shape 517"/>
          <p:cNvSpPr/>
          <p:nvPr/>
        </p:nvSpPr>
        <p:spPr>
          <a:xfrm>
            <a:off x="11826592" y="7305773"/>
            <a:ext cx="10234377" cy="25400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Cloud Foundry</a:t>
            </a:r>
            <a:r>
              <a:rPr sz="4000"/>
              <a:t> follows the </a:t>
            </a:r>
            <a:r>
              <a:rPr b="1" i="1" sz="4000" u="sng">
                <a:latin typeface="Helvetica"/>
                <a:ea typeface="Helvetica"/>
                <a:cs typeface="Helvetica"/>
                <a:sym typeface="Helvetica"/>
              </a:rPr>
              <a:t>Open Core</a:t>
            </a:r>
            <a:r>
              <a:rPr i="1" sz="4000" u="sng"/>
              <a:t> </a:t>
            </a:r>
            <a:r>
              <a:rPr sz="4000"/>
              <a:t>model of open source software.  All elastic runtimes are the same regardless of distribution.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 grpId="1" fill="hold">
                                  <p:stCondLst>
                                    <p:cond delay="0"/>
                                  </p:stCondLst>
                                  <p:iterate type="el" backwards="0">
                                    <p:tmAbs val="0"/>
                                  </p:iterate>
                                  <p:childTnLst>
                                    <p:set>
                                      <p:cBhvr>
                                        <p:cTn id="6" fill="hold"/>
                                        <p:tgtEl>
                                          <p:spTgt spid="505"/>
                                        </p:tgtEl>
                                        <p:attrNameLst>
                                          <p:attrName>style.visibility</p:attrName>
                                        </p:attrNameLst>
                                      </p:cBhvr>
                                      <p:to>
                                        <p:strVal val="visible"/>
                                      </p:to>
                                    </p:set>
                                    <p:anim calcmode="lin" valueType="num">
                                      <p:cBhvr>
                                        <p:cTn id="7" dur="1000" fill="hold"/>
                                        <p:tgtEl>
                                          <p:spTgt spid="505"/>
                                        </p:tgtEl>
                                        <p:attrNameLst>
                                          <p:attrName>ppt_x</p:attrName>
                                        </p:attrNameLst>
                                      </p:cBhvr>
                                      <p:tavLst>
                                        <p:tav tm="0">
                                          <p:val>
                                            <p:strVal val="0-#ppt_w/2"/>
                                          </p:val>
                                        </p:tav>
                                        <p:tav tm="100000">
                                          <p:val>
                                            <p:strVal val="#ppt_x"/>
                                          </p:val>
                                        </p:tav>
                                      </p:tavLst>
                                    </p:anim>
                                    <p:anim calcmode="lin" valueType="num">
                                      <p:cBhvr>
                                        <p:cTn id="8" dur="1000" fill="hold"/>
                                        <p:tgtEl>
                                          <p:spTgt spid="50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nodeType="afterEffect" presetClass="entr" presetSubtype="0" presetID="9" grpId="2" fill="hold">
                                  <p:stCondLst>
                                    <p:cond delay="0"/>
                                  </p:stCondLst>
                                  <p:iterate type="el" backwards="0">
                                    <p:tmAbs val="0"/>
                                  </p:iterate>
                                  <p:childTnLst>
                                    <p:set>
                                      <p:cBhvr>
                                        <p:cTn id="11" fill="hold"/>
                                        <p:tgtEl>
                                          <p:spTgt spid="504"/>
                                        </p:tgtEl>
                                        <p:attrNameLst>
                                          <p:attrName>style.visibility</p:attrName>
                                        </p:attrNameLst>
                                      </p:cBhvr>
                                      <p:to>
                                        <p:strVal val="visible"/>
                                      </p:to>
                                    </p:set>
                                    <p:animEffect filter="dissolve" transition="in">
                                      <p:cBhvr>
                                        <p:cTn id="12" dur="1000"/>
                                        <p:tgtEl>
                                          <p:spTgt spid="504"/>
                                        </p:tgtEl>
                                      </p:cBhvr>
                                    </p:animEffect>
                                  </p:childTnLst>
                                </p:cTn>
                              </p:par>
                            </p:childTnLst>
                          </p:cTn>
                        </p:par>
                        <p:par>
                          <p:cTn id="13" fill="hold">
                            <p:stCondLst>
                              <p:cond delay="2000"/>
                            </p:stCondLst>
                            <p:childTnLst>
                              <p:par>
                                <p:cTn id="14" nodeType="afterEffect" presetClass="entr" presetSubtype="0" presetID="10" grpId="3" fill="hold">
                                  <p:stCondLst>
                                    <p:cond delay="1000"/>
                                  </p:stCondLst>
                                  <p:iterate type="el" backwards="0">
                                    <p:tmAbs val="0"/>
                                  </p:iterate>
                                  <p:childTnLst>
                                    <p:set>
                                      <p:cBhvr>
                                        <p:cTn id="15" fill="hold"/>
                                        <p:tgtEl>
                                          <p:spTgt spid="506"/>
                                        </p:tgtEl>
                                        <p:attrNameLst>
                                          <p:attrName>style.visibility</p:attrName>
                                        </p:attrNameLst>
                                      </p:cBhvr>
                                      <p:to>
                                        <p:strVal val="visible"/>
                                      </p:to>
                                    </p:set>
                                    <p:animEffect filter="fade" transition="in">
                                      <p:cBhvr>
                                        <p:cTn id="16" dur="1000"/>
                                        <p:tgtEl>
                                          <p:spTgt spid="506"/>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 grpId="4" fill="hold">
                                  <p:stCondLst>
                                    <p:cond delay="0"/>
                                  </p:stCondLst>
                                  <p:iterate type="el" backwards="0">
                                    <p:tmAbs val="0"/>
                                  </p:iterate>
                                  <p:childTnLst>
                                    <p:set>
                                      <p:cBhvr>
                                        <p:cTn id="20" fill="hold"/>
                                        <p:tgtEl>
                                          <p:spTgt spid="509"/>
                                        </p:tgtEl>
                                        <p:attrNameLst>
                                          <p:attrName>style.visibility</p:attrName>
                                        </p:attrNameLst>
                                      </p:cBhvr>
                                      <p:to>
                                        <p:strVal val="visible"/>
                                      </p:to>
                                    </p:set>
                                    <p:anim calcmode="lin" valueType="num">
                                      <p:cBhvr>
                                        <p:cTn id="21" dur="1000" fill="hold"/>
                                        <p:tgtEl>
                                          <p:spTgt spid="509"/>
                                        </p:tgtEl>
                                        <p:attrNameLst>
                                          <p:attrName>ppt_x</p:attrName>
                                        </p:attrNameLst>
                                      </p:cBhvr>
                                      <p:tavLst>
                                        <p:tav tm="0">
                                          <p:val>
                                            <p:strVal val="#ppt_x"/>
                                          </p:val>
                                        </p:tav>
                                        <p:tav tm="100000">
                                          <p:val>
                                            <p:strVal val="#ppt_x"/>
                                          </p:val>
                                        </p:tav>
                                      </p:tavLst>
                                    </p:anim>
                                    <p:anim calcmode="lin" valueType="num">
                                      <p:cBhvr>
                                        <p:cTn id="22" dur="1000" fill="hold"/>
                                        <p:tgtEl>
                                          <p:spTgt spid="509"/>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nodeType="afterEffect" presetClass="entr" presetSubtype="0" presetID="9" grpId="5" fill="hold">
                                  <p:stCondLst>
                                    <p:cond delay="0"/>
                                  </p:stCondLst>
                                  <p:iterate type="el" backwards="0">
                                    <p:tmAbs val="0"/>
                                  </p:iterate>
                                  <p:childTnLst>
                                    <p:set>
                                      <p:cBhvr>
                                        <p:cTn id="25" fill="hold"/>
                                        <p:tgtEl>
                                          <p:spTgt spid="517"/>
                                        </p:tgtEl>
                                        <p:attrNameLst>
                                          <p:attrName>style.visibility</p:attrName>
                                        </p:attrNameLst>
                                      </p:cBhvr>
                                      <p:to>
                                        <p:strVal val="visible"/>
                                      </p:to>
                                    </p:set>
                                    <p:animEffect filter="dissolve" transition="in">
                                      <p:cBhvr>
                                        <p:cTn id="26"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6" grpId="3"/>
      <p:bldP build="whole" bldLvl="1" animBg="1" rev="0" advAuto="0" spid="504" grpId="2"/>
      <p:bldP build="whole" bldLvl="1" animBg="1" rev="0" advAuto="0" spid="509" grpId="4"/>
      <p:bldP build="whole" bldLvl="1" animBg="1" rev="0" advAuto="0" spid="517" grpId="5"/>
      <p:bldP build="whole" bldLvl="1" animBg="1" rev="0" advAuto="0" spid="505"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Shape 519"/>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520" name="Shape 520"/>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521" name="Shape 521"/>
          <p:cNvSpPr/>
          <p:nvPr/>
        </p:nvSpPr>
        <p:spPr>
          <a:xfrm>
            <a:off x="12015173" y="1108281"/>
            <a:ext cx="10839057" cy="37592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Application instances run inside of </a:t>
            </a:r>
            <a:r>
              <a:rPr b="1" sz="4000">
                <a:latin typeface="Helvetica"/>
                <a:ea typeface="Helvetica"/>
                <a:cs typeface="Helvetica"/>
                <a:sym typeface="Helvetica"/>
              </a:rPr>
              <a:t>Warden</a:t>
            </a:r>
            <a:r>
              <a:rPr sz="4000"/>
              <a:t> containers, using a </a:t>
            </a:r>
            <a:r>
              <a:rPr b="1" sz="4000">
                <a:latin typeface="Helvetica"/>
                <a:ea typeface="Helvetica"/>
                <a:cs typeface="Helvetica"/>
                <a:sym typeface="Helvetica"/>
              </a:rPr>
              <a:t>Build Pack</a:t>
            </a:r>
            <a:r>
              <a:rPr sz="4000"/>
              <a:t> to construct the runtime, on </a:t>
            </a:r>
            <a:r>
              <a:rPr b="1" sz="4000">
                <a:latin typeface="Helvetica"/>
                <a:ea typeface="Helvetica"/>
                <a:cs typeface="Helvetica"/>
                <a:sym typeface="Helvetica"/>
              </a:rPr>
              <a:t>Droplet Execution Agent</a:t>
            </a:r>
            <a:r>
              <a:rPr sz="4000"/>
              <a:t> (DEA) virtual machines.  Application code + Runtime = a Droplet, which is cached in the </a:t>
            </a:r>
            <a:r>
              <a:rPr b="1" sz="4000">
                <a:latin typeface="Helvetica"/>
                <a:ea typeface="Helvetica"/>
                <a:cs typeface="Helvetica"/>
                <a:sym typeface="Helvetica"/>
              </a:rPr>
              <a:t>Blob Store</a:t>
            </a:r>
            <a:r>
              <a:rPr sz="4000"/>
              <a:t>.</a:t>
            </a:r>
          </a:p>
        </p:txBody>
      </p:sp>
      <p:sp>
        <p:nvSpPr>
          <p:cNvPr id="522" name="Shape 522"/>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523" name="Shape 523"/>
          <p:cNvSpPr/>
          <p:nvPr/>
        </p:nvSpPr>
        <p:spPr>
          <a:xfrm>
            <a:off x="782367" y="6893207"/>
            <a:ext cx="3978148" cy="1811545"/>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524" name="Shape 524"/>
          <p:cNvSpPr/>
          <p:nvPr/>
        </p:nvSpPr>
        <p:spPr>
          <a:xfrm>
            <a:off x="922067" y="7455296"/>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525" name="Shape 525"/>
          <p:cNvSpPr/>
          <p:nvPr/>
        </p:nvSpPr>
        <p:spPr>
          <a:xfrm>
            <a:off x="922067" y="8068333"/>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526" name="Shape 526"/>
          <p:cNvSpPr/>
          <p:nvPr/>
        </p:nvSpPr>
        <p:spPr>
          <a:xfrm>
            <a:off x="4862017" y="6893207"/>
            <a:ext cx="2094251" cy="1811545"/>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527" name="Shape 527"/>
          <p:cNvSpPr/>
          <p:nvPr/>
        </p:nvSpPr>
        <p:spPr>
          <a:xfrm>
            <a:off x="7244186"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pic>
        <p:nvPicPr>
          <p:cNvPr id="528" name="pasted-image.pdf"/>
          <p:cNvPicPr/>
          <p:nvPr/>
        </p:nvPicPr>
        <p:blipFill>
          <a:blip r:embed="rId2">
            <a:extLst/>
          </a:blip>
          <a:stretch>
            <a:fillRect/>
          </a:stretch>
        </p:blipFill>
        <p:spPr>
          <a:xfrm>
            <a:off x="11964373" y="6235397"/>
            <a:ext cx="10940657" cy="5883184"/>
          </a:xfrm>
          <a:prstGeom prst="rect">
            <a:avLst/>
          </a:prstGeom>
          <a:ln w="12700">
            <a:miter lim="400000"/>
          </a:ln>
        </p:spPr>
      </p:pic>
      <p:sp>
        <p:nvSpPr>
          <p:cNvPr id="529" name="Shape 529"/>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530" name="Shape 530"/>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grpSp>
        <p:nvGrpSpPr>
          <p:cNvPr id="536" name="Group 536"/>
          <p:cNvGrpSpPr/>
          <p:nvPr/>
        </p:nvGrpSpPr>
        <p:grpSpPr>
          <a:xfrm>
            <a:off x="1543934" y="10812506"/>
            <a:ext cx="7353316" cy="2320572"/>
            <a:chOff x="0" y="0"/>
            <a:chExt cx="7353315" cy="2320570"/>
          </a:xfrm>
        </p:grpSpPr>
        <p:pic>
          <p:nvPicPr>
            <p:cNvPr id="531" name="pasted-image.png"/>
            <p:cNvPicPr/>
            <p:nvPr/>
          </p:nvPicPr>
          <p:blipFill>
            <a:blip r:embed="rId3">
              <a:alphaModFix amt="50114"/>
              <a:extLst/>
            </a:blip>
            <a:stretch>
              <a:fillRect/>
            </a:stretch>
          </p:blipFill>
          <p:spPr>
            <a:xfrm>
              <a:off x="0" y="602468"/>
              <a:ext cx="1651000" cy="266770"/>
            </a:xfrm>
            <a:prstGeom prst="rect">
              <a:avLst/>
            </a:prstGeom>
            <a:ln w="12700" cap="flat">
              <a:noFill/>
              <a:miter lim="400000"/>
            </a:ln>
            <a:effectLst/>
          </p:spPr>
        </p:pic>
        <p:pic>
          <p:nvPicPr>
            <p:cNvPr id="532" name="pasted-image.png"/>
            <p:cNvPicPr/>
            <p:nvPr/>
          </p:nvPicPr>
          <p:blipFill>
            <a:blip r:embed="rId4">
              <a:alphaModFix amt="50382"/>
              <a:extLst/>
            </a:blip>
            <a:stretch>
              <a:fillRect/>
            </a:stretch>
          </p:blipFill>
          <p:spPr>
            <a:xfrm>
              <a:off x="2673705" y="0"/>
              <a:ext cx="1905001" cy="1471706"/>
            </a:xfrm>
            <a:prstGeom prst="rect">
              <a:avLst/>
            </a:prstGeom>
            <a:ln w="12700" cap="flat">
              <a:noFill/>
              <a:miter lim="400000"/>
            </a:ln>
            <a:effectLst/>
          </p:spPr>
        </p:pic>
        <p:pic>
          <p:nvPicPr>
            <p:cNvPr id="533" name="pasted-image.png"/>
            <p:cNvPicPr/>
            <p:nvPr/>
          </p:nvPicPr>
          <p:blipFill>
            <a:blip r:embed="rId5">
              <a:alphaModFix amt="50308"/>
              <a:extLst/>
            </a:blip>
            <a:stretch>
              <a:fillRect/>
            </a:stretch>
          </p:blipFill>
          <p:spPr>
            <a:xfrm>
              <a:off x="1276168" y="1071054"/>
              <a:ext cx="1905001" cy="1229033"/>
            </a:xfrm>
            <a:prstGeom prst="rect">
              <a:avLst/>
            </a:prstGeom>
            <a:ln w="12700" cap="flat">
              <a:noFill/>
              <a:miter lim="400000"/>
            </a:ln>
            <a:effectLst/>
          </p:spPr>
        </p:pic>
        <p:pic>
          <p:nvPicPr>
            <p:cNvPr id="534" name="pasted-image.png"/>
            <p:cNvPicPr/>
            <p:nvPr/>
          </p:nvPicPr>
          <p:blipFill>
            <a:blip r:embed="rId6">
              <a:alphaModFix amt="50360"/>
              <a:extLst/>
            </a:blip>
            <a:stretch>
              <a:fillRect/>
            </a:stretch>
          </p:blipFill>
          <p:spPr>
            <a:xfrm>
              <a:off x="4374400" y="1050570"/>
              <a:ext cx="1270001" cy="1270001"/>
            </a:xfrm>
            <a:prstGeom prst="rect">
              <a:avLst/>
            </a:prstGeom>
            <a:ln w="12700" cap="flat">
              <a:noFill/>
              <a:miter lim="400000"/>
            </a:ln>
            <a:effectLst/>
          </p:spPr>
        </p:pic>
        <p:pic>
          <p:nvPicPr>
            <p:cNvPr id="535" name="pasted-image.png"/>
            <p:cNvPicPr/>
            <p:nvPr/>
          </p:nvPicPr>
          <p:blipFill>
            <a:blip r:embed="rId7">
              <a:alphaModFix amt="50068"/>
              <a:extLst/>
            </a:blip>
            <a:stretch>
              <a:fillRect/>
            </a:stretch>
          </p:blipFill>
          <p:spPr>
            <a:xfrm>
              <a:off x="5448315" y="563274"/>
              <a:ext cx="1905001" cy="345158"/>
            </a:xfrm>
            <a:prstGeom prst="rect">
              <a:avLst/>
            </a:prstGeom>
            <a:ln w="12700" cap="flat">
              <a:noFill/>
              <a:miter lim="400000"/>
            </a:ln>
            <a:effectLst/>
          </p:spPr>
        </p:pic>
      </p:grpSp>
      <p:pic>
        <p:nvPicPr>
          <p:cNvPr id="537" name="pasted-image.pdf"/>
          <p:cNvPicPr/>
          <p:nvPr/>
        </p:nvPicPr>
        <p:blipFill>
          <a:blip r:embed="rId8">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521"/>
                                        </p:tgtEl>
                                        <p:attrNameLst>
                                          <p:attrName>style.visibility</p:attrName>
                                        </p:attrNameLst>
                                      </p:cBhvr>
                                      <p:to>
                                        <p:strVal val="visible"/>
                                      </p:to>
                                    </p:set>
                                    <p:animEffect filter="dissolve" transition="in">
                                      <p:cBhvr>
                                        <p:cTn id="7" dur="1000"/>
                                        <p:tgtEl>
                                          <p:spTgt spid="521"/>
                                        </p:tgtEl>
                                      </p:cBhvr>
                                    </p:animEffect>
                                  </p:childTnLst>
                                </p:cTn>
                              </p:par>
                            </p:childTnLst>
                          </p:cTn>
                        </p:par>
                        <p:par>
                          <p:cTn id="8" fill="hold">
                            <p:stCondLst>
                              <p:cond delay="1000"/>
                            </p:stCondLst>
                            <p:childTnLst>
                              <p:par>
                                <p:cTn id="9" nodeType="afterEffect" presetClass="entr" presetSubtype="0" presetID="10" grpId="2" fill="hold">
                                  <p:stCondLst>
                                    <p:cond delay="0"/>
                                  </p:stCondLst>
                                  <p:iterate type="el" backwards="0">
                                    <p:tmAbs val="0"/>
                                  </p:iterate>
                                  <p:childTnLst>
                                    <p:set>
                                      <p:cBhvr>
                                        <p:cTn id="10" fill="hold"/>
                                        <p:tgtEl>
                                          <p:spTgt spid="528"/>
                                        </p:tgtEl>
                                        <p:attrNameLst>
                                          <p:attrName>style.visibility</p:attrName>
                                        </p:attrNameLst>
                                      </p:cBhvr>
                                      <p:to>
                                        <p:strVal val="visible"/>
                                      </p:to>
                                    </p:set>
                                    <p:animEffect filter="fade" transition="in">
                                      <p:cBhvr>
                                        <p:cTn id="11" dur="10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1" grpId="1"/>
      <p:bldP build="whole" bldLvl="1" animBg="1" rev="0" advAuto="0" spid="528"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nvSpPr>
        <p:spPr>
          <a:xfrm>
            <a:off x="12287405" y="1044837"/>
            <a:ext cx="189199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b="1" cap="small">
                <a:solidFill>
                  <a:srgbClr val="53585F"/>
                </a:solidFill>
                <a:latin typeface="Helvetica"/>
                <a:ea typeface="Helvetica"/>
                <a:cs typeface="Helvetica"/>
                <a:sym typeface="Helvetica"/>
              </a:defRPr>
            </a:lvl1pPr>
          </a:lstStyle>
          <a:p>
            <a:pPr lvl="0">
              <a:defRPr b="0" cap="none" sz="1800">
                <a:solidFill>
                  <a:srgbClr val="000000"/>
                </a:solidFill>
              </a:defRPr>
            </a:pPr>
            <a:r>
              <a:rPr b="1" cap="small" sz="5000">
                <a:solidFill>
                  <a:srgbClr val="53585F"/>
                </a:solidFill>
              </a:rPr>
              <a:t>Goal:</a:t>
            </a:r>
          </a:p>
        </p:txBody>
      </p:sp>
      <p:sp>
        <p:nvSpPr>
          <p:cNvPr id="74" name="Shape 74"/>
          <p:cNvSpPr/>
          <p:nvPr/>
        </p:nvSpPr>
        <p:spPr>
          <a:xfrm>
            <a:off x="12345987" y="2285999"/>
            <a:ext cx="8612971" cy="314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cap="small">
                <a:solidFill>
                  <a:srgbClr val="53585F"/>
                </a:solidFill>
              </a:defRPr>
            </a:lvl1pPr>
          </a:lstStyle>
          <a:p>
            <a:pPr lvl="0">
              <a:defRPr cap="none" sz="1800">
                <a:solidFill>
                  <a:srgbClr val="000000"/>
                </a:solidFill>
              </a:defRPr>
            </a:pPr>
            <a:r>
              <a:rPr cap="small" sz="5000">
                <a:solidFill>
                  <a:srgbClr val="53585F"/>
                </a:solidFill>
              </a:rPr>
              <a:t>To understand the major components of Cloud Foundry and how they contribute to:</a:t>
            </a:r>
          </a:p>
        </p:txBody>
      </p:sp>
      <p:sp>
        <p:nvSpPr>
          <p:cNvPr id="75" name="Shape 75"/>
          <p:cNvSpPr/>
          <p:nvPr/>
        </p:nvSpPr>
        <p:spPr>
          <a:xfrm>
            <a:off x="12371387" y="6894381"/>
            <a:ext cx="9731965" cy="2387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610576" indent="-610576" algn="l">
              <a:buSzPct val="75000"/>
              <a:buChar char="-"/>
              <a:defRPr b="1" cap="small">
                <a:solidFill>
                  <a:srgbClr val="53585F"/>
                </a:solidFill>
                <a:latin typeface="Helvetica"/>
                <a:ea typeface="Helvetica"/>
                <a:cs typeface="Helvetica"/>
                <a:sym typeface="Helvetica"/>
              </a:defRPr>
            </a:lvl1pPr>
          </a:lstStyle>
          <a:p>
            <a:pPr lvl="0">
              <a:defRPr b="0" cap="none" sz="1800">
                <a:solidFill>
                  <a:srgbClr val="000000"/>
                </a:solidFill>
              </a:defRPr>
            </a:pPr>
            <a:r>
              <a:rPr b="1" cap="small" sz="5000">
                <a:solidFill>
                  <a:srgbClr val="53585F"/>
                </a:solidFill>
              </a:rPr>
              <a:t>The Core Tenets of Pivotal Cloud Foundry:</a:t>
            </a:r>
            <a:endParaRPr b="1" cap="small" sz="5000">
              <a:solidFill>
                <a:srgbClr val="53585F"/>
              </a:solidFill>
            </a:endParaRPr>
          </a:p>
        </p:txBody>
      </p:sp>
      <p:sp>
        <p:nvSpPr>
          <p:cNvPr id="76" name="Shape 76"/>
          <p:cNvSpPr/>
          <p:nvPr/>
        </p:nvSpPr>
        <p:spPr>
          <a:xfrm>
            <a:off x="12366416" y="9073784"/>
            <a:ext cx="10923880"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610576" indent="-610576" algn="l">
              <a:buSzPct val="75000"/>
              <a:buChar char="-"/>
              <a:defRPr b="1" cap="small">
                <a:solidFill>
                  <a:srgbClr val="53585F"/>
                </a:solidFill>
                <a:latin typeface="Helvetica"/>
                <a:ea typeface="Helvetica"/>
                <a:cs typeface="Helvetica"/>
                <a:sym typeface="Helvetica"/>
              </a:defRPr>
            </a:lvl1pPr>
          </a:lstStyle>
          <a:p>
            <a:pPr lvl="0">
              <a:defRPr b="0" cap="none" sz="1800">
                <a:solidFill>
                  <a:srgbClr val="000000"/>
                </a:solidFill>
              </a:defRPr>
            </a:pPr>
            <a:r>
              <a:rPr b="1" cap="small" sz="5000">
                <a:solidFill>
                  <a:srgbClr val="53585F"/>
                </a:solidFill>
              </a:rPr>
              <a:t>The 4 levels of High Availability</a:t>
            </a:r>
          </a:p>
        </p:txBody>
      </p:sp>
      <p:grpSp>
        <p:nvGrpSpPr>
          <p:cNvPr id="100" name="Group 100"/>
          <p:cNvGrpSpPr/>
          <p:nvPr/>
        </p:nvGrpSpPr>
        <p:grpSpPr>
          <a:xfrm>
            <a:off x="879031" y="3559145"/>
            <a:ext cx="9214738" cy="7520382"/>
            <a:chOff x="0" y="0"/>
            <a:chExt cx="9214736" cy="7520380"/>
          </a:xfrm>
        </p:grpSpPr>
        <p:sp>
          <p:nvSpPr>
            <p:cNvPr id="77" name="Shape 77"/>
            <p:cNvSpPr/>
            <p:nvPr/>
          </p:nvSpPr>
          <p:spPr>
            <a:xfrm>
              <a:off x="0" y="674188"/>
              <a:ext cx="8554539" cy="6181577"/>
            </a:xfrm>
            <a:prstGeom prst="roundRect">
              <a:avLst>
                <a:gd name="adj" fmla="val 6122"/>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b">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78" name="Shape 78"/>
            <p:cNvSpPr/>
            <p:nvPr/>
          </p:nvSpPr>
          <p:spPr>
            <a:xfrm>
              <a:off x="158224" y="1010703"/>
              <a:ext cx="622754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79" name="Shape 79"/>
            <p:cNvSpPr/>
            <p:nvPr/>
          </p:nvSpPr>
          <p:spPr>
            <a:xfrm>
              <a:off x="185225" y="1710291"/>
              <a:ext cx="3066835"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80" name="Shape 80"/>
            <p:cNvSpPr/>
            <p:nvPr/>
          </p:nvSpPr>
          <p:spPr>
            <a:xfrm>
              <a:off x="3368495" y="1710291"/>
              <a:ext cx="3011768"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81" name="Shape 81"/>
            <p:cNvSpPr/>
            <p:nvPr/>
          </p:nvSpPr>
          <p:spPr>
            <a:xfrm>
              <a:off x="184425" y="2397180"/>
              <a:ext cx="3011767"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82" name="Shape 82"/>
            <p:cNvSpPr/>
            <p:nvPr/>
          </p:nvSpPr>
          <p:spPr>
            <a:xfrm>
              <a:off x="3368495" y="2397180"/>
              <a:ext cx="3011768"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83" name="Shape 83"/>
            <p:cNvSpPr/>
            <p:nvPr/>
          </p:nvSpPr>
          <p:spPr>
            <a:xfrm>
              <a:off x="161207" y="3096768"/>
              <a:ext cx="6221579"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84" name="Shape 84"/>
            <p:cNvSpPr/>
            <p:nvPr/>
          </p:nvSpPr>
          <p:spPr>
            <a:xfrm>
              <a:off x="172767" y="3795397"/>
              <a:ext cx="3978148" cy="1811544"/>
            </a:xfrm>
            <a:prstGeom prst="roundRect">
              <a:avLst>
                <a:gd name="adj" fmla="val 5608"/>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85" name="Shape 85"/>
            <p:cNvSpPr/>
            <p:nvPr/>
          </p:nvSpPr>
          <p:spPr>
            <a:xfrm>
              <a:off x="312467" y="4357487"/>
              <a:ext cx="3698749" cy="515699"/>
            </a:xfrm>
            <a:prstGeom prst="roundRect">
              <a:avLst>
                <a:gd name="adj" fmla="val 1970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86" name="Shape 86"/>
            <p:cNvSpPr/>
            <p:nvPr/>
          </p:nvSpPr>
          <p:spPr>
            <a:xfrm>
              <a:off x="312467" y="4970524"/>
              <a:ext cx="3698748" cy="500773"/>
            </a:xfrm>
            <a:prstGeom prst="roundRect">
              <a:avLst>
                <a:gd name="adj" fmla="val 2028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87" name="Shape 87"/>
            <p:cNvSpPr/>
            <p:nvPr/>
          </p:nvSpPr>
          <p:spPr>
            <a:xfrm>
              <a:off x="4252417" y="3795397"/>
              <a:ext cx="2094251" cy="1811544"/>
            </a:xfrm>
            <a:prstGeom prst="roundRect">
              <a:avLst>
                <a:gd name="adj" fmla="val 5608"/>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88" name="Shape 88"/>
            <p:cNvSpPr/>
            <p:nvPr/>
          </p:nvSpPr>
          <p:spPr>
            <a:xfrm>
              <a:off x="190041"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89" name="Shape 89"/>
            <p:cNvSpPr/>
            <p:nvPr/>
          </p:nvSpPr>
          <p:spPr>
            <a:xfrm>
              <a:off x="2264037"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90" name="Shape 90"/>
            <p:cNvSpPr/>
            <p:nvPr/>
          </p:nvSpPr>
          <p:spPr>
            <a:xfrm>
              <a:off x="4362591" y="5767477"/>
              <a:ext cx="1991361"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91" name="Shape 91"/>
            <p:cNvSpPr/>
            <p:nvPr/>
          </p:nvSpPr>
          <p:spPr>
            <a:xfrm>
              <a:off x="7411097" y="1141552"/>
              <a:ext cx="81699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92" name="Shape 92"/>
            <p:cNvSpPr/>
            <p:nvPr/>
          </p:nvSpPr>
          <p:spPr>
            <a:xfrm>
              <a:off x="6528563" y="1754707"/>
              <a:ext cx="16947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93" name="Shape 93"/>
            <p:cNvSpPr/>
            <p:nvPr/>
          </p:nvSpPr>
          <p:spPr>
            <a:xfrm>
              <a:off x="6909265" y="2533899"/>
              <a:ext cx="1314005"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94" name="Shape 94"/>
            <p:cNvSpPr/>
            <p:nvPr/>
          </p:nvSpPr>
          <p:spPr>
            <a:xfrm>
              <a:off x="7164936" y="3227137"/>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95" name="Shape 95"/>
            <p:cNvSpPr/>
            <p:nvPr/>
          </p:nvSpPr>
          <p:spPr>
            <a:xfrm>
              <a:off x="6634586" y="4477803"/>
              <a:ext cx="1593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96" name="Shape 96"/>
            <p:cNvSpPr/>
            <p:nvPr/>
          </p:nvSpPr>
          <p:spPr>
            <a:xfrm>
              <a:off x="7169215" y="5809426"/>
              <a:ext cx="10371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97" name="Shape 97"/>
            <p:cNvSpPr/>
            <p:nvPr/>
          </p:nvSpPr>
          <p:spPr>
            <a:xfrm>
              <a:off x="22394" y="6979282"/>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98" name="Shape 98"/>
            <p:cNvSpPr/>
            <p:nvPr/>
          </p:nvSpPr>
          <p:spPr>
            <a:xfrm rot="16200000">
              <a:off x="5851863" y="3494513"/>
              <a:ext cx="6181577" cy="544172"/>
            </a:xfrm>
            <a:prstGeom prst="roundRect">
              <a:avLst>
                <a:gd name="adj" fmla="val 1867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sp>
          <p:nvSpPr>
            <p:cNvPr id="99" name="Shape 99"/>
            <p:cNvSpPr/>
            <p:nvPr/>
          </p:nvSpPr>
          <p:spPr>
            <a:xfrm>
              <a:off x="22394" y="0"/>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grpSp>
      <p:sp>
        <p:nvSpPr>
          <p:cNvPr id="101" name="Shape 101"/>
          <p:cNvSpPr/>
          <p:nvPr/>
        </p:nvSpPr>
        <p:spPr>
          <a:xfrm>
            <a:off x="860133" y="1747473"/>
            <a:ext cx="84905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badi MT Condensed Extra Bold"/>
                <a:ea typeface="Abadi MT Condensed Extra Bold"/>
                <a:cs typeface="Abadi MT Condensed Extra Bold"/>
                <a:sym typeface="Abadi MT Condensed Extra Bold"/>
              </a:defRPr>
            </a:lvl1pPr>
          </a:lstStyle>
          <a:p>
            <a:pPr lvl="0">
              <a:defRPr sz="1800"/>
            </a:pPr>
            <a:r>
              <a:rPr sz="5000"/>
              <a:t>Cloud Foundry Technical Overview</a:t>
            </a:r>
          </a:p>
        </p:txBody>
      </p:sp>
      <p:sp>
        <p:nvSpPr>
          <p:cNvPr id="102" name="Shape 102"/>
          <p:cNvSpPr/>
          <p:nvPr/>
        </p:nvSpPr>
        <p:spPr>
          <a:xfrm>
            <a:off x="12366416" y="10740762"/>
            <a:ext cx="10923880"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610576" indent="-610576" algn="l">
              <a:buSzPct val="75000"/>
              <a:buChar char="-"/>
              <a:defRPr b="1" cap="small">
                <a:solidFill>
                  <a:srgbClr val="53585F"/>
                </a:solidFill>
                <a:latin typeface="Helvetica"/>
                <a:ea typeface="Helvetica"/>
                <a:cs typeface="Helvetica"/>
                <a:sym typeface="Helvetica"/>
              </a:defRPr>
            </a:lvl1pPr>
          </a:lstStyle>
          <a:p>
            <a:pPr lvl="0">
              <a:defRPr b="0" cap="none" sz="1800">
                <a:solidFill>
                  <a:srgbClr val="000000"/>
                </a:solidFill>
              </a:defRPr>
            </a:pPr>
            <a:r>
              <a:rPr b="1" cap="small" sz="5000">
                <a:solidFill>
                  <a:srgbClr val="53585F"/>
                </a:solidFill>
              </a:rPr>
              <a:t>What about Diego, Lattice &amp; CF?</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 grpId="1" fill="hold">
                                  <p:stCondLst>
                                    <p:cond delay="0"/>
                                  </p:stCondLst>
                                  <p:iterate type="el" backwards="0">
                                    <p:tmAbs val="0"/>
                                  </p:iterate>
                                  <p:childTnLst>
                                    <p:set>
                                      <p:cBhvr>
                                        <p:cTn id="6" fill="hold"/>
                                        <p:tgtEl>
                                          <p:spTgt spid="73"/>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9" grpId="2" fill="hold">
                                  <p:stCondLst>
                                    <p:cond delay="0"/>
                                  </p:stCondLst>
                                  <p:iterate type="el" backwards="0">
                                    <p:tmAbs val="0"/>
                                  </p:iterate>
                                  <p:childTnLst>
                                    <p:set>
                                      <p:cBhvr>
                                        <p:cTn id="9" fill="hold"/>
                                        <p:tgtEl>
                                          <p:spTgt spid="74"/>
                                        </p:tgtEl>
                                        <p:attrNameLst>
                                          <p:attrName>style.visibility</p:attrName>
                                        </p:attrNameLst>
                                      </p:cBhvr>
                                      <p:to>
                                        <p:strVal val="visible"/>
                                      </p:to>
                                    </p:set>
                                    <p:animEffect filter="dissolve" transition="in">
                                      <p:cBhvr>
                                        <p:cTn id="10" dur="10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3" fill="hold">
                                  <p:stCondLst>
                                    <p:cond delay="0"/>
                                  </p:stCondLst>
                                  <p:iterate type="el" backwards="0">
                                    <p:tmAbs val="0"/>
                                  </p:iterate>
                                  <p:childTnLst>
                                    <p:set>
                                      <p:cBhvr>
                                        <p:cTn id="14" fill="hold"/>
                                        <p:tgtEl>
                                          <p:spTgt spid="75"/>
                                        </p:tgtEl>
                                        <p:attrNameLst>
                                          <p:attrName>style.visibility</p:attrName>
                                        </p:attrNameLst>
                                      </p:cBhvr>
                                      <p:to>
                                        <p:strVal val="visible"/>
                                      </p:to>
                                    </p:set>
                                    <p:animEffect filter="dissolve" transition="in">
                                      <p:cBhvr>
                                        <p:cTn id="15" dur="10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4" fill="hold">
                                  <p:stCondLst>
                                    <p:cond delay="0"/>
                                  </p:stCondLst>
                                  <p:iterate type="el" backwards="0">
                                    <p:tmAbs val="0"/>
                                  </p:iterate>
                                  <p:childTnLst>
                                    <p:set>
                                      <p:cBhvr>
                                        <p:cTn id="19" fill="hold"/>
                                        <p:tgtEl>
                                          <p:spTgt spid="76"/>
                                        </p:tgtEl>
                                        <p:attrNameLst>
                                          <p:attrName>style.visibility</p:attrName>
                                        </p:attrNameLst>
                                      </p:cBhvr>
                                      <p:to>
                                        <p:strVal val="visible"/>
                                      </p:to>
                                    </p:set>
                                    <p:animEffect filter="dissolve" transition="in">
                                      <p:cBhvr>
                                        <p:cTn id="20" dur="10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5" fill="hold">
                                  <p:stCondLst>
                                    <p:cond delay="0"/>
                                  </p:stCondLst>
                                  <p:iterate type="el" backwards="0">
                                    <p:tmAbs val="0"/>
                                  </p:iterate>
                                  <p:childTnLst>
                                    <p:set>
                                      <p:cBhvr>
                                        <p:cTn id="24" fill="hold"/>
                                        <p:tgtEl>
                                          <p:spTgt spid="102"/>
                                        </p:tgtEl>
                                        <p:attrNameLst>
                                          <p:attrName>style.visibility</p:attrName>
                                        </p:attrNameLst>
                                      </p:cBhvr>
                                      <p:to>
                                        <p:strVal val="visible"/>
                                      </p:to>
                                    </p:set>
                                    <p:animEffect filter="dissolve" transition="in">
                                      <p:cBhvr>
                                        <p:cTn id="25"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 grpId="3"/>
      <p:bldP build="whole" bldLvl="1" animBg="1" rev="0" advAuto="0" spid="74" grpId="2"/>
      <p:bldP build="whole" bldLvl="1" animBg="1" rev="0" advAuto="0" spid="73" grpId="1"/>
      <p:bldP build="whole" bldLvl="1" animBg="1" rev="0" advAuto="0" spid="76" grpId="4"/>
      <p:bldP build="whole" bldLvl="1" animBg="1" rev="0" advAuto="0" spid="102" grpId="5"/>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nvSpPr>
        <p:spPr>
          <a:xfrm>
            <a:off x="782367" y="838200"/>
            <a:ext cx="3978148"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540" name="Shape 540"/>
          <p:cNvSpPr/>
          <p:nvPr/>
        </p:nvSpPr>
        <p:spPr>
          <a:xfrm>
            <a:off x="922067" y="1400288"/>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541" name="Shape 541"/>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542" name="Shape 542"/>
          <p:cNvSpPr/>
          <p:nvPr/>
        </p:nvSpPr>
        <p:spPr>
          <a:xfrm>
            <a:off x="4862017" y="838200"/>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543" name="Shape 543"/>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pic>
        <p:nvPicPr>
          <p:cNvPr id="544" name="pasted-image.png"/>
          <p:cNvPicPr/>
          <p:nvPr/>
        </p:nvPicPr>
        <p:blipFill>
          <a:blip r:embed="rId2">
            <a:extLst/>
          </a:blip>
          <a:stretch>
            <a:fillRect/>
          </a:stretch>
        </p:blipFill>
        <p:spPr>
          <a:xfrm>
            <a:off x="9113244" y="9770110"/>
            <a:ext cx="2756552" cy="2129572"/>
          </a:xfrm>
          <a:prstGeom prst="rect">
            <a:avLst/>
          </a:prstGeom>
          <a:ln w="12700">
            <a:miter lim="400000"/>
          </a:ln>
        </p:spPr>
      </p:pic>
      <p:sp>
        <p:nvSpPr>
          <p:cNvPr id="545" name="Shape 545"/>
          <p:cNvSpPr/>
          <p:nvPr/>
        </p:nvSpPr>
        <p:spPr>
          <a:xfrm>
            <a:off x="18042102" y="574331"/>
            <a:ext cx="578345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Application Density</a:t>
            </a:r>
          </a:p>
        </p:txBody>
      </p:sp>
      <p:sp>
        <p:nvSpPr>
          <p:cNvPr id="546" name="Shape 546"/>
          <p:cNvSpPr/>
          <p:nvPr/>
        </p:nvSpPr>
        <p:spPr>
          <a:xfrm flipV="1">
            <a:off x="12192000" y="4039279"/>
            <a:ext cx="0" cy="7388183"/>
          </a:xfrm>
          <a:prstGeom prst="line">
            <a:avLst/>
          </a:prstGeom>
          <a:ln w="25400">
            <a:solidFill/>
            <a:miter lim="400000"/>
          </a:ln>
        </p:spPr>
        <p:txBody>
          <a:bodyPr lIns="50800" tIns="50800" rIns="50800" bIns="50800" anchor="ctr"/>
          <a:lstStyle/>
          <a:p>
            <a:pPr lvl="0">
              <a:defRPr sz="3200"/>
            </a:pPr>
          </a:p>
        </p:txBody>
      </p:sp>
      <p:sp>
        <p:nvSpPr>
          <p:cNvPr id="547" name="Shape 547"/>
          <p:cNvSpPr/>
          <p:nvPr/>
        </p:nvSpPr>
        <p:spPr>
          <a:xfrm>
            <a:off x="306109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48" name="Shape 548"/>
          <p:cNvSpPr/>
          <p:nvPr/>
        </p:nvSpPr>
        <p:spPr>
          <a:xfrm>
            <a:off x="461078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49" name="Shape 549"/>
          <p:cNvSpPr/>
          <p:nvPr/>
        </p:nvSpPr>
        <p:spPr>
          <a:xfrm>
            <a:off x="3222847" y="5834722"/>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grpSp>
        <p:nvGrpSpPr>
          <p:cNvPr id="552" name="Group 552"/>
          <p:cNvGrpSpPr/>
          <p:nvPr/>
        </p:nvGrpSpPr>
        <p:grpSpPr>
          <a:xfrm>
            <a:off x="15819808" y="5554624"/>
            <a:ext cx="2044985" cy="3477634"/>
            <a:chOff x="0" y="0"/>
            <a:chExt cx="2044984" cy="3477633"/>
          </a:xfrm>
        </p:grpSpPr>
        <p:sp>
          <p:nvSpPr>
            <p:cNvPr id="550" name="Shape 550"/>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551" name="Shape 551"/>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DEA</a:t>
              </a:r>
            </a:p>
          </p:txBody>
        </p:sp>
      </p:grpSp>
      <p:sp>
        <p:nvSpPr>
          <p:cNvPr id="553" name="Shape 553"/>
          <p:cNvSpPr/>
          <p:nvPr/>
        </p:nvSpPr>
        <p:spPr>
          <a:xfrm>
            <a:off x="946902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54" name="Shape 554"/>
          <p:cNvSpPr/>
          <p:nvPr/>
        </p:nvSpPr>
        <p:spPr>
          <a:xfrm>
            <a:off x="1101871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55" name="Shape 555"/>
          <p:cNvSpPr/>
          <p:nvPr/>
        </p:nvSpPr>
        <p:spPr>
          <a:xfrm>
            <a:off x="9630777"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56" name="Shape 556"/>
          <p:cNvSpPr/>
          <p:nvPr/>
        </p:nvSpPr>
        <p:spPr>
          <a:xfrm>
            <a:off x="5197075"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57" name="Shape 557"/>
          <p:cNvSpPr/>
          <p:nvPr/>
        </p:nvSpPr>
        <p:spPr>
          <a:xfrm>
            <a:off x="6746759"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58" name="Shape 558"/>
          <p:cNvSpPr/>
          <p:nvPr/>
        </p:nvSpPr>
        <p:spPr>
          <a:xfrm>
            <a:off x="5358824" y="5830476"/>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59" name="Shape 559"/>
          <p:cNvSpPr/>
          <p:nvPr/>
        </p:nvSpPr>
        <p:spPr>
          <a:xfrm>
            <a:off x="7333051" y="4880991"/>
            <a:ext cx="2044986" cy="2313862"/>
          </a:xfrm>
          <a:prstGeom prst="rect">
            <a:avLst/>
          </a:prstGeom>
          <a:ln w="63500">
            <a:solidFill>
              <a:srgbClr val="85888D"/>
            </a:solidFill>
            <a:miter lim="400000"/>
          </a:ln>
        </p:spPr>
        <p:txBody>
          <a:bodyPr lIns="0" tIns="0" rIns="0" bIns="0" anchor="ctr"/>
          <a:lstStyle/>
          <a:p>
            <a:pPr lvl="0">
              <a:defRPr sz="3200"/>
            </a:pPr>
          </a:p>
        </p:txBody>
      </p:sp>
      <p:sp>
        <p:nvSpPr>
          <p:cNvPr id="560" name="Shape 560"/>
          <p:cNvSpPr/>
          <p:nvPr/>
        </p:nvSpPr>
        <p:spPr>
          <a:xfrm>
            <a:off x="8882736"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61" name="Shape 561"/>
          <p:cNvSpPr/>
          <p:nvPr/>
        </p:nvSpPr>
        <p:spPr>
          <a:xfrm>
            <a:off x="749480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62" name="Shape 562"/>
          <p:cNvSpPr/>
          <p:nvPr/>
        </p:nvSpPr>
        <p:spPr>
          <a:xfrm>
            <a:off x="925121"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63" name="Shape 563"/>
          <p:cNvSpPr/>
          <p:nvPr/>
        </p:nvSpPr>
        <p:spPr>
          <a:xfrm>
            <a:off x="2474805"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64" name="Shape 564"/>
          <p:cNvSpPr/>
          <p:nvPr/>
        </p:nvSpPr>
        <p:spPr>
          <a:xfrm>
            <a:off x="108687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65" name="Shape 565"/>
          <p:cNvSpPr/>
          <p:nvPr/>
        </p:nvSpPr>
        <p:spPr>
          <a:xfrm>
            <a:off x="306109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66" name="Shape 566"/>
          <p:cNvSpPr/>
          <p:nvPr/>
        </p:nvSpPr>
        <p:spPr>
          <a:xfrm>
            <a:off x="461078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67" name="Shape 567"/>
          <p:cNvSpPr/>
          <p:nvPr/>
        </p:nvSpPr>
        <p:spPr>
          <a:xfrm>
            <a:off x="3222847"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68" name="Shape 568"/>
          <p:cNvSpPr/>
          <p:nvPr/>
        </p:nvSpPr>
        <p:spPr>
          <a:xfrm>
            <a:off x="946902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69" name="Shape 569"/>
          <p:cNvSpPr/>
          <p:nvPr/>
        </p:nvSpPr>
        <p:spPr>
          <a:xfrm>
            <a:off x="1101871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70" name="Shape 570"/>
          <p:cNvSpPr/>
          <p:nvPr/>
        </p:nvSpPr>
        <p:spPr>
          <a:xfrm>
            <a:off x="9630777"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71" name="Shape 571"/>
          <p:cNvSpPr/>
          <p:nvPr/>
        </p:nvSpPr>
        <p:spPr>
          <a:xfrm>
            <a:off x="5197075"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72" name="Shape 572"/>
          <p:cNvSpPr/>
          <p:nvPr/>
        </p:nvSpPr>
        <p:spPr>
          <a:xfrm>
            <a:off x="6746759"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73" name="Shape 573"/>
          <p:cNvSpPr/>
          <p:nvPr/>
        </p:nvSpPr>
        <p:spPr>
          <a:xfrm>
            <a:off x="5358824"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74" name="Shape 574"/>
          <p:cNvSpPr/>
          <p:nvPr/>
        </p:nvSpPr>
        <p:spPr>
          <a:xfrm>
            <a:off x="7333051" y="7325551"/>
            <a:ext cx="2044986" cy="2313862"/>
          </a:xfrm>
          <a:prstGeom prst="rect">
            <a:avLst/>
          </a:prstGeom>
          <a:ln w="63500">
            <a:solidFill>
              <a:srgbClr val="85888D"/>
            </a:solidFill>
            <a:miter lim="400000"/>
          </a:ln>
        </p:spPr>
        <p:txBody>
          <a:bodyPr lIns="0" tIns="0" rIns="0" bIns="0" anchor="ctr"/>
          <a:lstStyle/>
          <a:p>
            <a:pPr lvl="0">
              <a:defRPr sz="3200"/>
            </a:pPr>
          </a:p>
        </p:txBody>
      </p:sp>
      <p:sp>
        <p:nvSpPr>
          <p:cNvPr id="575" name="Shape 575"/>
          <p:cNvSpPr/>
          <p:nvPr/>
        </p:nvSpPr>
        <p:spPr>
          <a:xfrm>
            <a:off x="8882736"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76" name="Shape 576"/>
          <p:cNvSpPr/>
          <p:nvPr/>
        </p:nvSpPr>
        <p:spPr>
          <a:xfrm>
            <a:off x="749480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77" name="Shape 577"/>
          <p:cNvSpPr/>
          <p:nvPr/>
        </p:nvSpPr>
        <p:spPr>
          <a:xfrm>
            <a:off x="925121"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78" name="Shape 578"/>
          <p:cNvSpPr/>
          <p:nvPr/>
        </p:nvSpPr>
        <p:spPr>
          <a:xfrm>
            <a:off x="2474805"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79" name="Shape 579"/>
          <p:cNvSpPr/>
          <p:nvPr/>
        </p:nvSpPr>
        <p:spPr>
          <a:xfrm>
            <a:off x="108687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pic>
        <p:nvPicPr>
          <p:cNvPr id="580" name="Logo_CloudFoundry_Square_HighRes.png"/>
          <p:cNvPicPr/>
          <p:nvPr/>
        </p:nvPicPr>
        <p:blipFill>
          <a:blip r:embed="rId3">
            <a:extLst/>
          </a:blip>
          <a:stretch>
            <a:fillRect/>
          </a:stretch>
        </p:blipFill>
        <p:spPr>
          <a:xfrm>
            <a:off x="12514203" y="9579610"/>
            <a:ext cx="2138113" cy="2129572"/>
          </a:xfrm>
          <a:prstGeom prst="rect">
            <a:avLst/>
          </a:prstGeom>
          <a:ln w="12700">
            <a:miter lim="400000"/>
          </a:ln>
        </p:spPr>
      </p:pic>
      <p:sp>
        <p:nvSpPr>
          <p:cNvPr id="581" name="Shape 581"/>
          <p:cNvSpPr/>
          <p:nvPr/>
        </p:nvSpPr>
        <p:spPr>
          <a:xfrm>
            <a:off x="14170920" y="3174223"/>
            <a:ext cx="8302093" cy="1625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5000">
                <a:latin typeface="Helvetica"/>
                <a:ea typeface="Helvetica"/>
                <a:cs typeface="Helvetica"/>
                <a:sym typeface="Helvetica"/>
              </a:rPr>
              <a:t>More</a:t>
            </a:r>
            <a:r>
              <a:rPr sz="5000"/>
              <a:t> Application Instances </a:t>
            </a:r>
            <a:endParaRPr sz="5000"/>
          </a:p>
          <a:p>
            <a:pPr lvl="0">
              <a:defRPr sz="1800"/>
            </a:pPr>
            <a:r>
              <a:rPr sz="5000"/>
              <a:t>…</a:t>
            </a:r>
            <a:r>
              <a:rPr b="1" sz="5000">
                <a:latin typeface="Helvetica"/>
                <a:ea typeface="Helvetica"/>
                <a:cs typeface="Helvetica"/>
                <a:sym typeface="Helvetica"/>
              </a:rPr>
              <a:t> Less</a:t>
            </a:r>
            <a:r>
              <a:rPr sz="5000"/>
              <a:t> Resources!</a:t>
            </a:r>
          </a:p>
        </p:txBody>
      </p:sp>
      <p:grpSp>
        <p:nvGrpSpPr>
          <p:cNvPr id="584" name="Group 584"/>
          <p:cNvGrpSpPr/>
          <p:nvPr/>
        </p:nvGrpSpPr>
        <p:grpSpPr>
          <a:xfrm>
            <a:off x="19017991" y="5546155"/>
            <a:ext cx="2044985" cy="3477634"/>
            <a:chOff x="0" y="0"/>
            <a:chExt cx="2044984" cy="3477633"/>
          </a:xfrm>
        </p:grpSpPr>
        <p:sp>
          <p:nvSpPr>
            <p:cNvPr id="582" name="Shape 582"/>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583" name="Shape 583"/>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DEA</a:t>
              </a:r>
            </a:p>
          </p:txBody>
        </p:sp>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562"/>
                                        </p:tgtEl>
                                        <p:attrNameLst>
                                          <p:attrName>style.visibility</p:attrName>
                                        </p:attrNameLst>
                                      </p:cBhvr>
                                      <p:to>
                                        <p:strVal val="visible"/>
                                      </p:to>
                                    </p:set>
                                    <p:animEffect filter="dissolve" transition="in">
                                      <p:cBhvr>
                                        <p:cTn id="7" dur="1000"/>
                                        <p:tgtEl>
                                          <p:spTgt spid="562"/>
                                        </p:tgtEl>
                                      </p:cBhvr>
                                    </p:animEffect>
                                  </p:childTnLst>
                                </p:cTn>
                              </p:par>
                            </p:childTnLst>
                          </p:cTn>
                        </p:par>
                        <p:par>
                          <p:cTn id="8" fill="hold">
                            <p:stCondLst>
                              <p:cond delay="1000"/>
                            </p:stCondLst>
                            <p:childTnLst>
                              <p:par>
                                <p:cTn id="9" nodeType="afterEffect" presetClass="entr" presetSubtype="0" presetID="9" grpId="2" fill="hold">
                                  <p:stCondLst>
                                    <p:cond delay="0"/>
                                  </p:stCondLst>
                                  <p:iterate type="el" backwards="0">
                                    <p:tmAbs val="0"/>
                                  </p:iterate>
                                  <p:childTnLst>
                                    <p:set>
                                      <p:cBhvr>
                                        <p:cTn id="10" fill="hold"/>
                                        <p:tgtEl>
                                          <p:spTgt spid="553"/>
                                        </p:tgtEl>
                                        <p:attrNameLst>
                                          <p:attrName>style.visibility</p:attrName>
                                        </p:attrNameLst>
                                      </p:cBhvr>
                                      <p:to>
                                        <p:strVal val="visible"/>
                                      </p:to>
                                    </p:set>
                                    <p:animEffect filter="dissolve" transition="in">
                                      <p:cBhvr>
                                        <p:cTn id="11" dur="1000"/>
                                        <p:tgtEl>
                                          <p:spTgt spid="553"/>
                                        </p:tgtEl>
                                      </p:cBhvr>
                                    </p:animEffect>
                                  </p:childTnLst>
                                </p:cTn>
                              </p:par>
                            </p:childTnLst>
                          </p:cTn>
                        </p:par>
                        <p:par>
                          <p:cTn id="12" fill="hold">
                            <p:stCondLst>
                              <p:cond delay="2000"/>
                            </p:stCondLst>
                            <p:childTnLst>
                              <p:par>
                                <p:cTn id="13" nodeType="afterEffect" presetClass="entr" presetSubtype="0" presetID="9" grpId="3" fill="hold">
                                  <p:stCondLst>
                                    <p:cond delay="0"/>
                                  </p:stCondLst>
                                  <p:iterate type="el" backwards="0">
                                    <p:tmAbs val="0"/>
                                  </p:iterate>
                                  <p:childTnLst>
                                    <p:set>
                                      <p:cBhvr>
                                        <p:cTn id="14" fill="hold"/>
                                        <p:tgtEl>
                                          <p:spTgt spid="559"/>
                                        </p:tgtEl>
                                        <p:attrNameLst>
                                          <p:attrName>style.visibility</p:attrName>
                                        </p:attrNameLst>
                                      </p:cBhvr>
                                      <p:to>
                                        <p:strVal val="visible"/>
                                      </p:to>
                                    </p:set>
                                    <p:animEffect filter="dissolve" transition="in">
                                      <p:cBhvr>
                                        <p:cTn id="15" dur="1000"/>
                                        <p:tgtEl>
                                          <p:spTgt spid="559"/>
                                        </p:tgtEl>
                                      </p:cBhvr>
                                    </p:animEffect>
                                  </p:childTnLst>
                                </p:cTn>
                              </p:par>
                            </p:childTnLst>
                          </p:cTn>
                        </p:par>
                        <p:par>
                          <p:cTn id="16" fill="hold">
                            <p:stCondLst>
                              <p:cond delay="3000"/>
                            </p:stCondLst>
                            <p:childTnLst>
                              <p:par>
                                <p:cTn id="17" nodeType="afterEffect" presetClass="entr" presetSubtype="0" presetID="9" grpId="4" fill="hold">
                                  <p:stCondLst>
                                    <p:cond delay="0"/>
                                  </p:stCondLst>
                                  <p:iterate type="el" backwards="0">
                                    <p:tmAbs val="0"/>
                                  </p:iterate>
                                  <p:childTnLst>
                                    <p:set>
                                      <p:cBhvr>
                                        <p:cTn id="18" fill="hold"/>
                                        <p:tgtEl>
                                          <p:spTgt spid="547"/>
                                        </p:tgtEl>
                                        <p:attrNameLst>
                                          <p:attrName>style.visibility</p:attrName>
                                        </p:attrNameLst>
                                      </p:cBhvr>
                                      <p:to>
                                        <p:strVal val="visible"/>
                                      </p:to>
                                    </p:set>
                                    <p:animEffect filter="dissolve" transition="in">
                                      <p:cBhvr>
                                        <p:cTn id="19" dur="1000"/>
                                        <p:tgtEl>
                                          <p:spTgt spid="547"/>
                                        </p:tgtEl>
                                      </p:cBhvr>
                                    </p:animEffect>
                                  </p:childTnLst>
                                </p:cTn>
                              </p:par>
                            </p:childTnLst>
                          </p:cTn>
                        </p:par>
                        <p:par>
                          <p:cTn id="20" fill="hold">
                            <p:stCondLst>
                              <p:cond delay="4000"/>
                            </p:stCondLst>
                            <p:childTnLst>
                              <p:par>
                                <p:cTn id="21" nodeType="afterEffect" presetClass="entr" presetSubtype="0" presetID="9" grpId="5" fill="hold">
                                  <p:stCondLst>
                                    <p:cond delay="0"/>
                                  </p:stCondLst>
                                  <p:iterate type="el" backwards="0">
                                    <p:tmAbs val="0"/>
                                  </p:iterate>
                                  <p:childTnLst>
                                    <p:set>
                                      <p:cBhvr>
                                        <p:cTn id="22" fill="hold"/>
                                        <p:tgtEl>
                                          <p:spTgt spid="556"/>
                                        </p:tgtEl>
                                        <p:attrNameLst>
                                          <p:attrName>style.visibility</p:attrName>
                                        </p:attrNameLst>
                                      </p:cBhvr>
                                      <p:to>
                                        <p:strVal val="visible"/>
                                      </p:to>
                                    </p:set>
                                    <p:animEffect filter="dissolve" transition="in">
                                      <p:cBhvr>
                                        <p:cTn id="23" dur="1000"/>
                                        <p:tgtEl>
                                          <p:spTgt spid="556"/>
                                        </p:tgtEl>
                                      </p:cBhvr>
                                    </p:animEffect>
                                  </p:childTnLst>
                                </p:cTn>
                              </p:par>
                            </p:childTnLst>
                          </p:cTn>
                        </p:par>
                        <p:par>
                          <p:cTn id="24" fill="hold">
                            <p:stCondLst>
                              <p:cond delay="5000"/>
                            </p:stCondLst>
                            <p:childTnLst>
                              <p:par>
                                <p:cTn id="25" nodeType="afterEffect" presetClass="entr" presetSubtype="0" presetID="9" grpId="6" fill="hold">
                                  <p:stCondLst>
                                    <p:cond delay="0"/>
                                  </p:stCondLst>
                                  <p:iterate type="el" backwards="0">
                                    <p:tmAbs val="0"/>
                                  </p:iterate>
                                  <p:childTnLst>
                                    <p:set>
                                      <p:cBhvr>
                                        <p:cTn id="26" fill="hold"/>
                                        <p:tgtEl>
                                          <p:spTgt spid="549"/>
                                        </p:tgtEl>
                                        <p:attrNameLst>
                                          <p:attrName>style.visibility</p:attrName>
                                        </p:attrNameLst>
                                      </p:cBhvr>
                                      <p:to>
                                        <p:strVal val="visible"/>
                                      </p:to>
                                    </p:set>
                                    <p:animEffect filter="dissolve" transition="in">
                                      <p:cBhvr>
                                        <p:cTn id="27" dur="1000"/>
                                        <p:tgtEl>
                                          <p:spTgt spid="549"/>
                                        </p:tgtEl>
                                      </p:cBhvr>
                                    </p:animEffect>
                                  </p:childTnLst>
                                </p:cTn>
                              </p:par>
                            </p:childTnLst>
                          </p:cTn>
                        </p:par>
                        <p:par>
                          <p:cTn id="28" fill="hold">
                            <p:stCondLst>
                              <p:cond delay="6000"/>
                            </p:stCondLst>
                            <p:childTnLst>
                              <p:par>
                                <p:cTn id="29" nodeType="afterEffect" presetClass="entr" presetSubtype="0" presetID="9" grpId="7" fill="hold">
                                  <p:stCondLst>
                                    <p:cond delay="0"/>
                                  </p:stCondLst>
                                  <p:iterate type="el" backwards="0">
                                    <p:tmAbs val="0"/>
                                  </p:iterate>
                                  <p:childTnLst>
                                    <p:set>
                                      <p:cBhvr>
                                        <p:cTn id="30" fill="hold"/>
                                        <p:tgtEl>
                                          <p:spTgt spid="564"/>
                                        </p:tgtEl>
                                        <p:attrNameLst>
                                          <p:attrName>style.visibility</p:attrName>
                                        </p:attrNameLst>
                                      </p:cBhvr>
                                      <p:to>
                                        <p:strVal val="visible"/>
                                      </p:to>
                                    </p:set>
                                    <p:animEffect filter="dissolve" transition="in">
                                      <p:cBhvr>
                                        <p:cTn id="31" dur="1000"/>
                                        <p:tgtEl>
                                          <p:spTgt spid="564"/>
                                        </p:tgtEl>
                                      </p:cBhvr>
                                    </p:animEffect>
                                  </p:childTnLst>
                                </p:cTn>
                              </p:par>
                            </p:childTnLst>
                          </p:cTn>
                        </p:par>
                        <p:par>
                          <p:cTn id="32" fill="hold">
                            <p:stCondLst>
                              <p:cond delay="7000"/>
                            </p:stCondLst>
                            <p:childTnLst>
                              <p:par>
                                <p:cTn id="33" nodeType="afterEffect" presetClass="entr" presetSubtype="0" presetID="9" grpId="8" fill="hold">
                                  <p:stCondLst>
                                    <p:cond delay="0"/>
                                  </p:stCondLst>
                                  <p:iterate type="el" backwards="0">
                                    <p:tmAbs val="0"/>
                                  </p:iterate>
                                  <p:childTnLst>
                                    <p:set>
                                      <p:cBhvr>
                                        <p:cTn id="34" fill="hold"/>
                                        <p:tgtEl>
                                          <p:spTgt spid="555"/>
                                        </p:tgtEl>
                                        <p:attrNameLst>
                                          <p:attrName>style.visibility</p:attrName>
                                        </p:attrNameLst>
                                      </p:cBhvr>
                                      <p:to>
                                        <p:strVal val="visible"/>
                                      </p:to>
                                    </p:set>
                                    <p:animEffect filter="dissolve" transition="in">
                                      <p:cBhvr>
                                        <p:cTn id="35" dur="1000"/>
                                        <p:tgtEl>
                                          <p:spTgt spid="555"/>
                                        </p:tgtEl>
                                      </p:cBhvr>
                                    </p:animEffect>
                                  </p:childTnLst>
                                </p:cTn>
                              </p:par>
                            </p:childTnLst>
                          </p:cTn>
                        </p:par>
                        <p:par>
                          <p:cTn id="36" fill="hold">
                            <p:stCondLst>
                              <p:cond delay="8000"/>
                            </p:stCondLst>
                            <p:childTnLst>
                              <p:par>
                                <p:cTn id="37" nodeType="afterEffect" presetClass="entr" presetSubtype="0" presetID="9" grpId="9" fill="hold">
                                  <p:stCondLst>
                                    <p:cond delay="0"/>
                                  </p:stCondLst>
                                  <p:iterate type="el" backwards="0">
                                    <p:tmAbs val="0"/>
                                  </p:iterate>
                                  <p:childTnLst>
                                    <p:set>
                                      <p:cBhvr>
                                        <p:cTn id="38" fill="hold"/>
                                        <p:tgtEl>
                                          <p:spTgt spid="561"/>
                                        </p:tgtEl>
                                        <p:attrNameLst>
                                          <p:attrName>style.visibility</p:attrName>
                                        </p:attrNameLst>
                                      </p:cBhvr>
                                      <p:to>
                                        <p:strVal val="visible"/>
                                      </p:to>
                                    </p:set>
                                    <p:animEffect filter="dissolve" transition="in">
                                      <p:cBhvr>
                                        <p:cTn id="39" dur="1000"/>
                                        <p:tgtEl>
                                          <p:spTgt spid="561"/>
                                        </p:tgtEl>
                                      </p:cBhvr>
                                    </p:animEffect>
                                  </p:childTnLst>
                                </p:cTn>
                              </p:par>
                            </p:childTnLst>
                          </p:cTn>
                        </p:par>
                        <p:par>
                          <p:cTn id="40" fill="hold">
                            <p:stCondLst>
                              <p:cond delay="9000"/>
                            </p:stCondLst>
                            <p:childTnLst>
                              <p:par>
                                <p:cTn id="41" nodeType="afterEffect" presetClass="entr" presetSubtype="0" presetID="9" grpId="10" fill="hold">
                                  <p:stCondLst>
                                    <p:cond delay="0"/>
                                  </p:stCondLst>
                                  <p:iterate type="el" backwards="0">
                                    <p:tmAbs val="0"/>
                                  </p:iterate>
                                  <p:childTnLst>
                                    <p:set>
                                      <p:cBhvr>
                                        <p:cTn id="42" fill="hold"/>
                                        <p:tgtEl>
                                          <p:spTgt spid="558"/>
                                        </p:tgtEl>
                                        <p:attrNameLst>
                                          <p:attrName>style.visibility</p:attrName>
                                        </p:attrNameLst>
                                      </p:cBhvr>
                                      <p:to>
                                        <p:strVal val="visible"/>
                                      </p:to>
                                    </p:set>
                                    <p:animEffect filter="dissolve" transition="in">
                                      <p:cBhvr>
                                        <p:cTn id="43" dur="1000"/>
                                        <p:tgtEl>
                                          <p:spTgt spid="558"/>
                                        </p:tgtEl>
                                      </p:cBhvr>
                                    </p:animEffect>
                                  </p:childTnLst>
                                </p:cTn>
                              </p:par>
                            </p:childTnLst>
                          </p:cTn>
                        </p:par>
                        <p:par>
                          <p:cTn id="44" fill="hold">
                            <p:stCondLst>
                              <p:cond delay="10000"/>
                            </p:stCondLst>
                            <p:childTnLst>
                              <p:par>
                                <p:cTn id="45" nodeType="afterEffect" presetClass="entr" presetSubtype="0" presetID="9" grpId="11" fill="hold">
                                  <p:stCondLst>
                                    <p:cond delay="0"/>
                                  </p:stCondLst>
                                  <p:iterate type="el" backwards="0">
                                    <p:tmAbs val="0"/>
                                  </p:iterate>
                                  <p:childTnLst>
                                    <p:set>
                                      <p:cBhvr>
                                        <p:cTn id="46" fill="hold"/>
                                        <p:tgtEl>
                                          <p:spTgt spid="548"/>
                                        </p:tgtEl>
                                        <p:attrNameLst>
                                          <p:attrName>style.visibility</p:attrName>
                                        </p:attrNameLst>
                                      </p:cBhvr>
                                      <p:to>
                                        <p:strVal val="visible"/>
                                      </p:to>
                                    </p:set>
                                    <p:animEffect filter="dissolve" transition="in">
                                      <p:cBhvr>
                                        <p:cTn id="47" dur="1000"/>
                                        <p:tgtEl>
                                          <p:spTgt spid="548"/>
                                        </p:tgtEl>
                                      </p:cBhvr>
                                    </p:animEffect>
                                  </p:childTnLst>
                                </p:cTn>
                              </p:par>
                            </p:childTnLst>
                          </p:cTn>
                        </p:par>
                        <p:par>
                          <p:cTn id="48" fill="hold">
                            <p:stCondLst>
                              <p:cond delay="11000"/>
                            </p:stCondLst>
                            <p:childTnLst>
                              <p:par>
                                <p:cTn id="49" nodeType="afterEffect" presetClass="entr" presetSubtype="0" presetID="9" grpId="12" fill="hold">
                                  <p:stCondLst>
                                    <p:cond delay="0"/>
                                  </p:stCondLst>
                                  <p:iterate type="el" backwards="0">
                                    <p:tmAbs val="0"/>
                                  </p:iterate>
                                  <p:childTnLst>
                                    <p:set>
                                      <p:cBhvr>
                                        <p:cTn id="50" fill="hold"/>
                                        <p:tgtEl>
                                          <p:spTgt spid="563"/>
                                        </p:tgtEl>
                                        <p:attrNameLst>
                                          <p:attrName>style.visibility</p:attrName>
                                        </p:attrNameLst>
                                      </p:cBhvr>
                                      <p:to>
                                        <p:strVal val="visible"/>
                                      </p:to>
                                    </p:set>
                                    <p:animEffect filter="dissolve" transition="in">
                                      <p:cBhvr>
                                        <p:cTn id="51" dur="1000"/>
                                        <p:tgtEl>
                                          <p:spTgt spid="563"/>
                                        </p:tgtEl>
                                      </p:cBhvr>
                                    </p:animEffect>
                                  </p:childTnLst>
                                </p:cTn>
                              </p:par>
                            </p:childTnLst>
                          </p:cTn>
                        </p:par>
                        <p:par>
                          <p:cTn id="52" fill="hold">
                            <p:stCondLst>
                              <p:cond delay="12000"/>
                            </p:stCondLst>
                            <p:childTnLst>
                              <p:par>
                                <p:cTn id="53" nodeType="afterEffect" presetClass="entr" presetSubtype="0" presetID="9" grpId="13" fill="hold">
                                  <p:stCondLst>
                                    <p:cond delay="0"/>
                                  </p:stCondLst>
                                  <p:iterate type="el" backwards="0">
                                    <p:tmAbs val="0"/>
                                  </p:iterate>
                                  <p:childTnLst>
                                    <p:set>
                                      <p:cBhvr>
                                        <p:cTn id="54" fill="hold"/>
                                        <p:tgtEl>
                                          <p:spTgt spid="554"/>
                                        </p:tgtEl>
                                        <p:attrNameLst>
                                          <p:attrName>style.visibility</p:attrName>
                                        </p:attrNameLst>
                                      </p:cBhvr>
                                      <p:to>
                                        <p:strVal val="visible"/>
                                      </p:to>
                                    </p:set>
                                    <p:animEffect filter="dissolve" transition="in">
                                      <p:cBhvr>
                                        <p:cTn id="55" dur="1000"/>
                                        <p:tgtEl>
                                          <p:spTgt spid="554"/>
                                        </p:tgtEl>
                                      </p:cBhvr>
                                    </p:animEffect>
                                  </p:childTnLst>
                                </p:cTn>
                              </p:par>
                            </p:childTnLst>
                          </p:cTn>
                        </p:par>
                        <p:par>
                          <p:cTn id="56" fill="hold">
                            <p:stCondLst>
                              <p:cond delay="13000"/>
                            </p:stCondLst>
                            <p:childTnLst>
                              <p:par>
                                <p:cTn id="57" nodeType="afterEffect" presetClass="entr" presetSubtype="0" presetID="9" grpId="14" fill="hold">
                                  <p:stCondLst>
                                    <p:cond delay="0"/>
                                  </p:stCondLst>
                                  <p:iterate type="el" backwards="0">
                                    <p:tmAbs val="0"/>
                                  </p:iterate>
                                  <p:childTnLst>
                                    <p:set>
                                      <p:cBhvr>
                                        <p:cTn id="58" fill="hold"/>
                                        <p:tgtEl>
                                          <p:spTgt spid="560"/>
                                        </p:tgtEl>
                                        <p:attrNameLst>
                                          <p:attrName>style.visibility</p:attrName>
                                        </p:attrNameLst>
                                      </p:cBhvr>
                                      <p:to>
                                        <p:strVal val="visible"/>
                                      </p:to>
                                    </p:set>
                                    <p:animEffect filter="dissolve" transition="in">
                                      <p:cBhvr>
                                        <p:cTn id="59" dur="1000"/>
                                        <p:tgtEl>
                                          <p:spTgt spid="560"/>
                                        </p:tgtEl>
                                      </p:cBhvr>
                                    </p:animEffect>
                                  </p:childTnLst>
                                </p:cTn>
                              </p:par>
                            </p:childTnLst>
                          </p:cTn>
                        </p:par>
                        <p:par>
                          <p:cTn id="60" fill="hold">
                            <p:stCondLst>
                              <p:cond delay="14000"/>
                            </p:stCondLst>
                            <p:childTnLst>
                              <p:par>
                                <p:cTn id="61" nodeType="afterEffect" presetClass="entr" presetSubtype="0" presetID="9" grpId="15" fill="hold">
                                  <p:stCondLst>
                                    <p:cond delay="0"/>
                                  </p:stCondLst>
                                  <p:iterate type="el" backwards="0">
                                    <p:tmAbs val="0"/>
                                  </p:iterate>
                                  <p:childTnLst>
                                    <p:set>
                                      <p:cBhvr>
                                        <p:cTn id="62" fill="hold"/>
                                        <p:tgtEl>
                                          <p:spTgt spid="557"/>
                                        </p:tgtEl>
                                        <p:attrNameLst>
                                          <p:attrName>style.visibility</p:attrName>
                                        </p:attrNameLst>
                                      </p:cBhvr>
                                      <p:to>
                                        <p:strVal val="visible"/>
                                      </p:to>
                                    </p:set>
                                    <p:animEffect filter="dissolve" transition="in">
                                      <p:cBhvr>
                                        <p:cTn id="63" dur="1000"/>
                                        <p:tgtEl>
                                          <p:spTgt spid="557"/>
                                        </p:tgtEl>
                                      </p:cBhvr>
                                    </p:animEffect>
                                  </p:childTnLst>
                                </p:cTn>
                              </p:par>
                            </p:childTnLst>
                          </p:cTn>
                        </p:par>
                        <p:par>
                          <p:cTn id="64" fill="hold">
                            <p:stCondLst>
                              <p:cond delay="15000"/>
                            </p:stCondLst>
                            <p:childTnLst>
                              <p:par>
                                <p:cTn id="65" nodeType="afterEffect" presetClass="entr" presetSubtype="0" presetID="9" grpId="16" fill="hold">
                                  <p:stCondLst>
                                    <p:cond delay="0"/>
                                  </p:stCondLst>
                                  <p:iterate type="el" backwards="0">
                                    <p:tmAbs val="0"/>
                                  </p:iterate>
                                  <p:childTnLst>
                                    <p:set>
                                      <p:cBhvr>
                                        <p:cTn id="66" fill="hold"/>
                                        <p:tgtEl>
                                          <p:spTgt spid="577"/>
                                        </p:tgtEl>
                                        <p:attrNameLst>
                                          <p:attrName>style.visibility</p:attrName>
                                        </p:attrNameLst>
                                      </p:cBhvr>
                                      <p:to>
                                        <p:strVal val="visible"/>
                                      </p:to>
                                    </p:set>
                                    <p:animEffect filter="dissolve" transition="in">
                                      <p:cBhvr>
                                        <p:cTn id="67" dur="1000"/>
                                        <p:tgtEl>
                                          <p:spTgt spid="577"/>
                                        </p:tgtEl>
                                      </p:cBhvr>
                                    </p:animEffect>
                                  </p:childTnLst>
                                </p:cTn>
                              </p:par>
                            </p:childTnLst>
                          </p:cTn>
                        </p:par>
                        <p:par>
                          <p:cTn id="68" fill="hold">
                            <p:stCondLst>
                              <p:cond delay="16000"/>
                            </p:stCondLst>
                            <p:childTnLst>
                              <p:par>
                                <p:cTn id="69" nodeType="afterEffect" presetClass="entr" presetSubtype="0" presetID="9" grpId="17" fill="hold">
                                  <p:stCondLst>
                                    <p:cond delay="0"/>
                                  </p:stCondLst>
                                  <p:iterate type="el" backwards="0">
                                    <p:tmAbs val="0"/>
                                  </p:iterate>
                                  <p:childTnLst>
                                    <p:set>
                                      <p:cBhvr>
                                        <p:cTn id="70" fill="hold"/>
                                        <p:tgtEl>
                                          <p:spTgt spid="565"/>
                                        </p:tgtEl>
                                        <p:attrNameLst>
                                          <p:attrName>style.visibility</p:attrName>
                                        </p:attrNameLst>
                                      </p:cBhvr>
                                      <p:to>
                                        <p:strVal val="visible"/>
                                      </p:to>
                                    </p:set>
                                    <p:animEffect filter="dissolve" transition="in">
                                      <p:cBhvr>
                                        <p:cTn id="71" dur="1000"/>
                                        <p:tgtEl>
                                          <p:spTgt spid="565"/>
                                        </p:tgtEl>
                                      </p:cBhvr>
                                    </p:animEffect>
                                  </p:childTnLst>
                                </p:cTn>
                              </p:par>
                            </p:childTnLst>
                          </p:cTn>
                        </p:par>
                        <p:par>
                          <p:cTn id="72" fill="hold">
                            <p:stCondLst>
                              <p:cond delay="17000"/>
                            </p:stCondLst>
                            <p:childTnLst>
                              <p:par>
                                <p:cTn id="73" nodeType="afterEffect" presetClass="entr" presetSubtype="0" presetID="9" grpId="18" fill="hold">
                                  <p:stCondLst>
                                    <p:cond delay="0"/>
                                  </p:stCondLst>
                                  <p:iterate type="el" backwards="0">
                                    <p:tmAbs val="0"/>
                                  </p:iterate>
                                  <p:childTnLst>
                                    <p:set>
                                      <p:cBhvr>
                                        <p:cTn id="74" fill="hold"/>
                                        <p:tgtEl>
                                          <p:spTgt spid="571"/>
                                        </p:tgtEl>
                                        <p:attrNameLst>
                                          <p:attrName>style.visibility</p:attrName>
                                        </p:attrNameLst>
                                      </p:cBhvr>
                                      <p:to>
                                        <p:strVal val="visible"/>
                                      </p:to>
                                    </p:set>
                                    <p:animEffect filter="dissolve" transition="in">
                                      <p:cBhvr>
                                        <p:cTn id="75" dur="1000"/>
                                        <p:tgtEl>
                                          <p:spTgt spid="571"/>
                                        </p:tgtEl>
                                      </p:cBhvr>
                                    </p:animEffect>
                                  </p:childTnLst>
                                </p:cTn>
                              </p:par>
                            </p:childTnLst>
                          </p:cTn>
                        </p:par>
                        <p:par>
                          <p:cTn id="76" fill="hold">
                            <p:stCondLst>
                              <p:cond delay="18000"/>
                            </p:stCondLst>
                            <p:childTnLst>
                              <p:par>
                                <p:cTn id="77" nodeType="afterEffect" presetClass="entr" presetSubtype="0" presetID="9" grpId="19" fill="hold">
                                  <p:stCondLst>
                                    <p:cond delay="0"/>
                                  </p:stCondLst>
                                  <p:iterate type="el" backwards="0">
                                    <p:tmAbs val="0"/>
                                  </p:iterate>
                                  <p:childTnLst>
                                    <p:set>
                                      <p:cBhvr>
                                        <p:cTn id="78" fill="hold"/>
                                        <p:tgtEl>
                                          <p:spTgt spid="574"/>
                                        </p:tgtEl>
                                        <p:attrNameLst>
                                          <p:attrName>style.visibility</p:attrName>
                                        </p:attrNameLst>
                                      </p:cBhvr>
                                      <p:to>
                                        <p:strVal val="visible"/>
                                      </p:to>
                                    </p:set>
                                    <p:animEffect filter="dissolve" transition="in">
                                      <p:cBhvr>
                                        <p:cTn id="79" dur="1000"/>
                                        <p:tgtEl>
                                          <p:spTgt spid="574"/>
                                        </p:tgtEl>
                                      </p:cBhvr>
                                    </p:animEffect>
                                  </p:childTnLst>
                                </p:cTn>
                              </p:par>
                            </p:childTnLst>
                          </p:cTn>
                        </p:par>
                        <p:par>
                          <p:cTn id="80" fill="hold">
                            <p:stCondLst>
                              <p:cond delay="19000"/>
                            </p:stCondLst>
                            <p:childTnLst>
                              <p:par>
                                <p:cTn id="81" nodeType="afterEffect" presetClass="entr" presetSubtype="0" presetID="9" grpId="20" fill="hold">
                                  <p:stCondLst>
                                    <p:cond delay="0"/>
                                  </p:stCondLst>
                                  <p:iterate type="el" backwards="0">
                                    <p:tmAbs val="0"/>
                                  </p:iterate>
                                  <p:childTnLst>
                                    <p:set>
                                      <p:cBhvr>
                                        <p:cTn id="82" fill="hold"/>
                                        <p:tgtEl>
                                          <p:spTgt spid="568"/>
                                        </p:tgtEl>
                                        <p:attrNameLst>
                                          <p:attrName>style.visibility</p:attrName>
                                        </p:attrNameLst>
                                      </p:cBhvr>
                                      <p:to>
                                        <p:strVal val="visible"/>
                                      </p:to>
                                    </p:set>
                                    <p:animEffect filter="dissolve" transition="in">
                                      <p:cBhvr>
                                        <p:cTn id="83" dur="1000"/>
                                        <p:tgtEl>
                                          <p:spTgt spid="568"/>
                                        </p:tgtEl>
                                      </p:cBhvr>
                                    </p:animEffect>
                                  </p:childTnLst>
                                </p:cTn>
                              </p:par>
                            </p:childTnLst>
                          </p:cTn>
                        </p:par>
                        <p:par>
                          <p:cTn id="84" fill="hold">
                            <p:stCondLst>
                              <p:cond delay="20000"/>
                            </p:stCondLst>
                            <p:childTnLst>
                              <p:par>
                                <p:cTn id="85" nodeType="afterEffect" presetClass="entr" presetSubtype="0" presetID="9" grpId="21" fill="hold">
                                  <p:stCondLst>
                                    <p:cond delay="0"/>
                                  </p:stCondLst>
                                  <p:iterate type="el" backwards="0">
                                    <p:tmAbs val="0"/>
                                  </p:iterate>
                                  <p:childTnLst>
                                    <p:set>
                                      <p:cBhvr>
                                        <p:cTn id="86" fill="hold"/>
                                        <p:tgtEl>
                                          <p:spTgt spid="579"/>
                                        </p:tgtEl>
                                        <p:attrNameLst>
                                          <p:attrName>style.visibility</p:attrName>
                                        </p:attrNameLst>
                                      </p:cBhvr>
                                      <p:to>
                                        <p:strVal val="visible"/>
                                      </p:to>
                                    </p:set>
                                    <p:animEffect filter="dissolve" transition="in">
                                      <p:cBhvr>
                                        <p:cTn id="87" dur="1000"/>
                                        <p:tgtEl>
                                          <p:spTgt spid="579"/>
                                        </p:tgtEl>
                                      </p:cBhvr>
                                    </p:animEffect>
                                  </p:childTnLst>
                                </p:cTn>
                              </p:par>
                            </p:childTnLst>
                          </p:cTn>
                        </p:par>
                        <p:par>
                          <p:cTn id="88" fill="hold">
                            <p:stCondLst>
                              <p:cond delay="21000"/>
                            </p:stCondLst>
                            <p:childTnLst>
                              <p:par>
                                <p:cTn id="89" nodeType="afterEffect" presetClass="entr" presetSubtype="0" presetID="9" grpId="22" fill="hold">
                                  <p:stCondLst>
                                    <p:cond delay="0"/>
                                  </p:stCondLst>
                                  <p:iterate type="el" backwards="0">
                                    <p:tmAbs val="0"/>
                                  </p:iterate>
                                  <p:childTnLst>
                                    <p:set>
                                      <p:cBhvr>
                                        <p:cTn id="90" fill="hold"/>
                                        <p:tgtEl>
                                          <p:spTgt spid="567"/>
                                        </p:tgtEl>
                                        <p:attrNameLst>
                                          <p:attrName>style.visibility</p:attrName>
                                        </p:attrNameLst>
                                      </p:cBhvr>
                                      <p:to>
                                        <p:strVal val="visible"/>
                                      </p:to>
                                    </p:set>
                                    <p:animEffect filter="dissolve" transition="in">
                                      <p:cBhvr>
                                        <p:cTn id="91" dur="1000"/>
                                        <p:tgtEl>
                                          <p:spTgt spid="567"/>
                                        </p:tgtEl>
                                      </p:cBhvr>
                                    </p:animEffect>
                                  </p:childTnLst>
                                </p:cTn>
                              </p:par>
                            </p:childTnLst>
                          </p:cTn>
                        </p:par>
                        <p:par>
                          <p:cTn id="92" fill="hold">
                            <p:stCondLst>
                              <p:cond delay="22000"/>
                            </p:stCondLst>
                            <p:childTnLst>
                              <p:par>
                                <p:cTn id="93" nodeType="afterEffect" presetClass="entr" presetSubtype="0" presetID="9" grpId="23" fill="hold">
                                  <p:stCondLst>
                                    <p:cond delay="0"/>
                                  </p:stCondLst>
                                  <p:iterate type="el" backwards="0">
                                    <p:tmAbs val="0"/>
                                  </p:iterate>
                                  <p:childTnLst>
                                    <p:set>
                                      <p:cBhvr>
                                        <p:cTn id="94" fill="hold"/>
                                        <p:tgtEl>
                                          <p:spTgt spid="573"/>
                                        </p:tgtEl>
                                        <p:attrNameLst>
                                          <p:attrName>style.visibility</p:attrName>
                                        </p:attrNameLst>
                                      </p:cBhvr>
                                      <p:to>
                                        <p:strVal val="visible"/>
                                      </p:to>
                                    </p:set>
                                    <p:animEffect filter="dissolve" transition="in">
                                      <p:cBhvr>
                                        <p:cTn id="95" dur="1000"/>
                                        <p:tgtEl>
                                          <p:spTgt spid="573"/>
                                        </p:tgtEl>
                                      </p:cBhvr>
                                    </p:animEffect>
                                  </p:childTnLst>
                                </p:cTn>
                              </p:par>
                            </p:childTnLst>
                          </p:cTn>
                        </p:par>
                        <p:par>
                          <p:cTn id="96" fill="hold">
                            <p:stCondLst>
                              <p:cond delay="23000"/>
                            </p:stCondLst>
                            <p:childTnLst>
                              <p:par>
                                <p:cTn id="97" nodeType="afterEffect" presetClass="entr" presetSubtype="0" presetID="9" grpId="24" fill="hold">
                                  <p:stCondLst>
                                    <p:cond delay="0"/>
                                  </p:stCondLst>
                                  <p:iterate type="el" backwards="0">
                                    <p:tmAbs val="0"/>
                                  </p:iterate>
                                  <p:childTnLst>
                                    <p:set>
                                      <p:cBhvr>
                                        <p:cTn id="98" fill="hold"/>
                                        <p:tgtEl>
                                          <p:spTgt spid="576"/>
                                        </p:tgtEl>
                                        <p:attrNameLst>
                                          <p:attrName>style.visibility</p:attrName>
                                        </p:attrNameLst>
                                      </p:cBhvr>
                                      <p:to>
                                        <p:strVal val="visible"/>
                                      </p:to>
                                    </p:set>
                                    <p:animEffect filter="dissolve" transition="in">
                                      <p:cBhvr>
                                        <p:cTn id="99" dur="1000"/>
                                        <p:tgtEl>
                                          <p:spTgt spid="576"/>
                                        </p:tgtEl>
                                      </p:cBhvr>
                                    </p:animEffect>
                                  </p:childTnLst>
                                </p:cTn>
                              </p:par>
                            </p:childTnLst>
                          </p:cTn>
                        </p:par>
                        <p:par>
                          <p:cTn id="100" fill="hold">
                            <p:stCondLst>
                              <p:cond delay="24000"/>
                            </p:stCondLst>
                            <p:childTnLst>
                              <p:par>
                                <p:cTn id="101" nodeType="afterEffect" presetClass="entr" presetSubtype="0" presetID="9" grpId="25" fill="hold">
                                  <p:stCondLst>
                                    <p:cond delay="0"/>
                                  </p:stCondLst>
                                  <p:iterate type="el" backwards="0">
                                    <p:tmAbs val="0"/>
                                  </p:iterate>
                                  <p:childTnLst>
                                    <p:set>
                                      <p:cBhvr>
                                        <p:cTn id="102" fill="hold"/>
                                        <p:tgtEl>
                                          <p:spTgt spid="570"/>
                                        </p:tgtEl>
                                        <p:attrNameLst>
                                          <p:attrName>style.visibility</p:attrName>
                                        </p:attrNameLst>
                                      </p:cBhvr>
                                      <p:to>
                                        <p:strVal val="visible"/>
                                      </p:to>
                                    </p:set>
                                    <p:animEffect filter="dissolve" transition="in">
                                      <p:cBhvr>
                                        <p:cTn id="103" dur="1000"/>
                                        <p:tgtEl>
                                          <p:spTgt spid="570"/>
                                        </p:tgtEl>
                                      </p:cBhvr>
                                    </p:animEffect>
                                  </p:childTnLst>
                                </p:cTn>
                              </p:par>
                            </p:childTnLst>
                          </p:cTn>
                        </p:par>
                        <p:par>
                          <p:cTn id="104" fill="hold">
                            <p:stCondLst>
                              <p:cond delay="25000"/>
                            </p:stCondLst>
                            <p:childTnLst>
                              <p:par>
                                <p:cTn id="105" nodeType="afterEffect" presetClass="entr" presetSubtype="0" presetID="9" grpId="26" fill="hold">
                                  <p:stCondLst>
                                    <p:cond delay="0"/>
                                  </p:stCondLst>
                                  <p:iterate type="el" backwards="0">
                                    <p:tmAbs val="0"/>
                                  </p:iterate>
                                  <p:childTnLst>
                                    <p:set>
                                      <p:cBhvr>
                                        <p:cTn id="106" fill="hold"/>
                                        <p:tgtEl>
                                          <p:spTgt spid="578"/>
                                        </p:tgtEl>
                                        <p:attrNameLst>
                                          <p:attrName>style.visibility</p:attrName>
                                        </p:attrNameLst>
                                      </p:cBhvr>
                                      <p:to>
                                        <p:strVal val="visible"/>
                                      </p:to>
                                    </p:set>
                                    <p:animEffect filter="dissolve" transition="in">
                                      <p:cBhvr>
                                        <p:cTn id="107" dur="1000"/>
                                        <p:tgtEl>
                                          <p:spTgt spid="578"/>
                                        </p:tgtEl>
                                      </p:cBhvr>
                                    </p:animEffect>
                                  </p:childTnLst>
                                </p:cTn>
                              </p:par>
                            </p:childTnLst>
                          </p:cTn>
                        </p:par>
                        <p:par>
                          <p:cTn id="108" fill="hold">
                            <p:stCondLst>
                              <p:cond delay="26000"/>
                            </p:stCondLst>
                            <p:childTnLst>
                              <p:par>
                                <p:cTn id="109" nodeType="afterEffect" presetClass="entr" presetSubtype="0" presetID="9" grpId="27" fill="hold">
                                  <p:stCondLst>
                                    <p:cond delay="0"/>
                                  </p:stCondLst>
                                  <p:iterate type="el" backwards="0">
                                    <p:tmAbs val="0"/>
                                  </p:iterate>
                                  <p:childTnLst>
                                    <p:set>
                                      <p:cBhvr>
                                        <p:cTn id="110" fill="hold"/>
                                        <p:tgtEl>
                                          <p:spTgt spid="566"/>
                                        </p:tgtEl>
                                        <p:attrNameLst>
                                          <p:attrName>style.visibility</p:attrName>
                                        </p:attrNameLst>
                                      </p:cBhvr>
                                      <p:to>
                                        <p:strVal val="visible"/>
                                      </p:to>
                                    </p:set>
                                    <p:animEffect filter="dissolve" transition="in">
                                      <p:cBhvr>
                                        <p:cTn id="111" dur="1000"/>
                                        <p:tgtEl>
                                          <p:spTgt spid="566"/>
                                        </p:tgtEl>
                                      </p:cBhvr>
                                    </p:animEffect>
                                  </p:childTnLst>
                                </p:cTn>
                              </p:par>
                            </p:childTnLst>
                          </p:cTn>
                        </p:par>
                        <p:par>
                          <p:cTn id="112" fill="hold">
                            <p:stCondLst>
                              <p:cond delay="27000"/>
                            </p:stCondLst>
                            <p:childTnLst>
                              <p:par>
                                <p:cTn id="113" nodeType="afterEffect" presetClass="entr" presetSubtype="0" presetID="9" grpId="28" fill="hold">
                                  <p:stCondLst>
                                    <p:cond delay="0"/>
                                  </p:stCondLst>
                                  <p:iterate type="el" backwards="0">
                                    <p:tmAbs val="0"/>
                                  </p:iterate>
                                  <p:childTnLst>
                                    <p:set>
                                      <p:cBhvr>
                                        <p:cTn id="114" fill="hold"/>
                                        <p:tgtEl>
                                          <p:spTgt spid="572"/>
                                        </p:tgtEl>
                                        <p:attrNameLst>
                                          <p:attrName>style.visibility</p:attrName>
                                        </p:attrNameLst>
                                      </p:cBhvr>
                                      <p:to>
                                        <p:strVal val="visible"/>
                                      </p:to>
                                    </p:set>
                                    <p:animEffect filter="dissolve" transition="in">
                                      <p:cBhvr>
                                        <p:cTn id="115" dur="1000"/>
                                        <p:tgtEl>
                                          <p:spTgt spid="572"/>
                                        </p:tgtEl>
                                      </p:cBhvr>
                                    </p:animEffect>
                                  </p:childTnLst>
                                </p:cTn>
                              </p:par>
                            </p:childTnLst>
                          </p:cTn>
                        </p:par>
                        <p:par>
                          <p:cTn id="116" fill="hold">
                            <p:stCondLst>
                              <p:cond delay="28000"/>
                            </p:stCondLst>
                            <p:childTnLst>
                              <p:par>
                                <p:cTn id="117" nodeType="afterEffect" presetClass="entr" presetSubtype="0" presetID="9" grpId="29" fill="hold">
                                  <p:stCondLst>
                                    <p:cond delay="0"/>
                                  </p:stCondLst>
                                  <p:iterate type="el" backwards="0">
                                    <p:tmAbs val="0"/>
                                  </p:iterate>
                                  <p:childTnLst>
                                    <p:set>
                                      <p:cBhvr>
                                        <p:cTn id="118" fill="hold"/>
                                        <p:tgtEl>
                                          <p:spTgt spid="575"/>
                                        </p:tgtEl>
                                        <p:attrNameLst>
                                          <p:attrName>style.visibility</p:attrName>
                                        </p:attrNameLst>
                                      </p:cBhvr>
                                      <p:to>
                                        <p:strVal val="visible"/>
                                      </p:to>
                                    </p:set>
                                    <p:animEffect filter="dissolve" transition="in">
                                      <p:cBhvr>
                                        <p:cTn id="119" dur="1000"/>
                                        <p:tgtEl>
                                          <p:spTgt spid="575"/>
                                        </p:tgtEl>
                                      </p:cBhvr>
                                    </p:animEffect>
                                  </p:childTnLst>
                                </p:cTn>
                              </p:par>
                            </p:childTnLst>
                          </p:cTn>
                        </p:par>
                        <p:par>
                          <p:cTn id="120" fill="hold">
                            <p:stCondLst>
                              <p:cond delay="29000"/>
                            </p:stCondLst>
                            <p:childTnLst>
                              <p:par>
                                <p:cTn id="121" nodeType="afterEffect" presetClass="entr" presetSubtype="0" presetID="9" grpId="30" fill="hold">
                                  <p:stCondLst>
                                    <p:cond delay="0"/>
                                  </p:stCondLst>
                                  <p:iterate type="el" backwards="0">
                                    <p:tmAbs val="0"/>
                                  </p:iterate>
                                  <p:childTnLst>
                                    <p:set>
                                      <p:cBhvr>
                                        <p:cTn id="122" fill="hold"/>
                                        <p:tgtEl>
                                          <p:spTgt spid="569"/>
                                        </p:tgtEl>
                                        <p:attrNameLst>
                                          <p:attrName>style.visibility</p:attrName>
                                        </p:attrNameLst>
                                      </p:cBhvr>
                                      <p:to>
                                        <p:strVal val="visible"/>
                                      </p:to>
                                    </p:set>
                                    <p:animEffect filter="dissolve" transition="in">
                                      <p:cBhvr>
                                        <p:cTn id="123" dur="1000"/>
                                        <p:tgtEl>
                                          <p:spTgt spid="569"/>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presetClass="entr" presetSubtype="0" presetID="10" grpId="31" fill="hold">
                                  <p:stCondLst>
                                    <p:cond delay="0"/>
                                  </p:stCondLst>
                                  <p:iterate type="el" backwards="0">
                                    <p:tmAbs val="0"/>
                                  </p:iterate>
                                  <p:childTnLst>
                                    <p:set>
                                      <p:cBhvr>
                                        <p:cTn id="127" fill="hold"/>
                                        <p:tgtEl>
                                          <p:spTgt spid="584"/>
                                        </p:tgtEl>
                                        <p:attrNameLst>
                                          <p:attrName>style.visibility</p:attrName>
                                        </p:attrNameLst>
                                      </p:cBhvr>
                                      <p:to>
                                        <p:strVal val="visible"/>
                                      </p:to>
                                    </p:set>
                                    <p:animEffect filter="fade" transition="in">
                                      <p:cBhvr>
                                        <p:cTn id="128" dur="500"/>
                                        <p:tgtEl>
                                          <p:spTgt spid="584"/>
                                        </p:tgtEl>
                                      </p:cBhvr>
                                    </p:animEffect>
                                  </p:childTnLst>
                                </p:cTn>
                              </p:par>
                            </p:childTnLst>
                          </p:cTn>
                        </p:par>
                        <p:par>
                          <p:cTn id="129" fill="hold">
                            <p:stCondLst>
                              <p:cond delay="500"/>
                            </p:stCondLst>
                            <p:childTnLst>
                              <p:par>
                                <p:cTn id="130" nodeType="afterEffect" presetClass="entr" presetSubtype="0" presetID="10" grpId="32" fill="hold">
                                  <p:stCondLst>
                                    <p:cond delay="0"/>
                                  </p:stCondLst>
                                  <p:iterate type="el" backwards="0">
                                    <p:tmAbs val="0"/>
                                  </p:iterate>
                                  <p:childTnLst>
                                    <p:set>
                                      <p:cBhvr>
                                        <p:cTn id="131" fill="hold"/>
                                        <p:tgtEl>
                                          <p:spTgt spid="552"/>
                                        </p:tgtEl>
                                        <p:attrNameLst>
                                          <p:attrName>style.visibility</p:attrName>
                                        </p:attrNameLst>
                                      </p:cBhvr>
                                      <p:to>
                                        <p:strVal val="visible"/>
                                      </p:to>
                                    </p:set>
                                    <p:animEffect filter="fade" transition="in">
                                      <p:cBhvr>
                                        <p:cTn id="132" dur="500"/>
                                        <p:tgtEl>
                                          <p:spTgt spid="552"/>
                                        </p:tgtEl>
                                      </p:cBhvr>
                                    </p:animEffect>
                                  </p:childTnLst>
                                </p:cTn>
                              </p:par>
                            </p:childTnLst>
                          </p:cTn>
                        </p:par>
                        <p:par>
                          <p:cTn id="133" fill="hold">
                            <p:stCondLst>
                              <p:cond delay="1000"/>
                            </p:stCondLst>
                            <p:childTnLst>
                              <p:par>
                                <p:cTn id="134" nodeType="afterEffect" presetClass="entr" presetSubtype="0" presetID="9" grpId="33" fill="hold">
                                  <p:stCondLst>
                                    <p:cond delay="0"/>
                                  </p:stCondLst>
                                  <p:iterate type="el" backwards="0">
                                    <p:tmAbs val="0"/>
                                  </p:iterate>
                                  <p:childTnLst>
                                    <p:set>
                                      <p:cBhvr>
                                        <p:cTn id="135" fill="hold"/>
                                        <p:tgtEl>
                                          <p:spTgt spid="581"/>
                                        </p:tgtEl>
                                        <p:attrNameLst>
                                          <p:attrName>style.visibility</p:attrName>
                                        </p:attrNameLst>
                                      </p:cBhvr>
                                      <p:to>
                                        <p:strVal val="visible"/>
                                      </p:to>
                                    </p:set>
                                    <p:animEffect filter="dissolve" transition="in">
                                      <p:cBhvr>
                                        <p:cTn id="136"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5" grpId="17"/>
      <p:bldP build="whole" bldLvl="1" animBg="1" rev="0" advAuto="0" spid="570" grpId="25"/>
      <p:bldP build="whole" bldLvl="1" animBg="1" rev="0" advAuto="0" spid="572" grpId="28"/>
      <p:bldP build="whole" bldLvl="1" animBg="1" rev="0" advAuto="0" spid="564" grpId="7"/>
      <p:bldP build="whole" bldLvl="1" animBg="1" rev="0" advAuto="0" spid="567" grpId="22"/>
      <p:bldP build="whole" bldLvl="1" animBg="1" rev="0" advAuto="0" spid="552" grpId="32"/>
      <p:bldP build="whole" bldLvl="1" animBg="1" rev="0" advAuto="0" spid="579" grpId="21"/>
      <p:bldP build="whole" bldLvl="1" animBg="1" rev="0" advAuto="0" spid="563" grpId="12"/>
      <p:bldP build="whole" bldLvl="1" animBg="1" rev="0" advAuto="0" spid="581" grpId="33"/>
      <p:bldP build="whole" bldLvl="1" animBg="1" rev="0" advAuto="0" spid="553" grpId="2"/>
      <p:bldP build="whole" bldLvl="1" animBg="1" rev="0" advAuto="0" spid="566" grpId="27"/>
      <p:bldP build="whole" bldLvl="1" animBg="1" rev="0" advAuto="0" spid="573" grpId="23"/>
      <p:bldP build="whole" bldLvl="1" animBg="1" rev="0" advAuto="0" spid="568" grpId="20"/>
      <p:bldP build="whole" bldLvl="1" animBg="1" rev="0" advAuto="0" spid="547" grpId="4"/>
      <p:bldP build="whole" bldLvl="1" animBg="1" rev="0" advAuto="0" spid="571" grpId="18"/>
      <p:bldP build="whole" bldLvl="1" animBg="1" rev="0" advAuto="0" spid="577" grpId="16"/>
      <p:bldP build="whole" bldLvl="1" animBg="1" rev="0" advAuto="0" spid="559" grpId="3"/>
      <p:bldP build="whole" bldLvl="1" animBg="1" rev="0" advAuto="0" spid="562" grpId="1"/>
      <p:bldP build="whole" bldLvl="1" animBg="1" rev="0" advAuto="0" spid="549" grpId="6"/>
      <p:bldP build="whole" bldLvl="1" animBg="1" rev="0" advAuto="0" spid="584" grpId="31"/>
      <p:bldP build="whole" bldLvl="1" animBg="1" rev="0" advAuto="0" spid="578" grpId="26"/>
      <p:bldP build="whole" bldLvl="1" animBg="1" rev="0" advAuto="0" spid="576" grpId="24"/>
      <p:bldP build="whole" bldLvl="1" animBg="1" rev="0" advAuto="0" spid="555" grpId="8"/>
      <p:bldP build="whole" bldLvl="1" animBg="1" rev="0" advAuto="0" spid="548" grpId="11"/>
      <p:bldP build="whole" bldLvl="1" animBg="1" rev="0" advAuto="0" spid="558" grpId="10"/>
      <p:bldP build="whole" bldLvl="1" animBg="1" rev="0" advAuto="0" spid="557" grpId="15"/>
      <p:bldP build="whole" bldLvl="1" animBg="1" rev="0" advAuto="0" spid="575" grpId="29"/>
      <p:bldP build="whole" bldLvl="1" animBg="1" rev="0" advAuto="0" spid="560" grpId="14"/>
      <p:bldP build="whole" bldLvl="1" animBg="1" rev="0" advAuto="0" spid="569" grpId="30"/>
      <p:bldP build="whole" bldLvl="1" animBg="1" rev="0" advAuto="0" spid="556" grpId="5"/>
      <p:bldP build="whole" bldLvl="1" animBg="1" rev="0" advAuto="0" spid="574" grpId="19"/>
      <p:bldP build="whole" bldLvl="1" animBg="1" rev="0" advAuto="0" spid="554" grpId="13"/>
      <p:bldP build="whole" bldLvl="1" animBg="1" rev="0" advAuto="0" spid="561" grpId="9"/>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nvSpPr>
        <p:spPr>
          <a:xfrm>
            <a:off x="782367" y="838200"/>
            <a:ext cx="3978148"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587" name="Shape 587"/>
          <p:cNvSpPr/>
          <p:nvPr/>
        </p:nvSpPr>
        <p:spPr>
          <a:xfrm>
            <a:off x="922067" y="1400288"/>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588" name="Shape 588"/>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589" name="Shape 589"/>
          <p:cNvSpPr/>
          <p:nvPr/>
        </p:nvSpPr>
        <p:spPr>
          <a:xfrm>
            <a:off x="4862017" y="838200"/>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590" name="Shape 590"/>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pic>
        <p:nvPicPr>
          <p:cNvPr id="591" name="pasted-image.png"/>
          <p:cNvPicPr/>
          <p:nvPr/>
        </p:nvPicPr>
        <p:blipFill>
          <a:blip r:embed="rId2">
            <a:extLst/>
          </a:blip>
          <a:stretch>
            <a:fillRect/>
          </a:stretch>
        </p:blipFill>
        <p:spPr>
          <a:xfrm>
            <a:off x="9113244" y="9770110"/>
            <a:ext cx="2756552" cy="2129572"/>
          </a:xfrm>
          <a:prstGeom prst="rect">
            <a:avLst/>
          </a:prstGeom>
          <a:ln w="12700">
            <a:miter lim="400000"/>
          </a:ln>
        </p:spPr>
      </p:pic>
      <p:sp>
        <p:nvSpPr>
          <p:cNvPr id="592" name="Shape 592"/>
          <p:cNvSpPr/>
          <p:nvPr/>
        </p:nvSpPr>
        <p:spPr>
          <a:xfrm>
            <a:off x="16989221" y="675931"/>
            <a:ext cx="6586856"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Scale/Recovery Speed</a:t>
            </a:r>
          </a:p>
        </p:txBody>
      </p:sp>
      <p:sp>
        <p:nvSpPr>
          <p:cNvPr id="593" name="Shape 593"/>
          <p:cNvSpPr/>
          <p:nvPr/>
        </p:nvSpPr>
        <p:spPr>
          <a:xfrm flipV="1">
            <a:off x="12192000" y="4039279"/>
            <a:ext cx="0" cy="7388183"/>
          </a:xfrm>
          <a:prstGeom prst="line">
            <a:avLst/>
          </a:prstGeom>
          <a:ln w="25400">
            <a:solidFill/>
            <a:miter lim="400000"/>
          </a:ln>
        </p:spPr>
        <p:txBody>
          <a:bodyPr lIns="50800" tIns="50800" rIns="50800" bIns="50800" anchor="ctr"/>
          <a:lstStyle/>
          <a:p>
            <a:pPr lvl="0">
              <a:defRPr sz="3200"/>
            </a:pPr>
          </a:p>
        </p:txBody>
      </p:sp>
      <p:sp>
        <p:nvSpPr>
          <p:cNvPr id="594" name="Shape 594"/>
          <p:cNvSpPr/>
          <p:nvPr/>
        </p:nvSpPr>
        <p:spPr>
          <a:xfrm>
            <a:off x="306109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95" name="Shape 595"/>
          <p:cNvSpPr/>
          <p:nvPr/>
        </p:nvSpPr>
        <p:spPr>
          <a:xfrm>
            <a:off x="461078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96" name="Shape 596"/>
          <p:cNvSpPr/>
          <p:nvPr/>
        </p:nvSpPr>
        <p:spPr>
          <a:xfrm>
            <a:off x="3222847" y="5834722"/>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597" name="Shape 597"/>
          <p:cNvSpPr/>
          <p:nvPr/>
        </p:nvSpPr>
        <p:spPr>
          <a:xfrm>
            <a:off x="946902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98" name="Shape 598"/>
          <p:cNvSpPr/>
          <p:nvPr/>
        </p:nvSpPr>
        <p:spPr>
          <a:xfrm>
            <a:off x="1101871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599" name="Shape 599"/>
          <p:cNvSpPr/>
          <p:nvPr/>
        </p:nvSpPr>
        <p:spPr>
          <a:xfrm>
            <a:off x="9630777"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00" name="Shape 600"/>
          <p:cNvSpPr/>
          <p:nvPr/>
        </p:nvSpPr>
        <p:spPr>
          <a:xfrm>
            <a:off x="5197075"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601" name="Shape 601"/>
          <p:cNvSpPr/>
          <p:nvPr/>
        </p:nvSpPr>
        <p:spPr>
          <a:xfrm>
            <a:off x="6746759"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02" name="Shape 602"/>
          <p:cNvSpPr/>
          <p:nvPr/>
        </p:nvSpPr>
        <p:spPr>
          <a:xfrm>
            <a:off x="5358824" y="5830476"/>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03" name="Shape 603"/>
          <p:cNvSpPr/>
          <p:nvPr/>
        </p:nvSpPr>
        <p:spPr>
          <a:xfrm>
            <a:off x="7333051" y="4880991"/>
            <a:ext cx="2044986" cy="2313862"/>
          </a:xfrm>
          <a:prstGeom prst="rect">
            <a:avLst/>
          </a:prstGeom>
          <a:ln w="63500">
            <a:solidFill>
              <a:srgbClr val="85888D"/>
            </a:solidFill>
            <a:miter lim="400000"/>
          </a:ln>
        </p:spPr>
        <p:txBody>
          <a:bodyPr lIns="0" tIns="0" rIns="0" bIns="0" anchor="ctr"/>
          <a:lstStyle/>
          <a:p>
            <a:pPr lvl="0">
              <a:defRPr sz="3200"/>
            </a:pPr>
          </a:p>
        </p:txBody>
      </p:sp>
      <p:sp>
        <p:nvSpPr>
          <p:cNvPr id="604" name="Shape 604"/>
          <p:cNvSpPr/>
          <p:nvPr/>
        </p:nvSpPr>
        <p:spPr>
          <a:xfrm>
            <a:off x="8882736"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05" name="Shape 605"/>
          <p:cNvSpPr/>
          <p:nvPr/>
        </p:nvSpPr>
        <p:spPr>
          <a:xfrm>
            <a:off x="749480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06" name="Shape 606"/>
          <p:cNvSpPr/>
          <p:nvPr/>
        </p:nvSpPr>
        <p:spPr>
          <a:xfrm>
            <a:off x="925121"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607" name="Shape 607"/>
          <p:cNvSpPr/>
          <p:nvPr/>
        </p:nvSpPr>
        <p:spPr>
          <a:xfrm>
            <a:off x="2474805"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08" name="Shape 608"/>
          <p:cNvSpPr/>
          <p:nvPr/>
        </p:nvSpPr>
        <p:spPr>
          <a:xfrm>
            <a:off x="108687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09" name="Shape 609"/>
          <p:cNvSpPr/>
          <p:nvPr/>
        </p:nvSpPr>
        <p:spPr>
          <a:xfrm>
            <a:off x="306109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610" name="Shape 610"/>
          <p:cNvSpPr/>
          <p:nvPr/>
        </p:nvSpPr>
        <p:spPr>
          <a:xfrm>
            <a:off x="461078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11" name="Shape 611"/>
          <p:cNvSpPr/>
          <p:nvPr/>
        </p:nvSpPr>
        <p:spPr>
          <a:xfrm>
            <a:off x="3222847"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12" name="Shape 612"/>
          <p:cNvSpPr/>
          <p:nvPr/>
        </p:nvSpPr>
        <p:spPr>
          <a:xfrm>
            <a:off x="946902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613" name="Shape 613"/>
          <p:cNvSpPr/>
          <p:nvPr/>
        </p:nvSpPr>
        <p:spPr>
          <a:xfrm>
            <a:off x="1101871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14" name="Shape 614"/>
          <p:cNvSpPr/>
          <p:nvPr/>
        </p:nvSpPr>
        <p:spPr>
          <a:xfrm>
            <a:off x="9643477"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15" name="Shape 615"/>
          <p:cNvSpPr/>
          <p:nvPr/>
        </p:nvSpPr>
        <p:spPr>
          <a:xfrm>
            <a:off x="5197075"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616" name="Shape 616"/>
          <p:cNvSpPr/>
          <p:nvPr/>
        </p:nvSpPr>
        <p:spPr>
          <a:xfrm>
            <a:off x="6746759"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17" name="Shape 617"/>
          <p:cNvSpPr/>
          <p:nvPr/>
        </p:nvSpPr>
        <p:spPr>
          <a:xfrm>
            <a:off x="5358824"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18" name="Shape 618"/>
          <p:cNvSpPr/>
          <p:nvPr/>
        </p:nvSpPr>
        <p:spPr>
          <a:xfrm>
            <a:off x="7333051" y="7325551"/>
            <a:ext cx="2044986" cy="2313862"/>
          </a:xfrm>
          <a:prstGeom prst="rect">
            <a:avLst/>
          </a:prstGeom>
          <a:ln w="63500">
            <a:solidFill>
              <a:srgbClr val="85888D"/>
            </a:solidFill>
            <a:miter lim="400000"/>
          </a:ln>
        </p:spPr>
        <p:txBody>
          <a:bodyPr lIns="0" tIns="0" rIns="0" bIns="0" anchor="ctr"/>
          <a:lstStyle/>
          <a:p>
            <a:pPr lvl="0">
              <a:defRPr sz="3200"/>
            </a:pPr>
          </a:p>
        </p:txBody>
      </p:sp>
      <p:sp>
        <p:nvSpPr>
          <p:cNvPr id="619" name="Shape 619"/>
          <p:cNvSpPr/>
          <p:nvPr/>
        </p:nvSpPr>
        <p:spPr>
          <a:xfrm>
            <a:off x="8882736"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20" name="Shape 620"/>
          <p:cNvSpPr/>
          <p:nvPr/>
        </p:nvSpPr>
        <p:spPr>
          <a:xfrm>
            <a:off x="750750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21" name="Shape 621"/>
          <p:cNvSpPr/>
          <p:nvPr/>
        </p:nvSpPr>
        <p:spPr>
          <a:xfrm>
            <a:off x="925121"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622" name="Shape 622"/>
          <p:cNvSpPr/>
          <p:nvPr/>
        </p:nvSpPr>
        <p:spPr>
          <a:xfrm>
            <a:off x="2474805"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VM</a:t>
            </a:r>
          </a:p>
        </p:txBody>
      </p:sp>
      <p:sp>
        <p:nvSpPr>
          <p:cNvPr id="623" name="Shape 623"/>
          <p:cNvSpPr/>
          <p:nvPr/>
        </p:nvSpPr>
        <p:spPr>
          <a:xfrm>
            <a:off x="108687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pic>
        <p:nvPicPr>
          <p:cNvPr id="624" name="Logo_CloudFoundry_Square_HighRes.png"/>
          <p:cNvPicPr/>
          <p:nvPr/>
        </p:nvPicPr>
        <p:blipFill>
          <a:blip r:embed="rId3">
            <a:extLst/>
          </a:blip>
          <a:stretch>
            <a:fillRect/>
          </a:stretch>
        </p:blipFill>
        <p:spPr>
          <a:xfrm>
            <a:off x="12514203" y="9579610"/>
            <a:ext cx="2138113" cy="2129572"/>
          </a:xfrm>
          <a:prstGeom prst="rect">
            <a:avLst/>
          </a:prstGeom>
          <a:ln w="12700">
            <a:miter lim="400000"/>
          </a:ln>
        </p:spPr>
      </p:pic>
      <p:sp>
        <p:nvSpPr>
          <p:cNvPr id="625" name="Shape 625"/>
          <p:cNvSpPr/>
          <p:nvPr/>
        </p:nvSpPr>
        <p:spPr>
          <a:xfrm>
            <a:off x="15706307" y="3174223"/>
            <a:ext cx="5231320" cy="1625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5000">
                <a:latin typeface="Helvetica"/>
                <a:ea typeface="Helvetica"/>
                <a:cs typeface="Helvetica"/>
                <a:sym typeface="Helvetica"/>
              </a:rPr>
              <a:t>Faster </a:t>
            </a:r>
            <a:r>
              <a:rPr sz="5000"/>
              <a:t>scaling… </a:t>
            </a:r>
            <a:endParaRPr sz="5000"/>
          </a:p>
          <a:p>
            <a:pPr lvl="0">
              <a:defRPr sz="1800"/>
            </a:pPr>
            <a:r>
              <a:rPr b="1" sz="5000">
                <a:latin typeface="Helvetica"/>
                <a:ea typeface="Helvetica"/>
                <a:cs typeface="Helvetica"/>
                <a:sym typeface="Helvetica"/>
              </a:rPr>
              <a:t>faster</a:t>
            </a:r>
            <a:r>
              <a:rPr sz="5000"/>
              <a:t> recovery!</a:t>
            </a:r>
          </a:p>
        </p:txBody>
      </p:sp>
      <p:sp>
        <p:nvSpPr>
          <p:cNvPr id="626" name="Shape 626"/>
          <p:cNvSpPr/>
          <p:nvPr/>
        </p:nvSpPr>
        <p:spPr>
          <a:xfrm>
            <a:off x="4750906" y="10479296"/>
            <a:ext cx="293732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atin typeface="Helvetica"/>
                <a:ea typeface="Helvetica"/>
                <a:cs typeface="Helvetica"/>
                <a:sym typeface="Helvetica"/>
              </a:defRPr>
            </a:lvl1pPr>
          </a:lstStyle>
          <a:p>
            <a:pPr lvl="0">
              <a:defRPr b="0" sz="1800" u="none"/>
            </a:pPr>
            <a:r>
              <a:rPr b="1" sz="4000" u="sng"/>
              <a:t>2-5 minutes</a:t>
            </a:r>
          </a:p>
        </p:txBody>
      </p:sp>
      <p:sp>
        <p:nvSpPr>
          <p:cNvPr id="627" name="Shape 627"/>
          <p:cNvSpPr/>
          <p:nvPr/>
        </p:nvSpPr>
        <p:spPr>
          <a:xfrm>
            <a:off x="16662310" y="10479296"/>
            <a:ext cx="331931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atin typeface="Helvetica"/>
                <a:ea typeface="Helvetica"/>
                <a:cs typeface="Helvetica"/>
                <a:sym typeface="Helvetica"/>
              </a:defRPr>
            </a:lvl1pPr>
          </a:lstStyle>
          <a:p>
            <a:pPr lvl="0">
              <a:defRPr b="0" sz="1800" u="none"/>
            </a:pPr>
            <a:r>
              <a:rPr b="1" sz="4000" u="sng"/>
              <a:t>&lt; 10 seconds</a:t>
            </a:r>
          </a:p>
        </p:txBody>
      </p:sp>
      <p:grpSp>
        <p:nvGrpSpPr>
          <p:cNvPr id="639" name="Group 639"/>
          <p:cNvGrpSpPr/>
          <p:nvPr/>
        </p:nvGrpSpPr>
        <p:grpSpPr>
          <a:xfrm>
            <a:off x="14257277" y="5600036"/>
            <a:ext cx="5243168" cy="3486103"/>
            <a:chOff x="0" y="0"/>
            <a:chExt cx="5243167" cy="3486101"/>
          </a:xfrm>
        </p:grpSpPr>
        <p:grpSp>
          <p:nvGrpSpPr>
            <p:cNvPr id="630" name="Group 630"/>
            <p:cNvGrpSpPr/>
            <p:nvPr/>
          </p:nvGrpSpPr>
          <p:grpSpPr>
            <a:xfrm>
              <a:off x="0" y="8468"/>
              <a:ext cx="2044985" cy="3477634"/>
              <a:chOff x="0" y="0"/>
              <a:chExt cx="2044984" cy="3477633"/>
            </a:xfrm>
          </p:grpSpPr>
          <p:sp>
            <p:nvSpPr>
              <p:cNvPr id="628" name="Shape 628"/>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629" name="Shape 629"/>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DEA</a:t>
                </a:r>
              </a:p>
            </p:txBody>
          </p:sp>
        </p:grpSp>
        <p:grpSp>
          <p:nvGrpSpPr>
            <p:cNvPr id="633" name="Group 633"/>
            <p:cNvGrpSpPr/>
            <p:nvPr/>
          </p:nvGrpSpPr>
          <p:grpSpPr>
            <a:xfrm>
              <a:off x="3198183" y="0"/>
              <a:ext cx="2044985" cy="3477634"/>
              <a:chOff x="0" y="0"/>
              <a:chExt cx="2044984" cy="3477633"/>
            </a:xfrm>
          </p:grpSpPr>
          <p:sp>
            <p:nvSpPr>
              <p:cNvPr id="631" name="Shape 631"/>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632" name="Shape 632"/>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DEA</a:t>
                </a:r>
              </a:p>
            </p:txBody>
          </p:sp>
        </p:grpSp>
        <p:sp>
          <p:nvSpPr>
            <p:cNvPr id="634" name="Shape 634"/>
            <p:cNvSpPr/>
            <p:nvPr/>
          </p:nvSpPr>
          <p:spPr>
            <a:xfrm>
              <a:off x="161748" y="288566"/>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35" name="Shape 635"/>
            <p:cNvSpPr/>
            <p:nvPr/>
          </p:nvSpPr>
          <p:spPr>
            <a:xfrm>
              <a:off x="161748" y="753089"/>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36" name="Shape 636"/>
            <p:cNvSpPr/>
            <p:nvPr/>
          </p:nvSpPr>
          <p:spPr>
            <a:xfrm>
              <a:off x="161748" y="1222944"/>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37" name="Shape 637"/>
            <p:cNvSpPr/>
            <p:nvPr/>
          </p:nvSpPr>
          <p:spPr>
            <a:xfrm>
              <a:off x="3359931" y="288566"/>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38" name="Shape 638"/>
            <p:cNvSpPr/>
            <p:nvPr/>
          </p:nvSpPr>
          <p:spPr>
            <a:xfrm>
              <a:off x="3359931" y="755755"/>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grpSp>
      <p:grpSp>
        <p:nvGrpSpPr>
          <p:cNvPr id="643" name="Group 643"/>
          <p:cNvGrpSpPr/>
          <p:nvPr/>
        </p:nvGrpSpPr>
        <p:grpSpPr>
          <a:xfrm>
            <a:off x="21064852" y="6208945"/>
            <a:ext cx="2044985" cy="2313862"/>
            <a:chOff x="0" y="0"/>
            <a:chExt cx="2044984" cy="2313860"/>
          </a:xfrm>
        </p:grpSpPr>
        <p:sp>
          <p:nvSpPr>
            <p:cNvPr id="640" name="Shape 640"/>
            <p:cNvSpPr/>
            <p:nvPr/>
          </p:nvSpPr>
          <p:spPr>
            <a:xfrm>
              <a:off x="0" y="0"/>
              <a:ext cx="2044985" cy="2313861"/>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641" name="Shape 641"/>
            <p:cNvSpPr/>
            <p:nvPr/>
          </p:nvSpPr>
          <p:spPr>
            <a:xfrm>
              <a:off x="223905" y="1901909"/>
              <a:ext cx="177497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lvl="0">
                <a:defRPr b="0" sz="1800">
                  <a:solidFill>
                    <a:srgbClr val="000000"/>
                  </a:solidFill>
                </a:defRPr>
              </a:pPr>
              <a:r>
                <a:rPr b="1" sz="2000">
                  <a:solidFill>
                    <a:srgbClr val="53585F"/>
                  </a:solidFill>
                </a:rPr>
                <a:t>BLOB STORE</a:t>
              </a:r>
            </a:p>
          </p:txBody>
        </p:sp>
        <p:sp>
          <p:nvSpPr>
            <p:cNvPr id="642" name="Shape 642"/>
            <p:cNvSpPr/>
            <p:nvPr/>
          </p:nvSpPr>
          <p:spPr>
            <a:xfrm>
              <a:off x="161748" y="930941"/>
              <a:ext cx="1721488" cy="406400"/>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Droplet</a:t>
              </a:r>
            </a:p>
          </p:txBody>
        </p:sp>
      </p:grpSp>
      <p:sp>
        <p:nvSpPr>
          <p:cNvPr id="644" name="Shape 644"/>
          <p:cNvSpPr/>
          <p:nvPr/>
        </p:nvSpPr>
        <p:spPr>
          <a:xfrm flipH="1" flipV="1">
            <a:off x="19494261" y="6673593"/>
            <a:ext cx="1572830" cy="630826"/>
          </a:xfrm>
          <a:prstGeom prst="line">
            <a:avLst/>
          </a:prstGeom>
          <a:ln w="25400">
            <a:solidFill>
              <a:srgbClr val="85888D"/>
            </a:solidFill>
            <a:miter lim="400000"/>
            <a:tailEnd type="triangle"/>
          </a:ln>
        </p:spPr>
        <p:txBody>
          <a:bodyPr lIns="50800" tIns="50800" rIns="50800" bIns="50800" anchor="ctr"/>
          <a:lstStyle/>
          <a:p>
            <a:pPr lvl="0">
              <a:defRPr sz="3200"/>
            </a:pPr>
          </a:p>
        </p:txBody>
      </p:sp>
      <p:sp>
        <p:nvSpPr>
          <p:cNvPr id="645" name="Shape 645"/>
          <p:cNvSpPr/>
          <p:nvPr/>
        </p:nvSpPr>
        <p:spPr>
          <a:xfrm flipH="1">
            <a:off x="16334557" y="7288298"/>
            <a:ext cx="4743250" cy="670724"/>
          </a:xfrm>
          <a:prstGeom prst="line">
            <a:avLst/>
          </a:prstGeom>
          <a:ln w="25400">
            <a:solidFill>
              <a:srgbClr val="85888D"/>
            </a:solidFill>
            <a:miter lim="400000"/>
            <a:tailEnd type="triangle"/>
          </a:ln>
        </p:spPr>
        <p:txBody>
          <a:bodyPr lIns="50800" tIns="50800" rIns="50800" bIns="50800" anchor="ctr"/>
          <a:lstStyle/>
          <a:p>
            <a:pPr lvl="0">
              <a:defRPr sz="3200"/>
            </a:pPr>
          </a:p>
        </p:txBody>
      </p:sp>
      <p:sp>
        <p:nvSpPr>
          <p:cNvPr id="646" name="Shape 646"/>
          <p:cNvSpPr/>
          <p:nvPr/>
        </p:nvSpPr>
        <p:spPr>
          <a:xfrm>
            <a:off x="14414675" y="7301124"/>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47" name="Shape 647"/>
          <p:cNvSpPr/>
          <p:nvPr/>
        </p:nvSpPr>
        <p:spPr>
          <a:xfrm>
            <a:off x="14416533" y="7778346"/>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48" name="Shape 648"/>
          <p:cNvSpPr/>
          <p:nvPr/>
        </p:nvSpPr>
        <p:spPr>
          <a:xfrm>
            <a:off x="17624535" y="6825075"/>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49" name="Shape 649"/>
          <p:cNvSpPr/>
          <p:nvPr/>
        </p:nvSpPr>
        <p:spPr>
          <a:xfrm>
            <a:off x="17626393" y="7302298"/>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
        <p:nvSpPr>
          <p:cNvPr id="650" name="Shape 650"/>
          <p:cNvSpPr/>
          <p:nvPr/>
        </p:nvSpPr>
        <p:spPr>
          <a:xfrm>
            <a:off x="17624535" y="777952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latin typeface="Helvetica"/>
                <a:ea typeface="Helvetica"/>
                <a:cs typeface="Helvetica"/>
                <a:sym typeface="Helvetica"/>
              </a:defRPr>
            </a:lvl1pPr>
          </a:lstStyle>
          <a:p>
            <a:pPr lvl="0">
              <a:defRPr b="0" sz="1800">
                <a:solidFill>
                  <a:srgbClr val="000000"/>
                </a:solidFill>
              </a:defRPr>
            </a:pPr>
            <a:r>
              <a:rPr b="1" sz="2000">
                <a:solidFill>
                  <a:srgbClr val="FFFFFF"/>
                </a:solidFill>
              </a:rPr>
              <a:t>App Instance</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621"/>
                                        </p:tgtEl>
                                        <p:attrNameLst>
                                          <p:attrName>style.visibility</p:attrName>
                                        </p:attrNameLst>
                                      </p:cBhvr>
                                      <p:to>
                                        <p:strVal val="visible"/>
                                      </p:to>
                                    </p:set>
                                    <p:animEffect filter="dissolve" transition="in">
                                      <p:cBhvr>
                                        <p:cTn id="7" dur="5000"/>
                                        <p:tgtEl>
                                          <p:spTgt spid="621"/>
                                        </p:tgtEl>
                                      </p:cBhvr>
                                    </p:animEffect>
                                  </p:childTnLst>
                                </p:cTn>
                              </p:par>
                            </p:childTnLst>
                          </p:cTn>
                        </p:par>
                        <p:par>
                          <p:cTn id="8" fill="hold">
                            <p:stCondLst>
                              <p:cond delay="5000"/>
                            </p:stCondLst>
                            <p:childTnLst>
                              <p:par>
                                <p:cTn id="9" nodeType="afterEffect" presetClass="entr" presetSubtype="0" presetID="9" grpId="2" fill="hold">
                                  <p:stCondLst>
                                    <p:cond delay="0"/>
                                  </p:stCondLst>
                                  <p:iterate type="el" backwards="0">
                                    <p:tmAbs val="0"/>
                                  </p:iterate>
                                  <p:childTnLst>
                                    <p:set>
                                      <p:cBhvr>
                                        <p:cTn id="10" fill="hold"/>
                                        <p:tgtEl>
                                          <p:spTgt spid="609"/>
                                        </p:tgtEl>
                                        <p:attrNameLst>
                                          <p:attrName>style.visibility</p:attrName>
                                        </p:attrNameLst>
                                      </p:cBhvr>
                                      <p:to>
                                        <p:strVal val="visible"/>
                                      </p:to>
                                    </p:set>
                                    <p:animEffect filter="dissolve" transition="in">
                                      <p:cBhvr>
                                        <p:cTn id="11" dur="5000"/>
                                        <p:tgtEl>
                                          <p:spTgt spid="609"/>
                                        </p:tgtEl>
                                      </p:cBhvr>
                                    </p:animEffect>
                                  </p:childTnLst>
                                </p:cTn>
                              </p:par>
                            </p:childTnLst>
                          </p:cTn>
                        </p:par>
                        <p:par>
                          <p:cTn id="12" fill="hold">
                            <p:stCondLst>
                              <p:cond delay="10000"/>
                            </p:stCondLst>
                            <p:childTnLst>
                              <p:par>
                                <p:cTn id="13" nodeType="afterEffect" presetClass="entr" presetSubtype="0" presetID="9" grpId="3" fill="hold">
                                  <p:stCondLst>
                                    <p:cond delay="0"/>
                                  </p:stCondLst>
                                  <p:iterate type="el" backwards="0">
                                    <p:tmAbs val="0"/>
                                  </p:iterate>
                                  <p:childTnLst>
                                    <p:set>
                                      <p:cBhvr>
                                        <p:cTn id="14" fill="hold"/>
                                        <p:tgtEl>
                                          <p:spTgt spid="615"/>
                                        </p:tgtEl>
                                        <p:attrNameLst>
                                          <p:attrName>style.visibility</p:attrName>
                                        </p:attrNameLst>
                                      </p:cBhvr>
                                      <p:to>
                                        <p:strVal val="visible"/>
                                      </p:to>
                                    </p:set>
                                    <p:animEffect filter="dissolve" transition="in">
                                      <p:cBhvr>
                                        <p:cTn id="15" dur="5000"/>
                                        <p:tgtEl>
                                          <p:spTgt spid="615"/>
                                        </p:tgtEl>
                                      </p:cBhvr>
                                    </p:animEffect>
                                  </p:childTnLst>
                                </p:cTn>
                              </p:par>
                            </p:childTnLst>
                          </p:cTn>
                        </p:par>
                        <p:par>
                          <p:cTn id="16" fill="hold">
                            <p:stCondLst>
                              <p:cond delay="15000"/>
                            </p:stCondLst>
                            <p:childTnLst>
                              <p:par>
                                <p:cTn id="17" nodeType="afterEffect" presetClass="entr" presetSubtype="0" presetID="9" grpId="4" fill="hold">
                                  <p:stCondLst>
                                    <p:cond delay="0"/>
                                  </p:stCondLst>
                                  <p:iterate type="el" backwards="0">
                                    <p:tmAbs val="0"/>
                                  </p:iterate>
                                  <p:childTnLst>
                                    <p:set>
                                      <p:cBhvr>
                                        <p:cTn id="18" fill="hold"/>
                                        <p:tgtEl>
                                          <p:spTgt spid="618"/>
                                        </p:tgtEl>
                                        <p:attrNameLst>
                                          <p:attrName>style.visibility</p:attrName>
                                        </p:attrNameLst>
                                      </p:cBhvr>
                                      <p:to>
                                        <p:strVal val="visible"/>
                                      </p:to>
                                    </p:set>
                                    <p:animEffect filter="dissolve" transition="in">
                                      <p:cBhvr>
                                        <p:cTn id="19" dur="5000"/>
                                        <p:tgtEl>
                                          <p:spTgt spid="618"/>
                                        </p:tgtEl>
                                      </p:cBhvr>
                                    </p:animEffect>
                                  </p:childTnLst>
                                </p:cTn>
                              </p:par>
                            </p:childTnLst>
                          </p:cTn>
                        </p:par>
                        <p:par>
                          <p:cTn id="20" fill="hold">
                            <p:stCondLst>
                              <p:cond delay="20000"/>
                            </p:stCondLst>
                            <p:childTnLst>
                              <p:par>
                                <p:cTn id="21" nodeType="afterEffect" presetClass="entr" presetSubtype="0" presetID="9" grpId="5" fill="hold">
                                  <p:stCondLst>
                                    <p:cond delay="0"/>
                                  </p:stCondLst>
                                  <p:iterate type="el" backwards="0">
                                    <p:tmAbs val="0"/>
                                  </p:iterate>
                                  <p:childTnLst>
                                    <p:set>
                                      <p:cBhvr>
                                        <p:cTn id="22" fill="hold"/>
                                        <p:tgtEl>
                                          <p:spTgt spid="612"/>
                                        </p:tgtEl>
                                        <p:attrNameLst>
                                          <p:attrName>style.visibility</p:attrName>
                                        </p:attrNameLst>
                                      </p:cBhvr>
                                      <p:to>
                                        <p:strVal val="visible"/>
                                      </p:to>
                                    </p:set>
                                    <p:animEffect filter="dissolve" transition="in">
                                      <p:cBhvr>
                                        <p:cTn id="23" dur="5000"/>
                                        <p:tgtEl>
                                          <p:spTgt spid="612"/>
                                        </p:tgtEl>
                                      </p:cBhvr>
                                    </p:animEffect>
                                  </p:childTnLst>
                                </p:cTn>
                              </p:par>
                            </p:childTnLst>
                          </p:cTn>
                        </p:par>
                        <p:par>
                          <p:cTn id="24" fill="hold">
                            <p:stCondLst>
                              <p:cond delay="25000"/>
                            </p:stCondLst>
                            <p:childTnLst>
                              <p:par>
                                <p:cTn id="25" nodeType="afterEffect" presetClass="entr" presetSubtype="0" presetID="9" grpId="6" fill="hold">
                                  <p:stCondLst>
                                    <p:cond delay="0"/>
                                  </p:stCondLst>
                                  <p:iterate type="el" backwards="0">
                                    <p:tmAbs val="0"/>
                                  </p:iterate>
                                  <p:childTnLst>
                                    <p:set>
                                      <p:cBhvr>
                                        <p:cTn id="26" fill="hold"/>
                                        <p:tgtEl>
                                          <p:spTgt spid="623"/>
                                        </p:tgtEl>
                                        <p:attrNameLst>
                                          <p:attrName>style.visibility</p:attrName>
                                        </p:attrNameLst>
                                      </p:cBhvr>
                                      <p:to>
                                        <p:strVal val="visible"/>
                                      </p:to>
                                    </p:set>
                                    <p:animEffect filter="dissolve" transition="in">
                                      <p:cBhvr>
                                        <p:cTn id="27" dur="5000"/>
                                        <p:tgtEl>
                                          <p:spTgt spid="623"/>
                                        </p:tgtEl>
                                      </p:cBhvr>
                                    </p:animEffect>
                                  </p:childTnLst>
                                </p:cTn>
                              </p:par>
                            </p:childTnLst>
                          </p:cTn>
                        </p:par>
                        <p:par>
                          <p:cTn id="28" fill="hold">
                            <p:stCondLst>
                              <p:cond delay="30000"/>
                            </p:stCondLst>
                            <p:childTnLst>
                              <p:par>
                                <p:cTn id="29" nodeType="afterEffect" presetClass="entr" presetSubtype="0" presetID="9" grpId="7" fill="hold">
                                  <p:stCondLst>
                                    <p:cond delay="0"/>
                                  </p:stCondLst>
                                  <p:iterate type="el" backwards="0">
                                    <p:tmAbs val="0"/>
                                  </p:iterate>
                                  <p:childTnLst>
                                    <p:set>
                                      <p:cBhvr>
                                        <p:cTn id="30" fill="hold"/>
                                        <p:tgtEl>
                                          <p:spTgt spid="611"/>
                                        </p:tgtEl>
                                        <p:attrNameLst>
                                          <p:attrName>style.visibility</p:attrName>
                                        </p:attrNameLst>
                                      </p:cBhvr>
                                      <p:to>
                                        <p:strVal val="visible"/>
                                      </p:to>
                                    </p:set>
                                    <p:animEffect filter="dissolve" transition="in">
                                      <p:cBhvr>
                                        <p:cTn id="31" dur="5000"/>
                                        <p:tgtEl>
                                          <p:spTgt spid="611"/>
                                        </p:tgtEl>
                                      </p:cBhvr>
                                    </p:animEffect>
                                  </p:childTnLst>
                                </p:cTn>
                              </p:par>
                            </p:childTnLst>
                          </p:cTn>
                        </p:par>
                        <p:par>
                          <p:cTn id="32" fill="hold">
                            <p:stCondLst>
                              <p:cond delay="35000"/>
                            </p:stCondLst>
                            <p:childTnLst>
                              <p:par>
                                <p:cTn id="33" nodeType="afterEffect" presetClass="entr" presetSubtype="0" presetID="9" grpId="8" fill="hold">
                                  <p:stCondLst>
                                    <p:cond delay="0"/>
                                  </p:stCondLst>
                                  <p:iterate type="el" backwards="0">
                                    <p:tmAbs val="0"/>
                                  </p:iterate>
                                  <p:childTnLst>
                                    <p:set>
                                      <p:cBhvr>
                                        <p:cTn id="34" fill="hold"/>
                                        <p:tgtEl>
                                          <p:spTgt spid="617"/>
                                        </p:tgtEl>
                                        <p:attrNameLst>
                                          <p:attrName>style.visibility</p:attrName>
                                        </p:attrNameLst>
                                      </p:cBhvr>
                                      <p:to>
                                        <p:strVal val="visible"/>
                                      </p:to>
                                    </p:set>
                                    <p:animEffect filter="dissolve" transition="in">
                                      <p:cBhvr>
                                        <p:cTn id="35" dur="5000"/>
                                        <p:tgtEl>
                                          <p:spTgt spid="617"/>
                                        </p:tgtEl>
                                      </p:cBhvr>
                                    </p:animEffect>
                                  </p:childTnLst>
                                </p:cTn>
                              </p:par>
                            </p:childTnLst>
                          </p:cTn>
                        </p:par>
                        <p:par>
                          <p:cTn id="36" fill="hold">
                            <p:stCondLst>
                              <p:cond delay="40000"/>
                            </p:stCondLst>
                            <p:childTnLst>
                              <p:par>
                                <p:cTn id="37" nodeType="afterEffect" presetClass="entr" presetSubtype="0" presetID="9" grpId="9" fill="hold">
                                  <p:stCondLst>
                                    <p:cond delay="0"/>
                                  </p:stCondLst>
                                  <p:iterate type="el" backwards="0">
                                    <p:tmAbs val="0"/>
                                  </p:iterate>
                                  <p:childTnLst>
                                    <p:set>
                                      <p:cBhvr>
                                        <p:cTn id="38" fill="hold"/>
                                        <p:tgtEl>
                                          <p:spTgt spid="620"/>
                                        </p:tgtEl>
                                        <p:attrNameLst>
                                          <p:attrName>style.visibility</p:attrName>
                                        </p:attrNameLst>
                                      </p:cBhvr>
                                      <p:to>
                                        <p:strVal val="visible"/>
                                      </p:to>
                                    </p:set>
                                    <p:animEffect filter="dissolve" transition="in">
                                      <p:cBhvr>
                                        <p:cTn id="39" dur="5000"/>
                                        <p:tgtEl>
                                          <p:spTgt spid="620"/>
                                        </p:tgtEl>
                                      </p:cBhvr>
                                    </p:animEffect>
                                  </p:childTnLst>
                                </p:cTn>
                              </p:par>
                            </p:childTnLst>
                          </p:cTn>
                        </p:par>
                        <p:par>
                          <p:cTn id="40" fill="hold">
                            <p:stCondLst>
                              <p:cond delay="45000"/>
                            </p:stCondLst>
                            <p:childTnLst>
                              <p:par>
                                <p:cTn id="41" nodeType="afterEffect" presetClass="entr" presetSubtype="0" presetID="9" grpId="10" fill="hold">
                                  <p:stCondLst>
                                    <p:cond delay="0"/>
                                  </p:stCondLst>
                                  <p:iterate type="el" backwards="0">
                                    <p:tmAbs val="0"/>
                                  </p:iterate>
                                  <p:childTnLst>
                                    <p:set>
                                      <p:cBhvr>
                                        <p:cTn id="42" fill="hold"/>
                                        <p:tgtEl>
                                          <p:spTgt spid="614"/>
                                        </p:tgtEl>
                                        <p:attrNameLst>
                                          <p:attrName>style.visibility</p:attrName>
                                        </p:attrNameLst>
                                      </p:cBhvr>
                                      <p:to>
                                        <p:strVal val="visible"/>
                                      </p:to>
                                    </p:set>
                                    <p:animEffect filter="dissolve" transition="in">
                                      <p:cBhvr>
                                        <p:cTn id="43" dur="5000"/>
                                        <p:tgtEl>
                                          <p:spTgt spid="614"/>
                                        </p:tgtEl>
                                      </p:cBhvr>
                                    </p:animEffect>
                                  </p:childTnLst>
                                </p:cTn>
                              </p:par>
                            </p:childTnLst>
                          </p:cTn>
                        </p:par>
                        <p:par>
                          <p:cTn id="44" fill="hold">
                            <p:stCondLst>
                              <p:cond delay="50000"/>
                            </p:stCondLst>
                            <p:childTnLst>
                              <p:par>
                                <p:cTn id="45" nodeType="afterEffect" presetClass="entr" presetSubtype="0" presetID="9" grpId="11" fill="hold">
                                  <p:stCondLst>
                                    <p:cond delay="0"/>
                                  </p:stCondLst>
                                  <p:iterate type="el" backwards="0">
                                    <p:tmAbs val="0"/>
                                  </p:iterate>
                                  <p:childTnLst>
                                    <p:set>
                                      <p:cBhvr>
                                        <p:cTn id="46" fill="hold"/>
                                        <p:tgtEl>
                                          <p:spTgt spid="622"/>
                                        </p:tgtEl>
                                        <p:attrNameLst>
                                          <p:attrName>style.visibility</p:attrName>
                                        </p:attrNameLst>
                                      </p:cBhvr>
                                      <p:to>
                                        <p:strVal val="visible"/>
                                      </p:to>
                                    </p:set>
                                    <p:animEffect filter="dissolve" transition="in">
                                      <p:cBhvr>
                                        <p:cTn id="47" dur="5000"/>
                                        <p:tgtEl>
                                          <p:spTgt spid="622"/>
                                        </p:tgtEl>
                                      </p:cBhvr>
                                    </p:animEffect>
                                  </p:childTnLst>
                                </p:cTn>
                              </p:par>
                            </p:childTnLst>
                          </p:cTn>
                        </p:par>
                        <p:par>
                          <p:cTn id="48" fill="hold">
                            <p:stCondLst>
                              <p:cond delay="55000"/>
                            </p:stCondLst>
                            <p:childTnLst>
                              <p:par>
                                <p:cTn id="49" nodeType="afterEffect" presetClass="entr" presetSubtype="0" presetID="9" grpId="12" fill="hold">
                                  <p:stCondLst>
                                    <p:cond delay="0"/>
                                  </p:stCondLst>
                                  <p:iterate type="el" backwards="0">
                                    <p:tmAbs val="0"/>
                                  </p:iterate>
                                  <p:childTnLst>
                                    <p:set>
                                      <p:cBhvr>
                                        <p:cTn id="50" fill="hold"/>
                                        <p:tgtEl>
                                          <p:spTgt spid="610"/>
                                        </p:tgtEl>
                                        <p:attrNameLst>
                                          <p:attrName>style.visibility</p:attrName>
                                        </p:attrNameLst>
                                      </p:cBhvr>
                                      <p:to>
                                        <p:strVal val="visible"/>
                                      </p:to>
                                    </p:set>
                                    <p:animEffect filter="dissolve" transition="in">
                                      <p:cBhvr>
                                        <p:cTn id="51" dur="5000"/>
                                        <p:tgtEl>
                                          <p:spTgt spid="610"/>
                                        </p:tgtEl>
                                      </p:cBhvr>
                                    </p:animEffect>
                                  </p:childTnLst>
                                </p:cTn>
                              </p:par>
                            </p:childTnLst>
                          </p:cTn>
                        </p:par>
                        <p:par>
                          <p:cTn id="52" fill="hold">
                            <p:stCondLst>
                              <p:cond delay="60000"/>
                            </p:stCondLst>
                            <p:childTnLst>
                              <p:par>
                                <p:cTn id="53" nodeType="afterEffect" presetClass="entr" presetSubtype="0" presetID="9" grpId="13" fill="hold">
                                  <p:stCondLst>
                                    <p:cond delay="0"/>
                                  </p:stCondLst>
                                  <p:iterate type="el" backwards="0">
                                    <p:tmAbs val="0"/>
                                  </p:iterate>
                                  <p:childTnLst>
                                    <p:set>
                                      <p:cBhvr>
                                        <p:cTn id="54" fill="hold"/>
                                        <p:tgtEl>
                                          <p:spTgt spid="616"/>
                                        </p:tgtEl>
                                        <p:attrNameLst>
                                          <p:attrName>style.visibility</p:attrName>
                                        </p:attrNameLst>
                                      </p:cBhvr>
                                      <p:to>
                                        <p:strVal val="visible"/>
                                      </p:to>
                                    </p:set>
                                    <p:animEffect filter="dissolve" transition="in">
                                      <p:cBhvr>
                                        <p:cTn id="55" dur="5000"/>
                                        <p:tgtEl>
                                          <p:spTgt spid="616"/>
                                        </p:tgtEl>
                                      </p:cBhvr>
                                    </p:animEffect>
                                  </p:childTnLst>
                                </p:cTn>
                              </p:par>
                            </p:childTnLst>
                          </p:cTn>
                        </p:par>
                        <p:par>
                          <p:cTn id="56" fill="hold">
                            <p:stCondLst>
                              <p:cond delay="65000"/>
                            </p:stCondLst>
                            <p:childTnLst>
                              <p:par>
                                <p:cTn id="57" nodeType="afterEffect" presetClass="entr" presetSubtype="0" presetID="9" grpId="14" fill="hold">
                                  <p:stCondLst>
                                    <p:cond delay="0"/>
                                  </p:stCondLst>
                                  <p:iterate type="el" backwards="0">
                                    <p:tmAbs val="0"/>
                                  </p:iterate>
                                  <p:childTnLst>
                                    <p:set>
                                      <p:cBhvr>
                                        <p:cTn id="58" fill="hold"/>
                                        <p:tgtEl>
                                          <p:spTgt spid="619"/>
                                        </p:tgtEl>
                                        <p:attrNameLst>
                                          <p:attrName>style.visibility</p:attrName>
                                        </p:attrNameLst>
                                      </p:cBhvr>
                                      <p:to>
                                        <p:strVal val="visible"/>
                                      </p:to>
                                    </p:set>
                                    <p:animEffect filter="dissolve" transition="in">
                                      <p:cBhvr>
                                        <p:cTn id="59" dur="5000"/>
                                        <p:tgtEl>
                                          <p:spTgt spid="619"/>
                                        </p:tgtEl>
                                      </p:cBhvr>
                                    </p:animEffect>
                                  </p:childTnLst>
                                </p:cTn>
                              </p:par>
                            </p:childTnLst>
                          </p:cTn>
                        </p:par>
                        <p:par>
                          <p:cTn id="60" fill="hold">
                            <p:stCondLst>
                              <p:cond delay="70000"/>
                            </p:stCondLst>
                            <p:childTnLst>
                              <p:par>
                                <p:cTn id="61" nodeType="afterEffect" presetClass="entr" presetSubtype="0" presetID="9" grpId="15" fill="hold">
                                  <p:stCondLst>
                                    <p:cond delay="0"/>
                                  </p:stCondLst>
                                  <p:iterate type="el" backwards="0">
                                    <p:tmAbs val="0"/>
                                  </p:iterate>
                                  <p:childTnLst>
                                    <p:set>
                                      <p:cBhvr>
                                        <p:cTn id="62" fill="hold"/>
                                        <p:tgtEl>
                                          <p:spTgt spid="613"/>
                                        </p:tgtEl>
                                        <p:attrNameLst>
                                          <p:attrName>style.visibility</p:attrName>
                                        </p:attrNameLst>
                                      </p:cBhvr>
                                      <p:to>
                                        <p:strVal val="visible"/>
                                      </p:to>
                                    </p:set>
                                    <p:animEffect filter="dissolve" transition="in">
                                      <p:cBhvr>
                                        <p:cTn id="63" dur="5000"/>
                                        <p:tgtEl>
                                          <p:spTgt spid="613"/>
                                        </p:tgtEl>
                                      </p:cBhvr>
                                    </p:animEffect>
                                  </p:childTnLst>
                                </p:cTn>
                              </p:par>
                            </p:childTnLst>
                          </p:cTn>
                        </p:par>
                        <p:par>
                          <p:cTn id="64" fill="hold">
                            <p:stCondLst>
                              <p:cond delay="75000"/>
                            </p:stCondLst>
                            <p:childTnLst>
                              <p:par>
                                <p:cTn id="65" nodeType="afterEffect" presetClass="entr" presetSubtype="0" presetID="9" grpId="16" fill="hold">
                                  <p:stCondLst>
                                    <p:cond delay="0"/>
                                  </p:stCondLst>
                                  <p:iterate type="el" backwards="0">
                                    <p:tmAbs val="0"/>
                                  </p:iterate>
                                  <p:childTnLst>
                                    <p:set>
                                      <p:cBhvr>
                                        <p:cTn id="66" fill="hold"/>
                                        <p:tgtEl>
                                          <p:spTgt spid="626"/>
                                        </p:tgtEl>
                                        <p:attrNameLst>
                                          <p:attrName>style.visibility</p:attrName>
                                        </p:attrNameLst>
                                      </p:cBhvr>
                                      <p:to>
                                        <p:strVal val="visible"/>
                                      </p:to>
                                    </p:set>
                                    <p:animEffect filter="dissolve" transition="in">
                                      <p:cBhvr>
                                        <p:cTn id="67" dur="1000"/>
                                        <p:tgtEl>
                                          <p:spTgt spid="626"/>
                                        </p:tgtEl>
                                      </p:cBhvr>
                                    </p:animEffect>
                                  </p:childTnLst>
                                </p:cTn>
                              </p:par>
                            </p:childTnLst>
                          </p:cTn>
                        </p:par>
                      </p:childTnLst>
                    </p:cTn>
                  </p:par>
                  <p:par>
                    <p:cTn id="68" fill="hold">
                      <p:stCondLst>
                        <p:cond delay="indefinite"/>
                      </p:stCondLst>
                      <p:childTnLst>
                        <p:par>
                          <p:cTn id="69" fill="hold">
                            <p:stCondLst>
                              <p:cond delay="0"/>
                            </p:stCondLst>
                            <p:childTnLst>
                              <p:par>
                                <p:cTn id="70" nodeType="clickEffect" presetClass="entr" presetSubtype="0" presetID="1" grpId="17" fill="hold">
                                  <p:stCondLst>
                                    <p:cond delay="0"/>
                                  </p:stCondLst>
                                  <p:iterate type="el" backwards="0">
                                    <p:tmAbs val="0"/>
                                  </p:iterate>
                                  <p:childTnLst>
                                    <p:set>
                                      <p:cBhvr>
                                        <p:cTn id="71" fill="hold"/>
                                        <p:tgtEl>
                                          <p:spTgt spid="639"/>
                                        </p:tgtEl>
                                        <p:attrNameLst>
                                          <p:attrName>style.visibility</p:attrName>
                                        </p:attrNameLst>
                                      </p:cBhvr>
                                      <p:to>
                                        <p:strVal val="visible"/>
                                      </p:to>
                                    </p:set>
                                  </p:childTnLst>
                                </p:cTn>
                              </p:par>
                            </p:childTnLst>
                          </p:cTn>
                        </p:par>
                        <p:par>
                          <p:cTn id="72" fill="hold">
                            <p:stCondLst>
                              <p:cond delay="0"/>
                            </p:stCondLst>
                            <p:childTnLst>
                              <p:par>
                                <p:cTn id="73" nodeType="afterEffect" presetClass="entr" presetSubtype="0" presetID="1" grpId="18" fill="hold">
                                  <p:stCondLst>
                                    <p:cond delay="0"/>
                                  </p:stCondLst>
                                  <p:iterate type="el" backwards="0">
                                    <p:tmAbs val="0"/>
                                  </p:iterate>
                                  <p:childTnLst>
                                    <p:set>
                                      <p:cBhvr>
                                        <p:cTn id="74" fill="hold"/>
                                        <p:tgtEl>
                                          <p:spTgt spid="6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presetClass="entr" presetSubtype="32" presetID="23" grpId="19" fill="hold">
                                  <p:stCondLst>
                                    <p:cond delay="0"/>
                                  </p:stCondLst>
                                  <p:iterate type="el" backwards="0">
                                    <p:tmAbs val="0"/>
                                  </p:iterate>
                                  <p:childTnLst>
                                    <p:set>
                                      <p:cBhvr>
                                        <p:cTn id="78" fill="hold"/>
                                        <p:tgtEl>
                                          <p:spTgt spid="644"/>
                                        </p:tgtEl>
                                        <p:attrNameLst>
                                          <p:attrName>style.visibility</p:attrName>
                                        </p:attrNameLst>
                                      </p:cBhvr>
                                      <p:to>
                                        <p:strVal val="visible"/>
                                      </p:to>
                                    </p:set>
                                    <p:anim calcmode="lin" valueType="num">
                                      <p:cBhvr>
                                        <p:cTn id="79" dur="1000" fill="hold"/>
                                        <p:tgtEl>
                                          <p:spTgt spid="644"/>
                                        </p:tgtEl>
                                        <p:attrNameLst>
                                          <p:attrName>ppt_w</p:attrName>
                                        </p:attrNameLst>
                                      </p:cBhvr>
                                      <p:tavLst>
                                        <p:tav tm="0">
                                          <p:val>
                                            <p:fltVal val="0"/>
                                          </p:val>
                                        </p:tav>
                                        <p:tav tm="100000">
                                          <p:val>
                                            <p:strVal val="#ppt_w"/>
                                          </p:val>
                                        </p:tav>
                                      </p:tavLst>
                                    </p:anim>
                                    <p:anim calcmode="lin" valueType="num">
                                      <p:cBhvr>
                                        <p:cTn id="80" dur="1000" fill="hold"/>
                                        <p:tgtEl>
                                          <p:spTgt spid="644"/>
                                        </p:tgtEl>
                                        <p:attrNameLst>
                                          <p:attrName>ppt_h</p:attrName>
                                        </p:attrNameLst>
                                      </p:cBhvr>
                                      <p:tavLst>
                                        <p:tav tm="0">
                                          <p:val>
                                            <p:fltVal val="0"/>
                                          </p:val>
                                        </p:tav>
                                        <p:tav tm="100000">
                                          <p:val>
                                            <p:strVal val="#ppt_h"/>
                                          </p:val>
                                        </p:tav>
                                      </p:tavLst>
                                    </p:anim>
                                  </p:childTnLst>
                                </p:cTn>
                              </p:par>
                            </p:childTnLst>
                          </p:cTn>
                        </p:par>
                        <p:par>
                          <p:cTn id="81" fill="hold">
                            <p:stCondLst>
                              <p:cond delay="1000"/>
                            </p:stCondLst>
                            <p:childTnLst>
                              <p:par>
                                <p:cTn id="82" nodeType="afterEffect" presetClass="entr" presetSubtype="32" presetID="23" grpId="20" fill="hold">
                                  <p:stCondLst>
                                    <p:cond delay="0"/>
                                  </p:stCondLst>
                                  <p:iterate type="el" backwards="0">
                                    <p:tmAbs val="0"/>
                                  </p:iterate>
                                  <p:childTnLst>
                                    <p:set>
                                      <p:cBhvr>
                                        <p:cTn id="83" fill="hold"/>
                                        <p:tgtEl>
                                          <p:spTgt spid="645"/>
                                        </p:tgtEl>
                                        <p:attrNameLst>
                                          <p:attrName>style.visibility</p:attrName>
                                        </p:attrNameLst>
                                      </p:cBhvr>
                                      <p:to>
                                        <p:strVal val="visible"/>
                                      </p:to>
                                    </p:set>
                                    <p:anim calcmode="lin" valueType="num">
                                      <p:cBhvr>
                                        <p:cTn id="84" dur="1000" fill="hold"/>
                                        <p:tgtEl>
                                          <p:spTgt spid="645"/>
                                        </p:tgtEl>
                                        <p:attrNameLst>
                                          <p:attrName>ppt_w</p:attrName>
                                        </p:attrNameLst>
                                      </p:cBhvr>
                                      <p:tavLst>
                                        <p:tav tm="0">
                                          <p:val>
                                            <p:fltVal val="0"/>
                                          </p:val>
                                        </p:tav>
                                        <p:tav tm="100000">
                                          <p:val>
                                            <p:strVal val="#ppt_w"/>
                                          </p:val>
                                        </p:tav>
                                      </p:tavLst>
                                    </p:anim>
                                    <p:anim calcmode="lin" valueType="num">
                                      <p:cBhvr>
                                        <p:cTn id="85" dur="1000" fill="hold"/>
                                        <p:tgtEl>
                                          <p:spTgt spid="645"/>
                                        </p:tgtEl>
                                        <p:attrNameLst>
                                          <p:attrName>ppt_h</p:attrName>
                                        </p:attrNameLst>
                                      </p:cBhvr>
                                      <p:tavLst>
                                        <p:tav tm="0">
                                          <p:val>
                                            <p:fltVal val="0"/>
                                          </p:val>
                                        </p:tav>
                                        <p:tav tm="100000">
                                          <p:val>
                                            <p:strVal val="#ppt_h"/>
                                          </p:val>
                                        </p:tav>
                                      </p:tavLst>
                                    </p:anim>
                                  </p:childTnLst>
                                </p:cTn>
                              </p:par>
                            </p:childTnLst>
                          </p:cTn>
                        </p:par>
                        <p:par>
                          <p:cTn id="86" fill="hold">
                            <p:stCondLst>
                              <p:cond delay="2000"/>
                            </p:stCondLst>
                            <p:childTnLst>
                              <p:par>
                                <p:cTn id="87" nodeType="afterEffect" presetClass="entr" presetSubtype="0" presetID="1" grpId="21" fill="hold">
                                  <p:stCondLst>
                                    <p:cond delay="0"/>
                                  </p:stCondLst>
                                  <p:iterate type="el" backwards="0">
                                    <p:tmAbs val="0"/>
                                  </p:iterate>
                                  <p:childTnLst>
                                    <p:set>
                                      <p:cBhvr>
                                        <p:cTn id="88" fill="hold"/>
                                        <p:tgtEl>
                                          <p:spTgt spid="646"/>
                                        </p:tgtEl>
                                        <p:attrNameLst>
                                          <p:attrName>style.visibility</p:attrName>
                                        </p:attrNameLst>
                                      </p:cBhvr>
                                      <p:to>
                                        <p:strVal val="visible"/>
                                      </p:to>
                                    </p:set>
                                  </p:childTnLst>
                                </p:cTn>
                              </p:par>
                            </p:childTnLst>
                          </p:cTn>
                        </p:par>
                        <p:par>
                          <p:cTn id="89" fill="hold">
                            <p:stCondLst>
                              <p:cond delay="2000"/>
                            </p:stCondLst>
                            <p:childTnLst>
                              <p:par>
                                <p:cTn id="90" nodeType="afterEffect" presetClass="entr" presetSubtype="0" presetID="1" grpId="22" fill="hold">
                                  <p:stCondLst>
                                    <p:cond delay="0"/>
                                  </p:stCondLst>
                                  <p:iterate type="el" backwards="0">
                                    <p:tmAbs val="0"/>
                                  </p:iterate>
                                  <p:childTnLst>
                                    <p:set>
                                      <p:cBhvr>
                                        <p:cTn id="91" fill="hold"/>
                                        <p:tgtEl>
                                          <p:spTgt spid="647"/>
                                        </p:tgtEl>
                                        <p:attrNameLst>
                                          <p:attrName>style.visibility</p:attrName>
                                        </p:attrNameLst>
                                      </p:cBhvr>
                                      <p:to>
                                        <p:strVal val="visible"/>
                                      </p:to>
                                    </p:set>
                                  </p:childTnLst>
                                </p:cTn>
                              </p:par>
                            </p:childTnLst>
                          </p:cTn>
                        </p:par>
                        <p:par>
                          <p:cTn id="92" fill="hold">
                            <p:stCondLst>
                              <p:cond delay="2000"/>
                            </p:stCondLst>
                            <p:childTnLst>
                              <p:par>
                                <p:cTn id="93" nodeType="afterEffect" presetClass="entr" presetSubtype="0" presetID="1" grpId="23" fill="hold">
                                  <p:stCondLst>
                                    <p:cond delay="0"/>
                                  </p:stCondLst>
                                  <p:iterate type="el" backwards="0">
                                    <p:tmAbs val="0"/>
                                  </p:iterate>
                                  <p:childTnLst>
                                    <p:set>
                                      <p:cBhvr>
                                        <p:cTn id="94" fill="hold"/>
                                        <p:tgtEl>
                                          <p:spTgt spid="648"/>
                                        </p:tgtEl>
                                        <p:attrNameLst>
                                          <p:attrName>style.visibility</p:attrName>
                                        </p:attrNameLst>
                                      </p:cBhvr>
                                      <p:to>
                                        <p:strVal val="visible"/>
                                      </p:to>
                                    </p:set>
                                  </p:childTnLst>
                                </p:cTn>
                              </p:par>
                            </p:childTnLst>
                          </p:cTn>
                        </p:par>
                        <p:par>
                          <p:cTn id="95" fill="hold">
                            <p:stCondLst>
                              <p:cond delay="2000"/>
                            </p:stCondLst>
                            <p:childTnLst>
                              <p:par>
                                <p:cTn id="96" nodeType="afterEffect" presetClass="entr" presetSubtype="0" presetID="1" grpId="24" fill="hold">
                                  <p:stCondLst>
                                    <p:cond delay="0"/>
                                  </p:stCondLst>
                                  <p:iterate type="el" backwards="0">
                                    <p:tmAbs val="0"/>
                                  </p:iterate>
                                  <p:childTnLst>
                                    <p:set>
                                      <p:cBhvr>
                                        <p:cTn id="97" fill="hold"/>
                                        <p:tgtEl>
                                          <p:spTgt spid="649"/>
                                        </p:tgtEl>
                                        <p:attrNameLst>
                                          <p:attrName>style.visibility</p:attrName>
                                        </p:attrNameLst>
                                      </p:cBhvr>
                                      <p:to>
                                        <p:strVal val="visible"/>
                                      </p:to>
                                    </p:set>
                                  </p:childTnLst>
                                </p:cTn>
                              </p:par>
                            </p:childTnLst>
                          </p:cTn>
                        </p:par>
                        <p:par>
                          <p:cTn id="98" fill="hold">
                            <p:stCondLst>
                              <p:cond delay="2000"/>
                            </p:stCondLst>
                            <p:childTnLst>
                              <p:par>
                                <p:cTn id="99" nodeType="afterEffect" presetClass="entr" presetSubtype="0" presetID="1" grpId="25" fill="hold">
                                  <p:stCondLst>
                                    <p:cond delay="0"/>
                                  </p:stCondLst>
                                  <p:iterate type="el" backwards="0">
                                    <p:tmAbs val="0"/>
                                  </p:iterate>
                                  <p:childTnLst>
                                    <p:set>
                                      <p:cBhvr>
                                        <p:cTn id="100" fill="hold"/>
                                        <p:tgtEl>
                                          <p:spTgt spid="650"/>
                                        </p:tgtEl>
                                        <p:attrNameLst>
                                          <p:attrName>style.visibility</p:attrName>
                                        </p:attrNameLst>
                                      </p:cBhvr>
                                      <p:to>
                                        <p:strVal val="visible"/>
                                      </p:to>
                                    </p:set>
                                  </p:childTnLst>
                                </p:cTn>
                              </p:par>
                            </p:childTnLst>
                          </p:cTn>
                        </p:par>
                        <p:par>
                          <p:cTn id="101" fill="hold">
                            <p:stCondLst>
                              <p:cond delay="2000"/>
                            </p:stCondLst>
                            <p:childTnLst>
                              <p:par>
                                <p:cTn id="102" nodeType="afterEffect" presetClass="exit" presetSubtype="0" presetID="1" grpId="26" fill="hold">
                                  <p:stCondLst>
                                    <p:cond delay="0"/>
                                  </p:stCondLst>
                                  <p:iterate type="el" backwards="0">
                                    <p:tmAbs val="0"/>
                                  </p:iterate>
                                  <p:childTnLst>
                                    <p:set>
                                      <p:cBhvr>
                                        <p:cTn id="103" fill="hold">
                                          <p:stCondLst>
                                            <p:cond delay="0"/>
                                          </p:stCondLst>
                                        </p:cTn>
                                        <p:tgtEl>
                                          <p:spTgt spid="644"/>
                                        </p:tgtEl>
                                        <p:attrNameLst>
                                          <p:attrName>style.visibility</p:attrName>
                                        </p:attrNameLst>
                                      </p:cBhvr>
                                      <p:to>
                                        <p:strVal val="hidden"/>
                                      </p:to>
                                    </p:set>
                                  </p:childTnLst>
                                </p:cTn>
                              </p:par>
                            </p:childTnLst>
                          </p:cTn>
                        </p:par>
                        <p:par>
                          <p:cTn id="104" fill="hold">
                            <p:stCondLst>
                              <p:cond delay="2000"/>
                            </p:stCondLst>
                            <p:childTnLst>
                              <p:par>
                                <p:cTn id="105" nodeType="afterEffect" presetClass="exit" presetSubtype="0" presetID="1" grpId="27" fill="hold">
                                  <p:stCondLst>
                                    <p:cond delay="0"/>
                                  </p:stCondLst>
                                  <p:iterate type="el" backwards="0">
                                    <p:tmAbs val="0"/>
                                  </p:iterate>
                                  <p:childTnLst>
                                    <p:set>
                                      <p:cBhvr>
                                        <p:cTn id="106" fill="hold">
                                          <p:stCondLst>
                                            <p:cond delay="0"/>
                                          </p:stCondLst>
                                        </p:cTn>
                                        <p:tgtEl>
                                          <p:spTgt spid="645"/>
                                        </p:tgtEl>
                                        <p:attrNameLst>
                                          <p:attrName>style.visibility</p:attrName>
                                        </p:attrNameLst>
                                      </p:cBhvr>
                                      <p:to>
                                        <p:strVal val="hidden"/>
                                      </p:to>
                                    </p:set>
                                  </p:childTnLst>
                                </p:cTn>
                              </p:par>
                            </p:childTnLst>
                          </p:cTn>
                        </p:par>
                        <p:par>
                          <p:cTn id="107" fill="hold">
                            <p:stCondLst>
                              <p:cond delay="2000"/>
                            </p:stCondLst>
                            <p:childTnLst>
                              <p:par>
                                <p:cTn id="108" nodeType="afterEffect" presetClass="entr" presetSubtype="0" presetID="9" grpId="28" fill="hold">
                                  <p:stCondLst>
                                    <p:cond delay="0"/>
                                  </p:stCondLst>
                                  <p:iterate type="el" backwards="0">
                                    <p:tmAbs val="0"/>
                                  </p:iterate>
                                  <p:childTnLst>
                                    <p:set>
                                      <p:cBhvr>
                                        <p:cTn id="109" fill="hold"/>
                                        <p:tgtEl>
                                          <p:spTgt spid="625"/>
                                        </p:tgtEl>
                                        <p:attrNameLst>
                                          <p:attrName>style.visibility</p:attrName>
                                        </p:attrNameLst>
                                      </p:cBhvr>
                                      <p:to>
                                        <p:strVal val="visible"/>
                                      </p:to>
                                    </p:set>
                                    <p:animEffect filter="dissolve" transition="in">
                                      <p:cBhvr>
                                        <p:cTn id="110" dur="500"/>
                                        <p:tgtEl>
                                          <p:spTgt spid="625"/>
                                        </p:tgtEl>
                                      </p:cBhvr>
                                    </p:animEffect>
                                  </p:childTnLst>
                                </p:cTn>
                              </p:par>
                            </p:childTnLst>
                          </p:cTn>
                        </p:par>
                        <p:par>
                          <p:cTn id="111" fill="hold">
                            <p:stCondLst>
                              <p:cond delay="2500"/>
                            </p:stCondLst>
                            <p:childTnLst>
                              <p:par>
                                <p:cTn id="112" nodeType="afterEffect" presetClass="entr" presetSubtype="0" presetID="1" grpId="29" fill="hold">
                                  <p:stCondLst>
                                    <p:cond delay="0"/>
                                  </p:stCondLst>
                                  <p:iterate type="el" backwards="0">
                                    <p:tmAbs val="0"/>
                                  </p:iterate>
                                  <p:childTnLst>
                                    <p:set>
                                      <p:cBhvr>
                                        <p:cTn id="113" fill="hold"/>
                                        <p:tgtEl>
                                          <p:spTgt spid="6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1" grpId="1"/>
      <p:bldP build="whole" bldLvl="1" animBg="1" rev="0" advAuto="0" spid="609" grpId="2"/>
      <p:bldP build="whole" bldLvl="1" animBg="1" rev="0" advAuto="0" spid="619" grpId="14"/>
      <p:bldP build="whole" bldLvl="1" animBg="1" rev="0" advAuto="0" spid="622" grpId="11"/>
      <p:bldP build="whole" bldLvl="1" animBg="1" rev="0" advAuto="0" spid="644" grpId="26"/>
      <p:bldP build="whole" bldLvl="1" animBg="1" rev="0" advAuto="0" spid="645" grpId="27"/>
      <p:bldP build="whole" bldLvl="1" animBg="1" rev="0" advAuto="0" spid="611" grpId="7"/>
      <p:bldP build="whole" bldLvl="1" animBg="1" rev="0" advAuto="0" spid="617" grpId="8"/>
      <p:bldP build="whole" bldLvl="1" animBg="1" rev="0" advAuto="0" spid="615" grpId="3"/>
      <p:bldP build="whole" bldLvl="1" animBg="1" rev="0" advAuto="0" spid="616" grpId="13"/>
      <p:bldP build="whole" bldLvl="1" animBg="1" rev="0" advAuto="0" spid="646" grpId="21"/>
      <p:bldP build="whole" bldLvl="1" animBg="1" rev="0" advAuto="0" spid="650" grpId="25"/>
      <p:bldP build="whole" bldLvl="1" animBg="1" rev="0" advAuto="0" spid="610" grpId="12"/>
      <p:bldP build="whole" bldLvl="1" animBg="1" rev="0" advAuto="0" spid="639" grpId="17"/>
      <p:bldP build="whole" bldLvl="1" animBg="1" rev="0" advAuto="0" spid="620" grpId="9"/>
      <p:bldP build="whole" bldLvl="1" animBg="1" rev="0" advAuto="0" spid="625" grpId="28"/>
      <p:bldP build="whole" bldLvl="1" animBg="1" rev="0" advAuto="0" spid="648" grpId="23"/>
      <p:bldP build="whole" bldLvl="1" animBg="1" rev="0" advAuto="0" spid="647" grpId="22"/>
      <p:bldP build="whole" bldLvl="1" animBg="1" rev="0" advAuto="0" spid="627" grpId="29"/>
      <p:bldP build="whole" bldLvl="1" animBg="1" rev="0" advAuto="0" spid="613" grpId="15"/>
      <p:bldP build="whole" bldLvl="1" animBg="1" rev="0" advAuto="0" spid="612" grpId="5"/>
      <p:bldP build="whole" bldLvl="1" animBg="1" rev="0" advAuto="0" spid="643" grpId="18"/>
      <p:bldP build="whole" bldLvl="1" animBg="1" rev="0" advAuto="0" spid="649" grpId="24"/>
      <p:bldP build="whole" bldLvl="1" animBg="1" rev="0" advAuto="0" spid="623" grpId="6"/>
      <p:bldP build="whole" bldLvl="1" animBg="1" rev="0" advAuto="0" spid="614" grpId="10"/>
      <p:bldP build="whole" bldLvl="1" animBg="1" rev="0" advAuto="0" spid="626" grpId="16"/>
      <p:bldP build="whole" bldLvl="1" animBg="1" rev="0" advAuto="0" spid="644" grpId="19"/>
      <p:bldP build="whole" bldLvl="1" animBg="1" rev="0" advAuto="0" spid="618" grpId="4"/>
      <p:bldP build="whole" bldLvl="1" animBg="1" rev="0" advAuto="0" spid="645" grpId="20"/>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Shape 652"/>
          <p:cNvSpPr/>
          <p:nvPr/>
        </p:nvSpPr>
        <p:spPr>
          <a:xfrm>
            <a:off x="782367" y="838200"/>
            <a:ext cx="3978148" cy="1811544"/>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653" name="Shape 653"/>
          <p:cNvSpPr/>
          <p:nvPr/>
        </p:nvSpPr>
        <p:spPr>
          <a:xfrm>
            <a:off x="922067" y="1400288"/>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654" name="Shape 654"/>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655" name="Shape 655"/>
          <p:cNvSpPr/>
          <p:nvPr/>
        </p:nvSpPr>
        <p:spPr>
          <a:xfrm>
            <a:off x="4862017" y="838200"/>
            <a:ext cx="2094251" cy="1811544"/>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656" name="Shape 656"/>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657" name="Shape 657"/>
          <p:cNvSpPr/>
          <p:nvPr/>
        </p:nvSpPr>
        <p:spPr>
          <a:xfrm>
            <a:off x="19960473" y="599731"/>
            <a:ext cx="3614421"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Build Packs</a:t>
            </a:r>
          </a:p>
        </p:txBody>
      </p:sp>
      <p:pic>
        <p:nvPicPr>
          <p:cNvPr id="658" name="pasted-image.pdf"/>
          <p:cNvPicPr/>
          <p:nvPr/>
        </p:nvPicPr>
        <p:blipFill>
          <a:blip r:embed="rId2">
            <a:extLst/>
          </a:blip>
          <a:stretch>
            <a:fillRect/>
          </a:stretch>
        </p:blipFill>
        <p:spPr>
          <a:xfrm>
            <a:off x="8969003" y="3854865"/>
            <a:ext cx="1447801" cy="1559170"/>
          </a:xfrm>
          <a:prstGeom prst="rect">
            <a:avLst/>
          </a:prstGeom>
          <a:ln w="12700">
            <a:miter lim="400000"/>
          </a:ln>
        </p:spPr>
      </p:pic>
      <p:pic>
        <p:nvPicPr>
          <p:cNvPr id="659" name="pasted-image.pdf"/>
          <p:cNvPicPr/>
          <p:nvPr/>
        </p:nvPicPr>
        <p:blipFill>
          <a:blip r:embed="rId3">
            <a:extLst/>
          </a:blip>
          <a:stretch>
            <a:fillRect/>
          </a:stretch>
        </p:blipFill>
        <p:spPr>
          <a:xfrm>
            <a:off x="7686378" y="8472254"/>
            <a:ext cx="1593504" cy="548874"/>
          </a:xfrm>
          <a:prstGeom prst="rect">
            <a:avLst/>
          </a:prstGeom>
          <a:ln w="12700">
            <a:miter lim="400000"/>
          </a:ln>
        </p:spPr>
      </p:pic>
      <p:pic>
        <p:nvPicPr>
          <p:cNvPr id="660" name="pasted-image.pdf"/>
          <p:cNvPicPr/>
          <p:nvPr/>
        </p:nvPicPr>
        <p:blipFill>
          <a:blip r:embed="rId4">
            <a:extLst/>
          </a:blip>
          <a:stretch>
            <a:fillRect/>
          </a:stretch>
        </p:blipFill>
        <p:spPr>
          <a:xfrm>
            <a:off x="11306270" y="10553816"/>
            <a:ext cx="1822260" cy="548874"/>
          </a:xfrm>
          <a:prstGeom prst="rect">
            <a:avLst/>
          </a:prstGeom>
          <a:ln w="12700">
            <a:miter lim="400000"/>
          </a:ln>
        </p:spPr>
      </p:pic>
      <p:pic>
        <p:nvPicPr>
          <p:cNvPr id="661" name="pasted-image.pdf"/>
          <p:cNvPicPr/>
          <p:nvPr/>
        </p:nvPicPr>
        <p:blipFill>
          <a:blip r:embed="rId5">
            <a:extLst/>
          </a:blip>
          <a:stretch>
            <a:fillRect/>
          </a:stretch>
        </p:blipFill>
        <p:spPr>
          <a:xfrm>
            <a:off x="15129518" y="7326793"/>
            <a:ext cx="2170452" cy="755783"/>
          </a:xfrm>
          <a:prstGeom prst="rect">
            <a:avLst/>
          </a:prstGeom>
          <a:ln w="12700">
            <a:miter lim="400000"/>
          </a:ln>
        </p:spPr>
      </p:pic>
      <p:pic>
        <p:nvPicPr>
          <p:cNvPr id="662" name="pasted-image.pdf"/>
          <p:cNvPicPr/>
          <p:nvPr/>
        </p:nvPicPr>
        <p:blipFill>
          <a:blip r:embed="rId6">
            <a:extLst/>
          </a:blip>
          <a:stretch>
            <a:fillRect/>
          </a:stretch>
        </p:blipFill>
        <p:spPr>
          <a:xfrm>
            <a:off x="15129518" y="5481882"/>
            <a:ext cx="1348471" cy="1559170"/>
          </a:xfrm>
          <a:prstGeom prst="rect">
            <a:avLst/>
          </a:prstGeom>
          <a:ln w="12700">
            <a:miter lim="400000"/>
          </a:ln>
        </p:spPr>
      </p:pic>
      <p:pic>
        <p:nvPicPr>
          <p:cNvPr id="663" name="pasted-image.pdf"/>
          <p:cNvPicPr/>
          <p:nvPr/>
        </p:nvPicPr>
        <p:blipFill>
          <a:blip r:embed="rId7">
            <a:extLst/>
          </a:blip>
          <a:stretch>
            <a:fillRect/>
          </a:stretch>
        </p:blipFill>
        <p:spPr>
          <a:xfrm>
            <a:off x="8448444" y="9532656"/>
            <a:ext cx="1735307" cy="1735307"/>
          </a:xfrm>
          <a:prstGeom prst="rect">
            <a:avLst/>
          </a:prstGeom>
          <a:ln w="12700">
            <a:miter lim="400000"/>
          </a:ln>
        </p:spPr>
      </p:pic>
      <p:pic>
        <p:nvPicPr>
          <p:cNvPr id="664" name="pasted-image.pdf"/>
          <p:cNvPicPr/>
          <p:nvPr/>
        </p:nvPicPr>
        <p:blipFill>
          <a:blip r:embed="rId8">
            <a:extLst/>
          </a:blip>
          <a:stretch>
            <a:fillRect/>
          </a:stretch>
        </p:blipFill>
        <p:spPr>
          <a:xfrm>
            <a:off x="7707757" y="6004711"/>
            <a:ext cx="1735307" cy="932404"/>
          </a:xfrm>
          <a:prstGeom prst="rect">
            <a:avLst/>
          </a:prstGeom>
          <a:ln w="12700">
            <a:miter lim="400000"/>
          </a:ln>
        </p:spPr>
      </p:pic>
      <p:pic>
        <p:nvPicPr>
          <p:cNvPr id="665" name="pasted-image.pdf"/>
          <p:cNvPicPr/>
          <p:nvPr/>
        </p:nvPicPr>
        <p:blipFill>
          <a:blip r:embed="rId9">
            <a:extLst/>
          </a:blip>
          <a:stretch>
            <a:fillRect/>
          </a:stretch>
        </p:blipFill>
        <p:spPr>
          <a:xfrm>
            <a:off x="6900164" y="7171284"/>
            <a:ext cx="2354319" cy="1066801"/>
          </a:xfrm>
          <a:prstGeom prst="rect">
            <a:avLst/>
          </a:prstGeom>
          <a:ln w="12700">
            <a:miter lim="400000"/>
          </a:ln>
        </p:spPr>
      </p:pic>
      <p:pic>
        <p:nvPicPr>
          <p:cNvPr id="666" name="pasted-image.pdf"/>
          <p:cNvPicPr/>
          <p:nvPr/>
        </p:nvPicPr>
        <p:blipFill>
          <a:blip r:embed="rId10">
            <a:extLst/>
          </a:blip>
          <a:stretch>
            <a:fillRect/>
          </a:stretch>
        </p:blipFill>
        <p:spPr>
          <a:xfrm>
            <a:off x="11379396" y="3637054"/>
            <a:ext cx="2170452" cy="1218499"/>
          </a:xfrm>
          <a:prstGeom prst="rect">
            <a:avLst/>
          </a:prstGeom>
          <a:ln w="12700">
            <a:miter lim="400000"/>
          </a:ln>
        </p:spPr>
      </p:pic>
      <p:pic>
        <p:nvPicPr>
          <p:cNvPr id="667" name="Logo_GrailsByPivotal_Stacked_Small.png"/>
          <p:cNvPicPr/>
          <p:nvPr/>
        </p:nvPicPr>
        <p:blipFill>
          <a:blip r:embed="rId11">
            <a:extLst/>
          </a:blip>
          <a:stretch>
            <a:fillRect/>
          </a:stretch>
        </p:blipFill>
        <p:spPr>
          <a:xfrm>
            <a:off x="13833220" y="9974859"/>
            <a:ext cx="2540001" cy="850901"/>
          </a:xfrm>
          <a:prstGeom prst="rect">
            <a:avLst/>
          </a:prstGeom>
          <a:ln w="12700">
            <a:miter lim="400000"/>
          </a:ln>
        </p:spPr>
      </p:pic>
      <p:pic>
        <p:nvPicPr>
          <p:cNvPr id="668" name="Spring_Medium.png"/>
          <p:cNvPicPr/>
          <p:nvPr/>
        </p:nvPicPr>
        <p:blipFill>
          <a:blip r:embed="rId12">
            <a:extLst/>
          </a:blip>
          <a:stretch>
            <a:fillRect/>
          </a:stretch>
        </p:blipFill>
        <p:spPr>
          <a:xfrm>
            <a:off x="13560231" y="3875340"/>
            <a:ext cx="3085982" cy="1320801"/>
          </a:xfrm>
          <a:prstGeom prst="rect">
            <a:avLst/>
          </a:prstGeom>
          <a:ln w="12700">
            <a:miter lim="400000"/>
          </a:ln>
        </p:spPr>
      </p:pic>
      <p:pic>
        <p:nvPicPr>
          <p:cNvPr id="669" name="Logo_Groovy_Small.png"/>
          <p:cNvPicPr/>
          <p:nvPr/>
        </p:nvPicPr>
        <p:blipFill>
          <a:blip r:embed="rId13">
            <a:extLst/>
          </a:blip>
          <a:stretch>
            <a:fillRect/>
          </a:stretch>
        </p:blipFill>
        <p:spPr>
          <a:xfrm>
            <a:off x="14609953" y="8368317"/>
            <a:ext cx="2540001" cy="1320801"/>
          </a:xfrm>
          <a:prstGeom prst="rect">
            <a:avLst/>
          </a:prstGeom>
          <a:ln w="12700">
            <a:miter lim="400000"/>
          </a:ln>
        </p:spPr>
      </p:pic>
      <p:grpSp>
        <p:nvGrpSpPr>
          <p:cNvPr id="673" name="Group 673"/>
          <p:cNvGrpSpPr/>
          <p:nvPr/>
        </p:nvGrpSpPr>
        <p:grpSpPr>
          <a:xfrm>
            <a:off x="9810750" y="5323434"/>
            <a:ext cx="4762500" cy="4762501"/>
            <a:chOff x="0" y="0"/>
            <a:chExt cx="4762500" cy="4762500"/>
          </a:xfrm>
        </p:grpSpPr>
        <p:sp>
          <p:nvSpPr>
            <p:cNvPr id="670" name="Shape 670"/>
            <p:cNvSpPr/>
            <p:nvPr/>
          </p:nvSpPr>
          <p:spPr>
            <a:xfrm>
              <a:off x="0" y="0"/>
              <a:ext cx="4762500" cy="47625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A6AAA9"/>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671" name="icon_cf_green@2x.png"/>
            <p:cNvPicPr/>
            <p:nvPr/>
          </p:nvPicPr>
          <p:blipFill>
            <a:blip r:embed="rId14">
              <a:extLst/>
            </a:blip>
            <a:stretch>
              <a:fillRect/>
            </a:stretch>
          </p:blipFill>
          <p:spPr>
            <a:xfrm>
              <a:off x="1022892" y="724062"/>
              <a:ext cx="2716716" cy="2716715"/>
            </a:xfrm>
            <a:prstGeom prst="rect">
              <a:avLst/>
            </a:prstGeom>
            <a:ln w="12700" cap="flat">
              <a:noFill/>
              <a:miter lim="400000"/>
            </a:ln>
            <a:effectLst/>
          </p:spPr>
        </p:pic>
        <p:pic>
          <p:nvPicPr>
            <p:cNvPr id="672" name="Pivotal_Black.png"/>
            <p:cNvPicPr/>
            <p:nvPr/>
          </p:nvPicPr>
          <p:blipFill>
            <a:blip r:embed="rId15">
              <a:extLst/>
            </a:blip>
            <a:stretch>
              <a:fillRect/>
            </a:stretch>
          </p:blipFill>
          <p:spPr>
            <a:xfrm>
              <a:off x="1294751" y="2964666"/>
              <a:ext cx="2172998" cy="850901"/>
            </a:xfrm>
            <a:prstGeom prst="rect">
              <a:avLst/>
            </a:prstGeom>
            <a:ln w="12700" cap="flat">
              <a:noFill/>
              <a:miter lim="400000"/>
            </a:ln>
            <a:effectLst/>
          </p:spPr>
        </p:pic>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658"/>
                                        </p:tgtEl>
                                        <p:attrNameLst>
                                          <p:attrName>style.visibility</p:attrName>
                                        </p:attrNameLst>
                                      </p:cBhvr>
                                      <p:to>
                                        <p:strVal val="visible"/>
                                      </p:to>
                                    </p:set>
                                    <p:anim calcmode="lin" valueType="num">
                                      <p:cBhvr>
                                        <p:cTn id="7" dur="1000" fill="hold"/>
                                        <p:tgtEl>
                                          <p:spTgt spid="658"/>
                                        </p:tgtEl>
                                        <p:attrNameLst>
                                          <p:attrName>ppt_w</p:attrName>
                                        </p:attrNameLst>
                                      </p:cBhvr>
                                      <p:tavLst>
                                        <p:tav tm="0">
                                          <p:val>
                                            <p:fltVal val="0"/>
                                          </p:val>
                                        </p:tav>
                                        <p:tav tm="100000">
                                          <p:val>
                                            <p:strVal val="#ppt_w"/>
                                          </p:val>
                                        </p:tav>
                                      </p:tavLst>
                                    </p:anim>
                                    <p:anim calcmode="lin" valueType="num">
                                      <p:cBhvr>
                                        <p:cTn id="8" dur="1000" fill="hold"/>
                                        <p:tgtEl>
                                          <p:spTgt spid="65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nodeType="afterEffect" presetClass="entr" presetSubtype="32" presetID="23" grpId="2" fill="hold">
                                  <p:stCondLst>
                                    <p:cond delay="0"/>
                                  </p:stCondLst>
                                  <p:iterate type="el" backwards="0">
                                    <p:tmAbs val="0"/>
                                  </p:iterate>
                                  <p:childTnLst>
                                    <p:set>
                                      <p:cBhvr>
                                        <p:cTn id="11" fill="hold"/>
                                        <p:tgtEl>
                                          <p:spTgt spid="668"/>
                                        </p:tgtEl>
                                        <p:attrNameLst>
                                          <p:attrName>style.visibility</p:attrName>
                                        </p:attrNameLst>
                                      </p:cBhvr>
                                      <p:to>
                                        <p:strVal val="visible"/>
                                      </p:to>
                                    </p:set>
                                    <p:anim calcmode="lin" valueType="num">
                                      <p:cBhvr>
                                        <p:cTn id="12" dur="1000" fill="hold"/>
                                        <p:tgtEl>
                                          <p:spTgt spid="668"/>
                                        </p:tgtEl>
                                        <p:attrNameLst>
                                          <p:attrName>ppt_w</p:attrName>
                                        </p:attrNameLst>
                                      </p:cBhvr>
                                      <p:tavLst>
                                        <p:tav tm="0">
                                          <p:val>
                                            <p:fltVal val="0"/>
                                          </p:val>
                                        </p:tav>
                                        <p:tav tm="100000">
                                          <p:val>
                                            <p:strVal val="#ppt_w"/>
                                          </p:val>
                                        </p:tav>
                                      </p:tavLst>
                                    </p:anim>
                                    <p:anim calcmode="lin" valueType="num">
                                      <p:cBhvr>
                                        <p:cTn id="13" dur="1000" fill="hold"/>
                                        <p:tgtEl>
                                          <p:spTgt spid="668"/>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nodeType="afterEffect" presetClass="entr" presetSubtype="32" presetID="23" grpId="3" fill="hold">
                                  <p:stCondLst>
                                    <p:cond delay="0"/>
                                  </p:stCondLst>
                                  <p:iterate type="el" backwards="0">
                                    <p:tmAbs val="0"/>
                                  </p:iterate>
                                  <p:childTnLst>
                                    <p:set>
                                      <p:cBhvr>
                                        <p:cTn id="16" fill="hold"/>
                                        <p:tgtEl>
                                          <p:spTgt spid="669"/>
                                        </p:tgtEl>
                                        <p:attrNameLst>
                                          <p:attrName>style.visibility</p:attrName>
                                        </p:attrNameLst>
                                      </p:cBhvr>
                                      <p:to>
                                        <p:strVal val="visible"/>
                                      </p:to>
                                    </p:set>
                                    <p:anim calcmode="lin" valueType="num">
                                      <p:cBhvr>
                                        <p:cTn id="17" dur="1000" fill="hold"/>
                                        <p:tgtEl>
                                          <p:spTgt spid="669"/>
                                        </p:tgtEl>
                                        <p:attrNameLst>
                                          <p:attrName>ppt_w</p:attrName>
                                        </p:attrNameLst>
                                      </p:cBhvr>
                                      <p:tavLst>
                                        <p:tav tm="0">
                                          <p:val>
                                            <p:fltVal val="0"/>
                                          </p:val>
                                        </p:tav>
                                        <p:tav tm="100000">
                                          <p:val>
                                            <p:strVal val="#ppt_w"/>
                                          </p:val>
                                        </p:tav>
                                      </p:tavLst>
                                    </p:anim>
                                    <p:anim calcmode="lin" valueType="num">
                                      <p:cBhvr>
                                        <p:cTn id="18" dur="1000" fill="hold"/>
                                        <p:tgtEl>
                                          <p:spTgt spid="669"/>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nodeType="afterEffect" presetClass="entr" presetSubtype="32" presetID="23" grpId="4" fill="hold">
                                  <p:stCondLst>
                                    <p:cond delay="0"/>
                                  </p:stCondLst>
                                  <p:iterate type="el" backwards="0">
                                    <p:tmAbs val="0"/>
                                  </p:iterate>
                                  <p:childTnLst>
                                    <p:set>
                                      <p:cBhvr>
                                        <p:cTn id="21" fill="hold"/>
                                        <p:tgtEl>
                                          <p:spTgt spid="659"/>
                                        </p:tgtEl>
                                        <p:attrNameLst>
                                          <p:attrName>style.visibility</p:attrName>
                                        </p:attrNameLst>
                                      </p:cBhvr>
                                      <p:to>
                                        <p:strVal val="visible"/>
                                      </p:to>
                                    </p:set>
                                    <p:anim calcmode="lin" valueType="num">
                                      <p:cBhvr>
                                        <p:cTn id="22" dur="1000" fill="hold"/>
                                        <p:tgtEl>
                                          <p:spTgt spid="659"/>
                                        </p:tgtEl>
                                        <p:attrNameLst>
                                          <p:attrName>ppt_w</p:attrName>
                                        </p:attrNameLst>
                                      </p:cBhvr>
                                      <p:tavLst>
                                        <p:tav tm="0">
                                          <p:val>
                                            <p:fltVal val="0"/>
                                          </p:val>
                                        </p:tav>
                                        <p:tav tm="100000">
                                          <p:val>
                                            <p:strVal val="#ppt_w"/>
                                          </p:val>
                                        </p:tav>
                                      </p:tavLst>
                                    </p:anim>
                                    <p:anim calcmode="lin" valueType="num">
                                      <p:cBhvr>
                                        <p:cTn id="23" dur="1000" fill="hold"/>
                                        <p:tgtEl>
                                          <p:spTgt spid="659"/>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nodeType="afterEffect" presetClass="entr" presetSubtype="32" presetID="23" grpId="5" fill="hold">
                                  <p:stCondLst>
                                    <p:cond delay="0"/>
                                  </p:stCondLst>
                                  <p:iterate type="el" backwards="0">
                                    <p:tmAbs val="0"/>
                                  </p:iterate>
                                  <p:childTnLst>
                                    <p:set>
                                      <p:cBhvr>
                                        <p:cTn id="26" fill="hold"/>
                                        <p:tgtEl>
                                          <p:spTgt spid="667"/>
                                        </p:tgtEl>
                                        <p:attrNameLst>
                                          <p:attrName>style.visibility</p:attrName>
                                        </p:attrNameLst>
                                      </p:cBhvr>
                                      <p:to>
                                        <p:strVal val="visible"/>
                                      </p:to>
                                    </p:set>
                                    <p:anim calcmode="lin" valueType="num">
                                      <p:cBhvr>
                                        <p:cTn id="27" dur="1000" fill="hold"/>
                                        <p:tgtEl>
                                          <p:spTgt spid="667"/>
                                        </p:tgtEl>
                                        <p:attrNameLst>
                                          <p:attrName>ppt_w</p:attrName>
                                        </p:attrNameLst>
                                      </p:cBhvr>
                                      <p:tavLst>
                                        <p:tav tm="0">
                                          <p:val>
                                            <p:fltVal val="0"/>
                                          </p:val>
                                        </p:tav>
                                        <p:tav tm="100000">
                                          <p:val>
                                            <p:strVal val="#ppt_w"/>
                                          </p:val>
                                        </p:tav>
                                      </p:tavLst>
                                    </p:anim>
                                    <p:anim calcmode="lin" valueType="num">
                                      <p:cBhvr>
                                        <p:cTn id="28" dur="1000" fill="hold"/>
                                        <p:tgtEl>
                                          <p:spTgt spid="667"/>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nodeType="afterEffect" presetClass="entr" presetSubtype="32" presetID="23" grpId="6" fill="hold">
                                  <p:stCondLst>
                                    <p:cond delay="0"/>
                                  </p:stCondLst>
                                  <p:iterate type="el" backwards="0">
                                    <p:tmAbs val="0"/>
                                  </p:iterate>
                                  <p:childTnLst>
                                    <p:set>
                                      <p:cBhvr>
                                        <p:cTn id="31" fill="hold"/>
                                        <p:tgtEl>
                                          <p:spTgt spid="660"/>
                                        </p:tgtEl>
                                        <p:attrNameLst>
                                          <p:attrName>style.visibility</p:attrName>
                                        </p:attrNameLst>
                                      </p:cBhvr>
                                      <p:to>
                                        <p:strVal val="visible"/>
                                      </p:to>
                                    </p:set>
                                    <p:anim calcmode="lin" valueType="num">
                                      <p:cBhvr>
                                        <p:cTn id="32" dur="1000" fill="hold"/>
                                        <p:tgtEl>
                                          <p:spTgt spid="660"/>
                                        </p:tgtEl>
                                        <p:attrNameLst>
                                          <p:attrName>ppt_w</p:attrName>
                                        </p:attrNameLst>
                                      </p:cBhvr>
                                      <p:tavLst>
                                        <p:tav tm="0">
                                          <p:val>
                                            <p:fltVal val="0"/>
                                          </p:val>
                                        </p:tav>
                                        <p:tav tm="100000">
                                          <p:val>
                                            <p:strVal val="#ppt_w"/>
                                          </p:val>
                                        </p:tav>
                                      </p:tavLst>
                                    </p:anim>
                                    <p:anim calcmode="lin" valueType="num">
                                      <p:cBhvr>
                                        <p:cTn id="33" dur="1000" fill="hold"/>
                                        <p:tgtEl>
                                          <p:spTgt spid="660"/>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nodeType="clickEffect" presetClass="entr" presetSubtype="32" presetID="23" grpId="7" fill="hold">
                                  <p:stCondLst>
                                    <p:cond delay="0"/>
                                  </p:stCondLst>
                                  <p:iterate type="el" backwards="0">
                                    <p:tmAbs val="0"/>
                                  </p:iterate>
                                  <p:childTnLst>
                                    <p:set>
                                      <p:cBhvr>
                                        <p:cTn id="37" fill="hold"/>
                                        <p:tgtEl>
                                          <p:spTgt spid="662"/>
                                        </p:tgtEl>
                                        <p:attrNameLst>
                                          <p:attrName>style.visibility</p:attrName>
                                        </p:attrNameLst>
                                      </p:cBhvr>
                                      <p:to>
                                        <p:strVal val="visible"/>
                                      </p:to>
                                    </p:set>
                                    <p:anim calcmode="lin" valueType="num">
                                      <p:cBhvr>
                                        <p:cTn id="38" dur="1000" fill="hold"/>
                                        <p:tgtEl>
                                          <p:spTgt spid="662"/>
                                        </p:tgtEl>
                                        <p:attrNameLst>
                                          <p:attrName>ppt_w</p:attrName>
                                        </p:attrNameLst>
                                      </p:cBhvr>
                                      <p:tavLst>
                                        <p:tav tm="0">
                                          <p:val>
                                            <p:fltVal val="0"/>
                                          </p:val>
                                        </p:tav>
                                        <p:tav tm="100000">
                                          <p:val>
                                            <p:strVal val="#ppt_w"/>
                                          </p:val>
                                        </p:tav>
                                      </p:tavLst>
                                    </p:anim>
                                    <p:anim calcmode="lin" valueType="num">
                                      <p:cBhvr>
                                        <p:cTn id="39" dur="1000" fill="hold"/>
                                        <p:tgtEl>
                                          <p:spTgt spid="662"/>
                                        </p:tgtEl>
                                        <p:attrNameLst>
                                          <p:attrName>ppt_h</p:attrName>
                                        </p:attrNameLst>
                                      </p:cBhvr>
                                      <p:tavLst>
                                        <p:tav tm="0">
                                          <p:val>
                                            <p:fltVal val="0"/>
                                          </p:val>
                                        </p:tav>
                                        <p:tav tm="100000">
                                          <p:val>
                                            <p:strVal val="#ppt_h"/>
                                          </p:val>
                                        </p:tav>
                                      </p:tavLst>
                                    </p:anim>
                                  </p:childTnLst>
                                </p:cTn>
                              </p:par>
                            </p:childTnLst>
                          </p:cTn>
                        </p:par>
                        <p:par>
                          <p:cTn id="40" fill="hold">
                            <p:stCondLst>
                              <p:cond delay="1000"/>
                            </p:stCondLst>
                            <p:childTnLst>
                              <p:par>
                                <p:cTn id="41" nodeType="afterEffect" presetClass="entr" presetSubtype="32" presetID="23" grpId="8" fill="hold">
                                  <p:stCondLst>
                                    <p:cond delay="0"/>
                                  </p:stCondLst>
                                  <p:iterate type="el" backwards="0">
                                    <p:tmAbs val="0"/>
                                  </p:iterate>
                                  <p:childTnLst>
                                    <p:set>
                                      <p:cBhvr>
                                        <p:cTn id="42" fill="hold"/>
                                        <p:tgtEl>
                                          <p:spTgt spid="663"/>
                                        </p:tgtEl>
                                        <p:attrNameLst>
                                          <p:attrName>style.visibility</p:attrName>
                                        </p:attrNameLst>
                                      </p:cBhvr>
                                      <p:to>
                                        <p:strVal val="visible"/>
                                      </p:to>
                                    </p:set>
                                    <p:anim calcmode="lin" valueType="num">
                                      <p:cBhvr>
                                        <p:cTn id="43" dur="1000" fill="hold"/>
                                        <p:tgtEl>
                                          <p:spTgt spid="663"/>
                                        </p:tgtEl>
                                        <p:attrNameLst>
                                          <p:attrName>ppt_w</p:attrName>
                                        </p:attrNameLst>
                                      </p:cBhvr>
                                      <p:tavLst>
                                        <p:tav tm="0">
                                          <p:val>
                                            <p:fltVal val="0"/>
                                          </p:val>
                                        </p:tav>
                                        <p:tav tm="100000">
                                          <p:val>
                                            <p:strVal val="#ppt_w"/>
                                          </p:val>
                                        </p:tav>
                                      </p:tavLst>
                                    </p:anim>
                                    <p:anim calcmode="lin" valueType="num">
                                      <p:cBhvr>
                                        <p:cTn id="44" dur="1000" fill="hold"/>
                                        <p:tgtEl>
                                          <p:spTgt spid="663"/>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nodeType="clickEffect" presetClass="entr" presetSubtype="32" presetID="23" grpId="9" fill="hold">
                                  <p:stCondLst>
                                    <p:cond delay="0"/>
                                  </p:stCondLst>
                                  <p:iterate type="el" backwards="0">
                                    <p:tmAbs val="0"/>
                                  </p:iterate>
                                  <p:childTnLst>
                                    <p:set>
                                      <p:cBhvr>
                                        <p:cTn id="48" fill="hold"/>
                                        <p:tgtEl>
                                          <p:spTgt spid="665"/>
                                        </p:tgtEl>
                                        <p:attrNameLst>
                                          <p:attrName>style.visibility</p:attrName>
                                        </p:attrNameLst>
                                      </p:cBhvr>
                                      <p:to>
                                        <p:strVal val="visible"/>
                                      </p:to>
                                    </p:set>
                                    <p:anim calcmode="lin" valueType="num">
                                      <p:cBhvr>
                                        <p:cTn id="49" dur="1000" fill="hold"/>
                                        <p:tgtEl>
                                          <p:spTgt spid="665"/>
                                        </p:tgtEl>
                                        <p:attrNameLst>
                                          <p:attrName>ppt_w</p:attrName>
                                        </p:attrNameLst>
                                      </p:cBhvr>
                                      <p:tavLst>
                                        <p:tav tm="0">
                                          <p:val>
                                            <p:fltVal val="0"/>
                                          </p:val>
                                        </p:tav>
                                        <p:tav tm="100000">
                                          <p:val>
                                            <p:strVal val="#ppt_w"/>
                                          </p:val>
                                        </p:tav>
                                      </p:tavLst>
                                    </p:anim>
                                    <p:anim calcmode="lin" valueType="num">
                                      <p:cBhvr>
                                        <p:cTn id="50" dur="1000" fill="hold"/>
                                        <p:tgtEl>
                                          <p:spTgt spid="66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nodeType="clickEffect" presetClass="entr" presetSubtype="32" presetID="23" grpId="10" fill="hold">
                                  <p:stCondLst>
                                    <p:cond delay="0"/>
                                  </p:stCondLst>
                                  <p:iterate type="el" backwards="0">
                                    <p:tmAbs val="0"/>
                                  </p:iterate>
                                  <p:childTnLst>
                                    <p:set>
                                      <p:cBhvr>
                                        <p:cTn id="54" fill="hold"/>
                                        <p:tgtEl>
                                          <p:spTgt spid="661"/>
                                        </p:tgtEl>
                                        <p:attrNameLst>
                                          <p:attrName>style.visibility</p:attrName>
                                        </p:attrNameLst>
                                      </p:cBhvr>
                                      <p:to>
                                        <p:strVal val="visible"/>
                                      </p:to>
                                    </p:set>
                                    <p:anim calcmode="lin" valueType="num">
                                      <p:cBhvr>
                                        <p:cTn id="55" dur="1000" fill="hold"/>
                                        <p:tgtEl>
                                          <p:spTgt spid="661"/>
                                        </p:tgtEl>
                                        <p:attrNameLst>
                                          <p:attrName>ppt_w</p:attrName>
                                        </p:attrNameLst>
                                      </p:cBhvr>
                                      <p:tavLst>
                                        <p:tav tm="0">
                                          <p:val>
                                            <p:fltVal val="0"/>
                                          </p:val>
                                        </p:tav>
                                        <p:tav tm="100000">
                                          <p:val>
                                            <p:strVal val="#ppt_w"/>
                                          </p:val>
                                        </p:tav>
                                      </p:tavLst>
                                    </p:anim>
                                    <p:anim calcmode="lin" valueType="num">
                                      <p:cBhvr>
                                        <p:cTn id="56" dur="1000" fill="hold"/>
                                        <p:tgtEl>
                                          <p:spTgt spid="661"/>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nodeType="clickEffect" presetClass="entr" presetSubtype="32" presetID="23" grpId="11" fill="hold">
                                  <p:stCondLst>
                                    <p:cond delay="0"/>
                                  </p:stCondLst>
                                  <p:iterate type="el" backwards="0">
                                    <p:tmAbs val="0"/>
                                  </p:iterate>
                                  <p:childTnLst>
                                    <p:set>
                                      <p:cBhvr>
                                        <p:cTn id="60" fill="hold"/>
                                        <p:tgtEl>
                                          <p:spTgt spid="664"/>
                                        </p:tgtEl>
                                        <p:attrNameLst>
                                          <p:attrName>style.visibility</p:attrName>
                                        </p:attrNameLst>
                                      </p:cBhvr>
                                      <p:to>
                                        <p:strVal val="visible"/>
                                      </p:to>
                                    </p:set>
                                    <p:anim calcmode="lin" valueType="num">
                                      <p:cBhvr>
                                        <p:cTn id="61" dur="1000" fill="hold"/>
                                        <p:tgtEl>
                                          <p:spTgt spid="664"/>
                                        </p:tgtEl>
                                        <p:attrNameLst>
                                          <p:attrName>ppt_w</p:attrName>
                                        </p:attrNameLst>
                                      </p:cBhvr>
                                      <p:tavLst>
                                        <p:tav tm="0">
                                          <p:val>
                                            <p:fltVal val="0"/>
                                          </p:val>
                                        </p:tav>
                                        <p:tav tm="100000">
                                          <p:val>
                                            <p:strVal val="#ppt_w"/>
                                          </p:val>
                                        </p:tav>
                                      </p:tavLst>
                                    </p:anim>
                                    <p:anim calcmode="lin" valueType="num">
                                      <p:cBhvr>
                                        <p:cTn id="62" dur="1000" fill="hold"/>
                                        <p:tgtEl>
                                          <p:spTgt spid="66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nodeType="clickEffect" presetClass="entr" presetSubtype="32" presetID="23" grpId="12" fill="hold">
                                  <p:stCondLst>
                                    <p:cond delay="0"/>
                                  </p:stCondLst>
                                  <p:iterate type="el" backwards="0">
                                    <p:tmAbs val="0"/>
                                  </p:iterate>
                                  <p:childTnLst>
                                    <p:set>
                                      <p:cBhvr>
                                        <p:cTn id="66" fill="hold"/>
                                        <p:tgtEl>
                                          <p:spTgt spid="666"/>
                                        </p:tgtEl>
                                        <p:attrNameLst>
                                          <p:attrName>style.visibility</p:attrName>
                                        </p:attrNameLst>
                                      </p:cBhvr>
                                      <p:to>
                                        <p:strVal val="visible"/>
                                      </p:to>
                                    </p:set>
                                    <p:anim calcmode="lin" valueType="num">
                                      <p:cBhvr>
                                        <p:cTn id="67" dur="1000" fill="hold"/>
                                        <p:tgtEl>
                                          <p:spTgt spid="666"/>
                                        </p:tgtEl>
                                        <p:attrNameLst>
                                          <p:attrName>ppt_w</p:attrName>
                                        </p:attrNameLst>
                                      </p:cBhvr>
                                      <p:tavLst>
                                        <p:tav tm="0">
                                          <p:val>
                                            <p:fltVal val="0"/>
                                          </p:val>
                                        </p:tav>
                                        <p:tav tm="100000">
                                          <p:val>
                                            <p:strVal val="#ppt_w"/>
                                          </p:val>
                                        </p:tav>
                                      </p:tavLst>
                                    </p:anim>
                                    <p:anim calcmode="lin" valueType="num">
                                      <p:cBhvr>
                                        <p:cTn id="68" dur="1000" fill="hold"/>
                                        <p:tgtEl>
                                          <p:spTgt spid="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0" grpId="6"/>
      <p:bldP build="whole" bldLvl="1" animBg="1" rev="0" advAuto="0" spid="662" grpId="7"/>
      <p:bldP build="whole" bldLvl="1" animBg="1" rev="0" advAuto="0" spid="667" grpId="5"/>
      <p:bldP build="whole" bldLvl="1" animBg="1" rev="0" advAuto="0" spid="668" grpId="2"/>
      <p:bldP build="whole" bldLvl="1" animBg="1" rev="0" advAuto="0" spid="664" grpId="11"/>
      <p:bldP build="whole" bldLvl="1" animBg="1" rev="0" advAuto="0" spid="663" grpId="8"/>
      <p:bldP build="whole" bldLvl="1" animBg="1" rev="0" advAuto="0" spid="669" grpId="3"/>
      <p:bldP build="whole" bldLvl="1" animBg="1" rev="0" advAuto="0" spid="659" grpId="4"/>
      <p:bldP build="whole" bldLvl="1" animBg="1" rev="0" advAuto="0" spid="666" grpId="12"/>
      <p:bldP build="whole" bldLvl="1" animBg="1" rev="0" advAuto="0" spid="658" grpId="1"/>
      <p:bldP build="whole" bldLvl="1" animBg="1" rev="0" advAuto="0" spid="661" grpId="10"/>
      <p:bldP build="whole" bldLvl="1" animBg="1" rev="0" advAuto="0" spid="665" grpId="9"/>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nvSpPr>
        <p:spPr>
          <a:xfrm>
            <a:off x="782367" y="838200"/>
            <a:ext cx="3978148" cy="1811544"/>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676" name="Shape 676"/>
          <p:cNvSpPr/>
          <p:nvPr/>
        </p:nvSpPr>
        <p:spPr>
          <a:xfrm>
            <a:off x="922067" y="1400288"/>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677" name="Shape 677"/>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678" name="Shape 678"/>
          <p:cNvSpPr/>
          <p:nvPr/>
        </p:nvSpPr>
        <p:spPr>
          <a:xfrm>
            <a:off x="4862017" y="838200"/>
            <a:ext cx="2094251" cy="1811544"/>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679" name="Shape 679"/>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grpSp>
        <p:nvGrpSpPr>
          <p:cNvPr id="696" name="Group 696"/>
          <p:cNvGrpSpPr/>
          <p:nvPr/>
        </p:nvGrpSpPr>
        <p:grpSpPr>
          <a:xfrm>
            <a:off x="6900164" y="3637054"/>
            <a:ext cx="10399806" cy="7630909"/>
            <a:chOff x="0" y="0"/>
            <a:chExt cx="10399804" cy="7630908"/>
          </a:xfrm>
        </p:grpSpPr>
        <p:pic>
          <p:nvPicPr>
            <p:cNvPr id="680" name="pasted-image.pdf"/>
            <p:cNvPicPr/>
            <p:nvPr/>
          </p:nvPicPr>
          <p:blipFill>
            <a:blip r:embed="rId2">
              <a:extLst/>
            </a:blip>
            <a:stretch>
              <a:fillRect/>
            </a:stretch>
          </p:blipFill>
          <p:spPr>
            <a:xfrm>
              <a:off x="2068838" y="217810"/>
              <a:ext cx="1447801" cy="1559170"/>
            </a:xfrm>
            <a:prstGeom prst="rect">
              <a:avLst/>
            </a:prstGeom>
            <a:ln w="12700" cap="flat">
              <a:noFill/>
              <a:miter lim="400000"/>
            </a:ln>
            <a:effectLst/>
          </p:spPr>
        </p:pic>
        <p:pic>
          <p:nvPicPr>
            <p:cNvPr id="681" name="pasted-image.pdf"/>
            <p:cNvPicPr/>
            <p:nvPr/>
          </p:nvPicPr>
          <p:blipFill>
            <a:blip r:embed="rId3">
              <a:extLst/>
            </a:blip>
            <a:stretch>
              <a:fillRect/>
            </a:stretch>
          </p:blipFill>
          <p:spPr>
            <a:xfrm>
              <a:off x="786214" y="4835199"/>
              <a:ext cx="1593503" cy="548874"/>
            </a:xfrm>
            <a:prstGeom prst="rect">
              <a:avLst/>
            </a:prstGeom>
            <a:ln w="12700" cap="flat">
              <a:noFill/>
              <a:miter lim="400000"/>
            </a:ln>
            <a:effectLst/>
          </p:spPr>
        </p:pic>
        <p:pic>
          <p:nvPicPr>
            <p:cNvPr id="682" name="pasted-image.pdf"/>
            <p:cNvPicPr/>
            <p:nvPr/>
          </p:nvPicPr>
          <p:blipFill>
            <a:blip r:embed="rId4">
              <a:extLst/>
            </a:blip>
            <a:stretch>
              <a:fillRect/>
            </a:stretch>
          </p:blipFill>
          <p:spPr>
            <a:xfrm>
              <a:off x="4406105" y="6916762"/>
              <a:ext cx="1822260" cy="548874"/>
            </a:xfrm>
            <a:prstGeom prst="rect">
              <a:avLst/>
            </a:prstGeom>
            <a:ln w="12700" cap="flat">
              <a:noFill/>
              <a:miter lim="400000"/>
            </a:ln>
            <a:effectLst/>
          </p:spPr>
        </p:pic>
        <p:pic>
          <p:nvPicPr>
            <p:cNvPr id="683" name="pasted-image.pdf"/>
            <p:cNvPicPr/>
            <p:nvPr/>
          </p:nvPicPr>
          <p:blipFill>
            <a:blip r:embed="rId5">
              <a:extLst/>
            </a:blip>
            <a:stretch>
              <a:fillRect/>
            </a:stretch>
          </p:blipFill>
          <p:spPr>
            <a:xfrm>
              <a:off x="8229353" y="3689738"/>
              <a:ext cx="2170452" cy="755783"/>
            </a:xfrm>
            <a:prstGeom prst="rect">
              <a:avLst/>
            </a:prstGeom>
            <a:ln w="12700" cap="flat">
              <a:noFill/>
              <a:miter lim="400000"/>
            </a:ln>
            <a:effectLst/>
          </p:spPr>
        </p:pic>
        <p:pic>
          <p:nvPicPr>
            <p:cNvPr id="684" name="pasted-image.pdf"/>
            <p:cNvPicPr/>
            <p:nvPr/>
          </p:nvPicPr>
          <p:blipFill>
            <a:blip r:embed="rId6">
              <a:extLst/>
            </a:blip>
            <a:stretch>
              <a:fillRect/>
            </a:stretch>
          </p:blipFill>
          <p:spPr>
            <a:xfrm>
              <a:off x="8229353" y="1844827"/>
              <a:ext cx="1348472" cy="1559170"/>
            </a:xfrm>
            <a:prstGeom prst="rect">
              <a:avLst/>
            </a:prstGeom>
            <a:ln w="12700" cap="flat">
              <a:noFill/>
              <a:miter lim="400000"/>
            </a:ln>
            <a:effectLst/>
          </p:spPr>
        </p:pic>
        <p:pic>
          <p:nvPicPr>
            <p:cNvPr id="685" name="pasted-image.pdf"/>
            <p:cNvPicPr/>
            <p:nvPr/>
          </p:nvPicPr>
          <p:blipFill>
            <a:blip r:embed="rId7">
              <a:extLst/>
            </a:blip>
            <a:stretch>
              <a:fillRect/>
            </a:stretch>
          </p:blipFill>
          <p:spPr>
            <a:xfrm>
              <a:off x="1548279" y="5895602"/>
              <a:ext cx="1735307" cy="1735307"/>
            </a:xfrm>
            <a:prstGeom prst="rect">
              <a:avLst/>
            </a:prstGeom>
            <a:ln w="12700" cap="flat">
              <a:noFill/>
              <a:miter lim="400000"/>
            </a:ln>
            <a:effectLst/>
          </p:spPr>
        </p:pic>
        <p:pic>
          <p:nvPicPr>
            <p:cNvPr id="686" name="pasted-image.pdf"/>
            <p:cNvPicPr/>
            <p:nvPr/>
          </p:nvPicPr>
          <p:blipFill>
            <a:blip r:embed="rId8">
              <a:extLst/>
            </a:blip>
            <a:stretch>
              <a:fillRect/>
            </a:stretch>
          </p:blipFill>
          <p:spPr>
            <a:xfrm>
              <a:off x="807592" y="2367657"/>
              <a:ext cx="1735307" cy="932404"/>
            </a:xfrm>
            <a:prstGeom prst="rect">
              <a:avLst/>
            </a:prstGeom>
            <a:ln w="12700" cap="flat">
              <a:noFill/>
              <a:miter lim="400000"/>
            </a:ln>
            <a:effectLst/>
          </p:spPr>
        </p:pic>
        <p:pic>
          <p:nvPicPr>
            <p:cNvPr id="687" name="pasted-image.pdf"/>
            <p:cNvPicPr/>
            <p:nvPr/>
          </p:nvPicPr>
          <p:blipFill>
            <a:blip r:embed="rId9">
              <a:extLst/>
            </a:blip>
            <a:stretch>
              <a:fillRect/>
            </a:stretch>
          </p:blipFill>
          <p:spPr>
            <a:xfrm>
              <a:off x="0" y="3534230"/>
              <a:ext cx="2354318" cy="1066801"/>
            </a:xfrm>
            <a:prstGeom prst="rect">
              <a:avLst/>
            </a:prstGeom>
            <a:ln w="12700" cap="flat">
              <a:noFill/>
              <a:miter lim="400000"/>
            </a:ln>
            <a:effectLst/>
          </p:spPr>
        </p:pic>
        <p:pic>
          <p:nvPicPr>
            <p:cNvPr id="688" name="pasted-image.pdf"/>
            <p:cNvPicPr/>
            <p:nvPr/>
          </p:nvPicPr>
          <p:blipFill>
            <a:blip r:embed="rId10">
              <a:extLst/>
            </a:blip>
            <a:stretch>
              <a:fillRect/>
            </a:stretch>
          </p:blipFill>
          <p:spPr>
            <a:xfrm>
              <a:off x="4479232" y="0"/>
              <a:ext cx="2170451" cy="1218499"/>
            </a:xfrm>
            <a:prstGeom prst="rect">
              <a:avLst/>
            </a:prstGeom>
            <a:ln w="12700" cap="flat">
              <a:noFill/>
              <a:miter lim="400000"/>
            </a:ln>
            <a:effectLst/>
          </p:spPr>
        </p:pic>
        <p:pic>
          <p:nvPicPr>
            <p:cNvPr id="689" name="Logo_GrailsByPivotal_Stacked_Small.png"/>
            <p:cNvPicPr/>
            <p:nvPr/>
          </p:nvPicPr>
          <p:blipFill>
            <a:blip r:embed="rId11">
              <a:extLst/>
            </a:blip>
            <a:srcRect l="0" t="0" r="0" b="0"/>
            <a:stretch>
              <a:fillRect/>
            </a:stretch>
          </p:blipFill>
          <p:spPr>
            <a:xfrm>
              <a:off x="6933055" y="6337805"/>
              <a:ext cx="2540001" cy="850901"/>
            </a:xfrm>
            <a:prstGeom prst="rect">
              <a:avLst/>
            </a:prstGeom>
            <a:ln w="12700" cap="flat">
              <a:noFill/>
              <a:miter lim="400000"/>
            </a:ln>
            <a:effectLst/>
          </p:spPr>
        </p:pic>
        <p:pic>
          <p:nvPicPr>
            <p:cNvPr id="690" name="Spring_Medium.png"/>
            <p:cNvPicPr/>
            <p:nvPr/>
          </p:nvPicPr>
          <p:blipFill>
            <a:blip r:embed="rId12">
              <a:extLst/>
            </a:blip>
            <a:stretch>
              <a:fillRect/>
            </a:stretch>
          </p:blipFill>
          <p:spPr>
            <a:xfrm>
              <a:off x="6660066" y="238285"/>
              <a:ext cx="3085982" cy="1320801"/>
            </a:xfrm>
            <a:prstGeom prst="rect">
              <a:avLst/>
            </a:prstGeom>
            <a:ln w="12700" cap="flat">
              <a:noFill/>
              <a:miter lim="400000"/>
            </a:ln>
            <a:effectLst/>
          </p:spPr>
        </p:pic>
        <p:pic>
          <p:nvPicPr>
            <p:cNvPr id="691" name="Logo_Groovy_Small.png"/>
            <p:cNvPicPr/>
            <p:nvPr/>
          </p:nvPicPr>
          <p:blipFill>
            <a:blip r:embed="rId13">
              <a:extLst/>
            </a:blip>
            <a:stretch>
              <a:fillRect/>
            </a:stretch>
          </p:blipFill>
          <p:spPr>
            <a:xfrm>
              <a:off x="7709788" y="4731262"/>
              <a:ext cx="2540001" cy="1320801"/>
            </a:xfrm>
            <a:prstGeom prst="rect">
              <a:avLst/>
            </a:prstGeom>
            <a:ln w="12700" cap="flat">
              <a:noFill/>
              <a:miter lim="400000"/>
            </a:ln>
            <a:effectLst/>
          </p:spPr>
        </p:pic>
        <p:grpSp>
          <p:nvGrpSpPr>
            <p:cNvPr id="695" name="Group 695"/>
            <p:cNvGrpSpPr/>
            <p:nvPr/>
          </p:nvGrpSpPr>
          <p:grpSpPr>
            <a:xfrm>
              <a:off x="2910585" y="1686380"/>
              <a:ext cx="4762501" cy="4762501"/>
              <a:chOff x="0" y="0"/>
              <a:chExt cx="4762500" cy="4762500"/>
            </a:xfrm>
          </p:grpSpPr>
          <p:sp>
            <p:nvSpPr>
              <p:cNvPr id="692" name="Shape 692"/>
              <p:cNvSpPr/>
              <p:nvPr/>
            </p:nvSpPr>
            <p:spPr>
              <a:xfrm>
                <a:off x="0" y="0"/>
                <a:ext cx="4762500" cy="47625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A6AAA9"/>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693" name="icon_cf_green@2x.png"/>
              <p:cNvPicPr/>
              <p:nvPr/>
            </p:nvPicPr>
            <p:blipFill>
              <a:blip r:embed="rId14">
                <a:extLst/>
              </a:blip>
              <a:stretch>
                <a:fillRect/>
              </a:stretch>
            </p:blipFill>
            <p:spPr>
              <a:xfrm>
                <a:off x="1022892" y="724062"/>
                <a:ext cx="2716716" cy="2716715"/>
              </a:xfrm>
              <a:prstGeom prst="rect">
                <a:avLst/>
              </a:prstGeom>
              <a:ln w="12700" cap="flat">
                <a:noFill/>
                <a:miter lim="400000"/>
              </a:ln>
              <a:effectLst/>
            </p:spPr>
          </p:pic>
          <p:pic>
            <p:nvPicPr>
              <p:cNvPr id="694" name="Pivotal_Black.png"/>
              <p:cNvPicPr/>
              <p:nvPr/>
            </p:nvPicPr>
            <p:blipFill>
              <a:blip r:embed="rId15">
                <a:extLst/>
              </a:blip>
              <a:stretch>
                <a:fillRect/>
              </a:stretch>
            </p:blipFill>
            <p:spPr>
              <a:xfrm>
                <a:off x="1294751" y="2964666"/>
                <a:ext cx="2172998" cy="850901"/>
              </a:xfrm>
              <a:prstGeom prst="rect">
                <a:avLst/>
              </a:prstGeom>
              <a:ln w="12700" cap="flat">
                <a:noFill/>
                <a:miter lim="400000"/>
              </a:ln>
              <a:effectLst/>
            </p:spPr>
          </p:pic>
        </p:grpSp>
      </p:grpSp>
      <p:grpSp>
        <p:nvGrpSpPr>
          <p:cNvPr id="711" name="Group 711"/>
          <p:cNvGrpSpPr/>
          <p:nvPr/>
        </p:nvGrpSpPr>
        <p:grpSpPr>
          <a:xfrm>
            <a:off x="12192000" y="2808310"/>
            <a:ext cx="11235153" cy="9883706"/>
            <a:chOff x="0" y="0"/>
            <a:chExt cx="11235152" cy="9883705"/>
          </a:xfrm>
        </p:grpSpPr>
        <p:pic>
          <p:nvPicPr>
            <p:cNvPr id="697" name="pasted-image.pdf"/>
            <p:cNvPicPr/>
            <p:nvPr/>
          </p:nvPicPr>
          <p:blipFill>
            <a:blip r:embed="rId16">
              <a:extLst/>
            </a:blip>
            <a:stretch>
              <a:fillRect/>
            </a:stretch>
          </p:blipFill>
          <p:spPr>
            <a:xfrm>
              <a:off x="5218252" y="1941428"/>
              <a:ext cx="1431189" cy="844035"/>
            </a:xfrm>
            <a:prstGeom prst="rect">
              <a:avLst/>
            </a:prstGeom>
            <a:ln w="12700" cap="flat">
              <a:noFill/>
              <a:miter lim="400000"/>
            </a:ln>
            <a:effectLst/>
          </p:spPr>
        </p:pic>
        <p:pic>
          <p:nvPicPr>
            <p:cNvPr id="698" name="pasted-image.pdf"/>
            <p:cNvPicPr/>
            <p:nvPr/>
          </p:nvPicPr>
          <p:blipFill>
            <a:blip r:embed="rId17">
              <a:extLst/>
            </a:blip>
            <a:stretch>
              <a:fillRect/>
            </a:stretch>
          </p:blipFill>
          <p:spPr>
            <a:xfrm>
              <a:off x="3744199" y="433856"/>
              <a:ext cx="1699051" cy="500774"/>
            </a:xfrm>
            <a:prstGeom prst="rect">
              <a:avLst/>
            </a:prstGeom>
            <a:ln w="12700" cap="flat">
              <a:noFill/>
              <a:miter lim="400000"/>
            </a:ln>
            <a:effectLst/>
          </p:spPr>
        </p:pic>
        <p:pic>
          <p:nvPicPr>
            <p:cNvPr id="699" name="pasted-image.pdf"/>
            <p:cNvPicPr/>
            <p:nvPr/>
          </p:nvPicPr>
          <p:blipFill>
            <a:blip r:embed="rId18">
              <a:extLst/>
            </a:blip>
            <a:stretch>
              <a:fillRect/>
            </a:stretch>
          </p:blipFill>
          <p:spPr>
            <a:xfrm>
              <a:off x="6545940" y="397443"/>
              <a:ext cx="1595161" cy="576974"/>
            </a:xfrm>
            <a:prstGeom prst="rect">
              <a:avLst/>
            </a:prstGeom>
            <a:ln w="12700" cap="flat">
              <a:noFill/>
              <a:miter lim="400000"/>
            </a:ln>
            <a:effectLst/>
          </p:spPr>
        </p:pic>
        <p:pic>
          <p:nvPicPr>
            <p:cNvPr id="700" name="pasted-image.pdf"/>
            <p:cNvPicPr/>
            <p:nvPr/>
          </p:nvPicPr>
          <p:blipFill>
            <a:blip r:embed="rId19">
              <a:extLst/>
            </a:blip>
            <a:stretch>
              <a:fillRect/>
            </a:stretch>
          </p:blipFill>
          <p:spPr>
            <a:xfrm>
              <a:off x="3835816" y="3627673"/>
              <a:ext cx="1515817" cy="844034"/>
            </a:xfrm>
            <a:prstGeom prst="rect">
              <a:avLst/>
            </a:prstGeom>
            <a:ln w="12700" cap="flat">
              <a:noFill/>
              <a:miter lim="400000"/>
            </a:ln>
            <a:effectLst/>
          </p:spPr>
        </p:pic>
        <p:pic>
          <p:nvPicPr>
            <p:cNvPr id="701" name="pasted-image.pdf"/>
            <p:cNvPicPr/>
            <p:nvPr/>
          </p:nvPicPr>
          <p:blipFill>
            <a:blip r:embed="rId20">
              <a:extLst/>
            </a:blip>
            <a:stretch>
              <a:fillRect/>
            </a:stretch>
          </p:blipFill>
          <p:spPr>
            <a:xfrm>
              <a:off x="3279866" y="5507078"/>
              <a:ext cx="2087718" cy="622301"/>
            </a:xfrm>
            <a:prstGeom prst="rect">
              <a:avLst/>
            </a:prstGeom>
            <a:ln w="12700" cap="flat">
              <a:noFill/>
              <a:miter lim="400000"/>
            </a:ln>
            <a:effectLst/>
          </p:spPr>
        </p:pic>
        <p:pic>
          <p:nvPicPr>
            <p:cNvPr id="702" name="pasted-image.pdf"/>
            <p:cNvPicPr/>
            <p:nvPr/>
          </p:nvPicPr>
          <p:blipFill>
            <a:blip r:embed="rId21">
              <a:extLst/>
            </a:blip>
            <a:stretch>
              <a:fillRect/>
            </a:stretch>
          </p:blipFill>
          <p:spPr>
            <a:xfrm>
              <a:off x="6910946" y="3769859"/>
              <a:ext cx="865150" cy="622301"/>
            </a:xfrm>
            <a:prstGeom prst="rect">
              <a:avLst/>
            </a:prstGeom>
            <a:ln w="12700" cap="flat">
              <a:noFill/>
              <a:miter lim="400000"/>
            </a:ln>
            <a:effectLst/>
          </p:spPr>
        </p:pic>
        <p:pic>
          <p:nvPicPr>
            <p:cNvPr id="703" name="pasted-image.pdf"/>
            <p:cNvPicPr/>
            <p:nvPr/>
          </p:nvPicPr>
          <p:blipFill>
            <a:blip r:embed="rId22">
              <a:extLst/>
            </a:blip>
            <a:stretch>
              <a:fillRect/>
            </a:stretch>
          </p:blipFill>
          <p:spPr>
            <a:xfrm>
              <a:off x="7211951" y="5170528"/>
              <a:ext cx="1273066" cy="1295401"/>
            </a:xfrm>
            <a:prstGeom prst="rect">
              <a:avLst/>
            </a:prstGeom>
            <a:ln w="12700" cap="flat">
              <a:noFill/>
              <a:miter lim="400000"/>
            </a:ln>
            <a:effectLst/>
          </p:spPr>
        </p:pic>
        <p:pic>
          <p:nvPicPr>
            <p:cNvPr id="704" name="pasted-image.pdf"/>
            <p:cNvPicPr/>
            <p:nvPr/>
          </p:nvPicPr>
          <p:blipFill>
            <a:blip r:embed="rId23">
              <a:extLst/>
            </a:blip>
            <a:stretch>
              <a:fillRect/>
            </a:stretch>
          </p:blipFill>
          <p:spPr>
            <a:xfrm>
              <a:off x="9243792" y="367068"/>
              <a:ext cx="1991361" cy="622301"/>
            </a:xfrm>
            <a:prstGeom prst="rect">
              <a:avLst/>
            </a:prstGeom>
            <a:ln w="12700" cap="flat">
              <a:noFill/>
              <a:miter lim="400000"/>
            </a:ln>
            <a:effectLst/>
          </p:spPr>
        </p:pic>
        <p:pic>
          <p:nvPicPr>
            <p:cNvPr id="705" name="pasted-image.png"/>
            <p:cNvPicPr/>
            <p:nvPr/>
          </p:nvPicPr>
          <p:blipFill>
            <a:blip r:embed="rId24">
              <a:extLst/>
            </a:blip>
            <a:stretch>
              <a:fillRect/>
            </a:stretch>
          </p:blipFill>
          <p:spPr>
            <a:xfrm>
              <a:off x="8217998" y="2221959"/>
              <a:ext cx="1431189" cy="294318"/>
            </a:xfrm>
            <a:prstGeom prst="rect">
              <a:avLst/>
            </a:prstGeom>
            <a:ln w="12700" cap="flat">
              <a:noFill/>
              <a:miter lim="400000"/>
            </a:ln>
            <a:effectLst/>
          </p:spPr>
        </p:pic>
        <p:pic>
          <p:nvPicPr>
            <p:cNvPr id="706" name="pasted-image.png"/>
            <p:cNvPicPr/>
            <p:nvPr/>
          </p:nvPicPr>
          <p:blipFill>
            <a:blip r:embed="rId25">
              <a:extLst/>
            </a:blip>
            <a:stretch>
              <a:fillRect/>
            </a:stretch>
          </p:blipFill>
          <p:spPr>
            <a:xfrm>
              <a:off x="7813162" y="7463849"/>
              <a:ext cx="2240861" cy="925802"/>
            </a:xfrm>
            <a:prstGeom prst="rect">
              <a:avLst/>
            </a:prstGeom>
            <a:ln w="12700" cap="flat">
              <a:noFill/>
              <a:miter lim="400000"/>
            </a:ln>
            <a:effectLst/>
          </p:spPr>
        </p:pic>
        <p:pic>
          <p:nvPicPr>
            <p:cNvPr id="707" name="pasted-image.png"/>
            <p:cNvPicPr/>
            <p:nvPr/>
          </p:nvPicPr>
          <p:blipFill>
            <a:blip r:embed="rId26">
              <a:extLst/>
            </a:blip>
            <a:stretch>
              <a:fillRect/>
            </a:stretch>
          </p:blipFill>
          <p:spPr>
            <a:xfrm>
              <a:off x="4355939" y="7164751"/>
              <a:ext cx="1270001" cy="1524001"/>
            </a:xfrm>
            <a:prstGeom prst="rect">
              <a:avLst/>
            </a:prstGeom>
            <a:ln w="12700" cap="flat">
              <a:noFill/>
              <a:miter lim="400000"/>
            </a:ln>
            <a:effectLst/>
          </p:spPr>
        </p:pic>
        <p:pic>
          <p:nvPicPr>
            <p:cNvPr id="708" name="pasted-image.png"/>
            <p:cNvPicPr/>
            <p:nvPr/>
          </p:nvPicPr>
          <p:blipFill>
            <a:blip r:embed="rId27">
              <a:extLst/>
            </a:blip>
            <a:stretch>
              <a:fillRect/>
            </a:stretch>
          </p:blipFill>
          <p:spPr>
            <a:xfrm>
              <a:off x="9579071" y="3481328"/>
              <a:ext cx="1320801" cy="1176512"/>
            </a:xfrm>
            <a:prstGeom prst="rect">
              <a:avLst/>
            </a:prstGeom>
            <a:ln w="12700" cap="flat">
              <a:noFill/>
              <a:miter lim="400000"/>
            </a:ln>
            <a:effectLst/>
          </p:spPr>
        </p:pic>
        <p:pic>
          <p:nvPicPr>
            <p:cNvPr id="709" name="Logo_CloudFoundry_Square_HighRes.png"/>
            <p:cNvPicPr/>
            <p:nvPr/>
          </p:nvPicPr>
          <p:blipFill>
            <a:blip r:embed="rId28">
              <a:extLst/>
            </a:blip>
            <a:stretch>
              <a:fillRect/>
            </a:stretch>
          </p:blipFill>
          <p:spPr>
            <a:xfrm>
              <a:off x="742367" y="7900299"/>
              <a:ext cx="1991361" cy="1983407"/>
            </a:xfrm>
            <a:prstGeom prst="rect">
              <a:avLst/>
            </a:prstGeom>
            <a:ln w="12700" cap="flat">
              <a:noFill/>
              <a:miter lim="400000"/>
            </a:ln>
            <a:effectLst/>
          </p:spPr>
        </p:pic>
        <p:sp>
          <p:nvSpPr>
            <p:cNvPr id="710" name="Shape 710"/>
            <p:cNvSpPr/>
            <p:nvPr/>
          </p:nvSpPr>
          <p:spPr>
            <a:xfrm flipV="1">
              <a:off x="-1" y="-1"/>
              <a:ext cx="2" cy="9691339"/>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3200"/>
              </a:pPr>
            </a:p>
          </p:txBody>
        </p:sp>
      </p:grpSp>
      <p:sp>
        <p:nvSpPr>
          <p:cNvPr id="712" name="Shape 712"/>
          <p:cNvSpPr/>
          <p:nvPr/>
        </p:nvSpPr>
        <p:spPr>
          <a:xfrm>
            <a:off x="1068632" y="11738250"/>
            <a:ext cx="968102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900"/>
              <a:t>Only </a:t>
            </a:r>
            <a:r>
              <a:rPr sz="3900">
                <a:solidFill>
                  <a:srgbClr val="10786D"/>
                </a:solidFill>
                <a:latin typeface="FreightSans Pro Medium"/>
                <a:ea typeface="FreightSans Pro Medium"/>
                <a:cs typeface="FreightSans Pro Medium"/>
                <a:sym typeface="FreightSans Pro Medium"/>
              </a:rPr>
              <a:t>Pivotal </a:t>
            </a:r>
            <a:r>
              <a:rPr sz="3900">
                <a:solidFill>
                  <a:srgbClr val="10786D"/>
                </a:solidFill>
                <a:latin typeface="FreightSans Pro Semibold"/>
                <a:ea typeface="FreightSans Pro Semibold"/>
                <a:cs typeface="FreightSans Pro Semibold"/>
                <a:sym typeface="FreightSans Pro Semibold"/>
              </a:rPr>
              <a:t>Cloud Foundry</a:t>
            </a:r>
            <a:r>
              <a:rPr sz="3900"/>
              <a:t> build packs are </a:t>
            </a:r>
            <a:endParaRPr sz="3900"/>
          </a:p>
          <a:p>
            <a:pPr lvl="0">
              <a:defRPr sz="1800"/>
            </a:pPr>
            <a:r>
              <a:rPr b="1" sz="3900">
                <a:latin typeface="Helvetica"/>
                <a:ea typeface="Helvetica"/>
                <a:cs typeface="Helvetica"/>
                <a:sym typeface="Helvetica"/>
              </a:rPr>
              <a:t>certified to operate offline</a:t>
            </a:r>
          </a:p>
        </p:txBody>
      </p:sp>
      <p:sp>
        <p:nvSpPr>
          <p:cNvPr id="713" name="Shape 713"/>
          <p:cNvSpPr/>
          <p:nvPr/>
        </p:nvSpPr>
        <p:spPr>
          <a:xfrm>
            <a:off x="19960473" y="599731"/>
            <a:ext cx="3614421"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Build Packs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 grpId="1" fill="hold">
                                  <p:stCondLst>
                                    <p:cond delay="0"/>
                                  </p:stCondLst>
                                  <p:iterate type="el" backwards="0">
                                    <p:tmAbs val="0"/>
                                  </p:iterate>
                                  <p:childTnLst>
                                    <p:set>
                                      <p:cBhvr>
                                        <p:cTn id="6" fill="hold"/>
                                        <p:tgtEl>
                                          <p:spTgt spid="711"/>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7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1" grpId="1"/>
      <p:bldP build="whole" bldLvl="1" animBg="1" rev="0" advAuto="0" spid="712" grpId="2"/>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5" name="Shape 715"/>
          <p:cNvSpPr/>
          <p:nvPr/>
        </p:nvSpPr>
        <p:spPr>
          <a:xfrm>
            <a:off x="19312359" y="1307562"/>
            <a:ext cx="4557502"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 4 Levels of High Availability</a:t>
            </a:r>
          </a:p>
        </p:txBody>
      </p:sp>
      <p:sp>
        <p:nvSpPr>
          <p:cNvPr id="716" name="Shape 716"/>
          <p:cNvSpPr/>
          <p:nvPr/>
        </p:nvSpPr>
        <p:spPr>
          <a:xfrm>
            <a:off x="6846312" y="586588"/>
            <a:ext cx="17011905"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Application Instances Balanced across Availability Zones</a:t>
            </a:r>
          </a:p>
        </p:txBody>
      </p:sp>
      <p:sp>
        <p:nvSpPr>
          <p:cNvPr id="717" name="Shape 717"/>
          <p:cNvSpPr/>
          <p:nvPr/>
        </p:nvSpPr>
        <p:spPr>
          <a:xfrm>
            <a:off x="2941367" y="7136819"/>
            <a:ext cx="3978148"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18" name="Shape 718"/>
          <p:cNvSpPr/>
          <p:nvPr/>
        </p:nvSpPr>
        <p:spPr>
          <a:xfrm>
            <a:off x="2585767" y="7416219"/>
            <a:ext cx="3978148"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19" name="Shape 719"/>
          <p:cNvSpPr/>
          <p:nvPr/>
        </p:nvSpPr>
        <p:spPr>
          <a:xfrm>
            <a:off x="8148367" y="7136819"/>
            <a:ext cx="3978149"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20" name="Shape 720"/>
          <p:cNvSpPr/>
          <p:nvPr/>
        </p:nvSpPr>
        <p:spPr>
          <a:xfrm>
            <a:off x="7818167" y="7416219"/>
            <a:ext cx="3978149"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21" name="Shape 721"/>
          <p:cNvSpPr/>
          <p:nvPr/>
        </p:nvSpPr>
        <p:spPr>
          <a:xfrm>
            <a:off x="2037402" y="5656043"/>
            <a:ext cx="10401199" cy="5331896"/>
          </a:xfrm>
          <a:prstGeom prst="roundRect">
            <a:avLst>
              <a:gd name="adj" fmla="val 833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722" name="Shape 722"/>
          <p:cNvSpPr/>
          <p:nvPr/>
        </p:nvSpPr>
        <p:spPr>
          <a:xfrm>
            <a:off x="7538767" y="7696200"/>
            <a:ext cx="3978149" cy="2365700"/>
          </a:xfrm>
          <a:prstGeom prst="roundRect">
            <a:avLst>
              <a:gd name="adj" fmla="val 4295"/>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723" name="Shape 723"/>
          <p:cNvSpPr/>
          <p:nvPr/>
        </p:nvSpPr>
        <p:spPr>
          <a:xfrm>
            <a:off x="2306367" y="7696200"/>
            <a:ext cx="3978148" cy="2365700"/>
          </a:xfrm>
          <a:prstGeom prst="roundRect">
            <a:avLst>
              <a:gd name="adj" fmla="val 4295"/>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724" name="Shape 724"/>
          <p:cNvSpPr/>
          <p:nvPr/>
        </p:nvSpPr>
        <p:spPr>
          <a:xfrm>
            <a:off x="4410981" y="2701407"/>
            <a:ext cx="56540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3585F"/>
                </a:solidFill>
              </a:defRPr>
            </a:lvl1pPr>
          </a:lstStyle>
          <a:p>
            <a:pPr lvl="0">
              <a:defRPr sz="1800">
                <a:solidFill>
                  <a:srgbClr val="000000"/>
                </a:solidFill>
              </a:defRPr>
            </a:pPr>
            <a:r>
              <a:rPr sz="5000">
                <a:solidFill>
                  <a:srgbClr val="53585F"/>
                </a:solidFill>
              </a:rPr>
              <a:t>cf push my-app -i 6</a:t>
            </a:r>
          </a:p>
        </p:txBody>
      </p:sp>
      <p:sp>
        <p:nvSpPr>
          <p:cNvPr id="725" name="Shape 725"/>
          <p:cNvSpPr/>
          <p:nvPr/>
        </p:nvSpPr>
        <p:spPr>
          <a:xfrm flipH="1" rot="16200000">
            <a:off x="6899554" y="4010048"/>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26" name="Shape 726"/>
          <p:cNvSpPr/>
          <p:nvPr/>
        </p:nvSpPr>
        <p:spPr>
          <a:xfrm flipV="1">
            <a:off x="7238001" y="5024736"/>
            <a:ext cx="1" cy="6594511"/>
          </a:xfrm>
          <a:prstGeom prst="line">
            <a:avLst/>
          </a:prstGeom>
          <a:ln w="38100">
            <a:solidFill>
              <a:srgbClr val="A6AAA9"/>
            </a:solidFill>
            <a:custDash>
              <a:ds d="200000" sp="200000"/>
            </a:custDash>
            <a:miter lim="400000"/>
          </a:ln>
        </p:spPr>
        <p:txBody>
          <a:bodyPr lIns="0" tIns="0" rIns="0" bIns="0" anchor="ctr"/>
          <a:lstStyle/>
          <a:p>
            <a:pPr lvl="0">
              <a:defRPr sz="3200"/>
            </a:pPr>
          </a:p>
        </p:txBody>
      </p:sp>
      <p:sp>
        <p:nvSpPr>
          <p:cNvPr id="727" name="Shape 727"/>
          <p:cNvSpPr/>
          <p:nvPr/>
        </p:nvSpPr>
        <p:spPr>
          <a:xfrm>
            <a:off x="6092480" y="11036300"/>
            <a:ext cx="81984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AZ-1</a:t>
            </a:r>
          </a:p>
        </p:txBody>
      </p:sp>
      <p:sp>
        <p:nvSpPr>
          <p:cNvPr id="728" name="Shape 728"/>
          <p:cNvSpPr/>
          <p:nvPr/>
        </p:nvSpPr>
        <p:spPr>
          <a:xfrm>
            <a:off x="7563684" y="11036300"/>
            <a:ext cx="81983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AZ-2</a:t>
            </a:r>
          </a:p>
        </p:txBody>
      </p:sp>
      <p:sp>
        <p:nvSpPr>
          <p:cNvPr id="729" name="Shape 729"/>
          <p:cNvSpPr/>
          <p:nvPr/>
        </p:nvSpPr>
        <p:spPr>
          <a:xfrm flipH="1" rot="18000000">
            <a:off x="5248554" y="6090576"/>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30" name="Shape 730"/>
          <p:cNvSpPr/>
          <p:nvPr/>
        </p:nvSpPr>
        <p:spPr>
          <a:xfrm flipH="1" rot="14400000">
            <a:off x="8550554" y="6090576"/>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grpSp>
        <p:nvGrpSpPr>
          <p:cNvPr id="733" name="Group 733"/>
          <p:cNvGrpSpPr/>
          <p:nvPr/>
        </p:nvGrpSpPr>
        <p:grpSpPr>
          <a:xfrm>
            <a:off x="2446067" y="8293322"/>
            <a:ext cx="8931149" cy="541099"/>
            <a:chOff x="0" y="0"/>
            <a:chExt cx="8931147" cy="541097"/>
          </a:xfrm>
        </p:grpSpPr>
        <p:sp>
          <p:nvSpPr>
            <p:cNvPr id="731" name="Shape 731"/>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my-app</a:t>
              </a:r>
            </a:p>
          </p:txBody>
        </p:sp>
        <p:sp>
          <p:nvSpPr>
            <p:cNvPr id="732" name="Shape 732"/>
            <p:cNvSpPr/>
            <p:nvPr/>
          </p:nvSpPr>
          <p:spPr>
            <a:xfrm>
              <a:off x="5232400" y="25399"/>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my-app</a:t>
              </a:r>
            </a:p>
          </p:txBody>
        </p:sp>
      </p:grpSp>
      <p:grpSp>
        <p:nvGrpSpPr>
          <p:cNvPr id="736" name="Group 736"/>
          <p:cNvGrpSpPr/>
          <p:nvPr/>
        </p:nvGrpSpPr>
        <p:grpSpPr>
          <a:xfrm>
            <a:off x="2446067" y="8852122"/>
            <a:ext cx="8931149" cy="541099"/>
            <a:chOff x="0" y="0"/>
            <a:chExt cx="8931147" cy="541098"/>
          </a:xfrm>
        </p:grpSpPr>
        <p:sp>
          <p:nvSpPr>
            <p:cNvPr id="734" name="Shape 734"/>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my-app</a:t>
              </a:r>
            </a:p>
          </p:txBody>
        </p:sp>
        <p:sp>
          <p:nvSpPr>
            <p:cNvPr id="735" name="Shape 735"/>
            <p:cNvSpPr/>
            <p:nvPr/>
          </p:nvSpPr>
          <p:spPr>
            <a:xfrm>
              <a:off x="5232400" y="2540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my-app</a:t>
              </a:r>
            </a:p>
          </p:txBody>
        </p:sp>
      </p:grpSp>
      <p:grpSp>
        <p:nvGrpSpPr>
          <p:cNvPr id="739" name="Group 739"/>
          <p:cNvGrpSpPr/>
          <p:nvPr/>
        </p:nvGrpSpPr>
        <p:grpSpPr>
          <a:xfrm>
            <a:off x="2444909" y="9400792"/>
            <a:ext cx="8931149" cy="541099"/>
            <a:chOff x="0" y="0"/>
            <a:chExt cx="8931147" cy="541098"/>
          </a:xfrm>
        </p:grpSpPr>
        <p:sp>
          <p:nvSpPr>
            <p:cNvPr id="737" name="Shape 737"/>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my-app</a:t>
              </a:r>
            </a:p>
          </p:txBody>
        </p:sp>
        <p:sp>
          <p:nvSpPr>
            <p:cNvPr id="738" name="Shape 738"/>
            <p:cNvSpPr/>
            <p:nvPr/>
          </p:nvSpPr>
          <p:spPr>
            <a:xfrm>
              <a:off x="5232400" y="2540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my-app</a:t>
              </a:r>
            </a:p>
          </p:txBody>
        </p:sp>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724"/>
                                        </p:tgtEl>
                                        <p:attrNameLst>
                                          <p:attrName>style.visibility</p:attrName>
                                        </p:attrNameLst>
                                      </p:cBhvr>
                                      <p:to>
                                        <p:strVal val="visible"/>
                                      </p:to>
                                    </p:set>
                                    <p:animEffect filter="wipe(left)" transition="in">
                                      <p:cBhvr>
                                        <p:cTn id="7" dur="2000"/>
                                        <p:tgtEl>
                                          <p:spTgt spid="724"/>
                                        </p:tgtEl>
                                      </p:cBhvr>
                                    </p:animEffect>
                                  </p:childTnLst>
                                </p:cTn>
                              </p:par>
                            </p:childTnLst>
                          </p:cTn>
                        </p:par>
                        <p:par>
                          <p:cTn id="8" fill="hold">
                            <p:stCondLst>
                              <p:cond delay="2000"/>
                            </p:stCondLst>
                            <p:childTnLst>
                              <p:par>
                                <p:cTn id="9" nodeType="afterEffect" presetClass="entr" presetSubtype="1" presetID="22" grpId="2" fill="hold">
                                  <p:stCondLst>
                                    <p:cond delay="0"/>
                                  </p:stCondLst>
                                  <p:iterate type="el" backwards="0">
                                    <p:tmAbs val="0"/>
                                  </p:iterate>
                                  <p:childTnLst>
                                    <p:set>
                                      <p:cBhvr>
                                        <p:cTn id="10" fill="hold"/>
                                        <p:tgtEl>
                                          <p:spTgt spid="725"/>
                                        </p:tgtEl>
                                        <p:attrNameLst>
                                          <p:attrName>style.visibility</p:attrName>
                                        </p:attrNameLst>
                                      </p:cBhvr>
                                      <p:to>
                                        <p:strVal val="visible"/>
                                      </p:to>
                                    </p:set>
                                    <p:animEffect filter="wipe(up)" transition="in">
                                      <p:cBhvr>
                                        <p:cTn id="11" dur="500"/>
                                        <p:tgtEl>
                                          <p:spTgt spid="725"/>
                                        </p:tgtEl>
                                      </p:cBhvr>
                                    </p:animEffect>
                                  </p:childTnLst>
                                </p:cTn>
                              </p:par>
                            </p:childTnLst>
                          </p:cTn>
                        </p:par>
                        <p:par>
                          <p:cTn id="12" fill="hold">
                            <p:stCondLst>
                              <p:cond delay="2500"/>
                            </p:stCondLst>
                            <p:childTnLst>
                              <p:par>
                                <p:cTn id="13" nodeType="afterEffect" presetClass="entr" presetSubtype="1" presetID="22" grpId="3" fill="hold">
                                  <p:stCondLst>
                                    <p:cond delay="500"/>
                                  </p:stCondLst>
                                  <p:iterate type="el" backwards="0">
                                    <p:tmAbs val="0"/>
                                  </p:iterate>
                                  <p:childTnLst>
                                    <p:set>
                                      <p:cBhvr>
                                        <p:cTn id="14" fill="hold"/>
                                        <p:tgtEl>
                                          <p:spTgt spid="729"/>
                                        </p:tgtEl>
                                        <p:attrNameLst>
                                          <p:attrName>style.visibility</p:attrName>
                                        </p:attrNameLst>
                                      </p:cBhvr>
                                      <p:to>
                                        <p:strVal val="visible"/>
                                      </p:to>
                                    </p:set>
                                    <p:animEffect filter="wipe(up)" transition="in">
                                      <p:cBhvr>
                                        <p:cTn id="15" dur="500"/>
                                        <p:tgtEl>
                                          <p:spTgt spid="729"/>
                                        </p:tgtEl>
                                      </p:cBhvr>
                                    </p:animEffect>
                                  </p:childTnLst>
                                </p:cTn>
                              </p:par>
                            </p:childTnLst>
                          </p:cTn>
                        </p:par>
                        <p:par>
                          <p:cTn id="16" fill="hold">
                            <p:stCondLst>
                              <p:cond delay="3500"/>
                            </p:stCondLst>
                            <p:childTnLst>
                              <p:par>
                                <p:cTn id="17" nodeType="afterEffect" presetClass="entr" presetSubtype="1" presetID="22" grpId="4" fill="hold">
                                  <p:stCondLst>
                                    <p:cond delay="0"/>
                                  </p:stCondLst>
                                  <p:iterate type="el" backwards="0">
                                    <p:tmAbs val="0"/>
                                  </p:iterate>
                                  <p:childTnLst>
                                    <p:set>
                                      <p:cBhvr>
                                        <p:cTn id="18" fill="hold"/>
                                        <p:tgtEl>
                                          <p:spTgt spid="730"/>
                                        </p:tgtEl>
                                        <p:attrNameLst>
                                          <p:attrName>style.visibility</p:attrName>
                                        </p:attrNameLst>
                                      </p:cBhvr>
                                      <p:to>
                                        <p:strVal val="visible"/>
                                      </p:to>
                                    </p:set>
                                    <p:animEffect filter="wipe(up)" transition="in">
                                      <p:cBhvr>
                                        <p:cTn id="19" dur="500"/>
                                        <p:tgtEl>
                                          <p:spTgt spid="730"/>
                                        </p:tgtEl>
                                      </p:cBhvr>
                                    </p:animEffect>
                                  </p:childTnLst>
                                </p:cTn>
                              </p:par>
                            </p:childTnLst>
                          </p:cTn>
                        </p:par>
                        <p:par>
                          <p:cTn id="20" fill="hold">
                            <p:stCondLst>
                              <p:cond delay="4000"/>
                            </p:stCondLst>
                            <p:childTnLst>
                              <p:par>
                                <p:cTn id="21" nodeType="afterEffect" presetClass="entr" presetSubtype="0" presetID="10" grpId="5" fill="hold">
                                  <p:stCondLst>
                                    <p:cond delay="1000"/>
                                  </p:stCondLst>
                                  <p:iterate type="el" backwards="0">
                                    <p:tmAbs val="0"/>
                                  </p:iterate>
                                  <p:childTnLst>
                                    <p:set>
                                      <p:cBhvr>
                                        <p:cTn id="22" fill="hold"/>
                                        <p:tgtEl>
                                          <p:spTgt spid="733"/>
                                        </p:tgtEl>
                                        <p:attrNameLst>
                                          <p:attrName>style.visibility</p:attrName>
                                        </p:attrNameLst>
                                      </p:cBhvr>
                                      <p:to>
                                        <p:strVal val="visible"/>
                                      </p:to>
                                    </p:set>
                                    <p:animEffect filter="fade" transition="in">
                                      <p:cBhvr>
                                        <p:cTn id="23" dur="1000"/>
                                        <p:tgtEl>
                                          <p:spTgt spid="733"/>
                                        </p:tgtEl>
                                      </p:cBhvr>
                                    </p:animEffect>
                                  </p:childTnLst>
                                </p:cTn>
                              </p:par>
                            </p:childTnLst>
                          </p:cTn>
                        </p:par>
                        <p:par>
                          <p:cTn id="24" fill="hold">
                            <p:stCondLst>
                              <p:cond delay="6000"/>
                            </p:stCondLst>
                            <p:childTnLst>
                              <p:par>
                                <p:cTn id="25" nodeType="afterEffect" presetClass="entr" presetSubtype="0" presetID="10" grpId="6" fill="hold">
                                  <p:stCondLst>
                                    <p:cond delay="0"/>
                                  </p:stCondLst>
                                  <p:iterate type="el" backwards="0">
                                    <p:tmAbs val="0"/>
                                  </p:iterate>
                                  <p:childTnLst>
                                    <p:set>
                                      <p:cBhvr>
                                        <p:cTn id="26" fill="hold"/>
                                        <p:tgtEl>
                                          <p:spTgt spid="736"/>
                                        </p:tgtEl>
                                        <p:attrNameLst>
                                          <p:attrName>style.visibility</p:attrName>
                                        </p:attrNameLst>
                                      </p:cBhvr>
                                      <p:to>
                                        <p:strVal val="visible"/>
                                      </p:to>
                                    </p:set>
                                    <p:animEffect filter="fade" transition="in">
                                      <p:cBhvr>
                                        <p:cTn id="27" dur="1000"/>
                                        <p:tgtEl>
                                          <p:spTgt spid="736"/>
                                        </p:tgtEl>
                                      </p:cBhvr>
                                    </p:animEffect>
                                  </p:childTnLst>
                                </p:cTn>
                              </p:par>
                            </p:childTnLst>
                          </p:cTn>
                        </p:par>
                        <p:par>
                          <p:cTn id="28" fill="hold">
                            <p:stCondLst>
                              <p:cond delay="7000"/>
                            </p:stCondLst>
                            <p:childTnLst>
                              <p:par>
                                <p:cTn id="29" nodeType="afterEffect" presetClass="entr" presetSubtype="0" presetID="10" grpId="7" fill="hold">
                                  <p:stCondLst>
                                    <p:cond delay="0"/>
                                  </p:stCondLst>
                                  <p:iterate type="el" backwards="0">
                                    <p:tmAbs val="0"/>
                                  </p:iterate>
                                  <p:childTnLst>
                                    <p:set>
                                      <p:cBhvr>
                                        <p:cTn id="30" fill="hold"/>
                                        <p:tgtEl>
                                          <p:spTgt spid="739"/>
                                        </p:tgtEl>
                                        <p:attrNameLst>
                                          <p:attrName>style.visibility</p:attrName>
                                        </p:attrNameLst>
                                      </p:cBhvr>
                                      <p:to>
                                        <p:strVal val="visible"/>
                                      </p:to>
                                    </p:set>
                                    <p:animEffect filter="fade" transition="in">
                                      <p:cBhvr>
                                        <p:cTn id="31" dur="1000"/>
                                        <p:tgtEl>
                                          <p:spTgt spid="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0" grpId="4"/>
      <p:bldP build="whole" bldLvl="1" animBg="1" rev="0" advAuto="0" spid="729" grpId="3"/>
      <p:bldP build="whole" bldLvl="1" animBg="1" rev="0" advAuto="0" spid="733" grpId="5"/>
      <p:bldP build="whole" bldLvl="1" animBg="1" rev="0" advAuto="0" spid="724" grpId="1"/>
      <p:bldP build="whole" bldLvl="1" animBg="1" rev="0" advAuto="0" spid="736" grpId="6"/>
      <p:bldP build="whole" bldLvl="1" animBg="1" rev="0" advAuto="0" spid="725" grpId="2"/>
      <p:bldP build="whole" bldLvl="1" animBg="1" rev="0" advAuto="0" spid="739" grpId="7"/>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Shape 741"/>
          <p:cNvSpPr/>
          <p:nvPr/>
        </p:nvSpPr>
        <p:spPr>
          <a:xfrm flipV="1">
            <a:off x="12191999" y="84274"/>
            <a:ext cx="1" cy="13547452"/>
          </a:xfrm>
          <a:prstGeom prst="line">
            <a:avLst/>
          </a:prstGeom>
          <a:ln w="25400">
            <a:solidFill>
              <a:srgbClr val="F8F8F8"/>
            </a:solidFill>
            <a:miter lim="400000"/>
          </a:ln>
        </p:spPr>
        <p:txBody>
          <a:bodyPr lIns="0" tIns="0" rIns="0" bIns="0" anchor="ctr"/>
          <a:lstStyle/>
          <a:p>
            <a:pPr lvl="0">
              <a:defRPr sz="3200"/>
            </a:pPr>
          </a:p>
        </p:txBody>
      </p:sp>
      <p:sp>
        <p:nvSpPr>
          <p:cNvPr id="742" name="Shape 742"/>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743" name="Shape 743"/>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Application Instances Balanced across Availability Zones</a:t>
            </a:r>
          </a:p>
        </p:txBody>
      </p:sp>
      <p:pic>
        <p:nvPicPr>
          <p:cNvPr id="744"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750" name="Group 750"/>
          <p:cNvGrpSpPr/>
          <p:nvPr/>
        </p:nvGrpSpPr>
        <p:grpSpPr>
          <a:xfrm>
            <a:off x="6607888" y="2878942"/>
            <a:ext cx="3585325" cy="2665017"/>
            <a:chOff x="-1449178" y="0"/>
            <a:chExt cx="3585324" cy="2665015"/>
          </a:xfrm>
        </p:grpSpPr>
        <p:sp>
          <p:nvSpPr>
            <p:cNvPr id="745" name="Shape 745"/>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746"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747" name="Shape 747"/>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748" name="Shape 748"/>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749"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751"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755" name="Group 755"/>
          <p:cNvGrpSpPr/>
          <p:nvPr/>
        </p:nvGrpSpPr>
        <p:grpSpPr>
          <a:xfrm>
            <a:off x="18596545" y="3726034"/>
            <a:ext cx="2936858" cy="2264350"/>
            <a:chOff x="0" y="0"/>
            <a:chExt cx="2936856" cy="2264348"/>
          </a:xfrm>
        </p:grpSpPr>
        <p:sp>
          <p:nvSpPr>
            <p:cNvPr id="752" name="Shape 752"/>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753"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754"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756" name="Shape 756"/>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grpSp>
        <p:nvGrpSpPr>
          <p:cNvPr id="779" name="Group 779"/>
          <p:cNvGrpSpPr/>
          <p:nvPr/>
        </p:nvGrpSpPr>
        <p:grpSpPr>
          <a:xfrm>
            <a:off x="14439791" y="7700985"/>
            <a:ext cx="8478822" cy="5478296"/>
            <a:chOff x="0" y="0"/>
            <a:chExt cx="8478821" cy="5478294"/>
          </a:xfrm>
        </p:grpSpPr>
        <p:sp>
          <p:nvSpPr>
            <p:cNvPr id="757" name="Shape 757"/>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758" name="Shape 758"/>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59" name="Shape 759"/>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0" name="Shape 760"/>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1" name="Shape 761"/>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2" name="Shape 762"/>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3" name="Shape 763"/>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4" name="Shape 764"/>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5" name="Shape 765"/>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6" name="Shape 766"/>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7" name="Shape 767"/>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68" name="Shape 768"/>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Blob Store</a:t>
              </a:r>
            </a:p>
          </p:txBody>
        </p:sp>
        <p:sp>
          <p:nvSpPr>
            <p:cNvPr id="769" name="Shape 769"/>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Message Bus (NATS)</a:t>
              </a:r>
            </a:p>
          </p:txBody>
        </p:sp>
        <p:sp>
          <p:nvSpPr>
            <p:cNvPr id="770" name="Shape 770"/>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771" name="Shape 771"/>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772" name="Shape 772"/>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Cloud Controller</a:t>
              </a:r>
            </a:p>
          </p:txBody>
        </p:sp>
        <p:sp>
          <p:nvSpPr>
            <p:cNvPr id="773" name="Shape 773"/>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Health Manager</a:t>
              </a:r>
            </a:p>
          </p:txBody>
        </p:sp>
        <p:sp>
          <p:nvSpPr>
            <p:cNvPr id="774" name="Shape 774"/>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775"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776" name="Shape 776"/>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777" name="Shape 777"/>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778"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780" name="Shape 780"/>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781" name="Shape 781"/>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Processes are Recovered</a:t>
            </a:r>
          </a:p>
        </p:txBody>
      </p:sp>
      <p:sp>
        <p:nvSpPr>
          <p:cNvPr id="782" name="Shape 782"/>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VMs are Recovered</a:t>
            </a:r>
          </a:p>
        </p:txBody>
      </p:sp>
      <p:sp>
        <p:nvSpPr>
          <p:cNvPr id="783" name="Shape 783"/>
          <p:cNvSpPr/>
          <p:nvPr/>
        </p:nvSpPr>
        <p:spPr>
          <a:xfrm>
            <a:off x="2101763" y="9003030"/>
            <a:ext cx="7594498" cy="3888342"/>
          </a:xfrm>
          <a:prstGeom prst="roundRect">
            <a:avLst>
              <a:gd name="adj" fmla="val 8348"/>
            </a:avLst>
          </a:prstGeom>
          <a:ln w="381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784" name="Shape 784"/>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85" name="Shape 785"/>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86" name="Shape 786"/>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87" name="Shape 787"/>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788" name="Shape 788"/>
          <p:cNvSpPr/>
          <p:nvPr/>
        </p:nvSpPr>
        <p:spPr>
          <a:xfrm>
            <a:off x="6118618" y="10492662"/>
            <a:ext cx="2904670"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789" name="Shape 789"/>
          <p:cNvSpPr/>
          <p:nvPr/>
        </p:nvSpPr>
        <p:spPr>
          <a:xfrm>
            <a:off x="2298149" y="10492662"/>
            <a:ext cx="2904669"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790" name="Shape 790"/>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lvl="0">
              <a:defRPr sz="1800">
                <a:solidFill>
                  <a:srgbClr val="000000"/>
                </a:solidFill>
              </a:defRPr>
            </a:pPr>
            <a:r>
              <a:rPr sz="2000">
                <a:solidFill>
                  <a:srgbClr val="53585F"/>
                </a:solidFill>
              </a:rPr>
              <a:t>cf push my-app -i 6</a:t>
            </a:r>
          </a:p>
        </p:txBody>
      </p:sp>
      <p:sp>
        <p:nvSpPr>
          <p:cNvPr id="791" name="Shape 791"/>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92" name="Shape 792"/>
          <p:cNvSpPr/>
          <p:nvPr/>
        </p:nvSpPr>
        <p:spPr>
          <a:xfrm flipV="1">
            <a:off x="5899011" y="8703164"/>
            <a:ext cx="1" cy="4488073"/>
          </a:xfrm>
          <a:prstGeom prst="line">
            <a:avLst/>
          </a:prstGeom>
          <a:ln w="12700">
            <a:solidFill>
              <a:srgbClr val="A6AAA9"/>
            </a:solidFill>
            <a:custDash>
              <a:ds d="200000" sp="200000"/>
            </a:custDash>
            <a:miter lim="400000"/>
          </a:ln>
        </p:spPr>
        <p:txBody>
          <a:bodyPr lIns="0" tIns="0" rIns="0" bIns="0" anchor="ctr"/>
          <a:lstStyle/>
          <a:p>
            <a:pPr lvl="0">
              <a:defRPr sz="3200"/>
            </a:pPr>
          </a:p>
        </p:txBody>
      </p:sp>
      <p:sp>
        <p:nvSpPr>
          <p:cNvPr id="793" name="Shape 793"/>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AZ-1</a:t>
            </a:r>
          </a:p>
        </p:txBody>
      </p:sp>
      <p:sp>
        <p:nvSpPr>
          <p:cNvPr id="794" name="Shape 794"/>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AZ-2</a:t>
            </a:r>
          </a:p>
        </p:txBody>
      </p:sp>
      <p:sp>
        <p:nvSpPr>
          <p:cNvPr id="795" name="Shape 795"/>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96" name="Shape 796"/>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97" name="Shape 797"/>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798" name="Shape 798"/>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799" name="Shape 799"/>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800" name="Shape 800"/>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801" name="Shape 801"/>
          <p:cNvSpPr/>
          <p:nvPr/>
        </p:nvSpPr>
        <p:spPr>
          <a:xfrm>
            <a:off x="2405279" y="11749786"/>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802" name="Shape 802"/>
          <p:cNvSpPr/>
          <p:nvPr/>
        </p:nvSpPr>
        <p:spPr>
          <a:xfrm>
            <a:off x="6225748" y="1176833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4" name="Shape 804"/>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805" name="Shape 80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806" name="Shape 806"/>
          <p:cNvSpPr/>
          <p:nvPr/>
        </p:nvSpPr>
        <p:spPr>
          <a:xfrm>
            <a:off x="11813513" y="5587996"/>
            <a:ext cx="10839058"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Cloud Controller </a:t>
            </a:r>
            <a:r>
              <a:rPr sz="4000"/>
              <a:t>handles all client requests including pushing applications.  It is responsible for expected app state, state transitions, and desired convergence.</a:t>
            </a:r>
          </a:p>
        </p:txBody>
      </p:sp>
      <p:sp>
        <p:nvSpPr>
          <p:cNvPr id="807" name="Shape 80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808" name="Shape 80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809" name="Shape 80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810" name="Shape 81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811" name="Shape 81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812" name="Shape 81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813" name="Shape 813"/>
          <p:cNvSpPr/>
          <p:nvPr/>
        </p:nvSpPr>
        <p:spPr>
          <a:xfrm>
            <a:off x="794025" y="5494990"/>
            <a:ext cx="3011767"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814" name="Shape 814"/>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815" name="Shape 815"/>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816" name="Shape 816"/>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grpSp>
        <p:nvGrpSpPr>
          <p:cNvPr id="822" name="Group 822"/>
          <p:cNvGrpSpPr/>
          <p:nvPr/>
        </p:nvGrpSpPr>
        <p:grpSpPr>
          <a:xfrm>
            <a:off x="1543934" y="10812506"/>
            <a:ext cx="7353316" cy="2320572"/>
            <a:chOff x="0" y="0"/>
            <a:chExt cx="7353315" cy="2320570"/>
          </a:xfrm>
        </p:grpSpPr>
        <p:pic>
          <p:nvPicPr>
            <p:cNvPr id="817"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818"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819"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820"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821"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823"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806"/>
                                        </p:tgtEl>
                                        <p:attrNameLst>
                                          <p:attrName>style.visibility</p:attrName>
                                        </p:attrNameLst>
                                      </p:cBhvr>
                                      <p:to>
                                        <p:strVal val="visible"/>
                                      </p:to>
                                    </p:set>
                                    <p:animEffect filter="dissolve" transition="in">
                                      <p:cBhvr>
                                        <p:cTn id="7" dur="1000"/>
                                        <p:tgtEl>
                                          <p:spTgt spid="8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6"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826" name="Shape 826"/>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827" name="Shape 827"/>
          <p:cNvSpPr/>
          <p:nvPr/>
        </p:nvSpPr>
        <p:spPr>
          <a:xfrm>
            <a:off x="11813513" y="4673596"/>
            <a:ext cx="10839058" cy="4368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Health Manager</a:t>
            </a:r>
            <a:r>
              <a:rPr sz="4000"/>
              <a:t> monitors application uptime by listening to the NATS message bus for mismatched application states (expected vs. actual). The Cloud Controller publishes expected state and the DEAs publish actual state. State mismatches are reported to the Cloud Controller.</a:t>
            </a:r>
          </a:p>
        </p:txBody>
      </p:sp>
      <p:sp>
        <p:nvSpPr>
          <p:cNvPr id="828" name="Shape 828"/>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829" name="Shape 829"/>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830" name="Shape 830"/>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831" name="Shape 831"/>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832" name="Shape 832"/>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833" name="Shape 83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834" name="Shape 834"/>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835" name="Shape 835"/>
          <p:cNvSpPr/>
          <p:nvPr/>
        </p:nvSpPr>
        <p:spPr>
          <a:xfrm>
            <a:off x="3978095" y="5494990"/>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836" name="Shape 83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837" name="Shape 837"/>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838" name="Shape 83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grpSp>
        <p:nvGrpSpPr>
          <p:cNvPr id="844" name="Group 844"/>
          <p:cNvGrpSpPr/>
          <p:nvPr/>
        </p:nvGrpSpPr>
        <p:grpSpPr>
          <a:xfrm>
            <a:off x="1543934" y="10812506"/>
            <a:ext cx="7353316" cy="2320572"/>
            <a:chOff x="0" y="0"/>
            <a:chExt cx="7353315" cy="2320570"/>
          </a:xfrm>
        </p:grpSpPr>
        <p:pic>
          <p:nvPicPr>
            <p:cNvPr id="839"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840"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841"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842"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843"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845"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827"/>
                                        </p:tgtEl>
                                        <p:attrNameLst>
                                          <p:attrName>style.visibility</p:attrName>
                                        </p:attrNameLst>
                                      </p:cBhvr>
                                      <p:to>
                                        <p:strVal val="visible"/>
                                      </p:to>
                                    </p:set>
                                    <p:animEffect filter="dissolve" transition="in">
                                      <p:cBhvr>
                                        <p:cTn id="7" dur="10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7"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7" name="Shape 847"/>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grpSp>
        <p:nvGrpSpPr>
          <p:cNvPr id="858" name="Group 858"/>
          <p:cNvGrpSpPr/>
          <p:nvPr/>
        </p:nvGrpSpPr>
        <p:grpSpPr>
          <a:xfrm>
            <a:off x="3790521" y="3461426"/>
            <a:ext cx="5070031" cy="6891715"/>
            <a:chOff x="0" y="0"/>
            <a:chExt cx="5070030" cy="6891714"/>
          </a:xfrm>
        </p:grpSpPr>
        <p:sp>
          <p:nvSpPr>
            <p:cNvPr id="848" name="Shape 848"/>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49" name="Shape 849"/>
            <p:cNvSpPr/>
            <p:nvPr/>
          </p:nvSpPr>
          <p:spPr>
            <a:xfrm flipV="1">
              <a:off x="222467" y="0"/>
              <a:ext cx="1" cy="1811544"/>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0" name="Shape 850"/>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1" name="Shape 851"/>
            <p:cNvSpPr/>
            <p:nvPr/>
          </p:nvSpPr>
          <p:spPr>
            <a:xfrm flipV="1">
              <a:off x="-1" y="3388113"/>
              <a:ext cx="2"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2" name="Shape 852"/>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3" name="Shape 853"/>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4" name="Shape 854"/>
            <p:cNvSpPr/>
            <p:nvPr/>
          </p:nvSpPr>
          <p:spPr>
            <a:xfrm>
              <a:off x="13191" y="3399204"/>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5" name="Shape 855"/>
            <p:cNvSpPr/>
            <p:nvPr/>
          </p:nvSpPr>
          <p:spPr>
            <a:xfrm flipV="1">
              <a:off x="0" y="5668502"/>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6" name="Shape 856"/>
            <p:cNvSpPr/>
            <p:nvPr/>
          </p:nvSpPr>
          <p:spPr>
            <a:xfrm>
              <a:off x="13191" y="5964301"/>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57" name="Shape 857"/>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859" name="Shape 859"/>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Application Instances are Recovered</a:t>
            </a:r>
          </a:p>
        </p:txBody>
      </p:sp>
      <p:sp>
        <p:nvSpPr>
          <p:cNvPr id="860" name="Shape 860"/>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sp>
        <p:nvSpPr>
          <p:cNvPr id="861" name="Shape 861"/>
          <p:cNvSpPr/>
          <p:nvPr/>
        </p:nvSpPr>
        <p:spPr>
          <a:xfrm>
            <a:off x="5278411" y="10361552"/>
            <a:ext cx="2094251" cy="1811544"/>
          </a:xfrm>
          <a:prstGeom prst="roundRect">
            <a:avLst>
              <a:gd name="adj" fmla="val 5608"/>
            </a:avLst>
          </a:prstGeom>
          <a:solidFill>
            <a:srgbClr val="0F7A70">
              <a:alpha val="49931"/>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862" name="Shape 862"/>
          <p:cNvSpPr/>
          <p:nvPr/>
        </p:nvSpPr>
        <p:spPr>
          <a:xfrm>
            <a:off x="2507105" y="3134086"/>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863" name="Shape 863"/>
          <p:cNvSpPr/>
          <p:nvPr/>
        </p:nvSpPr>
        <p:spPr>
          <a:xfrm>
            <a:off x="7089821" y="2820795"/>
            <a:ext cx="3232867" cy="1167680"/>
          </a:xfrm>
          <a:prstGeom prst="roundRect">
            <a:avLst>
              <a:gd name="adj" fmla="val 942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864" name="Shape 864"/>
          <p:cNvSpPr/>
          <p:nvPr/>
        </p:nvSpPr>
        <p:spPr>
          <a:xfrm>
            <a:off x="3214747" y="5254401"/>
            <a:ext cx="6221579" cy="541099"/>
          </a:xfrm>
          <a:prstGeom prst="roundRect">
            <a:avLst>
              <a:gd name="adj" fmla="val 18777"/>
            </a:avLst>
          </a:prstGeom>
          <a:solidFill>
            <a:srgbClr val="0F7A70">
              <a:alpha val="49991"/>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865" name="Shape 865"/>
          <p:cNvSpPr/>
          <p:nvPr/>
        </p:nvSpPr>
        <p:spPr>
          <a:xfrm>
            <a:off x="10360931" y="37948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pPr>
          </a:p>
        </p:txBody>
      </p:sp>
      <p:grpSp>
        <p:nvGrpSpPr>
          <p:cNvPr id="868" name="Group 868"/>
          <p:cNvGrpSpPr/>
          <p:nvPr/>
        </p:nvGrpSpPr>
        <p:grpSpPr>
          <a:xfrm>
            <a:off x="12212187" y="4744710"/>
            <a:ext cx="2136146" cy="1048343"/>
            <a:chOff x="0" y="0"/>
            <a:chExt cx="2136145" cy="1048342"/>
          </a:xfrm>
        </p:grpSpPr>
        <p:pic>
          <p:nvPicPr>
            <p:cNvPr id="866" name="pasted-image.pdf"/>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867" name="Shape 867"/>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desired state</a:t>
              </a:r>
            </a:p>
          </p:txBody>
        </p:sp>
      </p:grpSp>
      <p:sp>
        <p:nvSpPr>
          <p:cNvPr id="869" name="Shape 869"/>
          <p:cNvSpPr/>
          <p:nvPr/>
        </p:nvSpPr>
        <p:spPr>
          <a:xfrm>
            <a:off x="2146191" y="7180763"/>
            <a:ext cx="2524206" cy="1946034"/>
          </a:xfrm>
          <a:prstGeom prst="roundRect">
            <a:avLst>
              <a:gd name="adj" fmla="val 5934"/>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graphicFrame>
        <p:nvGraphicFramePr>
          <p:cNvPr id="870" name="Table 870"/>
          <p:cNvGraphicFramePr/>
          <p:nvPr/>
        </p:nvGraphicFramePr>
        <p:xfrm>
          <a:off x="2309159" y="77502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871" name="Shape 871"/>
          <p:cNvSpPr/>
          <p:nvPr/>
        </p:nvSpPr>
        <p:spPr>
          <a:xfrm>
            <a:off x="5063433" y="71807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graphicFrame>
        <p:nvGraphicFramePr>
          <p:cNvPr id="872" name="Table 872"/>
          <p:cNvGraphicFramePr/>
          <p:nvPr/>
        </p:nvGraphicFramePr>
        <p:xfrm>
          <a:off x="5305026" y="77439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sp>
        <p:nvSpPr>
          <p:cNvPr id="873" name="Shape 873"/>
          <p:cNvSpPr/>
          <p:nvPr/>
        </p:nvSpPr>
        <p:spPr>
          <a:xfrm>
            <a:off x="7980676" y="71807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graphicFrame>
        <p:nvGraphicFramePr>
          <p:cNvPr id="874" name="Table 874"/>
          <p:cNvGraphicFramePr/>
          <p:nvPr/>
        </p:nvGraphicFramePr>
        <p:xfrm>
          <a:off x="8174706" y="7737557"/>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877" name="Group 877"/>
          <p:cNvGrpSpPr/>
          <p:nvPr/>
        </p:nvGrpSpPr>
        <p:grpSpPr>
          <a:xfrm>
            <a:off x="12259432" y="6041883"/>
            <a:ext cx="2041656" cy="1004202"/>
            <a:chOff x="0" y="0"/>
            <a:chExt cx="2041655" cy="1004200"/>
          </a:xfrm>
        </p:grpSpPr>
        <p:sp>
          <p:nvSpPr>
            <p:cNvPr id="875" name="Shape 875"/>
            <p:cNvSpPr/>
            <p:nvPr/>
          </p:nvSpPr>
          <p:spPr>
            <a:xfrm>
              <a:off x="0" y="521600"/>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actual state</a:t>
              </a:r>
            </a:p>
          </p:txBody>
        </p:sp>
        <p:pic>
          <p:nvPicPr>
            <p:cNvPr id="876" name="pasted-image.pdf"/>
            <p:cNvPicPr/>
            <p:nvPr/>
          </p:nvPicPr>
          <p:blipFill>
            <a:blip r:embed="rId2">
              <a:extLst/>
            </a:blip>
            <a:stretch>
              <a:fillRect/>
            </a:stretch>
          </p:blipFill>
          <p:spPr>
            <a:xfrm>
              <a:off x="510579" y="0"/>
              <a:ext cx="1020497" cy="556634"/>
            </a:xfrm>
            <a:prstGeom prst="rect">
              <a:avLst/>
            </a:prstGeom>
            <a:ln w="12700" cap="flat">
              <a:noFill/>
              <a:miter lim="400000"/>
            </a:ln>
            <a:effectLst/>
          </p:spPr>
        </p:pic>
      </p:grpSp>
      <p:sp>
        <p:nvSpPr>
          <p:cNvPr id="878" name="Shape 878"/>
          <p:cNvSpPr/>
          <p:nvPr/>
        </p:nvSpPr>
        <p:spPr>
          <a:xfrm flipH="1" rot="10800000">
            <a:off x="5980413" y="3136366"/>
            <a:ext cx="676895" cy="556297"/>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79" name="Shape 879"/>
          <p:cNvSpPr/>
          <p:nvPr/>
        </p:nvSpPr>
        <p:spPr>
          <a:xfrm flipH="1" rot="5400000">
            <a:off x="4431179" y="6051047"/>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80" name="Shape 880"/>
          <p:cNvSpPr/>
          <p:nvPr/>
        </p:nvSpPr>
        <p:spPr>
          <a:xfrm flipH="1" rot="5400000">
            <a:off x="5987089" y="6051047"/>
            <a:ext cx="676895"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81" name="Shape 881"/>
          <p:cNvSpPr/>
          <p:nvPr/>
        </p:nvSpPr>
        <p:spPr>
          <a:xfrm flipH="1" rot="5400000">
            <a:off x="7548974" y="6051047"/>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882" name="Shape 882"/>
          <p:cNvSpPr/>
          <p:nvPr/>
        </p:nvSpPr>
        <p:spPr>
          <a:xfrm flipH="1" rot="5400000">
            <a:off x="8416771" y="4264246"/>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878"/>
                                        </p:tgtEl>
                                        <p:attrNameLst>
                                          <p:attrName>style.visibility</p:attrName>
                                        </p:attrNameLst>
                                      </p:cBhvr>
                                      <p:to>
                                        <p:strVal val="visible"/>
                                      </p:to>
                                    </p:set>
                                    <p:animEffect filter="wipe(left)" transition="in">
                                      <p:cBhvr>
                                        <p:cTn id="7" dur="500"/>
                                        <p:tgtEl>
                                          <p:spTgt spid="878"/>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868"/>
                                        </p:tgtEl>
                                        <p:attrNameLst>
                                          <p:attrName>style.visibility</p:attrName>
                                        </p:attrNameLst>
                                      </p:cBhvr>
                                      <p:to>
                                        <p:strVal val="visible"/>
                                      </p:to>
                                    </p:set>
                                    <p:animEffect filter="fade" transition="in">
                                      <p:cBhvr>
                                        <p:cTn id="11" dur="500"/>
                                        <p:tgtEl>
                                          <p:spTgt spid="868"/>
                                        </p:tgtEl>
                                      </p:cBhvr>
                                    </p:animEffect>
                                  </p:childTnLst>
                                </p:cTn>
                              </p:par>
                            </p:childTnLst>
                          </p:cTn>
                        </p:par>
                        <p:par>
                          <p:cTn id="12" fill="hold">
                            <p:stCondLst>
                              <p:cond delay="1000"/>
                            </p:stCondLst>
                            <p:childTnLst>
                              <p:par>
                                <p:cTn id="13" nodeType="afterEffect" presetClass="entr" presetSubtype="0" presetID="9" grpId="3" fill="hold">
                                  <p:stCondLst>
                                    <p:cond delay="0"/>
                                  </p:stCondLst>
                                  <p:iterate type="el" backwards="0">
                                    <p:tmAbs val="0"/>
                                  </p:iterate>
                                  <p:childTnLst>
                                    <p:set>
                                      <p:cBhvr>
                                        <p:cTn id="14" fill="hold"/>
                                        <p:tgtEl>
                                          <p:spTgt spid="865"/>
                                        </p:tgtEl>
                                        <p:attrNameLst>
                                          <p:attrName>style.visibility</p:attrName>
                                        </p:attrNameLst>
                                      </p:cBhvr>
                                      <p:to>
                                        <p:strVal val="visible"/>
                                      </p:to>
                                    </p:set>
                                    <p:animEffect filter="dissolve" transition="in">
                                      <p:cBhvr>
                                        <p:cTn id="15" dur="1000"/>
                                        <p:tgtEl>
                                          <p:spTgt spid="865"/>
                                        </p:tgtEl>
                                      </p:cBhvr>
                                    </p:animEffect>
                                  </p:childTnLst>
                                </p:cTn>
                              </p:par>
                            </p:childTnLst>
                          </p:cTn>
                        </p:par>
                        <p:par>
                          <p:cTn id="16" fill="hold">
                            <p:stCondLst>
                              <p:cond delay="2000"/>
                            </p:stCondLst>
                            <p:childTnLst>
                              <p:par>
                                <p:cTn id="17" nodeType="afterEffect" presetClass="exit" presetSubtype="0" presetID="1" grpId="4" fill="hold">
                                  <p:stCondLst>
                                    <p:cond delay="0"/>
                                  </p:stCondLst>
                                  <p:iterate type="el" backwards="0">
                                    <p:tmAbs val="0"/>
                                  </p:iterate>
                                  <p:childTnLst>
                                    <p:set>
                                      <p:cBhvr>
                                        <p:cTn id="18" fill="hold">
                                          <p:stCondLst>
                                            <p:cond delay="0"/>
                                          </p:stCondLst>
                                        </p:cTn>
                                        <p:tgtEl>
                                          <p:spTgt spid="87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4" presetID="22" grpId="5" fill="hold">
                                  <p:stCondLst>
                                    <p:cond delay="0"/>
                                  </p:stCondLst>
                                  <p:iterate type="el" backwards="0">
                                    <p:tmAbs val="0"/>
                                  </p:iterate>
                                  <p:childTnLst>
                                    <p:set>
                                      <p:cBhvr>
                                        <p:cTn id="22" fill="hold"/>
                                        <p:tgtEl>
                                          <p:spTgt spid="879"/>
                                        </p:tgtEl>
                                        <p:attrNameLst>
                                          <p:attrName>style.visibility</p:attrName>
                                        </p:attrNameLst>
                                      </p:cBhvr>
                                      <p:to>
                                        <p:strVal val="visible"/>
                                      </p:to>
                                    </p:set>
                                    <p:animEffect filter="wipe(down)" transition="in">
                                      <p:cBhvr>
                                        <p:cTn id="23" dur="500"/>
                                        <p:tgtEl>
                                          <p:spTgt spid="879"/>
                                        </p:tgtEl>
                                      </p:cBhvr>
                                    </p:animEffect>
                                  </p:childTnLst>
                                </p:cTn>
                              </p:par>
                            </p:childTnLst>
                          </p:cTn>
                        </p:par>
                        <p:par>
                          <p:cTn id="24" fill="hold">
                            <p:stCondLst>
                              <p:cond delay="500"/>
                            </p:stCondLst>
                            <p:childTnLst>
                              <p:par>
                                <p:cTn id="25" nodeType="afterEffect" presetClass="entr" presetSubtype="4" presetID="22" grpId="6" fill="hold">
                                  <p:stCondLst>
                                    <p:cond delay="0"/>
                                  </p:stCondLst>
                                  <p:iterate type="el" backwards="0">
                                    <p:tmAbs val="0"/>
                                  </p:iterate>
                                  <p:childTnLst>
                                    <p:set>
                                      <p:cBhvr>
                                        <p:cTn id="26" fill="hold"/>
                                        <p:tgtEl>
                                          <p:spTgt spid="880"/>
                                        </p:tgtEl>
                                        <p:attrNameLst>
                                          <p:attrName>style.visibility</p:attrName>
                                        </p:attrNameLst>
                                      </p:cBhvr>
                                      <p:to>
                                        <p:strVal val="visible"/>
                                      </p:to>
                                    </p:set>
                                    <p:animEffect filter="wipe(down)" transition="in">
                                      <p:cBhvr>
                                        <p:cTn id="27" dur="500"/>
                                        <p:tgtEl>
                                          <p:spTgt spid="880"/>
                                        </p:tgtEl>
                                      </p:cBhvr>
                                    </p:animEffect>
                                  </p:childTnLst>
                                </p:cTn>
                              </p:par>
                            </p:childTnLst>
                          </p:cTn>
                        </p:par>
                        <p:par>
                          <p:cTn id="28" fill="hold">
                            <p:stCondLst>
                              <p:cond delay="1000"/>
                            </p:stCondLst>
                            <p:childTnLst>
                              <p:par>
                                <p:cTn id="29" nodeType="afterEffect" presetClass="entr" presetSubtype="4" presetID="22" grpId="7" fill="hold">
                                  <p:stCondLst>
                                    <p:cond delay="0"/>
                                  </p:stCondLst>
                                  <p:iterate type="el" backwards="0">
                                    <p:tmAbs val="0"/>
                                  </p:iterate>
                                  <p:childTnLst>
                                    <p:set>
                                      <p:cBhvr>
                                        <p:cTn id="30" fill="hold"/>
                                        <p:tgtEl>
                                          <p:spTgt spid="881"/>
                                        </p:tgtEl>
                                        <p:attrNameLst>
                                          <p:attrName>style.visibility</p:attrName>
                                        </p:attrNameLst>
                                      </p:cBhvr>
                                      <p:to>
                                        <p:strVal val="visible"/>
                                      </p:to>
                                    </p:set>
                                    <p:animEffect filter="wipe(down)" transition="in">
                                      <p:cBhvr>
                                        <p:cTn id="31" dur="500"/>
                                        <p:tgtEl>
                                          <p:spTgt spid="881"/>
                                        </p:tgtEl>
                                      </p:cBhvr>
                                    </p:animEffect>
                                  </p:childTnLst>
                                </p:cTn>
                              </p:par>
                            </p:childTnLst>
                          </p:cTn>
                        </p:par>
                        <p:par>
                          <p:cTn id="32" fill="hold">
                            <p:stCondLst>
                              <p:cond delay="1500"/>
                            </p:stCondLst>
                            <p:childTnLst>
                              <p:par>
                                <p:cTn id="33" nodeType="afterEffect" presetClass="entr" presetSubtype="4" presetID="22" grpId="8" fill="hold">
                                  <p:stCondLst>
                                    <p:cond delay="0"/>
                                  </p:stCondLst>
                                  <p:iterate type="el" backwards="0">
                                    <p:tmAbs val="0"/>
                                  </p:iterate>
                                  <p:childTnLst>
                                    <p:set>
                                      <p:cBhvr>
                                        <p:cTn id="34" fill="hold"/>
                                        <p:tgtEl>
                                          <p:spTgt spid="882"/>
                                        </p:tgtEl>
                                        <p:attrNameLst>
                                          <p:attrName>style.visibility</p:attrName>
                                        </p:attrNameLst>
                                      </p:cBhvr>
                                      <p:to>
                                        <p:strVal val="visible"/>
                                      </p:to>
                                    </p:set>
                                    <p:animEffect filter="wipe(down)" transition="in">
                                      <p:cBhvr>
                                        <p:cTn id="35" dur="500"/>
                                        <p:tgtEl>
                                          <p:spTgt spid="882"/>
                                        </p:tgtEl>
                                      </p:cBhvr>
                                    </p:animEffect>
                                  </p:childTnLst>
                                </p:cTn>
                              </p:par>
                            </p:childTnLst>
                          </p:cTn>
                        </p:par>
                        <p:par>
                          <p:cTn id="36" fill="hold">
                            <p:stCondLst>
                              <p:cond delay="2000"/>
                            </p:stCondLst>
                            <p:childTnLst>
                              <p:par>
                                <p:cTn id="37" nodeType="afterEffect" presetClass="entr" presetSubtype="0" presetID="10" grpId="9" fill="hold">
                                  <p:stCondLst>
                                    <p:cond delay="0"/>
                                  </p:stCondLst>
                                  <p:iterate type="el" backwards="0">
                                    <p:tmAbs val="0"/>
                                  </p:iterate>
                                  <p:childTnLst>
                                    <p:set>
                                      <p:cBhvr>
                                        <p:cTn id="38" fill="hold"/>
                                        <p:tgtEl>
                                          <p:spTgt spid="877"/>
                                        </p:tgtEl>
                                        <p:attrNameLst>
                                          <p:attrName>style.visibility</p:attrName>
                                        </p:attrNameLst>
                                      </p:cBhvr>
                                      <p:to>
                                        <p:strVal val="visible"/>
                                      </p:to>
                                    </p:set>
                                    <p:animEffect filter="fade" transition="in">
                                      <p:cBhvr>
                                        <p:cTn id="39" dur="1000"/>
                                        <p:tgtEl>
                                          <p:spTgt spid="877"/>
                                        </p:tgtEl>
                                      </p:cBhvr>
                                    </p:animEffect>
                                  </p:childTnLst>
                                </p:cTn>
                              </p:par>
                            </p:childTnLst>
                          </p:cTn>
                        </p:par>
                        <p:par>
                          <p:cTn id="40" fill="hold">
                            <p:stCondLst>
                              <p:cond delay="3000"/>
                            </p:stCondLst>
                            <p:childTnLst>
                              <p:par>
                                <p:cTn id="41" nodeType="afterEffect" presetClass="exit" presetSubtype="0" presetID="1" grpId="10" fill="hold">
                                  <p:stCondLst>
                                    <p:cond delay="1000"/>
                                  </p:stCondLst>
                                  <p:iterate type="el" backwards="0">
                                    <p:tmAbs val="0"/>
                                  </p:iterate>
                                  <p:childTnLst>
                                    <p:set>
                                      <p:cBhvr>
                                        <p:cTn id="42" fill="hold">
                                          <p:stCondLst>
                                            <p:cond delay="0"/>
                                          </p:stCondLst>
                                        </p:cTn>
                                        <p:tgtEl>
                                          <p:spTgt spid="879"/>
                                        </p:tgtEl>
                                        <p:attrNameLst>
                                          <p:attrName>style.visibility</p:attrName>
                                        </p:attrNameLst>
                                      </p:cBhvr>
                                      <p:to>
                                        <p:strVal val="hidden"/>
                                      </p:to>
                                    </p:set>
                                  </p:childTnLst>
                                </p:cTn>
                              </p:par>
                            </p:childTnLst>
                          </p:cTn>
                        </p:par>
                        <p:par>
                          <p:cTn id="43" fill="hold">
                            <p:stCondLst>
                              <p:cond delay="4000"/>
                            </p:stCondLst>
                            <p:childTnLst>
                              <p:par>
                                <p:cTn id="44" nodeType="afterEffect" presetClass="exit" presetSubtype="0" presetID="1" grpId="11" fill="hold">
                                  <p:stCondLst>
                                    <p:cond delay="0"/>
                                  </p:stCondLst>
                                  <p:iterate type="el" backwards="0">
                                    <p:tmAbs val="0"/>
                                  </p:iterate>
                                  <p:childTnLst>
                                    <p:set>
                                      <p:cBhvr>
                                        <p:cTn id="45" fill="hold">
                                          <p:stCondLst>
                                            <p:cond delay="0"/>
                                          </p:stCondLst>
                                        </p:cTn>
                                        <p:tgtEl>
                                          <p:spTgt spid="880"/>
                                        </p:tgtEl>
                                        <p:attrNameLst>
                                          <p:attrName>style.visibility</p:attrName>
                                        </p:attrNameLst>
                                      </p:cBhvr>
                                      <p:to>
                                        <p:strVal val="hidden"/>
                                      </p:to>
                                    </p:set>
                                  </p:childTnLst>
                                </p:cTn>
                              </p:par>
                            </p:childTnLst>
                          </p:cTn>
                        </p:par>
                        <p:par>
                          <p:cTn id="46" fill="hold">
                            <p:stCondLst>
                              <p:cond delay="4000"/>
                            </p:stCondLst>
                            <p:childTnLst>
                              <p:par>
                                <p:cTn id="47" nodeType="afterEffect" presetClass="exit" presetSubtype="0" presetID="1" grpId="12" fill="hold">
                                  <p:stCondLst>
                                    <p:cond delay="0"/>
                                  </p:stCondLst>
                                  <p:iterate type="el" backwards="0">
                                    <p:tmAbs val="0"/>
                                  </p:iterate>
                                  <p:childTnLst>
                                    <p:set>
                                      <p:cBhvr>
                                        <p:cTn id="48" fill="hold">
                                          <p:stCondLst>
                                            <p:cond delay="0"/>
                                          </p:stCondLst>
                                        </p:cTn>
                                        <p:tgtEl>
                                          <p:spTgt spid="881"/>
                                        </p:tgtEl>
                                        <p:attrNameLst>
                                          <p:attrName>style.visibility</p:attrName>
                                        </p:attrNameLst>
                                      </p:cBhvr>
                                      <p:to>
                                        <p:strVal val="hidden"/>
                                      </p:to>
                                    </p:set>
                                  </p:childTnLst>
                                </p:cTn>
                              </p:par>
                            </p:childTnLst>
                          </p:cTn>
                        </p:par>
                        <p:par>
                          <p:cTn id="49" fill="hold">
                            <p:stCondLst>
                              <p:cond delay="4000"/>
                            </p:stCondLst>
                            <p:childTnLst>
                              <p:par>
                                <p:cTn id="50" nodeType="afterEffect" presetClass="exit" presetSubtype="0" presetID="1" grpId="13" fill="hold">
                                  <p:stCondLst>
                                    <p:cond delay="0"/>
                                  </p:stCondLst>
                                  <p:iterate type="el" backwards="0">
                                    <p:tmAbs val="0"/>
                                  </p:iterate>
                                  <p:childTnLst>
                                    <p:set>
                                      <p:cBhvr>
                                        <p:cTn id="51" fill="hold">
                                          <p:stCondLst>
                                            <p:cond delay="0"/>
                                          </p:stCondLst>
                                        </p:cTn>
                                        <p:tgtEl>
                                          <p:spTgt spid="8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8" grpId="2"/>
      <p:bldP build="whole" bldLvl="1" animBg="1" rev="0" advAuto="0" spid="880" grpId="11"/>
      <p:bldP build="whole" bldLvl="1" animBg="1" rev="0" advAuto="0" spid="878" grpId="1"/>
      <p:bldP build="whole" bldLvl="1" animBg="1" rev="0" advAuto="0" spid="879" grpId="5"/>
      <p:bldP build="whole" bldLvl="1" animBg="1" rev="0" advAuto="0" spid="878" grpId="4"/>
      <p:bldP build="whole" bldLvl="1" animBg="1" rev="0" advAuto="0" spid="881" grpId="7"/>
      <p:bldP build="whole" bldLvl="1" animBg="1" rev="0" advAuto="0" spid="877" grpId="9"/>
      <p:bldP build="whole" bldLvl="1" animBg="1" rev="0" advAuto="0" spid="882" grpId="8"/>
      <p:bldP build="whole" bldLvl="1" animBg="1" rev="0" advAuto="0" spid="879" grpId="10"/>
      <p:bldP build="whole" bldLvl="1" animBg="1" rev="0" advAuto="0" spid="865" grpId="3"/>
      <p:bldP build="whole" bldLvl="1" animBg="1" rev="0" advAuto="0" spid="881" grpId="12"/>
      <p:bldP build="whole" bldLvl="1" animBg="1" rev="0" advAuto="0" spid="882" grpId="13"/>
      <p:bldP build="whole" bldLvl="1" animBg="1" rev="0" advAuto="0" spid="880" grpId="6"/>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94" name="Group 894"/>
          <p:cNvGrpSpPr/>
          <p:nvPr/>
        </p:nvGrpSpPr>
        <p:grpSpPr>
          <a:xfrm>
            <a:off x="3790521" y="3448726"/>
            <a:ext cx="5070031" cy="6891715"/>
            <a:chOff x="0" y="0"/>
            <a:chExt cx="5070030" cy="6891714"/>
          </a:xfrm>
        </p:grpSpPr>
        <p:sp>
          <p:nvSpPr>
            <p:cNvPr id="884" name="Shape 884"/>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85" name="Shape 885"/>
            <p:cNvSpPr/>
            <p:nvPr/>
          </p:nvSpPr>
          <p:spPr>
            <a:xfrm flipV="1">
              <a:off x="222467" y="0"/>
              <a:ext cx="1" cy="1811544"/>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86" name="Shape 886"/>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87" name="Shape 887"/>
            <p:cNvSpPr/>
            <p:nvPr/>
          </p:nvSpPr>
          <p:spPr>
            <a:xfrm flipV="1">
              <a:off x="-1" y="3388113"/>
              <a:ext cx="2"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88" name="Shape 888"/>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89" name="Shape 889"/>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90" name="Shape 890"/>
            <p:cNvSpPr/>
            <p:nvPr/>
          </p:nvSpPr>
          <p:spPr>
            <a:xfrm>
              <a:off x="13191" y="3399204"/>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91" name="Shape 891"/>
            <p:cNvSpPr/>
            <p:nvPr/>
          </p:nvSpPr>
          <p:spPr>
            <a:xfrm flipV="1">
              <a:off x="0" y="5668502"/>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92" name="Shape 892"/>
            <p:cNvSpPr/>
            <p:nvPr/>
          </p:nvSpPr>
          <p:spPr>
            <a:xfrm>
              <a:off x="13191" y="5964301"/>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93" name="Shape 893"/>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895" name="Shape 895"/>
          <p:cNvSpPr/>
          <p:nvPr/>
        </p:nvSpPr>
        <p:spPr>
          <a:xfrm>
            <a:off x="5063433"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graphicFrame>
        <p:nvGraphicFramePr>
          <p:cNvPr id="896" name="Table 896"/>
          <p:cNvGraphicFramePr/>
          <p:nvPr/>
        </p:nvGraphicFramePr>
        <p:xfrm>
          <a:off x="5305026" y="77312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F5D328"/>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sp>
        <p:nvSpPr>
          <p:cNvPr id="897" name="Shape 897"/>
          <p:cNvSpPr/>
          <p:nvPr/>
        </p:nvSpPr>
        <p:spPr>
          <a:xfrm>
            <a:off x="5278411" y="10348852"/>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898" name="Shape 898"/>
          <p:cNvSpPr/>
          <p:nvPr/>
        </p:nvSpPr>
        <p:spPr>
          <a:xfrm>
            <a:off x="3214747" y="5241701"/>
            <a:ext cx="6221579" cy="541099"/>
          </a:xfrm>
          <a:prstGeom prst="roundRect">
            <a:avLst>
              <a:gd name="adj" fmla="val 18777"/>
            </a:avLst>
          </a:prstGeom>
          <a:solidFill>
            <a:srgbClr val="0F7A70">
              <a:alpha val="49587"/>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899" name="Shape 899"/>
          <p:cNvSpPr/>
          <p:nvPr/>
        </p:nvSpPr>
        <p:spPr>
          <a:xfrm>
            <a:off x="10360931" y="37821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pPr>
          </a:p>
        </p:txBody>
      </p:sp>
      <p:grpSp>
        <p:nvGrpSpPr>
          <p:cNvPr id="902" name="Group 902"/>
          <p:cNvGrpSpPr/>
          <p:nvPr/>
        </p:nvGrpSpPr>
        <p:grpSpPr>
          <a:xfrm>
            <a:off x="12199487" y="4758950"/>
            <a:ext cx="2136146" cy="1048344"/>
            <a:chOff x="0" y="0"/>
            <a:chExt cx="2136145" cy="1048342"/>
          </a:xfrm>
        </p:grpSpPr>
        <p:pic>
          <p:nvPicPr>
            <p:cNvPr id="900" name="pasted-image.pdf"/>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901" name="Shape 901"/>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desired state</a:t>
              </a:r>
            </a:p>
          </p:txBody>
        </p:sp>
      </p:grpSp>
      <p:sp>
        <p:nvSpPr>
          <p:cNvPr id="903" name="Shape 903"/>
          <p:cNvSpPr/>
          <p:nvPr/>
        </p:nvSpPr>
        <p:spPr>
          <a:xfrm>
            <a:off x="12246732" y="6593283"/>
            <a:ext cx="204165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actual state</a:t>
            </a:r>
          </a:p>
        </p:txBody>
      </p:sp>
      <p:sp>
        <p:nvSpPr>
          <p:cNvPr id="904" name="Shape 904"/>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pic>
        <p:nvPicPr>
          <p:cNvPr id="905" name="pasted-image.pdf"/>
          <p:cNvPicPr/>
          <p:nvPr/>
        </p:nvPicPr>
        <p:blipFill>
          <a:blip r:embed="rId3">
            <a:extLst/>
          </a:blip>
          <a:stretch>
            <a:fillRect/>
          </a:stretch>
        </p:blipFill>
        <p:spPr>
          <a:xfrm>
            <a:off x="13032565" y="6067442"/>
            <a:ext cx="838201" cy="558801"/>
          </a:xfrm>
          <a:prstGeom prst="rect">
            <a:avLst/>
          </a:prstGeom>
          <a:ln w="12700">
            <a:miter lim="400000"/>
          </a:ln>
        </p:spPr>
      </p:pic>
      <p:sp>
        <p:nvSpPr>
          <p:cNvPr id="906" name="Shape 906"/>
          <p:cNvSpPr/>
          <p:nvPr/>
        </p:nvSpPr>
        <p:spPr>
          <a:xfrm>
            <a:off x="2146191"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sp>
        <p:nvSpPr>
          <p:cNvPr id="907" name="Shape 907"/>
          <p:cNvSpPr/>
          <p:nvPr/>
        </p:nvSpPr>
        <p:spPr>
          <a:xfrm>
            <a:off x="7980676"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sp>
        <p:nvSpPr>
          <p:cNvPr id="908" name="Shape 908"/>
          <p:cNvSpPr/>
          <p:nvPr/>
        </p:nvSpPr>
        <p:spPr>
          <a:xfrm>
            <a:off x="6604334" y="7913062"/>
            <a:ext cx="4531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C82506"/>
                </a:solidFill>
                <a:latin typeface="Helvetica"/>
                <a:ea typeface="Helvetica"/>
                <a:cs typeface="Helvetica"/>
                <a:sym typeface="Helvetica"/>
              </a:defRPr>
            </a:lvl1pPr>
          </a:lstStyle>
          <a:p>
            <a:pPr lvl="0">
              <a:defRPr b="0" sz="1800">
                <a:solidFill>
                  <a:srgbClr val="000000"/>
                </a:solidFill>
              </a:defRPr>
            </a:pPr>
            <a:r>
              <a:rPr b="1" sz="4000">
                <a:solidFill>
                  <a:srgbClr val="C82506"/>
                </a:solidFill>
              </a:rPr>
              <a:t>X</a:t>
            </a:r>
          </a:p>
        </p:txBody>
      </p:sp>
      <p:sp>
        <p:nvSpPr>
          <p:cNvPr id="909" name="Shape 909"/>
          <p:cNvSpPr/>
          <p:nvPr/>
        </p:nvSpPr>
        <p:spPr>
          <a:xfrm rot="10800000">
            <a:off x="5993764" y="3113787"/>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910" name="Shape 910"/>
          <p:cNvSpPr/>
          <p:nvPr/>
        </p:nvSpPr>
        <p:spPr>
          <a:xfrm rot="3300000">
            <a:off x="6936028" y="6055372"/>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911" name="Shape 911"/>
          <p:cNvSpPr/>
          <p:nvPr/>
        </p:nvSpPr>
        <p:spPr>
          <a:xfrm rot="3300000">
            <a:off x="4940730" y="4294622"/>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912" name="Shape 912"/>
          <p:cNvSpPr/>
          <p:nvPr/>
        </p:nvSpPr>
        <p:spPr>
          <a:xfrm flipH="1" rot="7500000">
            <a:off x="7579197" y="9732391"/>
            <a:ext cx="676895" cy="556297"/>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913" name="Shape 913"/>
          <p:cNvSpPr/>
          <p:nvPr/>
        </p:nvSpPr>
        <p:spPr>
          <a:xfrm>
            <a:off x="2507105" y="3121386"/>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914" name="Shape 914"/>
          <p:cNvSpPr/>
          <p:nvPr/>
        </p:nvSpPr>
        <p:spPr>
          <a:xfrm>
            <a:off x="7089821" y="2808095"/>
            <a:ext cx="3232867" cy="1167680"/>
          </a:xfrm>
          <a:prstGeom prst="roundRect">
            <a:avLst>
              <a:gd name="adj" fmla="val 942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graphicFrame>
        <p:nvGraphicFramePr>
          <p:cNvPr id="915" name="Table 915"/>
          <p:cNvGraphicFramePr/>
          <p:nvPr/>
        </p:nvGraphicFramePr>
        <p:xfrm>
          <a:off x="2309159" y="77375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916" name="Table 916"/>
          <p:cNvGraphicFramePr/>
          <p:nvPr/>
        </p:nvGraphicFramePr>
        <p:xfrm>
          <a:off x="8174706" y="7724857"/>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917" name="Shape 917"/>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918" name="Shape 918"/>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Application Instances are Recovered</a:t>
            </a:r>
          </a:p>
        </p:txBody>
      </p:sp>
    </p:spTree>
  </p:cSld>
  <p:clrMapOvr>
    <a:masterClrMapping/>
  </p:clrMapOvr>
  <p:transition spd="slow" advClick="0" advTm="0">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908"/>
                                        </p:tgtEl>
                                        <p:attrNameLst>
                                          <p:attrName>style.visibility</p:attrName>
                                        </p:attrNameLst>
                                      </p:cBhvr>
                                      <p:to>
                                        <p:strVal val="visible"/>
                                      </p:to>
                                    </p:set>
                                    <p:animEffect filter="wipe(left)" transition="in">
                                      <p:cBhvr>
                                        <p:cTn id="7" dur="1000"/>
                                        <p:tgtEl>
                                          <p:spTgt spid="908"/>
                                        </p:tgtEl>
                                      </p:cBhvr>
                                    </p:animEffect>
                                  </p:childTnLst>
                                </p:cTn>
                              </p:par>
                            </p:childTnLst>
                          </p:cTn>
                        </p:par>
                        <p:par>
                          <p:cTn id="8" fill="hold">
                            <p:stCondLst>
                              <p:cond delay="1000"/>
                            </p:stCondLst>
                            <p:childTnLst>
                              <p:par>
                                <p:cTn id="9" nodeType="afterEffect" presetClass="entr" presetSubtype="2" presetID="22" grpId="2" fill="hold">
                                  <p:stCondLst>
                                    <p:cond delay="1000"/>
                                  </p:stCondLst>
                                  <p:iterate type="el" backwards="0">
                                    <p:tmAbs val="0"/>
                                  </p:iterate>
                                  <p:childTnLst>
                                    <p:set>
                                      <p:cBhvr>
                                        <p:cTn id="10" fill="hold"/>
                                        <p:tgtEl>
                                          <p:spTgt spid="909"/>
                                        </p:tgtEl>
                                        <p:attrNameLst>
                                          <p:attrName>style.visibility</p:attrName>
                                        </p:attrNameLst>
                                      </p:cBhvr>
                                      <p:to>
                                        <p:strVal val="visible"/>
                                      </p:to>
                                    </p:set>
                                    <p:animEffect filter="wipe(right)" transition="in">
                                      <p:cBhvr>
                                        <p:cTn id="11" dur="500"/>
                                        <p:tgtEl>
                                          <p:spTgt spid="909"/>
                                        </p:tgtEl>
                                      </p:cBhvr>
                                    </p:animEffect>
                                  </p:childTnLst>
                                </p:cTn>
                              </p:par>
                            </p:childTnLst>
                          </p:cTn>
                        </p:par>
                        <p:par>
                          <p:cTn id="12" fill="hold">
                            <p:stCondLst>
                              <p:cond delay="2500"/>
                            </p:stCondLst>
                            <p:childTnLst>
                              <p:par>
                                <p:cTn id="13" nodeType="afterEffect" presetClass="entr" presetSubtype="2" presetID="22" grpId="3" fill="hold">
                                  <p:stCondLst>
                                    <p:cond delay="1000"/>
                                  </p:stCondLst>
                                  <p:iterate type="el" backwards="0">
                                    <p:tmAbs val="0"/>
                                  </p:iterate>
                                  <p:childTnLst>
                                    <p:set>
                                      <p:cBhvr>
                                        <p:cTn id="14" fill="hold"/>
                                        <p:tgtEl>
                                          <p:spTgt spid="911"/>
                                        </p:tgtEl>
                                        <p:attrNameLst>
                                          <p:attrName>style.visibility</p:attrName>
                                        </p:attrNameLst>
                                      </p:cBhvr>
                                      <p:to>
                                        <p:strVal val="visible"/>
                                      </p:to>
                                    </p:set>
                                    <p:animEffect filter="wipe(right)" transition="in">
                                      <p:cBhvr>
                                        <p:cTn id="15" dur="500"/>
                                        <p:tgtEl>
                                          <p:spTgt spid="911"/>
                                        </p:tgtEl>
                                      </p:cBhvr>
                                    </p:animEffect>
                                  </p:childTnLst>
                                </p:cTn>
                              </p:par>
                            </p:childTnLst>
                          </p:cTn>
                        </p:par>
                        <p:par>
                          <p:cTn id="16" fill="hold">
                            <p:stCondLst>
                              <p:cond delay="4000"/>
                            </p:stCondLst>
                            <p:childTnLst>
                              <p:par>
                                <p:cTn id="17" nodeType="afterEffect" presetClass="entr" presetSubtype="2" presetID="22" grpId="4" fill="hold">
                                  <p:stCondLst>
                                    <p:cond delay="1000"/>
                                  </p:stCondLst>
                                  <p:iterate type="el" backwards="0">
                                    <p:tmAbs val="0"/>
                                  </p:iterate>
                                  <p:childTnLst>
                                    <p:set>
                                      <p:cBhvr>
                                        <p:cTn id="18" fill="hold"/>
                                        <p:tgtEl>
                                          <p:spTgt spid="910"/>
                                        </p:tgtEl>
                                        <p:attrNameLst>
                                          <p:attrName>style.visibility</p:attrName>
                                        </p:attrNameLst>
                                      </p:cBhvr>
                                      <p:to>
                                        <p:strVal val="visible"/>
                                      </p:to>
                                    </p:set>
                                    <p:animEffect filter="wipe(right)" transition="in">
                                      <p:cBhvr>
                                        <p:cTn id="19" dur="500"/>
                                        <p:tgtEl>
                                          <p:spTgt spid="910"/>
                                        </p:tgtEl>
                                      </p:cBhvr>
                                    </p:animEffect>
                                  </p:childTnLst>
                                </p:cTn>
                              </p:par>
                            </p:childTnLst>
                          </p:cTn>
                        </p:par>
                        <p:par>
                          <p:cTn id="20" fill="hold">
                            <p:stCondLst>
                              <p:cond delay="5500"/>
                            </p:stCondLst>
                            <p:childTnLst>
                              <p:par>
                                <p:cTn id="21" nodeType="afterEffect" presetClass="entr" presetSubtype="2" presetID="22" grpId="5" fill="hold">
                                  <p:stCondLst>
                                    <p:cond delay="1000"/>
                                  </p:stCondLst>
                                  <p:iterate type="el" backwards="0">
                                    <p:tmAbs val="0"/>
                                  </p:iterate>
                                  <p:childTnLst>
                                    <p:set>
                                      <p:cBhvr>
                                        <p:cTn id="22" fill="hold"/>
                                        <p:tgtEl>
                                          <p:spTgt spid="912"/>
                                        </p:tgtEl>
                                        <p:attrNameLst>
                                          <p:attrName>style.visibility</p:attrName>
                                        </p:attrNameLst>
                                      </p:cBhvr>
                                      <p:to>
                                        <p:strVal val="visible"/>
                                      </p:to>
                                    </p:set>
                                    <p:animEffect filter="wipe(right)" transition="in">
                                      <p:cBhvr>
                                        <p:cTn id="23" dur="500"/>
                                        <p:tgtEl>
                                          <p:spTgt spid="912"/>
                                        </p:tgtEl>
                                      </p:cBhvr>
                                    </p:animEffect>
                                  </p:childTnLst>
                                </p:cTn>
                              </p:par>
                            </p:childTnLst>
                          </p:cTn>
                        </p:par>
                        <p:par>
                          <p:cTn id="24" fill="hold">
                            <p:stCondLst>
                              <p:cond delay="7000"/>
                            </p:stCondLst>
                            <p:childTnLst>
                              <p:par>
                                <p:cTn id="25" nodeType="afterEffect" presetClass="exit" presetSubtype="0" presetID="1" grpId="6" fill="hold">
                                  <p:stCondLst>
                                    <p:cond delay="500"/>
                                  </p:stCondLst>
                                  <p:iterate type="el" backwards="0">
                                    <p:tmAbs val="0"/>
                                  </p:iterate>
                                  <p:childTnLst>
                                    <p:set>
                                      <p:cBhvr>
                                        <p:cTn id="26" fill="hold">
                                          <p:stCondLst>
                                            <p:cond delay="0"/>
                                          </p:stCondLst>
                                        </p:cTn>
                                        <p:tgtEl>
                                          <p:spTgt spid="910"/>
                                        </p:tgtEl>
                                        <p:attrNameLst>
                                          <p:attrName>style.visibility</p:attrName>
                                        </p:attrNameLst>
                                      </p:cBhvr>
                                      <p:to>
                                        <p:strVal val="hidden"/>
                                      </p:to>
                                    </p:set>
                                  </p:childTnLst>
                                </p:cTn>
                              </p:par>
                            </p:childTnLst>
                          </p:cTn>
                        </p:par>
                        <p:par>
                          <p:cTn id="27" fill="hold">
                            <p:stCondLst>
                              <p:cond delay="7500"/>
                            </p:stCondLst>
                            <p:childTnLst>
                              <p:par>
                                <p:cTn id="28" nodeType="afterEffect" presetClass="exit" presetSubtype="0" presetID="1" grpId="7" fill="hold">
                                  <p:stCondLst>
                                    <p:cond delay="0"/>
                                  </p:stCondLst>
                                  <p:iterate type="el" backwards="0">
                                    <p:tmAbs val="0"/>
                                  </p:iterate>
                                  <p:childTnLst>
                                    <p:set>
                                      <p:cBhvr>
                                        <p:cTn id="29" fill="hold">
                                          <p:stCondLst>
                                            <p:cond delay="0"/>
                                          </p:stCondLst>
                                        </p:cTn>
                                        <p:tgtEl>
                                          <p:spTgt spid="909"/>
                                        </p:tgtEl>
                                        <p:attrNameLst>
                                          <p:attrName>style.visibility</p:attrName>
                                        </p:attrNameLst>
                                      </p:cBhvr>
                                      <p:to>
                                        <p:strVal val="hidden"/>
                                      </p:to>
                                    </p:set>
                                  </p:childTnLst>
                                </p:cTn>
                              </p:par>
                            </p:childTnLst>
                          </p:cTn>
                        </p:par>
                        <p:par>
                          <p:cTn id="30" fill="hold">
                            <p:stCondLst>
                              <p:cond delay="7500"/>
                            </p:stCondLst>
                            <p:childTnLst>
                              <p:par>
                                <p:cTn id="31" nodeType="afterEffect" presetClass="exit" presetSubtype="0" presetID="1" grpId="8" fill="hold">
                                  <p:stCondLst>
                                    <p:cond delay="0"/>
                                  </p:stCondLst>
                                  <p:iterate type="el" backwards="0">
                                    <p:tmAbs val="0"/>
                                  </p:iterate>
                                  <p:childTnLst>
                                    <p:set>
                                      <p:cBhvr>
                                        <p:cTn id="32" fill="hold">
                                          <p:stCondLst>
                                            <p:cond delay="0"/>
                                          </p:stCondLst>
                                        </p:cTn>
                                        <p:tgtEl>
                                          <p:spTgt spid="911"/>
                                        </p:tgtEl>
                                        <p:attrNameLst>
                                          <p:attrName>style.visibility</p:attrName>
                                        </p:attrNameLst>
                                      </p:cBhvr>
                                      <p:to>
                                        <p:strVal val="hidden"/>
                                      </p:to>
                                    </p:set>
                                  </p:childTnLst>
                                </p:cTn>
                              </p:par>
                            </p:childTnLst>
                          </p:cTn>
                        </p:par>
                        <p:par>
                          <p:cTn id="33" fill="hold">
                            <p:stCondLst>
                              <p:cond delay="7500"/>
                            </p:stCondLst>
                            <p:childTnLst>
                              <p:par>
                                <p:cTn id="34" nodeType="afterEffect" presetClass="exit" presetSubtype="0" presetID="1" grpId="9" fill="hold">
                                  <p:stCondLst>
                                    <p:cond delay="0"/>
                                  </p:stCondLst>
                                  <p:iterate type="el" backwards="0">
                                    <p:tmAbs val="0"/>
                                  </p:iterate>
                                  <p:childTnLst>
                                    <p:set>
                                      <p:cBhvr>
                                        <p:cTn id="35" fill="hold">
                                          <p:stCondLst>
                                            <p:cond delay="0"/>
                                          </p:stCondLst>
                                        </p:cTn>
                                        <p:tgtEl>
                                          <p:spTgt spid="9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1" grpId="3"/>
      <p:bldP build="whole" bldLvl="1" animBg="1" rev="0" advAuto="0" spid="910" grpId="4"/>
      <p:bldP build="whole" bldLvl="1" animBg="1" rev="0" advAuto="0" spid="908" grpId="1"/>
      <p:bldP build="whole" bldLvl="1" animBg="1" rev="0" advAuto="0" spid="910" grpId="6"/>
      <p:bldP build="whole" bldLvl="1" animBg="1" rev="0" advAuto="0" spid="909" grpId="2"/>
      <p:bldP build="whole" bldLvl="1" animBg="1" rev="0" advAuto="0" spid="912" grpId="5"/>
      <p:bldP build="whole" bldLvl="1" animBg="1" rev="0" advAuto="0" spid="911" grpId="8"/>
      <p:bldP build="whole" bldLvl="1" animBg="1" rev="0" advAuto="0" spid="909" grpId="7"/>
      <p:bldP build="whole" bldLvl="1" animBg="1" rev="0" advAuto="0" spid="912" grpId="9"/>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nvSpPr>
        <p:spPr>
          <a:xfrm>
            <a:off x="-1" y="2859383"/>
            <a:ext cx="24384001" cy="10799500"/>
          </a:xfrm>
          <a:prstGeom prst="rect">
            <a:avLst/>
          </a:prstGeom>
          <a:solidFill>
            <a:srgbClr val="FFFFFF"/>
          </a:solidFill>
          <a:ln w="12700">
            <a:miter lim="400000"/>
            <a:tailEnd type="triangle"/>
          </a:ln>
        </p:spPr>
        <p:txBody>
          <a:bodyPr lIns="121919" tIns="121919" rIns="121919" bIns="121919" anchor="ctr"/>
          <a:lstStyle/>
          <a:p>
            <a:pPr lvl="0" defTabSz="914400">
              <a:defRPr sz="4800">
                <a:solidFill>
                  <a:srgbClr val="FFFFFF"/>
                </a:solidFill>
                <a:latin typeface="Arial"/>
                <a:ea typeface="Arial"/>
                <a:cs typeface="Arial"/>
                <a:sym typeface="Arial"/>
              </a:defRPr>
            </a:pPr>
          </a:p>
        </p:txBody>
      </p:sp>
      <p:grpSp>
        <p:nvGrpSpPr>
          <p:cNvPr id="109" name="Group 109"/>
          <p:cNvGrpSpPr/>
          <p:nvPr/>
        </p:nvGrpSpPr>
        <p:grpSpPr>
          <a:xfrm>
            <a:off x="1547477" y="10764756"/>
            <a:ext cx="21619847" cy="1393745"/>
            <a:chOff x="0" y="0"/>
            <a:chExt cx="21619846" cy="1393743"/>
          </a:xfrm>
        </p:grpSpPr>
        <p:sp>
          <p:nvSpPr>
            <p:cNvPr id="105" name="Shape 105"/>
            <p:cNvSpPr/>
            <p:nvPr/>
          </p:nvSpPr>
          <p:spPr>
            <a:xfrm>
              <a:off x="0" y="0"/>
              <a:ext cx="21619847" cy="139374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2800">
                  <a:solidFill>
                    <a:srgbClr val="FFFFFF"/>
                  </a:solidFill>
                  <a:latin typeface="Arial"/>
                  <a:ea typeface="Arial"/>
                  <a:cs typeface="Arial"/>
                  <a:sym typeface="Arial"/>
                </a:defRPr>
              </a:pPr>
            </a:p>
          </p:txBody>
        </p:sp>
        <p:grpSp>
          <p:nvGrpSpPr>
            <p:cNvPr id="108" name="Group 108"/>
            <p:cNvGrpSpPr/>
            <p:nvPr/>
          </p:nvGrpSpPr>
          <p:grpSpPr>
            <a:xfrm>
              <a:off x="2457583" y="226891"/>
              <a:ext cx="16904477" cy="910115"/>
              <a:chOff x="0" y="0"/>
              <a:chExt cx="16904475" cy="910114"/>
            </a:xfrm>
          </p:grpSpPr>
          <p:sp>
            <p:nvSpPr>
              <p:cNvPr id="106" name="Shape 106"/>
              <p:cNvSpPr/>
              <p:nvPr/>
            </p:nvSpPr>
            <p:spPr>
              <a:xfrm>
                <a:off x="0" y="0"/>
                <a:ext cx="16904476" cy="910115"/>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defTabSz="914400">
                  <a:defRPr sz="4800">
                    <a:solidFill>
                      <a:srgbClr val="FFFFFF"/>
                    </a:solidFill>
                    <a:latin typeface="Arial"/>
                    <a:ea typeface="Arial"/>
                    <a:cs typeface="Arial"/>
                    <a:sym typeface="Arial"/>
                  </a:defRPr>
                </a:pPr>
              </a:p>
            </p:txBody>
          </p:sp>
          <p:sp>
            <p:nvSpPr>
              <p:cNvPr id="107" name="Shape 107"/>
              <p:cNvSpPr/>
              <p:nvPr/>
            </p:nvSpPr>
            <p:spPr>
              <a:xfrm>
                <a:off x="22519" y="104833"/>
                <a:ext cx="16859437"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defTabSz="914400">
                  <a:defRPr b="1" sz="3200">
                    <a:solidFill>
                      <a:srgbClr val="FFFFFF"/>
                    </a:solidFill>
                    <a:latin typeface="Arial"/>
                    <a:ea typeface="Arial"/>
                    <a:cs typeface="Arial"/>
                    <a:sym typeface="Arial"/>
                  </a:defRPr>
                </a:lvl1pPr>
              </a:lstStyle>
              <a:p>
                <a:pPr lvl="0">
                  <a:defRPr b="0" sz="1800">
                    <a:solidFill>
                      <a:srgbClr val="000000"/>
                    </a:solidFill>
                  </a:defRPr>
                </a:pPr>
                <a:r>
                  <a:rPr b="1" sz="3200">
                    <a:solidFill>
                      <a:srgbClr val="FFFFFF"/>
                    </a:solidFill>
                  </a:rPr>
                  <a:t>Deploy, Operate, Update &amp; Scale with minimal downtime on Any IaaS</a:t>
                </a:r>
              </a:p>
            </p:txBody>
          </p:sp>
        </p:grpSp>
      </p:grpSp>
      <p:grpSp>
        <p:nvGrpSpPr>
          <p:cNvPr id="117" name="Group 117"/>
          <p:cNvGrpSpPr/>
          <p:nvPr/>
        </p:nvGrpSpPr>
        <p:grpSpPr>
          <a:xfrm>
            <a:off x="2735716" y="12167752"/>
            <a:ext cx="19895120" cy="1431556"/>
            <a:chOff x="0" y="0"/>
            <a:chExt cx="19895119" cy="1431554"/>
          </a:xfrm>
        </p:grpSpPr>
        <p:sp>
          <p:nvSpPr>
            <p:cNvPr id="110" name="Shape 110"/>
            <p:cNvSpPr/>
            <p:nvPr/>
          </p:nvSpPr>
          <p:spPr>
            <a:xfrm>
              <a:off x="17402387" y="78482"/>
              <a:ext cx="2492733"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19" tIns="121919" rIns="121919" bIns="121919" numCol="1" anchor="t">
              <a:spAutoFit/>
            </a:bodyPr>
            <a:lstStyle>
              <a:lvl1pPr defTabSz="2370666">
                <a:lnSpc>
                  <a:spcPct val="90000"/>
                </a:lnSpc>
                <a:spcBef>
                  <a:spcPts val="500"/>
                </a:spcBef>
                <a:defRPr sz="3200">
                  <a:solidFill>
                    <a:srgbClr val="00685D"/>
                  </a:solidFill>
                  <a:latin typeface="Arial"/>
                  <a:ea typeface="Arial"/>
                  <a:cs typeface="Arial"/>
                  <a:sym typeface="Arial"/>
                </a:defRPr>
              </a:lvl1pPr>
            </a:lstStyle>
            <a:p>
              <a:pPr lvl="0">
                <a:defRPr sz="1800">
                  <a:solidFill>
                    <a:srgbClr val="000000"/>
                  </a:solidFill>
                </a:defRPr>
              </a:pPr>
              <a:r>
                <a:rPr sz="3200">
                  <a:solidFill>
                    <a:srgbClr val="00685D"/>
                  </a:solidFill>
                </a:rPr>
                <a:t>….and more</a:t>
              </a:r>
            </a:p>
          </p:txBody>
        </p:sp>
        <p:pic>
          <p:nvPicPr>
            <p:cNvPr id="111" name="image105.png"/>
            <p:cNvPicPr/>
            <p:nvPr/>
          </p:nvPicPr>
          <p:blipFill>
            <a:blip r:embed="rId3">
              <a:extLst/>
            </a:blip>
            <a:stretch>
              <a:fillRect/>
            </a:stretch>
          </p:blipFill>
          <p:spPr>
            <a:xfrm>
              <a:off x="0" y="145469"/>
              <a:ext cx="2557110" cy="647956"/>
            </a:xfrm>
            <a:prstGeom prst="rect">
              <a:avLst/>
            </a:prstGeom>
            <a:ln w="12700" cap="flat">
              <a:noFill/>
              <a:miter lim="400000"/>
            </a:ln>
            <a:effectLst/>
          </p:spPr>
        </p:pic>
        <p:pic>
          <p:nvPicPr>
            <p:cNvPr id="112" name="image106.png"/>
            <p:cNvPicPr/>
            <p:nvPr/>
          </p:nvPicPr>
          <p:blipFill>
            <a:blip r:embed="rId4">
              <a:extLst/>
            </a:blip>
            <a:stretch>
              <a:fillRect/>
            </a:stretch>
          </p:blipFill>
          <p:spPr>
            <a:xfrm>
              <a:off x="4575240" y="207432"/>
              <a:ext cx="2310339" cy="849206"/>
            </a:xfrm>
            <a:prstGeom prst="rect">
              <a:avLst/>
            </a:prstGeom>
            <a:ln w="12700" cap="flat">
              <a:noFill/>
              <a:miter lim="400000"/>
            </a:ln>
            <a:effectLst/>
          </p:spPr>
        </p:pic>
        <p:pic>
          <p:nvPicPr>
            <p:cNvPr id="113" name="image107.png"/>
            <p:cNvPicPr/>
            <p:nvPr/>
          </p:nvPicPr>
          <p:blipFill>
            <a:blip r:embed="rId5">
              <a:extLst/>
            </a:blip>
            <a:stretch>
              <a:fillRect/>
            </a:stretch>
          </p:blipFill>
          <p:spPr>
            <a:xfrm>
              <a:off x="8976168" y="0"/>
              <a:ext cx="1179550" cy="1219200"/>
            </a:xfrm>
            <a:prstGeom prst="rect">
              <a:avLst/>
            </a:prstGeom>
            <a:ln w="12700" cap="flat">
              <a:noFill/>
              <a:miter lim="400000"/>
            </a:ln>
            <a:effectLst/>
          </p:spPr>
        </p:pic>
        <p:pic>
          <p:nvPicPr>
            <p:cNvPr id="114" name="image22.png"/>
            <p:cNvPicPr/>
            <p:nvPr/>
          </p:nvPicPr>
          <p:blipFill>
            <a:blip r:embed="rId6">
              <a:extLst/>
            </a:blip>
            <a:stretch>
              <a:fillRect/>
            </a:stretch>
          </p:blipFill>
          <p:spPr>
            <a:xfrm>
              <a:off x="11622679" y="293890"/>
              <a:ext cx="4924636" cy="617188"/>
            </a:xfrm>
            <a:prstGeom prst="rect">
              <a:avLst/>
            </a:prstGeom>
            <a:ln w="12700" cap="flat">
              <a:noFill/>
              <a:miter lim="400000"/>
            </a:ln>
            <a:effectLst/>
          </p:spPr>
        </p:pic>
        <p:pic>
          <p:nvPicPr>
            <p:cNvPr id="115" name="image108.png"/>
            <p:cNvPicPr/>
            <p:nvPr/>
          </p:nvPicPr>
          <p:blipFill>
            <a:blip r:embed="rId7">
              <a:extLst/>
            </a:blip>
            <a:srcRect l="0" t="0" r="75311" b="0"/>
            <a:stretch>
              <a:fillRect/>
            </a:stretch>
          </p:blipFill>
          <p:spPr>
            <a:xfrm>
              <a:off x="1581031" y="795720"/>
              <a:ext cx="651281" cy="597732"/>
            </a:xfrm>
            <a:prstGeom prst="rect">
              <a:avLst/>
            </a:prstGeom>
            <a:ln w="12700" cap="flat">
              <a:noFill/>
              <a:miter lim="400000"/>
            </a:ln>
            <a:effectLst/>
          </p:spPr>
        </p:pic>
        <p:pic>
          <p:nvPicPr>
            <p:cNvPr id="116" name="image109.png"/>
            <p:cNvPicPr/>
            <p:nvPr/>
          </p:nvPicPr>
          <p:blipFill>
            <a:blip r:embed="rId8">
              <a:extLst/>
            </a:blip>
            <a:stretch>
              <a:fillRect/>
            </a:stretch>
          </p:blipFill>
          <p:spPr>
            <a:xfrm>
              <a:off x="477181" y="790696"/>
              <a:ext cx="640860" cy="640859"/>
            </a:xfrm>
            <a:prstGeom prst="rect">
              <a:avLst/>
            </a:prstGeom>
            <a:ln w="12700" cap="flat">
              <a:noFill/>
              <a:miter lim="400000"/>
            </a:ln>
            <a:effectLst/>
          </p:spPr>
        </p:pic>
      </p:grpSp>
      <p:grpSp>
        <p:nvGrpSpPr>
          <p:cNvPr id="124" name="Group 124"/>
          <p:cNvGrpSpPr/>
          <p:nvPr/>
        </p:nvGrpSpPr>
        <p:grpSpPr>
          <a:xfrm>
            <a:off x="1682045" y="2269266"/>
            <a:ext cx="6800753" cy="8250388"/>
            <a:chOff x="0" y="0"/>
            <a:chExt cx="6800752" cy="8250387"/>
          </a:xfrm>
        </p:grpSpPr>
        <p:sp>
          <p:nvSpPr>
            <p:cNvPr id="118" name="Shape 118"/>
            <p:cNvSpPr/>
            <p:nvPr/>
          </p:nvSpPr>
          <p:spPr>
            <a:xfrm>
              <a:off x="0" y="0"/>
              <a:ext cx="6800753" cy="8250388"/>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2800">
                  <a:solidFill>
                    <a:srgbClr val="FFFFFF"/>
                  </a:solidFill>
                  <a:latin typeface="Arial"/>
                  <a:ea typeface="Arial"/>
                  <a:cs typeface="Arial"/>
                  <a:sym typeface="Arial"/>
                </a:defRPr>
              </a:pPr>
            </a:p>
          </p:txBody>
        </p:sp>
        <p:sp>
          <p:nvSpPr>
            <p:cNvPr id="119" name="Shape 119"/>
            <p:cNvSpPr/>
            <p:nvPr/>
          </p:nvSpPr>
          <p:spPr>
            <a:xfrm>
              <a:off x="268428" y="1513343"/>
              <a:ext cx="6015345" cy="4459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p>
              <a:pPr lvl="0" marL="178815" indent="-178815" algn="l" defTabSz="914400">
                <a:buSzPct val="100000"/>
                <a:buFont typeface="Arial"/>
                <a:buChar char="•"/>
                <a:defRPr sz="1800"/>
              </a:pPr>
              <a:r>
                <a:rPr sz="3200">
                  <a:solidFill>
                    <a:srgbClr val="00685D"/>
                  </a:solidFill>
                  <a:latin typeface="Arial"/>
                  <a:ea typeface="Arial"/>
                  <a:cs typeface="Arial"/>
                  <a:sym typeface="Arial"/>
                </a:rPr>
                <a:t>Push an app and “it just works”</a:t>
              </a: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r>
                <a:rPr sz="3200">
                  <a:solidFill>
                    <a:srgbClr val="00685D"/>
                  </a:solidFill>
                  <a:latin typeface="Arial"/>
                  <a:ea typeface="Arial"/>
                  <a:cs typeface="Arial"/>
                  <a:sym typeface="Arial"/>
                </a:rPr>
                <a:t>Build applications that consume increasing amounts of data, supporting wide ranging use cases</a:t>
              </a: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r>
                <a:rPr sz="3200">
                  <a:solidFill>
                    <a:srgbClr val="00685D"/>
                  </a:solidFill>
                  <a:latin typeface="Arial"/>
                  <a:ea typeface="Arial"/>
                  <a:cs typeface="Arial"/>
                  <a:sym typeface="Arial"/>
                </a:rPr>
                <a:t>Support new application patterns like Microservices </a:t>
              </a:r>
            </a:p>
          </p:txBody>
        </p:sp>
        <p:grpSp>
          <p:nvGrpSpPr>
            <p:cNvPr id="122" name="Group 122"/>
            <p:cNvGrpSpPr/>
            <p:nvPr/>
          </p:nvGrpSpPr>
          <p:grpSpPr>
            <a:xfrm>
              <a:off x="236623" y="175104"/>
              <a:ext cx="6347369" cy="1262267"/>
              <a:chOff x="0" y="0"/>
              <a:chExt cx="6347368" cy="1262266"/>
            </a:xfrm>
          </p:grpSpPr>
          <p:sp>
            <p:nvSpPr>
              <p:cNvPr id="120" name="Shape 120"/>
              <p:cNvSpPr/>
              <p:nvPr/>
            </p:nvSpPr>
            <p:spPr>
              <a:xfrm>
                <a:off x="0" y="0"/>
                <a:ext cx="6347369" cy="1262267"/>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algn="l" defTabSz="914400">
                  <a:spcBef>
                    <a:spcPts val="1200"/>
                  </a:spcBef>
                  <a:defRPr b="1" sz="3200">
                    <a:solidFill>
                      <a:srgbClr val="FFFFFF"/>
                    </a:solidFill>
                    <a:latin typeface="Arial"/>
                    <a:ea typeface="Arial"/>
                    <a:cs typeface="Arial"/>
                    <a:sym typeface="Arial"/>
                  </a:defRPr>
                </a:pPr>
              </a:p>
            </p:txBody>
          </p:sp>
          <p:sp>
            <p:nvSpPr>
              <p:cNvPr id="121" name="Shape 121"/>
              <p:cNvSpPr/>
              <p:nvPr/>
            </p:nvSpPr>
            <p:spPr>
              <a:xfrm>
                <a:off x="31231" y="45959"/>
                <a:ext cx="6284906" cy="11703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indent="119062" algn="l" defTabSz="914400">
                  <a:spcBef>
                    <a:spcPts val="1200"/>
                  </a:spcBef>
                  <a:defRPr b="1" sz="3200">
                    <a:solidFill>
                      <a:srgbClr val="FFFFFF"/>
                    </a:solidFill>
                    <a:latin typeface="Arial"/>
                    <a:ea typeface="Arial"/>
                    <a:cs typeface="Arial"/>
                    <a:sym typeface="Arial"/>
                  </a:defRPr>
                </a:lvl1pPr>
              </a:lstStyle>
              <a:p>
                <a:pPr lvl="0">
                  <a:defRPr b="0" sz="1800">
                    <a:solidFill>
                      <a:srgbClr val="000000"/>
                    </a:solidFill>
                  </a:defRPr>
                </a:pPr>
                <a:r>
                  <a:rPr b="1" sz="3200">
                    <a:solidFill>
                      <a:srgbClr val="FFFFFF"/>
                    </a:solidFill>
                  </a:rPr>
                  <a:t>Radically Simple, Developer Friendly</a:t>
                </a:r>
              </a:p>
            </p:txBody>
          </p:sp>
        </p:grpSp>
        <p:sp>
          <p:nvSpPr>
            <p:cNvPr id="123" name="Shape 123"/>
            <p:cNvSpPr/>
            <p:nvPr/>
          </p:nvSpPr>
          <p:spPr>
            <a:xfrm>
              <a:off x="567634" y="7336922"/>
              <a:ext cx="5861044"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lvl1pPr algn="l" defTabSz="914400">
                <a:defRPr i="1" sz="3200">
                  <a:solidFill>
                    <a:srgbClr val="00685D"/>
                  </a:solidFill>
                  <a:latin typeface="Arial"/>
                  <a:ea typeface="Arial"/>
                  <a:cs typeface="Arial"/>
                  <a:sym typeface="Arial"/>
                </a:defRPr>
              </a:lvl1pPr>
            </a:lstStyle>
            <a:p>
              <a:pPr lvl="0">
                <a:defRPr i="0" sz="1800">
                  <a:solidFill>
                    <a:srgbClr val="000000"/>
                  </a:solidFill>
                </a:defRPr>
              </a:pPr>
              <a:r>
                <a:rPr i="1" sz="3200">
                  <a:solidFill>
                    <a:srgbClr val="00685D"/>
                  </a:solidFill>
                </a:rPr>
                <a:t>Easy to add and customize</a:t>
              </a:r>
            </a:p>
          </p:txBody>
        </p:sp>
      </p:grpSp>
      <p:grpSp>
        <p:nvGrpSpPr>
          <p:cNvPr id="130" name="Group 130"/>
          <p:cNvGrpSpPr/>
          <p:nvPr/>
        </p:nvGrpSpPr>
        <p:grpSpPr>
          <a:xfrm>
            <a:off x="16294775" y="2214375"/>
            <a:ext cx="6792519" cy="8307645"/>
            <a:chOff x="0" y="0"/>
            <a:chExt cx="6792517" cy="8307643"/>
          </a:xfrm>
        </p:grpSpPr>
        <p:sp>
          <p:nvSpPr>
            <p:cNvPr id="125" name="Shape 125"/>
            <p:cNvSpPr/>
            <p:nvPr/>
          </p:nvSpPr>
          <p:spPr>
            <a:xfrm>
              <a:off x="0" y="0"/>
              <a:ext cx="6792518" cy="830764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2800">
                  <a:solidFill>
                    <a:srgbClr val="FFFFFF"/>
                  </a:solidFill>
                  <a:latin typeface="Arial"/>
                  <a:ea typeface="Arial"/>
                  <a:cs typeface="Arial"/>
                  <a:sym typeface="Arial"/>
                </a:defRPr>
              </a:pPr>
            </a:p>
          </p:txBody>
        </p:sp>
        <p:sp>
          <p:nvSpPr>
            <p:cNvPr id="126" name="Shape 126"/>
            <p:cNvSpPr/>
            <p:nvPr/>
          </p:nvSpPr>
          <p:spPr>
            <a:xfrm>
              <a:off x="344419" y="1525323"/>
              <a:ext cx="6205516" cy="5869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p>
              <a:pPr lvl="1" marL="178815" indent="-178815" algn="l" defTabSz="914400">
                <a:buSzPct val="100000"/>
                <a:buFont typeface="Arial"/>
                <a:buChar char="•"/>
                <a:defRPr sz="1800"/>
              </a:pPr>
              <a:r>
                <a:rPr sz="3200">
                  <a:solidFill>
                    <a:srgbClr val="00685D"/>
                  </a:solidFill>
                  <a:latin typeface="Arial"/>
                  <a:ea typeface="Arial"/>
                  <a:cs typeface="Arial"/>
                  <a:sym typeface="Arial"/>
                </a:rPr>
                <a:t>Highly scalable, self healing</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Logging and audit trail requirements</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Existing enterprise policies on user access &amp; authorization</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Application Monitoring and Operational metrics</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Application Uptime SLAs</a:t>
              </a:r>
            </a:p>
          </p:txBody>
        </p:sp>
        <p:grpSp>
          <p:nvGrpSpPr>
            <p:cNvPr id="129" name="Group 129"/>
            <p:cNvGrpSpPr/>
            <p:nvPr/>
          </p:nvGrpSpPr>
          <p:grpSpPr>
            <a:xfrm>
              <a:off x="268073" y="229140"/>
              <a:ext cx="6339683" cy="1262772"/>
              <a:chOff x="0" y="0"/>
              <a:chExt cx="6339682" cy="1262770"/>
            </a:xfrm>
          </p:grpSpPr>
          <p:sp>
            <p:nvSpPr>
              <p:cNvPr id="127" name="Shape 127"/>
              <p:cNvSpPr/>
              <p:nvPr/>
            </p:nvSpPr>
            <p:spPr>
              <a:xfrm>
                <a:off x="0" y="0"/>
                <a:ext cx="6339683" cy="1262771"/>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algn="l" defTabSz="914400">
                  <a:spcBef>
                    <a:spcPts val="1200"/>
                  </a:spcBef>
                  <a:defRPr sz="4800">
                    <a:solidFill>
                      <a:srgbClr val="FFFFFF"/>
                    </a:solidFill>
                    <a:latin typeface="Arial"/>
                    <a:ea typeface="Arial"/>
                    <a:cs typeface="Arial"/>
                    <a:sym typeface="Arial"/>
                  </a:defRPr>
                </a:pPr>
              </a:p>
            </p:txBody>
          </p:sp>
          <p:sp>
            <p:nvSpPr>
              <p:cNvPr id="128" name="Shape 128"/>
              <p:cNvSpPr/>
              <p:nvPr/>
            </p:nvSpPr>
            <p:spPr>
              <a:xfrm>
                <a:off x="31245" y="46213"/>
                <a:ext cx="6277193" cy="1170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p>
                <a:pPr lvl="1" indent="0" algn="l" defTabSz="914400">
                  <a:spcBef>
                    <a:spcPts val="1200"/>
                  </a:spcBef>
                  <a:defRPr sz="1800"/>
                </a:pPr>
                <a:r>
                  <a:rPr b="1" sz="3200">
                    <a:solidFill>
                      <a:srgbClr val="FFFFFF"/>
                    </a:solidFill>
                    <a:latin typeface="Arial"/>
                    <a:ea typeface="Arial"/>
                    <a:cs typeface="Arial"/>
                    <a:sym typeface="Arial"/>
                  </a:rPr>
                  <a:t>Operational Benefits for Every Application </a:t>
                </a:r>
              </a:p>
            </p:txBody>
          </p:sp>
        </p:grpSp>
      </p:grpSp>
      <p:grpSp>
        <p:nvGrpSpPr>
          <p:cNvPr id="144" name="Group 144"/>
          <p:cNvGrpSpPr/>
          <p:nvPr/>
        </p:nvGrpSpPr>
        <p:grpSpPr>
          <a:xfrm>
            <a:off x="8717424" y="2236666"/>
            <a:ext cx="7324180" cy="8332204"/>
            <a:chOff x="0" y="0"/>
            <a:chExt cx="7324179" cy="8332203"/>
          </a:xfrm>
        </p:grpSpPr>
        <p:sp>
          <p:nvSpPr>
            <p:cNvPr id="131" name="Shape 131"/>
            <p:cNvSpPr/>
            <p:nvPr/>
          </p:nvSpPr>
          <p:spPr>
            <a:xfrm>
              <a:off x="0" y="-1"/>
              <a:ext cx="7324180" cy="833220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3200">
                  <a:solidFill>
                    <a:srgbClr val="FFFFFF"/>
                  </a:solidFill>
                  <a:latin typeface="Arial"/>
                  <a:ea typeface="Arial"/>
                  <a:cs typeface="Arial"/>
                  <a:sym typeface="Arial"/>
                </a:defRPr>
              </a:pPr>
            </a:p>
          </p:txBody>
        </p:sp>
        <p:grpSp>
          <p:nvGrpSpPr>
            <p:cNvPr id="134" name="Group 134"/>
            <p:cNvGrpSpPr/>
            <p:nvPr/>
          </p:nvGrpSpPr>
          <p:grpSpPr>
            <a:xfrm>
              <a:off x="278026" y="191295"/>
              <a:ext cx="6827522" cy="1219201"/>
              <a:chOff x="0" y="0"/>
              <a:chExt cx="6827520" cy="1219200"/>
            </a:xfrm>
          </p:grpSpPr>
          <p:sp>
            <p:nvSpPr>
              <p:cNvPr id="132" name="Shape 132"/>
              <p:cNvSpPr/>
              <p:nvPr/>
            </p:nvSpPr>
            <p:spPr>
              <a:xfrm>
                <a:off x="0" y="0"/>
                <a:ext cx="6827521" cy="1219200"/>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algn="l" defTabSz="914400">
                  <a:spcBef>
                    <a:spcPts val="1200"/>
                  </a:spcBef>
                  <a:defRPr b="1" sz="3600">
                    <a:solidFill>
                      <a:srgbClr val="FFFFFF"/>
                    </a:solidFill>
                    <a:latin typeface="Arial"/>
                    <a:ea typeface="Arial"/>
                    <a:cs typeface="Arial"/>
                    <a:sym typeface="Arial"/>
                  </a:defRPr>
                </a:pPr>
              </a:p>
            </p:txBody>
          </p:sp>
          <p:sp>
            <p:nvSpPr>
              <p:cNvPr id="133" name="Shape 133"/>
              <p:cNvSpPr/>
              <p:nvPr/>
            </p:nvSpPr>
            <p:spPr>
              <a:xfrm>
                <a:off x="30167" y="228458"/>
                <a:ext cx="6767186" cy="762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spcBef>
                    <a:spcPts val="1200"/>
                  </a:spcBef>
                  <a:defRPr b="1" sz="3600">
                    <a:solidFill>
                      <a:srgbClr val="FFFFFF"/>
                    </a:solidFill>
                    <a:latin typeface="Arial"/>
                    <a:ea typeface="Arial"/>
                    <a:cs typeface="Arial"/>
                    <a:sym typeface="Arial"/>
                  </a:defRPr>
                </a:lvl1pPr>
              </a:lstStyle>
              <a:p>
                <a:pPr lvl="0">
                  <a:defRPr b="0" sz="1800">
                    <a:solidFill>
                      <a:srgbClr val="000000"/>
                    </a:solidFill>
                  </a:defRPr>
                </a:pPr>
                <a:r>
                  <a:rPr b="1" sz="3600">
                    <a:solidFill>
                      <a:srgbClr val="FFFFFF"/>
                    </a:solidFill>
                  </a:rPr>
                  <a:t>Broad Ecosystem Services</a:t>
                </a:r>
              </a:p>
            </p:txBody>
          </p:sp>
        </p:grpSp>
        <p:grpSp>
          <p:nvGrpSpPr>
            <p:cNvPr id="137" name="Group 137"/>
            <p:cNvGrpSpPr/>
            <p:nvPr/>
          </p:nvGrpSpPr>
          <p:grpSpPr>
            <a:xfrm>
              <a:off x="278026" y="3937709"/>
              <a:ext cx="6827522" cy="1895198"/>
              <a:chOff x="0" y="0"/>
              <a:chExt cx="6827520" cy="1895197"/>
            </a:xfrm>
          </p:grpSpPr>
          <p:sp>
            <p:nvSpPr>
              <p:cNvPr id="135" name="Shape 135"/>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lvl="0" algn="l" defTabSz="914400">
                  <a:defRPr sz="4200">
                    <a:solidFill>
                      <a:srgbClr val="00685D"/>
                    </a:solidFill>
                    <a:latin typeface="Arial"/>
                    <a:ea typeface="Arial"/>
                    <a:cs typeface="Arial"/>
                    <a:sym typeface="Arial"/>
                  </a:defRPr>
                </a:pPr>
              </a:p>
            </p:txBody>
          </p:sp>
          <p:sp>
            <p:nvSpPr>
              <p:cNvPr id="136" name="Shape 136"/>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lvl="0">
                  <a:defRPr sz="1800">
                    <a:solidFill>
                      <a:srgbClr val="000000"/>
                    </a:solidFill>
                  </a:defRPr>
                </a:pPr>
                <a:r>
                  <a:rPr sz="4200">
                    <a:solidFill>
                      <a:srgbClr val="00685D"/>
                    </a:solidFill>
                  </a:rPr>
                  <a:t>App Services</a:t>
                </a:r>
              </a:p>
            </p:txBody>
          </p:sp>
        </p:grpSp>
        <p:grpSp>
          <p:nvGrpSpPr>
            <p:cNvPr id="140" name="Group 140"/>
            <p:cNvGrpSpPr/>
            <p:nvPr/>
          </p:nvGrpSpPr>
          <p:grpSpPr>
            <a:xfrm>
              <a:off x="278026" y="1637338"/>
              <a:ext cx="6827522" cy="1895199"/>
              <a:chOff x="0" y="0"/>
              <a:chExt cx="6827520" cy="1895197"/>
            </a:xfrm>
          </p:grpSpPr>
          <p:sp>
            <p:nvSpPr>
              <p:cNvPr id="138" name="Shape 138"/>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lvl="0" algn="l" defTabSz="914400">
                  <a:defRPr sz="4200">
                    <a:solidFill>
                      <a:srgbClr val="00685D"/>
                    </a:solidFill>
                    <a:latin typeface="Arial"/>
                    <a:ea typeface="Arial"/>
                    <a:cs typeface="Arial"/>
                    <a:sym typeface="Arial"/>
                  </a:defRPr>
                </a:pPr>
              </a:p>
            </p:txBody>
          </p:sp>
          <p:sp>
            <p:nvSpPr>
              <p:cNvPr id="139" name="Shape 139"/>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lvl="0">
                  <a:defRPr sz="1800">
                    <a:solidFill>
                      <a:srgbClr val="000000"/>
                    </a:solidFill>
                  </a:defRPr>
                </a:pPr>
                <a:r>
                  <a:rPr sz="4200">
                    <a:solidFill>
                      <a:srgbClr val="00685D"/>
                    </a:solidFill>
                  </a:rPr>
                  <a:t>Data Services</a:t>
                </a:r>
              </a:p>
            </p:txBody>
          </p:sp>
        </p:grpSp>
        <p:grpSp>
          <p:nvGrpSpPr>
            <p:cNvPr id="143" name="Group 143"/>
            <p:cNvGrpSpPr/>
            <p:nvPr/>
          </p:nvGrpSpPr>
          <p:grpSpPr>
            <a:xfrm>
              <a:off x="278026" y="6238077"/>
              <a:ext cx="6827522" cy="1895198"/>
              <a:chOff x="0" y="0"/>
              <a:chExt cx="6827520" cy="1895197"/>
            </a:xfrm>
          </p:grpSpPr>
          <p:sp>
            <p:nvSpPr>
              <p:cNvPr id="141" name="Shape 141"/>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lvl="0" algn="l" defTabSz="914400">
                  <a:defRPr sz="4200">
                    <a:solidFill>
                      <a:srgbClr val="00685D"/>
                    </a:solidFill>
                    <a:latin typeface="Arial"/>
                    <a:ea typeface="Arial"/>
                    <a:cs typeface="Arial"/>
                    <a:sym typeface="Arial"/>
                  </a:defRPr>
                </a:pPr>
              </a:p>
            </p:txBody>
          </p:sp>
          <p:sp>
            <p:nvSpPr>
              <p:cNvPr id="142" name="Shape 142"/>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lvl="0">
                  <a:defRPr sz="1800">
                    <a:solidFill>
                      <a:srgbClr val="000000"/>
                    </a:solidFill>
                  </a:defRPr>
                </a:pPr>
                <a:r>
                  <a:rPr sz="4200">
                    <a:solidFill>
                      <a:srgbClr val="00685D"/>
                    </a:solidFill>
                  </a:rPr>
                  <a:t>Mobile Services</a:t>
                </a:r>
              </a:p>
            </p:txBody>
          </p:sp>
        </p:grpSp>
      </p:grpSp>
      <p:sp>
        <p:nvSpPr>
          <p:cNvPr id="145" name="Shape 145"/>
          <p:cNvSpPr/>
          <p:nvPr/>
        </p:nvSpPr>
        <p:spPr>
          <a:xfrm>
            <a:off x="12453655" y="443988"/>
            <a:ext cx="1155154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Core Tenets of Pivotal Cloud Foundry</a:t>
            </a:r>
          </a:p>
        </p:txBody>
      </p:sp>
      <p:sp>
        <p:nvSpPr>
          <p:cNvPr id="146" name="Shape 146"/>
          <p:cNvSpPr/>
          <p:nvPr/>
        </p:nvSpPr>
        <p:spPr>
          <a:xfrm>
            <a:off x="18090126" y="1151467"/>
            <a:ext cx="5891375"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The Enterprise Platform as a Service</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109"/>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1" presetID="22" grpId="4" fill="hold">
                                  <p:stCondLst>
                                    <p:cond delay="0"/>
                                  </p:stCondLst>
                                  <p:iterate type="el" backwards="0">
                                    <p:tmAbs val="0"/>
                                  </p:iterate>
                                  <p:childTnLst>
                                    <p:set>
                                      <p:cBhvr>
                                        <p:cTn id="17" fill="hold"/>
                                        <p:tgtEl>
                                          <p:spTgt spid="117"/>
                                        </p:tgtEl>
                                        <p:attrNameLst>
                                          <p:attrName>style.visibility</p:attrName>
                                        </p:attrNameLst>
                                      </p:cBhvr>
                                      <p:to>
                                        <p:strVal val="visible"/>
                                      </p:to>
                                    </p:set>
                                    <p:animEffect filter="wipe(up)" transition="in">
                                      <p:cBhvr>
                                        <p:cTn id="18"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3"/>
      <p:bldP build="whole" bldLvl="1" animBg="1" rev="0" advAuto="0" spid="144" grpId="1"/>
      <p:bldP build="whole" bldLvl="1" animBg="1" rev="0" advAuto="0" spid="130" grpId="2"/>
      <p:bldP build="whole" bldLvl="1" animBg="1" rev="0" advAuto="0" spid="117" grpId="4"/>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0" name="Shape 920"/>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sp>
        <p:nvSpPr>
          <p:cNvPr id="921" name="Shape 921"/>
          <p:cNvSpPr/>
          <p:nvPr/>
        </p:nvSpPr>
        <p:spPr>
          <a:xfrm>
            <a:off x="10360931" y="37948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pPr>
          </a:p>
        </p:txBody>
      </p:sp>
      <p:grpSp>
        <p:nvGrpSpPr>
          <p:cNvPr id="924" name="Group 924"/>
          <p:cNvGrpSpPr/>
          <p:nvPr/>
        </p:nvGrpSpPr>
        <p:grpSpPr>
          <a:xfrm>
            <a:off x="12212187" y="4744710"/>
            <a:ext cx="2136146" cy="1048343"/>
            <a:chOff x="0" y="0"/>
            <a:chExt cx="2136145" cy="1048342"/>
          </a:xfrm>
        </p:grpSpPr>
        <p:pic>
          <p:nvPicPr>
            <p:cNvPr id="922" name="pasted-image.pdf"/>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923" name="Shape 923"/>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desired state</a:t>
              </a:r>
            </a:p>
          </p:txBody>
        </p:sp>
      </p:grpSp>
      <p:grpSp>
        <p:nvGrpSpPr>
          <p:cNvPr id="927" name="Group 927"/>
          <p:cNvGrpSpPr/>
          <p:nvPr/>
        </p:nvGrpSpPr>
        <p:grpSpPr>
          <a:xfrm>
            <a:off x="12259432" y="6041883"/>
            <a:ext cx="2041656" cy="1004202"/>
            <a:chOff x="0" y="0"/>
            <a:chExt cx="2041655" cy="1004200"/>
          </a:xfrm>
        </p:grpSpPr>
        <p:sp>
          <p:nvSpPr>
            <p:cNvPr id="925" name="Shape 925"/>
            <p:cNvSpPr/>
            <p:nvPr/>
          </p:nvSpPr>
          <p:spPr>
            <a:xfrm>
              <a:off x="0" y="521600"/>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actual state</a:t>
              </a:r>
            </a:p>
          </p:txBody>
        </p:sp>
        <p:pic>
          <p:nvPicPr>
            <p:cNvPr id="926" name="pasted-image.pdf"/>
            <p:cNvPicPr/>
            <p:nvPr/>
          </p:nvPicPr>
          <p:blipFill>
            <a:blip r:embed="rId2">
              <a:extLst/>
            </a:blip>
            <a:stretch>
              <a:fillRect/>
            </a:stretch>
          </p:blipFill>
          <p:spPr>
            <a:xfrm>
              <a:off x="510579" y="0"/>
              <a:ext cx="1020497" cy="556634"/>
            </a:xfrm>
            <a:prstGeom prst="rect">
              <a:avLst/>
            </a:prstGeom>
            <a:ln w="12700" cap="flat">
              <a:noFill/>
              <a:miter lim="400000"/>
            </a:ln>
            <a:effectLst/>
          </p:spPr>
        </p:pic>
      </p:grpSp>
      <p:grpSp>
        <p:nvGrpSpPr>
          <p:cNvPr id="949" name="Group 949"/>
          <p:cNvGrpSpPr/>
          <p:nvPr/>
        </p:nvGrpSpPr>
        <p:grpSpPr>
          <a:xfrm>
            <a:off x="2146191" y="2820795"/>
            <a:ext cx="8358691" cy="9352301"/>
            <a:chOff x="0" y="0"/>
            <a:chExt cx="8358689" cy="9352300"/>
          </a:xfrm>
        </p:grpSpPr>
        <p:grpSp>
          <p:nvGrpSpPr>
            <p:cNvPr id="938" name="Group 938"/>
            <p:cNvGrpSpPr/>
            <p:nvPr/>
          </p:nvGrpSpPr>
          <p:grpSpPr>
            <a:xfrm>
              <a:off x="1644330" y="640631"/>
              <a:ext cx="5070031" cy="6891715"/>
              <a:chOff x="0" y="0"/>
              <a:chExt cx="5070030" cy="6891714"/>
            </a:xfrm>
          </p:grpSpPr>
          <p:sp>
            <p:nvSpPr>
              <p:cNvPr id="928" name="Shape 928"/>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29" name="Shape 929"/>
              <p:cNvSpPr/>
              <p:nvPr/>
            </p:nvSpPr>
            <p:spPr>
              <a:xfrm flipV="1">
                <a:off x="222467" y="0"/>
                <a:ext cx="1" cy="1811544"/>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0" name="Shape 930"/>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1" name="Shape 931"/>
              <p:cNvSpPr/>
              <p:nvPr/>
            </p:nvSpPr>
            <p:spPr>
              <a:xfrm flipV="1">
                <a:off x="-1" y="3388113"/>
                <a:ext cx="2"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2" name="Shape 932"/>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3" name="Shape 933"/>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4" name="Shape 934"/>
              <p:cNvSpPr/>
              <p:nvPr/>
            </p:nvSpPr>
            <p:spPr>
              <a:xfrm>
                <a:off x="13191" y="3399204"/>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5" name="Shape 935"/>
              <p:cNvSpPr/>
              <p:nvPr/>
            </p:nvSpPr>
            <p:spPr>
              <a:xfrm flipV="1">
                <a:off x="0" y="5668502"/>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6" name="Shape 936"/>
              <p:cNvSpPr/>
              <p:nvPr/>
            </p:nvSpPr>
            <p:spPr>
              <a:xfrm>
                <a:off x="13191" y="5964301"/>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37" name="Shape 937"/>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939" name="Shape 939"/>
            <p:cNvSpPr/>
            <p:nvPr/>
          </p:nvSpPr>
          <p:spPr>
            <a:xfrm>
              <a:off x="3132219" y="7540757"/>
              <a:ext cx="2094252" cy="1811544"/>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940" name="Shape 940"/>
            <p:cNvSpPr/>
            <p:nvPr/>
          </p:nvSpPr>
          <p:spPr>
            <a:xfrm>
              <a:off x="1068556" y="2433606"/>
              <a:ext cx="6221578" cy="541099"/>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941" name="Shape 941"/>
            <p:cNvSpPr/>
            <p:nvPr/>
          </p:nvSpPr>
          <p:spPr>
            <a:xfrm>
              <a:off x="0"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sp>
          <p:nvSpPr>
            <p:cNvPr id="942" name="Shape 942"/>
            <p:cNvSpPr/>
            <p:nvPr/>
          </p:nvSpPr>
          <p:spPr>
            <a:xfrm>
              <a:off x="2917242"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sp>
          <p:nvSpPr>
            <p:cNvPr id="943" name="Shape 943"/>
            <p:cNvSpPr/>
            <p:nvPr/>
          </p:nvSpPr>
          <p:spPr>
            <a:xfrm>
              <a:off x="5834484"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DEA</a:t>
              </a:r>
            </a:p>
          </p:txBody>
        </p:sp>
        <p:sp>
          <p:nvSpPr>
            <p:cNvPr id="944" name="Shape 944"/>
            <p:cNvSpPr/>
            <p:nvPr/>
          </p:nvSpPr>
          <p:spPr>
            <a:xfrm>
              <a:off x="360914" y="313290"/>
              <a:ext cx="3011767" cy="541099"/>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945" name="Shape 945"/>
            <p:cNvSpPr/>
            <p:nvPr/>
          </p:nvSpPr>
          <p:spPr>
            <a:xfrm>
              <a:off x="4943630" y="0"/>
              <a:ext cx="3232866" cy="1167680"/>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grpSp>
      <p:graphicFrame>
        <p:nvGraphicFramePr>
          <p:cNvPr id="946" name="Table 946"/>
          <p:cNvGraphicFramePr/>
          <p:nvPr/>
        </p:nvGraphicFramePr>
        <p:xfrm>
          <a:off x="2309159" y="77502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947" name="Table 947"/>
          <p:cNvGraphicFramePr/>
          <p:nvPr/>
        </p:nvGraphicFramePr>
        <p:xfrm>
          <a:off x="5305026" y="77439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948" name="Table 948"/>
          <p:cNvGraphicFramePr/>
          <p:nvPr/>
        </p:nvGraphicFramePr>
        <p:xfrm>
          <a:off x="8174706" y="7737557"/>
          <a:ext cx="2155196"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950" name="Shape 950"/>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951" name="Shape 951"/>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Application Instances are Recovered</a:t>
            </a:r>
          </a:p>
        </p:txBody>
      </p:sp>
    </p:spTree>
  </p:cSld>
  <p:clrMapOvr>
    <a:masterClrMapping/>
  </p:clrMapOvr>
  <p:transition spd="slow" advClick="1">
    <p:dissolve/>
  </p:transition>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3" name="Shape 953"/>
          <p:cNvSpPr/>
          <p:nvPr/>
        </p:nvSpPr>
        <p:spPr>
          <a:xfrm flipV="1">
            <a:off x="12191999" y="84274"/>
            <a:ext cx="1" cy="13547452"/>
          </a:xfrm>
          <a:prstGeom prst="line">
            <a:avLst/>
          </a:prstGeom>
          <a:ln w="25400">
            <a:solidFill>
              <a:srgbClr val="F8F8F8"/>
            </a:solidFill>
            <a:miter lim="400000"/>
          </a:ln>
        </p:spPr>
        <p:txBody>
          <a:bodyPr lIns="0" tIns="0" rIns="0" bIns="0" anchor="ctr"/>
          <a:lstStyle/>
          <a:p>
            <a:pPr lvl="0">
              <a:defRPr sz="3200"/>
            </a:pPr>
          </a:p>
        </p:txBody>
      </p:sp>
      <p:sp>
        <p:nvSpPr>
          <p:cNvPr id="954" name="Shape 954"/>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955" name="Shape 955"/>
          <p:cNvSpPr/>
          <p:nvPr/>
        </p:nvSpPr>
        <p:spPr>
          <a:xfrm>
            <a:off x="14748392" y="6930189"/>
            <a:ext cx="68178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Application Instances are Recovered</a:t>
            </a:r>
          </a:p>
        </p:txBody>
      </p:sp>
      <p:pic>
        <p:nvPicPr>
          <p:cNvPr id="956"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962" name="Group 962"/>
          <p:cNvGrpSpPr/>
          <p:nvPr/>
        </p:nvGrpSpPr>
        <p:grpSpPr>
          <a:xfrm>
            <a:off x="6607888" y="2878942"/>
            <a:ext cx="3585325" cy="2665017"/>
            <a:chOff x="-1449178" y="0"/>
            <a:chExt cx="3585324" cy="2665015"/>
          </a:xfrm>
        </p:grpSpPr>
        <p:sp>
          <p:nvSpPr>
            <p:cNvPr id="957" name="Shape 957"/>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958"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959" name="Shape 959"/>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960" name="Shape 960"/>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961"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963"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967" name="Group 967"/>
          <p:cNvGrpSpPr/>
          <p:nvPr/>
        </p:nvGrpSpPr>
        <p:grpSpPr>
          <a:xfrm>
            <a:off x="18596545" y="3726034"/>
            <a:ext cx="2936858" cy="2264350"/>
            <a:chOff x="0" y="0"/>
            <a:chExt cx="2936856" cy="2264348"/>
          </a:xfrm>
        </p:grpSpPr>
        <p:sp>
          <p:nvSpPr>
            <p:cNvPr id="964" name="Shape 964"/>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965"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966"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968" name="Shape 968"/>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grpSp>
        <p:nvGrpSpPr>
          <p:cNvPr id="990" name="Group 990"/>
          <p:cNvGrpSpPr/>
          <p:nvPr/>
        </p:nvGrpSpPr>
        <p:grpSpPr>
          <a:xfrm>
            <a:off x="14439791" y="7725616"/>
            <a:ext cx="4896268" cy="5478296"/>
            <a:chOff x="0" y="0"/>
            <a:chExt cx="4896267" cy="5478294"/>
          </a:xfrm>
        </p:grpSpPr>
        <p:grpSp>
          <p:nvGrpSpPr>
            <p:cNvPr id="979" name="Group 979"/>
            <p:cNvGrpSpPr/>
            <p:nvPr/>
          </p:nvGrpSpPr>
          <p:grpSpPr>
            <a:xfrm>
              <a:off x="963198" y="375262"/>
              <a:ext cx="2969871" cy="4036958"/>
              <a:chOff x="0" y="0"/>
              <a:chExt cx="2969870" cy="4036957"/>
            </a:xfrm>
          </p:grpSpPr>
          <p:sp>
            <p:nvSpPr>
              <p:cNvPr id="969" name="Shape 969"/>
              <p:cNvSpPr/>
              <p:nvPr/>
            </p:nvSpPr>
            <p:spPr>
              <a:xfrm flipV="1">
                <a:off x="2908169" y="227948"/>
                <a:ext cx="1" cy="83320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0" name="Shape 970"/>
              <p:cNvSpPr/>
              <p:nvPr/>
            </p:nvSpPr>
            <p:spPr>
              <a:xfrm flipV="1">
                <a:off x="130314" y="0"/>
                <a:ext cx="1" cy="106114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1" name="Shape 971"/>
              <p:cNvSpPr/>
              <p:nvPr/>
            </p:nvSpPr>
            <p:spPr>
              <a:xfrm flipV="1">
                <a:off x="1484934" y="3352965"/>
                <a:ext cx="1" cy="68399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2" name="Shape 972"/>
              <p:cNvSpPr/>
              <p:nvPr/>
            </p:nvSpPr>
            <p:spPr>
              <a:xfrm flipV="1">
                <a:off x="-1" y="1984654"/>
                <a:ext cx="2" cy="19001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3" name="Shape 973"/>
              <p:cNvSpPr/>
              <p:nvPr/>
            </p:nvSpPr>
            <p:spPr>
              <a:xfrm flipV="1">
                <a:off x="1484934" y="1356352"/>
                <a:ext cx="1" cy="79228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4" name="Shape 974"/>
              <p:cNvSpPr/>
              <p:nvPr/>
            </p:nvSpPr>
            <p:spPr>
              <a:xfrm flipV="1">
                <a:off x="2969869" y="1985036"/>
                <a:ext cx="1" cy="18219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5" name="Shape 975"/>
              <p:cNvSpPr/>
              <p:nvPr/>
            </p:nvSpPr>
            <p:spPr>
              <a:xfrm>
                <a:off x="7727" y="1991150"/>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6" name="Shape 976"/>
              <p:cNvSpPr/>
              <p:nvPr/>
            </p:nvSpPr>
            <p:spPr>
              <a:xfrm flipV="1">
                <a:off x="0" y="3320437"/>
                <a:ext cx="1" cy="18219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7" name="Shape 977"/>
              <p:cNvSpPr/>
              <p:nvPr/>
            </p:nvSpPr>
            <p:spPr>
              <a:xfrm>
                <a:off x="7727" y="3493707"/>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78" name="Shape 978"/>
              <p:cNvSpPr/>
              <p:nvPr/>
            </p:nvSpPr>
            <p:spPr>
              <a:xfrm flipV="1">
                <a:off x="2969870" y="3312998"/>
                <a:ext cx="1" cy="19002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980" name="Shape 980"/>
            <p:cNvSpPr/>
            <p:nvPr/>
          </p:nvSpPr>
          <p:spPr>
            <a:xfrm>
              <a:off x="1834759" y="4417147"/>
              <a:ext cx="1226750" cy="1061148"/>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Blob Store</a:t>
              </a:r>
            </a:p>
          </p:txBody>
        </p:sp>
        <p:sp>
          <p:nvSpPr>
            <p:cNvPr id="981" name="Shape 981"/>
            <p:cNvSpPr/>
            <p:nvPr/>
          </p:nvSpPr>
          <p:spPr>
            <a:xfrm>
              <a:off x="625927" y="1425532"/>
              <a:ext cx="3644413" cy="316960"/>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Message Bus (NATS)</a:t>
              </a:r>
            </a:p>
          </p:txBody>
        </p:sp>
        <p:sp>
          <p:nvSpPr>
            <p:cNvPr id="982" name="Shape 982"/>
            <p:cNvSpPr/>
            <p:nvPr/>
          </p:nvSpPr>
          <p:spPr>
            <a:xfrm>
              <a:off x="0" y="2553937"/>
              <a:ext cx="1478603"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983" name="Shape 983"/>
            <p:cNvSpPr/>
            <p:nvPr/>
          </p:nvSpPr>
          <p:spPr>
            <a:xfrm>
              <a:off x="1708832"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984" name="Shape 984"/>
            <p:cNvSpPr/>
            <p:nvPr/>
          </p:nvSpPr>
          <p:spPr>
            <a:xfrm>
              <a:off x="3417664"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985" name="Shape 985"/>
            <p:cNvSpPr/>
            <p:nvPr/>
          </p:nvSpPr>
          <p:spPr>
            <a:xfrm>
              <a:off x="211412" y="183516"/>
              <a:ext cx="1764203" cy="316960"/>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Cloud Controller</a:t>
              </a:r>
            </a:p>
          </p:txBody>
        </p:sp>
        <p:sp>
          <p:nvSpPr>
            <p:cNvPr id="986" name="Shape 986"/>
            <p:cNvSpPr/>
            <p:nvPr/>
          </p:nvSpPr>
          <p:spPr>
            <a:xfrm>
              <a:off x="2895828" y="0"/>
              <a:ext cx="1893716" cy="683992"/>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Health Manager</a:t>
              </a:r>
            </a:p>
          </p:txBody>
        </p:sp>
      </p:grpSp>
      <p:graphicFrame>
        <p:nvGraphicFramePr>
          <p:cNvPr id="987" name="Table 987"/>
          <p:cNvGraphicFramePr/>
          <p:nvPr/>
        </p:nvGraphicFramePr>
        <p:xfrm>
          <a:off x="14535253" y="10613146"/>
          <a:ext cx="1297997" cy="62712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14215"/>
                <a:gridCol w="214215"/>
                <a:gridCol w="214215"/>
                <a:gridCol w="214215"/>
                <a:gridCol w="214215"/>
                <a:gridCol w="214215"/>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988" name="Table 988"/>
          <p:cNvGraphicFramePr/>
          <p:nvPr/>
        </p:nvGraphicFramePr>
        <p:xfrm>
          <a:off x="16290141" y="10609427"/>
          <a:ext cx="1195907" cy="627122"/>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197201"/>
                <a:gridCol w="197201"/>
                <a:gridCol w="197201"/>
                <a:gridCol w="197201"/>
                <a:gridCol w="197201"/>
                <a:gridCol w="197201"/>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989" name="Table 989"/>
          <p:cNvGraphicFramePr/>
          <p:nvPr/>
        </p:nvGraphicFramePr>
        <p:xfrm>
          <a:off x="17971112" y="10605707"/>
          <a:ext cx="1254244" cy="641707"/>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06923"/>
                <a:gridCol w="206923"/>
                <a:gridCol w="206923"/>
                <a:gridCol w="206923"/>
                <a:gridCol w="206923"/>
                <a:gridCol w="206923"/>
              </a:tblGrid>
              <a:tr h="629005">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996" name="Group 996"/>
          <p:cNvGrpSpPr/>
          <p:nvPr/>
        </p:nvGrpSpPr>
        <p:grpSpPr>
          <a:xfrm>
            <a:off x="19262645" y="8344765"/>
            <a:ext cx="3655969" cy="3046413"/>
            <a:chOff x="-1519822" y="-381396"/>
            <a:chExt cx="3655968" cy="3046412"/>
          </a:xfrm>
        </p:grpSpPr>
        <p:sp>
          <p:nvSpPr>
            <p:cNvPr id="991" name="Shape 991"/>
            <p:cNvSpPr/>
            <p:nvPr/>
          </p:nvSpPr>
          <p:spPr>
            <a:xfrm>
              <a:off x="-1519823" y="-381397"/>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992"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993" name="Shape 993"/>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994" name="Shape 994"/>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995"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sp>
        <p:nvSpPr>
          <p:cNvPr id="997" name="Shape 997"/>
          <p:cNvSpPr/>
          <p:nvPr/>
        </p:nvSpPr>
        <p:spPr>
          <a:xfrm>
            <a:off x="14176916" y="7484978"/>
            <a:ext cx="5422018" cy="6067238"/>
          </a:xfrm>
          <a:prstGeom prst="roundRect">
            <a:avLst>
              <a:gd name="adj" fmla="val 7029"/>
            </a:avLst>
          </a:prstGeom>
          <a:ln w="254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998" name="Shape 998"/>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Application Instances Balanced across Availability Zones</a:t>
            </a:r>
          </a:p>
        </p:txBody>
      </p:sp>
      <p:sp>
        <p:nvSpPr>
          <p:cNvPr id="999" name="Shape 999"/>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Processes are Recovered</a:t>
            </a:r>
          </a:p>
        </p:txBody>
      </p:sp>
      <p:sp>
        <p:nvSpPr>
          <p:cNvPr id="1000" name="Shape 1000"/>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VMs are Recovered</a:t>
            </a:r>
          </a:p>
        </p:txBody>
      </p:sp>
      <p:sp>
        <p:nvSpPr>
          <p:cNvPr id="1001" name="Shape 1001"/>
          <p:cNvSpPr/>
          <p:nvPr/>
        </p:nvSpPr>
        <p:spPr>
          <a:xfrm>
            <a:off x="2101763" y="9003030"/>
            <a:ext cx="7594498" cy="3888342"/>
          </a:xfrm>
          <a:prstGeom prst="roundRect">
            <a:avLst>
              <a:gd name="adj" fmla="val 8348"/>
            </a:avLst>
          </a:prstGeom>
          <a:ln w="381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1002" name="Shape 1002"/>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003" name="Shape 1003"/>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004" name="Shape 1004"/>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005" name="Shape 1005"/>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006" name="Shape 1006"/>
          <p:cNvSpPr/>
          <p:nvPr/>
        </p:nvSpPr>
        <p:spPr>
          <a:xfrm>
            <a:off x="6118618" y="10492662"/>
            <a:ext cx="2904670"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1007" name="Shape 1007"/>
          <p:cNvSpPr/>
          <p:nvPr/>
        </p:nvSpPr>
        <p:spPr>
          <a:xfrm>
            <a:off x="2298149" y="10492662"/>
            <a:ext cx="2904669"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1008" name="Shape 1008"/>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lvl="0">
              <a:defRPr sz="1800">
                <a:solidFill>
                  <a:srgbClr val="000000"/>
                </a:solidFill>
              </a:defRPr>
            </a:pPr>
            <a:r>
              <a:rPr sz="2000">
                <a:solidFill>
                  <a:srgbClr val="53585F"/>
                </a:solidFill>
              </a:rPr>
              <a:t>cf push my-app -i 6</a:t>
            </a:r>
          </a:p>
        </p:txBody>
      </p:sp>
      <p:sp>
        <p:nvSpPr>
          <p:cNvPr id="1009" name="Shape 1009"/>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010" name="Shape 1010"/>
          <p:cNvSpPr/>
          <p:nvPr/>
        </p:nvSpPr>
        <p:spPr>
          <a:xfrm flipV="1">
            <a:off x="5899011" y="8703164"/>
            <a:ext cx="1" cy="4488073"/>
          </a:xfrm>
          <a:prstGeom prst="line">
            <a:avLst/>
          </a:prstGeom>
          <a:ln w="12700">
            <a:solidFill>
              <a:srgbClr val="A6AAA9"/>
            </a:solidFill>
            <a:custDash>
              <a:ds d="200000" sp="200000"/>
            </a:custDash>
            <a:miter lim="400000"/>
          </a:ln>
        </p:spPr>
        <p:txBody>
          <a:bodyPr lIns="0" tIns="0" rIns="0" bIns="0" anchor="ctr"/>
          <a:lstStyle/>
          <a:p>
            <a:pPr lvl="0">
              <a:defRPr sz="3200"/>
            </a:pPr>
          </a:p>
        </p:txBody>
      </p:sp>
      <p:sp>
        <p:nvSpPr>
          <p:cNvPr id="1011" name="Shape 1011"/>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AZ-1</a:t>
            </a:r>
          </a:p>
        </p:txBody>
      </p:sp>
      <p:sp>
        <p:nvSpPr>
          <p:cNvPr id="1012" name="Shape 1012"/>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AZ-2</a:t>
            </a:r>
          </a:p>
        </p:txBody>
      </p:sp>
      <p:sp>
        <p:nvSpPr>
          <p:cNvPr id="1013" name="Shape 1013"/>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014" name="Shape 1014"/>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015" name="Shape 1015"/>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016" name="Shape 1016"/>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017" name="Shape 1017"/>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018" name="Shape 1018"/>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019" name="Shape 1019"/>
          <p:cNvSpPr/>
          <p:nvPr/>
        </p:nvSpPr>
        <p:spPr>
          <a:xfrm>
            <a:off x="2405279" y="11749786"/>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020" name="Shape 1020"/>
          <p:cNvSpPr/>
          <p:nvPr/>
        </p:nvSpPr>
        <p:spPr>
          <a:xfrm>
            <a:off x="6225748" y="1176833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2" name="Shape 1022"/>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023" name="Shape 1023"/>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024" name="Shape 1024"/>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025" name="Shape 1025"/>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026" name="Shape 1026"/>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027" name="Shape 1027"/>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028" name="Shape 1028"/>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029" name="Shape 1029"/>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030" name="Shape 1030"/>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031" name="Shape 1031"/>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032" name="Shape 1032"/>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033" name="Shape 1033"/>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034" name="Shape 1034"/>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035" name="Shape 1035"/>
          <p:cNvSpPr/>
          <p:nvPr/>
        </p:nvSpPr>
        <p:spPr>
          <a:xfrm>
            <a:off x="794825" y="4808101"/>
            <a:ext cx="306683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036" name="Shape 1036"/>
          <p:cNvSpPr/>
          <p:nvPr/>
        </p:nvSpPr>
        <p:spPr>
          <a:xfrm>
            <a:off x="3978095" y="4808101"/>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037" name="Shape 1037"/>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grpSp>
        <p:nvGrpSpPr>
          <p:cNvPr id="1043" name="Group 1043"/>
          <p:cNvGrpSpPr/>
          <p:nvPr/>
        </p:nvGrpSpPr>
        <p:grpSpPr>
          <a:xfrm>
            <a:off x="1543934" y="10812506"/>
            <a:ext cx="7353316" cy="2320572"/>
            <a:chOff x="0" y="0"/>
            <a:chExt cx="7353315" cy="2320570"/>
          </a:xfrm>
        </p:grpSpPr>
        <p:pic>
          <p:nvPicPr>
            <p:cNvPr id="1038"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39"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40"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41"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42"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044"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045" name="Shape 1045"/>
          <p:cNvSpPr/>
          <p:nvPr/>
        </p:nvSpPr>
        <p:spPr>
          <a:xfrm>
            <a:off x="11283262" y="4063992"/>
            <a:ext cx="11528177" cy="5588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User Authorization and Authentication</a:t>
            </a:r>
            <a:r>
              <a:rPr sz="4000"/>
              <a:t> provides identity, security and authorization services. It manages third party Oauth 2.0 access credentials and can provide application access and identity-as-a-service for apps running on Cloud Foundry. </a:t>
            </a:r>
            <a:endParaRPr sz="4000"/>
          </a:p>
          <a:p>
            <a:pPr lvl="0" algn="l">
              <a:defRPr sz="1800"/>
            </a:pPr>
            <a:endParaRPr sz="4000"/>
          </a:p>
          <a:p>
            <a:pPr lvl="0" algn="l">
              <a:defRPr sz="1800"/>
            </a:pPr>
            <a:r>
              <a:rPr sz="4000"/>
              <a:t>The </a:t>
            </a:r>
            <a:r>
              <a:rPr b="1" sz="4000">
                <a:latin typeface="Helvetica"/>
                <a:ea typeface="Helvetica"/>
                <a:cs typeface="Helvetica"/>
                <a:sym typeface="Helvetica"/>
              </a:rPr>
              <a:t>Login Server </a:t>
            </a:r>
            <a:r>
              <a:rPr sz="4000"/>
              <a:t>can leverage external LDAP sources, including Active Directory, for authentication.</a:t>
            </a:r>
          </a:p>
        </p:txBody>
      </p:sp>
    </p:spTree>
  </p:cSld>
  <p:clrMapOvr>
    <a:masterClrMapping/>
  </p:clrMapOvr>
  <p:transition spd="slow" advClick="1">
    <p:dissolve/>
  </p:transition>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7" name="Shape 1047"/>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048" name="Shape 1048"/>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049" name="Shape 1049"/>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050" name="Shape 1050"/>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051" name="Shape 1051"/>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052" name="Shape 1052"/>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053" name="Shape 1053"/>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054" name="Shape 1054"/>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055" name="Shape 1055"/>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056" name="Shape 1056"/>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057" name="Shape 1057"/>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058" name="Shape 1058"/>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059" name="Shape 1059"/>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060" name="Shape 1060"/>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061" name="Shape 1061"/>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062" name="Shape 1062"/>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063" name="Shape 1063"/>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064" name="Shape 1064"/>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070" name="Group 1070"/>
          <p:cNvGrpSpPr/>
          <p:nvPr/>
        </p:nvGrpSpPr>
        <p:grpSpPr>
          <a:xfrm>
            <a:off x="1543934" y="10812506"/>
            <a:ext cx="7353316" cy="2320572"/>
            <a:chOff x="0" y="0"/>
            <a:chExt cx="7353315" cy="2320570"/>
          </a:xfrm>
        </p:grpSpPr>
        <p:pic>
          <p:nvPicPr>
            <p:cNvPr id="1065"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66"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67"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68"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69"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071"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072" name="Shape 1072"/>
          <p:cNvSpPr/>
          <p:nvPr/>
        </p:nvSpPr>
        <p:spPr>
          <a:xfrm>
            <a:off x="12109374" y="4978396"/>
            <a:ext cx="10508792" cy="3759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router</a:t>
            </a:r>
            <a:r>
              <a:rPr sz="4000"/>
              <a:t> shapes and routes all external system traffic (HTTP/API) and application traffic from the internet/intranet. It maintains a dynamic routing table for each load-balanced app instance with IP addresses and ports.</a:t>
            </a:r>
            <a:endParaRPr sz="4000"/>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4" name="Shape 1074"/>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075" name="Shape 1075"/>
          <p:cNvSpPr/>
          <p:nvPr/>
        </p:nvSpPr>
        <p:spPr>
          <a:xfrm>
            <a:off x="13092948" y="3582018"/>
            <a:ext cx="612749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push Blue -n demo-time</a:t>
            </a:r>
          </a:p>
        </p:txBody>
      </p:sp>
      <p:sp>
        <p:nvSpPr>
          <p:cNvPr id="1076" name="Shape 1076"/>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077" name="Shape 1077"/>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078" name="Shape 1078"/>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079" name="Shape 1079"/>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080" name="Shape 1080"/>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081" name="Shape 1081"/>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082" name="Shape 1082"/>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083" name="Shape 108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084" name="Shape 1084"/>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085" name="Shape 1085"/>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086" name="Shape 108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087" name="Shape 1087"/>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088" name="Shape 108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089" name="Shape 1089"/>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090" name="Shape 1090"/>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091" name="Shape 109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092" name="Shape 1092"/>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093" name="Shape 1093"/>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099" name="Group 1099"/>
          <p:cNvGrpSpPr/>
          <p:nvPr/>
        </p:nvGrpSpPr>
        <p:grpSpPr>
          <a:xfrm>
            <a:off x="1543934" y="10812506"/>
            <a:ext cx="7353316" cy="2320572"/>
            <a:chOff x="0" y="0"/>
            <a:chExt cx="7353315" cy="2320570"/>
          </a:xfrm>
        </p:grpSpPr>
        <p:pic>
          <p:nvPicPr>
            <p:cNvPr id="1094"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95"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96"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97"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98"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00"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01" name="Shape 1101"/>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Dynamic Router</a:t>
            </a:r>
          </a:p>
        </p:txBody>
      </p:sp>
      <p:sp>
        <p:nvSpPr>
          <p:cNvPr id="1102" name="Shape 1102"/>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103" name="Shape 1103"/>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104" name="Shape 1104"/>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Blue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101"/>
                                        </p:tgtEl>
                                        <p:attrNameLst>
                                          <p:attrName>style.visibility</p:attrName>
                                        </p:attrNameLst>
                                      </p:cBhvr>
                                      <p:to>
                                        <p:strVal val="visible"/>
                                      </p:to>
                                    </p:set>
                                    <p:animEffect filter="dissolve" transition="in">
                                      <p:cBhvr>
                                        <p:cTn id="7" dur="2000"/>
                                        <p:tgtEl>
                                          <p:spTgt spid="1101"/>
                                        </p:tgtEl>
                                      </p:cBhvr>
                                    </p:animEffect>
                                  </p:childTnLst>
                                </p:cTn>
                              </p:par>
                            </p:childTnLst>
                          </p:cTn>
                        </p:par>
                        <p:par>
                          <p:cTn id="8" fill="hold">
                            <p:stCondLst>
                              <p:cond delay="2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09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8" presetID="22" grpId="3" fill="hold">
                                  <p:stCondLst>
                                    <p:cond delay="0"/>
                                  </p:stCondLst>
                                  <p:iterate type="el" backwards="0">
                                    <p:tmAbs val="0"/>
                                  </p:iterate>
                                  <p:childTnLst>
                                    <p:set>
                                      <p:cBhvr>
                                        <p:cTn id="14" fill="hold"/>
                                        <p:tgtEl>
                                          <p:spTgt spid="1075"/>
                                        </p:tgtEl>
                                        <p:attrNameLst>
                                          <p:attrName>style.visibility</p:attrName>
                                        </p:attrNameLst>
                                      </p:cBhvr>
                                      <p:to>
                                        <p:strVal val="visible"/>
                                      </p:to>
                                    </p:set>
                                    <p:animEffect filter="wipe(left)" transition="in">
                                      <p:cBhvr>
                                        <p:cTn id="15" dur="1000"/>
                                        <p:tgtEl>
                                          <p:spTgt spid="1075"/>
                                        </p:tgtEl>
                                      </p:cBhvr>
                                    </p:animEffect>
                                  </p:childTnLst>
                                </p:cTn>
                              </p:par>
                            </p:childTnLst>
                          </p:cTn>
                        </p:par>
                        <p:par>
                          <p:cTn id="16" fill="hold">
                            <p:stCondLst>
                              <p:cond delay="1000"/>
                            </p:stCondLst>
                            <p:childTnLst>
                              <p:par>
                                <p:cTn id="17" nodeType="afterEffect" presetClass="entr" presetSubtype="0" presetID="9" grpId="4" fill="hold">
                                  <p:stCondLst>
                                    <p:cond delay="0"/>
                                  </p:stCondLst>
                                  <p:iterate type="el" backwards="0">
                                    <p:tmAbs val="0"/>
                                  </p:iterate>
                                  <p:childTnLst>
                                    <p:set>
                                      <p:cBhvr>
                                        <p:cTn id="18" fill="hold"/>
                                        <p:tgtEl>
                                          <p:spTgt spid="1104"/>
                                        </p:tgtEl>
                                        <p:attrNameLst>
                                          <p:attrName>style.visibility</p:attrName>
                                        </p:attrNameLst>
                                      </p:cBhvr>
                                      <p:to>
                                        <p:strVal val="visible"/>
                                      </p:to>
                                    </p:set>
                                    <p:animEffect filter="dissolve" transition="in">
                                      <p:cBhvr>
                                        <p:cTn id="19" dur="2000"/>
                                        <p:tgtEl>
                                          <p:spTgt spid="1104"/>
                                        </p:tgtEl>
                                      </p:cBhvr>
                                    </p:animEffect>
                                  </p:childTnLst>
                                </p:cTn>
                              </p:par>
                            </p:childTnLst>
                          </p:cTn>
                        </p:par>
                        <p:par>
                          <p:cTn id="20" fill="hold">
                            <p:stCondLst>
                              <p:cond delay="3000"/>
                            </p:stCondLst>
                            <p:childTnLst>
                              <p:par>
                                <p:cTn id="21" nodeType="afterEffect" presetClass="entr" presetSubtype="0" presetID="9" grpId="5" fill="hold">
                                  <p:stCondLst>
                                    <p:cond delay="0"/>
                                  </p:stCondLst>
                                  <p:iterate type="el" backwards="0">
                                    <p:tmAbs val="0"/>
                                  </p:iterate>
                                  <p:childTnLst>
                                    <p:set>
                                      <p:cBhvr>
                                        <p:cTn id="22" fill="hold"/>
                                        <p:tgtEl>
                                          <p:spTgt spid="1103"/>
                                        </p:tgtEl>
                                        <p:attrNameLst>
                                          <p:attrName>style.visibility</p:attrName>
                                        </p:attrNameLst>
                                      </p:cBhvr>
                                      <p:to>
                                        <p:strVal val="visible"/>
                                      </p:to>
                                    </p:set>
                                    <p:animEffect filter="dissolve" transition="in">
                                      <p:cBhvr>
                                        <p:cTn id="23" dur="1000"/>
                                        <p:tgtEl>
                                          <p:spTgt spid="1103"/>
                                        </p:tgtEl>
                                      </p:cBhvr>
                                    </p:animEffect>
                                  </p:childTnLst>
                                </p:cTn>
                              </p:par>
                            </p:childTnLst>
                          </p:cTn>
                        </p:par>
                        <p:par>
                          <p:cTn id="24" fill="hold">
                            <p:stCondLst>
                              <p:cond delay="4000"/>
                            </p:stCondLst>
                            <p:childTnLst>
                              <p:par>
                                <p:cTn id="25" nodeType="afterEffect" presetClass="entr" presetSubtype="0" presetID="9" grpId="6" fill="hold">
                                  <p:stCondLst>
                                    <p:cond delay="0"/>
                                  </p:stCondLst>
                                  <p:iterate type="el" backwards="0">
                                    <p:tmAbs val="0"/>
                                  </p:iterate>
                                  <p:childTnLst>
                                    <p:set>
                                      <p:cBhvr>
                                        <p:cTn id="26" fill="hold"/>
                                        <p:tgtEl>
                                          <p:spTgt spid="1102"/>
                                        </p:tgtEl>
                                        <p:attrNameLst>
                                          <p:attrName>style.visibility</p:attrName>
                                        </p:attrNameLst>
                                      </p:cBhvr>
                                      <p:to>
                                        <p:strVal val="visible"/>
                                      </p:to>
                                    </p:set>
                                    <p:animEffect filter="dissolve" transition="in">
                                      <p:cBhvr>
                                        <p:cTn id="27" dur="1000"/>
                                        <p:tgtEl>
                                          <p:spTgt spid="1102"/>
                                        </p:tgtEl>
                                      </p:cBhvr>
                                    </p:animEffect>
                                  </p:childTnLst>
                                </p:cTn>
                              </p:par>
                            </p:childTnLst>
                          </p:cTn>
                        </p:par>
                        <p:par>
                          <p:cTn id="28" fill="hold">
                            <p:stCondLst>
                              <p:cond delay="5000"/>
                            </p:stCondLst>
                            <p:childTnLst>
                              <p:par>
                                <p:cTn id="29" nodeType="afterEffect" presetClass="exit" presetSubtype="0" presetID="9" grpId="7" fill="hold">
                                  <p:stCondLst>
                                    <p:cond delay="2000"/>
                                  </p:stCondLst>
                                  <p:iterate type="el" backwards="0">
                                    <p:tmAbs val="0"/>
                                  </p:iterate>
                                  <p:childTnLst>
                                    <p:animEffect filter="dissolve" transition="out">
                                      <p:cBhvr>
                                        <p:cTn id="30" dur="1000" fill="hold"/>
                                        <p:tgtEl>
                                          <p:spTgt spid="1075"/>
                                        </p:tgtEl>
                                      </p:cBhvr>
                                    </p:animEffect>
                                    <p:set>
                                      <p:cBhvr>
                                        <p:cTn id="31" fill="hold">
                                          <p:stCondLst>
                                            <p:cond delay="999"/>
                                          </p:stCondLst>
                                        </p:cTn>
                                        <p:tgtEl>
                                          <p:spTgt spid="10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1" grpId="1"/>
      <p:bldP build="whole" bldLvl="1" animBg="1" rev="0" advAuto="0" spid="1102" grpId="6"/>
      <p:bldP build="whole" bldLvl="1" animBg="1" rev="0" advAuto="0" spid="1103" grpId="5"/>
      <p:bldP build="whole" bldLvl="1" animBg="1" rev="0" advAuto="0" spid="1075" grpId="3"/>
      <p:bldP build="whole" bldLvl="1" animBg="1" rev="0" advAuto="0" spid="1092" grpId="2"/>
      <p:bldP build="whole" bldLvl="1" animBg="1" rev="0" advAuto="0" spid="1075" grpId="7"/>
      <p:bldP build="whole" bldLvl="1" animBg="1" rev="0" advAuto="0" spid="1104" grpId="4"/>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6" name="Shape 1106"/>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107" name="Shape 1107"/>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108" name="Shape 1108"/>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109" name="Shape 1109"/>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110" name="Shape 1110"/>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111" name="Shape 1111"/>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112" name="Shape 1112"/>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113" name="Shape 1113"/>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114" name="Shape 1114"/>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115" name="Shape 1115"/>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116" name="Shape 1116"/>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117" name="Shape 1117"/>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118" name="Shape 1118"/>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119" name="Shape 1119"/>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120" name="Shape 1120"/>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121" name="Shape 1121"/>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122" name="Shape 1122"/>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123" name="Shape 1123"/>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129" name="Group 1129"/>
          <p:cNvGrpSpPr/>
          <p:nvPr/>
        </p:nvGrpSpPr>
        <p:grpSpPr>
          <a:xfrm>
            <a:off x="1543934" y="10812506"/>
            <a:ext cx="7353316" cy="2320572"/>
            <a:chOff x="0" y="0"/>
            <a:chExt cx="7353315" cy="2320570"/>
          </a:xfrm>
        </p:grpSpPr>
        <p:pic>
          <p:nvPicPr>
            <p:cNvPr id="1124"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25"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26"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27"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28"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30"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31" name="Shape 1131"/>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Dynamic Router</a:t>
            </a:r>
          </a:p>
        </p:txBody>
      </p:sp>
      <p:sp>
        <p:nvSpPr>
          <p:cNvPr id="1132" name="Shape 1132"/>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133" name="Shape 1133"/>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134" name="Shape 1134"/>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Blue</a:t>
            </a:r>
          </a:p>
        </p:txBody>
      </p:sp>
      <p:sp>
        <p:nvSpPr>
          <p:cNvPr id="1135" name="Shape 1135"/>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Green</a:t>
            </a:r>
          </a:p>
        </p:txBody>
      </p:sp>
      <p:sp>
        <p:nvSpPr>
          <p:cNvPr id="1136" name="Shape 1136"/>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137" name="Shape 1137"/>
          <p:cNvSpPr/>
          <p:nvPr/>
        </p:nvSpPr>
        <p:spPr>
          <a:xfrm>
            <a:off x="15842384" y="7377836"/>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138" name="Shape 1138"/>
          <p:cNvSpPr/>
          <p:nvPr/>
        </p:nvSpPr>
        <p:spPr>
          <a:xfrm>
            <a:off x="12236715" y="3605761"/>
            <a:ext cx="783996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push Green -n demo-time-temp</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138"/>
                                        </p:tgtEl>
                                        <p:attrNameLst>
                                          <p:attrName>style.visibility</p:attrName>
                                        </p:attrNameLst>
                                      </p:cBhvr>
                                      <p:to>
                                        <p:strVal val="visible"/>
                                      </p:to>
                                    </p:set>
                                    <p:animEffect filter="wipe(left)" transition="in">
                                      <p:cBhvr>
                                        <p:cTn id="7" dur="1000"/>
                                        <p:tgtEl>
                                          <p:spTgt spid="1138"/>
                                        </p:tgtEl>
                                      </p:cBhvr>
                                    </p:animEffect>
                                  </p:childTnLst>
                                </p:cTn>
                              </p:par>
                            </p:childTnLst>
                          </p:cTn>
                        </p:par>
                        <p:par>
                          <p:cTn id="8" fill="hold">
                            <p:stCondLst>
                              <p:cond delay="1000"/>
                            </p:stCondLst>
                            <p:childTnLst>
                              <p:par>
                                <p:cTn id="9" nodeType="afterEffect" presetClass="entr" presetSubtype="0" presetID="9" grpId="2" fill="hold">
                                  <p:stCondLst>
                                    <p:cond delay="0"/>
                                  </p:stCondLst>
                                  <p:iterate type="el" backwards="0">
                                    <p:tmAbs val="0"/>
                                  </p:iterate>
                                  <p:childTnLst>
                                    <p:set>
                                      <p:cBhvr>
                                        <p:cTn id="10" fill="hold"/>
                                        <p:tgtEl>
                                          <p:spTgt spid="1135"/>
                                        </p:tgtEl>
                                        <p:attrNameLst>
                                          <p:attrName>style.visibility</p:attrName>
                                        </p:attrNameLst>
                                      </p:cBhvr>
                                      <p:to>
                                        <p:strVal val="visible"/>
                                      </p:to>
                                    </p:set>
                                    <p:animEffect filter="dissolve" transition="in">
                                      <p:cBhvr>
                                        <p:cTn id="11" dur="2000"/>
                                        <p:tgtEl>
                                          <p:spTgt spid="1135"/>
                                        </p:tgtEl>
                                      </p:cBhvr>
                                    </p:animEffect>
                                  </p:childTnLst>
                                </p:cTn>
                              </p:par>
                            </p:childTnLst>
                          </p:cTn>
                        </p:par>
                        <p:par>
                          <p:cTn id="12" fill="hold">
                            <p:stCondLst>
                              <p:cond delay="3000"/>
                            </p:stCondLst>
                            <p:childTnLst>
                              <p:par>
                                <p:cTn id="13" nodeType="afterEffect" presetClass="entr" presetSubtype="0" presetID="9" grpId="3" fill="hold">
                                  <p:stCondLst>
                                    <p:cond delay="0"/>
                                  </p:stCondLst>
                                  <p:iterate type="el" backwards="0">
                                    <p:tmAbs val="0"/>
                                  </p:iterate>
                                  <p:childTnLst>
                                    <p:set>
                                      <p:cBhvr>
                                        <p:cTn id="14" fill="hold"/>
                                        <p:tgtEl>
                                          <p:spTgt spid="1137"/>
                                        </p:tgtEl>
                                        <p:attrNameLst>
                                          <p:attrName>style.visibility</p:attrName>
                                        </p:attrNameLst>
                                      </p:cBhvr>
                                      <p:to>
                                        <p:strVal val="visible"/>
                                      </p:to>
                                    </p:set>
                                    <p:animEffect filter="dissolve" transition="in">
                                      <p:cBhvr>
                                        <p:cTn id="15" dur="1000"/>
                                        <p:tgtEl>
                                          <p:spTgt spid="1137"/>
                                        </p:tgtEl>
                                      </p:cBhvr>
                                    </p:animEffect>
                                  </p:childTnLst>
                                </p:cTn>
                              </p:par>
                            </p:childTnLst>
                          </p:cTn>
                        </p:par>
                        <p:par>
                          <p:cTn id="16" fill="hold">
                            <p:stCondLst>
                              <p:cond delay="4000"/>
                            </p:stCondLst>
                            <p:childTnLst>
                              <p:par>
                                <p:cTn id="17" nodeType="afterEffect" presetClass="entr" presetSubtype="0" presetID="9" grpId="4" fill="hold">
                                  <p:stCondLst>
                                    <p:cond delay="0"/>
                                  </p:stCondLst>
                                  <p:iterate type="el" backwards="0">
                                    <p:tmAbs val="0"/>
                                  </p:iterate>
                                  <p:childTnLst>
                                    <p:set>
                                      <p:cBhvr>
                                        <p:cTn id="18" fill="hold"/>
                                        <p:tgtEl>
                                          <p:spTgt spid="1136"/>
                                        </p:tgtEl>
                                        <p:attrNameLst>
                                          <p:attrName>style.visibility</p:attrName>
                                        </p:attrNameLst>
                                      </p:cBhvr>
                                      <p:to>
                                        <p:strVal val="visible"/>
                                      </p:to>
                                    </p:set>
                                    <p:animEffect filter="dissolve" transition="in">
                                      <p:cBhvr>
                                        <p:cTn id="19" dur="1000"/>
                                        <p:tgtEl>
                                          <p:spTgt spid="1136"/>
                                        </p:tgtEl>
                                      </p:cBhvr>
                                    </p:animEffect>
                                  </p:childTnLst>
                                </p:cTn>
                              </p:par>
                            </p:childTnLst>
                          </p:cTn>
                        </p:par>
                        <p:par>
                          <p:cTn id="20" fill="hold">
                            <p:stCondLst>
                              <p:cond delay="5000"/>
                            </p:stCondLst>
                            <p:childTnLst>
                              <p:par>
                                <p:cTn id="21" nodeType="afterEffect" presetClass="exit" presetSubtype="0" presetID="9" grpId="5" fill="hold">
                                  <p:stCondLst>
                                    <p:cond delay="2000"/>
                                  </p:stCondLst>
                                  <p:iterate type="el" backwards="0">
                                    <p:tmAbs val="0"/>
                                  </p:iterate>
                                  <p:childTnLst>
                                    <p:animEffect filter="dissolve" transition="out">
                                      <p:cBhvr>
                                        <p:cTn id="22" dur="1000" fill="hold"/>
                                        <p:tgtEl>
                                          <p:spTgt spid="1138"/>
                                        </p:tgtEl>
                                      </p:cBhvr>
                                    </p:animEffect>
                                    <p:set>
                                      <p:cBhvr>
                                        <p:cTn id="23" fill="hold">
                                          <p:stCondLst>
                                            <p:cond delay="999"/>
                                          </p:stCondLst>
                                        </p:cTn>
                                        <p:tgtEl>
                                          <p:spTgt spid="11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8" grpId="5"/>
      <p:bldP build="whole" bldLvl="1" animBg="1" rev="0" advAuto="0" spid="1136" grpId="4"/>
      <p:bldP build="whole" bldLvl="1" animBg="1" rev="0" advAuto="0" spid="1138" grpId="1"/>
      <p:bldP build="whole" bldLvl="1" animBg="1" rev="0" advAuto="0" spid="1135" grpId="2"/>
      <p:bldP build="whole" bldLvl="1" animBg="1" rev="0" advAuto="0" spid="1137" grpId="3"/>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0" name="Shape 1140"/>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141" name="Shape 1141"/>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142" name="Shape 1142"/>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143" name="Shape 1143"/>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144" name="Shape 1144"/>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145" name="Shape 1145"/>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146" name="Shape 1146"/>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147" name="Shape 1147"/>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148" name="Shape 114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149" name="Shape 1149"/>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150" name="Shape 1150"/>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151" name="Shape 115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152" name="Shape 1152"/>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153" name="Shape 115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154" name="Shape 1154"/>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155" name="Shape 1155"/>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156" name="Shape 115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157" name="Shape 115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163" name="Group 1163"/>
          <p:cNvGrpSpPr/>
          <p:nvPr/>
        </p:nvGrpSpPr>
        <p:grpSpPr>
          <a:xfrm>
            <a:off x="1543934" y="10812506"/>
            <a:ext cx="7353316" cy="2320572"/>
            <a:chOff x="0" y="0"/>
            <a:chExt cx="7353315" cy="2320570"/>
          </a:xfrm>
        </p:grpSpPr>
        <p:pic>
          <p:nvPicPr>
            <p:cNvPr id="1158"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59"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60"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61"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62"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64"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65" name="Shape 1165"/>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Dynamic Router</a:t>
            </a:r>
          </a:p>
        </p:txBody>
      </p:sp>
      <p:sp>
        <p:nvSpPr>
          <p:cNvPr id="1166" name="Shape 1166"/>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167" name="Shape 1167"/>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168" name="Shape 1168"/>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Blue</a:t>
            </a:r>
          </a:p>
        </p:txBody>
      </p:sp>
      <p:sp>
        <p:nvSpPr>
          <p:cNvPr id="1169" name="Shape 1169"/>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Green</a:t>
            </a:r>
          </a:p>
        </p:txBody>
      </p:sp>
      <p:sp>
        <p:nvSpPr>
          <p:cNvPr id="1170" name="Shape 1170"/>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171" name="Shape 1171"/>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172" name="Shape 1172"/>
          <p:cNvSpPr/>
          <p:nvPr/>
        </p:nvSpPr>
        <p:spPr>
          <a:xfrm>
            <a:off x="10688584" y="3629504"/>
            <a:ext cx="109362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map-route Green example.com -n demo-time</a:t>
            </a:r>
          </a:p>
        </p:txBody>
      </p:sp>
      <p:sp>
        <p:nvSpPr>
          <p:cNvPr id="1173" name="Shape 1173"/>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172"/>
                                        </p:tgtEl>
                                        <p:attrNameLst>
                                          <p:attrName>style.visibility</p:attrName>
                                        </p:attrNameLst>
                                      </p:cBhvr>
                                      <p:to>
                                        <p:strVal val="visible"/>
                                      </p:to>
                                    </p:set>
                                    <p:animEffect filter="wipe(left)" transition="in">
                                      <p:cBhvr>
                                        <p:cTn id="7" dur="1000"/>
                                        <p:tgtEl>
                                          <p:spTgt spid="1172"/>
                                        </p:tgtEl>
                                      </p:cBhvr>
                                    </p:animEffect>
                                  </p:childTnLst>
                                </p:cTn>
                              </p:par>
                            </p:childTnLst>
                          </p:cTn>
                        </p:par>
                        <p:par>
                          <p:cTn id="8" fill="hold">
                            <p:stCondLst>
                              <p:cond delay="1000"/>
                            </p:stCondLst>
                            <p:childTnLst>
                              <p:par>
                                <p:cTn id="9" nodeType="afterEffect" presetClass="entr" presetSubtype="0" presetID="9" grpId="2" fill="hold">
                                  <p:stCondLst>
                                    <p:cond delay="0"/>
                                  </p:stCondLst>
                                  <p:iterate type="el" backwards="0">
                                    <p:tmAbs val="0"/>
                                  </p:iterate>
                                  <p:childTnLst>
                                    <p:set>
                                      <p:cBhvr>
                                        <p:cTn id="10" fill="hold"/>
                                        <p:tgtEl>
                                          <p:spTgt spid="1173"/>
                                        </p:tgtEl>
                                        <p:attrNameLst>
                                          <p:attrName>style.visibility</p:attrName>
                                        </p:attrNameLst>
                                      </p:cBhvr>
                                      <p:to>
                                        <p:strVal val="visible"/>
                                      </p:to>
                                    </p:set>
                                    <p:animEffect filter="dissolve" transition="in">
                                      <p:cBhvr>
                                        <p:cTn id="11" dur="1000"/>
                                        <p:tgtEl>
                                          <p:spTgt spid="1173"/>
                                        </p:tgtEl>
                                      </p:cBhvr>
                                    </p:animEffect>
                                  </p:childTnLst>
                                </p:cTn>
                              </p:par>
                            </p:childTnLst>
                          </p:cTn>
                        </p:par>
                        <p:par>
                          <p:cTn id="12" fill="hold">
                            <p:stCondLst>
                              <p:cond delay="2000"/>
                            </p:stCondLst>
                            <p:childTnLst>
                              <p:par>
                                <p:cTn id="13" nodeType="afterEffect" presetClass="exit" presetSubtype="0" presetID="9" grpId="3" fill="hold">
                                  <p:stCondLst>
                                    <p:cond delay="2000"/>
                                  </p:stCondLst>
                                  <p:iterate type="el" backwards="0">
                                    <p:tmAbs val="0"/>
                                  </p:iterate>
                                  <p:childTnLst>
                                    <p:animEffect filter="dissolve" transition="out">
                                      <p:cBhvr>
                                        <p:cTn id="14" dur="1000" fill="hold"/>
                                        <p:tgtEl>
                                          <p:spTgt spid="1172"/>
                                        </p:tgtEl>
                                      </p:cBhvr>
                                    </p:animEffect>
                                    <p:set>
                                      <p:cBhvr>
                                        <p:cTn id="15" fill="hold">
                                          <p:stCondLst>
                                            <p:cond delay="999"/>
                                          </p:stCondLst>
                                        </p:cTn>
                                        <p:tgtEl>
                                          <p:spTgt spid="11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2" grpId="3"/>
      <p:bldP build="whole" bldLvl="1" animBg="1" rev="0" advAuto="0" spid="1172" grpId="1"/>
      <p:bldP build="whole" bldLvl="1" animBg="1" rev="0" advAuto="0" spid="1173" grpId="2"/>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5" name="Shape 1175"/>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176" name="Shape 1176"/>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177" name="Shape 1177"/>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178" name="Shape 1178"/>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179" name="Shape 1179"/>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180" name="Shape 1180"/>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181" name="Shape 1181"/>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182" name="Shape 1182"/>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183" name="Shape 118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184" name="Shape 1184"/>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185" name="Shape 1185"/>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186" name="Shape 118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187" name="Shape 1187"/>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188" name="Shape 118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189" name="Shape 1189"/>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190" name="Shape 1190"/>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191" name="Shape 119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192" name="Shape 119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198" name="Group 1198"/>
          <p:cNvGrpSpPr/>
          <p:nvPr/>
        </p:nvGrpSpPr>
        <p:grpSpPr>
          <a:xfrm>
            <a:off x="1543934" y="10812506"/>
            <a:ext cx="7353316" cy="2320572"/>
            <a:chOff x="0" y="0"/>
            <a:chExt cx="7353315" cy="2320570"/>
          </a:xfrm>
        </p:grpSpPr>
        <p:pic>
          <p:nvPicPr>
            <p:cNvPr id="1193"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94"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95"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96"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97"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99"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00" name="Shape 1200"/>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Dynamic Router</a:t>
            </a:r>
          </a:p>
        </p:txBody>
      </p:sp>
      <p:sp>
        <p:nvSpPr>
          <p:cNvPr id="1201" name="Shape 1201"/>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202" name="Shape 1202"/>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203" name="Shape 1203"/>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Blue</a:t>
            </a:r>
          </a:p>
        </p:txBody>
      </p:sp>
      <p:sp>
        <p:nvSpPr>
          <p:cNvPr id="1204" name="Shape 1204"/>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Green</a:t>
            </a:r>
          </a:p>
        </p:txBody>
      </p:sp>
      <p:sp>
        <p:nvSpPr>
          <p:cNvPr id="1205" name="Shape 1205"/>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206" name="Shape 1206"/>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207" name="Shape 1207"/>
          <p:cNvSpPr/>
          <p:nvPr/>
        </p:nvSpPr>
        <p:spPr>
          <a:xfrm>
            <a:off x="10688584" y="3629504"/>
            <a:ext cx="1111504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unmap-route Blue example.com -n demo-time</a:t>
            </a:r>
          </a:p>
        </p:txBody>
      </p:sp>
      <p:sp>
        <p:nvSpPr>
          <p:cNvPr id="1208" name="Shape 1208"/>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207"/>
                                        </p:tgtEl>
                                        <p:attrNameLst>
                                          <p:attrName>style.visibility</p:attrName>
                                        </p:attrNameLst>
                                      </p:cBhvr>
                                      <p:to>
                                        <p:strVal val="visible"/>
                                      </p:to>
                                    </p:set>
                                    <p:animEffect filter="wipe(left)" transition="in">
                                      <p:cBhvr>
                                        <p:cTn id="7" dur="1000"/>
                                        <p:tgtEl>
                                          <p:spTgt spid="1207"/>
                                        </p:tgtEl>
                                      </p:cBhvr>
                                    </p:animEffect>
                                  </p:childTnLst>
                                </p:cTn>
                              </p:par>
                            </p:childTnLst>
                          </p:cTn>
                        </p:par>
                        <p:par>
                          <p:cTn id="8" fill="hold">
                            <p:stCondLst>
                              <p:cond delay="1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202"/>
                                        </p:tgtEl>
                                        <p:attrNameLst>
                                          <p:attrName>style.visibility</p:attrName>
                                        </p:attrNameLst>
                                      </p:cBhvr>
                                      <p:to>
                                        <p:strVal val="hidden"/>
                                      </p:to>
                                    </p:set>
                                  </p:childTnLst>
                                </p:cTn>
                              </p:par>
                            </p:childTnLst>
                          </p:cTn>
                        </p:par>
                        <p:par>
                          <p:cTn id="11" fill="hold">
                            <p:stCondLst>
                              <p:cond delay="1000"/>
                            </p:stCondLst>
                            <p:childTnLst>
                              <p:par>
                                <p:cTn id="12" nodeType="afterEffect" presetClass="exit" presetSubtype="0" presetID="1" grpId="3" fill="hold">
                                  <p:stCondLst>
                                    <p:cond delay="0"/>
                                  </p:stCondLst>
                                  <p:iterate type="el" backwards="0">
                                    <p:tmAbs val="0"/>
                                  </p:iterate>
                                  <p:childTnLst>
                                    <p:set>
                                      <p:cBhvr>
                                        <p:cTn id="13" fill="hold">
                                          <p:stCondLst>
                                            <p:cond delay="0"/>
                                          </p:stCondLst>
                                        </p:cTn>
                                        <p:tgtEl>
                                          <p:spTgt spid="1201"/>
                                        </p:tgtEl>
                                        <p:attrNameLst>
                                          <p:attrName>style.visibility</p:attrName>
                                        </p:attrNameLst>
                                      </p:cBhvr>
                                      <p:to>
                                        <p:strVal val="hidden"/>
                                      </p:to>
                                    </p:set>
                                  </p:childTnLst>
                                </p:cTn>
                              </p:par>
                            </p:childTnLst>
                          </p:cTn>
                        </p:par>
                        <p:par>
                          <p:cTn id="14" fill="hold">
                            <p:stCondLst>
                              <p:cond delay="1000"/>
                            </p:stCondLst>
                            <p:childTnLst>
                              <p:par>
                                <p:cTn id="15" nodeType="afterEffect" presetClass="exit" presetSubtype="0" presetID="9" grpId="4" fill="hold">
                                  <p:stCondLst>
                                    <p:cond delay="2000"/>
                                  </p:stCondLst>
                                  <p:iterate type="el" backwards="0">
                                    <p:tmAbs val="0"/>
                                  </p:iterate>
                                  <p:childTnLst>
                                    <p:animEffect filter="dissolve" transition="out">
                                      <p:cBhvr>
                                        <p:cTn id="16" dur="1000" fill="hold"/>
                                        <p:tgtEl>
                                          <p:spTgt spid="1207"/>
                                        </p:tgtEl>
                                      </p:cBhvr>
                                    </p:animEffect>
                                    <p:set>
                                      <p:cBhvr>
                                        <p:cTn id="17" fill="hold">
                                          <p:stCondLst>
                                            <p:cond delay="999"/>
                                          </p:stCondLst>
                                        </p:cTn>
                                        <p:tgtEl>
                                          <p:spTgt spid="12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7" grpId="4"/>
      <p:bldP build="whole" bldLvl="1" animBg="1" rev="0" advAuto="0" spid="1201" grpId="3"/>
      <p:bldP build="whole" bldLvl="1" animBg="1" rev="0" advAuto="0" spid="1202" grpId="2"/>
      <p:bldP build="whole" bldLvl="1" animBg="1" rev="0" advAuto="0" spid="1207"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0" name="Shape 1210"/>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211" name="Shape 1211"/>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212" name="Shape 1212"/>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213" name="Shape 1213"/>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214" name="Shape 1214"/>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215" name="Shape 1215"/>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216" name="Shape 1216"/>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217" name="Shape 1217"/>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218" name="Shape 121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219" name="Shape 1219"/>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220" name="Shape 1220"/>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221" name="Shape 122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222" name="Shape 1222"/>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223" name="Shape 122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224" name="Shape 1224"/>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225" name="Shape 1225"/>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226" name="Shape 122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227" name="Shape 122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233" name="Group 1233"/>
          <p:cNvGrpSpPr/>
          <p:nvPr/>
        </p:nvGrpSpPr>
        <p:grpSpPr>
          <a:xfrm>
            <a:off x="1543934" y="10812506"/>
            <a:ext cx="7353316" cy="2320572"/>
            <a:chOff x="0" y="0"/>
            <a:chExt cx="7353315" cy="2320570"/>
          </a:xfrm>
        </p:grpSpPr>
        <p:pic>
          <p:nvPicPr>
            <p:cNvPr id="1228"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29"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30"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31"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32"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34"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35" name="Shape 1235"/>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Dynamic Router</a:t>
            </a:r>
          </a:p>
        </p:txBody>
      </p:sp>
      <p:sp>
        <p:nvSpPr>
          <p:cNvPr id="1236" name="Shape 1236"/>
          <p:cNvSpPr/>
          <p:nvPr/>
        </p:nvSpPr>
        <p:spPr>
          <a:xfrm>
            <a:off x="18265474" y="5130316"/>
            <a:ext cx="2540001" cy="1811544"/>
          </a:xfrm>
          <a:prstGeom prst="roundRect">
            <a:avLst>
              <a:gd name="adj" fmla="val 5608"/>
            </a:avLst>
          </a:prstGeom>
          <a:solidFill>
            <a:srgbClr val="0365C0">
              <a:alpha val="497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Blue</a:t>
            </a:r>
          </a:p>
        </p:txBody>
      </p:sp>
      <p:sp>
        <p:nvSpPr>
          <p:cNvPr id="1237" name="Shape 1237"/>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Green</a:t>
            </a:r>
          </a:p>
        </p:txBody>
      </p:sp>
      <p:sp>
        <p:nvSpPr>
          <p:cNvPr id="1238" name="Shape 1238"/>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239" name="Shape 1239"/>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240" name="Shape 1240"/>
          <p:cNvSpPr/>
          <p:nvPr/>
        </p:nvSpPr>
        <p:spPr>
          <a:xfrm>
            <a:off x="10284955" y="3629504"/>
            <a:ext cx="1282750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unmap-route Green example.com -n demo-time-temp</a:t>
            </a:r>
          </a:p>
        </p:txBody>
      </p:sp>
      <p:sp>
        <p:nvSpPr>
          <p:cNvPr id="1241" name="Shape 1241"/>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240"/>
                                        </p:tgtEl>
                                        <p:attrNameLst>
                                          <p:attrName>style.visibility</p:attrName>
                                        </p:attrNameLst>
                                      </p:cBhvr>
                                      <p:to>
                                        <p:strVal val="visible"/>
                                      </p:to>
                                    </p:set>
                                    <p:animEffect filter="wipe(left)" transition="in">
                                      <p:cBhvr>
                                        <p:cTn id="7" dur="1000"/>
                                        <p:tgtEl>
                                          <p:spTgt spid="1240"/>
                                        </p:tgtEl>
                                      </p:cBhvr>
                                    </p:animEffect>
                                  </p:childTnLst>
                                </p:cTn>
                              </p:par>
                            </p:childTnLst>
                          </p:cTn>
                        </p:par>
                        <p:par>
                          <p:cTn id="8" fill="hold">
                            <p:stCondLst>
                              <p:cond delay="1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239"/>
                                        </p:tgtEl>
                                        <p:attrNameLst>
                                          <p:attrName>style.visibility</p:attrName>
                                        </p:attrNameLst>
                                      </p:cBhvr>
                                      <p:to>
                                        <p:strVal val="hidden"/>
                                      </p:to>
                                    </p:set>
                                  </p:childTnLst>
                                </p:cTn>
                              </p:par>
                            </p:childTnLst>
                          </p:cTn>
                        </p:par>
                        <p:par>
                          <p:cTn id="11" fill="hold">
                            <p:stCondLst>
                              <p:cond delay="1000"/>
                            </p:stCondLst>
                            <p:childTnLst>
                              <p:par>
                                <p:cTn id="12" nodeType="afterEffect" presetClass="exit" presetSubtype="0" presetID="9" grpId="3" fill="hold">
                                  <p:stCondLst>
                                    <p:cond delay="2000"/>
                                  </p:stCondLst>
                                  <p:iterate type="el" backwards="0">
                                    <p:tmAbs val="0"/>
                                  </p:iterate>
                                  <p:childTnLst>
                                    <p:animEffect filter="dissolve" transition="out">
                                      <p:cBhvr>
                                        <p:cTn id="13" dur="1000" fill="hold"/>
                                        <p:tgtEl>
                                          <p:spTgt spid="1240"/>
                                        </p:tgtEl>
                                      </p:cBhvr>
                                    </p:animEffect>
                                    <p:set>
                                      <p:cBhvr>
                                        <p:cTn id="14" fill="hold">
                                          <p:stCondLst>
                                            <p:cond delay="999"/>
                                          </p:stCondLst>
                                        </p:cTn>
                                        <p:tgtEl>
                                          <p:spTgt spid="12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0" grpId="1"/>
      <p:bldP build="whole" bldLvl="1" animBg="1" rev="0" advAuto="0" spid="1239" grpId="2"/>
      <p:bldP build="whole" bldLvl="1" animBg="1" rev="0" advAuto="0" spid="1240" grpId="3"/>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3" name="Shape 1243"/>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244" name="Shape 1244"/>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245" name="Shape 1245"/>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246" name="Shape 1246"/>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247" name="Shape 1247"/>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248" name="Shape 1248"/>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249" name="Shape 1249"/>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250" name="Shape 1250"/>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251" name="Shape 1251"/>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252" name="Shape 1252"/>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253" name="Shape 1253"/>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254" name="Shape 1254"/>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255" name="Shape 1255"/>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256" name="Shape 1256"/>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257" name="Shape 1257"/>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258" name="Shape 1258"/>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259" name="Shape 1259"/>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260" name="Shape 1260"/>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grpSp>
        <p:nvGrpSpPr>
          <p:cNvPr id="1266" name="Group 1266"/>
          <p:cNvGrpSpPr/>
          <p:nvPr/>
        </p:nvGrpSpPr>
        <p:grpSpPr>
          <a:xfrm>
            <a:off x="1543934" y="10812506"/>
            <a:ext cx="7353316" cy="2320572"/>
            <a:chOff x="0" y="0"/>
            <a:chExt cx="7353315" cy="2320570"/>
          </a:xfrm>
        </p:grpSpPr>
        <p:pic>
          <p:nvPicPr>
            <p:cNvPr id="1261"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62"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63"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64"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65"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67"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68" name="Shape 1268"/>
          <p:cNvSpPr/>
          <p:nvPr/>
        </p:nvSpPr>
        <p:spPr>
          <a:xfrm>
            <a:off x="12109374" y="4978396"/>
            <a:ext cx="10508792" cy="3759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router</a:t>
            </a:r>
            <a:r>
              <a:rPr sz="4000"/>
              <a:t> shapes and routes all external system traffic (HTTP/API) and application traffic from the internet/intranet. It maintains a dynamic routing table for each load-balanced app instance with IP addresses and ports.</a:t>
            </a:r>
            <a:endParaRPr sz="4000"/>
          </a:p>
        </p:txBody>
      </p:sp>
    </p:spTree>
  </p:cSld>
  <p:clrMapOvr>
    <a:masterClrMapping/>
  </p:clrMapOvr>
  <p:transition spd="slow" advClick="1">
    <p:dissolve/>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pic>
        <p:nvPicPr>
          <p:cNvPr id="151" name="pasted-image.pdf"/>
          <p:cNvPicPr/>
          <p:nvPr/>
        </p:nvPicPr>
        <p:blipFill>
          <a:blip r:embed="rId2">
            <a:extLst/>
          </a:blip>
          <a:stretch>
            <a:fillRect/>
          </a:stretch>
        </p:blipFill>
        <p:spPr>
          <a:xfrm>
            <a:off x="12806219" y="6239255"/>
            <a:ext cx="8259806" cy="6502401"/>
          </a:xfrm>
          <a:prstGeom prst="rect">
            <a:avLst/>
          </a:prstGeom>
          <a:ln w="12700">
            <a:miter lim="400000"/>
          </a:ln>
        </p:spPr>
      </p:pic>
      <p:sp>
        <p:nvSpPr>
          <p:cNvPr id="152" name="Shape 152"/>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BOSH deploys and manages</a:t>
            </a:r>
            <a:r>
              <a:rPr sz="4000"/>
              <a:t> large scale distributed systems. It provides the means to go from deployment (i.e., Chef/Puppet) to VM creation and lifecycle management.  Core to bosh is the ability to execute </a:t>
            </a:r>
            <a:r>
              <a:rPr b="1" sz="4000">
                <a:latin typeface="Helvetica"/>
                <a:ea typeface="Helvetica"/>
                <a:cs typeface="Helvetica"/>
                <a:sym typeface="Helvetica"/>
              </a:rPr>
              <a:t>Canary-style deployments</a:t>
            </a:r>
            <a:r>
              <a:rPr sz="4000"/>
              <a:t> with zero downtime.</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500" fill="hold"/>
                                        <p:tgtEl>
                                          <p:spTgt spid="150"/>
                                        </p:tgtEl>
                                        <p:attrNameLst>
                                          <p:attrName>ppt_x</p:attrName>
                                        </p:attrNameLst>
                                      </p:cBhvr>
                                      <p:tavLst>
                                        <p:tav tm="0">
                                          <p:val>
                                            <p:strVal val="#ppt_x"/>
                                          </p:val>
                                        </p:tav>
                                        <p:tav tm="100000">
                                          <p:val>
                                            <p:strVal val="#ppt_x"/>
                                          </p:val>
                                        </p:tav>
                                      </p:tavLst>
                                    </p:anim>
                                    <p:anim calcmode="lin" valueType="num">
                                      <p:cBhvr>
                                        <p:cTn id="8" dur="500" fill="hold"/>
                                        <p:tgtEl>
                                          <p:spTgt spid="1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nodeType="afterEffect" presetClass="entr" presetSubtype="0" presetID="10" grpId="2" fill="hold">
                                  <p:stCondLst>
                                    <p:cond delay="0"/>
                                  </p:stCondLst>
                                  <p:iterate type="el" backwards="0">
                                    <p:tmAbs val="0"/>
                                  </p:iterate>
                                  <p:childTnLst>
                                    <p:set>
                                      <p:cBhvr>
                                        <p:cTn id="11" fill="hold"/>
                                        <p:tgtEl>
                                          <p:spTgt spid="151"/>
                                        </p:tgtEl>
                                        <p:attrNameLst>
                                          <p:attrName>style.visibility</p:attrName>
                                        </p:attrNameLst>
                                      </p:cBhvr>
                                      <p:to>
                                        <p:strVal val="visible"/>
                                      </p:to>
                                    </p:set>
                                    <p:animEffect filter="fade" transition="in">
                                      <p:cBhvr>
                                        <p:cTn id="12" dur="1000"/>
                                        <p:tgtEl>
                                          <p:spTgt spid="151"/>
                                        </p:tgtEl>
                                      </p:cBhvr>
                                    </p:animEffect>
                                  </p:childTnLst>
                                </p:cTn>
                              </p:par>
                            </p:childTnLst>
                          </p:cTn>
                        </p:par>
                        <p:par>
                          <p:cTn id="13" fill="hold">
                            <p:stCondLst>
                              <p:cond delay="1500"/>
                            </p:stCondLst>
                            <p:childTnLst>
                              <p:par>
                                <p:cTn id="14" nodeType="afterEffect" presetClass="entr" presetSubtype="0" presetID="9" grpId="3" fill="hold">
                                  <p:stCondLst>
                                    <p:cond delay="0"/>
                                  </p:stCondLst>
                                  <p:iterate type="el" backwards="0">
                                    <p:tmAbs val="0"/>
                                  </p:iterate>
                                  <p:childTnLst>
                                    <p:set>
                                      <p:cBhvr>
                                        <p:cTn id="15" fill="hold"/>
                                        <p:tgtEl>
                                          <p:spTgt spid="152"/>
                                        </p:tgtEl>
                                        <p:attrNameLst>
                                          <p:attrName>style.visibility</p:attrName>
                                        </p:attrNameLst>
                                      </p:cBhvr>
                                      <p:to>
                                        <p:strVal val="visible"/>
                                      </p:to>
                                    </p:set>
                                    <p:animEffect filter="dissolve" transition="in">
                                      <p:cBhvr>
                                        <p:cTn id="16"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1"/>
      <p:bldP build="whole" bldLvl="1" animBg="1" rev="0" advAuto="0" spid="151" grpId="2"/>
      <p:bldP build="whole" bldLvl="1" animBg="1" rev="0" advAuto="0" spid="152" grpId="3"/>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0" name="Shape 1270"/>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271" name="Shape 1271"/>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272" name="Shape 1272"/>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273" name="Shape 1273"/>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274" name="Shape 1274"/>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275" name="Shape 1275"/>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276" name="Shape 1276"/>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277" name="Shape 1277"/>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278" name="Shape 1278"/>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279" name="Shape 1279"/>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280" name="Shape 1280"/>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281" name="Shape 1281"/>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282" name="Shape 1282"/>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283" name="Shape 1283"/>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284" name="Shape 1284"/>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285" name="Shape 1285"/>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286" name="Shape 1286"/>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287" name="Shape 128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288" name="Shape 1288"/>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grpSp>
        <p:nvGrpSpPr>
          <p:cNvPr id="1294" name="Group 1294"/>
          <p:cNvGrpSpPr/>
          <p:nvPr/>
        </p:nvGrpSpPr>
        <p:grpSpPr>
          <a:xfrm>
            <a:off x="1543934" y="10812506"/>
            <a:ext cx="7353316" cy="2320572"/>
            <a:chOff x="0" y="0"/>
            <a:chExt cx="7353315" cy="2320570"/>
          </a:xfrm>
        </p:grpSpPr>
        <p:pic>
          <p:nvPicPr>
            <p:cNvPr id="1289"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90"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91"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92"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93"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95"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pic>
        <p:nvPicPr>
          <p:cNvPr id="1296" name="pasted-image.pdf"/>
          <p:cNvPicPr/>
          <p:nvPr/>
        </p:nvPicPr>
        <p:blipFill>
          <a:blip r:embed="rId8">
            <a:extLst/>
          </a:blip>
          <a:stretch>
            <a:fillRect/>
          </a:stretch>
        </p:blipFill>
        <p:spPr>
          <a:xfrm>
            <a:off x="11017147" y="4692822"/>
            <a:ext cx="10920030" cy="4330357"/>
          </a:xfrm>
          <a:prstGeom prst="rect">
            <a:avLst/>
          </a:prstGeom>
          <a:ln w="12700">
            <a:miter lim="400000"/>
          </a:ln>
        </p:spPr>
      </p:pic>
      <p:sp>
        <p:nvSpPr>
          <p:cNvPr id="1297" name="Shape 1297"/>
          <p:cNvSpPr/>
          <p:nvPr/>
        </p:nvSpPr>
        <p:spPr>
          <a:xfrm>
            <a:off x="2873637" y="8872750"/>
            <a:ext cx="1991361" cy="526174"/>
          </a:xfrm>
          <a:prstGeom prst="roundRect">
            <a:avLst>
              <a:gd name="adj" fmla="val 1930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9" name="Shape 1299"/>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sp>
        <p:nvSpPr>
          <p:cNvPr id="1300" name="Shape 1300"/>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sp>
        <p:nvSpPr>
          <p:cNvPr id="1301" name="Shape 1301"/>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302" name="Shape 1302"/>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303" name="Shape 1303"/>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304" name="Shape 1304"/>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305" name="Shape 1305"/>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306" name="Shape 1306"/>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307" name="Shape 1307"/>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308" name="Shape 1308"/>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309" name="Shape 1309"/>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310" name="Shape 1310"/>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311" name="Shape 1311"/>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312" name="Shape 1312"/>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313" name="Shape 1313"/>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314" name="Shape 1314"/>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315" name="Shape 1315"/>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316" name="Shape 1316"/>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317" name="Shape 1317"/>
          <p:cNvSpPr/>
          <p:nvPr/>
        </p:nvSpPr>
        <p:spPr>
          <a:xfrm>
            <a:off x="799641" y="8872750"/>
            <a:ext cx="1991361" cy="526174"/>
          </a:xfrm>
          <a:prstGeom prst="roundRect">
            <a:avLst>
              <a:gd name="adj" fmla="val 1930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1318" name="Shape 1318"/>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1319" name="Shape 1319"/>
          <p:cNvSpPr/>
          <p:nvPr/>
        </p:nvSpPr>
        <p:spPr>
          <a:xfrm>
            <a:off x="4972191" y="8865287"/>
            <a:ext cx="1991361"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1320" name="Shape 1320"/>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grpSp>
        <p:nvGrpSpPr>
          <p:cNvPr id="1326" name="Group 1326"/>
          <p:cNvGrpSpPr/>
          <p:nvPr/>
        </p:nvGrpSpPr>
        <p:grpSpPr>
          <a:xfrm>
            <a:off x="1543934" y="10812506"/>
            <a:ext cx="7353316" cy="2320572"/>
            <a:chOff x="0" y="0"/>
            <a:chExt cx="7353315" cy="2320570"/>
          </a:xfrm>
        </p:grpSpPr>
        <p:pic>
          <p:nvPicPr>
            <p:cNvPr id="1321"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22"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23"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24"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25"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327"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pic>
        <p:nvPicPr>
          <p:cNvPr id="1328" name="pasted-image.pdf"/>
          <p:cNvPicPr/>
          <p:nvPr/>
        </p:nvPicPr>
        <p:blipFill>
          <a:blip r:embed="rId8">
            <a:extLst/>
          </a:blip>
          <a:stretch>
            <a:fillRect/>
          </a:stretch>
        </p:blipFill>
        <p:spPr>
          <a:xfrm>
            <a:off x="10934700" y="3961186"/>
            <a:ext cx="11892185" cy="5793629"/>
          </a:xfrm>
          <a:prstGeom prst="rect">
            <a:avLst/>
          </a:prstGeom>
          <a:ln w="12700">
            <a:miter lim="400000"/>
          </a:ln>
        </p:spPr>
      </p:pic>
      <p:sp>
        <p:nvSpPr>
          <p:cNvPr id="1329" name="Shape 1329"/>
          <p:cNvSpPr/>
          <p:nvPr/>
        </p:nvSpPr>
        <p:spPr>
          <a:xfrm>
            <a:off x="13790496" y="12400264"/>
            <a:ext cx="847496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u="sng">
                <a:solidFill>
                  <a:srgbClr val="0F7A70"/>
                </a:solidFill>
                <a:hlinkClick r:id="rId9" invalidUrl="" action="" tgtFrame="" tooltip="" history="1" highlightClick="0" endSnd="0"/>
              </a:defRPr>
            </a:lvl1pPr>
          </a:lstStyle>
          <a:p>
            <a:pPr lvl="0">
              <a:defRPr sz="1800" u="none">
                <a:solidFill>
                  <a:srgbClr val="000000"/>
                </a:solidFill>
              </a:defRPr>
            </a:pPr>
            <a:r>
              <a:rPr sz="3000" u="sng">
                <a:solidFill>
                  <a:srgbClr val="0F7A70"/>
                </a:solidFill>
                <a:hlinkClick r:id="rId9" invalidUrl="" action="" tgtFrame="" tooltip="" history="1" highlightClick="0" endSnd="0"/>
              </a:rPr>
              <a:t>https://www.youtube.com/watch?v=rk_K_AAHEEI</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1" name="Shape 1331"/>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grpSp>
        <p:nvGrpSpPr>
          <p:cNvPr id="1337" name="Group 1337"/>
          <p:cNvGrpSpPr/>
          <p:nvPr/>
        </p:nvGrpSpPr>
        <p:grpSpPr>
          <a:xfrm>
            <a:off x="1543934" y="10812506"/>
            <a:ext cx="7353316" cy="2320572"/>
            <a:chOff x="0" y="0"/>
            <a:chExt cx="7353315" cy="2320570"/>
          </a:xfrm>
        </p:grpSpPr>
        <p:pic>
          <p:nvPicPr>
            <p:cNvPr id="1332"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33"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34"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35"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36"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338" name="Shape 1338"/>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pic>
        <p:nvPicPr>
          <p:cNvPr id="1339"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340" name="Shape 1340"/>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341" name="Shape 1341"/>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342" name="Shape 1342"/>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343" name="Shape 1343"/>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344" name="Shape 1344"/>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345" name="Shape 1345"/>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346" name="Shape 1346"/>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347" name="Shape 1347"/>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348" name="Shape 1348"/>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349" name="Shape 1349"/>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350" name="Shape 1350"/>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351" name="Shape 1351"/>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352" name="Shape 1352"/>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353" name="Shape 1353"/>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354" name="Shape 1354"/>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355" name="Shape 1355"/>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356" name="Shape 1356"/>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1357" name="Shape 1357"/>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1358" name="Shape 1358"/>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1359" name="Shape 1359"/>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1360" name="Shape 1360"/>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2" name="Shape 1362"/>
          <p:cNvSpPr/>
          <p:nvPr/>
        </p:nvSpPr>
        <p:spPr>
          <a:xfrm>
            <a:off x="631994" y="10077092"/>
            <a:ext cx="917719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grpSp>
        <p:nvGrpSpPr>
          <p:cNvPr id="1368" name="Group 1368"/>
          <p:cNvGrpSpPr/>
          <p:nvPr/>
        </p:nvGrpSpPr>
        <p:grpSpPr>
          <a:xfrm>
            <a:off x="1543934" y="10812506"/>
            <a:ext cx="7353316" cy="2320572"/>
            <a:chOff x="0" y="0"/>
            <a:chExt cx="7353315" cy="2320570"/>
          </a:xfrm>
        </p:grpSpPr>
        <p:pic>
          <p:nvPicPr>
            <p:cNvPr id="1363" name="pasted-image.png"/>
            <p:cNvPicPr/>
            <p:nvPr/>
          </p:nvPicPr>
          <p:blipFill>
            <a:blip r:embed="rId2">
              <a:alphaModFix amt="10407"/>
              <a:extLst/>
            </a:blip>
            <a:stretch>
              <a:fillRect/>
            </a:stretch>
          </p:blipFill>
          <p:spPr>
            <a:xfrm>
              <a:off x="0" y="602468"/>
              <a:ext cx="1651000" cy="266770"/>
            </a:xfrm>
            <a:prstGeom prst="rect">
              <a:avLst/>
            </a:prstGeom>
            <a:ln w="12700" cap="flat">
              <a:noFill/>
              <a:miter lim="400000"/>
            </a:ln>
            <a:effectLst/>
          </p:spPr>
        </p:pic>
        <p:pic>
          <p:nvPicPr>
            <p:cNvPr id="1364" name="pasted-image.png"/>
            <p:cNvPicPr/>
            <p:nvPr/>
          </p:nvPicPr>
          <p:blipFill>
            <a:blip r:embed="rId3">
              <a:alphaModFix amt="10407"/>
              <a:extLst/>
            </a:blip>
            <a:stretch>
              <a:fillRect/>
            </a:stretch>
          </p:blipFill>
          <p:spPr>
            <a:xfrm>
              <a:off x="2673705" y="0"/>
              <a:ext cx="1905001" cy="1471706"/>
            </a:xfrm>
            <a:prstGeom prst="rect">
              <a:avLst/>
            </a:prstGeom>
            <a:ln w="12700" cap="flat">
              <a:noFill/>
              <a:miter lim="400000"/>
            </a:ln>
            <a:effectLst/>
          </p:spPr>
        </p:pic>
        <p:pic>
          <p:nvPicPr>
            <p:cNvPr id="1365" name="pasted-image.png"/>
            <p:cNvPicPr/>
            <p:nvPr/>
          </p:nvPicPr>
          <p:blipFill>
            <a:blip r:embed="rId4">
              <a:alphaModFix amt="10407"/>
              <a:extLst/>
            </a:blip>
            <a:stretch>
              <a:fillRect/>
            </a:stretch>
          </p:blipFill>
          <p:spPr>
            <a:xfrm>
              <a:off x="1276168" y="1071054"/>
              <a:ext cx="1905001" cy="1229033"/>
            </a:xfrm>
            <a:prstGeom prst="rect">
              <a:avLst/>
            </a:prstGeom>
            <a:ln w="12700" cap="flat">
              <a:noFill/>
              <a:miter lim="400000"/>
            </a:ln>
            <a:effectLst/>
          </p:spPr>
        </p:pic>
        <p:pic>
          <p:nvPicPr>
            <p:cNvPr id="1366" name="pasted-image.png"/>
            <p:cNvPicPr/>
            <p:nvPr/>
          </p:nvPicPr>
          <p:blipFill>
            <a:blip r:embed="rId5">
              <a:alphaModFix amt="10407"/>
              <a:extLst/>
            </a:blip>
            <a:stretch>
              <a:fillRect/>
            </a:stretch>
          </p:blipFill>
          <p:spPr>
            <a:xfrm>
              <a:off x="4374400" y="1050570"/>
              <a:ext cx="1270001" cy="1270001"/>
            </a:xfrm>
            <a:prstGeom prst="rect">
              <a:avLst/>
            </a:prstGeom>
            <a:ln w="12700" cap="flat">
              <a:noFill/>
              <a:miter lim="400000"/>
            </a:ln>
            <a:effectLst/>
          </p:spPr>
        </p:pic>
        <p:pic>
          <p:nvPicPr>
            <p:cNvPr id="1367" name="pasted-image.png"/>
            <p:cNvPicPr/>
            <p:nvPr/>
          </p:nvPicPr>
          <p:blipFill>
            <a:blip r:embed="rId6">
              <a:alphaModFix amt="10407"/>
              <a:extLst/>
            </a:blip>
            <a:stretch>
              <a:fillRect/>
            </a:stretch>
          </p:blipFill>
          <p:spPr>
            <a:xfrm>
              <a:off x="5448315" y="563274"/>
              <a:ext cx="1905001" cy="345158"/>
            </a:xfrm>
            <a:prstGeom prst="rect">
              <a:avLst/>
            </a:prstGeom>
            <a:ln w="12700" cap="flat">
              <a:noFill/>
              <a:miter lim="400000"/>
            </a:ln>
            <a:effectLst/>
          </p:spPr>
        </p:pic>
      </p:grpSp>
      <p:sp>
        <p:nvSpPr>
          <p:cNvPr id="1369" name="Shape 1369"/>
          <p:cNvSpPr/>
          <p:nvPr/>
        </p:nvSpPr>
        <p:spPr>
          <a:xfrm>
            <a:off x="631994" y="3097809"/>
            <a:ext cx="917719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pic>
        <p:nvPicPr>
          <p:cNvPr id="1370" name="pasted-image.pdf"/>
          <p:cNvPicPr/>
          <p:nvPr/>
        </p:nvPicPr>
        <p:blipFill>
          <a:blip r:embed="rId7">
            <a:alphaModFix amt="20140"/>
            <a:extLst/>
          </a:blip>
          <a:stretch>
            <a:fillRect/>
          </a:stretch>
        </p:blipFill>
        <p:spPr>
          <a:xfrm>
            <a:off x="1410591" y="1589546"/>
            <a:ext cx="7620001" cy="1092792"/>
          </a:xfrm>
          <a:prstGeom prst="rect">
            <a:avLst/>
          </a:prstGeom>
          <a:ln w="12700">
            <a:miter lim="400000"/>
          </a:ln>
        </p:spPr>
      </p:pic>
      <p:sp>
        <p:nvSpPr>
          <p:cNvPr id="1371" name="Shape 1371"/>
          <p:cNvSpPr/>
          <p:nvPr/>
        </p:nvSpPr>
        <p:spPr>
          <a:xfrm>
            <a:off x="609600" y="3771998"/>
            <a:ext cx="8554539" cy="6181577"/>
          </a:xfrm>
          <a:prstGeom prst="roundRect">
            <a:avLst>
              <a:gd name="adj" fmla="val 6122"/>
            </a:avLst>
          </a:prstGeom>
          <a:ln w="76200">
            <a:solidFill>
              <a:srgbClr val="A6AAA9">
                <a:alpha val="19798"/>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372" name="Shape 1372"/>
          <p:cNvSpPr/>
          <p:nvPr/>
        </p:nvSpPr>
        <p:spPr>
          <a:xfrm>
            <a:off x="782367" y="6893207"/>
            <a:ext cx="3978148" cy="1811545"/>
          </a:xfrm>
          <a:prstGeom prst="roundRect">
            <a:avLst>
              <a:gd name="adj" fmla="val 5608"/>
            </a:avLst>
          </a:prstGeom>
          <a:ln w="76200">
            <a:solidFill>
              <a:srgbClr val="A6AAA9">
                <a:alpha val="19798"/>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373" name="Shape 1373"/>
          <p:cNvSpPr/>
          <p:nvPr/>
        </p:nvSpPr>
        <p:spPr>
          <a:xfrm>
            <a:off x="922067" y="7455296"/>
            <a:ext cx="3698749" cy="515699"/>
          </a:xfrm>
          <a:prstGeom prst="roundRect">
            <a:avLst>
              <a:gd name="adj" fmla="val 19701"/>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374" name="Shape 1374"/>
          <p:cNvSpPr/>
          <p:nvPr/>
        </p:nvSpPr>
        <p:spPr>
          <a:xfrm>
            <a:off x="922067" y="8068333"/>
            <a:ext cx="3698748" cy="500774"/>
          </a:xfrm>
          <a:prstGeom prst="roundRect">
            <a:avLst>
              <a:gd name="adj" fmla="val 2028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375" name="Shape 1375"/>
          <p:cNvSpPr/>
          <p:nvPr/>
        </p:nvSpPr>
        <p:spPr>
          <a:xfrm>
            <a:off x="4862017" y="6893207"/>
            <a:ext cx="2094251" cy="1811545"/>
          </a:xfrm>
          <a:prstGeom prst="roundRect">
            <a:avLst>
              <a:gd name="adj" fmla="val 5608"/>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376" name="Shape 1376"/>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377" name="Shape 1377"/>
          <p:cNvSpPr/>
          <p:nvPr/>
        </p:nvSpPr>
        <p:spPr>
          <a:xfrm>
            <a:off x="794025" y="5494990"/>
            <a:ext cx="3011767"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378" name="Shape 1378"/>
          <p:cNvSpPr/>
          <p:nvPr/>
        </p:nvSpPr>
        <p:spPr>
          <a:xfrm>
            <a:off x="3978095" y="5494990"/>
            <a:ext cx="3011768"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379" name="Shape 1379"/>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380" name="Shape 1380"/>
          <p:cNvSpPr/>
          <p:nvPr/>
        </p:nvSpPr>
        <p:spPr>
          <a:xfrm>
            <a:off x="770807" y="6194578"/>
            <a:ext cx="6221579"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381" name="Shape 1381"/>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382" name="Shape 1382"/>
          <p:cNvSpPr/>
          <p:nvPr/>
        </p:nvSpPr>
        <p:spPr>
          <a:xfrm>
            <a:off x="794825" y="4808101"/>
            <a:ext cx="306683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383" name="Shape 1383"/>
          <p:cNvSpPr/>
          <p:nvPr/>
        </p:nvSpPr>
        <p:spPr>
          <a:xfrm>
            <a:off x="3978095" y="4808101"/>
            <a:ext cx="3011768"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384" name="Shape 1384"/>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385" name="Shape 1385"/>
          <p:cNvSpPr/>
          <p:nvPr/>
        </p:nvSpPr>
        <p:spPr>
          <a:xfrm>
            <a:off x="767824" y="4108513"/>
            <a:ext cx="622754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386" name="Shape 1386"/>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387" name="Shape 1387"/>
          <p:cNvSpPr/>
          <p:nvPr/>
        </p:nvSpPr>
        <p:spPr>
          <a:xfrm>
            <a:off x="799641" y="8872750"/>
            <a:ext cx="1991361" cy="526174"/>
          </a:xfrm>
          <a:prstGeom prst="roundRect">
            <a:avLst>
              <a:gd name="adj" fmla="val 1930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1388" name="Shape 1388"/>
          <p:cNvSpPr/>
          <p:nvPr/>
        </p:nvSpPr>
        <p:spPr>
          <a:xfrm>
            <a:off x="2873637" y="8872750"/>
            <a:ext cx="1991361" cy="526174"/>
          </a:xfrm>
          <a:prstGeom prst="roundRect">
            <a:avLst>
              <a:gd name="adj" fmla="val 1930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1389" name="Shape 1389"/>
          <p:cNvSpPr/>
          <p:nvPr/>
        </p:nvSpPr>
        <p:spPr>
          <a:xfrm>
            <a:off x="4972191" y="8865287"/>
            <a:ext cx="1991361"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1390" name="Shape 1390"/>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1391" name="Shape 1391"/>
          <p:cNvSpPr/>
          <p:nvPr/>
        </p:nvSpPr>
        <p:spPr>
          <a:xfrm rot="16200000">
            <a:off x="6461463" y="6592323"/>
            <a:ext cx="6181577" cy="544172"/>
          </a:xfrm>
          <a:prstGeom prst="roundRect">
            <a:avLst>
              <a:gd name="adj" fmla="val 18671"/>
            </a:avLst>
          </a:prstGeom>
          <a:solidFill>
            <a:srgbClr val="0F7A70">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sp>
        <p:nvSpPr>
          <p:cNvPr id="1392" name="Shape 1392"/>
          <p:cNvSpPr/>
          <p:nvPr/>
        </p:nvSpPr>
        <p:spPr>
          <a:xfrm>
            <a:off x="7084553" y="6127809"/>
            <a:ext cx="10214894"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000">
                <a:latin typeface="Helvetica"/>
                <a:ea typeface="Helvetica"/>
                <a:cs typeface="Helvetica"/>
                <a:sym typeface="Helvetica"/>
              </a:defRPr>
            </a:lvl1pPr>
          </a:lstStyle>
          <a:p>
            <a:pPr lvl="0">
              <a:defRPr b="0" sz="1800"/>
            </a:pPr>
            <a:r>
              <a:rPr b="1" sz="9000"/>
              <a:t>What is a Service?</a:t>
            </a:r>
          </a:p>
        </p:txBody>
      </p:sp>
      <p:sp>
        <p:nvSpPr>
          <p:cNvPr id="1393" name="Shape 1393"/>
          <p:cNvSpPr/>
          <p:nvPr/>
        </p:nvSpPr>
        <p:spPr>
          <a:xfrm>
            <a:off x="12148235" y="1295399"/>
            <a:ext cx="11724863" cy="25400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latin typeface="Helvetica"/>
                <a:ea typeface="Helvetica"/>
                <a:cs typeface="Helvetica"/>
                <a:sym typeface="Helvetica"/>
              </a:rPr>
              <a:t>Service</a:t>
            </a:r>
            <a:r>
              <a:rPr sz="4000"/>
              <a:t>: An external application dependency made available in the platform (database, message queue, rest endpoint, etc)</a:t>
            </a:r>
            <a:endParaRPr sz="4000"/>
          </a:p>
        </p:txBody>
      </p:sp>
      <p:sp>
        <p:nvSpPr>
          <p:cNvPr id="1394" name="Shape 1394"/>
          <p:cNvSpPr/>
          <p:nvPr/>
        </p:nvSpPr>
        <p:spPr>
          <a:xfrm>
            <a:off x="12109374" y="3995732"/>
            <a:ext cx="11724863" cy="25400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latin typeface="Helvetica"/>
                <a:ea typeface="Helvetica"/>
                <a:cs typeface="Helvetica"/>
                <a:sym typeface="Helvetica"/>
              </a:rPr>
              <a:t>Service Plan (catalog)</a:t>
            </a:r>
            <a:r>
              <a:rPr sz="4000"/>
              <a:t>: The profile of available offerings for a service, often tiered in nature (i.e. 250MB Redis Service allowing 10 concurrent connections)</a:t>
            </a:r>
          </a:p>
        </p:txBody>
      </p:sp>
      <p:sp>
        <p:nvSpPr>
          <p:cNvPr id="1395" name="Shape 1395"/>
          <p:cNvSpPr/>
          <p:nvPr/>
        </p:nvSpPr>
        <p:spPr>
          <a:xfrm>
            <a:off x="12109374" y="7299007"/>
            <a:ext cx="11724863" cy="13208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latin typeface="Helvetica"/>
                <a:ea typeface="Helvetica"/>
                <a:cs typeface="Helvetica"/>
                <a:sym typeface="Helvetica"/>
              </a:rPr>
              <a:t>Service Instance</a:t>
            </a:r>
            <a:r>
              <a:rPr sz="4000"/>
              <a:t>: An instantiation of a Service and Service Plan made available to applications</a:t>
            </a:r>
          </a:p>
        </p:txBody>
      </p:sp>
      <p:sp>
        <p:nvSpPr>
          <p:cNvPr id="1396" name="Shape 1396"/>
          <p:cNvSpPr/>
          <p:nvPr/>
        </p:nvSpPr>
        <p:spPr>
          <a:xfrm>
            <a:off x="12148235" y="9206758"/>
            <a:ext cx="11724863" cy="2171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latin typeface="Helvetica"/>
                <a:ea typeface="Helvetica"/>
                <a:cs typeface="Helvetica"/>
                <a:sym typeface="Helvetica"/>
              </a:rPr>
              <a:t>Service Binding</a:t>
            </a:r>
            <a:r>
              <a:rPr sz="4000"/>
              <a:t>: A binding between an application and a service instance allowing the application to leverage the instance.</a:t>
            </a:r>
            <a:endParaRPr sz="400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1" presetID="2" grpId="1" fill="hold">
                                  <p:stCondLst>
                                    <p:cond delay="0"/>
                                  </p:stCondLst>
                                  <p:iterate type="el" backwards="0">
                                    <p:tmAbs val="0"/>
                                  </p:iterate>
                                  <p:childTnLst>
                                    <p:set>
                                      <p:cBhvr>
                                        <p:cTn id="6" fill="hold"/>
                                        <p:tgtEl>
                                          <p:spTgt spid="1392"/>
                                        </p:tgtEl>
                                        <p:attrNameLst>
                                          <p:attrName>style.visibility</p:attrName>
                                        </p:attrNameLst>
                                      </p:cBhvr>
                                      <p:to>
                                        <p:strVal val="visible"/>
                                      </p:to>
                                    </p:set>
                                    <p:anim calcmode="lin" valueType="num">
                                      <p:cBhvr>
                                        <p:cTn id="7" dur="2000" fill="hold"/>
                                        <p:tgtEl>
                                          <p:spTgt spid="1392"/>
                                        </p:tgtEl>
                                        <p:attrNameLst>
                                          <p:attrName>ppt_x</p:attrName>
                                        </p:attrNameLst>
                                      </p:cBhvr>
                                      <p:tavLst>
                                        <p:tav tm="0">
                                          <p:val>
                                            <p:strVal val="#ppt_x"/>
                                          </p:val>
                                        </p:tav>
                                        <p:tav tm="100000">
                                          <p:val>
                                            <p:strVal val="#ppt_x"/>
                                          </p:val>
                                        </p:tav>
                                      </p:tavLst>
                                    </p:anim>
                                    <p:anim calcmode="lin" valueType="num">
                                      <p:cBhvr>
                                        <p:cTn id="8" dur="2000" fill="hold"/>
                                        <p:tgtEl>
                                          <p:spTgt spid="1392"/>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nodeType="afterEffect" presetClass="entr" presetSubtype="4" presetID="2" grpId="2" fill="hold">
                                  <p:stCondLst>
                                    <p:cond delay="0"/>
                                  </p:stCondLst>
                                  <p:iterate type="el" backwards="0">
                                    <p:tmAbs val="0"/>
                                  </p:iterate>
                                  <p:childTnLst>
                                    <p:set>
                                      <p:cBhvr>
                                        <p:cTn id="11" fill="hold"/>
                                        <p:tgtEl>
                                          <p:spTgt spid="1393"/>
                                        </p:tgtEl>
                                        <p:attrNameLst>
                                          <p:attrName>style.visibility</p:attrName>
                                        </p:attrNameLst>
                                      </p:cBhvr>
                                      <p:to>
                                        <p:strVal val="visible"/>
                                      </p:to>
                                    </p:set>
                                    <p:anim calcmode="lin" valueType="num">
                                      <p:cBhvr>
                                        <p:cTn id="12" dur="1000" fill="hold"/>
                                        <p:tgtEl>
                                          <p:spTgt spid="1393"/>
                                        </p:tgtEl>
                                        <p:attrNameLst>
                                          <p:attrName>ppt_x</p:attrName>
                                        </p:attrNameLst>
                                      </p:cBhvr>
                                      <p:tavLst>
                                        <p:tav tm="0">
                                          <p:val>
                                            <p:strVal val="#ppt_x"/>
                                          </p:val>
                                        </p:tav>
                                        <p:tav tm="100000">
                                          <p:val>
                                            <p:strVal val="#ppt_x"/>
                                          </p:val>
                                        </p:tav>
                                      </p:tavLst>
                                    </p:anim>
                                    <p:anim calcmode="lin" valueType="num">
                                      <p:cBhvr>
                                        <p:cTn id="13" dur="1000" fill="hold"/>
                                        <p:tgtEl>
                                          <p:spTgt spid="139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4" presetID="2" grpId="3" fill="hold">
                                  <p:stCondLst>
                                    <p:cond delay="0"/>
                                  </p:stCondLst>
                                  <p:iterate type="el" backwards="0">
                                    <p:tmAbs val="0"/>
                                  </p:iterate>
                                  <p:childTnLst>
                                    <p:set>
                                      <p:cBhvr>
                                        <p:cTn id="17" fill="hold"/>
                                        <p:tgtEl>
                                          <p:spTgt spid="1394"/>
                                        </p:tgtEl>
                                        <p:attrNameLst>
                                          <p:attrName>style.visibility</p:attrName>
                                        </p:attrNameLst>
                                      </p:cBhvr>
                                      <p:to>
                                        <p:strVal val="visible"/>
                                      </p:to>
                                    </p:set>
                                    <p:anim calcmode="lin" valueType="num">
                                      <p:cBhvr>
                                        <p:cTn id="18" dur="500" fill="hold"/>
                                        <p:tgtEl>
                                          <p:spTgt spid="1394"/>
                                        </p:tgtEl>
                                        <p:attrNameLst>
                                          <p:attrName>ppt_x</p:attrName>
                                        </p:attrNameLst>
                                      </p:cBhvr>
                                      <p:tavLst>
                                        <p:tav tm="0">
                                          <p:val>
                                            <p:strVal val="#ppt_x"/>
                                          </p:val>
                                        </p:tav>
                                        <p:tav tm="100000">
                                          <p:val>
                                            <p:strVal val="#ppt_x"/>
                                          </p:val>
                                        </p:tav>
                                      </p:tavLst>
                                    </p:anim>
                                    <p:anim calcmode="lin" valueType="num">
                                      <p:cBhvr>
                                        <p:cTn id="19" dur="500" fill="hold"/>
                                        <p:tgtEl>
                                          <p:spTgt spid="139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nodeType="clickEffect" presetClass="entr" presetSubtype="4" presetID="2" grpId="4" fill="hold">
                                  <p:stCondLst>
                                    <p:cond delay="0"/>
                                  </p:stCondLst>
                                  <p:iterate type="el" backwards="0">
                                    <p:tmAbs val="0"/>
                                  </p:iterate>
                                  <p:childTnLst>
                                    <p:set>
                                      <p:cBhvr>
                                        <p:cTn id="23" fill="hold"/>
                                        <p:tgtEl>
                                          <p:spTgt spid="1395"/>
                                        </p:tgtEl>
                                        <p:attrNameLst>
                                          <p:attrName>style.visibility</p:attrName>
                                        </p:attrNameLst>
                                      </p:cBhvr>
                                      <p:to>
                                        <p:strVal val="visible"/>
                                      </p:to>
                                    </p:set>
                                    <p:anim calcmode="lin" valueType="num">
                                      <p:cBhvr>
                                        <p:cTn id="24" dur="500" fill="hold"/>
                                        <p:tgtEl>
                                          <p:spTgt spid="1395"/>
                                        </p:tgtEl>
                                        <p:attrNameLst>
                                          <p:attrName>ppt_x</p:attrName>
                                        </p:attrNameLst>
                                      </p:cBhvr>
                                      <p:tavLst>
                                        <p:tav tm="0">
                                          <p:val>
                                            <p:strVal val="#ppt_x"/>
                                          </p:val>
                                        </p:tav>
                                        <p:tav tm="100000">
                                          <p:val>
                                            <p:strVal val="#ppt_x"/>
                                          </p:val>
                                        </p:tav>
                                      </p:tavLst>
                                    </p:anim>
                                    <p:anim calcmode="lin" valueType="num">
                                      <p:cBhvr>
                                        <p:cTn id="25" dur="500" fill="hold"/>
                                        <p:tgtEl>
                                          <p:spTgt spid="139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4" presetID="2" grpId="5" fill="hold">
                                  <p:stCondLst>
                                    <p:cond delay="0"/>
                                  </p:stCondLst>
                                  <p:iterate type="el" backwards="0">
                                    <p:tmAbs val="0"/>
                                  </p:iterate>
                                  <p:childTnLst>
                                    <p:set>
                                      <p:cBhvr>
                                        <p:cTn id="29" fill="hold"/>
                                        <p:tgtEl>
                                          <p:spTgt spid="1396"/>
                                        </p:tgtEl>
                                        <p:attrNameLst>
                                          <p:attrName>style.visibility</p:attrName>
                                        </p:attrNameLst>
                                      </p:cBhvr>
                                      <p:to>
                                        <p:strVal val="visible"/>
                                      </p:to>
                                    </p:set>
                                    <p:anim calcmode="lin" valueType="num">
                                      <p:cBhvr>
                                        <p:cTn id="30" dur="500" fill="hold"/>
                                        <p:tgtEl>
                                          <p:spTgt spid="1396"/>
                                        </p:tgtEl>
                                        <p:attrNameLst>
                                          <p:attrName>ppt_x</p:attrName>
                                        </p:attrNameLst>
                                      </p:cBhvr>
                                      <p:tavLst>
                                        <p:tav tm="0">
                                          <p:val>
                                            <p:strVal val="#ppt_x"/>
                                          </p:val>
                                        </p:tav>
                                        <p:tav tm="100000">
                                          <p:val>
                                            <p:strVal val="#ppt_x"/>
                                          </p:val>
                                        </p:tav>
                                      </p:tavLst>
                                    </p:anim>
                                    <p:anim calcmode="lin" valueType="num">
                                      <p:cBhvr>
                                        <p:cTn id="31" dur="500" fill="hold"/>
                                        <p:tgtEl>
                                          <p:spTgt spid="1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4" grpId="3"/>
      <p:bldP build="whole" bldLvl="1" animBg="1" rev="0" advAuto="0" spid="1392" grpId="1"/>
      <p:bldP build="whole" bldLvl="1" animBg="1" rev="0" advAuto="0" spid="1395" grpId="4"/>
      <p:bldP build="whole" bldLvl="1" animBg="1" rev="0" advAuto="0" spid="1393" grpId="2"/>
      <p:bldP build="whole" bldLvl="1" animBg="1" rev="0" advAuto="0" spid="1396" grpId="5"/>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8" name="Shape 1398"/>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grpSp>
        <p:nvGrpSpPr>
          <p:cNvPr id="1404" name="Group 1404"/>
          <p:cNvGrpSpPr/>
          <p:nvPr/>
        </p:nvGrpSpPr>
        <p:grpSpPr>
          <a:xfrm>
            <a:off x="1543934" y="10812506"/>
            <a:ext cx="7353316" cy="2320572"/>
            <a:chOff x="0" y="0"/>
            <a:chExt cx="7353315" cy="2320570"/>
          </a:xfrm>
        </p:grpSpPr>
        <p:pic>
          <p:nvPicPr>
            <p:cNvPr id="1399"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00"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01"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02"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03"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405" name="Shape 140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pic>
        <p:nvPicPr>
          <p:cNvPr id="1406"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407" name="Shape 140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408" name="Shape 140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409" name="Shape 140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410" name="Shape 141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411" name="Shape 141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412" name="Shape 141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413" name="Shape 1413"/>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414" name="Shape 1414"/>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415" name="Shape 1415"/>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416" name="Shape 1416"/>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417" name="Shape 1417"/>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418" name="Shape 1418"/>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419" name="Shape 1419"/>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420" name="Shape 1420"/>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421" name="Shape 1421"/>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422" name="Shape 142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423" name="Shape 1423"/>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1424" name="Shape 1424"/>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1425" name="Shape 1425"/>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1426" name="Shape 1426"/>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1427" name="Shape 1427"/>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sp>
        <p:nvSpPr>
          <p:cNvPr id="1428" name="Shape 1428"/>
          <p:cNvSpPr/>
          <p:nvPr/>
        </p:nvSpPr>
        <p:spPr>
          <a:xfrm>
            <a:off x="11330622" y="1462837"/>
            <a:ext cx="12276563" cy="13462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100"/>
              <a:t>A </a:t>
            </a:r>
            <a:r>
              <a:rPr b="1" sz="4100">
                <a:latin typeface="Helvetica"/>
                <a:ea typeface="Helvetica"/>
                <a:cs typeface="Helvetica"/>
                <a:sym typeface="Helvetica"/>
              </a:rPr>
              <a:t>Service</a:t>
            </a:r>
            <a:r>
              <a:rPr sz="4100"/>
              <a:t> </a:t>
            </a:r>
            <a:r>
              <a:rPr b="1" sz="4100">
                <a:latin typeface="Helvetica"/>
                <a:ea typeface="Helvetica"/>
                <a:cs typeface="Helvetica"/>
                <a:sym typeface="Helvetica"/>
              </a:rPr>
              <a:t>Broker</a:t>
            </a:r>
            <a:r>
              <a:rPr sz="4100"/>
              <a:t> implements a published RESTful API and is registered with the Cloud Controller</a:t>
            </a:r>
          </a:p>
        </p:txBody>
      </p:sp>
      <p:grpSp>
        <p:nvGrpSpPr>
          <p:cNvPr id="1431" name="Group 1431"/>
          <p:cNvGrpSpPr/>
          <p:nvPr/>
        </p:nvGrpSpPr>
        <p:grpSpPr>
          <a:xfrm>
            <a:off x="11837363" y="3201373"/>
            <a:ext cx="10733175" cy="4876801"/>
            <a:chOff x="-215899" y="-139699"/>
            <a:chExt cx="10733174" cy="4876800"/>
          </a:xfrm>
        </p:grpSpPr>
        <p:sp>
          <p:nvSpPr>
            <p:cNvPr id="1430" name="Shape 1430"/>
            <p:cNvSpPr/>
            <p:nvPr/>
          </p:nvSpPr>
          <p:spPr>
            <a:xfrm>
              <a:off x="0" y="0"/>
              <a:ext cx="10301376" cy="4318000"/>
            </a:xfrm>
            <a:prstGeom prst="rect">
              <a:avLst/>
            </a:prstGeom>
            <a:solidFill>
              <a:srgbClr val="DCDEE0"/>
            </a:solidFill>
            <a:ln>
              <a:noFill/>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marL="228600" indent="-228600" algn="l" defTabSz="457200">
                <a:defRPr sz="1800"/>
              </a:pPr>
              <a:r>
                <a:rPr sz="2500">
                  <a:solidFill>
                    <a:srgbClr val="848386"/>
                  </a:solidFill>
                  <a:latin typeface="Helvetica"/>
                  <a:ea typeface="Helvetica"/>
                  <a:cs typeface="Helvetica"/>
                  <a:sym typeface="Helvetica"/>
                </a:rPr>
                <a:t>/v2/catalog [GET] – List services and plans available from this broker.</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/v2/service_instances/:id [PUT] – Create/update a new service instance.</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/v2/service_instances/:id [DELETE] – Delete a service instance.</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/v2/service_instances/:instance_id/service_bindings/:id [PUT] – Create a new binding to a service instance.</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/v2/service_instances/:instance_id/service_bindings/:id [DELETE] – Delete a service instance binding (unbind).</a:t>
              </a:r>
            </a:p>
          </p:txBody>
        </p:sp>
        <p:pic>
          <p:nvPicPr>
            <p:cNvPr id="1429" name=""/>
            <p:cNvPicPr/>
            <p:nvPr/>
          </p:nvPicPr>
          <p:blipFill>
            <a:blip r:embed="rId8">
              <a:extLst/>
            </a:blip>
            <a:stretch>
              <a:fillRect/>
            </a:stretch>
          </p:blipFill>
          <p:spPr>
            <a:xfrm>
              <a:off x="-215900" y="-139700"/>
              <a:ext cx="10733175" cy="4876801"/>
            </a:xfrm>
            <a:prstGeom prst="rect">
              <a:avLst/>
            </a:prstGeom>
            <a:effectLst/>
          </p:spPr>
        </p:pic>
      </p:grpSp>
      <p:pic>
        <p:nvPicPr>
          <p:cNvPr id="1432" name="pasted-image.pdf"/>
          <p:cNvPicPr/>
          <p:nvPr/>
        </p:nvPicPr>
        <p:blipFill>
          <a:blip r:embed="rId9">
            <a:extLst/>
          </a:blip>
          <a:stretch>
            <a:fillRect/>
          </a:stretch>
        </p:blipFill>
        <p:spPr>
          <a:xfrm>
            <a:off x="10941146" y="8194916"/>
            <a:ext cx="12525609" cy="4791925"/>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431"/>
                                        </p:tgtEl>
                                        <p:attrNameLst>
                                          <p:attrName>style.visibility</p:attrName>
                                        </p:attrNameLst>
                                      </p:cBhvr>
                                      <p:to>
                                        <p:strVal val="visible"/>
                                      </p:to>
                                    </p:set>
                                    <p:animEffect filter="dissolve" transition="in">
                                      <p:cBhvr>
                                        <p:cTn id="7" dur="500"/>
                                        <p:tgtEl>
                                          <p:spTgt spid="1431"/>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4" presetID="2" grpId="2" fill="hold">
                                  <p:stCondLst>
                                    <p:cond delay="0"/>
                                  </p:stCondLst>
                                  <p:iterate type="el" backwards="0">
                                    <p:tmAbs val="0"/>
                                  </p:iterate>
                                  <p:childTnLst>
                                    <p:set>
                                      <p:cBhvr>
                                        <p:cTn id="11" fill="hold"/>
                                        <p:tgtEl>
                                          <p:spTgt spid="1432"/>
                                        </p:tgtEl>
                                        <p:attrNameLst>
                                          <p:attrName>style.visibility</p:attrName>
                                        </p:attrNameLst>
                                      </p:cBhvr>
                                      <p:to>
                                        <p:strVal val="visible"/>
                                      </p:to>
                                    </p:set>
                                    <p:anim calcmode="lin" valueType="num">
                                      <p:cBhvr>
                                        <p:cTn id="12" dur="1000" fill="hold"/>
                                        <p:tgtEl>
                                          <p:spTgt spid="1432"/>
                                        </p:tgtEl>
                                        <p:attrNameLst>
                                          <p:attrName>ppt_x</p:attrName>
                                        </p:attrNameLst>
                                      </p:cBhvr>
                                      <p:tavLst>
                                        <p:tav tm="0">
                                          <p:val>
                                            <p:strVal val="#ppt_x"/>
                                          </p:val>
                                        </p:tav>
                                        <p:tav tm="100000">
                                          <p:val>
                                            <p:strVal val="#ppt_x"/>
                                          </p:val>
                                        </p:tav>
                                      </p:tavLst>
                                    </p:anim>
                                    <p:anim calcmode="lin" valueType="num">
                                      <p:cBhvr>
                                        <p:cTn id="13" dur="1000" fill="hold"/>
                                        <p:tgtEl>
                                          <p:spTgt spid="1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1" grpId="1"/>
      <p:bldP build="whole" bldLvl="1" animBg="1" rev="0" advAuto="0" spid="1432" grpId="2"/>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4" name="Shape 1434"/>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grpSp>
        <p:nvGrpSpPr>
          <p:cNvPr id="1440" name="Group 1440"/>
          <p:cNvGrpSpPr/>
          <p:nvPr/>
        </p:nvGrpSpPr>
        <p:grpSpPr>
          <a:xfrm>
            <a:off x="1543934" y="10812506"/>
            <a:ext cx="7353316" cy="2320572"/>
            <a:chOff x="0" y="0"/>
            <a:chExt cx="7353315" cy="2320570"/>
          </a:xfrm>
        </p:grpSpPr>
        <p:pic>
          <p:nvPicPr>
            <p:cNvPr id="1435"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36"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37"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38"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39"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441" name="Shape 1441"/>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pic>
        <p:nvPicPr>
          <p:cNvPr id="1442"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443" name="Shape 1443"/>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444" name="Shape 1444"/>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445" name="Shape 1445"/>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446" name="Shape 1446"/>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447" name="Shape 1447"/>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448" name="Shape 144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449" name="Shape 1449"/>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450" name="Shape 1450"/>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451" name="Shape 145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452" name="Shape 1452"/>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453" name="Shape 145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454" name="Shape 1454"/>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455" name="Shape 1455"/>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456" name="Shape 145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457" name="Shape 1457"/>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458" name="Shape 1458"/>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459" name="Shape 1459"/>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1460" name="Shape 1460"/>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1461" name="Shape 1461"/>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1462" name="Shape 1462"/>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1463" name="Shape 1463"/>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pic>
        <p:nvPicPr>
          <p:cNvPr id="1464" name="pasted-image.pdf"/>
          <p:cNvPicPr/>
          <p:nvPr/>
        </p:nvPicPr>
        <p:blipFill>
          <a:blip r:embed="rId8">
            <a:extLst/>
          </a:blip>
          <a:stretch>
            <a:fillRect/>
          </a:stretch>
        </p:blipFill>
        <p:spPr>
          <a:xfrm>
            <a:off x="10398525" y="3931198"/>
            <a:ext cx="12926301" cy="7034721"/>
          </a:xfrm>
          <a:prstGeom prst="rect">
            <a:avLst/>
          </a:prstGeom>
          <a:ln w="12700">
            <a:miter lim="400000"/>
          </a:ln>
        </p:spPr>
      </p:pic>
      <p:sp>
        <p:nvSpPr>
          <p:cNvPr id="1465" name="Shape 1465"/>
          <p:cNvSpPr/>
          <p:nvPr/>
        </p:nvSpPr>
        <p:spPr>
          <a:xfrm>
            <a:off x="10534764" y="2698558"/>
            <a:ext cx="5403851"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Managed Services</a:t>
            </a:r>
          </a:p>
        </p:txBody>
      </p:sp>
    </p:spTree>
  </p:cSld>
  <p:clrMapOvr>
    <a:masterClrMapping/>
  </p:clrMapOvr>
  <p:transition spd="slow" advClick="1">
    <p:dissolve/>
  </p:transition>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7" name="Shape 1467"/>
          <p:cNvSpPr/>
          <p:nvPr/>
        </p:nvSpPr>
        <p:spPr>
          <a:xfrm>
            <a:off x="11283262" y="4057650"/>
            <a:ext cx="10925841" cy="560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pPr>
            <a:r>
              <a:rPr b="1" sz="3600">
                <a:solidFill>
                  <a:srgbClr val="008E7B"/>
                </a:solidFill>
                <a:latin typeface="Helvetica"/>
                <a:ea typeface="Helvetica"/>
                <a:cs typeface="Helvetica"/>
                <a:sym typeface="Helvetica"/>
              </a:rPr>
              <a:t>User-provided service instances </a:t>
            </a:r>
            <a:r>
              <a:rPr sz="3600">
                <a:solidFill>
                  <a:srgbClr val="53585F"/>
                </a:solidFill>
                <a:latin typeface="Helvetica"/>
                <a:ea typeface="Helvetica"/>
                <a:cs typeface="Helvetica"/>
                <a:sym typeface="Helvetica"/>
              </a:rPr>
              <a:t>are service instances which have been provisioned outside of Cloud Foundry</a:t>
            </a:r>
            <a:endParaRPr sz="3600">
              <a:solidFill>
                <a:srgbClr val="53585F"/>
              </a:solidFill>
              <a:latin typeface="Helvetica"/>
              <a:ea typeface="Helvetica"/>
              <a:cs typeface="Helvetica"/>
              <a:sym typeface="Helvetica"/>
            </a:endParaRPr>
          </a:p>
          <a:p>
            <a:pPr lvl="0" algn="l" defTabSz="457200">
              <a:defRPr sz="1800"/>
            </a:pPr>
            <a:endParaRPr sz="3200">
              <a:solidFill>
                <a:srgbClr val="848386"/>
              </a:solidFill>
              <a:latin typeface="Helvetica"/>
              <a:ea typeface="Helvetica"/>
              <a:cs typeface="Helvetica"/>
              <a:sym typeface="Helvetica"/>
            </a:endParaRPr>
          </a:p>
          <a:p>
            <a:pPr lvl="0" marL="195384" indent="-195384" algn="l" defTabSz="457200">
              <a:buSzPct val="75000"/>
              <a:buChar char="•"/>
              <a:defRPr sz="1800"/>
            </a:pPr>
            <a:r>
              <a:rPr sz="3200">
                <a:solidFill>
                  <a:srgbClr val="848386"/>
                </a:solidFill>
                <a:latin typeface="Helvetica"/>
                <a:ea typeface="Helvetica"/>
                <a:cs typeface="Helvetica"/>
                <a:sym typeface="Helvetica"/>
              </a:rPr>
              <a:t>Behave like other service instances once created</a:t>
            </a:r>
            <a:endParaRPr sz="3200">
              <a:solidFill>
                <a:srgbClr val="848386"/>
              </a:solidFill>
              <a:latin typeface="Helvetica"/>
              <a:ea typeface="Helvetica"/>
              <a:cs typeface="Helvetica"/>
              <a:sym typeface="Helvetica"/>
            </a:endParaRPr>
          </a:p>
          <a:p>
            <a:pPr lvl="0" marL="195384" indent="-195384" algn="l" defTabSz="457200">
              <a:buSzPct val="75000"/>
              <a:buChar char="•"/>
              <a:defRPr sz="1800"/>
            </a:pPr>
            <a:endParaRPr sz="3200">
              <a:solidFill>
                <a:srgbClr val="848386"/>
              </a:solidFill>
              <a:latin typeface="Helvetica"/>
              <a:ea typeface="Helvetica"/>
              <a:cs typeface="Helvetica"/>
              <a:sym typeface="Helvetica"/>
            </a:endParaRPr>
          </a:p>
          <a:p>
            <a:pPr lvl="0" marL="195384" indent="-195384" algn="l" defTabSz="457200">
              <a:buSzPct val="75000"/>
              <a:buChar char="•"/>
              <a:defRPr sz="1800"/>
            </a:pPr>
            <a:r>
              <a:rPr sz="3200">
                <a:solidFill>
                  <a:srgbClr val="848386"/>
                </a:solidFill>
                <a:latin typeface="Helvetica"/>
                <a:ea typeface="Helvetica"/>
                <a:cs typeface="Helvetica"/>
                <a:sym typeface="Helvetica"/>
              </a:rPr>
              <a:t>Familiar commands (‘create-service’) provide service instance configuration (including credentials) to applications, eliminating the need to hard code service instance endpoints</a:t>
            </a:r>
            <a:endParaRPr sz="3200">
              <a:solidFill>
                <a:srgbClr val="848386"/>
              </a:solidFill>
              <a:latin typeface="Helvetica"/>
              <a:ea typeface="Helvetica"/>
              <a:cs typeface="Helvetica"/>
              <a:sym typeface="Helvetica"/>
            </a:endParaRPr>
          </a:p>
        </p:txBody>
      </p:sp>
      <p:sp>
        <p:nvSpPr>
          <p:cNvPr id="1468" name="Shape 1468"/>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grpSp>
        <p:nvGrpSpPr>
          <p:cNvPr id="1474" name="Group 1474"/>
          <p:cNvGrpSpPr/>
          <p:nvPr/>
        </p:nvGrpSpPr>
        <p:grpSpPr>
          <a:xfrm>
            <a:off x="1543934" y="10812506"/>
            <a:ext cx="7353316" cy="2320572"/>
            <a:chOff x="0" y="0"/>
            <a:chExt cx="7353315" cy="2320570"/>
          </a:xfrm>
        </p:grpSpPr>
        <p:pic>
          <p:nvPicPr>
            <p:cNvPr id="1469"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70"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71"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72"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73"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475" name="Shape 147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HA Proxy</a:t>
            </a:r>
          </a:p>
        </p:txBody>
      </p:sp>
      <p:pic>
        <p:nvPicPr>
          <p:cNvPr id="1476"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477" name="Shape 147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ELASTIC RUNTIME</a:t>
            </a:r>
          </a:p>
        </p:txBody>
      </p:sp>
      <p:sp>
        <p:nvSpPr>
          <p:cNvPr id="1478" name="Shape 147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latin typeface="Helvetica"/>
                <a:ea typeface="Helvetica"/>
                <a:cs typeface="Helvetica"/>
                <a:sym typeface="Helvetica"/>
              </a:defRPr>
            </a:lvl1pPr>
          </a:lstStyle>
          <a:p>
            <a:pPr lvl="0">
              <a:defRPr b="0" sz="1800">
                <a:solidFill>
                  <a:srgbClr val="000000"/>
                </a:solidFill>
              </a:defRPr>
            </a:pPr>
            <a:r>
              <a:rPr b="1" sz="2100">
                <a:solidFill>
                  <a:srgbClr val="53585F"/>
                </a:solidFill>
              </a:rPr>
              <a:t>App Execution (DEA)</a:t>
            </a:r>
          </a:p>
        </p:txBody>
      </p:sp>
      <p:sp>
        <p:nvSpPr>
          <p:cNvPr id="1479" name="Shape 147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Warden</a:t>
            </a:r>
          </a:p>
        </p:txBody>
      </p:sp>
      <p:sp>
        <p:nvSpPr>
          <p:cNvPr id="1480" name="Shape 148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Build packs</a:t>
            </a:r>
          </a:p>
        </p:txBody>
      </p:sp>
      <p:sp>
        <p:nvSpPr>
          <p:cNvPr id="1481" name="Shape 148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Blob Store</a:t>
            </a:r>
          </a:p>
        </p:txBody>
      </p:sp>
      <p:sp>
        <p:nvSpPr>
          <p:cNvPr id="1482" name="Shape 148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APP EXECUTION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STORAGE</a:t>
            </a:r>
          </a:p>
        </p:txBody>
      </p:sp>
      <p:sp>
        <p:nvSpPr>
          <p:cNvPr id="1483" name="Shape 1483"/>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Cloud Controller</a:t>
            </a:r>
          </a:p>
        </p:txBody>
      </p:sp>
      <p:sp>
        <p:nvSpPr>
          <p:cNvPr id="1484" name="Shape 1484"/>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Health Manager</a:t>
            </a:r>
          </a:p>
        </p:txBody>
      </p:sp>
      <p:sp>
        <p:nvSpPr>
          <p:cNvPr id="1485" name="Shape 1485"/>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LIFECYCLE</a:t>
            </a:r>
          </a:p>
        </p:txBody>
      </p:sp>
      <p:sp>
        <p:nvSpPr>
          <p:cNvPr id="1486" name="Shape 1486"/>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Message Bus (NATS)</a:t>
            </a:r>
          </a:p>
        </p:txBody>
      </p:sp>
      <p:sp>
        <p:nvSpPr>
          <p:cNvPr id="1487" name="Shape 1487"/>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MESSAGING</a:t>
            </a:r>
          </a:p>
        </p:txBody>
      </p:sp>
      <p:sp>
        <p:nvSpPr>
          <p:cNvPr id="1488" name="Shape 1488"/>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OAuth 2.0 (UAA)</a:t>
            </a:r>
          </a:p>
        </p:txBody>
      </p:sp>
      <p:sp>
        <p:nvSpPr>
          <p:cNvPr id="1489" name="Shape 1489"/>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Login Server</a:t>
            </a:r>
          </a:p>
        </p:txBody>
      </p:sp>
      <p:sp>
        <p:nvSpPr>
          <p:cNvPr id="1490" name="Shape 1490"/>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AUTHENTICATION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AUTHORIZATION</a:t>
            </a:r>
          </a:p>
        </p:txBody>
      </p:sp>
      <p:sp>
        <p:nvSpPr>
          <p:cNvPr id="1491" name="Shape 1491"/>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Dynamic Router</a:t>
            </a:r>
          </a:p>
        </p:txBody>
      </p:sp>
      <p:sp>
        <p:nvSpPr>
          <p:cNvPr id="1492" name="Shape 149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ROUTING</a:t>
            </a:r>
          </a:p>
        </p:txBody>
      </p:sp>
      <p:sp>
        <p:nvSpPr>
          <p:cNvPr id="1493" name="Shape 1493"/>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Syslog</a:t>
            </a:r>
          </a:p>
        </p:txBody>
      </p:sp>
      <p:sp>
        <p:nvSpPr>
          <p:cNvPr id="1494" name="Shape 1494"/>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Collector</a:t>
            </a:r>
          </a:p>
        </p:txBody>
      </p:sp>
      <p:sp>
        <p:nvSpPr>
          <p:cNvPr id="1495" name="Shape 1495"/>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App Log</a:t>
            </a:r>
          </a:p>
        </p:txBody>
      </p:sp>
      <p:sp>
        <p:nvSpPr>
          <p:cNvPr id="1496" name="Shape 1496"/>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latin typeface="Helvetica"/>
                <a:ea typeface="Helvetica"/>
                <a:cs typeface="Helvetica"/>
                <a:sym typeface="Helvetica"/>
              </a:rPr>
              <a:t>METRICS &amp; </a:t>
            </a:r>
            <a:endParaRPr b="1" sz="1200">
              <a:solidFill>
                <a:srgbClr val="53585F"/>
              </a:solidFill>
              <a:latin typeface="Helvetica"/>
              <a:ea typeface="Helvetica"/>
              <a:cs typeface="Helvetica"/>
              <a:sym typeface="Helvetica"/>
            </a:endParaRPr>
          </a:p>
          <a:p>
            <a:pPr lvl="0" algn="r">
              <a:defRPr sz="1800"/>
            </a:pPr>
            <a:r>
              <a:rPr b="1" sz="1200">
                <a:solidFill>
                  <a:srgbClr val="53585F"/>
                </a:solidFill>
                <a:latin typeface="Helvetica"/>
                <a:ea typeface="Helvetica"/>
                <a:cs typeface="Helvetica"/>
                <a:sym typeface="Helvetica"/>
              </a:rPr>
              <a:t>LOGGING</a:t>
            </a:r>
          </a:p>
        </p:txBody>
      </p:sp>
      <p:sp>
        <p:nvSpPr>
          <p:cNvPr id="1497" name="Shape 1497"/>
          <p:cNvSpPr/>
          <p:nvPr/>
        </p:nvSpPr>
        <p:spPr>
          <a:xfrm rot="16200000">
            <a:off x="6461463" y="6592323"/>
            <a:ext cx="6181577" cy="544172"/>
          </a:xfrm>
          <a:prstGeom prst="roundRect">
            <a:avLst>
              <a:gd name="adj" fmla="val 1867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Service Brokers</a:t>
            </a:r>
          </a:p>
        </p:txBody>
      </p:sp>
    </p:spTree>
  </p:cSld>
  <p:clrMapOvr>
    <a:masterClrMapping/>
  </p:clrMapOvr>
  <p:transition spd="slow" advClick="1">
    <p:dissolve/>
  </p:transition>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9" name="Shape 1499"/>
          <p:cNvSpPr/>
          <p:nvPr>
            <p:ph type="title"/>
          </p:nvPr>
        </p:nvSpPr>
        <p:spPr>
          <a:prstGeom prst="rect">
            <a:avLst/>
          </a:prstGeom>
        </p:spPr>
        <p:txBody>
          <a:bodyPr/>
          <a:lstStyle/>
          <a:p>
            <a:pPr lvl="0">
              <a:defRPr sz="1800"/>
            </a:pPr>
            <a:r>
              <a:rPr sz="11200"/>
              <a:t>Diego, Lattice &amp; CF</a:t>
            </a:r>
          </a:p>
        </p:txBody>
      </p:sp>
      <p:sp>
        <p:nvSpPr>
          <p:cNvPr id="1500" name="Shape 1500"/>
          <p:cNvSpPr/>
          <p:nvPr>
            <p:ph type="body" idx="1"/>
          </p:nvPr>
        </p:nvSpPr>
        <p:spPr>
          <a:prstGeom prst="rect">
            <a:avLst/>
          </a:prstGeom>
        </p:spPr>
        <p:txBody>
          <a:bodyPr/>
          <a:lstStyle/>
          <a:p>
            <a:pPr lvl="0">
              <a:defRPr sz="1800"/>
            </a:pPr>
            <a:r>
              <a:rPr sz="4400"/>
              <a:t>re-architecting the Elastic Runtime</a:t>
            </a:r>
          </a:p>
        </p:txBody>
      </p:sp>
    </p:spTree>
  </p:cSld>
  <p:clrMapOvr>
    <a:masterClrMapping/>
  </p:clrMapOvr>
  <p:transition spd="slow" advClick="1">
    <p:dissolve/>
  </p:transition>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2" name="Screen Shot 2015-03-29 at 10.03.35 PM.png"/>
          <p:cNvPicPr/>
          <p:nvPr/>
        </p:nvPicPr>
        <p:blipFill>
          <a:blip r:embed="rId2">
            <a:extLst/>
          </a:blip>
          <a:stretch>
            <a:fillRect/>
          </a:stretch>
        </p:blipFill>
        <p:spPr>
          <a:xfrm>
            <a:off x="4343400" y="292100"/>
            <a:ext cx="15697200" cy="13131800"/>
          </a:xfrm>
          <a:prstGeom prst="rect">
            <a:avLst/>
          </a:prstGeom>
          <a:ln w="12700">
            <a:miter lim="400000"/>
          </a:ln>
        </p:spPr>
      </p:pic>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4" name="Shape 1504"/>
          <p:cNvSpPr/>
          <p:nvPr/>
        </p:nvSpPr>
        <p:spPr>
          <a:xfrm>
            <a:off x="3419152" y="5703823"/>
            <a:ext cx="17545696" cy="2308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cap="small" i="1" sz="5000"/>
              <a:t>recap</a:t>
            </a:r>
            <a:r>
              <a:rPr cap="small" sz="5000"/>
              <a:t>: </a:t>
            </a:r>
            <a:r>
              <a:rPr cap="small" sz="6000"/>
              <a:t>Who can describe the Core Tenets of </a:t>
            </a:r>
            <a:r>
              <a:rPr sz="8000">
                <a:solidFill>
                  <a:srgbClr val="10786D"/>
                </a:solidFill>
                <a:latin typeface="FreightSans Pro Medium"/>
                <a:ea typeface="FreightSans Pro Medium"/>
                <a:cs typeface="FreightSans Pro Medium"/>
                <a:sym typeface="FreightSans Pro Medium"/>
              </a:rPr>
              <a:t>Pivotal </a:t>
            </a:r>
            <a:r>
              <a:rPr sz="8000">
                <a:solidFill>
                  <a:srgbClr val="10786D"/>
                </a:solidFill>
                <a:latin typeface="FreightSans Pro Semibold"/>
                <a:ea typeface="FreightSans Pro Semibold"/>
                <a:cs typeface="FreightSans Pro Semibold"/>
                <a:sym typeface="FreightSans Pro Semibold"/>
              </a:rPr>
              <a:t>Cloud Foundry</a:t>
            </a:r>
            <a:r>
              <a:rPr cap="small" sz="6000"/>
              <a: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image10.png" descr="ICON_VM_basic_label_Q308"/>
          <p:cNvPicPr/>
          <p:nvPr/>
        </p:nvPicPr>
        <p:blipFill>
          <a:blip r:embed="rId2">
            <a:extLst/>
          </a:blip>
          <a:stretch>
            <a:fillRect/>
          </a:stretch>
        </p:blipFill>
        <p:spPr>
          <a:xfrm>
            <a:off x="3214230" y="4644940"/>
            <a:ext cx="1275924" cy="1495503"/>
          </a:xfrm>
          <a:prstGeom prst="rect">
            <a:avLst/>
          </a:prstGeom>
          <a:ln w="12700">
            <a:miter lim="400000"/>
          </a:ln>
        </p:spPr>
      </p:pic>
      <p:pic>
        <p:nvPicPr>
          <p:cNvPr id="155" name="image10.png" descr="ICON_VM_basic_label_Q308"/>
          <p:cNvPicPr/>
          <p:nvPr/>
        </p:nvPicPr>
        <p:blipFill>
          <a:blip r:embed="rId2">
            <a:extLst/>
          </a:blip>
          <a:stretch>
            <a:fillRect/>
          </a:stretch>
        </p:blipFill>
        <p:spPr>
          <a:xfrm>
            <a:off x="3896147" y="5054546"/>
            <a:ext cx="1275924" cy="1495502"/>
          </a:xfrm>
          <a:prstGeom prst="rect">
            <a:avLst/>
          </a:prstGeom>
          <a:ln w="12700">
            <a:miter lim="400000"/>
          </a:ln>
        </p:spPr>
      </p:pic>
      <p:pic>
        <p:nvPicPr>
          <p:cNvPr id="156" name="image10.png" descr="ICON_VM_basic_label_Q308"/>
          <p:cNvPicPr/>
          <p:nvPr/>
        </p:nvPicPr>
        <p:blipFill>
          <a:blip r:embed="rId2">
            <a:extLst/>
          </a:blip>
          <a:stretch>
            <a:fillRect/>
          </a:stretch>
        </p:blipFill>
        <p:spPr>
          <a:xfrm>
            <a:off x="4578065" y="5464151"/>
            <a:ext cx="1275923" cy="1495502"/>
          </a:xfrm>
          <a:prstGeom prst="rect">
            <a:avLst/>
          </a:prstGeom>
          <a:ln w="12700">
            <a:miter lim="400000"/>
          </a:ln>
        </p:spPr>
      </p:pic>
      <p:pic>
        <p:nvPicPr>
          <p:cNvPr id="157" name="image10.png" descr="ICON_VM_basic_label_Q308"/>
          <p:cNvPicPr/>
          <p:nvPr/>
        </p:nvPicPr>
        <p:blipFill>
          <a:blip r:embed="rId2">
            <a:extLst/>
          </a:blip>
          <a:stretch>
            <a:fillRect/>
          </a:stretch>
        </p:blipFill>
        <p:spPr>
          <a:xfrm>
            <a:off x="5259982" y="5873756"/>
            <a:ext cx="1275924" cy="1495503"/>
          </a:xfrm>
          <a:prstGeom prst="rect">
            <a:avLst/>
          </a:prstGeom>
          <a:ln w="12700">
            <a:miter lim="400000"/>
          </a:ln>
        </p:spPr>
      </p:pic>
      <p:pic>
        <p:nvPicPr>
          <p:cNvPr id="158" name="image10.png" descr="ICON_VM_basic_label_Q308"/>
          <p:cNvPicPr/>
          <p:nvPr/>
        </p:nvPicPr>
        <p:blipFill>
          <a:blip r:embed="rId2">
            <a:extLst/>
          </a:blip>
          <a:stretch>
            <a:fillRect/>
          </a:stretch>
        </p:blipFill>
        <p:spPr>
          <a:xfrm>
            <a:off x="5941900" y="6283362"/>
            <a:ext cx="1275923" cy="1495502"/>
          </a:xfrm>
          <a:prstGeom prst="rect">
            <a:avLst/>
          </a:prstGeom>
          <a:ln w="12700">
            <a:miter lim="400000"/>
          </a:ln>
        </p:spPr>
      </p:pic>
      <p:pic>
        <p:nvPicPr>
          <p:cNvPr id="159" name="image10.png" descr="ICON_VM_basic_label_Q308"/>
          <p:cNvPicPr/>
          <p:nvPr/>
        </p:nvPicPr>
        <p:blipFill>
          <a:blip r:embed="rId2">
            <a:extLst/>
          </a:blip>
          <a:stretch>
            <a:fillRect/>
          </a:stretch>
        </p:blipFill>
        <p:spPr>
          <a:xfrm>
            <a:off x="3223361" y="3889231"/>
            <a:ext cx="1275923" cy="1495502"/>
          </a:xfrm>
          <a:prstGeom prst="rect">
            <a:avLst/>
          </a:prstGeom>
          <a:ln w="12700">
            <a:miter lim="400000"/>
          </a:ln>
        </p:spPr>
      </p:pic>
      <p:pic>
        <p:nvPicPr>
          <p:cNvPr id="160" name="image10.png" descr="ICON_VM_basic_label_Q308"/>
          <p:cNvPicPr/>
          <p:nvPr/>
        </p:nvPicPr>
        <p:blipFill>
          <a:blip r:embed="rId2">
            <a:extLst/>
          </a:blip>
          <a:stretch>
            <a:fillRect/>
          </a:stretch>
        </p:blipFill>
        <p:spPr>
          <a:xfrm>
            <a:off x="3905278" y="4298836"/>
            <a:ext cx="1275924" cy="1495503"/>
          </a:xfrm>
          <a:prstGeom prst="rect">
            <a:avLst/>
          </a:prstGeom>
          <a:ln w="12700">
            <a:miter lim="400000"/>
          </a:ln>
        </p:spPr>
      </p:pic>
      <p:pic>
        <p:nvPicPr>
          <p:cNvPr id="161" name="image10.png" descr="ICON_VM_basic_label_Q308"/>
          <p:cNvPicPr/>
          <p:nvPr/>
        </p:nvPicPr>
        <p:blipFill>
          <a:blip r:embed="rId2">
            <a:extLst/>
          </a:blip>
          <a:stretch>
            <a:fillRect/>
          </a:stretch>
        </p:blipFill>
        <p:spPr>
          <a:xfrm>
            <a:off x="4587195" y="4708442"/>
            <a:ext cx="1275924" cy="1495502"/>
          </a:xfrm>
          <a:prstGeom prst="rect">
            <a:avLst/>
          </a:prstGeom>
          <a:ln w="12700">
            <a:miter lim="400000"/>
          </a:ln>
        </p:spPr>
      </p:pic>
      <p:pic>
        <p:nvPicPr>
          <p:cNvPr id="162" name="image10.png" descr="ICON_VM_basic_label_Q308"/>
          <p:cNvPicPr/>
          <p:nvPr/>
        </p:nvPicPr>
        <p:blipFill>
          <a:blip r:embed="rId2">
            <a:extLst/>
          </a:blip>
          <a:stretch>
            <a:fillRect/>
          </a:stretch>
        </p:blipFill>
        <p:spPr>
          <a:xfrm>
            <a:off x="5269113" y="5118047"/>
            <a:ext cx="1275923" cy="1495502"/>
          </a:xfrm>
          <a:prstGeom prst="rect">
            <a:avLst/>
          </a:prstGeom>
          <a:ln w="12700">
            <a:miter lim="400000"/>
          </a:ln>
        </p:spPr>
      </p:pic>
      <p:pic>
        <p:nvPicPr>
          <p:cNvPr id="163" name="image10.png" descr="ICON_VM_basic_label_Q308"/>
          <p:cNvPicPr/>
          <p:nvPr/>
        </p:nvPicPr>
        <p:blipFill>
          <a:blip r:embed="rId2">
            <a:extLst/>
          </a:blip>
          <a:stretch>
            <a:fillRect/>
          </a:stretch>
        </p:blipFill>
        <p:spPr>
          <a:xfrm>
            <a:off x="5951030" y="5527652"/>
            <a:ext cx="1275924" cy="1495502"/>
          </a:xfrm>
          <a:prstGeom prst="rect">
            <a:avLst/>
          </a:prstGeom>
          <a:ln w="12700">
            <a:miter lim="400000"/>
          </a:ln>
        </p:spPr>
      </p:pic>
      <p:sp>
        <p:nvSpPr>
          <p:cNvPr id="164" name="Shape 164"/>
          <p:cNvSpPr/>
          <p:nvPr/>
        </p:nvSpPr>
        <p:spPr>
          <a:xfrm>
            <a:off x="17369378" y="467912"/>
            <a:ext cx="650532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Canary Style Updates</a:t>
            </a:r>
          </a:p>
        </p:txBody>
      </p:sp>
      <p:sp>
        <p:nvSpPr>
          <p:cNvPr id="165" name="Shape 165"/>
          <p:cNvSpPr/>
          <p:nvPr/>
        </p:nvSpPr>
        <p:spPr>
          <a:xfrm>
            <a:off x="22715225" y="1378790"/>
            <a:ext cx="1031610"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BOSH</a:t>
            </a:r>
          </a:p>
        </p:txBody>
      </p:sp>
      <p:sp>
        <p:nvSpPr>
          <p:cNvPr id="166" name="Shape 166"/>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pic>
        <p:nvPicPr>
          <p:cNvPr id="167" name="image10.png" descr="ICON_VM_basic_label_Q308"/>
          <p:cNvPicPr/>
          <p:nvPr/>
        </p:nvPicPr>
        <p:blipFill>
          <a:blip r:embed="rId2">
            <a:alphaModFix amt="22208"/>
            <a:extLst/>
          </a:blip>
          <a:stretch>
            <a:fillRect/>
          </a:stretch>
        </p:blipFill>
        <p:spPr>
          <a:xfrm>
            <a:off x="14951529" y="4676691"/>
            <a:ext cx="1275923" cy="1495503"/>
          </a:xfrm>
          <a:prstGeom prst="rect">
            <a:avLst/>
          </a:prstGeom>
          <a:ln w="12700">
            <a:miter lim="400000"/>
          </a:ln>
        </p:spPr>
      </p:pic>
      <p:pic>
        <p:nvPicPr>
          <p:cNvPr id="168" name="image10.png" descr="ICON_VM_basic_label_Q308"/>
          <p:cNvPicPr/>
          <p:nvPr/>
        </p:nvPicPr>
        <p:blipFill>
          <a:blip r:embed="rId2">
            <a:alphaModFix amt="22208"/>
            <a:extLst/>
          </a:blip>
          <a:stretch>
            <a:fillRect/>
          </a:stretch>
        </p:blipFill>
        <p:spPr>
          <a:xfrm>
            <a:off x="15633445" y="5086296"/>
            <a:ext cx="1275924" cy="1495503"/>
          </a:xfrm>
          <a:prstGeom prst="rect">
            <a:avLst/>
          </a:prstGeom>
          <a:ln w="12700">
            <a:miter lim="400000"/>
          </a:ln>
        </p:spPr>
      </p:pic>
      <p:pic>
        <p:nvPicPr>
          <p:cNvPr id="169" name="image10.png" descr="ICON_VM_basic_label_Q308"/>
          <p:cNvPicPr/>
          <p:nvPr/>
        </p:nvPicPr>
        <p:blipFill>
          <a:blip r:embed="rId2">
            <a:alphaModFix amt="22208"/>
            <a:extLst/>
          </a:blip>
          <a:stretch>
            <a:fillRect/>
          </a:stretch>
        </p:blipFill>
        <p:spPr>
          <a:xfrm>
            <a:off x="16315363" y="5495902"/>
            <a:ext cx="1275924" cy="1495502"/>
          </a:xfrm>
          <a:prstGeom prst="rect">
            <a:avLst/>
          </a:prstGeom>
          <a:ln w="12700">
            <a:miter lim="400000"/>
          </a:ln>
        </p:spPr>
      </p:pic>
      <p:pic>
        <p:nvPicPr>
          <p:cNvPr id="170" name="image10.png" descr="ICON_VM_basic_label_Q308"/>
          <p:cNvPicPr/>
          <p:nvPr/>
        </p:nvPicPr>
        <p:blipFill>
          <a:blip r:embed="rId2">
            <a:alphaModFix amt="22208"/>
            <a:extLst/>
          </a:blip>
          <a:stretch>
            <a:fillRect/>
          </a:stretch>
        </p:blipFill>
        <p:spPr>
          <a:xfrm>
            <a:off x="16997280" y="5905507"/>
            <a:ext cx="1275924" cy="1495503"/>
          </a:xfrm>
          <a:prstGeom prst="rect">
            <a:avLst/>
          </a:prstGeom>
          <a:ln w="12700">
            <a:miter lim="400000"/>
          </a:ln>
        </p:spPr>
      </p:pic>
      <p:pic>
        <p:nvPicPr>
          <p:cNvPr id="171" name="image10.png" descr="ICON_VM_basic_label_Q308"/>
          <p:cNvPicPr/>
          <p:nvPr/>
        </p:nvPicPr>
        <p:blipFill>
          <a:blip r:embed="rId2">
            <a:alphaModFix amt="22208"/>
            <a:extLst/>
          </a:blip>
          <a:stretch>
            <a:fillRect/>
          </a:stretch>
        </p:blipFill>
        <p:spPr>
          <a:xfrm>
            <a:off x="17679198" y="6315112"/>
            <a:ext cx="1275924" cy="1495503"/>
          </a:xfrm>
          <a:prstGeom prst="rect">
            <a:avLst/>
          </a:prstGeom>
          <a:ln w="12700">
            <a:miter lim="400000"/>
          </a:ln>
        </p:spPr>
      </p:pic>
      <p:pic>
        <p:nvPicPr>
          <p:cNvPr id="172" name="image10.png" descr="ICON_VM_basic_label_Q308"/>
          <p:cNvPicPr/>
          <p:nvPr/>
        </p:nvPicPr>
        <p:blipFill>
          <a:blip r:embed="rId2">
            <a:alphaModFix amt="22208"/>
            <a:extLst/>
          </a:blip>
          <a:stretch>
            <a:fillRect/>
          </a:stretch>
        </p:blipFill>
        <p:spPr>
          <a:xfrm>
            <a:off x="14960658" y="3920981"/>
            <a:ext cx="1275924" cy="1495503"/>
          </a:xfrm>
          <a:prstGeom prst="rect">
            <a:avLst/>
          </a:prstGeom>
          <a:ln w="12700">
            <a:miter lim="400000"/>
          </a:ln>
        </p:spPr>
      </p:pic>
      <p:pic>
        <p:nvPicPr>
          <p:cNvPr id="173" name="image10.png" descr="ICON_VM_basic_label_Q308"/>
          <p:cNvPicPr/>
          <p:nvPr/>
        </p:nvPicPr>
        <p:blipFill>
          <a:blip r:embed="rId2">
            <a:alphaModFix amt="22208"/>
            <a:extLst/>
          </a:blip>
          <a:stretch>
            <a:fillRect/>
          </a:stretch>
        </p:blipFill>
        <p:spPr>
          <a:xfrm>
            <a:off x="15642576" y="4330587"/>
            <a:ext cx="1275924" cy="1495502"/>
          </a:xfrm>
          <a:prstGeom prst="rect">
            <a:avLst/>
          </a:prstGeom>
          <a:ln w="12700">
            <a:miter lim="400000"/>
          </a:ln>
        </p:spPr>
      </p:pic>
      <p:pic>
        <p:nvPicPr>
          <p:cNvPr id="174" name="image10.png" descr="ICON_VM_basic_label_Q308"/>
          <p:cNvPicPr/>
          <p:nvPr/>
        </p:nvPicPr>
        <p:blipFill>
          <a:blip r:embed="rId2">
            <a:alphaModFix amt="22208"/>
            <a:extLst/>
          </a:blip>
          <a:stretch>
            <a:fillRect/>
          </a:stretch>
        </p:blipFill>
        <p:spPr>
          <a:xfrm>
            <a:off x="16324493" y="4740192"/>
            <a:ext cx="1275924" cy="1495503"/>
          </a:xfrm>
          <a:prstGeom prst="rect">
            <a:avLst/>
          </a:prstGeom>
          <a:ln w="12700">
            <a:miter lim="400000"/>
          </a:ln>
        </p:spPr>
      </p:pic>
      <p:pic>
        <p:nvPicPr>
          <p:cNvPr id="175" name="image10.png" descr="ICON_VM_basic_label_Q308"/>
          <p:cNvPicPr/>
          <p:nvPr/>
        </p:nvPicPr>
        <p:blipFill>
          <a:blip r:embed="rId2">
            <a:alphaModFix amt="22208"/>
            <a:extLst/>
          </a:blip>
          <a:stretch>
            <a:fillRect/>
          </a:stretch>
        </p:blipFill>
        <p:spPr>
          <a:xfrm>
            <a:off x="17006411" y="5149798"/>
            <a:ext cx="1275924" cy="1495502"/>
          </a:xfrm>
          <a:prstGeom prst="rect">
            <a:avLst/>
          </a:prstGeom>
          <a:ln w="12700">
            <a:miter lim="400000"/>
          </a:ln>
        </p:spPr>
      </p:pic>
      <p:pic>
        <p:nvPicPr>
          <p:cNvPr id="176" name="image10.png" descr="ICON_VM_basic_label_Q308"/>
          <p:cNvPicPr/>
          <p:nvPr/>
        </p:nvPicPr>
        <p:blipFill>
          <a:blip r:embed="rId2">
            <a:alphaModFix amt="22208"/>
            <a:extLst/>
          </a:blip>
          <a:stretch>
            <a:fillRect/>
          </a:stretch>
        </p:blipFill>
        <p:spPr>
          <a:xfrm>
            <a:off x="17688328" y="5559403"/>
            <a:ext cx="1275923" cy="1495502"/>
          </a:xfrm>
          <a:prstGeom prst="rect">
            <a:avLst/>
          </a:prstGeom>
          <a:ln w="12700">
            <a:miter lim="400000"/>
          </a:ln>
        </p:spPr>
      </p:pic>
      <p:sp>
        <p:nvSpPr>
          <p:cNvPr id="177" name="Shape 177"/>
          <p:cNvSpPr/>
          <p:nvPr/>
        </p:nvSpPr>
        <p:spPr>
          <a:xfrm>
            <a:off x="4573134" y="8277073"/>
            <a:ext cx="72508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v1.0</a:t>
            </a:r>
          </a:p>
        </p:txBody>
      </p:sp>
      <p:sp>
        <p:nvSpPr>
          <p:cNvPr id="178" name="Shape 178"/>
          <p:cNvSpPr/>
          <p:nvPr/>
        </p:nvSpPr>
        <p:spPr>
          <a:xfrm>
            <a:off x="16196282" y="8277073"/>
            <a:ext cx="72508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v1.1</a:t>
            </a:r>
          </a:p>
        </p:txBody>
      </p:sp>
      <p:sp>
        <p:nvSpPr>
          <p:cNvPr id="179" name="Shape 179"/>
          <p:cNvSpPr/>
          <p:nvPr/>
        </p:nvSpPr>
        <p:spPr>
          <a:xfrm>
            <a:off x="10910113" y="9757926"/>
            <a:ext cx="25629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 of Canaries: 2</a:t>
            </a:r>
          </a:p>
        </p:txBody>
      </p:sp>
      <p:sp>
        <p:nvSpPr>
          <p:cNvPr id="180" name="Shape 180"/>
          <p:cNvSpPr/>
          <p:nvPr/>
        </p:nvSpPr>
        <p:spPr>
          <a:xfrm>
            <a:off x="10985498" y="10454757"/>
            <a:ext cx="24883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Max in Flight: 2</a:t>
            </a:r>
          </a:p>
        </p:txBody>
      </p:sp>
    </p:spTree>
  </p:cSld>
  <p:clrMapOvr>
    <a:masterClrMapping/>
  </p:clrMapOvr>
  <p:transition spd="slow" advClick="1">
    <p:dissolve/>
  </p:transition>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6" name="Shape 1506"/>
          <p:cNvSpPr/>
          <p:nvPr/>
        </p:nvSpPr>
        <p:spPr>
          <a:xfrm>
            <a:off x="-1" y="2859383"/>
            <a:ext cx="24384001" cy="10799500"/>
          </a:xfrm>
          <a:prstGeom prst="rect">
            <a:avLst/>
          </a:prstGeom>
          <a:solidFill>
            <a:srgbClr val="FFFFFF"/>
          </a:solidFill>
          <a:ln w="12700">
            <a:miter lim="400000"/>
            <a:tailEnd type="triangle"/>
          </a:ln>
        </p:spPr>
        <p:txBody>
          <a:bodyPr lIns="121919" tIns="121919" rIns="121919" bIns="121919" anchor="ctr"/>
          <a:lstStyle/>
          <a:p>
            <a:pPr lvl="0" defTabSz="914400">
              <a:defRPr sz="4800">
                <a:solidFill>
                  <a:srgbClr val="FFFFFF"/>
                </a:solidFill>
                <a:latin typeface="Arial"/>
                <a:ea typeface="Arial"/>
                <a:cs typeface="Arial"/>
                <a:sym typeface="Arial"/>
              </a:defRPr>
            </a:pPr>
          </a:p>
        </p:txBody>
      </p:sp>
      <p:grpSp>
        <p:nvGrpSpPr>
          <p:cNvPr id="1511" name="Group 1511"/>
          <p:cNvGrpSpPr/>
          <p:nvPr/>
        </p:nvGrpSpPr>
        <p:grpSpPr>
          <a:xfrm>
            <a:off x="1547477" y="10764756"/>
            <a:ext cx="21619847" cy="1393745"/>
            <a:chOff x="0" y="0"/>
            <a:chExt cx="21619846" cy="1393743"/>
          </a:xfrm>
        </p:grpSpPr>
        <p:sp>
          <p:nvSpPr>
            <p:cNvPr id="1507" name="Shape 1507"/>
            <p:cNvSpPr/>
            <p:nvPr/>
          </p:nvSpPr>
          <p:spPr>
            <a:xfrm>
              <a:off x="0" y="0"/>
              <a:ext cx="21619847" cy="139374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2800">
                  <a:solidFill>
                    <a:srgbClr val="FFFFFF"/>
                  </a:solidFill>
                  <a:latin typeface="Arial"/>
                  <a:ea typeface="Arial"/>
                  <a:cs typeface="Arial"/>
                  <a:sym typeface="Arial"/>
                </a:defRPr>
              </a:pPr>
            </a:p>
          </p:txBody>
        </p:sp>
        <p:grpSp>
          <p:nvGrpSpPr>
            <p:cNvPr id="1510" name="Group 1510"/>
            <p:cNvGrpSpPr/>
            <p:nvPr/>
          </p:nvGrpSpPr>
          <p:grpSpPr>
            <a:xfrm>
              <a:off x="2457583" y="226891"/>
              <a:ext cx="16904477" cy="910115"/>
              <a:chOff x="0" y="0"/>
              <a:chExt cx="16904475" cy="910114"/>
            </a:xfrm>
          </p:grpSpPr>
          <p:sp>
            <p:nvSpPr>
              <p:cNvPr id="1508" name="Shape 1508"/>
              <p:cNvSpPr/>
              <p:nvPr/>
            </p:nvSpPr>
            <p:spPr>
              <a:xfrm>
                <a:off x="0" y="0"/>
                <a:ext cx="16904476" cy="910115"/>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defTabSz="914400">
                  <a:defRPr sz="4800">
                    <a:solidFill>
                      <a:srgbClr val="FFFFFF"/>
                    </a:solidFill>
                    <a:latin typeface="Arial"/>
                    <a:ea typeface="Arial"/>
                    <a:cs typeface="Arial"/>
                    <a:sym typeface="Arial"/>
                  </a:defRPr>
                </a:pPr>
              </a:p>
            </p:txBody>
          </p:sp>
          <p:sp>
            <p:nvSpPr>
              <p:cNvPr id="1509" name="Shape 1509"/>
              <p:cNvSpPr/>
              <p:nvPr/>
            </p:nvSpPr>
            <p:spPr>
              <a:xfrm>
                <a:off x="22519" y="104833"/>
                <a:ext cx="16859437"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defTabSz="914400">
                  <a:defRPr b="1" sz="3200">
                    <a:solidFill>
                      <a:srgbClr val="FFFFFF"/>
                    </a:solidFill>
                    <a:latin typeface="Arial"/>
                    <a:ea typeface="Arial"/>
                    <a:cs typeface="Arial"/>
                    <a:sym typeface="Arial"/>
                  </a:defRPr>
                </a:lvl1pPr>
              </a:lstStyle>
              <a:p>
                <a:pPr lvl="0">
                  <a:defRPr b="0" sz="1800">
                    <a:solidFill>
                      <a:srgbClr val="000000"/>
                    </a:solidFill>
                  </a:defRPr>
                </a:pPr>
                <a:r>
                  <a:rPr b="1" sz="3200">
                    <a:solidFill>
                      <a:srgbClr val="FFFFFF"/>
                    </a:solidFill>
                  </a:rPr>
                  <a:t>Deploy, Operate, Update &amp; Scale with minimal downtime on Any IaaS</a:t>
                </a:r>
              </a:p>
            </p:txBody>
          </p:sp>
        </p:grpSp>
      </p:grpSp>
      <p:grpSp>
        <p:nvGrpSpPr>
          <p:cNvPr id="1519" name="Group 1519"/>
          <p:cNvGrpSpPr/>
          <p:nvPr/>
        </p:nvGrpSpPr>
        <p:grpSpPr>
          <a:xfrm>
            <a:off x="2735716" y="12167752"/>
            <a:ext cx="19895120" cy="1431556"/>
            <a:chOff x="0" y="0"/>
            <a:chExt cx="19895119" cy="1431554"/>
          </a:xfrm>
        </p:grpSpPr>
        <p:sp>
          <p:nvSpPr>
            <p:cNvPr id="1512" name="Shape 1512"/>
            <p:cNvSpPr/>
            <p:nvPr/>
          </p:nvSpPr>
          <p:spPr>
            <a:xfrm>
              <a:off x="17402387" y="78482"/>
              <a:ext cx="2492733"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19" tIns="121919" rIns="121919" bIns="121919" numCol="1" anchor="t">
              <a:spAutoFit/>
            </a:bodyPr>
            <a:lstStyle>
              <a:lvl1pPr defTabSz="2370666">
                <a:lnSpc>
                  <a:spcPct val="90000"/>
                </a:lnSpc>
                <a:spcBef>
                  <a:spcPts val="500"/>
                </a:spcBef>
                <a:defRPr sz="3200">
                  <a:solidFill>
                    <a:srgbClr val="00685D"/>
                  </a:solidFill>
                  <a:latin typeface="Arial"/>
                  <a:ea typeface="Arial"/>
                  <a:cs typeface="Arial"/>
                  <a:sym typeface="Arial"/>
                </a:defRPr>
              </a:lvl1pPr>
            </a:lstStyle>
            <a:p>
              <a:pPr lvl="0">
                <a:defRPr sz="1800">
                  <a:solidFill>
                    <a:srgbClr val="000000"/>
                  </a:solidFill>
                </a:defRPr>
              </a:pPr>
              <a:r>
                <a:rPr sz="3200">
                  <a:solidFill>
                    <a:srgbClr val="00685D"/>
                  </a:solidFill>
                </a:rPr>
                <a:t>….and more</a:t>
              </a:r>
            </a:p>
          </p:txBody>
        </p:sp>
        <p:pic>
          <p:nvPicPr>
            <p:cNvPr id="1513" name="image105.png"/>
            <p:cNvPicPr/>
            <p:nvPr/>
          </p:nvPicPr>
          <p:blipFill>
            <a:blip r:embed="rId3">
              <a:extLst/>
            </a:blip>
            <a:stretch>
              <a:fillRect/>
            </a:stretch>
          </p:blipFill>
          <p:spPr>
            <a:xfrm>
              <a:off x="0" y="145469"/>
              <a:ext cx="2557110" cy="647956"/>
            </a:xfrm>
            <a:prstGeom prst="rect">
              <a:avLst/>
            </a:prstGeom>
            <a:ln w="12700" cap="flat">
              <a:noFill/>
              <a:miter lim="400000"/>
            </a:ln>
            <a:effectLst/>
          </p:spPr>
        </p:pic>
        <p:pic>
          <p:nvPicPr>
            <p:cNvPr id="1514" name="image106.png"/>
            <p:cNvPicPr/>
            <p:nvPr/>
          </p:nvPicPr>
          <p:blipFill>
            <a:blip r:embed="rId4">
              <a:extLst/>
            </a:blip>
            <a:stretch>
              <a:fillRect/>
            </a:stretch>
          </p:blipFill>
          <p:spPr>
            <a:xfrm>
              <a:off x="4575240" y="207432"/>
              <a:ext cx="2310339" cy="849206"/>
            </a:xfrm>
            <a:prstGeom prst="rect">
              <a:avLst/>
            </a:prstGeom>
            <a:ln w="12700" cap="flat">
              <a:noFill/>
              <a:miter lim="400000"/>
            </a:ln>
            <a:effectLst/>
          </p:spPr>
        </p:pic>
        <p:pic>
          <p:nvPicPr>
            <p:cNvPr id="1515" name="image107.png"/>
            <p:cNvPicPr/>
            <p:nvPr/>
          </p:nvPicPr>
          <p:blipFill>
            <a:blip r:embed="rId5">
              <a:extLst/>
            </a:blip>
            <a:stretch>
              <a:fillRect/>
            </a:stretch>
          </p:blipFill>
          <p:spPr>
            <a:xfrm>
              <a:off x="8976168" y="0"/>
              <a:ext cx="1179550" cy="1219200"/>
            </a:xfrm>
            <a:prstGeom prst="rect">
              <a:avLst/>
            </a:prstGeom>
            <a:ln w="12700" cap="flat">
              <a:noFill/>
              <a:miter lim="400000"/>
            </a:ln>
            <a:effectLst/>
          </p:spPr>
        </p:pic>
        <p:pic>
          <p:nvPicPr>
            <p:cNvPr id="1516" name="image22.png"/>
            <p:cNvPicPr/>
            <p:nvPr/>
          </p:nvPicPr>
          <p:blipFill>
            <a:blip r:embed="rId6">
              <a:extLst/>
            </a:blip>
            <a:stretch>
              <a:fillRect/>
            </a:stretch>
          </p:blipFill>
          <p:spPr>
            <a:xfrm>
              <a:off x="11622679" y="293890"/>
              <a:ext cx="4924636" cy="617188"/>
            </a:xfrm>
            <a:prstGeom prst="rect">
              <a:avLst/>
            </a:prstGeom>
            <a:ln w="12700" cap="flat">
              <a:noFill/>
              <a:miter lim="400000"/>
            </a:ln>
            <a:effectLst/>
          </p:spPr>
        </p:pic>
        <p:pic>
          <p:nvPicPr>
            <p:cNvPr id="1517" name="image108.png"/>
            <p:cNvPicPr/>
            <p:nvPr/>
          </p:nvPicPr>
          <p:blipFill>
            <a:blip r:embed="rId7">
              <a:extLst/>
            </a:blip>
            <a:srcRect l="0" t="0" r="75311" b="0"/>
            <a:stretch>
              <a:fillRect/>
            </a:stretch>
          </p:blipFill>
          <p:spPr>
            <a:xfrm>
              <a:off x="1581031" y="795720"/>
              <a:ext cx="651281" cy="597732"/>
            </a:xfrm>
            <a:prstGeom prst="rect">
              <a:avLst/>
            </a:prstGeom>
            <a:ln w="12700" cap="flat">
              <a:noFill/>
              <a:miter lim="400000"/>
            </a:ln>
            <a:effectLst/>
          </p:spPr>
        </p:pic>
        <p:pic>
          <p:nvPicPr>
            <p:cNvPr id="1518" name="image109.png"/>
            <p:cNvPicPr/>
            <p:nvPr/>
          </p:nvPicPr>
          <p:blipFill>
            <a:blip r:embed="rId8">
              <a:extLst/>
            </a:blip>
            <a:stretch>
              <a:fillRect/>
            </a:stretch>
          </p:blipFill>
          <p:spPr>
            <a:xfrm>
              <a:off x="477181" y="790696"/>
              <a:ext cx="640860" cy="640859"/>
            </a:xfrm>
            <a:prstGeom prst="rect">
              <a:avLst/>
            </a:prstGeom>
            <a:ln w="12700" cap="flat">
              <a:noFill/>
              <a:miter lim="400000"/>
            </a:ln>
            <a:effectLst/>
          </p:spPr>
        </p:pic>
      </p:grpSp>
      <p:grpSp>
        <p:nvGrpSpPr>
          <p:cNvPr id="1526" name="Group 1526"/>
          <p:cNvGrpSpPr/>
          <p:nvPr/>
        </p:nvGrpSpPr>
        <p:grpSpPr>
          <a:xfrm>
            <a:off x="1682045" y="2269266"/>
            <a:ext cx="6800753" cy="8250388"/>
            <a:chOff x="0" y="0"/>
            <a:chExt cx="6800752" cy="8250387"/>
          </a:xfrm>
        </p:grpSpPr>
        <p:sp>
          <p:nvSpPr>
            <p:cNvPr id="1520" name="Shape 1520"/>
            <p:cNvSpPr/>
            <p:nvPr/>
          </p:nvSpPr>
          <p:spPr>
            <a:xfrm>
              <a:off x="0" y="0"/>
              <a:ext cx="6800753" cy="8250388"/>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2800">
                  <a:solidFill>
                    <a:srgbClr val="FFFFFF"/>
                  </a:solidFill>
                  <a:latin typeface="Arial"/>
                  <a:ea typeface="Arial"/>
                  <a:cs typeface="Arial"/>
                  <a:sym typeface="Arial"/>
                </a:defRPr>
              </a:pPr>
            </a:p>
          </p:txBody>
        </p:sp>
        <p:sp>
          <p:nvSpPr>
            <p:cNvPr id="1521" name="Shape 1521"/>
            <p:cNvSpPr/>
            <p:nvPr/>
          </p:nvSpPr>
          <p:spPr>
            <a:xfrm>
              <a:off x="268428" y="1513343"/>
              <a:ext cx="6015345" cy="4459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p>
              <a:pPr lvl="0" marL="178815" indent="-178815" algn="l" defTabSz="914400">
                <a:buSzPct val="100000"/>
                <a:buFont typeface="Arial"/>
                <a:buChar char="•"/>
                <a:defRPr sz="1800"/>
              </a:pPr>
              <a:r>
                <a:rPr sz="3200">
                  <a:solidFill>
                    <a:srgbClr val="00685D"/>
                  </a:solidFill>
                  <a:latin typeface="Arial"/>
                  <a:ea typeface="Arial"/>
                  <a:cs typeface="Arial"/>
                  <a:sym typeface="Arial"/>
                </a:rPr>
                <a:t>Push an app and “it just works”</a:t>
              </a: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r>
                <a:rPr sz="3200">
                  <a:solidFill>
                    <a:srgbClr val="00685D"/>
                  </a:solidFill>
                  <a:latin typeface="Arial"/>
                  <a:ea typeface="Arial"/>
                  <a:cs typeface="Arial"/>
                  <a:sym typeface="Arial"/>
                </a:rPr>
                <a:t>Build applications that consume increasing amounts of data, supporting wide ranging use cases</a:t>
              </a: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0" marL="178815" indent="-178815" algn="l" defTabSz="914400">
                <a:buSzPct val="100000"/>
                <a:buFont typeface="Arial"/>
                <a:buChar char="•"/>
                <a:defRPr sz="1800"/>
              </a:pPr>
              <a:r>
                <a:rPr sz="3200">
                  <a:solidFill>
                    <a:srgbClr val="00685D"/>
                  </a:solidFill>
                  <a:latin typeface="Arial"/>
                  <a:ea typeface="Arial"/>
                  <a:cs typeface="Arial"/>
                  <a:sym typeface="Arial"/>
                </a:rPr>
                <a:t>Support new application patterns like Microservices </a:t>
              </a:r>
            </a:p>
          </p:txBody>
        </p:sp>
        <p:grpSp>
          <p:nvGrpSpPr>
            <p:cNvPr id="1524" name="Group 1524"/>
            <p:cNvGrpSpPr/>
            <p:nvPr/>
          </p:nvGrpSpPr>
          <p:grpSpPr>
            <a:xfrm>
              <a:off x="236623" y="175104"/>
              <a:ext cx="6347369" cy="1262267"/>
              <a:chOff x="0" y="0"/>
              <a:chExt cx="6347368" cy="1262266"/>
            </a:xfrm>
          </p:grpSpPr>
          <p:sp>
            <p:nvSpPr>
              <p:cNvPr id="1522" name="Shape 1522"/>
              <p:cNvSpPr/>
              <p:nvPr/>
            </p:nvSpPr>
            <p:spPr>
              <a:xfrm>
                <a:off x="0" y="0"/>
                <a:ext cx="6347369" cy="1262267"/>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algn="l" defTabSz="914400">
                  <a:spcBef>
                    <a:spcPts val="1200"/>
                  </a:spcBef>
                  <a:defRPr b="1" sz="3200">
                    <a:solidFill>
                      <a:srgbClr val="FFFFFF"/>
                    </a:solidFill>
                    <a:latin typeface="Arial"/>
                    <a:ea typeface="Arial"/>
                    <a:cs typeface="Arial"/>
                    <a:sym typeface="Arial"/>
                  </a:defRPr>
                </a:pPr>
              </a:p>
            </p:txBody>
          </p:sp>
          <p:sp>
            <p:nvSpPr>
              <p:cNvPr id="1523" name="Shape 1523"/>
              <p:cNvSpPr/>
              <p:nvPr/>
            </p:nvSpPr>
            <p:spPr>
              <a:xfrm>
                <a:off x="31231" y="45959"/>
                <a:ext cx="6284906" cy="11703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indent="119062" algn="l" defTabSz="914400">
                  <a:spcBef>
                    <a:spcPts val="1200"/>
                  </a:spcBef>
                  <a:defRPr b="1" sz="3200">
                    <a:solidFill>
                      <a:srgbClr val="FFFFFF"/>
                    </a:solidFill>
                    <a:latin typeface="Arial"/>
                    <a:ea typeface="Arial"/>
                    <a:cs typeface="Arial"/>
                    <a:sym typeface="Arial"/>
                  </a:defRPr>
                </a:lvl1pPr>
              </a:lstStyle>
              <a:p>
                <a:pPr lvl="0">
                  <a:defRPr b="0" sz="1800">
                    <a:solidFill>
                      <a:srgbClr val="000000"/>
                    </a:solidFill>
                  </a:defRPr>
                </a:pPr>
                <a:r>
                  <a:rPr b="1" sz="3200">
                    <a:solidFill>
                      <a:srgbClr val="FFFFFF"/>
                    </a:solidFill>
                  </a:rPr>
                  <a:t>Radically Simple, Developer Friendly</a:t>
                </a:r>
              </a:p>
            </p:txBody>
          </p:sp>
        </p:grpSp>
        <p:sp>
          <p:nvSpPr>
            <p:cNvPr id="1525" name="Shape 1525"/>
            <p:cNvSpPr/>
            <p:nvPr/>
          </p:nvSpPr>
          <p:spPr>
            <a:xfrm>
              <a:off x="567634" y="7336922"/>
              <a:ext cx="5861044"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lvl1pPr algn="l" defTabSz="914400">
                <a:defRPr i="1" sz="3200">
                  <a:solidFill>
                    <a:srgbClr val="00685D"/>
                  </a:solidFill>
                  <a:latin typeface="Arial"/>
                  <a:ea typeface="Arial"/>
                  <a:cs typeface="Arial"/>
                  <a:sym typeface="Arial"/>
                </a:defRPr>
              </a:lvl1pPr>
            </a:lstStyle>
            <a:p>
              <a:pPr lvl="0">
                <a:defRPr i="0" sz="1800">
                  <a:solidFill>
                    <a:srgbClr val="000000"/>
                  </a:solidFill>
                </a:defRPr>
              </a:pPr>
              <a:r>
                <a:rPr i="1" sz="3200">
                  <a:solidFill>
                    <a:srgbClr val="00685D"/>
                  </a:solidFill>
                </a:rPr>
                <a:t>Easy to add and customize</a:t>
              </a:r>
            </a:p>
          </p:txBody>
        </p:sp>
      </p:grpSp>
      <p:grpSp>
        <p:nvGrpSpPr>
          <p:cNvPr id="1532" name="Group 1532"/>
          <p:cNvGrpSpPr/>
          <p:nvPr/>
        </p:nvGrpSpPr>
        <p:grpSpPr>
          <a:xfrm>
            <a:off x="16294775" y="2214375"/>
            <a:ext cx="6792519" cy="8307645"/>
            <a:chOff x="0" y="0"/>
            <a:chExt cx="6792517" cy="8307643"/>
          </a:xfrm>
        </p:grpSpPr>
        <p:sp>
          <p:nvSpPr>
            <p:cNvPr id="1527" name="Shape 1527"/>
            <p:cNvSpPr/>
            <p:nvPr/>
          </p:nvSpPr>
          <p:spPr>
            <a:xfrm>
              <a:off x="0" y="0"/>
              <a:ext cx="6792518" cy="830764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2800">
                  <a:solidFill>
                    <a:srgbClr val="FFFFFF"/>
                  </a:solidFill>
                  <a:latin typeface="Arial"/>
                  <a:ea typeface="Arial"/>
                  <a:cs typeface="Arial"/>
                  <a:sym typeface="Arial"/>
                </a:defRPr>
              </a:pPr>
            </a:p>
          </p:txBody>
        </p:sp>
        <p:sp>
          <p:nvSpPr>
            <p:cNvPr id="1528" name="Shape 1528"/>
            <p:cNvSpPr/>
            <p:nvPr/>
          </p:nvSpPr>
          <p:spPr>
            <a:xfrm>
              <a:off x="344419" y="1525323"/>
              <a:ext cx="6205516" cy="5869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p>
              <a:pPr lvl="1" marL="178815" indent="-178815" algn="l" defTabSz="914400">
                <a:buSzPct val="100000"/>
                <a:buFont typeface="Arial"/>
                <a:buChar char="•"/>
                <a:defRPr sz="1800"/>
              </a:pPr>
              <a:r>
                <a:rPr sz="3200">
                  <a:solidFill>
                    <a:srgbClr val="00685D"/>
                  </a:solidFill>
                  <a:latin typeface="Arial"/>
                  <a:ea typeface="Arial"/>
                  <a:cs typeface="Arial"/>
                  <a:sym typeface="Arial"/>
                </a:rPr>
                <a:t>Highly scalable, self healing</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Logging and audit trail requirements</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Existing enterprise policies on user access &amp; authorization</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Application Monitoring and Operational metrics</a:t>
              </a: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endParaRPr sz="3200">
                <a:solidFill>
                  <a:srgbClr val="00685D"/>
                </a:solidFill>
                <a:latin typeface="Arial"/>
                <a:ea typeface="Arial"/>
                <a:cs typeface="Arial"/>
                <a:sym typeface="Arial"/>
              </a:endParaRPr>
            </a:p>
            <a:p>
              <a:pPr lvl="1" marL="178815" indent="-178815" algn="l" defTabSz="914400">
                <a:buSzPct val="100000"/>
                <a:buFont typeface="Arial"/>
                <a:buChar char="•"/>
                <a:defRPr sz="1800"/>
              </a:pPr>
              <a:r>
                <a:rPr sz="3200">
                  <a:solidFill>
                    <a:srgbClr val="00685D"/>
                  </a:solidFill>
                  <a:latin typeface="Arial"/>
                  <a:ea typeface="Arial"/>
                  <a:cs typeface="Arial"/>
                  <a:sym typeface="Arial"/>
                </a:rPr>
                <a:t>Application Uptime SLAs</a:t>
              </a:r>
            </a:p>
          </p:txBody>
        </p:sp>
        <p:grpSp>
          <p:nvGrpSpPr>
            <p:cNvPr id="1531" name="Group 1531"/>
            <p:cNvGrpSpPr/>
            <p:nvPr/>
          </p:nvGrpSpPr>
          <p:grpSpPr>
            <a:xfrm>
              <a:off x="268073" y="229140"/>
              <a:ext cx="6339683" cy="1262772"/>
              <a:chOff x="0" y="0"/>
              <a:chExt cx="6339682" cy="1262770"/>
            </a:xfrm>
          </p:grpSpPr>
          <p:sp>
            <p:nvSpPr>
              <p:cNvPr id="1529" name="Shape 1529"/>
              <p:cNvSpPr/>
              <p:nvPr/>
            </p:nvSpPr>
            <p:spPr>
              <a:xfrm>
                <a:off x="0" y="0"/>
                <a:ext cx="6339683" cy="1262771"/>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algn="l" defTabSz="914400">
                  <a:spcBef>
                    <a:spcPts val="1200"/>
                  </a:spcBef>
                  <a:defRPr sz="4800">
                    <a:solidFill>
                      <a:srgbClr val="FFFFFF"/>
                    </a:solidFill>
                    <a:latin typeface="Arial"/>
                    <a:ea typeface="Arial"/>
                    <a:cs typeface="Arial"/>
                    <a:sym typeface="Arial"/>
                  </a:defRPr>
                </a:pPr>
              </a:p>
            </p:txBody>
          </p:sp>
          <p:sp>
            <p:nvSpPr>
              <p:cNvPr id="1530" name="Shape 1530"/>
              <p:cNvSpPr/>
              <p:nvPr/>
            </p:nvSpPr>
            <p:spPr>
              <a:xfrm>
                <a:off x="31245" y="46213"/>
                <a:ext cx="6277193" cy="1170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p>
                <a:pPr lvl="1" indent="0" algn="l" defTabSz="914400">
                  <a:spcBef>
                    <a:spcPts val="1200"/>
                  </a:spcBef>
                  <a:defRPr sz="1800"/>
                </a:pPr>
                <a:r>
                  <a:rPr b="1" sz="3200">
                    <a:solidFill>
                      <a:srgbClr val="FFFFFF"/>
                    </a:solidFill>
                    <a:latin typeface="Arial"/>
                    <a:ea typeface="Arial"/>
                    <a:cs typeface="Arial"/>
                    <a:sym typeface="Arial"/>
                  </a:rPr>
                  <a:t>Operational Benefits for Every Application </a:t>
                </a:r>
              </a:p>
            </p:txBody>
          </p:sp>
        </p:grpSp>
      </p:grpSp>
      <p:grpSp>
        <p:nvGrpSpPr>
          <p:cNvPr id="1546" name="Group 1546"/>
          <p:cNvGrpSpPr/>
          <p:nvPr/>
        </p:nvGrpSpPr>
        <p:grpSpPr>
          <a:xfrm>
            <a:off x="8717424" y="2236666"/>
            <a:ext cx="7324180" cy="8332204"/>
            <a:chOff x="0" y="0"/>
            <a:chExt cx="7324179" cy="8332203"/>
          </a:xfrm>
        </p:grpSpPr>
        <p:sp>
          <p:nvSpPr>
            <p:cNvPr id="1533" name="Shape 1533"/>
            <p:cNvSpPr/>
            <p:nvPr/>
          </p:nvSpPr>
          <p:spPr>
            <a:xfrm>
              <a:off x="0" y="-1"/>
              <a:ext cx="7324180" cy="833220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lvl="0" defTabSz="914400">
                <a:defRPr sz="3200">
                  <a:solidFill>
                    <a:srgbClr val="FFFFFF"/>
                  </a:solidFill>
                  <a:latin typeface="Arial"/>
                  <a:ea typeface="Arial"/>
                  <a:cs typeface="Arial"/>
                  <a:sym typeface="Arial"/>
                </a:defRPr>
              </a:pPr>
            </a:p>
          </p:txBody>
        </p:sp>
        <p:grpSp>
          <p:nvGrpSpPr>
            <p:cNvPr id="1536" name="Group 1536"/>
            <p:cNvGrpSpPr/>
            <p:nvPr/>
          </p:nvGrpSpPr>
          <p:grpSpPr>
            <a:xfrm>
              <a:off x="278026" y="191295"/>
              <a:ext cx="6827522" cy="1219201"/>
              <a:chOff x="0" y="0"/>
              <a:chExt cx="6827520" cy="1219200"/>
            </a:xfrm>
          </p:grpSpPr>
          <p:sp>
            <p:nvSpPr>
              <p:cNvPr id="1534" name="Shape 1534"/>
              <p:cNvSpPr/>
              <p:nvPr/>
            </p:nvSpPr>
            <p:spPr>
              <a:xfrm>
                <a:off x="0" y="0"/>
                <a:ext cx="6827521" cy="1219200"/>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lvl="0" algn="l" defTabSz="914400">
                  <a:spcBef>
                    <a:spcPts val="1200"/>
                  </a:spcBef>
                  <a:defRPr b="1" sz="3600">
                    <a:solidFill>
                      <a:srgbClr val="FFFFFF"/>
                    </a:solidFill>
                    <a:latin typeface="Arial"/>
                    <a:ea typeface="Arial"/>
                    <a:cs typeface="Arial"/>
                    <a:sym typeface="Arial"/>
                  </a:defRPr>
                </a:pPr>
              </a:p>
            </p:txBody>
          </p:sp>
          <p:sp>
            <p:nvSpPr>
              <p:cNvPr id="1535" name="Shape 1535"/>
              <p:cNvSpPr/>
              <p:nvPr/>
            </p:nvSpPr>
            <p:spPr>
              <a:xfrm>
                <a:off x="30167" y="228458"/>
                <a:ext cx="6767186" cy="762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spcBef>
                    <a:spcPts val="1200"/>
                  </a:spcBef>
                  <a:defRPr b="1" sz="3600">
                    <a:solidFill>
                      <a:srgbClr val="FFFFFF"/>
                    </a:solidFill>
                    <a:latin typeface="Arial"/>
                    <a:ea typeface="Arial"/>
                    <a:cs typeface="Arial"/>
                    <a:sym typeface="Arial"/>
                  </a:defRPr>
                </a:lvl1pPr>
              </a:lstStyle>
              <a:p>
                <a:pPr lvl="0">
                  <a:defRPr b="0" sz="1800">
                    <a:solidFill>
                      <a:srgbClr val="000000"/>
                    </a:solidFill>
                  </a:defRPr>
                </a:pPr>
                <a:r>
                  <a:rPr b="1" sz="3600">
                    <a:solidFill>
                      <a:srgbClr val="FFFFFF"/>
                    </a:solidFill>
                  </a:rPr>
                  <a:t>Broad Ecosystem Services</a:t>
                </a:r>
              </a:p>
            </p:txBody>
          </p:sp>
        </p:grpSp>
        <p:grpSp>
          <p:nvGrpSpPr>
            <p:cNvPr id="1539" name="Group 1539"/>
            <p:cNvGrpSpPr/>
            <p:nvPr/>
          </p:nvGrpSpPr>
          <p:grpSpPr>
            <a:xfrm>
              <a:off x="278026" y="3937709"/>
              <a:ext cx="6827522" cy="1895198"/>
              <a:chOff x="0" y="0"/>
              <a:chExt cx="6827520" cy="1895197"/>
            </a:xfrm>
          </p:grpSpPr>
          <p:sp>
            <p:nvSpPr>
              <p:cNvPr id="1537" name="Shape 1537"/>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lvl="0" algn="l" defTabSz="914400">
                  <a:defRPr sz="4200">
                    <a:solidFill>
                      <a:srgbClr val="00685D"/>
                    </a:solidFill>
                    <a:latin typeface="Arial"/>
                    <a:ea typeface="Arial"/>
                    <a:cs typeface="Arial"/>
                    <a:sym typeface="Arial"/>
                  </a:defRPr>
                </a:pPr>
              </a:p>
            </p:txBody>
          </p:sp>
          <p:sp>
            <p:nvSpPr>
              <p:cNvPr id="1538" name="Shape 1538"/>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lvl="0">
                  <a:defRPr sz="1800">
                    <a:solidFill>
                      <a:srgbClr val="000000"/>
                    </a:solidFill>
                  </a:defRPr>
                </a:pPr>
                <a:r>
                  <a:rPr sz="4200">
                    <a:solidFill>
                      <a:srgbClr val="00685D"/>
                    </a:solidFill>
                  </a:rPr>
                  <a:t>App Services</a:t>
                </a:r>
              </a:p>
            </p:txBody>
          </p:sp>
        </p:grpSp>
        <p:grpSp>
          <p:nvGrpSpPr>
            <p:cNvPr id="1542" name="Group 1542"/>
            <p:cNvGrpSpPr/>
            <p:nvPr/>
          </p:nvGrpSpPr>
          <p:grpSpPr>
            <a:xfrm>
              <a:off x="278026" y="1637338"/>
              <a:ext cx="6827522" cy="1895199"/>
              <a:chOff x="0" y="0"/>
              <a:chExt cx="6827520" cy="1895197"/>
            </a:xfrm>
          </p:grpSpPr>
          <p:sp>
            <p:nvSpPr>
              <p:cNvPr id="1540" name="Shape 1540"/>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lvl="0" algn="l" defTabSz="914400">
                  <a:defRPr sz="4200">
                    <a:solidFill>
                      <a:srgbClr val="00685D"/>
                    </a:solidFill>
                    <a:latin typeface="Arial"/>
                    <a:ea typeface="Arial"/>
                    <a:cs typeface="Arial"/>
                    <a:sym typeface="Arial"/>
                  </a:defRPr>
                </a:pPr>
              </a:p>
            </p:txBody>
          </p:sp>
          <p:sp>
            <p:nvSpPr>
              <p:cNvPr id="1541" name="Shape 1541"/>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lvl="0">
                  <a:defRPr sz="1800">
                    <a:solidFill>
                      <a:srgbClr val="000000"/>
                    </a:solidFill>
                  </a:defRPr>
                </a:pPr>
                <a:r>
                  <a:rPr sz="4200">
                    <a:solidFill>
                      <a:srgbClr val="00685D"/>
                    </a:solidFill>
                  </a:rPr>
                  <a:t>Data Services</a:t>
                </a:r>
              </a:p>
            </p:txBody>
          </p:sp>
        </p:grpSp>
        <p:grpSp>
          <p:nvGrpSpPr>
            <p:cNvPr id="1545" name="Group 1545"/>
            <p:cNvGrpSpPr/>
            <p:nvPr/>
          </p:nvGrpSpPr>
          <p:grpSpPr>
            <a:xfrm>
              <a:off x="278026" y="6238077"/>
              <a:ext cx="6827522" cy="1895198"/>
              <a:chOff x="0" y="0"/>
              <a:chExt cx="6827520" cy="1895197"/>
            </a:xfrm>
          </p:grpSpPr>
          <p:sp>
            <p:nvSpPr>
              <p:cNvPr id="1543" name="Shape 1543"/>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lvl="0" algn="l" defTabSz="914400">
                  <a:defRPr sz="4200">
                    <a:solidFill>
                      <a:srgbClr val="00685D"/>
                    </a:solidFill>
                    <a:latin typeface="Arial"/>
                    <a:ea typeface="Arial"/>
                    <a:cs typeface="Arial"/>
                    <a:sym typeface="Arial"/>
                  </a:defRPr>
                </a:pPr>
              </a:p>
            </p:txBody>
          </p:sp>
          <p:sp>
            <p:nvSpPr>
              <p:cNvPr id="1544" name="Shape 1544"/>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lvl="0">
                  <a:defRPr sz="1800">
                    <a:solidFill>
                      <a:srgbClr val="000000"/>
                    </a:solidFill>
                  </a:defRPr>
                </a:pPr>
                <a:r>
                  <a:rPr sz="4200">
                    <a:solidFill>
                      <a:srgbClr val="00685D"/>
                    </a:solidFill>
                  </a:rPr>
                  <a:t>Mobile Services</a:t>
                </a:r>
              </a:p>
            </p:txBody>
          </p:sp>
        </p:grpSp>
      </p:grpSp>
      <p:sp>
        <p:nvSpPr>
          <p:cNvPr id="1547" name="Shape 1547"/>
          <p:cNvSpPr/>
          <p:nvPr/>
        </p:nvSpPr>
        <p:spPr>
          <a:xfrm>
            <a:off x="12453655" y="443988"/>
            <a:ext cx="1155154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Core Tenets of Pivotal Cloud Foundry</a:t>
            </a:r>
          </a:p>
        </p:txBody>
      </p:sp>
      <p:sp>
        <p:nvSpPr>
          <p:cNvPr id="1548" name="Shape 1548"/>
          <p:cNvSpPr/>
          <p:nvPr/>
        </p:nvSpPr>
        <p:spPr>
          <a:xfrm>
            <a:off x="18090126" y="1151467"/>
            <a:ext cx="5891375"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The Enterprise Platform as a Service</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1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1511"/>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1" presetID="22" grpId="4" fill="hold">
                                  <p:stCondLst>
                                    <p:cond delay="0"/>
                                  </p:stCondLst>
                                  <p:iterate type="el" backwards="0">
                                    <p:tmAbs val="0"/>
                                  </p:iterate>
                                  <p:childTnLst>
                                    <p:set>
                                      <p:cBhvr>
                                        <p:cTn id="17" fill="hold"/>
                                        <p:tgtEl>
                                          <p:spTgt spid="1519"/>
                                        </p:tgtEl>
                                        <p:attrNameLst>
                                          <p:attrName>style.visibility</p:attrName>
                                        </p:attrNameLst>
                                      </p:cBhvr>
                                      <p:to>
                                        <p:strVal val="visible"/>
                                      </p:to>
                                    </p:set>
                                    <p:animEffect filter="wipe(up)" transition="in">
                                      <p:cBhvr>
                                        <p:cTn id="18" dur="500"/>
                                        <p:tgtEl>
                                          <p:spTgt spid="1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6" grpId="1"/>
      <p:bldP build="whole" bldLvl="1" animBg="1" rev="0" advAuto="0" spid="1511" grpId="3"/>
      <p:bldP build="whole" bldLvl="1" animBg="1" rev="0" advAuto="0" spid="1519" grpId="4"/>
      <p:bldP build="whole" bldLvl="1" animBg="1" rev="0" advAuto="0" spid="1532" grpId="2"/>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2" name="Shape 1552"/>
          <p:cNvSpPr/>
          <p:nvPr/>
        </p:nvSpPr>
        <p:spPr>
          <a:xfrm>
            <a:off x="2422483" y="5892800"/>
            <a:ext cx="1953903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cap="small" i="1" sz="5000"/>
              <a:t>recap</a:t>
            </a:r>
            <a:r>
              <a:rPr cap="small" sz="5000"/>
              <a:t>: </a:t>
            </a:r>
            <a:r>
              <a:rPr cap="small" sz="6000"/>
              <a:t>Who can describe the 4 Levels of Availability in Cloud Foundry?</a:t>
            </a:r>
          </a:p>
        </p:txBody>
      </p:sp>
    </p:spTree>
  </p:cSld>
  <p:clrMapOvr>
    <a:masterClrMapping/>
  </p:clrMapOvr>
  <p:transition spd="med" advClick="1">
    <p:dissolve/>
  </p:transition>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4" name="Shape 1554"/>
          <p:cNvSpPr/>
          <p:nvPr/>
        </p:nvSpPr>
        <p:spPr>
          <a:xfrm flipV="1">
            <a:off x="12191999" y="84274"/>
            <a:ext cx="1" cy="13547452"/>
          </a:xfrm>
          <a:prstGeom prst="line">
            <a:avLst/>
          </a:prstGeom>
          <a:ln w="25400">
            <a:solidFill>
              <a:srgbClr val="F8F8F8"/>
            </a:solidFill>
            <a:miter lim="400000"/>
          </a:ln>
        </p:spPr>
        <p:txBody>
          <a:bodyPr lIns="0" tIns="0" rIns="0" bIns="0" anchor="ctr"/>
          <a:lstStyle/>
          <a:p>
            <a:pPr lvl="0">
              <a:defRPr sz="3200"/>
            </a:pPr>
          </a:p>
        </p:txBody>
      </p:sp>
      <p:sp>
        <p:nvSpPr>
          <p:cNvPr id="1555" name="Shape 1555"/>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pic>
        <p:nvPicPr>
          <p:cNvPr id="1556"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1562" name="Group 1562"/>
          <p:cNvGrpSpPr/>
          <p:nvPr/>
        </p:nvGrpSpPr>
        <p:grpSpPr>
          <a:xfrm>
            <a:off x="6607888" y="2878942"/>
            <a:ext cx="3585325" cy="2665017"/>
            <a:chOff x="-1449178" y="0"/>
            <a:chExt cx="3585324" cy="2665015"/>
          </a:xfrm>
        </p:grpSpPr>
        <p:sp>
          <p:nvSpPr>
            <p:cNvPr id="1557" name="Shape 1557"/>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1558"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1559" name="Shape 1559"/>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1560" name="Shape 1560"/>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1561"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1563"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1567" name="Group 1567"/>
          <p:cNvGrpSpPr/>
          <p:nvPr/>
        </p:nvGrpSpPr>
        <p:grpSpPr>
          <a:xfrm>
            <a:off x="18596545" y="3726034"/>
            <a:ext cx="2936858" cy="2264350"/>
            <a:chOff x="0" y="0"/>
            <a:chExt cx="2936856" cy="2264348"/>
          </a:xfrm>
        </p:grpSpPr>
        <p:sp>
          <p:nvSpPr>
            <p:cNvPr id="1564" name="Shape 1564"/>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1565"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1566"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1568" name="Shape 1568"/>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grpSp>
        <p:nvGrpSpPr>
          <p:cNvPr id="1590" name="Group 1590"/>
          <p:cNvGrpSpPr/>
          <p:nvPr/>
        </p:nvGrpSpPr>
        <p:grpSpPr>
          <a:xfrm>
            <a:off x="14439791" y="7725616"/>
            <a:ext cx="4896268" cy="5478296"/>
            <a:chOff x="0" y="0"/>
            <a:chExt cx="4896267" cy="5478294"/>
          </a:xfrm>
        </p:grpSpPr>
        <p:grpSp>
          <p:nvGrpSpPr>
            <p:cNvPr id="1579" name="Group 1579"/>
            <p:cNvGrpSpPr/>
            <p:nvPr/>
          </p:nvGrpSpPr>
          <p:grpSpPr>
            <a:xfrm>
              <a:off x="963198" y="375262"/>
              <a:ext cx="2969871" cy="4036958"/>
              <a:chOff x="0" y="0"/>
              <a:chExt cx="2969870" cy="4036957"/>
            </a:xfrm>
          </p:grpSpPr>
          <p:sp>
            <p:nvSpPr>
              <p:cNvPr id="1569" name="Shape 1569"/>
              <p:cNvSpPr/>
              <p:nvPr/>
            </p:nvSpPr>
            <p:spPr>
              <a:xfrm flipV="1">
                <a:off x="2908169" y="227948"/>
                <a:ext cx="1" cy="83320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0" name="Shape 1570"/>
              <p:cNvSpPr/>
              <p:nvPr/>
            </p:nvSpPr>
            <p:spPr>
              <a:xfrm flipV="1">
                <a:off x="130314" y="0"/>
                <a:ext cx="1" cy="106114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1" name="Shape 1571"/>
              <p:cNvSpPr/>
              <p:nvPr/>
            </p:nvSpPr>
            <p:spPr>
              <a:xfrm flipV="1">
                <a:off x="1484934" y="3352965"/>
                <a:ext cx="1" cy="68399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2" name="Shape 1572"/>
              <p:cNvSpPr/>
              <p:nvPr/>
            </p:nvSpPr>
            <p:spPr>
              <a:xfrm flipV="1">
                <a:off x="-1" y="1984654"/>
                <a:ext cx="2" cy="19001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3" name="Shape 1573"/>
              <p:cNvSpPr/>
              <p:nvPr/>
            </p:nvSpPr>
            <p:spPr>
              <a:xfrm flipV="1">
                <a:off x="1484934" y="1356352"/>
                <a:ext cx="1" cy="79228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4" name="Shape 1574"/>
              <p:cNvSpPr/>
              <p:nvPr/>
            </p:nvSpPr>
            <p:spPr>
              <a:xfrm flipV="1">
                <a:off x="2969869" y="1985036"/>
                <a:ext cx="1" cy="18219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5" name="Shape 1575"/>
              <p:cNvSpPr/>
              <p:nvPr/>
            </p:nvSpPr>
            <p:spPr>
              <a:xfrm>
                <a:off x="7727" y="1991150"/>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6" name="Shape 1576"/>
              <p:cNvSpPr/>
              <p:nvPr/>
            </p:nvSpPr>
            <p:spPr>
              <a:xfrm flipV="1">
                <a:off x="0" y="3320437"/>
                <a:ext cx="1" cy="18219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7" name="Shape 1577"/>
              <p:cNvSpPr/>
              <p:nvPr/>
            </p:nvSpPr>
            <p:spPr>
              <a:xfrm>
                <a:off x="7727" y="3493707"/>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578" name="Shape 1578"/>
              <p:cNvSpPr/>
              <p:nvPr/>
            </p:nvSpPr>
            <p:spPr>
              <a:xfrm flipV="1">
                <a:off x="2969870" y="3312998"/>
                <a:ext cx="1" cy="19002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1580" name="Shape 1580"/>
            <p:cNvSpPr/>
            <p:nvPr/>
          </p:nvSpPr>
          <p:spPr>
            <a:xfrm>
              <a:off x="1834759" y="4417147"/>
              <a:ext cx="1226750" cy="1061148"/>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Blob Store</a:t>
              </a:r>
            </a:p>
          </p:txBody>
        </p:sp>
        <p:sp>
          <p:nvSpPr>
            <p:cNvPr id="1581" name="Shape 1581"/>
            <p:cNvSpPr/>
            <p:nvPr/>
          </p:nvSpPr>
          <p:spPr>
            <a:xfrm>
              <a:off x="625927" y="1425532"/>
              <a:ext cx="3644413" cy="316960"/>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Message Bus (NATS)</a:t>
              </a:r>
            </a:p>
          </p:txBody>
        </p:sp>
        <p:sp>
          <p:nvSpPr>
            <p:cNvPr id="1582" name="Shape 1582"/>
            <p:cNvSpPr/>
            <p:nvPr/>
          </p:nvSpPr>
          <p:spPr>
            <a:xfrm>
              <a:off x="0" y="2553937"/>
              <a:ext cx="1478603"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1583" name="Shape 1583"/>
            <p:cNvSpPr/>
            <p:nvPr/>
          </p:nvSpPr>
          <p:spPr>
            <a:xfrm>
              <a:off x="1708832"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1584" name="Shape 1584"/>
            <p:cNvSpPr/>
            <p:nvPr/>
          </p:nvSpPr>
          <p:spPr>
            <a:xfrm>
              <a:off x="3417664"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1585" name="Shape 1585"/>
            <p:cNvSpPr/>
            <p:nvPr/>
          </p:nvSpPr>
          <p:spPr>
            <a:xfrm>
              <a:off x="211412" y="183516"/>
              <a:ext cx="1764203" cy="316960"/>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Cloud Controller</a:t>
              </a:r>
            </a:p>
          </p:txBody>
        </p:sp>
        <p:sp>
          <p:nvSpPr>
            <p:cNvPr id="1586" name="Shape 1586"/>
            <p:cNvSpPr/>
            <p:nvPr/>
          </p:nvSpPr>
          <p:spPr>
            <a:xfrm>
              <a:off x="2895828" y="0"/>
              <a:ext cx="1893716" cy="683992"/>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Health Manager</a:t>
              </a:r>
            </a:p>
          </p:txBody>
        </p:sp>
      </p:grpSp>
      <p:graphicFrame>
        <p:nvGraphicFramePr>
          <p:cNvPr id="1587" name="Table 1587"/>
          <p:cNvGraphicFramePr/>
          <p:nvPr/>
        </p:nvGraphicFramePr>
        <p:xfrm>
          <a:off x="14535253" y="10613146"/>
          <a:ext cx="1297997" cy="62712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14215"/>
                <a:gridCol w="214215"/>
                <a:gridCol w="214215"/>
                <a:gridCol w="214215"/>
                <a:gridCol w="214215"/>
                <a:gridCol w="214215"/>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1588" name="Table 1588"/>
          <p:cNvGraphicFramePr/>
          <p:nvPr/>
        </p:nvGraphicFramePr>
        <p:xfrm>
          <a:off x="16290141" y="10609427"/>
          <a:ext cx="1195907" cy="627122"/>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197201"/>
                <a:gridCol w="197201"/>
                <a:gridCol w="197201"/>
                <a:gridCol w="197201"/>
                <a:gridCol w="197201"/>
                <a:gridCol w="197201"/>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1589" name="Table 1589"/>
          <p:cNvGraphicFramePr/>
          <p:nvPr/>
        </p:nvGraphicFramePr>
        <p:xfrm>
          <a:off x="17971112" y="10605707"/>
          <a:ext cx="1254244" cy="641707"/>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06923"/>
                <a:gridCol w="206923"/>
                <a:gridCol w="206923"/>
                <a:gridCol w="206923"/>
                <a:gridCol w="206923"/>
                <a:gridCol w="206923"/>
              </a:tblGrid>
              <a:tr h="629005">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1596" name="Group 1596"/>
          <p:cNvGrpSpPr/>
          <p:nvPr/>
        </p:nvGrpSpPr>
        <p:grpSpPr>
          <a:xfrm>
            <a:off x="19262645" y="8344765"/>
            <a:ext cx="3655969" cy="3046413"/>
            <a:chOff x="-1519822" y="-381396"/>
            <a:chExt cx="3655968" cy="3046412"/>
          </a:xfrm>
        </p:grpSpPr>
        <p:sp>
          <p:nvSpPr>
            <p:cNvPr id="1591" name="Shape 1591"/>
            <p:cNvSpPr/>
            <p:nvPr/>
          </p:nvSpPr>
          <p:spPr>
            <a:xfrm>
              <a:off x="-1519823" y="-381397"/>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1592"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1593" name="Shape 1593"/>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1594" name="Shape 1594"/>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1595"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sp>
        <p:nvSpPr>
          <p:cNvPr id="1597" name="Shape 1597"/>
          <p:cNvSpPr/>
          <p:nvPr/>
        </p:nvSpPr>
        <p:spPr>
          <a:xfrm>
            <a:off x="14176916" y="7484978"/>
            <a:ext cx="5422018" cy="6067238"/>
          </a:xfrm>
          <a:prstGeom prst="roundRect">
            <a:avLst>
              <a:gd name="adj" fmla="val 7029"/>
            </a:avLst>
          </a:prstGeom>
          <a:ln w="254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1598" name="Shape 1598"/>
          <p:cNvSpPr/>
          <p:nvPr/>
        </p:nvSpPr>
        <p:spPr>
          <a:xfrm>
            <a:off x="2101763" y="9003030"/>
            <a:ext cx="7594498" cy="3888342"/>
          </a:xfrm>
          <a:prstGeom prst="roundRect">
            <a:avLst>
              <a:gd name="adj" fmla="val 8348"/>
            </a:avLst>
          </a:prstGeom>
          <a:ln w="381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1599" name="Shape 1599"/>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600" name="Shape 1600"/>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601" name="Shape 1601"/>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602" name="Shape 1602"/>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1603" name="Shape 1603"/>
          <p:cNvSpPr/>
          <p:nvPr/>
        </p:nvSpPr>
        <p:spPr>
          <a:xfrm>
            <a:off x="6118618" y="10492662"/>
            <a:ext cx="2904670"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1604" name="Shape 1604"/>
          <p:cNvSpPr/>
          <p:nvPr/>
        </p:nvSpPr>
        <p:spPr>
          <a:xfrm>
            <a:off x="2298149" y="10492662"/>
            <a:ext cx="2904669"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1605" name="Shape 1605"/>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lvl="0">
              <a:defRPr sz="1800">
                <a:solidFill>
                  <a:srgbClr val="000000"/>
                </a:solidFill>
              </a:defRPr>
            </a:pPr>
            <a:r>
              <a:rPr sz="2000">
                <a:solidFill>
                  <a:srgbClr val="53585F"/>
                </a:solidFill>
              </a:rPr>
              <a:t>cf push my-app -i 6</a:t>
            </a:r>
          </a:p>
        </p:txBody>
      </p:sp>
      <p:sp>
        <p:nvSpPr>
          <p:cNvPr id="1606" name="Shape 1606"/>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607" name="Shape 1607"/>
          <p:cNvSpPr/>
          <p:nvPr/>
        </p:nvSpPr>
        <p:spPr>
          <a:xfrm flipV="1">
            <a:off x="5899011" y="8703164"/>
            <a:ext cx="1" cy="4488073"/>
          </a:xfrm>
          <a:prstGeom prst="line">
            <a:avLst/>
          </a:prstGeom>
          <a:ln w="12700">
            <a:solidFill>
              <a:srgbClr val="A6AAA9"/>
            </a:solidFill>
            <a:custDash>
              <a:ds d="200000" sp="200000"/>
            </a:custDash>
            <a:miter lim="400000"/>
          </a:ln>
        </p:spPr>
        <p:txBody>
          <a:bodyPr lIns="0" tIns="0" rIns="0" bIns="0" anchor="ctr"/>
          <a:lstStyle/>
          <a:p>
            <a:pPr lvl="0">
              <a:defRPr sz="3200"/>
            </a:pPr>
          </a:p>
        </p:txBody>
      </p:sp>
      <p:sp>
        <p:nvSpPr>
          <p:cNvPr id="1608" name="Shape 1608"/>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AZ-1</a:t>
            </a:r>
          </a:p>
        </p:txBody>
      </p:sp>
      <p:sp>
        <p:nvSpPr>
          <p:cNvPr id="1609" name="Shape 1609"/>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AZ-2</a:t>
            </a:r>
          </a:p>
        </p:txBody>
      </p:sp>
      <p:sp>
        <p:nvSpPr>
          <p:cNvPr id="1610" name="Shape 1610"/>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611" name="Shape 1611"/>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612" name="Shape 1612"/>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613" name="Shape 1613"/>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614" name="Shape 1614"/>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615" name="Shape 1615"/>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616" name="Shape 1616"/>
          <p:cNvSpPr/>
          <p:nvPr/>
        </p:nvSpPr>
        <p:spPr>
          <a:xfrm>
            <a:off x="14748392" y="6930189"/>
            <a:ext cx="68178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Application Instances are Recovered</a:t>
            </a:r>
          </a:p>
        </p:txBody>
      </p:sp>
      <p:sp>
        <p:nvSpPr>
          <p:cNvPr id="1617" name="Shape 1617"/>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Application Instances Balanced across Availability Zones</a:t>
            </a:r>
          </a:p>
        </p:txBody>
      </p:sp>
      <p:sp>
        <p:nvSpPr>
          <p:cNvPr id="1618" name="Shape 1618"/>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Processes are Recovered</a:t>
            </a:r>
          </a:p>
        </p:txBody>
      </p:sp>
      <p:sp>
        <p:nvSpPr>
          <p:cNvPr id="1619" name="Shape 1619"/>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Failed VMs are Recovered</a:t>
            </a:r>
          </a:p>
        </p:txBody>
      </p:sp>
      <p:sp>
        <p:nvSpPr>
          <p:cNvPr id="1620" name="Shape 1620"/>
          <p:cNvSpPr/>
          <p:nvPr/>
        </p:nvSpPr>
        <p:spPr>
          <a:xfrm>
            <a:off x="2392579" y="11749786"/>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1621" name="Shape 1621"/>
          <p:cNvSpPr/>
          <p:nvPr/>
        </p:nvSpPr>
        <p:spPr>
          <a:xfrm>
            <a:off x="6213048" y="1176833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3" name="pasted-image.pdf"/>
          <p:cNvPicPr/>
          <p:nvPr/>
        </p:nvPicPr>
        <p:blipFill>
          <a:blip r:embed="rId2">
            <a:extLst/>
          </a:blip>
          <a:stretch>
            <a:fillRect/>
          </a:stretch>
        </p:blipFill>
        <p:spPr>
          <a:xfrm>
            <a:off x="-88384" y="-49718"/>
            <a:ext cx="24560771" cy="13815436"/>
          </a:xfrm>
          <a:prstGeom prst="rect">
            <a:avLst/>
          </a:prstGeom>
          <a:ln w="12700">
            <a:miter lim="400000"/>
          </a:ln>
        </p:spPr>
      </p:pic>
    </p:spTree>
  </p:cSld>
  <p:clrMapOvr>
    <a:masterClrMapping/>
  </p:clrMapOvr>
  <p:transition spd="slow"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image10.png" descr="ICON_VM_basic_label_Q308"/>
          <p:cNvPicPr/>
          <p:nvPr/>
        </p:nvPicPr>
        <p:blipFill>
          <a:blip r:embed="rId2">
            <a:extLst/>
          </a:blip>
          <a:stretch>
            <a:fillRect/>
          </a:stretch>
        </p:blipFill>
        <p:spPr>
          <a:xfrm>
            <a:off x="3214230" y="4644940"/>
            <a:ext cx="1275924" cy="1495503"/>
          </a:xfrm>
          <a:prstGeom prst="rect">
            <a:avLst/>
          </a:prstGeom>
          <a:ln w="12700">
            <a:miter lim="400000"/>
          </a:ln>
        </p:spPr>
      </p:pic>
      <p:pic>
        <p:nvPicPr>
          <p:cNvPr id="183" name="image10.png" descr="ICON_VM_basic_label_Q308"/>
          <p:cNvPicPr/>
          <p:nvPr/>
        </p:nvPicPr>
        <p:blipFill>
          <a:blip r:embed="rId2">
            <a:extLst/>
          </a:blip>
          <a:stretch>
            <a:fillRect/>
          </a:stretch>
        </p:blipFill>
        <p:spPr>
          <a:xfrm>
            <a:off x="3896147" y="5054546"/>
            <a:ext cx="1275924" cy="1495502"/>
          </a:xfrm>
          <a:prstGeom prst="rect">
            <a:avLst/>
          </a:prstGeom>
          <a:ln w="12700">
            <a:miter lim="400000"/>
          </a:ln>
        </p:spPr>
      </p:pic>
      <p:pic>
        <p:nvPicPr>
          <p:cNvPr id="184" name="image10.png" descr="ICON_VM_basic_label_Q308"/>
          <p:cNvPicPr/>
          <p:nvPr/>
        </p:nvPicPr>
        <p:blipFill>
          <a:blip r:embed="rId2">
            <a:extLst/>
          </a:blip>
          <a:stretch>
            <a:fillRect/>
          </a:stretch>
        </p:blipFill>
        <p:spPr>
          <a:xfrm>
            <a:off x="4578065" y="5464151"/>
            <a:ext cx="1275923" cy="1495502"/>
          </a:xfrm>
          <a:prstGeom prst="rect">
            <a:avLst/>
          </a:prstGeom>
          <a:ln w="12700">
            <a:miter lim="400000"/>
          </a:ln>
        </p:spPr>
      </p:pic>
      <p:pic>
        <p:nvPicPr>
          <p:cNvPr id="185" name="image10.png" descr="ICON_VM_basic_label_Q308"/>
          <p:cNvPicPr/>
          <p:nvPr/>
        </p:nvPicPr>
        <p:blipFill>
          <a:blip r:embed="rId2">
            <a:extLst/>
          </a:blip>
          <a:stretch>
            <a:fillRect/>
          </a:stretch>
        </p:blipFill>
        <p:spPr>
          <a:xfrm>
            <a:off x="5259982" y="5873756"/>
            <a:ext cx="1275924" cy="1495503"/>
          </a:xfrm>
          <a:prstGeom prst="rect">
            <a:avLst/>
          </a:prstGeom>
          <a:ln w="12700">
            <a:miter lim="400000"/>
          </a:ln>
        </p:spPr>
      </p:pic>
      <p:pic>
        <p:nvPicPr>
          <p:cNvPr id="186" name="image10.png" descr="ICON_VM_basic_label_Q308"/>
          <p:cNvPicPr/>
          <p:nvPr/>
        </p:nvPicPr>
        <p:blipFill>
          <a:blip r:embed="rId2">
            <a:extLst/>
          </a:blip>
          <a:stretch>
            <a:fillRect/>
          </a:stretch>
        </p:blipFill>
        <p:spPr>
          <a:xfrm>
            <a:off x="5941900" y="6283362"/>
            <a:ext cx="1275923" cy="1495502"/>
          </a:xfrm>
          <a:prstGeom prst="rect">
            <a:avLst/>
          </a:prstGeom>
          <a:ln w="12700">
            <a:miter lim="400000"/>
          </a:ln>
        </p:spPr>
      </p:pic>
      <p:pic>
        <p:nvPicPr>
          <p:cNvPr id="187" name="image10.png" descr="ICON_VM_basic_label_Q308"/>
          <p:cNvPicPr/>
          <p:nvPr/>
        </p:nvPicPr>
        <p:blipFill>
          <a:blip r:embed="rId2">
            <a:extLst/>
          </a:blip>
          <a:stretch>
            <a:fillRect/>
          </a:stretch>
        </p:blipFill>
        <p:spPr>
          <a:xfrm>
            <a:off x="3223361" y="3889231"/>
            <a:ext cx="1275923" cy="1495502"/>
          </a:xfrm>
          <a:prstGeom prst="rect">
            <a:avLst/>
          </a:prstGeom>
          <a:ln w="12700">
            <a:miter lim="400000"/>
          </a:ln>
        </p:spPr>
      </p:pic>
      <p:pic>
        <p:nvPicPr>
          <p:cNvPr id="188" name="image10.png" descr="ICON_VM_basic_label_Q308"/>
          <p:cNvPicPr/>
          <p:nvPr/>
        </p:nvPicPr>
        <p:blipFill>
          <a:blip r:embed="rId2">
            <a:extLst/>
          </a:blip>
          <a:stretch>
            <a:fillRect/>
          </a:stretch>
        </p:blipFill>
        <p:spPr>
          <a:xfrm>
            <a:off x="3905278" y="4298836"/>
            <a:ext cx="1275924" cy="1495503"/>
          </a:xfrm>
          <a:prstGeom prst="rect">
            <a:avLst/>
          </a:prstGeom>
          <a:ln w="12700">
            <a:miter lim="400000"/>
          </a:ln>
        </p:spPr>
      </p:pic>
      <p:pic>
        <p:nvPicPr>
          <p:cNvPr id="189" name="image10.png" descr="ICON_VM_basic_label_Q308"/>
          <p:cNvPicPr/>
          <p:nvPr/>
        </p:nvPicPr>
        <p:blipFill>
          <a:blip r:embed="rId2">
            <a:extLst/>
          </a:blip>
          <a:stretch>
            <a:fillRect/>
          </a:stretch>
        </p:blipFill>
        <p:spPr>
          <a:xfrm>
            <a:off x="4587195" y="4708442"/>
            <a:ext cx="1275924" cy="1495502"/>
          </a:xfrm>
          <a:prstGeom prst="rect">
            <a:avLst/>
          </a:prstGeom>
          <a:ln w="12700">
            <a:miter lim="400000"/>
          </a:ln>
        </p:spPr>
      </p:pic>
      <p:pic>
        <p:nvPicPr>
          <p:cNvPr id="190" name="image10.png" descr="ICON_VM_basic_label_Q308"/>
          <p:cNvPicPr/>
          <p:nvPr/>
        </p:nvPicPr>
        <p:blipFill>
          <a:blip r:embed="rId2">
            <a:extLst/>
          </a:blip>
          <a:stretch>
            <a:fillRect/>
          </a:stretch>
        </p:blipFill>
        <p:spPr>
          <a:xfrm>
            <a:off x="5269113" y="5118047"/>
            <a:ext cx="1275923" cy="1495502"/>
          </a:xfrm>
          <a:prstGeom prst="rect">
            <a:avLst/>
          </a:prstGeom>
          <a:ln w="12700">
            <a:miter lim="400000"/>
          </a:ln>
        </p:spPr>
      </p:pic>
      <p:pic>
        <p:nvPicPr>
          <p:cNvPr id="191" name="image10.png" descr="ICON_VM_basic_label_Q308"/>
          <p:cNvPicPr/>
          <p:nvPr/>
        </p:nvPicPr>
        <p:blipFill>
          <a:blip r:embed="rId2">
            <a:extLst/>
          </a:blip>
          <a:stretch>
            <a:fillRect/>
          </a:stretch>
        </p:blipFill>
        <p:spPr>
          <a:xfrm>
            <a:off x="5951030" y="5527652"/>
            <a:ext cx="1275924" cy="1495502"/>
          </a:xfrm>
          <a:prstGeom prst="rect">
            <a:avLst/>
          </a:prstGeom>
          <a:ln w="12700">
            <a:miter lim="400000"/>
          </a:ln>
        </p:spPr>
      </p:pic>
      <p:sp>
        <p:nvSpPr>
          <p:cNvPr id="192" name="Shape 192"/>
          <p:cNvSpPr/>
          <p:nvPr/>
        </p:nvSpPr>
        <p:spPr>
          <a:xfrm>
            <a:off x="17369378" y="467912"/>
            <a:ext cx="650532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Canary Style Updates</a:t>
            </a:r>
          </a:p>
        </p:txBody>
      </p:sp>
      <p:sp>
        <p:nvSpPr>
          <p:cNvPr id="193" name="Shape 193"/>
          <p:cNvSpPr/>
          <p:nvPr/>
        </p:nvSpPr>
        <p:spPr>
          <a:xfrm>
            <a:off x="22715225" y="1378790"/>
            <a:ext cx="1031610"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BOSH</a:t>
            </a:r>
          </a:p>
        </p:txBody>
      </p:sp>
      <p:sp>
        <p:nvSpPr>
          <p:cNvPr id="194" name="Shape 194"/>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pic>
        <p:nvPicPr>
          <p:cNvPr id="195" name="image10.png" descr="ICON_VM_basic_label_Q308"/>
          <p:cNvPicPr/>
          <p:nvPr/>
        </p:nvPicPr>
        <p:blipFill>
          <a:blip r:embed="rId2">
            <a:alphaModFix amt="22208"/>
            <a:extLst/>
          </a:blip>
          <a:stretch>
            <a:fillRect/>
          </a:stretch>
        </p:blipFill>
        <p:spPr>
          <a:xfrm>
            <a:off x="14951529" y="4676691"/>
            <a:ext cx="1275923" cy="1495503"/>
          </a:xfrm>
          <a:prstGeom prst="rect">
            <a:avLst/>
          </a:prstGeom>
          <a:ln w="12700">
            <a:miter lim="400000"/>
          </a:ln>
        </p:spPr>
      </p:pic>
      <p:pic>
        <p:nvPicPr>
          <p:cNvPr id="196" name="image10.png" descr="ICON_VM_basic_label_Q308"/>
          <p:cNvPicPr/>
          <p:nvPr/>
        </p:nvPicPr>
        <p:blipFill>
          <a:blip r:embed="rId2">
            <a:alphaModFix amt="22208"/>
            <a:extLst/>
          </a:blip>
          <a:stretch>
            <a:fillRect/>
          </a:stretch>
        </p:blipFill>
        <p:spPr>
          <a:xfrm>
            <a:off x="15633445" y="5086296"/>
            <a:ext cx="1275924" cy="1495503"/>
          </a:xfrm>
          <a:prstGeom prst="rect">
            <a:avLst/>
          </a:prstGeom>
          <a:ln w="12700">
            <a:miter lim="400000"/>
          </a:ln>
        </p:spPr>
      </p:pic>
      <p:pic>
        <p:nvPicPr>
          <p:cNvPr id="197" name="image10.png" descr="ICON_VM_basic_label_Q308"/>
          <p:cNvPicPr/>
          <p:nvPr/>
        </p:nvPicPr>
        <p:blipFill>
          <a:blip r:embed="rId2">
            <a:alphaModFix amt="22208"/>
            <a:extLst/>
          </a:blip>
          <a:stretch>
            <a:fillRect/>
          </a:stretch>
        </p:blipFill>
        <p:spPr>
          <a:xfrm>
            <a:off x="16315363" y="5495902"/>
            <a:ext cx="1275924" cy="1495502"/>
          </a:xfrm>
          <a:prstGeom prst="rect">
            <a:avLst/>
          </a:prstGeom>
          <a:ln w="12700">
            <a:miter lim="400000"/>
          </a:ln>
        </p:spPr>
      </p:pic>
      <p:pic>
        <p:nvPicPr>
          <p:cNvPr id="198" name="image10.png" descr="ICON_VM_basic_label_Q308"/>
          <p:cNvPicPr/>
          <p:nvPr/>
        </p:nvPicPr>
        <p:blipFill>
          <a:blip r:embed="rId2">
            <a:alphaModFix amt="22208"/>
            <a:extLst/>
          </a:blip>
          <a:stretch>
            <a:fillRect/>
          </a:stretch>
        </p:blipFill>
        <p:spPr>
          <a:xfrm>
            <a:off x="16997280" y="5905507"/>
            <a:ext cx="1275924" cy="1495503"/>
          </a:xfrm>
          <a:prstGeom prst="rect">
            <a:avLst/>
          </a:prstGeom>
          <a:ln w="12700">
            <a:miter lim="400000"/>
          </a:ln>
        </p:spPr>
      </p:pic>
      <p:pic>
        <p:nvPicPr>
          <p:cNvPr id="199" name="image10.png" descr="ICON_VM_basic_label_Q308"/>
          <p:cNvPicPr/>
          <p:nvPr/>
        </p:nvPicPr>
        <p:blipFill>
          <a:blip r:embed="rId2">
            <a:alphaModFix amt="22208"/>
            <a:extLst/>
          </a:blip>
          <a:stretch>
            <a:fillRect/>
          </a:stretch>
        </p:blipFill>
        <p:spPr>
          <a:xfrm>
            <a:off x="17679198" y="6315112"/>
            <a:ext cx="1275924" cy="1495503"/>
          </a:xfrm>
          <a:prstGeom prst="rect">
            <a:avLst/>
          </a:prstGeom>
          <a:ln w="12700">
            <a:miter lim="400000"/>
          </a:ln>
        </p:spPr>
      </p:pic>
      <p:pic>
        <p:nvPicPr>
          <p:cNvPr id="200" name="image10.png" descr="ICON_VM_basic_label_Q308"/>
          <p:cNvPicPr/>
          <p:nvPr/>
        </p:nvPicPr>
        <p:blipFill>
          <a:blip r:embed="rId2">
            <a:alphaModFix amt="22208"/>
            <a:extLst/>
          </a:blip>
          <a:stretch>
            <a:fillRect/>
          </a:stretch>
        </p:blipFill>
        <p:spPr>
          <a:xfrm>
            <a:off x="14960658" y="3920981"/>
            <a:ext cx="1275924" cy="1495503"/>
          </a:xfrm>
          <a:prstGeom prst="rect">
            <a:avLst/>
          </a:prstGeom>
          <a:ln w="12700">
            <a:miter lim="400000"/>
          </a:ln>
        </p:spPr>
      </p:pic>
      <p:pic>
        <p:nvPicPr>
          <p:cNvPr id="201" name="image10.png" descr="ICON_VM_basic_label_Q308"/>
          <p:cNvPicPr/>
          <p:nvPr/>
        </p:nvPicPr>
        <p:blipFill>
          <a:blip r:embed="rId2">
            <a:alphaModFix amt="22208"/>
            <a:extLst/>
          </a:blip>
          <a:stretch>
            <a:fillRect/>
          </a:stretch>
        </p:blipFill>
        <p:spPr>
          <a:xfrm>
            <a:off x="15642576" y="4330587"/>
            <a:ext cx="1275924" cy="1495502"/>
          </a:xfrm>
          <a:prstGeom prst="rect">
            <a:avLst/>
          </a:prstGeom>
          <a:ln w="12700">
            <a:miter lim="400000"/>
          </a:ln>
        </p:spPr>
      </p:pic>
      <p:pic>
        <p:nvPicPr>
          <p:cNvPr id="202" name="image10.png" descr="ICON_VM_basic_label_Q308"/>
          <p:cNvPicPr/>
          <p:nvPr/>
        </p:nvPicPr>
        <p:blipFill>
          <a:blip r:embed="rId2">
            <a:alphaModFix amt="22208"/>
            <a:extLst/>
          </a:blip>
          <a:stretch>
            <a:fillRect/>
          </a:stretch>
        </p:blipFill>
        <p:spPr>
          <a:xfrm>
            <a:off x="16324493" y="4740192"/>
            <a:ext cx="1275924" cy="1495503"/>
          </a:xfrm>
          <a:prstGeom prst="rect">
            <a:avLst/>
          </a:prstGeom>
          <a:ln w="12700">
            <a:miter lim="400000"/>
          </a:ln>
        </p:spPr>
      </p:pic>
      <p:pic>
        <p:nvPicPr>
          <p:cNvPr id="203" name="image10.png" descr="ICON_VM_basic_label_Q308"/>
          <p:cNvPicPr/>
          <p:nvPr/>
        </p:nvPicPr>
        <p:blipFill>
          <a:blip r:embed="rId2">
            <a:alphaModFix amt="22208"/>
            <a:extLst/>
          </a:blip>
          <a:stretch>
            <a:fillRect/>
          </a:stretch>
        </p:blipFill>
        <p:spPr>
          <a:xfrm>
            <a:off x="17006411" y="5149798"/>
            <a:ext cx="1275924" cy="1495502"/>
          </a:xfrm>
          <a:prstGeom prst="rect">
            <a:avLst/>
          </a:prstGeom>
          <a:ln w="12700">
            <a:miter lim="400000"/>
          </a:ln>
        </p:spPr>
      </p:pic>
      <p:pic>
        <p:nvPicPr>
          <p:cNvPr id="204" name="image10.png" descr="ICON_VM_basic_label_Q308"/>
          <p:cNvPicPr/>
          <p:nvPr/>
        </p:nvPicPr>
        <p:blipFill>
          <a:blip r:embed="rId2">
            <a:alphaModFix amt="22208"/>
            <a:extLst/>
          </a:blip>
          <a:stretch>
            <a:fillRect/>
          </a:stretch>
        </p:blipFill>
        <p:spPr>
          <a:xfrm>
            <a:off x="17688328" y="5559403"/>
            <a:ext cx="1275923" cy="1495502"/>
          </a:xfrm>
          <a:prstGeom prst="rect">
            <a:avLst/>
          </a:prstGeom>
          <a:ln w="12700">
            <a:miter lim="400000"/>
          </a:ln>
        </p:spPr>
      </p:pic>
      <p:sp>
        <p:nvSpPr>
          <p:cNvPr id="205" name="Shape 205"/>
          <p:cNvSpPr/>
          <p:nvPr/>
        </p:nvSpPr>
        <p:spPr>
          <a:xfrm>
            <a:off x="4573134" y="8277073"/>
            <a:ext cx="72508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v1.0</a:t>
            </a:r>
          </a:p>
        </p:txBody>
      </p:sp>
      <p:sp>
        <p:nvSpPr>
          <p:cNvPr id="206" name="Shape 206"/>
          <p:cNvSpPr/>
          <p:nvPr/>
        </p:nvSpPr>
        <p:spPr>
          <a:xfrm>
            <a:off x="16196282" y="8277073"/>
            <a:ext cx="72508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v1.1</a:t>
            </a:r>
          </a:p>
        </p:txBody>
      </p:sp>
      <p:sp>
        <p:nvSpPr>
          <p:cNvPr id="207" name="Shape 207"/>
          <p:cNvSpPr/>
          <p:nvPr/>
        </p:nvSpPr>
        <p:spPr>
          <a:xfrm>
            <a:off x="10850113" y="5915363"/>
            <a:ext cx="1832960" cy="1885274"/>
          </a:xfrm>
          <a:prstGeom prst="rect">
            <a:avLst/>
          </a:prstGeom>
          <a:solidFill>
            <a:srgbClr val="FFFFFF">
              <a:alpha val="9970"/>
            </a:srgbClr>
          </a:solidFill>
          <a:ln w="12700">
            <a:miter lim="400000"/>
          </a:ln>
        </p:spPr>
        <p:txBody>
          <a:bodyPr lIns="0" tIns="0" rIns="0" bIns="0" anchor="ctr"/>
          <a:lstStyle/>
          <a:p>
            <a:pPr lvl="0">
              <a:defRPr sz="3200">
                <a:solidFill>
                  <a:srgbClr val="FFFFFF"/>
                </a:solidFill>
              </a:defRPr>
            </a:pPr>
          </a:p>
        </p:txBody>
      </p:sp>
      <p:pic>
        <p:nvPicPr>
          <p:cNvPr id="208" name="image10.png" descr="ICON_VM_basic_label_Q308"/>
          <p:cNvPicPr/>
          <p:nvPr/>
        </p:nvPicPr>
        <p:blipFill>
          <a:blip r:embed="rId2">
            <a:extLst/>
          </a:blip>
          <a:stretch>
            <a:fillRect/>
          </a:stretch>
        </p:blipFill>
        <p:spPr>
          <a:xfrm>
            <a:off x="5943600" y="6286500"/>
            <a:ext cx="1275923" cy="1495502"/>
          </a:xfrm>
          <a:prstGeom prst="rect">
            <a:avLst/>
          </a:prstGeom>
          <a:ln w="12700">
            <a:miter lim="400000"/>
          </a:ln>
        </p:spPr>
      </p:pic>
      <p:pic>
        <p:nvPicPr>
          <p:cNvPr id="209" name="image10.png" descr="ICON_VM_basic_label_Q308"/>
          <p:cNvPicPr/>
          <p:nvPr/>
        </p:nvPicPr>
        <p:blipFill>
          <a:blip r:embed="rId2">
            <a:extLst/>
          </a:blip>
          <a:stretch>
            <a:fillRect/>
          </a:stretch>
        </p:blipFill>
        <p:spPr>
          <a:xfrm>
            <a:off x="5956300" y="5524500"/>
            <a:ext cx="1275923" cy="1495502"/>
          </a:xfrm>
          <a:prstGeom prst="rect">
            <a:avLst/>
          </a:prstGeom>
          <a:ln w="12700">
            <a:miter lim="400000"/>
          </a:ln>
        </p:spPr>
      </p:pic>
      <p:sp>
        <p:nvSpPr>
          <p:cNvPr id="210" name="Shape 210"/>
          <p:cNvSpPr/>
          <p:nvPr/>
        </p:nvSpPr>
        <p:spPr>
          <a:xfrm>
            <a:off x="10910113" y="9757926"/>
            <a:ext cx="25629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 of Canaries: 2</a:t>
            </a:r>
          </a:p>
        </p:txBody>
      </p:sp>
      <p:sp>
        <p:nvSpPr>
          <p:cNvPr id="211" name="Shape 211"/>
          <p:cNvSpPr/>
          <p:nvPr/>
        </p:nvSpPr>
        <p:spPr>
          <a:xfrm>
            <a:off x="10985498" y="10454757"/>
            <a:ext cx="24883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Max in Flight: 2</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207"/>
                                        </p:tgtEl>
                                        <p:attrNameLst>
                                          <p:attrName>style.visibility</p:attrName>
                                        </p:attrNameLst>
                                      </p:cBhvr>
                                      <p:to>
                                        <p:strVal val="visible"/>
                                      </p:to>
                                    </p:set>
                                    <p:animEffect filter="dissolve" transition="in">
                                      <p:cBhvr>
                                        <p:cTn id="7" dur="1500"/>
                                        <p:tgtEl>
                                          <p:spTgt spid="207"/>
                                        </p:tgtEl>
                                      </p:cBhvr>
                                    </p:animEffect>
                                  </p:childTnLst>
                                </p:cTn>
                              </p:par>
                            </p:childTnLst>
                          </p:cTn>
                        </p:par>
                        <p:par>
                          <p:cTn id="8" fill="hold">
                            <p:stCondLst>
                              <p:cond delay="15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91"/>
                                        </p:tgtEl>
                                        <p:attrNameLst>
                                          <p:attrName>style.visibility</p:attrName>
                                        </p:attrNameLst>
                                      </p:cBhvr>
                                      <p:to>
                                        <p:strVal val="hidden"/>
                                      </p:to>
                                    </p:set>
                                  </p:childTnLst>
                                </p:cTn>
                              </p:par>
                            </p:childTnLst>
                          </p:cTn>
                        </p:par>
                        <p:par>
                          <p:cTn id="11" fill="hold">
                            <p:stCondLst>
                              <p:cond delay="1500"/>
                            </p:stCondLst>
                            <p:childTnLst>
                              <p:par>
                                <p:cTn id="12" nodeType="afterEffect" presetClass="exit" presetSubtype="0" presetID="1" grpId="3" fill="hold">
                                  <p:stCondLst>
                                    <p:cond delay="0"/>
                                  </p:stCondLst>
                                  <p:iterate type="el" backwards="0">
                                    <p:tmAbs val="0"/>
                                  </p:iterate>
                                  <p:childTnLst>
                                    <p:set>
                                      <p:cBhvr>
                                        <p:cTn id="13" fill="hold">
                                          <p:stCondLst>
                                            <p:cond delay="0"/>
                                          </p:stCondLst>
                                        </p:cTn>
                                        <p:tgtEl>
                                          <p:spTgt spid="186"/>
                                        </p:tgtEl>
                                        <p:attrNameLst>
                                          <p:attrName>style.visibility</p:attrName>
                                        </p:attrNameLst>
                                      </p:cBhvr>
                                      <p:to>
                                        <p:strVal val="hidden"/>
                                      </p:to>
                                    </p:set>
                                  </p:childTnLst>
                                </p:cTn>
                              </p:par>
                            </p:childTnLst>
                          </p:cTn>
                        </p:par>
                        <p:par>
                          <p:cTn id="14" fill="hold">
                            <p:stCondLst>
                              <p:cond delay="1500"/>
                            </p:stCondLst>
                            <p:childTnLst>
                              <p:par>
                                <p:cTn id="15" nodeType="afterEffect" presetClass="entr" presetSubtype="0" presetID="9" grpId="4" fill="hold">
                                  <p:stCondLst>
                                    <p:cond delay="2000"/>
                                  </p:stCondLst>
                                  <p:iterate type="el" backwards="0">
                                    <p:tmAbs val="0"/>
                                  </p:iterate>
                                  <p:childTnLst>
                                    <p:set>
                                      <p:cBhvr>
                                        <p:cTn id="16" fill="hold"/>
                                        <p:tgtEl>
                                          <p:spTgt spid="209"/>
                                        </p:tgtEl>
                                        <p:attrNameLst>
                                          <p:attrName>style.visibility</p:attrName>
                                        </p:attrNameLst>
                                      </p:cBhvr>
                                      <p:to>
                                        <p:strVal val="visible"/>
                                      </p:to>
                                    </p:set>
                                    <p:animEffect filter="dissolve" transition="in">
                                      <p:cBhvr>
                                        <p:cTn id="17" dur="500"/>
                                        <p:tgtEl>
                                          <p:spTgt spid="209"/>
                                        </p:tgtEl>
                                      </p:cBhvr>
                                    </p:animEffect>
                                  </p:childTnLst>
                                </p:cTn>
                              </p:par>
                            </p:childTnLst>
                          </p:cTn>
                        </p:par>
                        <p:par>
                          <p:cTn id="18" fill="hold">
                            <p:stCondLst>
                              <p:cond delay="4000"/>
                            </p:stCondLst>
                            <p:childTnLst>
                              <p:par>
                                <p:cTn id="19" nodeType="afterEffect" presetClass="entr" presetSubtype="0" presetID="9" grpId="5" fill="hold">
                                  <p:stCondLst>
                                    <p:cond delay="0"/>
                                  </p:stCondLst>
                                  <p:iterate type="el" backwards="0">
                                    <p:tmAbs val="0"/>
                                  </p:iterate>
                                  <p:childTnLst>
                                    <p:set>
                                      <p:cBhvr>
                                        <p:cTn id="20" fill="hold"/>
                                        <p:tgtEl>
                                          <p:spTgt spid="208"/>
                                        </p:tgtEl>
                                        <p:attrNameLst>
                                          <p:attrName>style.visibility</p:attrName>
                                        </p:attrNameLst>
                                      </p:cBhvr>
                                      <p:to>
                                        <p:strVal val="visible"/>
                                      </p:to>
                                    </p:set>
                                    <p:animEffect filter="dissolve" transition="in">
                                      <p:cBhvr>
                                        <p:cTn id="21"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3"/>
      <p:bldP build="whole" bldLvl="1" animBg="1" rev="0" advAuto="0" spid="209" grpId="4"/>
      <p:bldP build="whole" bldLvl="1" animBg="1" rev="0" advAuto="0" spid="208" grpId="5"/>
      <p:bldP build="whole" bldLvl="1" animBg="1" rev="0" advAuto="0" spid="191" grpId="2"/>
      <p:bldP build="whole" bldLvl="1" animBg="1" rev="0" advAuto="0" spid="207"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lvl="0">
              <a:defRPr b="0" sz="1800">
                <a:solidFill>
                  <a:srgbClr val="000000"/>
                </a:solidFill>
              </a:defRPr>
            </a:pPr>
            <a:r>
              <a:rPr b="1" sz="2100">
                <a:solidFill>
                  <a:srgbClr val="FFFFFF"/>
                </a:solidFill>
              </a:rPr>
              <a:t>Ops Manager &amp; BOSH</a:t>
            </a:r>
          </a:p>
        </p:txBody>
      </p:sp>
      <p:pic>
        <p:nvPicPr>
          <p:cNvPr id="214" name="pasted-image.pdf"/>
          <p:cNvPicPr/>
          <p:nvPr/>
        </p:nvPicPr>
        <p:blipFill>
          <a:blip r:embed="rId2">
            <a:extLst/>
          </a:blip>
          <a:stretch>
            <a:fillRect/>
          </a:stretch>
        </p:blipFill>
        <p:spPr>
          <a:xfrm>
            <a:off x="12806219" y="6239255"/>
            <a:ext cx="8259806" cy="6502401"/>
          </a:xfrm>
          <a:prstGeom prst="rect">
            <a:avLst/>
          </a:prstGeom>
          <a:ln w="12700">
            <a:miter lim="400000"/>
          </a:ln>
        </p:spPr>
      </p:pic>
      <p:sp>
        <p:nvSpPr>
          <p:cNvPr id="215" name="Shape 215"/>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latin typeface="Helvetica"/>
                <a:ea typeface="Helvetica"/>
                <a:cs typeface="Helvetica"/>
                <a:sym typeface="Helvetica"/>
              </a:rPr>
              <a:t>BOSH deploys and manages</a:t>
            </a:r>
            <a:r>
              <a:rPr sz="4000"/>
              <a:t> large scale distributed systems. It provides the means to go from deployment (i.e., Chef/Puppet) to VM creation and lifecycle management.  Core to bosh is the ability to execute </a:t>
            </a:r>
            <a:r>
              <a:rPr b="1" sz="4000">
                <a:latin typeface="Helvetica"/>
                <a:ea typeface="Helvetica"/>
                <a:cs typeface="Helvetica"/>
                <a:sym typeface="Helvetica"/>
              </a:rPr>
              <a:t>Canary-style deployments</a:t>
            </a:r>
            <a:r>
              <a:rPr sz="4000"/>
              <a:t> with zero downtime.</a:t>
            </a:r>
          </a:p>
        </p:txBody>
      </p:sp>
      <p:grpSp>
        <p:nvGrpSpPr>
          <p:cNvPr id="221" name="Group 221"/>
          <p:cNvGrpSpPr/>
          <p:nvPr/>
        </p:nvGrpSpPr>
        <p:grpSpPr>
          <a:xfrm>
            <a:off x="1543934" y="11038130"/>
            <a:ext cx="7353316" cy="2094948"/>
            <a:chOff x="0" y="0"/>
            <a:chExt cx="7353315" cy="2094946"/>
          </a:xfrm>
        </p:grpSpPr>
        <p:pic>
          <p:nvPicPr>
            <p:cNvPr id="216" name="pasted-image.png"/>
            <p:cNvPicPr/>
            <p:nvPr/>
          </p:nvPicPr>
          <p:blipFill>
            <a:blip r:embed="rId3">
              <a:extLst/>
            </a:blip>
            <a:stretch>
              <a:fillRect/>
            </a:stretch>
          </p:blipFill>
          <p:spPr>
            <a:xfrm>
              <a:off x="0" y="376844"/>
              <a:ext cx="1651000" cy="266770"/>
            </a:xfrm>
            <a:prstGeom prst="rect">
              <a:avLst/>
            </a:prstGeom>
            <a:ln w="12700" cap="flat">
              <a:noFill/>
              <a:miter lim="400000"/>
            </a:ln>
            <a:effectLst/>
          </p:spPr>
        </p:pic>
        <p:pic>
          <p:nvPicPr>
            <p:cNvPr id="217" name="pasted-image.png"/>
            <p:cNvPicPr/>
            <p:nvPr/>
          </p:nvPicPr>
          <p:blipFill>
            <a:blip r:embed="rId4">
              <a:extLst/>
            </a:blip>
            <a:srcRect l="8960" t="15330" r="1353" b="22023"/>
            <a:stretch>
              <a:fillRect/>
            </a:stretch>
          </p:blipFill>
          <p:spPr>
            <a:xfrm>
              <a:off x="2844397" y="0"/>
              <a:ext cx="1708526" cy="921958"/>
            </a:xfrm>
            <a:prstGeom prst="rect">
              <a:avLst/>
            </a:prstGeom>
            <a:ln w="12700" cap="flat">
              <a:noFill/>
              <a:miter lim="400000"/>
            </a:ln>
            <a:effectLst/>
          </p:spPr>
        </p:pic>
        <p:pic>
          <p:nvPicPr>
            <p:cNvPr id="218" name="pasted-image.png"/>
            <p:cNvPicPr/>
            <p:nvPr/>
          </p:nvPicPr>
          <p:blipFill>
            <a:blip r:embed="rId5">
              <a:extLst/>
            </a:blip>
            <a:stretch>
              <a:fillRect/>
            </a:stretch>
          </p:blipFill>
          <p:spPr>
            <a:xfrm>
              <a:off x="1276168" y="845430"/>
              <a:ext cx="1905001" cy="1229033"/>
            </a:xfrm>
            <a:prstGeom prst="rect">
              <a:avLst/>
            </a:prstGeom>
            <a:ln w="12700" cap="flat">
              <a:noFill/>
              <a:miter lim="400000"/>
            </a:ln>
            <a:effectLst/>
          </p:spPr>
        </p:pic>
        <p:pic>
          <p:nvPicPr>
            <p:cNvPr id="219" name="pasted-image.png"/>
            <p:cNvPicPr/>
            <p:nvPr/>
          </p:nvPicPr>
          <p:blipFill>
            <a:blip r:embed="rId6">
              <a:extLst/>
            </a:blip>
            <a:stretch>
              <a:fillRect/>
            </a:stretch>
          </p:blipFill>
          <p:spPr>
            <a:xfrm>
              <a:off x="4374400" y="824946"/>
              <a:ext cx="1270001" cy="1270001"/>
            </a:xfrm>
            <a:prstGeom prst="rect">
              <a:avLst/>
            </a:prstGeom>
            <a:ln w="12700" cap="flat">
              <a:noFill/>
              <a:miter lim="400000"/>
            </a:ln>
            <a:effectLst/>
          </p:spPr>
        </p:pic>
        <p:pic>
          <p:nvPicPr>
            <p:cNvPr id="220" name="pasted-image.png"/>
            <p:cNvPicPr/>
            <p:nvPr/>
          </p:nvPicPr>
          <p:blipFill>
            <a:blip r:embed="rId7">
              <a:extLst/>
            </a:blip>
            <a:stretch>
              <a:fillRect/>
            </a:stretch>
          </p:blipFill>
          <p:spPr>
            <a:xfrm>
              <a:off x="5448315" y="337650"/>
              <a:ext cx="1905001" cy="345158"/>
            </a:xfrm>
            <a:prstGeom prst="rect">
              <a:avLst/>
            </a:prstGeom>
            <a:ln w="12700" cap="flat">
              <a:noFill/>
              <a:miter lim="400000"/>
            </a:ln>
            <a:effectLst/>
          </p:spPr>
        </p:pic>
      </p:grpSp>
      <p:pic>
        <p:nvPicPr>
          <p:cNvPr id="222" name=""/>
          <p:cNvPicPr/>
          <p:nvPr/>
        </p:nvPicPr>
        <p:blipFill>
          <a:blip r:embed="rId8">
            <a:extLst/>
          </a:blip>
          <a:stretch>
            <a:fillRect/>
          </a:stretch>
        </p:blipFill>
        <p:spPr>
          <a:xfrm>
            <a:off x="13959417" y="9875735"/>
            <a:ext cx="2072482" cy="1096212"/>
          </a:xfrm>
          <a:prstGeom prst="rect">
            <a:avLst/>
          </a:prstGeom>
          <a:effectLst>
            <a:outerShdw sx="100000" sy="100000" kx="0" ky="0" algn="b" rotWithShape="0" blurRad="38100" dist="25400" dir="5400000">
              <a:srgbClr val="000000">
                <a:alpha val="50000"/>
              </a:srgbClr>
            </a:outerShdw>
          </a:effectLst>
        </p:spPr>
      </p:pic>
      <p:sp>
        <p:nvSpPr>
          <p:cNvPr id="223" name="Shape 223"/>
          <p:cNvSpPr/>
          <p:nvPr/>
        </p:nvSpPr>
        <p:spPr>
          <a:xfrm>
            <a:off x="1061149" y="6154956"/>
            <a:ext cx="1083905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Cloud Provider Interface </a:t>
            </a:r>
            <a:r>
              <a:rPr sz="4000"/>
              <a:t>(CPI)</a:t>
            </a:r>
            <a:r>
              <a:rPr b="1" sz="4000">
                <a:latin typeface="Helvetica"/>
                <a:ea typeface="Helvetica"/>
                <a:cs typeface="Helvetica"/>
                <a:sym typeface="Helvetica"/>
              </a:rPr>
              <a:t> </a:t>
            </a:r>
            <a:r>
              <a:rPr sz="4000"/>
              <a:t>abstracts the underlying IaaS provider, allowing bosh deployed clusters to operate on any IaaS which has a CPI.</a:t>
            </a:r>
          </a:p>
        </p:txBody>
      </p:sp>
      <p:pic>
        <p:nvPicPr>
          <p:cNvPr id="224" name=""/>
          <p:cNvPicPr/>
          <p:nvPr/>
        </p:nvPicPr>
        <p:blipFill>
          <a:blip r:embed="rId9">
            <a:extLst/>
          </a:blip>
          <a:stretch>
            <a:fillRect/>
          </a:stretch>
        </p:blipFill>
        <p:spPr>
          <a:xfrm>
            <a:off x="18423790" y="8628785"/>
            <a:ext cx="2072481" cy="1096212"/>
          </a:xfrm>
          <a:prstGeom prst="rect">
            <a:avLst/>
          </a:prstGeom>
          <a:effectLst>
            <a:outerShdw sx="100000" sy="100000" kx="0" ky="0" algn="b" rotWithShape="0" blurRad="38100" dist="25400" dir="5400000">
              <a:srgbClr val="000000">
                <a:alpha val="50000"/>
              </a:srgbClr>
            </a:outerShdw>
          </a:effectLst>
        </p:spPr>
      </p:pic>
      <p:sp>
        <p:nvSpPr>
          <p:cNvPr id="225" name="Shape 225"/>
          <p:cNvSpPr/>
          <p:nvPr/>
        </p:nvSpPr>
        <p:spPr>
          <a:xfrm>
            <a:off x="1061149" y="3402927"/>
            <a:ext cx="1083905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latin typeface="Helvetica"/>
                <a:ea typeface="Helvetica"/>
                <a:cs typeface="Helvetica"/>
                <a:sym typeface="Helvetica"/>
              </a:rPr>
              <a:t>Health Monitor </a:t>
            </a:r>
            <a:r>
              <a:rPr sz="4000"/>
              <a:t>provides lifecycle availability for all deployed VM’s and VM processes.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222"/>
                                        </p:tgtEl>
                                        <p:attrNameLst>
                                          <p:attrName>style.visibility</p:attrName>
                                        </p:attrNameLst>
                                      </p:cBhvr>
                                      <p:to>
                                        <p:strVal val="visible"/>
                                      </p:to>
                                    </p:set>
                                    <p:anim calcmode="lin" valueType="num">
                                      <p:cBhvr>
                                        <p:cTn id="7" dur="750" fill="hold"/>
                                        <p:tgtEl>
                                          <p:spTgt spid="222"/>
                                        </p:tgtEl>
                                        <p:attrNameLst>
                                          <p:attrName>ppt_w</p:attrName>
                                        </p:attrNameLst>
                                      </p:cBhvr>
                                      <p:tavLst>
                                        <p:tav tm="0">
                                          <p:val>
                                            <p:fltVal val="0"/>
                                          </p:val>
                                        </p:tav>
                                        <p:tav tm="100000">
                                          <p:val>
                                            <p:strVal val="#ppt_w"/>
                                          </p:val>
                                        </p:tav>
                                      </p:tavLst>
                                    </p:anim>
                                    <p:anim calcmode="lin" valueType="num">
                                      <p:cBhvr>
                                        <p:cTn id="8" dur="750" fill="hold"/>
                                        <p:tgtEl>
                                          <p:spTgt spid="222"/>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nodeType="afterEffect" presetClass="entr" presetSubtype="0" presetID="9" grpId="2" fill="hold">
                                  <p:stCondLst>
                                    <p:cond delay="0"/>
                                  </p:stCondLst>
                                  <p:iterate type="el" backwards="0">
                                    <p:tmAbs val="0"/>
                                  </p:iterate>
                                  <p:childTnLst>
                                    <p:set>
                                      <p:cBhvr>
                                        <p:cTn id="11" fill="hold"/>
                                        <p:tgtEl>
                                          <p:spTgt spid="223"/>
                                        </p:tgtEl>
                                        <p:attrNameLst>
                                          <p:attrName>style.visibility</p:attrName>
                                        </p:attrNameLst>
                                      </p:cBhvr>
                                      <p:to>
                                        <p:strVal val="visible"/>
                                      </p:to>
                                    </p:set>
                                    <p:animEffect filter="dissolve" transition="in">
                                      <p:cBhvr>
                                        <p:cTn id="12" dur="1000"/>
                                        <p:tgtEl>
                                          <p:spTgt spid="223"/>
                                        </p:tgtEl>
                                      </p:cBhvr>
                                    </p:animEffect>
                                  </p:childTnLst>
                                </p:cTn>
                              </p:par>
                            </p:childTnLst>
                          </p:cTn>
                        </p:par>
                        <p:par>
                          <p:cTn id="13" fill="hold">
                            <p:stCondLst>
                              <p:cond delay="1750"/>
                            </p:stCondLst>
                            <p:childTnLst>
                              <p:par>
                                <p:cTn id="14" nodeType="afterEffect" presetClass="entr" presetSubtype="4" presetID="2" grpId="3" fill="hold">
                                  <p:stCondLst>
                                    <p:cond delay="0"/>
                                  </p:stCondLst>
                                  <p:iterate type="el" backwards="0">
                                    <p:tmAbs val="0"/>
                                  </p:iterate>
                                  <p:childTnLst>
                                    <p:set>
                                      <p:cBhvr>
                                        <p:cTn id="15" fill="hold"/>
                                        <p:tgtEl>
                                          <p:spTgt spid="221"/>
                                        </p:tgtEl>
                                        <p:attrNameLst>
                                          <p:attrName>style.visibility</p:attrName>
                                        </p:attrNameLst>
                                      </p:cBhvr>
                                      <p:to>
                                        <p:strVal val="visible"/>
                                      </p:to>
                                    </p:set>
                                    <p:anim calcmode="lin" valueType="num">
                                      <p:cBhvr>
                                        <p:cTn id="16" dur="1000" fill="hold"/>
                                        <p:tgtEl>
                                          <p:spTgt spid="221"/>
                                        </p:tgtEl>
                                        <p:attrNameLst>
                                          <p:attrName>ppt_x</p:attrName>
                                        </p:attrNameLst>
                                      </p:cBhvr>
                                      <p:tavLst>
                                        <p:tav tm="0">
                                          <p:val>
                                            <p:strVal val="#ppt_x"/>
                                          </p:val>
                                        </p:tav>
                                        <p:tav tm="100000">
                                          <p:val>
                                            <p:strVal val="#ppt_x"/>
                                          </p:val>
                                        </p:tav>
                                      </p:tavLst>
                                    </p:anim>
                                    <p:anim calcmode="lin" valueType="num">
                                      <p:cBhvr>
                                        <p:cTn id="17" dur="10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16" presetID="23" grpId="4" fill="hold">
                                  <p:stCondLst>
                                    <p:cond delay="0"/>
                                  </p:stCondLst>
                                  <p:iterate type="el" backwards="0">
                                    <p:tmAbs val="0"/>
                                  </p:iterate>
                                  <p:childTnLst>
                                    <p:set>
                                      <p:cBhvr>
                                        <p:cTn id="21" fill="hold"/>
                                        <p:tgtEl>
                                          <p:spTgt spid="224"/>
                                        </p:tgtEl>
                                        <p:attrNameLst>
                                          <p:attrName>style.visibility</p:attrName>
                                        </p:attrNameLst>
                                      </p:cBhvr>
                                      <p:to>
                                        <p:strVal val="visible"/>
                                      </p:to>
                                    </p:set>
                                    <p:anim calcmode="lin" valueType="num">
                                      <p:cBhvr>
                                        <p:cTn id="22" dur="750" fill="hold"/>
                                        <p:tgtEl>
                                          <p:spTgt spid="224"/>
                                        </p:tgtEl>
                                        <p:attrNameLst>
                                          <p:attrName>ppt_w</p:attrName>
                                        </p:attrNameLst>
                                      </p:cBhvr>
                                      <p:tavLst>
                                        <p:tav tm="0">
                                          <p:val>
                                            <p:fltVal val="0"/>
                                          </p:val>
                                        </p:tav>
                                        <p:tav tm="100000">
                                          <p:val>
                                            <p:strVal val="#ppt_w"/>
                                          </p:val>
                                        </p:tav>
                                      </p:tavLst>
                                    </p:anim>
                                    <p:anim calcmode="lin" valueType="num">
                                      <p:cBhvr>
                                        <p:cTn id="23" dur="750" fill="hold"/>
                                        <p:tgtEl>
                                          <p:spTgt spid="224"/>
                                        </p:tgtEl>
                                        <p:attrNameLst>
                                          <p:attrName>ppt_h</p:attrName>
                                        </p:attrNameLst>
                                      </p:cBhvr>
                                      <p:tavLst>
                                        <p:tav tm="0">
                                          <p:val>
                                            <p:fltVal val="0"/>
                                          </p:val>
                                        </p:tav>
                                        <p:tav tm="100000">
                                          <p:val>
                                            <p:strVal val="#ppt_h"/>
                                          </p:val>
                                        </p:tav>
                                      </p:tavLst>
                                    </p:anim>
                                  </p:childTnLst>
                                </p:cTn>
                              </p:par>
                            </p:childTnLst>
                          </p:cTn>
                        </p:par>
                        <p:par>
                          <p:cTn id="24" fill="hold">
                            <p:stCondLst>
                              <p:cond delay="750"/>
                            </p:stCondLst>
                            <p:childTnLst>
                              <p:par>
                                <p:cTn id="25" nodeType="afterEffect" presetClass="exit" presetSubtype="0" presetID="1" grpId="5" fill="hold">
                                  <p:stCondLst>
                                    <p:cond delay="0"/>
                                  </p:stCondLst>
                                  <p:iterate type="el" backwards="0">
                                    <p:tmAbs val="0"/>
                                  </p:iterate>
                                  <p:childTnLst>
                                    <p:set>
                                      <p:cBhvr>
                                        <p:cTn id="26" fill="hold">
                                          <p:stCondLst>
                                            <p:cond delay="0"/>
                                          </p:stCondLst>
                                        </p:cTn>
                                        <p:tgtEl>
                                          <p:spTgt spid="223"/>
                                        </p:tgtEl>
                                        <p:attrNameLst>
                                          <p:attrName>style.visibility</p:attrName>
                                        </p:attrNameLst>
                                      </p:cBhvr>
                                      <p:to>
                                        <p:strVal val="hidden"/>
                                      </p:to>
                                    </p:set>
                                  </p:childTnLst>
                                </p:cTn>
                              </p:par>
                            </p:childTnLst>
                          </p:cTn>
                        </p:par>
                        <p:par>
                          <p:cTn id="27" fill="hold">
                            <p:stCondLst>
                              <p:cond delay="750"/>
                            </p:stCondLst>
                            <p:childTnLst>
                              <p:par>
                                <p:cTn id="28" nodeType="afterEffect" presetClass="exit" presetSubtype="0" presetID="1" grpId="6" fill="hold">
                                  <p:stCondLst>
                                    <p:cond delay="0"/>
                                  </p:stCondLst>
                                  <p:iterate type="el" backwards="0">
                                    <p:tmAbs val="0"/>
                                  </p:iterate>
                                  <p:childTnLst>
                                    <p:set>
                                      <p:cBhvr>
                                        <p:cTn id="29" fill="hold">
                                          <p:stCondLst>
                                            <p:cond delay="0"/>
                                          </p:stCondLst>
                                        </p:cTn>
                                        <p:tgtEl>
                                          <p:spTgt spid="222"/>
                                        </p:tgtEl>
                                        <p:attrNameLst>
                                          <p:attrName>style.visibility</p:attrName>
                                        </p:attrNameLst>
                                      </p:cBhvr>
                                      <p:to>
                                        <p:strVal val="hidden"/>
                                      </p:to>
                                    </p:set>
                                  </p:childTnLst>
                                </p:cTn>
                              </p:par>
                            </p:childTnLst>
                          </p:cTn>
                        </p:par>
                        <p:par>
                          <p:cTn id="30" fill="hold">
                            <p:stCondLst>
                              <p:cond delay="750"/>
                            </p:stCondLst>
                            <p:childTnLst>
                              <p:par>
                                <p:cTn id="31" nodeType="afterEffect" presetClass="entr" presetSubtype="0" presetID="9" grpId="7" fill="hold">
                                  <p:stCondLst>
                                    <p:cond delay="0"/>
                                  </p:stCondLst>
                                  <p:iterate type="el" backwards="0">
                                    <p:tmAbs val="0"/>
                                  </p:iterate>
                                  <p:childTnLst>
                                    <p:set>
                                      <p:cBhvr>
                                        <p:cTn id="32" fill="hold"/>
                                        <p:tgtEl>
                                          <p:spTgt spid="225"/>
                                        </p:tgtEl>
                                        <p:attrNameLst>
                                          <p:attrName>style.visibility</p:attrName>
                                        </p:attrNameLst>
                                      </p:cBhvr>
                                      <p:to>
                                        <p:strVal val="visible"/>
                                      </p:to>
                                    </p:set>
                                    <p:animEffect filter="dissolve" transition="in">
                                      <p:cBhvr>
                                        <p:cTn id="33"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1"/>
      <p:bldP build="whole" bldLvl="1" animBg="1" rev="0" advAuto="0" spid="221" grpId="3"/>
      <p:bldP build="whole" bldLvl="1" animBg="1" rev="0" advAuto="0" spid="223" grpId="2"/>
      <p:bldP build="whole" bldLvl="1" animBg="1" rev="0" advAuto="0" spid="222" grpId="6"/>
      <p:bldP build="whole" bldLvl="1" animBg="1" rev="0" advAuto="0" spid="225" grpId="7"/>
      <p:bldP build="whole" bldLvl="1" animBg="1" rev="0" advAuto="0" spid="224" grpId="4"/>
      <p:bldP build="whole" bldLvl="1" animBg="1" rev="0" advAuto="0" spid="223" grpId="5"/>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nvSpPr>
        <p:spPr>
          <a:xfrm flipV="1">
            <a:off x="-25401" y="-4182926"/>
            <a:ext cx="2" cy="13547452"/>
          </a:xfrm>
          <a:prstGeom prst="line">
            <a:avLst/>
          </a:prstGeom>
          <a:ln w="25400">
            <a:solidFill>
              <a:srgbClr val="F8F8F8"/>
            </a:solidFill>
            <a:miter lim="400000"/>
          </a:ln>
        </p:spPr>
        <p:txBody>
          <a:bodyPr lIns="0" tIns="0" rIns="0" bIns="0" anchor="ctr"/>
          <a:lstStyle/>
          <a:p>
            <a:pPr lvl="0">
              <a:defRPr sz="3200"/>
            </a:pPr>
          </a:p>
        </p:txBody>
      </p:sp>
      <p:sp>
        <p:nvSpPr>
          <p:cNvPr id="228" name="Shape 228"/>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pic>
        <p:nvPicPr>
          <p:cNvPr id="229" name="pasted-image.pdf"/>
          <p:cNvPicPr/>
          <p:nvPr/>
        </p:nvPicPr>
        <p:blipFill>
          <a:blip r:embed="rId2">
            <a:alphaModFix amt="19747"/>
            <a:extLst/>
          </a:blip>
          <a:stretch>
            <a:fillRect/>
          </a:stretch>
        </p:blipFill>
        <p:spPr>
          <a:xfrm>
            <a:off x="2133600" y="1498600"/>
            <a:ext cx="5042713" cy="4770521"/>
          </a:xfrm>
          <a:prstGeom prst="rect">
            <a:avLst/>
          </a:prstGeom>
          <a:ln w="12700">
            <a:miter lim="400000"/>
          </a:ln>
        </p:spPr>
      </p:pic>
      <p:sp>
        <p:nvSpPr>
          <p:cNvPr id="230" name="Shape 230"/>
          <p:cNvSpPr/>
          <p:nvPr/>
        </p:nvSpPr>
        <p:spPr>
          <a:xfrm>
            <a:off x="6511528" y="288290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a:solidFill>
              <a:srgbClr val="DCDEE0">
                <a:alpha val="28000"/>
              </a:srgbClr>
            </a:solidFill>
            <a:miter lim="400000"/>
          </a:ln>
        </p:spPr>
        <p:txBody>
          <a:bodyPr lIns="0" tIns="0" rIns="0" bIns="0" anchor="ctr"/>
          <a:lstStyle/>
          <a:p>
            <a:pPr lvl="0">
              <a:defRPr sz="3200"/>
            </a:pPr>
          </a:p>
        </p:txBody>
      </p:sp>
      <p:pic>
        <p:nvPicPr>
          <p:cNvPr id="231" name="pasted-image.pdf"/>
          <p:cNvPicPr/>
          <p:nvPr/>
        </p:nvPicPr>
        <p:blipFill>
          <a:blip r:embed="rId3">
            <a:alphaModFix amt="10338"/>
            <a:extLst/>
          </a:blip>
          <a:stretch>
            <a:fillRect/>
          </a:stretch>
        </p:blipFill>
        <p:spPr>
          <a:xfrm>
            <a:off x="8596256" y="3118177"/>
            <a:ext cx="1020497" cy="556635"/>
          </a:xfrm>
          <a:prstGeom prst="rect">
            <a:avLst/>
          </a:prstGeom>
          <a:ln w="12700">
            <a:miter lim="400000"/>
          </a:ln>
        </p:spPr>
      </p:pic>
      <p:sp>
        <p:nvSpPr>
          <p:cNvPr id="232" name="Shape 232"/>
          <p:cNvSpPr/>
          <p:nvPr/>
        </p:nvSpPr>
        <p:spPr>
          <a:xfrm>
            <a:off x="8030126" y="3690482"/>
            <a:ext cx="2136147" cy="4847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233" name="Shape 233"/>
          <p:cNvSpPr/>
          <p:nvPr/>
        </p:nvSpPr>
        <p:spPr>
          <a:xfrm>
            <a:off x="8278412" y="4906238"/>
            <a:ext cx="1656185"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234" name="pasted-image.pdf"/>
          <p:cNvPicPr/>
          <p:nvPr/>
        </p:nvPicPr>
        <p:blipFill>
          <a:blip r:embed="rId3">
            <a:alphaModFix amt="10338"/>
            <a:extLst/>
          </a:blip>
          <a:stretch>
            <a:fillRect/>
          </a:stretch>
        </p:blipFill>
        <p:spPr>
          <a:xfrm>
            <a:off x="8596256" y="4370172"/>
            <a:ext cx="1020497" cy="556634"/>
          </a:xfrm>
          <a:prstGeom prst="rect">
            <a:avLst/>
          </a:prstGeom>
          <a:ln w="12700">
            <a:miter lim="400000"/>
          </a:ln>
        </p:spPr>
      </p:pic>
      <p:pic>
        <p:nvPicPr>
          <p:cNvPr id="235" name="pasted-image.pdf"/>
          <p:cNvPicPr/>
          <p:nvPr/>
        </p:nvPicPr>
        <p:blipFill>
          <a:blip r:embed="rId4">
            <a:alphaModFix amt="20093"/>
            <a:extLst/>
          </a:blip>
          <a:stretch>
            <a:fillRect/>
          </a:stretch>
        </p:blipFill>
        <p:spPr>
          <a:xfrm>
            <a:off x="14190786" y="1498600"/>
            <a:ext cx="5041901" cy="4769752"/>
          </a:xfrm>
          <a:prstGeom prst="rect">
            <a:avLst/>
          </a:prstGeom>
          <a:ln w="12700">
            <a:miter lim="400000"/>
          </a:ln>
        </p:spPr>
      </p:pic>
      <p:sp>
        <p:nvSpPr>
          <p:cNvPr id="236" name="Shape 236"/>
          <p:cNvSpPr/>
          <p:nvPr/>
        </p:nvSpPr>
        <p:spPr>
          <a:xfrm rot="16200000">
            <a:off x="19207939" y="4566520"/>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582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pic>
        <p:nvPicPr>
          <p:cNvPr id="237" name="pasted-image.pdf"/>
          <p:cNvPicPr/>
          <p:nvPr/>
        </p:nvPicPr>
        <p:blipFill>
          <a:blip r:embed="rId5">
            <a:alphaModFix amt="15384"/>
            <a:extLst/>
          </a:blip>
          <a:stretch>
            <a:fillRect/>
          </a:stretch>
        </p:blipFill>
        <p:spPr>
          <a:xfrm>
            <a:off x="19621284" y="3726034"/>
            <a:ext cx="1912118" cy="2264350"/>
          </a:xfrm>
          <a:prstGeom prst="rect">
            <a:avLst/>
          </a:prstGeom>
          <a:ln w="12700">
            <a:miter lim="400000"/>
          </a:ln>
        </p:spPr>
      </p:pic>
      <p:pic>
        <p:nvPicPr>
          <p:cNvPr id="238" name="pasted-image.pdf"/>
          <p:cNvPicPr/>
          <p:nvPr/>
        </p:nvPicPr>
        <p:blipFill>
          <a:blip r:embed="rId6">
            <a:extLst/>
          </a:blip>
          <a:stretch>
            <a:fillRect/>
          </a:stretch>
        </p:blipFill>
        <p:spPr>
          <a:xfrm>
            <a:off x="19981138" y="4262003"/>
            <a:ext cx="1192412" cy="1192412"/>
          </a:xfrm>
          <a:prstGeom prst="rect">
            <a:avLst/>
          </a:prstGeom>
          <a:ln w="12700">
            <a:miter lim="400000"/>
          </a:ln>
        </p:spPr>
      </p:pic>
      <p:grpSp>
        <p:nvGrpSpPr>
          <p:cNvPr id="261" name="Group 261"/>
          <p:cNvGrpSpPr/>
          <p:nvPr/>
        </p:nvGrpSpPr>
        <p:grpSpPr>
          <a:xfrm>
            <a:off x="14439791" y="7700985"/>
            <a:ext cx="8478822" cy="5478296"/>
            <a:chOff x="0" y="0"/>
            <a:chExt cx="8478821" cy="5478294"/>
          </a:xfrm>
        </p:grpSpPr>
        <p:sp>
          <p:nvSpPr>
            <p:cNvPr id="239" name="Shape 239"/>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240" name="Shape 240"/>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1" name="Shape 241"/>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2" name="Shape 242"/>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3" name="Shape 243"/>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4" name="Shape 244"/>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5" name="Shape 245"/>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6" name="Shape 246"/>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7" name="Shape 247"/>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8" name="Shape 248"/>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49" name="Shape 249"/>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50" name="Shape 250"/>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Blob Store</a:t>
              </a:r>
            </a:p>
          </p:txBody>
        </p:sp>
        <p:sp>
          <p:nvSpPr>
            <p:cNvPr id="251" name="Shape 251"/>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Message Bus (NATS)</a:t>
              </a:r>
            </a:p>
          </p:txBody>
        </p:sp>
        <p:sp>
          <p:nvSpPr>
            <p:cNvPr id="252" name="Shape 252"/>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253" name="Shape 253"/>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DEA</a:t>
              </a:r>
            </a:p>
          </p:txBody>
        </p:sp>
        <p:sp>
          <p:nvSpPr>
            <p:cNvPr id="254" name="Shape 254"/>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Cloud Controller</a:t>
              </a:r>
            </a:p>
          </p:txBody>
        </p:sp>
        <p:sp>
          <p:nvSpPr>
            <p:cNvPr id="255" name="Shape 255"/>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latin typeface="Helvetica"/>
                  <a:ea typeface="Helvetica"/>
                  <a:cs typeface="Helvetica"/>
                  <a:sym typeface="Helvetica"/>
                </a:defRPr>
              </a:lvl1pPr>
            </a:lstStyle>
            <a:p>
              <a:pPr lvl="0">
                <a:defRPr b="0" sz="1800">
                  <a:solidFill>
                    <a:srgbClr val="000000"/>
                  </a:solidFill>
                </a:defRPr>
              </a:pPr>
              <a:r>
                <a:rPr b="1" sz="1500">
                  <a:solidFill>
                    <a:srgbClr val="FFFFFF"/>
                  </a:solidFill>
                </a:rPr>
                <a:t>Health Manager</a:t>
              </a:r>
            </a:p>
          </p:txBody>
        </p:sp>
        <p:sp>
          <p:nvSpPr>
            <p:cNvPr id="256" name="Shape 256"/>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257"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258" name="Shape 258"/>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desired state</a:t>
              </a:r>
            </a:p>
          </p:txBody>
        </p:sp>
        <p:sp>
          <p:nvSpPr>
            <p:cNvPr id="259" name="Shape 259"/>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latin typeface="Helvetica"/>
                  <a:ea typeface="Helvetica"/>
                  <a:cs typeface="Helvetica"/>
                  <a:sym typeface="Helvetica"/>
                </a:defRPr>
              </a:lvl1pPr>
            </a:lstStyle>
            <a:p>
              <a:pPr lvl="0">
                <a:defRPr b="0" cap="none" sz="1800">
                  <a:solidFill>
                    <a:srgbClr val="000000"/>
                  </a:solidFill>
                </a:defRPr>
              </a:pPr>
              <a:r>
                <a:rPr b="1" cap="small" sz="2000">
                  <a:solidFill>
                    <a:srgbClr val="53585F"/>
                  </a:solidFill>
                </a:rPr>
                <a:t>actual state</a:t>
              </a:r>
            </a:p>
          </p:txBody>
        </p:sp>
        <p:pic>
          <p:nvPicPr>
            <p:cNvPr id="260"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262" name="Shape 262"/>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263" name="Shape 263"/>
          <p:cNvSpPr/>
          <p:nvPr/>
        </p:nvSpPr>
        <p:spPr>
          <a:xfrm>
            <a:off x="7999920" y="6426200"/>
            <a:ext cx="8384160" cy="8636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sp>
        <p:nvSpPr>
          <p:cNvPr id="264" name="Shape 264"/>
          <p:cNvSpPr/>
          <p:nvPr/>
        </p:nvSpPr>
        <p:spPr>
          <a:xfrm>
            <a:off x="2101763" y="9003030"/>
            <a:ext cx="7594498" cy="3888342"/>
          </a:xfrm>
          <a:prstGeom prst="roundRect">
            <a:avLst>
              <a:gd name="adj" fmla="val 8348"/>
            </a:avLst>
          </a:prstGeom>
          <a:ln w="38100">
            <a:solidFill>
              <a:srgbClr val="A6AAA9">
                <a:alpha val="1200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ELASTIC RUNTIME</a:t>
            </a:r>
          </a:p>
        </p:txBody>
      </p:sp>
      <p:sp>
        <p:nvSpPr>
          <p:cNvPr id="265" name="Shape 265"/>
          <p:cNvSpPr/>
          <p:nvPr/>
        </p:nvSpPr>
        <p:spPr>
          <a:xfrm>
            <a:off x="2761798" y="10084227"/>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266" name="Shape 266"/>
          <p:cNvSpPr/>
          <p:nvPr/>
        </p:nvSpPr>
        <p:spPr>
          <a:xfrm>
            <a:off x="2502154"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267" name="Shape 267"/>
          <p:cNvSpPr/>
          <p:nvPr/>
        </p:nvSpPr>
        <p:spPr>
          <a:xfrm>
            <a:off x="6563721" y="10084227"/>
            <a:ext cx="2904669"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268" name="Shape 268"/>
          <p:cNvSpPr/>
          <p:nvPr/>
        </p:nvSpPr>
        <p:spPr>
          <a:xfrm>
            <a:off x="6322623"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0" tIns="0" rIns="0" bIns="0"/>
          <a:lstStyle/>
          <a:p>
            <a:pPr lvl="0">
              <a:defRPr b="1" sz="2100">
                <a:solidFill>
                  <a:srgbClr val="53585F"/>
                </a:solidFill>
                <a:latin typeface="Helvetica"/>
                <a:ea typeface="Helvetica"/>
                <a:cs typeface="Helvetica"/>
                <a:sym typeface="Helvetica"/>
              </a:defRPr>
            </a:pPr>
          </a:p>
        </p:txBody>
      </p:sp>
      <p:sp>
        <p:nvSpPr>
          <p:cNvPr id="269" name="Shape 269"/>
          <p:cNvSpPr/>
          <p:nvPr/>
        </p:nvSpPr>
        <p:spPr>
          <a:xfrm>
            <a:off x="6118618" y="10492662"/>
            <a:ext cx="2904670"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270" name="Shape 270"/>
          <p:cNvSpPr/>
          <p:nvPr/>
        </p:nvSpPr>
        <p:spPr>
          <a:xfrm>
            <a:off x="2298149" y="10492662"/>
            <a:ext cx="2904669"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latin typeface="Helvetica"/>
                <a:ea typeface="Helvetica"/>
                <a:cs typeface="Helvetica"/>
                <a:sym typeface="Helvetica"/>
              </a:defRPr>
            </a:lvl1pPr>
          </a:lstStyle>
          <a:p>
            <a:pPr lvl="0">
              <a:defRPr b="0" sz="1800">
                <a:solidFill>
                  <a:srgbClr val="000000"/>
                </a:solidFill>
              </a:defRPr>
            </a:pPr>
            <a:r>
              <a:rPr b="1" sz="1200">
                <a:solidFill>
                  <a:srgbClr val="53585F"/>
                </a:solidFill>
              </a:rPr>
              <a:t>App Execution (DEA)</a:t>
            </a:r>
          </a:p>
        </p:txBody>
      </p:sp>
      <p:sp>
        <p:nvSpPr>
          <p:cNvPr id="271" name="Shape 271"/>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000">
                <a:solidFill>
                  <a:srgbClr val="53585F"/>
                </a:solidFill>
              </a:defRPr>
            </a:lvl1pPr>
          </a:lstStyle>
          <a:p>
            <a:pPr lvl="0">
              <a:defRPr sz="1800">
                <a:solidFill>
                  <a:srgbClr val="000000"/>
                </a:solidFill>
              </a:defRPr>
            </a:pPr>
            <a:r>
              <a:rPr sz="2000">
                <a:solidFill>
                  <a:srgbClr val="53585F"/>
                </a:solidFill>
              </a:rPr>
              <a:t>cf push my-app -i 6</a:t>
            </a:r>
          </a:p>
        </p:txBody>
      </p:sp>
      <p:sp>
        <p:nvSpPr>
          <p:cNvPr id="272" name="Shape 272"/>
          <p:cNvSpPr/>
          <p:nvPr/>
        </p:nvSpPr>
        <p:spPr>
          <a:xfrm flipH="1" rot="16200000">
            <a:off x="5670823" y="8126674"/>
            <a:ext cx="443439" cy="406183"/>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273" name="Shape 273"/>
          <p:cNvSpPr/>
          <p:nvPr/>
        </p:nvSpPr>
        <p:spPr>
          <a:xfrm flipV="1">
            <a:off x="5899011" y="8703164"/>
            <a:ext cx="1" cy="4488073"/>
          </a:xfrm>
          <a:prstGeom prst="line">
            <a:avLst/>
          </a:prstGeom>
          <a:ln w="12700">
            <a:solidFill>
              <a:srgbClr val="A6AAA9">
                <a:alpha val="12000"/>
              </a:srgbClr>
            </a:solidFill>
            <a:custDash>
              <a:ds d="200000" sp="200000"/>
            </a:custDash>
            <a:miter lim="400000"/>
          </a:ln>
        </p:spPr>
        <p:txBody>
          <a:bodyPr lIns="0" tIns="0" rIns="0" bIns="0" anchor="ctr"/>
          <a:lstStyle/>
          <a:p>
            <a:pPr lvl="0">
              <a:defRPr sz="3200"/>
            </a:pPr>
          </a:p>
        </p:txBody>
      </p:sp>
      <p:sp>
        <p:nvSpPr>
          <p:cNvPr id="274" name="Shape 274"/>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AZ-1</a:t>
            </a:r>
          </a:p>
        </p:txBody>
      </p:sp>
      <p:sp>
        <p:nvSpPr>
          <p:cNvPr id="275" name="Shape 275"/>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latin typeface="Helvetica"/>
                <a:ea typeface="Helvetica"/>
                <a:cs typeface="Helvetica"/>
                <a:sym typeface="Helvetica"/>
              </a:defRPr>
            </a:lvl1pPr>
          </a:lstStyle>
          <a:p>
            <a:pPr lvl="0">
              <a:defRPr b="0" cap="none" sz="1800">
                <a:solidFill>
                  <a:srgbClr val="000000"/>
                </a:solidFill>
              </a:defRPr>
            </a:pPr>
            <a:r>
              <a:rPr b="1" cap="small" sz="1200">
                <a:solidFill>
                  <a:srgbClr val="53585F"/>
                </a:solidFill>
              </a:rPr>
              <a:t>AZ-2</a:t>
            </a:r>
          </a:p>
        </p:txBody>
      </p:sp>
      <p:sp>
        <p:nvSpPr>
          <p:cNvPr id="276" name="Shape 276"/>
          <p:cNvSpPr/>
          <p:nvPr/>
        </p:nvSpPr>
        <p:spPr>
          <a:xfrm flipH="1" rot="18000000">
            <a:off x="4484504"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277" name="Shape 277"/>
          <p:cNvSpPr/>
          <p:nvPr/>
        </p:nvSpPr>
        <p:spPr>
          <a:xfrm flipH="1" rot="14400000">
            <a:off x="6870079"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0" tIns="0" rIns="0" bIns="0" anchor="ctr"/>
          <a:lstStyle/>
          <a:p>
            <a:pPr lvl="0">
              <a:defRPr sz="3200"/>
            </a:pPr>
          </a:p>
        </p:txBody>
      </p:sp>
      <p:sp>
        <p:nvSpPr>
          <p:cNvPr id="278" name="Shape 278"/>
          <p:cNvSpPr/>
          <p:nvPr/>
        </p:nvSpPr>
        <p:spPr>
          <a:xfrm>
            <a:off x="2400151" y="10928655"/>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279" name="Shape 279"/>
          <p:cNvSpPr/>
          <p:nvPr/>
        </p:nvSpPr>
        <p:spPr>
          <a:xfrm>
            <a:off x="6220620" y="10947200"/>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280" name="Shape 280"/>
          <p:cNvSpPr/>
          <p:nvPr/>
        </p:nvSpPr>
        <p:spPr>
          <a:xfrm>
            <a:off x="2400151" y="11336666"/>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281" name="Shape 281"/>
          <p:cNvSpPr/>
          <p:nvPr/>
        </p:nvSpPr>
        <p:spPr>
          <a:xfrm>
            <a:off x="6220620" y="1135521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282" name="Shape 282"/>
          <p:cNvSpPr/>
          <p:nvPr/>
        </p:nvSpPr>
        <p:spPr>
          <a:xfrm>
            <a:off x="2405279" y="11749786"/>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
        <p:nvSpPr>
          <p:cNvPr id="283" name="Shape 283"/>
          <p:cNvSpPr/>
          <p:nvPr/>
        </p:nvSpPr>
        <p:spPr>
          <a:xfrm>
            <a:off x="6225748" y="1176833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latin typeface="Helvetica"/>
                <a:ea typeface="Helvetica"/>
                <a:cs typeface="Helvetica"/>
                <a:sym typeface="Helvetica"/>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5" name="pasted-image.pdf"/>
          <p:cNvPicPr/>
          <p:nvPr/>
        </p:nvPicPr>
        <p:blipFill>
          <a:blip r:embed="rId2">
            <a:extLst/>
          </a:blip>
          <a:stretch>
            <a:fillRect/>
          </a:stretch>
        </p:blipFill>
        <p:spPr>
          <a:xfrm>
            <a:off x="1739900" y="1358900"/>
            <a:ext cx="11620500" cy="10993257"/>
          </a:xfrm>
          <a:prstGeom prst="rect">
            <a:avLst/>
          </a:prstGeom>
          <a:ln w="12700">
            <a:miter lim="400000"/>
          </a:ln>
        </p:spPr>
      </p:pic>
      <p:sp>
        <p:nvSpPr>
          <p:cNvPr id="286" name="Shape 286"/>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VMs are Recovered</a:t>
            </a:r>
          </a:p>
        </p:txBody>
      </p:sp>
      <p:sp>
        <p:nvSpPr>
          <p:cNvPr id="287" name="Shape 287"/>
          <p:cNvSpPr/>
          <p:nvPr/>
        </p:nvSpPr>
        <p:spPr>
          <a:xfrm>
            <a:off x="19397323"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4 Levels of High Availability</a:t>
            </a:r>
          </a:p>
        </p:txBody>
      </p:sp>
      <p:grpSp>
        <p:nvGrpSpPr>
          <p:cNvPr id="293" name="Group 293"/>
          <p:cNvGrpSpPr/>
          <p:nvPr/>
        </p:nvGrpSpPr>
        <p:grpSpPr>
          <a:xfrm>
            <a:off x="11949002" y="5438261"/>
            <a:ext cx="4295776" cy="2839642"/>
            <a:chOff x="-1641078" y="0"/>
            <a:chExt cx="4295775" cy="2839640"/>
          </a:xfrm>
        </p:grpSpPr>
        <p:sp>
          <p:nvSpPr>
            <p:cNvPr id="288" name="Shape 288"/>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289" name="pasted-image.pdf"/>
            <p:cNvPicPr/>
            <p:nvPr/>
          </p:nvPicPr>
          <p:blipFill>
            <a:blip r:embed="rId3">
              <a:extLst/>
            </a:blip>
            <a:stretch>
              <a:fillRect/>
            </a:stretch>
          </p:blipFill>
          <p:spPr>
            <a:xfrm>
              <a:off x="858360" y="323939"/>
              <a:ext cx="1020496" cy="556635"/>
            </a:xfrm>
            <a:prstGeom prst="rect">
              <a:avLst/>
            </a:prstGeom>
            <a:ln w="12700" cap="flat">
              <a:noFill/>
              <a:miter lim="400000"/>
            </a:ln>
            <a:effectLst/>
          </p:spPr>
        </p:pic>
        <p:sp>
          <p:nvSpPr>
            <p:cNvPr id="290" name="Shape 290"/>
            <p:cNvSpPr/>
            <p:nvPr/>
          </p:nvSpPr>
          <p:spPr>
            <a:xfrm>
              <a:off x="287779" y="88754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desired state</a:t>
              </a:r>
            </a:p>
          </p:txBody>
        </p:sp>
        <p:sp>
          <p:nvSpPr>
            <p:cNvPr id="291" name="Shape 291"/>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lvl="0">
                <a:defRPr b="0" cap="none" sz="1800">
                  <a:solidFill>
                    <a:srgbClr val="000000"/>
                  </a:solidFill>
                </a:defRPr>
              </a:pPr>
              <a:r>
                <a:rPr b="1" cap="small" sz="2500">
                  <a:solidFill>
                    <a:srgbClr val="53585F"/>
                  </a:solidFill>
                </a:rPr>
                <a:t>actual state</a:t>
              </a:r>
            </a:p>
          </p:txBody>
        </p:sp>
        <p:pic>
          <p:nvPicPr>
            <p:cNvPr id="292" name="pasted-image.pdf"/>
            <p:cNvPicPr/>
            <p:nvPr/>
          </p:nvPicPr>
          <p:blipFill>
            <a:blip r:embed="rId3">
              <a:extLst/>
            </a:blip>
            <a:stretch>
              <a:fillRect/>
            </a:stretch>
          </p:blipFill>
          <p:spPr>
            <a:xfrm>
              <a:off x="845604" y="1614495"/>
              <a:ext cx="1020496" cy="556635"/>
            </a:xfrm>
            <a:prstGeom prst="rect">
              <a:avLst/>
            </a:prstGeom>
            <a:ln w="12700" cap="flat">
              <a:noFill/>
              <a:miter lim="400000"/>
            </a:ln>
            <a:effectLst/>
          </p:spPr>
        </p:pic>
      </p:grpSp>
    </p:spTree>
  </p:cSld>
  <p:clrMapOvr>
    <a:masterClrMapping/>
  </p:clrMapOvr>
  <p:transition spd="slow" advClick="1">
    <p:dissolve/>
  </p:transition>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