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9" r:id="rId2"/>
    <p:sldMasterId id="2147483703" r:id="rId3"/>
  </p:sldMasterIdLst>
  <p:notesMasterIdLst>
    <p:notesMasterId r:id="rId26"/>
  </p:notesMasterIdLst>
  <p:handoutMasterIdLst>
    <p:handoutMasterId r:id="rId27"/>
  </p:handoutMasterIdLst>
  <p:sldIdLst>
    <p:sldId id="352" r:id="rId4"/>
    <p:sldId id="317" r:id="rId5"/>
    <p:sldId id="388" r:id="rId6"/>
    <p:sldId id="399" r:id="rId7"/>
    <p:sldId id="404" r:id="rId8"/>
    <p:sldId id="403" r:id="rId9"/>
    <p:sldId id="405" r:id="rId10"/>
    <p:sldId id="398" r:id="rId11"/>
    <p:sldId id="401" r:id="rId12"/>
    <p:sldId id="406" r:id="rId13"/>
    <p:sldId id="408" r:id="rId14"/>
    <p:sldId id="409" r:id="rId15"/>
    <p:sldId id="410" r:id="rId16"/>
    <p:sldId id="397" r:id="rId17"/>
    <p:sldId id="411" r:id="rId18"/>
    <p:sldId id="412" r:id="rId19"/>
    <p:sldId id="413" r:id="rId20"/>
    <p:sldId id="414" r:id="rId21"/>
    <p:sldId id="415" r:id="rId22"/>
    <p:sldId id="416" r:id="rId23"/>
    <p:sldId id="407" r:id="rId24"/>
    <p:sldId id="284" r:id="rId25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21D"/>
    <a:srgbClr val="0000D0"/>
    <a:srgbClr val="856443"/>
    <a:srgbClr val="0FFFFF"/>
    <a:srgbClr val="C1C389"/>
    <a:srgbClr val="E8241C"/>
    <a:srgbClr val="8900EB"/>
    <a:srgbClr val="74C085"/>
    <a:srgbClr val="008881"/>
    <a:srgbClr val="339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82663" autoAdjust="0"/>
  </p:normalViewPr>
  <p:slideViewPr>
    <p:cSldViewPr snapToGrid="0" showGuides="1">
      <p:cViewPr>
        <p:scale>
          <a:sx n="150" d="100"/>
          <a:sy n="150" d="100"/>
        </p:scale>
        <p:origin x="-304" y="-200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HW instance) to 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HW instance) to 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Implements</a:t>
            </a:r>
            <a:r>
              <a:rPr lang="en-US" baseline="0" dirty="0" smtClean="0"/>
              <a:t> the V2 service broker API: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 catalog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Provision and </a:t>
            </a:r>
            <a:r>
              <a:rPr lang="en-US" baseline="0" dirty="0" err="1" smtClean="0"/>
              <a:t>unprovision</a:t>
            </a:r>
            <a:r>
              <a:rPr lang="en-US" baseline="0" dirty="0" smtClean="0"/>
              <a:t> service instance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Bind and unbind service instance to/from application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‘mediator’ is the </a:t>
            </a:r>
            <a:r>
              <a:rPr lang="en-US" baseline="0" dirty="0" err="1" smtClean="0"/>
              <a:t>RestTemplate</a:t>
            </a:r>
            <a:r>
              <a:rPr lang="en-US" baseline="0" dirty="0" smtClean="0"/>
              <a:t> based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 to get to the actual Hello World service backend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HW instance) to 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POTENTIAL REQUEST PAYLOAD MISMATCH:</a:t>
            </a:r>
          </a:p>
          <a:p>
            <a:endParaRPr lang="en-US" smtClean="0"/>
          </a:p>
          <a:p>
            <a:r>
              <a:rPr lang="en-US" dirty="0" smtClean="0"/>
              <a:t>Note: NOT an</a:t>
            </a:r>
            <a:r>
              <a:rPr lang="en-US" baseline="0" dirty="0" smtClean="0"/>
              <a:t> issue here, but ‘service instance’ IDs as conveyed by the CC take the form on UUIDs (8-4-4-4-12). Not all service back-ends can accommodate this DIRECTLY =&gt; need to map (mapping also might require format changes; e.g. UUID can start with a numeric char; note that e.g., Oracle does not allow a name that starts like this to be used as an identifier…)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</a:t>
            </a:r>
            <a:r>
              <a:rPr lang="en-US" baseline="0" smtClean="0"/>
              <a:t>HW instance) to </a:t>
            </a:r>
            <a:r>
              <a:rPr lang="en-US" baseline="0" dirty="0" smtClean="0"/>
              <a:t>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2329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6400" y="2984500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 smtClean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 smtClean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5" name="Picture 4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48133" y="1490368"/>
            <a:ext cx="5189267" cy="12591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8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2" y="5021497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4D4D4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7941734" y="4713967"/>
            <a:ext cx="957261" cy="2194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" name="Shape 10"/>
          <p:cNvSpPr txBox="1"/>
          <p:nvPr/>
        </p:nvSpPr>
        <p:spPr>
          <a:xfrm>
            <a:off x="365125" y="50257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D4D4D"/>
              </a:buClr>
              <a:buSzPct val="25000"/>
              <a:buFont typeface="Arial"/>
              <a:buNone/>
            </a:pPr>
            <a:r>
              <a:rPr lang="en-US" sz="650" kern="0">
                <a:solidFill>
                  <a:srgbClr val="7F7F7F"/>
                </a:solidFill>
                <a:ea typeface="Arial"/>
                <a:cs typeface="Arial"/>
                <a:sym typeface="Arial"/>
              </a:rPr>
              <a:t>Pivotal Confidential–Internal Use Only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cs typeface="Arial"/>
              </a:rPr>
              <a:t>© Copyright 2013 Pivotal. All rights reserved.</a:t>
            </a:r>
            <a:endParaRPr lang="en-US" sz="650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:admin@localhost:8080/hwinstances/hw1" TargetMode="External"/><Relationship Id="rId4" Type="http://schemas.openxmlformats.org/officeDocument/2006/relationships/hyperlink" Target="http://eddie:secret@localhost:8080/helloworld/hw1" TargetMode="External"/><Relationship Id="rId5" Type="http://schemas.openxmlformats.org/officeDocument/2006/relationships/hyperlink" Target="http://admin:admin@hello-world-spring-service.10.244.0.34.xip.io/account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:admin@localhost:8082/v2/service_instances/foo" TargetMode="External"/><Relationship Id="rId4" Type="http://schemas.openxmlformats.org/officeDocument/2006/relationships/hyperlink" Target="http://gnidniboof:43ae9@hello-world-spring-service.10.244.0.34.xip.io:80/helloworld/foo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ello-world-spring-service-broker.10.244.0.34.xip.i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-community/spring-service-broker" TargetMode="External"/><Relationship Id="rId4" Type="http://schemas.openxmlformats.org/officeDocument/2006/relationships/hyperlink" Target="https://github.com/cloudfoundry-community/spring-boot-cf-service-broker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opivotal.com/pivotalcf/services/managing-service-brokers.html" TargetMode="External"/><Relationship Id="rId4" Type="http://schemas.openxmlformats.org/officeDocument/2006/relationships/hyperlink" Target="http://docs.gopivotal.com/pivotalcf/services/binding-credentials.html" TargetMode="External"/><Relationship Id="rId5" Type="http://schemas.openxmlformats.org/officeDocument/2006/relationships/hyperlink" Target="https://github.com/cloudfoundry-samples/spring-hello-env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gopivotal.com/pivotalcf/services/api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line_ti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29" y="3553730"/>
            <a:ext cx="6997742" cy="499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Hello-World Ecosystem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00201" y="1853595"/>
            <a:ext cx="2895600" cy="13256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9836" y="1926166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487035" y="1926166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35201" y="1938262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87974" y="2177747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79106" y="1502833"/>
            <a:ext cx="479945" cy="40882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H="1" flipV="1">
            <a:off x="2810934" y="1566333"/>
            <a:ext cx="2023" cy="359833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52802" y="1471083"/>
            <a:ext cx="262465" cy="442383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759836" y="2385785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15174" y="2177747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87035" y="2385785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63339" y="2194681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235201" y="2402719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1768705" y="2850242"/>
            <a:ext cx="2478775" cy="246743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10740" y="2637366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58905" y="2659138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579034" y="3441042"/>
            <a:ext cx="5029200" cy="1046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63996" y="3490683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2992" y="3628152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842110" y="3754165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060195" y="3550294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1856295" y="3998555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2295291" y="4136024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2834409" y="4262037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Magnetic Disk 42"/>
          <p:cNvSpPr/>
          <p:nvPr/>
        </p:nvSpPr>
        <p:spPr>
          <a:xfrm>
            <a:off x="5198826" y="4159264"/>
            <a:ext cx="847185" cy="274938"/>
          </a:xfrm>
          <a:prstGeom prst="flowChartMagneticDisk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632415" y="4036397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118152" y="3777077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734287" y="3861086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396632" y="3994736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05065" y="4189484"/>
            <a:ext cx="1124446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0"/>
          </p:cNvCxnSpPr>
          <p:nvPr/>
        </p:nvCxnSpPr>
        <p:spPr>
          <a:xfrm flipV="1">
            <a:off x="5626269" y="2590800"/>
            <a:ext cx="4065" cy="959494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418519" y="3056466"/>
            <a:ext cx="11415" cy="422764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868084" y="3052233"/>
            <a:ext cx="43341" cy="587375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01484" y="3083983"/>
            <a:ext cx="2849" cy="677821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834467" y="1794933"/>
            <a:ext cx="166370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n>
                  <a:solidFill>
                    <a:schemeClr val="tx1"/>
                  </a:solidFill>
                </a:ln>
              </a:rPr>
              <a:t>Bound app</a:t>
            </a:r>
            <a:endParaRPr lang="en-US" b="1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Hexagon 56"/>
          <p:cNvSpPr/>
          <p:nvPr/>
        </p:nvSpPr>
        <p:spPr>
          <a:xfrm>
            <a:off x="2472268" y="821266"/>
            <a:ext cx="999066" cy="711200"/>
          </a:xfrm>
          <a:prstGeom prst="hexagon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Cloud controller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4264328" y="3592626"/>
            <a:ext cx="460072" cy="225839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921002" y="2175329"/>
            <a:ext cx="430866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051728" y="3846627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615481" y="3697730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798233" y="110068"/>
            <a:ext cx="745067" cy="626533"/>
            <a:chOff x="7268633" y="1693334"/>
            <a:chExt cx="745067" cy="630766"/>
          </a:xfrm>
        </p:grpSpPr>
        <p:sp>
          <p:nvSpPr>
            <p:cNvPr id="9" name="Bent Arrow 8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22700" y="1151467"/>
            <a:ext cx="745067" cy="626533"/>
            <a:chOff x="7268633" y="1693334"/>
            <a:chExt cx="745067" cy="630766"/>
          </a:xfrm>
        </p:grpSpPr>
        <p:sp>
          <p:nvSpPr>
            <p:cNvPr id="60" name="Bent Arrow 59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871634" y="2709333"/>
            <a:ext cx="745067" cy="626533"/>
            <a:chOff x="7268633" y="1693334"/>
            <a:chExt cx="745067" cy="630766"/>
          </a:xfrm>
        </p:grpSpPr>
        <p:sp>
          <p:nvSpPr>
            <p:cNvPr id="63" name="Bent Arrow 62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56301" y="1134533"/>
            <a:ext cx="745067" cy="626533"/>
            <a:chOff x="7268633" y="1693334"/>
            <a:chExt cx="745067" cy="630766"/>
          </a:xfrm>
        </p:grpSpPr>
        <p:sp>
          <p:nvSpPr>
            <p:cNvPr id="66" name="Bent Arrow 65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50770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HW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Build and deploy the HW service as a PCF application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(project: hello-world-spring-service)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gradle</a:t>
            </a:r>
            <a:r>
              <a:rPr lang="en-US" sz="900" dirty="0" smtClean="0"/>
              <a:t> war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… </a:t>
            </a:r>
            <a:r>
              <a:rPr lang="en-US" sz="900" dirty="0" err="1" smtClean="0"/>
              <a:t>cf</a:t>
            </a:r>
            <a:r>
              <a:rPr lang="en-US" sz="900" dirty="0" smtClean="0"/>
              <a:t> </a:t>
            </a:r>
            <a:r>
              <a:rPr lang="en-US" sz="900" dirty="0" err="1" smtClean="0"/>
              <a:t>api</a:t>
            </a:r>
            <a:r>
              <a:rPr lang="en-US" sz="900" dirty="0" smtClean="0"/>
              <a:t> / login / target org </a:t>
            </a:r>
            <a:r>
              <a:rPr lang="en-US" sz="900" dirty="0"/>
              <a:t>&amp;</a:t>
            </a:r>
            <a:r>
              <a:rPr lang="en-US" sz="900" dirty="0" smtClean="0"/>
              <a:t> space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cf</a:t>
            </a:r>
            <a:r>
              <a:rPr lang="en-US" sz="900" dirty="0" smtClean="0"/>
              <a:t> push</a:t>
            </a:r>
          </a:p>
          <a:p>
            <a:pPr marL="0" indent="0">
              <a:lnSpc>
                <a:spcPct val="60000"/>
              </a:lnSpc>
              <a:buNone/>
            </a:pPr>
            <a:endParaRPr lang="en-US" sz="1100" b="1" i="1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contents </a:t>
            </a:r>
            <a:r>
              <a:rPr lang="en-US" sz="1100" b="1" i="1" dirty="0"/>
              <a:t>of </a:t>
            </a:r>
            <a:r>
              <a:rPr lang="en-US" sz="1100" b="1" i="1" dirty="0" err="1"/>
              <a:t>manifest.yml</a:t>
            </a:r>
            <a:r>
              <a:rPr lang="en-US" sz="1100" b="1" i="1" dirty="0"/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---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applications: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- name: hello-world-spring-service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memory: 512M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instances: 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path: ./build/libs/hello-world-spring-service-0.1.war</a:t>
            </a:r>
          </a:p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21613666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HW service, e.g., using 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1314" y="795867"/>
            <a:ext cx="8410575" cy="3666066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On a local Tomcat: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</a:t>
            </a:r>
            <a:r>
              <a:rPr lang="en-US" sz="900" dirty="0">
                <a:hlinkClick r:id="rId3"/>
              </a:rPr>
              <a:t>http://admin:admin@localhost:8080/</a:t>
            </a:r>
            <a:r>
              <a:rPr lang="en-US" sz="900" dirty="0" smtClean="0">
                <a:hlinkClick r:id="rId3"/>
              </a:rPr>
              <a:t>hwinstances/hw1</a:t>
            </a:r>
            <a:r>
              <a:rPr lang="en-US" sz="900" dirty="0" smtClean="0"/>
              <a:t>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 http://admin:admin@localhost:8080/accounts</a:t>
            </a:r>
            <a:r>
              <a:rPr lang="en-US" sz="900" dirty="0" smtClean="0"/>
              <a:t>/</a:t>
            </a:r>
            <a:r>
              <a:rPr lang="en-US" sz="900" dirty="0" err="1" smtClean="0"/>
              <a:t>bob?</a:t>
            </a:r>
            <a:r>
              <a:rPr lang="en-US" sz="900" dirty="0" err="1"/>
              <a:t>password</a:t>
            </a:r>
            <a:r>
              <a:rPr lang="en-US" sz="900" dirty="0"/>
              <a:t>=secret -X </a:t>
            </a:r>
            <a:r>
              <a:rPr lang="en-US" sz="900" dirty="0" smtClean="0"/>
              <a:t>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$ http://admin:admin@localhost:8080/authorizations/auth1?accountId</a:t>
            </a:r>
            <a:r>
              <a:rPr lang="en-US" sz="900" dirty="0" smtClean="0"/>
              <a:t>=bob\</a:t>
            </a:r>
            <a:r>
              <a:rPr lang="en-US" sz="900" dirty="0"/>
              <a:t>&amp;</a:t>
            </a:r>
            <a:r>
              <a:rPr lang="en-US" sz="900" dirty="0" err="1"/>
              <a:t>hwInstanceId</a:t>
            </a:r>
            <a:r>
              <a:rPr lang="en-US" sz="900" dirty="0" smtClean="0"/>
              <a:t>=hw1 </a:t>
            </a:r>
            <a:r>
              <a:rPr lang="en-US" sz="900" dirty="0"/>
              <a:t>-X </a:t>
            </a:r>
            <a:r>
              <a:rPr lang="en-US" sz="900" dirty="0" smtClean="0"/>
              <a:t>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</a:t>
            </a:r>
            <a:r>
              <a:rPr lang="en-US" sz="900" dirty="0" smtClean="0"/>
              <a:t>$ curl </a:t>
            </a:r>
            <a:r>
              <a:rPr lang="en-US" sz="900" dirty="0">
                <a:hlinkClick r:id="rId4"/>
              </a:rPr>
              <a:t>http://eddie:secret@localhost:8080/helloworld</a:t>
            </a:r>
            <a:r>
              <a:rPr lang="en-US" sz="900" dirty="0" smtClean="0">
                <a:hlinkClick r:id="rId4"/>
              </a:rPr>
              <a:t>/hw1</a:t>
            </a: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After push to a (local) bosh-lite/CF or PCF install:</a:t>
            </a:r>
            <a:endParaRPr lang="en-US" sz="1100" b="1" i="1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</a:t>
            </a:r>
            <a:r>
              <a:rPr lang="en-US" sz="900" dirty="0" err="1"/>
              <a:t>hwinstances</a:t>
            </a:r>
            <a:r>
              <a:rPr lang="en-US" sz="900" dirty="0"/>
              <a:t>/hw1 -X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[</a:t>
            </a:r>
            <a:r>
              <a:rPr lang="en-US" sz="900" dirty="0"/>
              <a:t>{"id":"hw1"}</a:t>
            </a:r>
            <a:r>
              <a:rPr lang="en-US" sz="900" dirty="0" smtClean="0"/>
              <a:t>]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</a:t>
            </a:r>
            <a:r>
              <a:rPr lang="en-US" sz="900" dirty="0">
                <a:hlinkClick r:id="rId5"/>
              </a:rPr>
              <a:t>http://admin:admin@hello-world-spring-service.10.244.0.34.xip.io/accounts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http://admin:admin@hello-world-spring-service.10.244.0.34.xip.io/accounts/</a:t>
            </a:r>
            <a:r>
              <a:rPr lang="en-US" sz="900" dirty="0" err="1"/>
              <a:t>eddie?password</a:t>
            </a:r>
            <a:r>
              <a:rPr lang="en-US" sz="900" dirty="0"/>
              <a:t>=secret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http://admin:admin@hello-world-spring-service.10.244.0.34.xip.io/accounts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[{"id":"eddie","pwdHash":"Xj8iPz8/Pz8/P3Y/Pz8/</a:t>
            </a:r>
            <a:r>
              <a:rPr lang="en-US" sz="900" dirty="0" err="1"/>
              <a:t>aQ</a:t>
            </a:r>
            <a:r>
              <a:rPr lang="en-US" sz="900" dirty="0"/>
              <a:t>=="}</a:t>
            </a:r>
            <a:r>
              <a:rPr lang="en-US" sz="900" dirty="0" smtClean="0"/>
              <a:t>]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http://admin:admin@hello-world-spring-service.10.244.0.34.xip.io/authorizations/authz1?accountId=</a:t>
            </a:r>
            <a:r>
              <a:rPr lang="en-US" sz="900" dirty="0" err="1"/>
              <a:t>eddie</a:t>
            </a:r>
            <a:r>
              <a:rPr lang="en-US" sz="900" dirty="0"/>
              <a:t>\&amp;</a:t>
            </a:r>
            <a:r>
              <a:rPr lang="en-US" sz="900" dirty="0" err="1"/>
              <a:t>hwInstanceId</a:t>
            </a:r>
            <a:r>
              <a:rPr lang="en-US" sz="900" dirty="0"/>
              <a:t>=hw1 -X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{"id":"authz1","accountId":"eddie","hwInstanceId":"</a:t>
            </a:r>
            <a:r>
              <a:rPr lang="en-US" sz="900" dirty="0" smtClean="0"/>
              <a:t>hw1”}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http://eddie:secret@hello-world-spring-service.10.244.0.34.xip.io/</a:t>
            </a:r>
            <a:r>
              <a:rPr lang="en-US" sz="900" dirty="0" err="1"/>
              <a:t>helloworld</a:t>
            </a:r>
            <a:r>
              <a:rPr lang="en-US" sz="900" dirty="0"/>
              <a:t>/hw1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Hello World [hw1</a:t>
            </a:r>
            <a:r>
              <a:rPr lang="en-US" sz="900" dirty="0" smtClean="0"/>
              <a:t>]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804766203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HW service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8248" y="8636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Build and deploy the HW service as a PCF application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(project: hello-world-spring-service-broker)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gradle</a:t>
            </a:r>
            <a:r>
              <a:rPr lang="en-US" sz="900" dirty="0" smtClean="0"/>
              <a:t> war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… </a:t>
            </a:r>
            <a:r>
              <a:rPr lang="en-US" sz="900" dirty="0" err="1" smtClean="0"/>
              <a:t>cf</a:t>
            </a:r>
            <a:r>
              <a:rPr lang="en-US" sz="900" dirty="0" smtClean="0"/>
              <a:t> </a:t>
            </a:r>
            <a:r>
              <a:rPr lang="en-US" sz="900" dirty="0" err="1" smtClean="0"/>
              <a:t>api</a:t>
            </a:r>
            <a:r>
              <a:rPr lang="en-US" sz="900" dirty="0" smtClean="0"/>
              <a:t> / login / target org </a:t>
            </a:r>
            <a:r>
              <a:rPr lang="en-US" sz="900" dirty="0"/>
              <a:t>&amp;</a:t>
            </a:r>
            <a:r>
              <a:rPr lang="en-US" sz="900" dirty="0" smtClean="0"/>
              <a:t> space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cf</a:t>
            </a:r>
            <a:r>
              <a:rPr lang="en-US" sz="900" dirty="0" smtClean="0"/>
              <a:t> push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contents of </a:t>
            </a:r>
            <a:r>
              <a:rPr lang="en-US" sz="1100" b="1" i="1" dirty="0" err="1" smtClean="0"/>
              <a:t>manifest.yml</a:t>
            </a:r>
            <a:r>
              <a:rPr lang="en-US" sz="1100" b="1" i="1" dirty="0" smtClean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 smtClean="0">
                <a:latin typeface="Andale Mono"/>
                <a:cs typeface="Andale Mono"/>
              </a:rPr>
              <a:t>-</a:t>
            </a:r>
            <a:r>
              <a:rPr lang="en-US" sz="800" dirty="0">
                <a:latin typeface="Andale Mono"/>
                <a:cs typeface="Andale Mono"/>
              </a:rPr>
              <a:t>--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 err="1">
                <a:latin typeface="Andale Mono"/>
                <a:cs typeface="Andale Mono"/>
              </a:rPr>
              <a:t>env</a:t>
            </a:r>
            <a:r>
              <a:rPr lang="en-US" sz="800" dirty="0">
                <a:latin typeface="Andale Mono"/>
                <a:cs typeface="Andale Mono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HW_SERVICE_HOST: hello-world-spring-service.10.244.0.34.xip.io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HW_SERVICE_PORT: 80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HW_SERVICE_ADMIN_USERNAME: admin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HW_SERVICE_ADMIN_PASSWORD: </a:t>
            </a:r>
            <a:r>
              <a:rPr lang="en-US" sz="800" dirty="0" smtClean="0">
                <a:latin typeface="Andale Mono"/>
                <a:cs typeface="Andale Mono"/>
              </a:rPr>
              <a:t>admin</a:t>
            </a:r>
            <a:endParaRPr lang="en-US" sz="800" dirty="0">
              <a:latin typeface="Andale Mono"/>
              <a:cs typeface="Andale Mono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applications: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- name: hello-world-spring-service-broker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memory: 512M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instances: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path: ./build/libs/hello-world-spring-service-broker-0.1.war</a:t>
            </a:r>
            <a:endParaRPr lang="en-US" sz="800" dirty="0" smtClean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 rot="780000">
            <a:off x="4331964" y="3029794"/>
            <a:ext cx="2196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Your Hello World service backend URI here!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334933" y="2743200"/>
            <a:ext cx="1498600" cy="34713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38056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HW service broker, e.g., using 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181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</a:t>
            </a:r>
            <a:r>
              <a:rPr lang="en-US" sz="900" dirty="0">
                <a:hlinkClick r:id="rId3"/>
              </a:rPr>
              <a:t>http://admin:admin@localhost:8082/v2/service_instances</a:t>
            </a:r>
            <a:r>
              <a:rPr lang="en-US" sz="900" dirty="0" smtClean="0">
                <a:hlinkClick r:id="rId3"/>
              </a:rPr>
              <a:t>/foo</a:t>
            </a:r>
            <a:r>
              <a:rPr lang="en-US" sz="900" dirty="0" smtClean="0"/>
              <a:t> -</a:t>
            </a:r>
            <a:r>
              <a:rPr lang="en-US" sz="900" dirty="0"/>
              <a:t>d '{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service_id</a:t>
            </a:r>
            <a:r>
              <a:rPr lang="en-US" sz="900" dirty="0"/>
              <a:t>":        "</a:t>
            </a:r>
            <a:r>
              <a:rPr lang="en-US" sz="900" dirty="0" err="1"/>
              <a:t>helloworld</a:t>
            </a:r>
            <a:r>
              <a:rPr lang="en-US" sz="900" dirty="0"/>
              <a:t>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plan_id</a:t>
            </a:r>
            <a:r>
              <a:rPr lang="en-US" sz="900" dirty="0"/>
              <a:t>":           "hello-world",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organization_guid</a:t>
            </a:r>
            <a:r>
              <a:rPr lang="en-US" sz="900" dirty="0"/>
              <a:t>": "org-</a:t>
            </a:r>
            <a:r>
              <a:rPr lang="en-US" sz="900" dirty="0" err="1"/>
              <a:t>guid</a:t>
            </a:r>
            <a:r>
              <a:rPr lang="en-US" sz="900" dirty="0"/>
              <a:t>-here",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space_guid</a:t>
            </a:r>
            <a:r>
              <a:rPr lang="en-US" sz="900" dirty="0"/>
              <a:t>":        "space-</a:t>
            </a:r>
            <a:r>
              <a:rPr lang="en-US" sz="900" dirty="0" err="1"/>
              <a:t>guid</a:t>
            </a:r>
            <a:r>
              <a:rPr lang="en-US" sz="900" dirty="0"/>
              <a:t>-here"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}' -X PUT -H "</a:t>
            </a:r>
            <a:r>
              <a:rPr lang="en-US" sz="900" dirty="0" err="1"/>
              <a:t>Content-Type:application</a:t>
            </a:r>
            <a:r>
              <a:rPr lang="en-US" sz="900" dirty="0"/>
              <a:t>/</a:t>
            </a:r>
            <a:r>
              <a:rPr lang="en-US" sz="900" dirty="0" err="1"/>
              <a:t>json</a:t>
            </a:r>
            <a:r>
              <a:rPr lang="en-US" sz="900" dirty="0"/>
              <a:t>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&gt; &gt; </a:t>
            </a:r>
            <a:r>
              <a:rPr lang="ro-RO" sz="900" dirty="0"/>
              <a:t>&gt; &gt; &gt; {"dashboard_url":"dash_url"}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$ curl http://admin:admin@hello-world-spring-service-broker.10.244.0.34.xip.io/v2/service_instances/foo/service_bindings/foobinding -d '{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  "service_id": "helloworld",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  "plan_id": "hello-world",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  "app_guid": "my-application-guid"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}' -X PUT -H "Content-Type:application/json"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&gt; &gt; </a:t>
            </a:r>
            <a:r>
              <a:rPr lang="ro-RO" sz="900" dirty="0"/>
              <a:t>&gt; &gt; {"credentials":{"port":"80","username":"gnidniboof","host":"hello-world-spring-service.10.244.0.34.xip.io","uri":"http://gnidniboof:43ae9@hello-world-spring-service.10.244.0.34.xip.io:80/helloworld/foo","password":"43ae9"},"syslog_drain_url":null</a:t>
            </a:r>
            <a:r>
              <a:rPr lang="ro-RO" sz="900" dirty="0" smtClean="0"/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$  </a:t>
            </a:r>
            <a:r>
              <a:rPr lang="ro-RO" sz="900" dirty="0"/>
              <a:t>curl </a:t>
            </a:r>
            <a:r>
              <a:rPr lang="ro-RO" sz="900" dirty="0">
                <a:hlinkClick r:id="rId4"/>
              </a:rPr>
              <a:t>http://gnidniboof:43ae9@hello-world-spring-service.10.244.0.34.xip.io:80/helloworld/</a:t>
            </a:r>
            <a:r>
              <a:rPr lang="ro-RO" sz="900" dirty="0" smtClean="0">
                <a:hlinkClick r:id="rId4"/>
              </a:rPr>
              <a:t>foo</a:t>
            </a:r>
            <a:endParaRPr lang="ro-RO" sz="9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$ Hello </a:t>
            </a:r>
            <a:r>
              <a:rPr lang="ro-RO" sz="900" dirty="0"/>
              <a:t>World </a:t>
            </a:r>
            <a:r>
              <a:rPr lang="ro-RO" sz="900" dirty="0" smtClean="0"/>
              <a:t>[foo]</a:t>
            </a:r>
            <a:endParaRPr lang="en-US" sz="9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487334" y="2912533"/>
            <a:ext cx="1744132" cy="694267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20280000">
            <a:off x="5101267" y="3076342"/>
            <a:ext cx="1682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A VCAP_SERVICES entry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84401" y="2675467"/>
            <a:ext cx="1464732" cy="592666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280000">
            <a:off x="2476600" y="2856209"/>
            <a:ext cx="1682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FAKE! (unlike what the CC would pass…)</a:t>
            </a:r>
          </a:p>
        </p:txBody>
      </p:sp>
    </p:spTree>
    <p:extLst>
      <p:ext uri="{BB962C8B-B14F-4D97-AF65-F5344CB8AC3E}">
        <p14:creationId xmlns:p14="http://schemas.microsoft.com/office/powerpoint/2010/main" val="4148339199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Create/register the hello world service broker</a:t>
            </a:r>
          </a:p>
          <a:p>
            <a:endParaRPr lang="en-US" sz="900" b="1" i="1" dirty="0" smtClean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create-service-broker hello-world-service-broker admin admin http://hello-world-spring-service-broker.10.244.0.34.xip.io</a:t>
            </a:r>
          </a:p>
          <a:p>
            <a:r>
              <a:rPr lang="en-US" sz="900" dirty="0">
                <a:solidFill>
                  <a:schemeClr val="bg2"/>
                </a:solidFill>
              </a:rPr>
              <a:t>Creating service broker hello-world-service-broker as admin...</a:t>
            </a:r>
          </a:p>
          <a:p>
            <a:r>
              <a:rPr lang="en-US" sz="900" dirty="0">
                <a:solidFill>
                  <a:schemeClr val="bg2"/>
                </a:solidFill>
              </a:rPr>
              <a:t>OK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service-brokers</a:t>
            </a:r>
          </a:p>
          <a:p>
            <a:r>
              <a:rPr lang="en-US" sz="900" dirty="0">
                <a:solidFill>
                  <a:schemeClr val="bg2"/>
                </a:solidFill>
              </a:rPr>
              <a:t>Getting service brokers as admin...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>
                <a:solidFill>
                  <a:schemeClr val="bg2"/>
                </a:solidFill>
              </a:rPr>
              <a:t>name                         </a:t>
            </a:r>
            <a:r>
              <a:rPr lang="en-US" sz="900" dirty="0" smtClean="0">
                <a:solidFill>
                  <a:schemeClr val="bg2"/>
                </a:solidFill>
              </a:rPr>
              <a:t>          </a:t>
            </a:r>
            <a:r>
              <a:rPr lang="en-US" sz="900" dirty="0" err="1" smtClean="0">
                <a:solidFill>
                  <a:schemeClr val="bg2"/>
                </a:solidFill>
              </a:rPr>
              <a:t>url</a:t>
            </a:r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>
                <a:solidFill>
                  <a:schemeClr val="bg2"/>
                </a:solidFill>
              </a:rPr>
              <a:t>hello-world-service-broker   </a:t>
            </a:r>
            <a:r>
              <a:rPr lang="en-US" sz="900" dirty="0">
                <a:solidFill>
                  <a:schemeClr val="bg2"/>
                </a:solidFill>
                <a:hlinkClick r:id="rId3"/>
              </a:rPr>
              <a:t>http://hello-world-spring-service-broker.10.244.0.34.</a:t>
            </a:r>
            <a:r>
              <a:rPr lang="en-US" sz="900" dirty="0" smtClean="0">
                <a:solidFill>
                  <a:schemeClr val="bg2"/>
                </a:solidFill>
                <a:hlinkClick r:id="rId3"/>
              </a:rPr>
              <a:t>xip.io</a:t>
            </a:r>
            <a:endParaRPr lang="en-US" sz="9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45842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33" y="838200"/>
            <a:ext cx="8466667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Find the GUID for the hello world service plan we want to make publically accessible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curl /v2/</a:t>
            </a:r>
            <a:r>
              <a:rPr lang="en-US" sz="900" dirty="0" err="1">
                <a:solidFill>
                  <a:schemeClr val="bg2"/>
                </a:solidFill>
              </a:rPr>
              <a:t>service_plans</a:t>
            </a:r>
            <a:r>
              <a:rPr lang="en-US" sz="900" dirty="0">
                <a:solidFill>
                  <a:schemeClr val="bg2"/>
                </a:solidFill>
              </a:rPr>
              <a:t> -X 'GET'</a:t>
            </a:r>
          </a:p>
          <a:p>
            <a:r>
              <a:rPr lang="en-US" sz="900" dirty="0">
                <a:solidFill>
                  <a:schemeClr val="bg2"/>
                </a:solidFill>
              </a:rPr>
              <a:t>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total_results</a:t>
            </a:r>
            <a:r>
              <a:rPr lang="en-US" sz="900" dirty="0">
                <a:solidFill>
                  <a:schemeClr val="bg2"/>
                </a:solidFill>
              </a:rPr>
              <a:t>": 1,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total_pages</a:t>
            </a:r>
            <a:r>
              <a:rPr lang="en-US" sz="900" dirty="0">
                <a:solidFill>
                  <a:schemeClr val="bg2"/>
                </a:solidFill>
              </a:rPr>
              <a:t>": 1,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prev_url</a:t>
            </a:r>
            <a:r>
              <a:rPr lang="en-US" sz="900" dirty="0">
                <a:solidFill>
                  <a:schemeClr val="bg2"/>
                </a:solidFill>
              </a:rPr>
              <a:t>": null,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next_url</a:t>
            </a:r>
            <a:r>
              <a:rPr lang="en-US" sz="900" dirty="0">
                <a:solidFill>
                  <a:schemeClr val="bg2"/>
                </a:solidFill>
              </a:rPr>
              <a:t>": null,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"resources": [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"metadata": 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guid</a:t>
            </a:r>
            <a:r>
              <a:rPr lang="en-US" sz="900" dirty="0">
                <a:solidFill>
                  <a:schemeClr val="bg2"/>
                </a:solidFill>
              </a:rPr>
              <a:t>": "e66d3945-16f8-4060-9e78-13d914634254",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url</a:t>
            </a:r>
            <a:r>
              <a:rPr lang="en-US" sz="900" dirty="0">
                <a:solidFill>
                  <a:schemeClr val="bg2"/>
                </a:solidFill>
              </a:rPr>
              <a:t>": "/v2/</a:t>
            </a:r>
            <a:r>
              <a:rPr lang="en-US" sz="900" dirty="0" err="1">
                <a:solidFill>
                  <a:schemeClr val="bg2"/>
                </a:solidFill>
              </a:rPr>
              <a:t>service_plans</a:t>
            </a:r>
            <a:r>
              <a:rPr lang="en-US" sz="900" dirty="0">
                <a:solidFill>
                  <a:schemeClr val="bg2"/>
                </a:solidFill>
              </a:rPr>
              <a:t>/e66d3945-16f8-4060-9e78-13d914634254",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created_at</a:t>
            </a:r>
            <a:r>
              <a:rPr lang="en-US" sz="900" dirty="0">
                <a:solidFill>
                  <a:schemeClr val="bg2"/>
                </a:solidFill>
              </a:rPr>
              <a:t>": "2014-05-26T18:44:52+00:00",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updated_at</a:t>
            </a:r>
            <a:r>
              <a:rPr lang="en-US" sz="900" dirty="0">
                <a:solidFill>
                  <a:schemeClr val="bg2"/>
                </a:solidFill>
              </a:rPr>
              <a:t>": null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},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"entity": 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"name": "hello-world",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"free": true,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"description": "This is a the (only) </a:t>
            </a:r>
            <a:r>
              <a:rPr lang="en-US" sz="900" dirty="0" err="1">
                <a:solidFill>
                  <a:schemeClr val="bg2"/>
                </a:solidFill>
              </a:rPr>
              <a:t>helloworld</a:t>
            </a:r>
            <a:r>
              <a:rPr lang="en-US" sz="900" dirty="0">
                <a:solidFill>
                  <a:schemeClr val="bg2"/>
                </a:solidFill>
              </a:rPr>
              <a:t> plan.",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service_guid</a:t>
            </a:r>
            <a:r>
              <a:rPr lang="en-US" sz="900" dirty="0">
                <a:solidFill>
                  <a:schemeClr val="bg2"/>
                </a:solidFill>
              </a:rPr>
              <a:t>": "05f9ede0-9eb9-41be-9dfd-edb2f979a4b1",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"extra": "{}",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unique_id</a:t>
            </a:r>
            <a:r>
              <a:rPr lang="en-US" sz="900" dirty="0">
                <a:solidFill>
                  <a:schemeClr val="bg2"/>
                </a:solidFill>
              </a:rPr>
              <a:t>": "hello-world",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"public": false,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service_url</a:t>
            </a:r>
            <a:r>
              <a:rPr lang="en-US" sz="900" dirty="0">
                <a:solidFill>
                  <a:schemeClr val="bg2"/>
                </a:solidFill>
              </a:rPr>
              <a:t>": "/v2/services/05f9ede0-9eb9-41be-9dfd-edb2f979a4b1",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service_instances_url</a:t>
            </a:r>
            <a:r>
              <a:rPr lang="en-US" sz="900" dirty="0">
                <a:solidFill>
                  <a:schemeClr val="bg2"/>
                </a:solidFill>
              </a:rPr>
              <a:t>": "/v2/</a:t>
            </a:r>
            <a:r>
              <a:rPr lang="en-US" sz="900" dirty="0" err="1">
                <a:solidFill>
                  <a:schemeClr val="bg2"/>
                </a:solidFill>
              </a:rPr>
              <a:t>service_plans</a:t>
            </a:r>
            <a:r>
              <a:rPr lang="en-US" sz="900" dirty="0">
                <a:solidFill>
                  <a:schemeClr val="bg2"/>
                </a:solidFill>
              </a:rPr>
              <a:t>/e66d3945-16f8-4060-9e78-13d914634254/</a:t>
            </a:r>
            <a:r>
              <a:rPr lang="en-US" sz="900" dirty="0" err="1">
                <a:solidFill>
                  <a:schemeClr val="bg2"/>
                </a:solidFill>
              </a:rPr>
              <a:t>service_instances</a:t>
            </a:r>
            <a:r>
              <a:rPr lang="en-US" sz="900" dirty="0">
                <a:solidFill>
                  <a:schemeClr val="bg2"/>
                </a:solidFill>
              </a:rPr>
              <a:t>"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}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900" dirty="0">
                <a:solidFill>
                  <a:schemeClr val="bg2"/>
                </a:solidFill>
              </a:rPr>
              <a:t>  ]</a:t>
            </a:r>
          </a:p>
          <a:p>
            <a:r>
              <a:rPr lang="en-US" sz="900" dirty="0">
                <a:solidFill>
                  <a:schemeClr val="bg2"/>
                </a:solidFill>
              </a:rPr>
              <a:t>}</a:t>
            </a:r>
            <a:endParaRPr lang="en-US" sz="900" dirty="0" smtClean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1" y="1634067"/>
            <a:ext cx="1744132" cy="694267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280000">
            <a:off x="4055534" y="1828716"/>
            <a:ext cx="1303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plan GUID</a:t>
            </a:r>
          </a:p>
        </p:txBody>
      </p:sp>
    </p:spTree>
    <p:extLst>
      <p:ext uri="{BB962C8B-B14F-4D97-AF65-F5344CB8AC3E}">
        <p14:creationId xmlns:p14="http://schemas.microsoft.com/office/powerpoint/2010/main" val="2581165222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35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Make service plan public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800" dirty="0" smtClean="0">
                <a:solidFill>
                  <a:schemeClr val="bg2"/>
                </a:solidFill>
              </a:rPr>
              <a:t>$ </a:t>
            </a:r>
            <a:r>
              <a:rPr lang="en-US" sz="800" dirty="0" err="1">
                <a:solidFill>
                  <a:schemeClr val="bg2"/>
                </a:solidFill>
              </a:rPr>
              <a:t>cf</a:t>
            </a:r>
            <a:r>
              <a:rPr lang="en-US" sz="800" dirty="0">
                <a:solidFill>
                  <a:schemeClr val="bg2"/>
                </a:solidFill>
              </a:rPr>
              <a:t> curl /v2/</a:t>
            </a:r>
            <a:r>
              <a:rPr lang="en-US" sz="800" dirty="0" err="1">
                <a:solidFill>
                  <a:schemeClr val="bg2"/>
                </a:solidFill>
              </a:rPr>
              <a:t>service_plans</a:t>
            </a:r>
            <a:r>
              <a:rPr lang="en-US" sz="800" dirty="0">
                <a:solidFill>
                  <a:schemeClr val="bg2"/>
                </a:solidFill>
              </a:rPr>
              <a:t>/e66d3945-16f8-4060-9e78-13d914634254 -X 'PUT' -d '{"</a:t>
            </a:r>
            <a:r>
              <a:rPr lang="en-US" sz="800" dirty="0" err="1">
                <a:solidFill>
                  <a:schemeClr val="bg2"/>
                </a:solidFill>
              </a:rPr>
              <a:t>public":true</a:t>
            </a:r>
            <a:r>
              <a:rPr lang="en-US" sz="800" dirty="0">
                <a:solidFill>
                  <a:schemeClr val="bg2"/>
                </a:solidFill>
              </a:rPr>
              <a:t>}'</a:t>
            </a:r>
          </a:p>
          <a:p>
            <a:r>
              <a:rPr lang="en-US" sz="800" dirty="0">
                <a:solidFill>
                  <a:schemeClr val="bg2"/>
                </a:solidFill>
              </a:rPr>
              <a:t>{</a:t>
            </a:r>
          </a:p>
          <a:p>
            <a:r>
              <a:rPr lang="en-US" sz="800" dirty="0">
                <a:solidFill>
                  <a:schemeClr val="bg2"/>
                </a:solidFill>
              </a:rPr>
              <a:t>  "metadata": {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guid</a:t>
            </a:r>
            <a:r>
              <a:rPr lang="en-US" sz="800" dirty="0">
                <a:solidFill>
                  <a:schemeClr val="bg2"/>
                </a:solidFill>
              </a:rPr>
              <a:t>": "e66d3945-16f8-4060-9e78-13d914634254",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url</a:t>
            </a:r>
            <a:r>
              <a:rPr lang="en-US" sz="800" dirty="0">
                <a:solidFill>
                  <a:schemeClr val="bg2"/>
                </a:solidFill>
              </a:rPr>
              <a:t>": "/v2/</a:t>
            </a:r>
            <a:r>
              <a:rPr lang="en-US" sz="800" dirty="0" err="1">
                <a:solidFill>
                  <a:schemeClr val="bg2"/>
                </a:solidFill>
              </a:rPr>
              <a:t>service_plans</a:t>
            </a:r>
            <a:r>
              <a:rPr lang="en-US" sz="800" dirty="0">
                <a:solidFill>
                  <a:schemeClr val="bg2"/>
                </a:solidFill>
              </a:rPr>
              <a:t>/e66d3945-16f8-4060-9e78-13d914634254",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created_at</a:t>
            </a:r>
            <a:r>
              <a:rPr lang="en-US" sz="800" dirty="0">
                <a:solidFill>
                  <a:schemeClr val="bg2"/>
                </a:solidFill>
              </a:rPr>
              <a:t>": "2014-05-26T18:44:52+00:00",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updated_at</a:t>
            </a:r>
            <a:r>
              <a:rPr lang="en-US" sz="800" dirty="0">
                <a:solidFill>
                  <a:schemeClr val="bg2"/>
                </a:solidFill>
              </a:rPr>
              <a:t>": "2014-05-26T18:50:20+00:00"</a:t>
            </a:r>
          </a:p>
          <a:p>
            <a:r>
              <a:rPr lang="en-US" sz="800" dirty="0">
                <a:solidFill>
                  <a:schemeClr val="bg2"/>
                </a:solidFill>
              </a:rPr>
              <a:t>  },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"entity": {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"name": "hello-world",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"free": true,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"description": "This is a the (only) </a:t>
            </a:r>
            <a:r>
              <a:rPr lang="en-US" sz="800" dirty="0" err="1">
                <a:solidFill>
                  <a:schemeClr val="bg2"/>
                </a:solidFill>
              </a:rPr>
              <a:t>helloworld</a:t>
            </a:r>
            <a:r>
              <a:rPr lang="en-US" sz="800" dirty="0">
                <a:solidFill>
                  <a:schemeClr val="bg2"/>
                </a:solidFill>
              </a:rPr>
              <a:t> plan.",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service_guid</a:t>
            </a:r>
            <a:r>
              <a:rPr lang="en-US" sz="800" dirty="0">
                <a:solidFill>
                  <a:schemeClr val="bg2"/>
                </a:solidFill>
              </a:rPr>
              <a:t>": "05f9ede0-9eb9-41be-9dfd-edb2f979a4b1",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"extra": "{}",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unique_id</a:t>
            </a:r>
            <a:r>
              <a:rPr lang="en-US" sz="800" dirty="0">
                <a:solidFill>
                  <a:schemeClr val="bg2"/>
                </a:solidFill>
              </a:rPr>
              <a:t>": "hello-world",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"public": true,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service_url</a:t>
            </a:r>
            <a:r>
              <a:rPr lang="en-US" sz="800" dirty="0">
                <a:solidFill>
                  <a:schemeClr val="bg2"/>
                </a:solidFill>
              </a:rPr>
              <a:t>": "/v2/services/05f9ede0-9eb9-41be-9dfd-edb2f979a4b1",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service_instances_url</a:t>
            </a:r>
            <a:r>
              <a:rPr lang="en-US" sz="800" dirty="0">
                <a:solidFill>
                  <a:schemeClr val="bg2"/>
                </a:solidFill>
              </a:rPr>
              <a:t>": "/v2/</a:t>
            </a:r>
            <a:r>
              <a:rPr lang="en-US" sz="800" dirty="0" err="1">
                <a:solidFill>
                  <a:schemeClr val="bg2"/>
                </a:solidFill>
              </a:rPr>
              <a:t>service_plans</a:t>
            </a:r>
            <a:r>
              <a:rPr lang="en-US" sz="800" dirty="0">
                <a:solidFill>
                  <a:schemeClr val="bg2"/>
                </a:solidFill>
              </a:rPr>
              <a:t>/e66d3945-16f8-4060-9e78-13d914634254/</a:t>
            </a:r>
            <a:r>
              <a:rPr lang="en-US" sz="800" dirty="0" err="1">
                <a:solidFill>
                  <a:schemeClr val="bg2"/>
                </a:solidFill>
              </a:rPr>
              <a:t>service_instances</a:t>
            </a:r>
            <a:r>
              <a:rPr lang="en-US" sz="800" dirty="0">
                <a:solidFill>
                  <a:schemeClr val="bg2"/>
                </a:solidFill>
              </a:rPr>
              <a:t>"</a:t>
            </a:r>
          </a:p>
          <a:p>
            <a:r>
              <a:rPr lang="en-US" sz="800" dirty="0">
                <a:solidFill>
                  <a:schemeClr val="bg2"/>
                </a:solidFill>
              </a:rPr>
              <a:t>  }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$ </a:t>
            </a:r>
            <a:r>
              <a:rPr lang="en-US" sz="800" dirty="0" err="1">
                <a:solidFill>
                  <a:schemeClr val="bg2"/>
                </a:solidFill>
              </a:rPr>
              <a:t>cf</a:t>
            </a:r>
            <a:r>
              <a:rPr lang="en-US" sz="800" dirty="0">
                <a:solidFill>
                  <a:schemeClr val="bg2"/>
                </a:solidFill>
              </a:rPr>
              <a:t> marketplace</a:t>
            </a:r>
          </a:p>
          <a:p>
            <a:r>
              <a:rPr lang="en-US" sz="800" dirty="0">
                <a:solidFill>
                  <a:schemeClr val="bg2"/>
                </a:solidFill>
              </a:rPr>
              <a:t>Getting services from marketplace in org </a:t>
            </a:r>
            <a:r>
              <a:rPr lang="en-US" sz="800" dirty="0" err="1">
                <a:solidFill>
                  <a:schemeClr val="bg2"/>
                </a:solidFill>
              </a:rPr>
              <a:t>eph</a:t>
            </a:r>
            <a:r>
              <a:rPr lang="en-US" sz="800" dirty="0">
                <a:solidFill>
                  <a:schemeClr val="bg2"/>
                </a:solidFill>
              </a:rPr>
              <a:t>-org / space test as admin...</a:t>
            </a:r>
          </a:p>
          <a:p>
            <a:r>
              <a:rPr lang="en-US" sz="800" dirty="0">
                <a:solidFill>
                  <a:schemeClr val="bg2"/>
                </a:solidFill>
              </a:rPr>
              <a:t>OK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800" dirty="0">
                <a:solidFill>
                  <a:schemeClr val="bg2"/>
                </a:solidFill>
              </a:rPr>
              <a:t>service             	</a:t>
            </a:r>
            <a:r>
              <a:rPr lang="en-US" sz="800" dirty="0" smtClean="0">
                <a:solidFill>
                  <a:schemeClr val="bg2"/>
                </a:solidFill>
              </a:rPr>
              <a:t>plans         	description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en-US" sz="800" dirty="0" err="1">
                <a:solidFill>
                  <a:schemeClr val="bg2"/>
                </a:solidFill>
              </a:rPr>
              <a:t>helloworldService</a:t>
            </a:r>
            <a:r>
              <a:rPr lang="en-US" sz="800" dirty="0">
                <a:solidFill>
                  <a:schemeClr val="bg2"/>
                </a:solidFill>
              </a:rPr>
              <a:t>   </a:t>
            </a:r>
            <a:r>
              <a:rPr lang="en-US" sz="800" dirty="0" smtClean="0">
                <a:solidFill>
                  <a:schemeClr val="bg2"/>
                </a:solidFill>
              </a:rPr>
              <a:t>	hello</a:t>
            </a:r>
            <a:r>
              <a:rPr lang="en-US" sz="800" dirty="0">
                <a:solidFill>
                  <a:schemeClr val="bg2"/>
                </a:solidFill>
              </a:rPr>
              <a:t>-world   </a:t>
            </a:r>
            <a:r>
              <a:rPr lang="en-US" sz="800" dirty="0" smtClean="0">
                <a:solidFill>
                  <a:schemeClr val="bg2"/>
                </a:solidFill>
              </a:rPr>
              <a:t>	</a:t>
            </a:r>
            <a:r>
              <a:rPr lang="en-US" sz="800" dirty="0" err="1" smtClean="0">
                <a:solidFill>
                  <a:schemeClr val="bg2"/>
                </a:solidFill>
              </a:rPr>
              <a:t>helloworld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Service Instances</a:t>
            </a:r>
            <a:endParaRPr lang="en-US" sz="800" dirty="0" smtClean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166533" y="1456267"/>
            <a:ext cx="1498600" cy="347134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780000">
            <a:off x="3606801" y="1701716"/>
            <a:ext cx="1303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plan GUID</a:t>
            </a:r>
          </a:p>
        </p:txBody>
      </p:sp>
    </p:spTree>
    <p:extLst>
      <p:ext uri="{BB962C8B-B14F-4D97-AF65-F5344CB8AC3E}">
        <p14:creationId xmlns:p14="http://schemas.microsoft.com/office/powerpoint/2010/main" val="2581165222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31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Create hello world service instance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create-service </a:t>
            </a:r>
            <a:r>
              <a:rPr lang="en-US" sz="900" dirty="0" err="1">
                <a:solidFill>
                  <a:schemeClr val="bg2"/>
                </a:solidFill>
              </a:rPr>
              <a:t>helloworldService</a:t>
            </a:r>
            <a:r>
              <a:rPr lang="en-US" sz="900" dirty="0">
                <a:solidFill>
                  <a:schemeClr val="bg2"/>
                </a:solidFill>
              </a:rPr>
              <a:t> hello-world hw1</a:t>
            </a:r>
          </a:p>
          <a:p>
            <a:r>
              <a:rPr lang="en-US" sz="900" dirty="0">
                <a:solidFill>
                  <a:schemeClr val="bg2"/>
                </a:solidFill>
              </a:rPr>
              <a:t>Creating service hw1 in org </a:t>
            </a:r>
            <a:r>
              <a:rPr lang="en-US" sz="900" dirty="0" err="1">
                <a:solidFill>
                  <a:schemeClr val="bg2"/>
                </a:solidFill>
              </a:rPr>
              <a:t>eph</a:t>
            </a:r>
            <a:r>
              <a:rPr lang="en-US" sz="900" dirty="0">
                <a:solidFill>
                  <a:schemeClr val="bg2"/>
                </a:solidFill>
              </a:rPr>
              <a:t>-org / space test as admin...</a:t>
            </a:r>
          </a:p>
          <a:p>
            <a:r>
              <a:rPr lang="en-US" sz="900" dirty="0">
                <a:solidFill>
                  <a:schemeClr val="bg2"/>
                </a:solidFill>
              </a:rPr>
              <a:t>OK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services</a:t>
            </a:r>
          </a:p>
          <a:p>
            <a:r>
              <a:rPr lang="en-US" sz="900" dirty="0">
                <a:solidFill>
                  <a:schemeClr val="bg2"/>
                </a:solidFill>
              </a:rPr>
              <a:t>Getting services in org </a:t>
            </a:r>
            <a:r>
              <a:rPr lang="en-US" sz="900" dirty="0" err="1">
                <a:solidFill>
                  <a:schemeClr val="bg2"/>
                </a:solidFill>
              </a:rPr>
              <a:t>eph</a:t>
            </a:r>
            <a:r>
              <a:rPr lang="en-US" sz="900" dirty="0">
                <a:solidFill>
                  <a:schemeClr val="bg2"/>
                </a:solidFill>
              </a:rPr>
              <a:t>-org / space test as admin...</a:t>
            </a:r>
          </a:p>
          <a:p>
            <a:r>
              <a:rPr lang="en-US" sz="900" dirty="0">
                <a:solidFill>
                  <a:schemeClr val="bg2"/>
                </a:solidFill>
              </a:rPr>
              <a:t>OK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Name     service                    plan          </a:t>
            </a:r>
            <a:r>
              <a:rPr lang="en-US" sz="900" dirty="0">
                <a:solidFill>
                  <a:schemeClr val="bg2"/>
                </a:solidFill>
              </a:rPr>
              <a:t> </a:t>
            </a:r>
            <a:r>
              <a:rPr lang="en-US" sz="900" dirty="0" smtClean="0">
                <a:solidFill>
                  <a:schemeClr val="bg2"/>
                </a:solidFill>
              </a:rPr>
              <a:t>   bound </a:t>
            </a:r>
            <a:r>
              <a:rPr lang="en-US" sz="900" dirty="0">
                <a:solidFill>
                  <a:schemeClr val="bg2"/>
                </a:solidFill>
              </a:rPr>
              <a:t>apps</a:t>
            </a:r>
          </a:p>
          <a:p>
            <a:r>
              <a:rPr lang="en-US" sz="900" dirty="0">
                <a:solidFill>
                  <a:schemeClr val="bg2"/>
                </a:solidFill>
              </a:rPr>
              <a:t>hw1        </a:t>
            </a:r>
            <a:r>
              <a:rPr lang="en-US" sz="900" dirty="0" err="1" smtClean="0">
                <a:solidFill>
                  <a:schemeClr val="bg2"/>
                </a:solidFill>
              </a:rPr>
              <a:t>helloworldService</a:t>
            </a:r>
            <a:r>
              <a:rPr lang="en-US" sz="900" dirty="0" smtClean="0">
                <a:solidFill>
                  <a:schemeClr val="bg2"/>
                </a:solidFill>
              </a:rPr>
              <a:t>   hello</a:t>
            </a:r>
            <a:r>
              <a:rPr lang="en-US" sz="900" dirty="0">
                <a:solidFill>
                  <a:schemeClr val="bg2"/>
                </a:solidFill>
              </a:rPr>
              <a:t>-</a:t>
            </a:r>
            <a:r>
              <a:rPr lang="en-US" sz="900" dirty="0" smtClean="0">
                <a:solidFill>
                  <a:schemeClr val="bg2"/>
                </a:solidFill>
              </a:rPr>
              <a:t>world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100" b="1" i="1" dirty="0" smtClean="0">
                <a:solidFill>
                  <a:schemeClr val="bg2"/>
                </a:solidFill>
              </a:rPr>
              <a:t>Bind the instance to a sample app (e.g., spring-hello-</a:t>
            </a:r>
            <a:r>
              <a:rPr lang="en-US" sz="1100" b="1" i="1" dirty="0" err="1" smtClean="0">
                <a:solidFill>
                  <a:schemeClr val="bg2"/>
                </a:solidFill>
              </a:rPr>
              <a:t>env</a:t>
            </a:r>
            <a:r>
              <a:rPr lang="en-US" sz="1100" b="1" i="1" dirty="0" smtClean="0">
                <a:solidFill>
                  <a:schemeClr val="bg2"/>
                </a:solidFill>
              </a:rPr>
              <a:t>)</a:t>
            </a: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r>
              <a:rPr lang="en-US" sz="900" dirty="0">
                <a:solidFill>
                  <a:schemeClr val="bg2"/>
                </a:solidFill>
              </a:rPr>
              <a:t> </a:t>
            </a:r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push she -p target</a:t>
            </a:r>
            <a:r>
              <a:rPr lang="en-US" sz="900" dirty="0" smtClean="0">
                <a:solidFill>
                  <a:schemeClr val="bg2"/>
                </a:solidFill>
              </a:rPr>
              <a:t>/spring-hello-</a:t>
            </a:r>
            <a:r>
              <a:rPr lang="en-US" sz="900" dirty="0" err="1" smtClean="0">
                <a:solidFill>
                  <a:schemeClr val="bg2"/>
                </a:solidFill>
              </a:rPr>
              <a:t>env.war</a:t>
            </a:r>
            <a:r>
              <a:rPr lang="en-US" sz="900" dirty="0" smtClean="0">
                <a:solidFill>
                  <a:schemeClr val="bg2"/>
                </a:solidFill>
              </a:rPr>
              <a:t> –no-start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…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bind-service she hw1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…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push she -p target/spring-hello-</a:t>
            </a:r>
            <a:r>
              <a:rPr lang="en-US" sz="900" dirty="0" err="1" smtClean="0">
                <a:solidFill>
                  <a:schemeClr val="bg2"/>
                </a:solidFill>
              </a:rPr>
              <a:t>env.war</a:t>
            </a:r>
            <a:endParaRPr lang="en-US" sz="900" dirty="0" smtClean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…</a:t>
            </a: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48127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Browse to spring-hello-</a:t>
            </a:r>
            <a:r>
              <a:rPr lang="en-US" sz="1100" b="1" i="1" dirty="0" err="1" smtClean="0">
                <a:solidFill>
                  <a:schemeClr val="bg2"/>
                </a:solidFill>
              </a:rPr>
              <a:t>env</a:t>
            </a:r>
            <a:r>
              <a:rPr lang="en-US" sz="1100" b="1" i="1" dirty="0" smtClean="0">
                <a:solidFill>
                  <a:schemeClr val="bg2"/>
                </a:solidFill>
              </a:rPr>
              <a:t> and show ‘environment’…</a:t>
            </a: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r>
              <a:rPr lang="en-US" sz="1100" b="1" i="1" dirty="0" smtClean="0">
                <a:solidFill>
                  <a:schemeClr val="bg2"/>
                </a:solidFill>
              </a:rPr>
              <a:t>Browse to the provided ‘hello world’ URL…</a:t>
            </a:r>
          </a:p>
          <a:p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4" name="Picture 3" descr="hello-world-url-in-vcap_servic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1" y="1222403"/>
            <a:ext cx="5350935" cy="2056565"/>
          </a:xfrm>
          <a:prstGeom prst="rect">
            <a:avLst/>
          </a:prstGeom>
        </p:spPr>
      </p:pic>
      <p:pic>
        <p:nvPicPr>
          <p:cNvPr id="6" name="Picture 5" descr="hello-world-access-exampl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34" y="3429239"/>
            <a:ext cx="4673599" cy="10496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752600" y="2404533"/>
            <a:ext cx="1202267" cy="228600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880000">
            <a:off x="1109134" y="1845734"/>
            <a:ext cx="130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Note: username and service instance id are UUIDs</a:t>
            </a:r>
          </a:p>
        </p:txBody>
      </p:sp>
    </p:spTree>
    <p:extLst>
      <p:ext uri="{BB962C8B-B14F-4D97-AF65-F5344CB8AC3E}">
        <p14:creationId xmlns:p14="http://schemas.microsoft.com/office/powerpoint/2010/main" val="389949361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814308"/>
            <a:ext cx="5764213" cy="1505028"/>
          </a:xfrm>
        </p:spPr>
        <p:txBody>
          <a:bodyPr/>
          <a:lstStyle/>
          <a:p>
            <a:r>
              <a:rPr lang="en-US" dirty="0" smtClean="0"/>
              <a:t>Pivotal CF:</a:t>
            </a:r>
            <a:br>
              <a:rPr lang="en-US" dirty="0" smtClean="0"/>
            </a:br>
            <a:r>
              <a:rPr lang="en-US" dirty="0" smtClean="0"/>
              <a:t>Adding External Services - Lab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90588" y="2633384"/>
            <a:ext cx="6048375" cy="369332"/>
          </a:xfrm>
        </p:spPr>
        <p:txBody>
          <a:bodyPr/>
          <a:lstStyle/>
          <a:p>
            <a:r>
              <a:rPr lang="en-US" dirty="0" smtClean="0"/>
              <a:t>June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/ 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Clean-up</a:t>
            </a:r>
          </a:p>
          <a:p>
            <a:pPr lvl="1"/>
            <a:r>
              <a:rPr lang="en-US" dirty="0" smtClean="0"/>
              <a:t>E.g. use a ‘</a:t>
            </a:r>
            <a:r>
              <a:rPr lang="en-US" b="1" i="1" dirty="0" smtClean="0"/>
              <a:t>user defined service</a:t>
            </a:r>
            <a:r>
              <a:rPr lang="en-US" dirty="0" smtClean="0"/>
              <a:t>’ instance to provide Hello world service connection details to the Hello world service broker</a:t>
            </a:r>
          </a:p>
          <a:p>
            <a:r>
              <a:rPr lang="en-US" sz="2000" dirty="0" smtClean="0"/>
              <a:t>Convert to </a:t>
            </a:r>
            <a:r>
              <a:rPr lang="en-US" sz="2000" b="1" i="1" dirty="0" smtClean="0"/>
              <a:t>Spring Boot</a:t>
            </a:r>
          </a:p>
          <a:p>
            <a:r>
              <a:rPr lang="en-US" sz="2000" dirty="0" smtClean="0"/>
              <a:t>See how the Hello World broker differs from the approach </a:t>
            </a:r>
            <a:r>
              <a:rPr lang="en-US" sz="2000" dirty="0"/>
              <a:t>taken in </a:t>
            </a:r>
            <a:r>
              <a:rPr lang="en-US" sz="2000" dirty="0">
                <a:hlinkClick r:id="rId3"/>
              </a:rPr>
              <a:t>https://github.com/cloudfoundry-community/spring-service-</a:t>
            </a:r>
            <a:r>
              <a:rPr lang="en-US" sz="2000" dirty="0" smtClean="0">
                <a:hlinkClick r:id="rId3"/>
              </a:rPr>
              <a:t>broker</a:t>
            </a:r>
            <a:r>
              <a:rPr lang="en-US" sz="2000" dirty="0"/>
              <a:t> and </a:t>
            </a:r>
            <a:r>
              <a:rPr lang="en-US" sz="2000" dirty="0">
                <a:hlinkClick r:id="rId4"/>
              </a:rPr>
              <a:t>https://github.com/cloudfoundry-community/spring-boot-cf-service-</a:t>
            </a:r>
            <a:r>
              <a:rPr lang="en-US" sz="2000" dirty="0" smtClean="0">
                <a:hlinkClick r:id="rId4"/>
              </a:rPr>
              <a:t>broker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(note the need for ‘state maintenance’ in the broker…)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122951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Service Broker API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http://docs.gopivotal.com/pivotalcf/services/</a:t>
            </a:r>
            <a:r>
              <a:rPr lang="en-US" sz="2000" dirty="0" smtClean="0">
                <a:hlinkClick r:id="rId2"/>
              </a:rPr>
              <a:t>api.html</a:t>
            </a:r>
            <a:endParaRPr lang="en-US" sz="2000" dirty="0"/>
          </a:p>
          <a:p>
            <a:r>
              <a:rPr lang="en-US" sz="2000" dirty="0" smtClean="0"/>
              <a:t>Managing </a:t>
            </a:r>
            <a:r>
              <a:rPr lang="en-US" sz="2000" dirty="0"/>
              <a:t>Service Brokers: </a:t>
            </a:r>
            <a:r>
              <a:rPr lang="en-US" sz="2000" dirty="0">
                <a:hlinkClick r:id="rId3"/>
              </a:rPr>
              <a:t>http://docs.gopivotal.com/pivotalcf/services/managing-service-</a:t>
            </a:r>
            <a:r>
              <a:rPr lang="en-US" sz="2000" dirty="0" smtClean="0">
                <a:hlinkClick r:id="rId3"/>
              </a:rPr>
              <a:t>brokers.html</a:t>
            </a:r>
            <a:endParaRPr lang="en-US" sz="2000" dirty="0" smtClean="0"/>
          </a:p>
          <a:p>
            <a:r>
              <a:rPr lang="en-US" sz="2000" dirty="0"/>
              <a:t>Binding Credentials: </a:t>
            </a:r>
            <a:r>
              <a:rPr lang="en-US" sz="2000" dirty="0">
                <a:hlinkClick r:id="rId4"/>
              </a:rPr>
              <a:t>http://docs.gopivotal.com/pivotalcf/services/binding-</a:t>
            </a:r>
            <a:r>
              <a:rPr lang="en-US" sz="2000" dirty="0" smtClean="0">
                <a:hlinkClick r:id="rId4"/>
              </a:rPr>
              <a:t>credentials.html</a:t>
            </a:r>
            <a:endParaRPr lang="en-US" sz="2000" dirty="0" smtClean="0"/>
          </a:p>
          <a:p>
            <a:r>
              <a:rPr lang="en-US" sz="2000" dirty="0" smtClean="0"/>
              <a:t>Tiny </a:t>
            </a:r>
            <a:r>
              <a:rPr lang="en-US" sz="2000" dirty="0"/>
              <a:t>sample application: </a:t>
            </a:r>
            <a:r>
              <a:rPr lang="en-US" sz="2000" dirty="0">
                <a:hlinkClick r:id="rId5"/>
              </a:rPr>
              <a:t>https://github.com/cloudfoundry-samples/spring-hello-</a:t>
            </a:r>
            <a:r>
              <a:rPr lang="en-US" sz="2000" dirty="0" smtClean="0">
                <a:hlinkClick r:id="rId5"/>
              </a:rPr>
              <a:t>env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054492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8248" y="922338"/>
            <a:ext cx="8410575" cy="3382962"/>
          </a:xfrm>
        </p:spPr>
        <p:txBody>
          <a:bodyPr/>
          <a:lstStyle/>
          <a:p>
            <a:r>
              <a:rPr lang="en-US" dirty="0" smtClean="0"/>
              <a:t>Get a better understanding of the </a:t>
            </a:r>
            <a:br>
              <a:rPr lang="en-US" dirty="0" smtClean="0"/>
            </a:br>
            <a:r>
              <a:rPr lang="en-US" dirty="0" smtClean="0"/>
              <a:t>“semantics” of the API</a:t>
            </a:r>
          </a:p>
          <a:p>
            <a:r>
              <a:rPr lang="en-US" dirty="0" smtClean="0"/>
              <a:t>Review the layout / design of a “hello world” Service Broker (and the Hello World service it “fronts”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400" b="1" i="1" dirty="0" smtClean="0"/>
              <a:t>note: both based on a stripped down </a:t>
            </a:r>
            <a:r>
              <a:rPr lang="en-US" sz="1400" b="1" i="1" dirty="0"/>
              <a:t>version of</a:t>
            </a:r>
            <a:r>
              <a:rPr lang="en-US" sz="1400" b="1" i="1" dirty="0" smtClean="0"/>
              <a:t>: </a:t>
            </a:r>
            <a:br>
              <a:rPr lang="en-US" sz="1400" b="1" i="1" dirty="0" smtClean="0"/>
            </a:br>
            <a:r>
              <a:rPr lang="en-US" sz="1400" b="1" i="1" dirty="0" smtClean="0"/>
              <a:t>https</a:t>
            </a:r>
            <a:r>
              <a:rPr lang="en-US" sz="1400" b="1" i="1" dirty="0"/>
              <a:t>://</a:t>
            </a:r>
            <a:r>
              <a:rPr lang="en-US" sz="1400" b="1" i="1" dirty="0" err="1"/>
              <a:t>github.com</a:t>
            </a:r>
            <a:r>
              <a:rPr lang="en-US" sz="1400" b="1" i="1" dirty="0"/>
              <a:t>/</a:t>
            </a:r>
            <a:r>
              <a:rPr lang="en-US" sz="1400" b="1" i="1" dirty="0" err="1"/>
              <a:t>cloudfoundry</a:t>
            </a:r>
            <a:r>
              <a:rPr lang="en-US" sz="1400" b="1" i="1" dirty="0"/>
              <a:t>-community/spring-service-</a:t>
            </a:r>
            <a:r>
              <a:rPr lang="en-US" sz="1400" b="1" i="1" dirty="0" smtClean="0"/>
              <a:t>broker</a:t>
            </a:r>
            <a:endParaRPr lang="en-US" sz="1400" dirty="0" smtClean="0"/>
          </a:p>
          <a:p>
            <a:r>
              <a:rPr lang="en-US" dirty="0" smtClean="0"/>
              <a:t>Practical:</a:t>
            </a:r>
          </a:p>
          <a:p>
            <a:pPr lvl="1"/>
            <a:r>
              <a:rPr lang="en-US" sz="1600" dirty="0" smtClean="0"/>
              <a:t>Build and push service backend and service broker WARs</a:t>
            </a:r>
          </a:p>
          <a:p>
            <a:pPr lvl="1"/>
            <a:r>
              <a:rPr lang="en-US" sz="1600" dirty="0" smtClean="0"/>
              <a:t>Register: make the broker know to the Cloud Controller and allow access</a:t>
            </a:r>
          </a:p>
          <a:p>
            <a:pPr lvl="1"/>
            <a:r>
              <a:rPr lang="en-US" sz="1600" dirty="0" smtClean="0"/>
              <a:t>Use: Create and access a new service Instance</a:t>
            </a:r>
          </a:p>
          <a:p>
            <a:pPr lvl="1"/>
            <a:r>
              <a:rPr lang="en-US" sz="1600" dirty="0" smtClean="0"/>
              <a:t>Bind the new instance to an application + test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2787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Hello-World Service Anatomy - Arch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93700" y="1041400"/>
            <a:ext cx="8293100" cy="3479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600" y="12065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controller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87500" y="16637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Authorization controller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476500" y="20828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HW Instance controller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151033" y="12065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World controller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50900" y="28956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service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574800" y="33528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Authorization service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463800" y="37719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HW Instance Service</a:t>
            </a:r>
            <a:endParaRPr lang="en-US" sz="1200" dirty="0"/>
          </a:p>
        </p:txBody>
      </p:sp>
      <p:sp>
        <p:nvSpPr>
          <p:cNvPr id="17" name="Magnetic Disk 16"/>
          <p:cNvSpPr/>
          <p:nvPr/>
        </p:nvSpPr>
        <p:spPr>
          <a:xfrm>
            <a:off x="6388100" y="3543300"/>
            <a:ext cx="1397000" cy="914400"/>
          </a:xfrm>
          <a:prstGeom prst="flowChartMagneticDisk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8" idx="2"/>
            <a:endCxn id="17" idx="1"/>
          </p:cNvCxnSpPr>
          <p:nvPr/>
        </p:nvCxnSpPr>
        <p:spPr>
          <a:xfrm>
            <a:off x="7076017" y="3018366"/>
            <a:ext cx="10583" cy="524934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282700" y="2159000"/>
            <a:ext cx="12700" cy="6731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98700" y="2438400"/>
            <a:ext cx="12700" cy="6731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94200" y="3530600"/>
            <a:ext cx="1727200" cy="364067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086600" y="774701"/>
            <a:ext cx="8467" cy="402166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778000" y="762000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90800" y="787400"/>
            <a:ext cx="0" cy="914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03600" y="774700"/>
            <a:ext cx="12700" cy="13335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313766" y="1206499"/>
            <a:ext cx="1358900" cy="690033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 </a:t>
            </a:r>
            <a:r>
              <a:rPr lang="en-US" sz="1200" dirty="0" err="1" smtClean="0"/>
              <a:t>AuthN</a:t>
            </a:r>
            <a:r>
              <a:rPr lang="en-US" sz="1200" dirty="0" smtClean="0"/>
              <a:t> Provider</a:t>
            </a:r>
            <a:endParaRPr lang="en-US" sz="1200" dirty="0"/>
          </a:p>
        </p:txBody>
      </p:sp>
      <p:cxnSp>
        <p:nvCxnSpPr>
          <p:cNvPr id="44" name="Elbow Connector 43"/>
          <p:cNvCxnSpPr/>
          <p:nvPr/>
        </p:nvCxnSpPr>
        <p:spPr>
          <a:xfrm rot="10800000" flipV="1">
            <a:off x="2743200" y="1896532"/>
            <a:ext cx="2328334" cy="1270004"/>
          </a:xfrm>
          <a:prstGeom prst="bentConnector3">
            <a:avLst>
              <a:gd name="adj1" fmla="val 909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90900" y="2882900"/>
            <a:ext cx="12700" cy="6731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82268" y="736600"/>
            <a:ext cx="271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‘Hello World [&lt;service instance id&gt;]’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42567" y="2357966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World service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08284" y="1833032"/>
            <a:ext cx="10583" cy="524934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495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713" y="300038"/>
            <a:ext cx="8410575" cy="460375"/>
          </a:xfrm>
        </p:spPr>
        <p:txBody>
          <a:bodyPr/>
          <a:lstStyle/>
          <a:p>
            <a:r>
              <a:rPr lang="en-US" dirty="0" smtClean="0"/>
              <a:t>Hello-World Service Anatomy - </a:t>
            </a:r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0"/>
          </p:nvPr>
        </p:nvSpPr>
        <p:spPr>
          <a:xfrm>
            <a:off x="349781" y="837671"/>
            <a:ext cx="8410575" cy="3382962"/>
          </a:xfrm>
        </p:spPr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Repo (to hold on to accounts / HW instances / authorizations) is in memory (i.e., no persistence)</a:t>
            </a:r>
          </a:p>
          <a:p>
            <a:r>
              <a:rPr lang="en-US" dirty="0" smtClean="0"/>
              <a:t>‘Hello World’ service only accessible to authorization users:</a:t>
            </a:r>
          </a:p>
          <a:p>
            <a:pPr lvl="1"/>
            <a:r>
              <a:rPr lang="en-US" dirty="0" smtClean="0"/>
              <a:t>Have to authenticate</a:t>
            </a:r>
          </a:p>
          <a:p>
            <a:pPr lvl="1"/>
            <a:r>
              <a:rPr lang="en-US" dirty="0" smtClean="0"/>
              <a:t>Have to be authorized to access the ‘hello world’ “instance”</a:t>
            </a:r>
          </a:p>
          <a:p>
            <a:r>
              <a:rPr lang="en-US" dirty="0" smtClean="0"/>
              <a:t>A ‘hello world’ instance is represented by the “hello world server” serving (upon a GET) of a string stating: “Hello World [&lt;instance id&gt;]”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206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Hello-World Service Broker Anatomy - Arch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06400" y="1016000"/>
            <a:ext cx="8293100" cy="3479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3600" y="12065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Catalog controller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954867" y="1198033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controller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058834" y="1202266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Binding  controller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3400" y="1866900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778000" y="762000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07367" y="791633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47834" y="783166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63600" y="24130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Catalog service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94667" y="1858433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54867" y="2404533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service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98634" y="1875366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58834" y="2421466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Binding service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889000" y="3632200"/>
            <a:ext cx="7099300" cy="6477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World service mediator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81967" y="3064933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85934" y="3094566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171267" y="1604434"/>
            <a:ext cx="1286933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Reverse </a:t>
            </a:r>
            <a:r>
              <a:rPr lang="en-US" sz="1200" dirty="0" err="1" smtClean="0"/>
              <a:t>AuthN</a:t>
            </a:r>
            <a:r>
              <a:rPr lang="en-US" sz="1200" dirty="0" smtClean="0"/>
              <a:t> Provider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2351674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713" y="300038"/>
            <a:ext cx="8410575" cy="460375"/>
          </a:xfrm>
        </p:spPr>
        <p:txBody>
          <a:bodyPr/>
          <a:lstStyle/>
          <a:p>
            <a:r>
              <a:rPr lang="en-US" dirty="0" smtClean="0"/>
              <a:t>Hello-World Service Broker Anatomy - </a:t>
            </a:r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410575" cy="3382962"/>
          </a:xfrm>
        </p:spPr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Repo is in memory (no persistence)</a:t>
            </a:r>
          </a:p>
          <a:p>
            <a:r>
              <a:rPr lang="en-US" dirty="0" smtClean="0"/>
              <a:t>‘Mediator’ is the construct that communicates with the Hello World service (using </a:t>
            </a:r>
            <a:r>
              <a:rPr lang="en-US" dirty="0" err="1" smtClean="0"/>
              <a:t>RestTemplate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 to be told per </a:t>
            </a:r>
            <a:r>
              <a:rPr lang="en-US" b="1" i="1" dirty="0" err="1" smtClean="0"/>
              <a:t>env</a:t>
            </a:r>
            <a:r>
              <a:rPr lang="en-US" b="1" i="1" dirty="0" smtClean="0"/>
              <a:t> </a:t>
            </a:r>
            <a:r>
              <a:rPr lang="en-US" b="1" i="1" dirty="0" err="1" smtClean="0"/>
              <a:t>vars</a:t>
            </a:r>
            <a:r>
              <a:rPr lang="en-US" dirty="0" smtClean="0"/>
              <a:t> where that actual Hello World service resides (+ </a:t>
            </a:r>
            <a:r>
              <a:rPr lang="en-US" dirty="0" err="1" smtClean="0"/>
              <a:t>creds</a:t>
            </a:r>
            <a:r>
              <a:rPr lang="en-US" dirty="0" smtClean="0"/>
              <a:t> to access)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08076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Semantics: Mismatch? (*)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6714" y="1011238"/>
            <a:ext cx="8410575" cy="3382962"/>
          </a:xfrm>
        </p:spPr>
        <p:txBody>
          <a:bodyPr/>
          <a:lstStyle/>
          <a:p>
            <a:r>
              <a:rPr lang="en-US" dirty="0" smtClean="0"/>
              <a:t>Hello-World Service:</a:t>
            </a:r>
          </a:p>
          <a:p>
            <a:pPr lvl="1"/>
            <a:r>
              <a:rPr lang="en-US" dirty="0" smtClean="0"/>
              <a:t>Entities:</a:t>
            </a:r>
          </a:p>
          <a:p>
            <a:pPr lvl="2"/>
            <a:r>
              <a:rPr lang="en-US" dirty="0" smtClean="0"/>
              <a:t>Service Instance</a:t>
            </a:r>
          </a:p>
          <a:p>
            <a:pPr lvl="2"/>
            <a:r>
              <a:rPr lang="en-US" dirty="0" smtClean="0"/>
              <a:t>Account</a:t>
            </a:r>
          </a:p>
          <a:p>
            <a:pPr lvl="2"/>
            <a:r>
              <a:rPr lang="en-US" dirty="0" smtClean="0"/>
              <a:t>Authorization</a:t>
            </a:r>
          </a:p>
          <a:p>
            <a:r>
              <a:rPr lang="en-US" dirty="0" smtClean="0"/>
              <a:t>Hello-World Broker:</a:t>
            </a:r>
          </a:p>
          <a:p>
            <a:pPr lvl="1"/>
            <a:r>
              <a:rPr lang="en-US" dirty="0" smtClean="0"/>
              <a:t>Entities:</a:t>
            </a:r>
          </a:p>
          <a:p>
            <a:pPr lvl="2"/>
            <a:r>
              <a:rPr lang="en-US" dirty="0" smtClean="0"/>
              <a:t>Service Instance</a:t>
            </a:r>
          </a:p>
          <a:p>
            <a:pPr lvl="2"/>
            <a:r>
              <a:rPr lang="en-US" dirty="0" smtClean="0"/>
              <a:t>Service Binding</a:t>
            </a:r>
          </a:p>
          <a:p>
            <a:pPr marL="0" indent="0">
              <a:buNone/>
            </a:pPr>
            <a:r>
              <a:rPr lang="en-US" dirty="0" smtClean="0"/>
              <a:t>(*) needs to be bridged…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301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semantic gap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Performed by each service implementation:</a:t>
            </a:r>
          </a:p>
          <a:p>
            <a:pPr lvl="1"/>
            <a:r>
              <a:rPr lang="en-US" dirty="0" err="1" smtClean="0"/>
              <a:t>HelloWorldServiceInstanceService</a:t>
            </a:r>
            <a:endParaRPr lang="en-US" dirty="0" smtClean="0"/>
          </a:p>
          <a:p>
            <a:pPr lvl="2"/>
            <a:r>
              <a:rPr lang="en-US" dirty="0" smtClean="0"/>
              <a:t>Create service instance = create service instance</a:t>
            </a:r>
          </a:p>
          <a:p>
            <a:pPr lvl="2"/>
            <a:r>
              <a:rPr lang="en-US" dirty="0" smtClean="0"/>
              <a:t>Destroy service instance = destroy service instance</a:t>
            </a:r>
          </a:p>
          <a:p>
            <a:pPr lvl="1"/>
            <a:r>
              <a:rPr lang="en-US" dirty="0" err="1" smtClean="0"/>
              <a:t>HelloWorldServiceInstanceBindingService</a:t>
            </a:r>
            <a:endParaRPr lang="en-US" dirty="0" smtClean="0"/>
          </a:p>
          <a:p>
            <a:pPr lvl="2"/>
            <a:r>
              <a:rPr lang="en-US" dirty="0" smtClean="0"/>
              <a:t>Create service binding = create account + create authorization</a:t>
            </a:r>
          </a:p>
          <a:p>
            <a:pPr lvl="2"/>
            <a:r>
              <a:rPr lang="en-US" dirty="0" smtClean="0"/>
              <a:t>Destroy service binding  = destroy authorization + destroy account</a:t>
            </a:r>
          </a:p>
          <a:p>
            <a:pPr lvl="1"/>
            <a:r>
              <a:rPr lang="en-US" dirty="0" err="1" smtClean="0"/>
              <a:t>HelloWorldCatalogService</a:t>
            </a:r>
            <a:endParaRPr lang="en-US" dirty="0" smtClean="0"/>
          </a:p>
          <a:p>
            <a:pPr lvl="2"/>
            <a:r>
              <a:rPr lang="en-US" dirty="0" smtClean="0"/>
              <a:t>Get catalog = return a canned catalog dataset (contains a single ‘hello-world’ plan)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0333" y="2159000"/>
            <a:ext cx="719666" cy="6858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2117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_PPT_Template_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</Template>
  <TotalTime>42842</TotalTime>
  <Words>3059</Words>
  <Application>Microsoft Macintosh PowerPoint</Application>
  <PresentationFormat>On-screen Show (16:9)</PresentationFormat>
  <Paragraphs>323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Pivotal_PPT_Template_16x9_external</vt:lpstr>
      <vt:lpstr>Office Theme</vt:lpstr>
      <vt:lpstr>1_Pivotal_interim_040113_template_</vt:lpstr>
      <vt:lpstr>PowerPoint Presentation</vt:lpstr>
      <vt:lpstr>Pivotal CF: Adding External Services - Lab</vt:lpstr>
      <vt:lpstr>Lab Goals</vt:lpstr>
      <vt:lpstr>Hello-World Service Anatomy - Arch</vt:lpstr>
      <vt:lpstr>Hello-World Service Anatomy - Impl</vt:lpstr>
      <vt:lpstr>Hello-World Service Broker Anatomy - Arch</vt:lpstr>
      <vt:lpstr>Hello-World Service Broker Anatomy - Impl</vt:lpstr>
      <vt:lpstr>API Semantics: Mismatch? (*)</vt:lpstr>
      <vt:lpstr>Bridging the semantic gap </vt:lpstr>
      <vt:lpstr>                                    Hello-World Ecosystem</vt:lpstr>
      <vt:lpstr>Deploying the HW service</vt:lpstr>
      <vt:lpstr>Testing the HW service, e.g., using curl</vt:lpstr>
      <vt:lpstr>Deploying the HW service broker</vt:lpstr>
      <vt:lpstr>Testing the HW service broker, e.g., using curl</vt:lpstr>
      <vt:lpstr>Register (1)</vt:lpstr>
      <vt:lpstr>Register (2)</vt:lpstr>
      <vt:lpstr>Register (3)</vt:lpstr>
      <vt:lpstr>Use (1)</vt:lpstr>
      <vt:lpstr>Use (2)</vt:lpstr>
      <vt:lpstr>TODO / Further work</vt:lpstr>
      <vt:lpstr>Resources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Edgar Honing</cp:lastModifiedBy>
  <cp:revision>331</cp:revision>
  <cp:lastPrinted>2013-09-04T16:46:42Z</cp:lastPrinted>
  <dcterms:created xsi:type="dcterms:W3CDTF">2013-08-07T17:52:30Z</dcterms:created>
  <dcterms:modified xsi:type="dcterms:W3CDTF">2014-05-30T21:19:34Z</dcterms:modified>
</cp:coreProperties>
</file>