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99" r:id="rId2"/>
    <p:sldMasterId id="2147483703" r:id="rId3"/>
  </p:sldMasterIdLst>
  <p:notesMasterIdLst>
    <p:notesMasterId r:id="rId22"/>
  </p:notesMasterIdLst>
  <p:handoutMasterIdLst>
    <p:handoutMasterId r:id="rId23"/>
  </p:handoutMasterIdLst>
  <p:sldIdLst>
    <p:sldId id="352" r:id="rId4"/>
    <p:sldId id="317" r:id="rId5"/>
    <p:sldId id="403" r:id="rId6"/>
    <p:sldId id="391" r:id="rId7"/>
    <p:sldId id="382" r:id="rId8"/>
    <p:sldId id="402" r:id="rId9"/>
    <p:sldId id="373" r:id="rId10"/>
    <p:sldId id="400" r:id="rId11"/>
    <p:sldId id="401" r:id="rId12"/>
    <p:sldId id="394" r:id="rId13"/>
    <p:sldId id="379" r:id="rId14"/>
    <p:sldId id="405" r:id="rId15"/>
    <p:sldId id="378" r:id="rId16"/>
    <p:sldId id="404" r:id="rId17"/>
    <p:sldId id="381" r:id="rId18"/>
    <p:sldId id="384" r:id="rId19"/>
    <p:sldId id="406" r:id="rId20"/>
    <p:sldId id="284" r:id="rId21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21D"/>
    <a:srgbClr val="0000D0"/>
    <a:srgbClr val="856443"/>
    <a:srgbClr val="0FFFFF"/>
    <a:srgbClr val="C1C389"/>
    <a:srgbClr val="E8241C"/>
    <a:srgbClr val="8900EB"/>
    <a:srgbClr val="74C085"/>
    <a:srgbClr val="008881"/>
    <a:srgbClr val="339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6" autoAdjust="0"/>
    <p:restoredTop sz="82663" autoAdjust="0"/>
  </p:normalViewPr>
  <p:slideViewPr>
    <p:cSldViewPr snapToGrid="0" showGuides="1">
      <p:cViewPr>
        <p:scale>
          <a:sx n="100" d="100"/>
          <a:sy n="100" d="100"/>
        </p:scale>
        <p:origin x="-1744" y="-344"/>
      </p:cViewPr>
      <p:guideLst>
        <p:guide orient="horz" pos="1044"/>
        <p:guide pos="1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8" d="100"/>
          <a:sy n="108" d="100"/>
        </p:scale>
        <p:origin x="-4192" y="-11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692150"/>
            <a:ext cx="373380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692150"/>
            <a:ext cx="373380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sure to explain that even legacy and</a:t>
            </a:r>
            <a:r>
              <a:rPr lang="en-US" baseline="0" dirty="0" smtClean="0"/>
              <a:t> existing services can also be exposed via a Managed Service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Example: multiple applications connect to the same legacy oracle database and therefore just need connection info and credentials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1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0563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Service brokers are ‘known’ to (registered</a:t>
            </a:r>
            <a:r>
              <a:rPr lang="en-US" sz="2000" baseline="0" dirty="0" smtClean="0"/>
              <a:t> with) the CC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28018" y="8758245"/>
            <a:ext cx="3004610" cy="460379"/>
          </a:xfrm>
          <a:prstGeom prst="rect">
            <a:avLst/>
          </a:prstGeom>
        </p:spPr>
        <p:txBody>
          <a:bodyPr lIns="90718" tIns="45359" rIns="90718" bIns="45359"/>
          <a:lstStyle/>
          <a:p>
            <a:fld id="{9FC8DD7F-993E-F240-9BF1-7E5C28EE956C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791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2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MySQL</a:t>
            </a:r>
          </a:p>
          <a:p>
            <a:endParaRPr lang="en-US" dirty="0" smtClean="0"/>
          </a:p>
          <a:p>
            <a:r>
              <a:rPr lang="en-US" dirty="0" smtClean="0"/>
              <a:t>Notice ‘PLAN’ differences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75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both ‘service instance creation’ and ‘service binding creation’, org/space/plan</a:t>
            </a:r>
            <a:r>
              <a:rPr lang="en-US" baseline="0" dirty="0" smtClean="0"/>
              <a:t> identifiers are provided to the ‘service broker’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allows the broker flexibility what to do</a:t>
            </a:r>
          </a:p>
          <a:p>
            <a:endParaRPr lang="en-US" dirty="0" smtClean="0"/>
          </a:p>
          <a:p>
            <a:r>
              <a:rPr lang="en-US" dirty="0" smtClean="0"/>
              <a:t>Explain</a:t>
            </a:r>
            <a:r>
              <a:rPr lang="en-US" baseline="0" dirty="0" smtClean="0"/>
              <a:t> ORG</a:t>
            </a:r>
          </a:p>
          <a:p>
            <a:r>
              <a:rPr lang="en-US" dirty="0" smtClean="0"/>
              <a:t>Explain SPACE</a:t>
            </a:r>
          </a:p>
          <a:p>
            <a:r>
              <a:rPr lang="en-US" smtClean="0"/>
              <a:t>Explain</a:t>
            </a:r>
            <a:r>
              <a:rPr lang="en-US" baseline="0" smtClean="0"/>
              <a:t>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90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both ‘service instance creation’ and ‘service binding creation’, org/space/plan</a:t>
            </a:r>
            <a:r>
              <a:rPr lang="en-US" baseline="0" dirty="0" smtClean="0"/>
              <a:t> identifiers are provided to the ‘service broker’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allows the broker </a:t>
            </a:r>
            <a:r>
              <a:rPr lang="en-US" baseline="0" smtClean="0"/>
              <a:t>flexibility what to 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90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strong semantics dictated regarding a ‘service instance’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3292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24 Point Arial Title Case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2" name="Picture 11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2329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676400" y="2984500"/>
            <a:ext cx="5689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50" cap="none" dirty="0" smtClean="0">
                <a:solidFill>
                  <a:schemeClr val="accent3"/>
                </a:solidFill>
                <a:latin typeface="Arial"/>
                <a:cs typeface="Arial"/>
              </a:rPr>
              <a:t>BUILT FOR THE</a:t>
            </a:r>
            <a:r>
              <a:rPr lang="en-US" sz="2250" cap="all" baseline="0" dirty="0" smtClean="0">
                <a:solidFill>
                  <a:schemeClr val="accent3"/>
                </a:solidFill>
                <a:latin typeface="Arial"/>
                <a:cs typeface="Arial"/>
              </a:rPr>
              <a:t> </a:t>
            </a:r>
            <a:r>
              <a:rPr lang="en-US" sz="2250" cap="none" baseline="0" dirty="0" smtClean="0">
                <a:solidFill>
                  <a:srgbClr val="3EA7BC"/>
                </a:solidFill>
                <a:latin typeface="Arial"/>
                <a:cs typeface="Arial"/>
              </a:rPr>
              <a:t>SPEED OF BUSINESS</a:t>
            </a:r>
            <a:endParaRPr lang="en-US" sz="2250" cap="none" dirty="0" smtClean="0">
              <a:solidFill>
                <a:srgbClr val="3EA7BC"/>
              </a:solidFill>
              <a:latin typeface="Arial"/>
              <a:cs typeface="Arial"/>
            </a:endParaRPr>
          </a:p>
        </p:txBody>
      </p:sp>
      <p:pic>
        <p:nvPicPr>
          <p:cNvPr id="5" name="Picture 4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>
          <a:xfrm>
            <a:off x="1948133" y="1490368"/>
            <a:ext cx="5189267" cy="125918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360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66713" y="1074738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42888"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Arial"/>
              <a:buChar char="•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9" name="Picture 8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0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2.xml"/><Relationship Id="rId3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Relationship Id="rId3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2013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75" r:id="rId5"/>
    <p:sldLayoutId id="2147483697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98" r:id="rId14"/>
    <p:sldLayoutId id="2147483691" r:id="rId15"/>
    <p:sldLayoutId id="2147483705" r:id="rId1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 txBox="1"/>
          <p:nvPr/>
        </p:nvSpPr>
        <p:spPr>
          <a:xfrm flipH="1">
            <a:off x="8553452" y="5021497"/>
            <a:ext cx="533399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4D4D4D"/>
              </a:buClr>
              <a:buSzPct val="25000"/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9" name="Shape 9"/>
          <p:cNvSpPr/>
          <p:nvPr/>
        </p:nvSpPr>
        <p:spPr>
          <a:xfrm>
            <a:off x="7941734" y="4713967"/>
            <a:ext cx="957261" cy="21945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" name="Shape 10"/>
          <p:cNvSpPr txBox="1"/>
          <p:nvPr/>
        </p:nvSpPr>
        <p:spPr>
          <a:xfrm>
            <a:off x="365125" y="5025750"/>
            <a:ext cx="2274886" cy="1000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4D4D4D"/>
              </a:buClr>
              <a:buSzPct val="25000"/>
              <a:buFont typeface="Arial"/>
              <a:buNone/>
            </a:pPr>
            <a:r>
              <a:rPr lang="en-US" sz="650" kern="0">
                <a:solidFill>
                  <a:srgbClr val="7F7F7F"/>
                </a:solidFill>
                <a:ea typeface="Arial"/>
                <a:cs typeface="Arial"/>
                <a:sym typeface="Arial"/>
              </a:rPr>
              <a:t>Pivotal Confidential–Internal Use Only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7" descr="EMC logo white-l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gray">
          <a:xfrm>
            <a:off x="7951410" y="4686262"/>
            <a:ext cx="899577" cy="2553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50" dirty="0" smtClean="0">
                <a:solidFill>
                  <a:srgbClr val="FFFFFF">
                    <a:lumMod val="50000"/>
                  </a:srgbClr>
                </a:solidFill>
                <a:cs typeface="Arial"/>
              </a:rPr>
              <a:t>© Copyright 2013 Pivotal. All rights reserved.</a:t>
            </a:r>
            <a:endParaRPr lang="en-US" sz="650" dirty="0">
              <a:solidFill>
                <a:srgbClr val="FFFFFF">
                  <a:lumMod val="50000"/>
                </a:srgbClr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opivotal.com/pivotalcf/services/managing-service-brokers.html" TargetMode="External"/><Relationship Id="rId4" Type="http://schemas.openxmlformats.org/officeDocument/2006/relationships/hyperlink" Target="http://docs.gopivotal.com/pivotalcf/services/access-control.html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opivotal.com/pivotalcf/services/managing-service-brokers.html" TargetMode="External"/><Relationship Id="rId4" Type="http://schemas.openxmlformats.org/officeDocument/2006/relationships/hyperlink" Target="http://docs.gopivotal.com/pivotalcf/services/binding-credentials.html" TargetMode="External"/><Relationship Id="rId5" Type="http://schemas.openxmlformats.org/officeDocument/2006/relationships/hyperlink" Target="https://github.com/cloudfoundry-samples/spring-hello-env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docs.gopivotal.com/pivotalcf/services/api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jpeg"/><Relationship Id="rId14" Type="http://schemas.openxmlformats.org/officeDocument/2006/relationships/image" Target="../media/image18.jpe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gline_tit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29" y="3553730"/>
            <a:ext cx="6997742" cy="49983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61849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62576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Broker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 smtClean="0"/>
              <a:t>GET </a:t>
            </a:r>
            <a:r>
              <a:rPr lang="en-US" sz="1800" dirty="0"/>
              <a:t>/v2/</a:t>
            </a:r>
            <a:r>
              <a:rPr lang="en-US" sz="1800" dirty="0" smtClean="0"/>
              <a:t>catalog – List services and plans available from this broker.</a:t>
            </a:r>
          </a:p>
          <a:p>
            <a:r>
              <a:rPr lang="en-US" sz="1800" dirty="0"/>
              <a:t>PUT /v2/</a:t>
            </a:r>
            <a:r>
              <a:rPr lang="en-US" sz="1800" dirty="0" err="1"/>
              <a:t>service_instances</a:t>
            </a:r>
            <a:r>
              <a:rPr lang="en-US" sz="1800" dirty="0"/>
              <a:t>/:</a:t>
            </a:r>
            <a:r>
              <a:rPr lang="en-US" sz="1800" dirty="0" smtClean="0"/>
              <a:t>id – Create a new service instance.</a:t>
            </a:r>
          </a:p>
          <a:p>
            <a:r>
              <a:rPr lang="en-US" sz="1800" dirty="0"/>
              <a:t>PUT /v2/</a:t>
            </a:r>
            <a:r>
              <a:rPr lang="en-US" sz="1800" dirty="0" err="1"/>
              <a:t>service_instances</a:t>
            </a:r>
            <a:r>
              <a:rPr lang="en-US" sz="1800" dirty="0"/>
              <a:t>/:</a:t>
            </a:r>
            <a:r>
              <a:rPr lang="en-US" sz="1800" dirty="0" err="1"/>
              <a:t>instance_id</a:t>
            </a:r>
            <a:r>
              <a:rPr lang="en-US" sz="1800" dirty="0"/>
              <a:t>/</a:t>
            </a:r>
            <a:r>
              <a:rPr lang="en-US" sz="1800" dirty="0" err="1"/>
              <a:t>service_bindings</a:t>
            </a:r>
            <a:r>
              <a:rPr lang="en-US" sz="1800" dirty="0"/>
              <a:t>/:</a:t>
            </a:r>
            <a:r>
              <a:rPr lang="en-US" sz="1800" dirty="0" smtClean="0"/>
              <a:t>id – Create a new binding to a service instance.</a:t>
            </a:r>
          </a:p>
          <a:p>
            <a:r>
              <a:rPr lang="en-US" sz="1800" dirty="0"/>
              <a:t>DELETE /v2/</a:t>
            </a:r>
            <a:r>
              <a:rPr lang="en-US" sz="1800" dirty="0" err="1"/>
              <a:t>service_instances</a:t>
            </a:r>
            <a:r>
              <a:rPr lang="en-US" sz="1800" dirty="0"/>
              <a:t>/:</a:t>
            </a:r>
            <a:r>
              <a:rPr lang="en-US" sz="1800" dirty="0" err="1"/>
              <a:t>instance_id</a:t>
            </a:r>
            <a:r>
              <a:rPr lang="en-US" sz="1800" dirty="0"/>
              <a:t>/</a:t>
            </a:r>
            <a:r>
              <a:rPr lang="en-US" sz="1800" dirty="0" err="1"/>
              <a:t>service_bindings</a:t>
            </a:r>
            <a:r>
              <a:rPr lang="en-US" sz="1800" dirty="0"/>
              <a:t>/:</a:t>
            </a:r>
            <a:r>
              <a:rPr lang="en-US" sz="1800" dirty="0" smtClean="0"/>
              <a:t>id – Unbind from a service instance.</a:t>
            </a:r>
          </a:p>
          <a:p>
            <a:r>
              <a:rPr lang="en-US" sz="1800" dirty="0"/>
              <a:t>DELETE /v2/</a:t>
            </a:r>
            <a:r>
              <a:rPr lang="en-US" sz="1800" dirty="0" err="1"/>
              <a:t>service_instances</a:t>
            </a:r>
            <a:r>
              <a:rPr lang="en-US" sz="1800" dirty="0"/>
              <a:t>/:</a:t>
            </a:r>
            <a:r>
              <a:rPr lang="en-US" sz="1800" dirty="0" smtClean="0"/>
              <a:t>id – Delete a service instance.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7139950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Broker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 smtClean="0"/>
              <a:t>Make the service broker known to the Cloud Controller</a:t>
            </a:r>
          </a:p>
          <a:p>
            <a:pPr lvl="1"/>
            <a:r>
              <a:rPr lang="en-US" sz="1400" i="1" dirty="0" err="1" smtClean="0"/>
              <a:t>cf</a:t>
            </a:r>
            <a:r>
              <a:rPr lang="en-US" sz="1400" i="1" dirty="0" smtClean="0"/>
              <a:t> create service-broker &lt;broker name&gt; &lt;username&gt; &lt;password&gt; &lt;broker base URI&gt;</a:t>
            </a:r>
          </a:p>
          <a:p>
            <a:pPr lvl="1"/>
            <a:r>
              <a:rPr lang="en-US" sz="1400" dirty="0" smtClean="0"/>
              <a:t>Broker should ONLY allow access to those requestors it shared its credential with (Basic </a:t>
            </a:r>
            <a:r>
              <a:rPr lang="en-US" sz="1400" dirty="0" err="1" smtClean="0"/>
              <a:t>Auth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http://docs.gopivotal.com/pivotalcf/services/managing-service-brokers.html#register-</a:t>
            </a:r>
            <a:r>
              <a:rPr lang="en-US" sz="1400" dirty="0" smtClean="0">
                <a:hlinkClick r:id="rId3"/>
              </a:rPr>
              <a:t>broker</a:t>
            </a:r>
            <a:endParaRPr lang="en-US" sz="1400" dirty="0" smtClean="0"/>
          </a:p>
          <a:p>
            <a:r>
              <a:rPr lang="en-US" sz="1800" dirty="0" smtClean="0"/>
              <a:t>Make ‘plans’ accessible to users in a specific org/space</a:t>
            </a:r>
          </a:p>
          <a:p>
            <a:pPr lvl="1"/>
            <a:r>
              <a:rPr lang="en-US" sz="1400" dirty="0" smtClean="0"/>
              <a:t>Somewhat cumbersome: need to “hand parse” JSON to find service plan UUID as registered with the CC</a:t>
            </a:r>
          </a:p>
          <a:p>
            <a:pPr lvl="1"/>
            <a:r>
              <a:rPr lang="en-US" sz="1400" dirty="0"/>
              <a:t>See: </a:t>
            </a:r>
            <a:r>
              <a:rPr lang="en-US" sz="1400" dirty="0">
                <a:hlinkClick r:id="rId4"/>
              </a:rPr>
              <a:t>http://docs.gopivotal.com/pivotalcf/services/access-control.html#make-plans-</a:t>
            </a:r>
            <a:r>
              <a:rPr lang="en-US" sz="1400" dirty="0" smtClean="0">
                <a:hlinkClick r:id="rId4"/>
              </a:rPr>
              <a:t>public</a:t>
            </a:r>
            <a:endParaRPr lang="en-US" sz="1400" dirty="0" smtClean="0"/>
          </a:p>
          <a:p>
            <a:pPr lvl="1"/>
            <a:endParaRPr lang="en-US" sz="1400" dirty="0"/>
          </a:p>
          <a:p>
            <a:pPr marL="457200" lvl="1" indent="0">
              <a:buNone/>
            </a:pPr>
            <a:r>
              <a:rPr lang="en-US" sz="1400" b="1" i="1" dirty="0" smtClean="0"/>
              <a:t>Need admin </a:t>
            </a:r>
            <a:r>
              <a:rPr lang="en-US" sz="1400" b="1" i="1" dirty="0" err="1" smtClean="0"/>
              <a:t>creds</a:t>
            </a:r>
            <a:r>
              <a:rPr lang="en-US" sz="1400" b="1" i="1" dirty="0" smtClean="0"/>
              <a:t>/role in order to introduce a service broker to the Cloud Controller!</a:t>
            </a:r>
            <a:endParaRPr lang="en-US" sz="1400" b="1" i="1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5326453"/>
      </p:ext>
    </p:extLst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Broker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935038"/>
            <a:ext cx="8410575" cy="3382962"/>
          </a:xfrm>
        </p:spPr>
        <p:txBody>
          <a:bodyPr/>
          <a:lstStyle/>
          <a:p>
            <a:r>
              <a:rPr lang="en-US" sz="1800" dirty="0" smtClean="0"/>
              <a:t>Service implementation </a:t>
            </a:r>
            <a:r>
              <a:rPr lang="en-US" sz="1800" dirty="0"/>
              <a:t>is up to the service provider/developer. </a:t>
            </a:r>
            <a:endParaRPr lang="en-US" sz="1800" dirty="0" smtClean="0"/>
          </a:p>
          <a:p>
            <a:r>
              <a:rPr lang="en-US" sz="1800" dirty="0" smtClean="0"/>
              <a:t>Cloud </a:t>
            </a:r>
            <a:r>
              <a:rPr lang="en-US" sz="1800" dirty="0"/>
              <a:t>Foundry only requires that the service provider implement the service broker API. </a:t>
            </a:r>
            <a:endParaRPr lang="en-US" sz="1800" dirty="0" smtClean="0"/>
          </a:p>
          <a:p>
            <a:r>
              <a:rPr lang="en-US" sz="1800" dirty="0" smtClean="0"/>
              <a:t>A </a:t>
            </a:r>
            <a:r>
              <a:rPr lang="en-US" sz="1800" dirty="0"/>
              <a:t>broker can be implemented as a </a:t>
            </a:r>
            <a:r>
              <a:rPr lang="en-US" sz="1800" dirty="0" smtClean="0"/>
              <a:t>separate </a:t>
            </a:r>
            <a:r>
              <a:rPr lang="en-US" sz="1800" dirty="0"/>
              <a:t>application, or by adding the required http endpoints to an existing service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70600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Broker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935038"/>
            <a:ext cx="8410575" cy="3382962"/>
          </a:xfrm>
        </p:spPr>
        <p:txBody>
          <a:bodyPr/>
          <a:lstStyle/>
          <a:p>
            <a:r>
              <a:rPr lang="en-US" sz="1800" b="1" i="1" dirty="0" smtClean="0"/>
              <a:t>Best Practice</a:t>
            </a:r>
            <a:r>
              <a:rPr lang="en-US" sz="1800" dirty="0" smtClean="0"/>
              <a:t>: Each binding is represented by its own </a:t>
            </a:r>
            <a:r>
              <a:rPr lang="en-US" sz="1800" i="1" dirty="0" smtClean="0"/>
              <a:t>credentials</a:t>
            </a:r>
            <a:r>
              <a:rPr lang="en-US" sz="1800" dirty="0" smtClean="0"/>
              <a:t> =&gt;</a:t>
            </a:r>
          </a:p>
          <a:p>
            <a:pPr lvl="1"/>
            <a:r>
              <a:rPr lang="en-US" sz="1600" dirty="0" smtClean="0"/>
              <a:t>T=1: create service instance</a:t>
            </a:r>
          </a:p>
          <a:p>
            <a:pPr lvl="2"/>
            <a:r>
              <a:rPr lang="en-US" b="1" i="1" dirty="0" smtClean="0"/>
              <a:t>Neither App-1 or App-2 has access to the service instance</a:t>
            </a:r>
          </a:p>
          <a:p>
            <a:pPr lvl="1"/>
            <a:r>
              <a:rPr lang="en-US" sz="1600" dirty="0" smtClean="0"/>
              <a:t>T=2: bind App-1 to service instance</a:t>
            </a:r>
          </a:p>
          <a:p>
            <a:pPr lvl="2"/>
            <a:r>
              <a:rPr lang="en-US" b="1" i="1" dirty="0" smtClean="0"/>
              <a:t>Only App-1 can access the service instance</a:t>
            </a:r>
          </a:p>
          <a:p>
            <a:pPr lvl="1"/>
            <a:r>
              <a:rPr lang="en-US" sz="1600" dirty="0" smtClean="0"/>
              <a:t>T=3: bind App-2 to service instance</a:t>
            </a:r>
          </a:p>
          <a:p>
            <a:pPr lvl="2"/>
            <a:r>
              <a:rPr lang="en-US" b="1" i="1" dirty="0" smtClean="0"/>
              <a:t>Both App-1 and App-2 have access to the service instance</a:t>
            </a:r>
          </a:p>
          <a:p>
            <a:pPr lvl="1"/>
            <a:r>
              <a:rPr lang="en-US" sz="1600" dirty="0" smtClean="0"/>
              <a:t>T=4 unbind App-1 from service instance</a:t>
            </a:r>
          </a:p>
          <a:p>
            <a:pPr lvl="2"/>
            <a:r>
              <a:rPr lang="en-US" b="1" i="1" dirty="0" smtClean="0"/>
              <a:t>Only App-2 can access the service instance</a:t>
            </a:r>
          </a:p>
        </p:txBody>
      </p:sp>
    </p:spTree>
    <p:extLst>
      <p:ext uri="{BB962C8B-B14F-4D97-AF65-F5344CB8AC3E}">
        <p14:creationId xmlns:p14="http://schemas.microsoft.com/office/powerpoint/2010/main" val="6481095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Instance Provisioning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973138"/>
            <a:ext cx="8410575" cy="338296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result of provisioning varies by service type, although there are a few common actions that work for many services. For a MySQL service, provisioning could result in</a:t>
            </a:r>
            <a:r>
              <a:rPr lang="en-US" sz="1600" dirty="0" smtClean="0"/>
              <a:t>: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An empty dedicated </a:t>
            </a:r>
            <a:r>
              <a:rPr lang="en-US" sz="1600" dirty="0" err="1"/>
              <a:t>mysqld</a:t>
            </a:r>
            <a:r>
              <a:rPr lang="en-US" sz="1600" dirty="0"/>
              <a:t> process running on its own VM.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An empty dedicated </a:t>
            </a:r>
            <a:r>
              <a:rPr lang="en-US" sz="1600" dirty="0" err="1"/>
              <a:t>mysqld</a:t>
            </a:r>
            <a:r>
              <a:rPr lang="en-US" sz="1600" dirty="0"/>
              <a:t> process running in a lightweight container on a shared VM.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An empty dedicated </a:t>
            </a:r>
            <a:r>
              <a:rPr lang="en-US" sz="1600" dirty="0" err="1"/>
              <a:t>mysqld</a:t>
            </a:r>
            <a:r>
              <a:rPr lang="en-US" sz="1600" dirty="0"/>
              <a:t> process running on a shared VM.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An empty dedicated database, on an existing shared running </a:t>
            </a:r>
            <a:r>
              <a:rPr lang="en-US" sz="1600" dirty="0" err="1"/>
              <a:t>mysqld</a:t>
            </a:r>
            <a:r>
              <a:rPr lang="en-US" sz="16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A database with business schema already there.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A copy of a full database, for example a QA database that is a copy of the production database.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For non-data services, provisioning could just mean getting an account on an existing system.</a:t>
            </a:r>
          </a:p>
        </p:txBody>
      </p:sp>
    </p:spTree>
    <p:extLst>
      <p:ext uri="{BB962C8B-B14F-4D97-AF65-F5344CB8AC3E}">
        <p14:creationId xmlns:p14="http://schemas.microsoft.com/office/powerpoint/2010/main" val="1372091890"/>
      </p:ext>
    </p:extLst>
  </p:cSld>
  <p:clrMapOvr>
    <a:masterClrMapping/>
  </p:clrMapOvr>
  <p:transition xmlns:p14="http://schemas.microsoft.com/office/powerpoint/2010/main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Broker Deployment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Because </a:t>
            </a:r>
            <a:r>
              <a:rPr lang="en-US" sz="1800" dirty="0"/>
              <a:t>Cloud Foundry only requires that a service implements the broker API in order to be available to Cloud Foundry end users, many deployment models are possible. The following are examples of valid deployment </a:t>
            </a:r>
            <a:r>
              <a:rPr lang="en-US" sz="1800" dirty="0" smtClean="0"/>
              <a:t>models:</a:t>
            </a:r>
            <a:endParaRPr lang="en-US" sz="1800" dirty="0"/>
          </a:p>
          <a:p>
            <a:r>
              <a:rPr lang="en-US" sz="1800" dirty="0"/>
              <a:t>Entire service </a:t>
            </a:r>
            <a:r>
              <a:rPr lang="en-US" sz="1800" dirty="0" smtClean="0"/>
              <a:t>(service backend + broker) packaged </a:t>
            </a:r>
            <a:r>
              <a:rPr lang="en-US" sz="1800" dirty="0"/>
              <a:t>and deployed by BOSH alongside Cloud </a:t>
            </a:r>
            <a:r>
              <a:rPr lang="en-US" sz="1800" dirty="0" smtClean="0"/>
              <a:t>Broker </a:t>
            </a:r>
            <a:r>
              <a:rPr lang="en-US" sz="1800" dirty="0"/>
              <a:t>packaged and deployed by BOSH alongside Cloud Foundry, rest of the service deployed and maintained by other means</a:t>
            </a:r>
          </a:p>
          <a:p>
            <a:r>
              <a:rPr lang="en-US" sz="1800" dirty="0"/>
              <a:t>Broker (and optionally service) pushed as an application to Cloud Foundry </a:t>
            </a:r>
            <a:r>
              <a:rPr lang="en-US" sz="1800"/>
              <a:t>user </a:t>
            </a:r>
            <a:r>
              <a:rPr lang="en-US" sz="1800"/>
              <a:t>space Foundry (</a:t>
            </a:r>
            <a:r>
              <a:rPr lang="en-US" sz="1800" b="1"/>
              <a:t>this is the approach we’ll take in the lab</a:t>
            </a:r>
            <a:r>
              <a:rPr lang="en-US" sz="1800" b="1"/>
              <a:t>…</a:t>
            </a:r>
            <a:r>
              <a:rPr lang="en-US" sz="1800" b="1" smtClean="0"/>
              <a:t>)</a:t>
            </a:r>
            <a:endParaRPr lang="en-US" sz="1800" dirty="0"/>
          </a:p>
          <a:p>
            <a:r>
              <a:rPr lang="en-US" sz="1800" dirty="0"/>
              <a:t>Entire service, including broker, deployed and maintained outside of Cloud Foundry by other means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044877"/>
      </p:ext>
    </p:extLst>
  </p:cSld>
  <p:clrMapOvr>
    <a:masterClrMapping/>
  </p:clrMapOvr>
  <p:transition xmlns:p14="http://schemas.microsoft.com/office/powerpoint/2010/main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smtClean="0"/>
              <a:t>Service Broker API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http://docs.gopivotal.com/pivotalcf/services/</a:t>
            </a:r>
            <a:r>
              <a:rPr lang="en-US" sz="2000" dirty="0" smtClean="0">
                <a:hlinkClick r:id="rId2"/>
              </a:rPr>
              <a:t>api.html</a:t>
            </a:r>
            <a:endParaRPr lang="en-US" sz="2000" dirty="0"/>
          </a:p>
          <a:p>
            <a:r>
              <a:rPr lang="en-US" sz="2000" dirty="0" smtClean="0"/>
              <a:t>Managing </a:t>
            </a:r>
            <a:r>
              <a:rPr lang="en-US" sz="2000" dirty="0"/>
              <a:t>Service Brokers: </a:t>
            </a:r>
            <a:r>
              <a:rPr lang="en-US" sz="2000" dirty="0">
                <a:hlinkClick r:id="rId3"/>
              </a:rPr>
              <a:t>http://docs.gopivotal.com/pivotalcf/services/managing-service-</a:t>
            </a:r>
            <a:r>
              <a:rPr lang="en-US" sz="2000" dirty="0" smtClean="0">
                <a:hlinkClick r:id="rId3"/>
              </a:rPr>
              <a:t>brokers.html</a:t>
            </a:r>
            <a:endParaRPr lang="en-US" sz="2000" dirty="0" smtClean="0"/>
          </a:p>
          <a:p>
            <a:r>
              <a:rPr lang="en-US" sz="2000" dirty="0"/>
              <a:t>Binding Credentials: </a:t>
            </a:r>
            <a:r>
              <a:rPr lang="en-US" sz="2000" dirty="0">
                <a:hlinkClick r:id="rId4"/>
              </a:rPr>
              <a:t>http://docs.gopivotal.com/pivotalcf/services/binding-</a:t>
            </a:r>
            <a:r>
              <a:rPr lang="en-US" sz="2000" dirty="0" smtClean="0">
                <a:hlinkClick r:id="rId4"/>
              </a:rPr>
              <a:t>credentials.html</a:t>
            </a:r>
            <a:endParaRPr lang="en-US" sz="2000" dirty="0" smtClean="0"/>
          </a:p>
          <a:p>
            <a:r>
              <a:rPr lang="en-US" sz="2000" dirty="0" smtClean="0"/>
              <a:t>Tiny </a:t>
            </a:r>
            <a:r>
              <a:rPr lang="en-US" sz="2000" dirty="0"/>
              <a:t>sample application: </a:t>
            </a:r>
            <a:r>
              <a:rPr lang="en-US" sz="2000" dirty="0">
                <a:hlinkClick r:id="rId5"/>
              </a:rPr>
              <a:t>https://github.com/cloudfoundry-samples/spring-hello-</a:t>
            </a:r>
            <a:r>
              <a:rPr lang="en-US" sz="2000" dirty="0" smtClean="0">
                <a:hlinkClick r:id="rId5"/>
              </a:rPr>
              <a:t>env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6488371"/>
      </p:ext>
    </p:extLst>
  </p:cSld>
  <p:clrMapOvr>
    <a:masterClrMapping/>
  </p:clrMapOvr>
  <p:transition xmlns:p14="http://schemas.microsoft.com/office/powerpoint/2010/main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587" y="1312907"/>
            <a:ext cx="5764213" cy="1006429"/>
          </a:xfrm>
        </p:spPr>
        <p:txBody>
          <a:bodyPr/>
          <a:lstStyle/>
          <a:p>
            <a:r>
              <a:rPr lang="en-US" dirty="0" smtClean="0"/>
              <a:t>Pivotal CF:</a:t>
            </a:r>
            <a:br>
              <a:rPr lang="en-US" dirty="0" smtClean="0"/>
            </a:br>
            <a:r>
              <a:rPr lang="en-US" dirty="0" smtClean="0"/>
              <a:t>Adding External Service</a:t>
            </a:r>
            <a:r>
              <a:rPr lang="en-US" dirty="0"/>
              <a:t>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90588" y="2633384"/>
            <a:ext cx="6048375" cy="369332"/>
          </a:xfrm>
        </p:spPr>
        <p:txBody>
          <a:bodyPr/>
          <a:lstStyle/>
          <a:p>
            <a:r>
              <a:rPr lang="en-US" dirty="0" smtClean="0"/>
              <a:t>June 2014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What does “application is bound to a service instance” mean</a:t>
            </a:r>
            <a:r>
              <a:rPr lang="en-US" sz="1800" dirty="0" smtClean="0"/>
              <a:t>?: VCAP_SERVICES</a:t>
            </a:r>
            <a:endParaRPr lang="en-US" sz="18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Connectivity Information</a:t>
            </a:r>
            <a:endParaRPr lang="en-US" dirty="0"/>
          </a:p>
        </p:txBody>
      </p:sp>
      <p:pic>
        <p:nvPicPr>
          <p:cNvPr id="6" name="Picture 5" descr="env-cap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86" y="1202266"/>
            <a:ext cx="7675513" cy="32526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69466" y="2641600"/>
            <a:ext cx="1032934" cy="245534"/>
          </a:xfrm>
          <a:prstGeom prst="rect">
            <a:avLst/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815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Pivotal CF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User Provided Service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91598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Use Cases: </a:t>
            </a:r>
            <a:r>
              <a:rPr lang="en-US" sz="2800" dirty="0" smtClean="0">
                <a:solidFill>
                  <a:srgbClr val="F27C3A"/>
                </a:solidFill>
              </a:rPr>
              <a:t>User Provided Service Instances</a:t>
            </a:r>
            <a:endParaRPr lang="en-US" sz="2800" dirty="0">
              <a:solidFill>
                <a:srgbClr val="F27C3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4" y="1087438"/>
            <a:ext cx="8410575" cy="3382962"/>
          </a:xfrm>
        </p:spPr>
        <p:txBody>
          <a:bodyPr/>
          <a:lstStyle/>
          <a:p>
            <a:r>
              <a:rPr lang="en-US" sz="2000" dirty="0" smtClean="0"/>
              <a:t>Typically legacy or </a:t>
            </a:r>
            <a:r>
              <a:rPr lang="en-US" sz="2000" b="1" dirty="0" smtClean="0">
                <a:solidFill>
                  <a:srgbClr val="F27C3A"/>
                </a:solidFill>
              </a:rPr>
              <a:t>existing instances of a service </a:t>
            </a:r>
            <a:r>
              <a:rPr lang="en-US" sz="2000" dirty="0"/>
              <a:t>(databases, queues, mail, </a:t>
            </a:r>
            <a:r>
              <a:rPr lang="en-US" sz="2000" dirty="0" err="1"/>
              <a:t>etc</a:t>
            </a:r>
            <a:r>
              <a:rPr lang="en-US" sz="2000" dirty="0" smtClean="0"/>
              <a:t>) where applications connect to the </a:t>
            </a:r>
            <a:r>
              <a:rPr lang="en-US" sz="2000" b="1" dirty="0" smtClean="0">
                <a:solidFill>
                  <a:srgbClr val="F27C3A"/>
                </a:solidFill>
              </a:rPr>
              <a:t>same instance </a:t>
            </a:r>
          </a:p>
          <a:p>
            <a:r>
              <a:rPr lang="en-US" sz="2000" b="1" dirty="0" smtClean="0">
                <a:solidFill>
                  <a:srgbClr val="F27C3A"/>
                </a:solidFill>
              </a:rPr>
              <a:t>Credential passing </a:t>
            </a:r>
            <a:r>
              <a:rPr lang="en-US" sz="2000" dirty="0" smtClean="0"/>
              <a:t>when you need to inject the same credential set into an application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7866246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Pivotal CF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Managed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6565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3"/>
                </a:solidFill>
              </a:rPr>
              <a:t>Managed Services </a:t>
            </a:r>
            <a:r>
              <a:rPr lang="en-US" sz="2000" dirty="0" smtClean="0"/>
              <a:t>are </a:t>
            </a:r>
            <a:r>
              <a:rPr lang="en-US" sz="2000" dirty="0"/>
              <a:t>integrated with Cloud Foundry by implementing a documented API for which the cloud controller is the </a:t>
            </a:r>
            <a:r>
              <a:rPr lang="en-US" sz="2000" dirty="0" smtClean="0"/>
              <a:t>client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27C3A"/>
                </a:solidFill>
              </a:rPr>
              <a:t>Service Broker </a:t>
            </a:r>
            <a:r>
              <a:rPr lang="en-US" sz="2000" dirty="0" smtClean="0"/>
              <a:t>is a </a:t>
            </a:r>
            <a:r>
              <a:rPr lang="en-US" sz="2000" dirty="0"/>
              <a:t>component </a:t>
            </a:r>
            <a:r>
              <a:rPr lang="en-US" sz="2000" dirty="0" smtClean="0"/>
              <a:t>which </a:t>
            </a:r>
            <a:r>
              <a:rPr lang="en-US" sz="2000" dirty="0"/>
              <a:t>implements the </a:t>
            </a:r>
            <a:r>
              <a:rPr lang="en-US" sz="2000" dirty="0" smtClean="0"/>
              <a:t>required API.*</a:t>
            </a:r>
          </a:p>
          <a:p>
            <a:r>
              <a:rPr lang="en-US" sz="2000" dirty="0" smtClean="0"/>
              <a:t>Service brokers </a:t>
            </a:r>
            <a:r>
              <a:rPr lang="en-US" sz="2000" dirty="0"/>
              <a:t>advertise a catalog of service offerings and service plans to Cloud Foundry, and receive calls </a:t>
            </a:r>
            <a:r>
              <a:rPr lang="en-US" sz="2000" dirty="0" smtClean="0"/>
              <a:t>from the Cloud Controller for </a:t>
            </a:r>
            <a:r>
              <a:rPr lang="en-US" sz="2000" dirty="0"/>
              <a:t>five functions: fetch catalog, create, bind, unbind, and delete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* In CF v1, Service Brokers were called Service Gateways.</a:t>
            </a:r>
            <a:endParaRPr lang="en-US" sz="16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544365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5377991" y="875343"/>
            <a:ext cx="3270889" cy="2679992"/>
            <a:chOff x="555532" y="1194207"/>
            <a:chExt cx="3836046" cy="3143052"/>
          </a:xfrm>
        </p:grpSpPr>
        <p:sp>
          <p:nvSpPr>
            <p:cNvPr id="65" name="Rounded Rectangle 64"/>
            <p:cNvSpPr/>
            <p:nvPr/>
          </p:nvSpPr>
          <p:spPr bwMode="auto">
            <a:xfrm>
              <a:off x="558264" y="1194207"/>
              <a:ext cx="3826986" cy="319281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Dynamic Router</a:t>
              </a:r>
            </a:p>
          </p:txBody>
        </p:sp>
        <p:sp>
          <p:nvSpPr>
            <p:cNvPr id="67" name="Oval 42"/>
            <p:cNvSpPr/>
            <p:nvPr/>
          </p:nvSpPr>
          <p:spPr>
            <a:xfrm>
              <a:off x="3379971" y="1238326"/>
              <a:ext cx="230584" cy="230584"/>
            </a:xfrm>
            <a:custGeom>
              <a:avLst/>
              <a:gdLst/>
              <a:ahLst/>
              <a:cxnLst/>
              <a:rect l="l" t="t" r="r" b="b"/>
              <a:pathLst>
                <a:path w="763984" h="763984">
                  <a:moveTo>
                    <a:pt x="335323" y="444979"/>
                  </a:moveTo>
                  <a:lnTo>
                    <a:pt x="335323" y="590998"/>
                  </a:lnTo>
                  <a:lnTo>
                    <a:pt x="261293" y="590998"/>
                  </a:lnTo>
                  <a:lnTo>
                    <a:pt x="381992" y="747629"/>
                  </a:lnTo>
                  <a:lnTo>
                    <a:pt x="502691" y="590998"/>
                  </a:lnTo>
                  <a:lnTo>
                    <a:pt x="428661" y="590998"/>
                  </a:lnTo>
                  <a:lnTo>
                    <a:pt x="428661" y="444979"/>
                  </a:lnTo>
                  <a:close/>
                  <a:moveTo>
                    <a:pt x="578572" y="261293"/>
                  </a:moveTo>
                  <a:lnTo>
                    <a:pt x="421941" y="381992"/>
                  </a:lnTo>
                  <a:lnTo>
                    <a:pt x="578572" y="502691"/>
                  </a:lnTo>
                  <a:lnTo>
                    <a:pt x="578572" y="428661"/>
                  </a:lnTo>
                  <a:lnTo>
                    <a:pt x="724591" y="428661"/>
                  </a:lnTo>
                  <a:lnTo>
                    <a:pt x="724591" y="335323"/>
                  </a:lnTo>
                  <a:lnTo>
                    <a:pt x="578572" y="335323"/>
                  </a:lnTo>
                  <a:close/>
                  <a:moveTo>
                    <a:pt x="185411" y="261293"/>
                  </a:moveTo>
                  <a:lnTo>
                    <a:pt x="185411" y="335323"/>
                  </a:lnTo>
                  <a:lnTo>
                    <a:pt x="39392" y="335323"/>
                  </a:lnTo>
                  <a:lnTo>
                    <a:pt x="39392" y="428661"/>
                  </a:lnTo>
                  <a:lnTo>
                    <a:pt x="185411" y="428661"/>
                  </a:lnTo>
                  <a:lnTo>
                    <a:pt x="185411" y="502691"/>
                  </a:lnTo>
                  <a:lnTo>
                    <a:pt x="342042" y="381992"/>
                  </a:lnTo>
                  <a:close/>
                  <a:moveTo>
                    <a:pt x="381992" y="16356"/>
                  </a:moveTo>
                  <a:lnTo>
                    <a:pt x="261293" y="172987"/>
                  </a:lnTo>
                  <a:lnTo>
                    <a:pt x="335323" y="172987"/>
                  </a:lnTo>
                  <a:lnTo>
                    <a:pt x="335323" y="319006"/>
                  </a:lnTo>
                  <a:lnTo>
                    <a:pt x="428661" y="319006"/>
                  </a:lnTo>
                  <a:lnTo>
                    <a:pt x="428661" y="172987"/>
                  </a:lnTo>
                  <a:lnTo>
                    <a:pt x="502691" y="172987"/>
                  </a:lnTo>
                  <a:close/>
                  <a:moveTo>
                    <a:pt x="381992" y="0"/>
                  </a:moveTo>
                  <a:cubicBezTo>
                    <a:pt x="592960" y="0"/>
                    <a:pt x="763984" y="171024"/>
                    <a:pt x="763984" y="381992"/>
                  </a:cubicBezTo>
                  <a:cubicBezTo>
                    <a:pt x="763984" y="592960"/>
                    <a:pt x="592960" y="763984"/>
                    <a:pt x="381992" y="763984"/>
                  </a:cubicBezTo>
                  <a:cubicBezTo>
                    <a:pt x="171024" y="763984"/>
                    <a:pt x="0" y="592960"/>
                    <a:pt x="0" y="381992"/>
                  </a:cubicBezTo>
                  <a:cubicBezTo>
                    <a:pt x="0" y="171024"/>
                    <a:pt x="171024" y="0"/>
                    <a:pt x="381992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558264" y="1541790"/>
              <a:ext cx="3826986" cy="319166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Cloud Controller</a:t>
              </a:r>
            </a:p>
          </p:txBody>
        </p:sp>
        <p:sp>
          <p:nvSpPr>
            <p:cNvPr id="73" name="Rounded Rectangle 72"/>
            <p:cNvSpPr/>
            <p:nvPr/>
          </p:nvSpPr>
          <p:spPr bwMode="auto">
            <a:xfrm>
              <a:off x="558264" y="1891079"/>
              <a:ext cx="1890368" cy="319930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UAA/Login Servers</a:t>
              </a:r>
              <a:endParaRPr lang="en-US" sz="1200" dirty="0">
                <a:solidFill>
                  <a:prstClr val="white">
                    <a:lumMod val="95000"/>
                  </a:prstClr>
                </a:solidFill>
                <a:latin typeface="Calibri"/>
                <a:ea typeface="+mn-ea"/>
              </a:endParaRPr>
            </a:p>
          </p:txBody>
        </p:sp>
        <p:sp>
          <p:nvSpPr>
            <p:cNvPr id="76" name="Rounded Rectangle 75"/>
            <p:cNvSpPr/>
            <p:nvPr/>
          </p:nvSpPr>
          <p:spPr bwMode="auto">
            <a:xfrm>
              <a:off x="2498748" y="1899272"/>
              <a:ext cx="1890368" cy="319930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r>
                <a:rPr lang="en-US" sz="12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Health Manager</a:t>
              </a:r>
            </a:p>
          </p:txBody>
        </p:sp>
        <p:sp>
          <p:nvSpPr>
            <p:cNvPr id="79" name="Rounded Rectangle 78"/>
            <p:cNvSpPr/>
            <p:nvPr/>
          </p:nvSpPr>
          <p:spPr bwMode="auto">
            <a:xfrm>
              <a:off x="2501210" y="2237416"/>
              <a:ext cx="1890368" cy="1382081"/>
            </a:xfrm>
            <a:prstGeom prst="roundRect">
              <a:avLst>
                <a:gd name="adj" fmla="val 2039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t"/>
            <a:lstStyle/>
            <a:p>
              <a:pPr algn="ctr"/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DEA Pool</a:t>
              </a:r>
              <a:endParaRPr lang="en-US" sz="1200" dirty="0">
                <a:solidFill>
                  <a:prstClr val="white">
                    <a:lumMod val="95000"/>
                  </a:prstClr>
                </a:solidFill>
                <a:latin typeface="Calibri"/>
              </a:endParaRPr>
            </a:p>
          </p:txBody>
        </p:sp>
        <p:sp>
          <p:nvSpPr>
            <p:cNvPr id="80" name="Rounded Rectangle 79"/>
            <p:cNvSpPr/>
            <p:nvPr/>
          </p:nvSpPr>
          <p:spPr bwMode="auto">
            <a:xfrm>
              <a:off x="558264" y="2241307"/>
              <a:ext cx="1890368" cy="747288"/>
            </a:xfrm>
            <a:prstGeom prst="roundRect">
              <a:avLst>
                <a:gd name="adj" fmla="val 5312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t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Service Broker Node(s)</a:t>
              </a:r>
              <a:endParaRPr lang="en-US" sz="1200" dirty="0">
                <a:solidFill>
                  <a:prstClr val="white">
                    <a:lumMod val="95000"/>
                  </a:prstClr>
                </a:solidFill>
                <a:latin typeface="Calibri"/>
                <a:ea typeface="+mn-ea"/>
              </a:endParaRPr>
            </a:p>
          </p:txBody>
        </p:sp>
        <p:sp>
          <p:nvSpPr>
            <p:cNvPr id="82" name="Rounded Rectangle 81"/>
            <p:cNvSpPr/>
            <p:nvPr/>
          </p:nvSpPr>
          <p:spPr bwMode="auto">
            <a:xfrm>
              <a:off x="558264" y="3013156"/>
              <a:ext cx="1890368" cy="622728"/>
            </a:xfrm>
            <a:prstGeom prst="roundRect">
              <a:avLst>
                <a:gd name="adj" fmla="val 9038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User Provided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Service Instances</a:t>
              </a:r>
              <a:endParaRPr lang="en-US" sz="1200" dirty="0">
                <a:solidFill>
                  <a:prstClr val="white">
                    <a:lumMod val="95000"/>
                  </a:prstClr>
                </a:solidFill>
                <a:latin typeface="Calibri"/>
              </a:endParaRPr>
            </a:p>
          </p:txBody>
        </p:sp>
        <p:sp>
          <p:nvSpPr>
            <p:cNvPr id="85" name="Rounded Rectangle 84"/>
            <p:cNvSpPr/>
            <p:nvPr/>
          </p:nvSpPr>
          <p:spPr bwMode="auto">
            <a:xfrm>
              <a:off x="560727" y="3665651"/>
              <a:ext cx="3826986" cy="319166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Messaging (NATS)</a:t>
              </a:r>
            </a:p>
          </p:txBody>
        </p:sp>
        <p:sp>
          <p:nvSpPr>
            <p:cNvPr id="86" name="Rounded Rectangle 85"/>
            <p:cNvSpPr/>
            <p:nvPr/>
          </p:nvSpPr>
          <p:spPr bwMode="auto">
            <a:xfrm>
              <a:off x="2560995" y="2536061"/>
              <a:ext cx="1777280" cy="315726"/>
            </a:xfrm>
            <a:prstGeom prst="roundRect">
              <a:avLst>
                <a:gd name="adj" fmla="val 10428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Apps</a:t>
              </a:r>
            </a:p>
          </p:txBody>
        </p:sp>
        <p:sp>
          <p:nvSpPr>
            <p:cNvPr id="87" name="Rounded Rectangle 86"/>
            <p:cNvSpPr/>
            <p:nvPr/>
          </p:nvSpPr>
          <p:spPr bwMode="auto">
            <a:xfrm>
              <a:off x="555532" y="4018093"/>
              <a:ext cx="3826986" cy="319166"/>
            </a:xfrm>
            <a:prstGeom prst="roundRect">
              <a:avLst>
                <a:gd name="adj" fmla="val 17740"/>
              </a:avLst>
            </a:prstGeom>
            <a:solidFill>
              <a:srgbClr val="33928A"/>
            </a:solidFill>
            <a:ln w="41275">
              <a:noFill/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Cloud Foundry BOSH</a:t>
              </a:r>
            </a:p>
          </p:txBody>
        </p:sp>
        <p:sp>
          <p:nvSpPr>
            <p:cNvPr id="88" name="Rounded Rectangle 87"/>
            <p:cNvSpPr/>
            <p:nvPr/>
          </p:nvSpPr>
          <p:spPr bwMode="auto">
            <a:xfrm>
              <a:off x="2560995" y="2899032"/>
              <a:ext cx="1777280" cy="315726"/>
            </a:xfrm>
            <a:prstGeom prst="roundRect">
              <a:avLst>
                <a:gd name="adj" fmla="val 10428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Build Packs</a:t>
              </a:r>
            </a:p>
          </p:txBody>
        </p:sp>
        <p:sp>
          <p:nvSpPr>
            <p:cNvPr id="90" name="Rounded Rectangle 89"/>
            <p:cNvSpPr/>
            <p:nvPr/>
          </p:nvSpPr>
          <p:spPr bwMode="auto">
            <a:xfrm>
              <a:off x="2560995" y="3262002"/>
              <a:ext cx="1777280" cy="315726"/>
            </a:xfrm>
            <a:prstGeom prst="roundRect">
              <a:avLst>
                <a:gd name="adj" fmla="val 10428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1440" tIns="0" rIns="91440" bIns="0"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white">
                      <a:lumMod val="95000"/>
                    </a:prstClr>
                  </a:solidFill>
                  <a:latin typeface="Calibri"/>
                  <a:ea typeface="+mn-ea"/>
                </a:rPr>
                <a:t>Logging</a:t>
              </a:r>
            </a:p>
          </p:txBody>
        </p:sp>
        <p:sp>
          <p:nvSpPr>
            <p:cNvPr id="100" name="Rectangle 76"/>
            <p:cNvSpPr/>
            <p:nvPr/>
          </p:nvSpPr>
          <p:spPr>
            <a:xfrm>
              <a:off x="3395722" y="1568537"/>
              <a:ext cx="199082" cy="265671"/>
            </a:xfrm>
            <a:custGeom>
              <a:avLst/>
              <a:gdLst/>
              <a:ahLst/>
              <a:cxnLst/>
              <a:rect l="l" t="t" r="r" b="b"/>
              <a:pathLst>
                <a:path w="661988" h="883413">
                  <a:moveTo>
                    <a:pt x="330994" y="679669"/>
                  </a:moveTo>
                  <a:lnTo>
                    <a:pt x="212885" y="769898"/>
                  </a:lnTo>
                  <a:cubicBezTo>
                    <a:pt x="244883" y="796653"/>
                    <a:pt x="286332" y="810415"/>
                    <a:pt x="330994" y="810415"/>
                  </a:cubicBezTo>
                  <a:cubicBezTo>
                    <a:pt x="375657" y="810415"/>
                    <a:pt x="417105" y="796653"/>
                    <a:pt x="449103" y="769899"/>
                  </a:cubicBezTo>
                  <a:close/>
                  <a:moveTo>
                    <a:pt x="131181" y="527028"/>
                  </a:moveTo>
                  <a:cubicBezTo>
                    <a:pt x="122509" y="548919"/>
                    <a:pt x="118242" y="572793"/>
                    <a:pt x="118242" y="597663"/>
                  </a:cubicBezTo>
                  <a:cubicBezTo>
                    <a:pt x="118242" y="668352"/>
                    <a:pt x="152717" y="730988"/>
                    <a:pt x="208006" y="766609"/>
                  </a:cubicBezTo>
                  <a:lnTo>
                    <a:pt x="253230" y="620264"/>
                  </a:lnTo>
                  <a:close/>
                  <a:moveTo>
                    <a:pt x="530807" y="527027"/>
                  </a:moveTo>
                  <a:lnTo>
                    <a:pt x="408757" y="620264"/>
                  </a:lnTo>
                  <a:lnTo>
                    <a:pt x="453981" y="766610"/>
                  </a:lnTo>
                  <a:cubicBezTo>
                    <a:pt x="509272" y="730989"/>
                    <a:pt x="543746" y="668352"/>
                    <a:pt x="543746" y="597663"/>
                  </a:cubicBezTo>
                  <a:cubicBezTo>
                    <a:pt x="543746" y="572793"/>
                    <a:pt x="539479" y="548919"/>
                    <a:pt x="530807" y="527027"/>
                  </a:cubicBezTo>
                  <a:close/>
                  <a:moveTo>
                    <a:pt x="336192" y="385435"/>
                  </a:moveTo>
                  <a:lnTo>
                    <a:pt x="379054" y="524143"/>
                  </a:lnTo>
                  <a:lnTo>
                    <a:pt x="529912" y="524142"/>
                  </a:lnTo>
                  <a:cubicBezTo>
                    <a:pt x="501178" y="444293"/>
                    <a:pt x="425507" y="387120"/>
                    <a:pt x="336192" y="385435"/>
                  </a:cubicBezTo>
                  <a:close/>
                  <a:moveTo>
                    <a:pt x="325796" y="385435"/>
                  </a:moveTo>
                  <a:cubicBezTo>
                    <a:pt x="236481" y="387120"/>
                    <a:pt x="160810" y="444294"/>
                    <a:pt x="132077" y="524142"/>
                  </a:cubicBezTo>
                  <a:lnTo>
                    <a:pt x="282933" y="524143"/>
                  </a:lnTo>
                  <a:close/>
                  <a:moveTo>
                    <a:pt x="388144" y="107849"/>
                  </a:moveTo>
                  <a:lnTo>
                    <a:pt x="616744" y="107849"/>
                  </a:lnTo>
                  <a:lnTo>
                    <a:pt x="616744" y="214664"/>
                  </a:lnTo>
                  <a:lnTo>
                    <a:pt x="486412" y="358355"/>
                  </a:lnTo>
                  <a:cubicBezTo>
                    <a:pt x="564963" y="408954"/>
                    <a:pt x="616744" y="497262"/>
                    <a:pt x="616744" y="597663"/>
                  </a:cubicBezTo>
                  <a:cubicBezTo>
                    <a:pt x="616744" y="755478"/>
                    <a:pt x="488809" y="883413"/>
                    <a:pt x="330994" y="883413"/>
                  </a:cubicBezTo>
                  <a:cubicBezTo>
                    <a:pt x="173179" y="883413"/>
                    <a:pt x="45244" y="755478"/>
                    <a:pt x="45244" y="597663"/>
                  </a:cubicBezTo>
                  <a:cubicBezTo>
                    <a:pt x="45244" y="497384"/>
                    <a:pt x="96899" y="409170"/>
                    <a:pt x="175275" y="358519"/>
                  </a:cubicBezTo>
                  <a:lnTo>
                    <a:pt x="45244" y="215161"/>
                  </a:lnTo>
                  <a:lnTo>
                    <a:pt x="45244" y="108346"/>
                  </a:lnTo>
                  <a:lnTo>
                    <a:pt x="273844" y="108346"/>
                  </a:lnTo>
                  <a:lnTo>
                    <a:pt x="273844" y="215161"/>
                  </a:lnTo>
                  <a:lnTo>
                    <a:pt x="273844" y="317674"/>
                  </a:lnTo>
                  <a:cubicBezTo>
                    <a:pt x="292304" y="313881"/>
                    <a:pt x="311419" y="311913"/>
                    <a:pt x="330994" y="311913"/>
                  </a:cubicBezTo>
                  <a:lnTo>
                    <a:pt x="388144" y="317674"/>
                  </a:lnTo>
                  <a:lnTo>
                    <a:pt x="388144" y="214664"/>
                  </a:lnTo>
                  <a:close/>
                  <a:moveTo>
                    <a:pt x="0" y="0"/>
                  </a:moveTo>
                  <a:lnTo>
                    <a:pt x="661988" y="0"/>
                  </a:lnTo>
                  <a:lnTo>
                    <a:pt x="661988" y="69056"/>
                  </a:lnTo>
                  <a:lnTo>
                    <a:pt x="0" y="69056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2" name="Heart 101"/>
            <p:cNvSpPr/>
            <p:nvPr/>
          </p:nvSpPr>
          <p:spPr>
            <a:xfrm>
              <a:off x="4051575" y="1952052"/>
              <a:ext cx="242965" cy="214369"/>
            </a:xfrm>
            <a:prstGeom prst="hear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9" name="Oval 84"/>
            <p:cNvSpPr/>
            <p:nvPr/>
          </p:nvSpPr>
          <p:spPr>
            <a:xfrm>
              <a:off x="2043415" y="1993030"/>
              <a:ext cx="320268" cy="162184"/>
            </a:xfrm>
            <a:custGeom>
              <a:avLst/>
              <a:gdLst/>
              <a:ahLst/>
              <a:cxnLst/>
              <a:rect l="l" t="t" r="r" b="b"/>
              <a:pathLst>
                <a:path w="2065579" h="1046012">
                  <a:moveTo>
                    <a:pt x="1760487" y="351205"/>
                  </a:moveTo>
                  <a:cubicBezTo>
                    <a:pt x="1665603" y="351205"/>
                    <a:pt x="1588685" y="428123"/>
                    <a:pt x="1588685" y="523007"/>
                  </a:cubicBezTo>
                  <a:cubicBezTo>
                    <a:pt x="1588685" y="617891"/>
                    <a:pt x="1665603" y="694809"/>
                    <a:pt x="1760487" y="694809"/>
                  </a:cubicBezTo>
                  <a:cubicBezTo>
                    <a:pt x="1855371" y="694809"/>
                    <a:pt x="1932289" y="617891"/>
                    <a:pt x="1932289" y="523007"/>
                  </a:cubicBezTo>
                  <a:cubicBezTo>
                    <a:pt x="1932289" y="428123"/>
                    <a:pt x="1855371" y="351205"/>
                    <a:pt x="1760487" y="351205"/>
                  </a:cubicBezTo>
                  <a:close/>
                  <a:moveTo>
                    <a:pt x="1542573" y="0"/>
                  </a:moveTo>
                  <a:cubicBezTo>
                    <a:pt x="1831421" y="0"/>
                    <a:pt x="2065579" y="234158"/>
                    <a:pt x="2065579" y="523006"/>
                  </a:cubicBezTo>
                  <a:cubicBezTo>
                    <a:pt x="2065579" y="811854"/>
                    <a:pt x="1831421" y="1046012"/>
                    <a:pt x="1542573" y="1046012"/>
                  </a:cubicBezTo>
                  <a:cubicBezTo>
                    <a:pt x="1320299" y="1046012"/>
                    <a:pt x="1130410" y="907353"/>
                    <a:pt x="1055933" y="711331"/>
                  </a:cubicBezTo>
                  <a:lnTo>
                    <a:pt x="188330" y="711331"/>
                  </a:lnTo>
                  <a:lnTo>
                    <a:pt x="188327" y="711334"/>
                  </a:lnTo>
                  <a:lnTo>
                    <a:pt x="0" y="523007"/>
                  </a:lnTo>
                  <a:lnTo>
                    <a:pt x="187821" y="335186"/>
                  </a:lnTo>
                  <a:lnTo>
                    <a:pt x="369695" y="517060"/>
                  </a:lnTo>
                  <a:lnTo>
                    <a:pt x="552076" y="334679"/>
                  </a:lnTo>
                  <a:lnTo>
                    <a:pt x="554444" y="334679"/>
                  </a:lnTo>
                  <a:lnTo>
                    <a:pt x="736824" y="517059"/>
                  </a:lnTo>
                  <a:lnTo>
                    <a:pt x="919204" y="334679"/>
                  </a:lnTo>
                  <a:lnTo>
                    <a:pt x="1055934" y="334679"/>
                  </a:lnTo>
                  <a:cubicBezTo>
                    <a:pt x="1130411" y="138659"/>
                    <a:pt x="1320300" y="0"/>
                    <a:pt x="1542573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0" name="Diamond 87"/>
            <p:cNvSpPr/>
            <p:nvPr/>
          </p:nvSpPr>
          <p:spPr>
            <a:xfrm>
              <a:off x="4064337" y="2570490"/>
              <a:ext cx="217439" cy="245317"/>
            </a:xfrm>
            <a:custGeom>
              <a:avLst/>
              <a:gdLst/>
              <a:ahLst/>
              <a:cxnLst/>
              <a:rect l="l" t="t" r="r" b="b"/>
              <a:pathLst>
                <a:path w="1218612" h="1374854">
                  <a:moveTo>
                    <a:pt x="0" y="387409"/>
                  </a:moveTo>
                  <a:lnTo>
                    <a:pt x="572777" y="715013"/>
                  </a:lnTo>
                  <a:lnTo>
                    <a:pt x="575677" y="1374854"/>
                  </a:lnTo>
                  <a:lnTo>
                    <a:pt x="2898" y="1047249"/>
                  </a:lnTo>
                  <a:close/>
                  <a:moveTo>
                    <a:pt x="1218612" y="377883"/>
                  </a:moveTo>
                  <a:lnTo>
                    <a:pt x="1215714" y="1037723"/>
                  </a:lnTo>
                  <a:lnTo>
                    <a:pt x="642936" y="1365328"/>
                  </a:lnTo>
                  <a:lnTo>
                    <a:pt x="645836" y="705487"/>
                  </a:lnTo>
                  <a:close/>
                  <a:moveTo>
                    <a:pt x="608027" y="0"/>
                  </a:moveTo>
                  <a:lnTo>
                    <a:pt x="1179527" y="329827"/>
                  </a:lnTo>
                  <a:lnTo>
                    <a:pt x="608027" y="659653"/>
                  </a:lnTo>
                  <a:lnTo>
                    <a:pt x="36526" y="329827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1" name="Rectangle 102"/>
            <p:cNvSpPr/>
            <p:nvPr/>
          </p:nvSpPr>
          <p:spPr>
            <a:xfrm>
              <a:off x="4073103" y="2934026"/>
              <a:ext cx="201273" cy="245737"/>
            </a:xfrm>
            <a:custGeom>
              <a:avLst/>
              <a:gdLst/>
              <a:ahLst/>
              <a:cxnLst/>
              <a:rect l="l" t="t" r="r" b="b"/>
              <a:pathLst>
                <a:path w="611982" h="657475">
                  <a:moveTo>
                    <a:pt x="333375" y="406262"/>
                  </a:moveTo>
                  <a:lnTo>
                    <a:pt x="561975" y="406262"/>
                  </a:lnTo>
                  <a:lnTo>
                    <a:pt x="561975" y="657475"/>
                  </a:lnTo>
                  <a:lnTo>
                    <a:pt x="333375" y="657475"/>
                  </a:lnTo>
                  <a:close/>
                  <a:moveTo>
                    <a:pt x="45244" y="406262"/>
                  </a:moveTo>
                  <a:lnTo>
                    <a:pt x="273844" y="406262"/>
                  </a:lnTo>
                  <a:lnTo>
                    <a:pt x="273844" y="657475"/>
                  </a:lnTo>
                  <a:lnTo>
                    <a:pt x="45244" y="657475"/>
                  </a:lnTo>
                  <a:close/>
                  <a:moveTo>
                    <a:pt x="171419" y="48695"/>
                  </a:moveTo>
                  <a:cubicBezTo>
                    <a:pt x="155741" y="47045"/>
                    <a:pt x="140358" y="52540"/>
                    <a:pt x="127064" y="68094"/>
                  </a:cubicBezTo>
                  <a:cubicBezTo>
                    <a:pt x="82391" y="123816"/>
                    <a:pt x="155802" y="169538"/>
                    <a:pt x="237066" y="176978"/>
                  </a:cubicBezTo>
                  <a:cubicBezTo>
                    <a:pt x="248675" y="178041"/>
                    <a:pt x="260444" y="178322"/>
                    <a:pt x="272053" y="177740"/>
                  </a:cubicBezTo>
                  <a:cubicBezTo>
                    <a:pt x="268136" y="122896"/>
                    <a:pt x="218451" y="53645"/>
                    <a:pt x="171419" y="48695"/>
                  </a:cubicBezTo>
                  <a:close/>
                  <a:moveTo>
                    <a:pt x="440565" y="48694"/>
                  </a:moveTo>
                  <a:cubicBezTo>
                    <a:pt x="393532" y="53644"/>
                    <a:pt x="343847" y="122895"/>
                    <a:pt x="339931" y="177739"/>
                  </a:cubicBezTo>
                  <a:cubicBezTo>
                    <a:pt x="351539" y="178321"/>
                    <a:pt x="363308" y="178040"/>
                    <a:pt x="374917" y="176977"/>
                  </a:cubicBezTo>
                  <a:cubicBezTo>
                    <a:pt x="456181" y="169537"/>
                    <a:pt x="529593" y="123815"/>
                    <a:pt x="484920" y="68093"/>
                  </a:cubicBezTo>
                  <a:cubicBezTo>
                    <a:pt x="471625" y="52539"/>
                    <a:pt x="456242" y="47044"/>
                    <a:pt x="440565" y="48694"/>
                  </a:cubicBezTo>
                  <a:close/>
                  <a:moveTo>
                    <a:pt x="448567" y="477"/>
                  </a:moveTo>
                  <a:cubicBezTo>
                    <a:pt x="475777" y="-2373"/>
                    <a:pt x="502500" y="7341"/>
                    <a:pt x="525630" y="34740"/>
                  </a:cubicBezTo>
                  <a:cubicBezTo>
                    <a:pt x="601817" y="130930"/>
                    <a:pt x="481063" y="209852"/>
                    <a:pt x="343333" y="224089"/>
                  </a:cubicBezTo>
                  <a:lnTo>
                    <a:pt x="580964" y="224089"/>
                  </a:lnTo>
                  <a:cubicBezTo>
                    <a:pt x="598095" y="224089"/>
                    <a:pt x="611982" y="241448"/>
                    <a:pt x="611982" y="262862"/>
                  </a:cubicBezTo>
                  <a:lnTo>
                    <a:pt x="611982" y="355059"/>
                  </a:lnTo>
                  <a:lnTo>
                    <a:pt x="338138" y="355059"/>
                  </a:lnTo>
                  <a:lnTo>
                    <a:pt x="338138" y="225202"/>
                  </a:lnTo>
                  <a:lnTo>
                    <a:pt x="337357" y="225369"/>
                  </a:lnTo>
                  <a:lnTo>
                    <a:pt x="337688" y="227094"/>
                  </a:lnTo>
                  <a:cubicBezTo>
                    <a:pt x="327155" y="227649"/>
                    <a:pt x="316546" y="227789"/>
                    <a:pt x="305967" y="226454"/>
                  </a:cubicBezTo>
                  <a:cubicBezTo>
                    <a:pt x="295404" y="227788"/>
                    <a:pt x="284812" y="227647"/>
                    <a:pt x="274296" y="227093"/>
                  </a:cubicBezTo>
                  <a:lnTo>
                    <a:pt x="274717" y="225390"/>
                  </a:lnTo>
                  <a:lnTo>
                    <a:pt x="273844" y="225202"/>
                  </a:lnTo>
                  <a:lnTo>
                    <a:pt x="273844" y="355059"/>
                  </a:lnTo>
                  <a:lnTo>
                    <a:pt x="0" y="355059"/>
                  </a:lnTo>
                  <a:lnTo>
                    <a:pt x="0" y="262862"/>
                  </a:lnTo>
                  <a:cubicBezTo>
                    <a:pt x="0" y="241448"/>
                    <a:pt x="13887" y="224089"/>
                    <a:pt x="31018" y="224089"/>
                  </a:cubicBezTo>
                  <a:lnTo>
                    <a:pt x="268646" y="224089"/>
                  </a:lnTo>
                  <a:cubicBezTo>
                    <a:pt x="130918" y="209852"/>
                    <a:pt x="10167" y="130930"/>
                    <a:pt x="86353" y="34741"/>
                  </a:cubicBezTo>
                  <a:cubicBezTo>
                    <a:pt x="155580" y="-47261"/>
                    <a:pt x="256978" y="29146"/>
                    <a:pt x="307289" y="126712"/>
                  </a:cubicBezTo>
                  <a:cubicBezTo>
                    <a:pt x="338790" y="61129"/>
                    <a:pt x="394637" y="6125"/>
                    <a:pt x="448567" y="47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2" name="Moon 128"/>
            <p:cNvSpPr/>
            <p:nvPr/>
          </p:nvSpPr>
          <p:spPr>
            <a:xfrm rot="17292480">
              <a:off x="4041908" y="3352126"/>
              <a:ext cx="263661" cy="135476"/>
            </a:xfrm>
            <a:custGeom>
              <a:avLst/>
              <a:gdLst/>
              <a:ahLst/>
              <a:cxnLst/>
              <a:rect l="l" t="t" r="r" b="b"/>
              <a:pathLst>
                <a:path w="2885855" h="1482826">
                  <a:moveTo>
                    <a:pt x="2140215" y="766679"/>
                  </a:moveTo>
                  <a:cubicBezTo>
                    <a:pt x="2143010" y="997711"/>
                    <a:pt x="1978653" y="1040977"/>
                    <a:pt x="1776064" y="1047182"/>
                  </a:cubicBezTo>
                  <a:cubicBezTo>
                    <a:pt x="1773599" y="1047903"/>
                    <a:pt x="1771112" y="1047932"/>
                    <a:pt x="1768617" y="1047932"/>
                  </a:cubicBezTo>
                  <a:lnTo>
                    <a:pt x="1757942" y="1047932"/>
                  </a:lnTo>
                  <a:cubicBezTo>
                    <a:pt x="1716337" y="1049492"/>
                    <a:pt x="1673297" y="1049186"/>
                    <a:pt x="1629921" y="1048839"/>
                  </a:cubicBezTo>
                  <a:lnTo>
                    <a:pt x="1623719" y="1047932"/>
                  </a:lnTo>
                  <a:lnTo>
                    <a:pt x="507385" y="1047932"/>
                  </a:lnTo>
                  <a:cubicBezTo>
                    <a:pt x="317887" y="1068350"/>
                    <a:pt x="446273" y="1225746"/>
                    <a:pt x="673725" y="1389082"/>
                  </a:cubicBezTo>
                  <a:cubicBezTo>
                    <a:pt x="919900" y="1565863"/>
                    <a:pt x="571734" y="1454340"/>
                    <a:pt x="413198" y="1365738"/>
                  </a:cubicBezTo>
                  <a:cubicBezTo>
                    <a:pt x="254661" y="1277137"/>
                    <a:pt x="45146" y="1122801"/>
                    <a:pt x="4184" y="777009"/>
                  </a:cubicBezTo>
                  <a:cubicBezTo>
                    <a:pt x="-27472" y="509784"/>
                    <a:pt x="124488" y="449381"/>
                    <a:pt x="324715" y="437280"/>
                  </a:cubicBezTo>
                  <a:cubicBezTo>
                    <a:pt x="336380" y="434371"/>
                    <a:pt x="348428" y="433658"/>
                    <a:pt x="360643" y="433658"/>
                  </a:cubicBezTo>
                  <a:lnTo>
                    <a:pt x="1641310" y="433658"/>
                  </a:lnTo>
                  <a:cubicBezTo>
                    <a:pt x="1818405" y="409653"/>
                    <a:pt x="1690492" y="254578"/>
                    <a:pt x="1466524" y="93744"/>
                  </a:cubicBezTo>
                  <a:cubicBezTo>
                    <a:pt x="1220349" y="-83037"/>
                    <a:pt x="1568515" y="28486"/>
                    <a:pt x="1727051" y="117088"/>
                  </a:cubicBezTo>
                  <a:cubicBezTo>
                    <a:pt x="1885588" y="205689"/>
                    <a:pt x="2095103" y="360025"/>
                    <a:pt x="2136066" y="705817"/>
                  </a:cubicBezTo>
                  <a:cubicBezTo>
                    <a:pt x="2138626" y="727429"/>
                    <a:pt x="2139985" y="747689"/>
                    <a:pt x="2140215" y="766679"/>
                  </a:cubicBezTo>
                  <a:close/>
                  <a:moveTo>
                    <a:pt x="2885855" y="742594"/>
                  </a:moveTo>
                  <a:cubicBezTo>
                    <a:pt x="2885855" y="911228"/>
                    <a:pt x="2749151" y="1047932"/>
                    <a:pt x="2580517" y="1047932"/>
                  </a:cubicBezTo>
                  <a:cubicBezTo>
                    <a:pt x="2411883" y="1047932"/>
                    <a:pt x="2275179" y="911228"/>
                    <a:pt x="2275179" y="742594"/>
                  </a:cubicBezTo>
                  <a:cubicBezTo>
                    <a:pt x="2275179" y="573960"/>
                    <a:pt x="2411883" y="437256"/>
                    <a:pt x="2580517" y="437256"/>
                  </a:cubicBezTo>
                  <a:cubicBezTo>
                    <a:pt x="2749151" y="437256"/>
                    <a:pt x="2885855" y="573960"/>
                    <a:pt x="2885855" y="74259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3" name="Teardrop 133"/>
            <p:cNvSpPr/>
            <p:nvPr/>
          </p:nvSpPr>
          <p:spPr>
            <a:xfrm rot="11254553">
              <a:off x="3348698" y="3698020"/>
              <a:ext cx="293130" cy="258657"/>
            </a:xfrm>
            <a:custGeom>
              <a:avLst/>
              <a:gdLst/>
              <a:ahLst/>
              <a:cxnLst/>
              <a:rect l="l" t="t" r="r" b="b"/>
              <a:pathLst>
                <a:path w="977409" h="862463">
                  <a:moveTo>
                    <a:pt x="259894" y="587617"/>
                  </a:moveTo>
                  <a:cubicBezTo>
                    <a:pt x="303121" y="581868"/>
                    <a:pt x="333503" y="542165"/>
                    <a:pt x="327754" y="498938"/>
                  </a:cubicBezTo>
                  <a:cubicBezTo>
                    <a:pt x="322005" y="455710"/>
                    <a:pt x="282301" y="425328"/>
                    <a:pt x="239074" y="431078"/>
                  </a:cubicBezTo>
                  <a:cubicBezTo>
                    <a:pt x="195846" y="436827"/>
                    <a:pt x="165465" y="476530"/>
                    <a:pt x="171214" y="519757"/>
                  </a:cubicBezTo>
                  <a:cubicBezTo>
                    <a:pt x="176963" y="562985"/>
                    <a:pt x="216666" y="593367"/>
                    <a:pt x="259894" y="587617"/>
                  </a:cubicBezTo>
                  <a:close/>
                  <a:moveTo>
                    <a:pt x="496117" y="556200"/>
                  </a:moveTo>
                  <a:cubicBezTo>
                    <a:pt x="539344" y="550450"/>
                    <a:pt x="569726" y="510747"/>
                    <a:pt x="563976" y="467520"/>
                  </a:cubicBezTo>
                  <a:cubicBezTo>
                    <a:pt x="558227" y="424293"/>
                    <a:pt x="518524" y="393911"/>
                    <a:pt x="475297" y="399660"/>
                  </a:cubicBezTo>
                  <a:cubicBezTo>
                    <a:pt x="432069" y="405409"/>
                    <a:pt x="401688" y="445112"/>
                    <a:pt x="407437" y="488340"/>
                  </a:cubicBezTo>
                  <a:cubicBezTo>
                    <a:pt x="413186" y="531567"/>
                    <a:pt x="452889" y="561949"/>
                    <a:pt x="496117" y="556200"/>
                  </a:cubicBezTo>
                  <a:close/>
                  <a:moveTo>
                    <a:pt x="732341" y="524782"/>
                  </a:moveTo>
                  <a:cubicBezTo>
                    <a:pt x="775568" y="519033"/>
                    <a:pt x="805950" y="479329"/>
                    <a:pt x="800200" y="436102"/>
                  </a:cubicBezTo>
                  <a:cubicBezTo>
                    <a:pt x="794451" y="392875"/>
                    <a:pt x="754748" y="362493"/>
                    <a:pt x="711521" y="368242"/>
                  </a:cubicBezTo>
                  <a:cubicBezTo>
                    <a:pt x="668293" y="373991"/>
                    <a:pt x="637912" y="413695"/>
                    <a:pt x="643661" y="456922"/>
                  </a:cubicBezTo>
                  <a:cubicBezTo>
                    <a:pt x="649410" y="500149"/>
                    <a:pt x="689113" y="530531"/>
                    <a:pt x="732341" y="524782"/>
                  </a:cubicBezTo>
                  <a:close/>
                  <a:moveTo>
                    <a:pt x="539319" y="856951"/>
                  </a:moveTo>
                  <a:cubicBezTo>
                    <a:pt x="270888" y="892653"/>
                    <a:pt x="30621" y="751209"/>
                    <a:pt x="2667" y="541027"/>
                  </a:cubicBezTo>
                  <a:cubicBezTo>
                    <a:pt x="-25288" y="330846"/>
                    <a:pt x="169657" y="131519"/>
                    <a:pt x="438089" y="95817"/>
                  </a:cubicBezTo>
                  <a:cubicBezTo>
                    <a:pt x="491646" y="88694"/>
                    <a:pt x="544084" y="88623"/>
                    <a:pt x="593712" y="96560"/>
                  </a:cubicBezTo>
                  <a:cubicBezTo>
                    <a:pt x="709420" y="94638"/>
                    <a:pt x="825104" y="62149"/>
                    <a:pt x="940790" y="0"/>
                  </a:cubicBezTo>
                  <a:cubicBezTo>
                    <a:pt x="908291" y="72634"/>
                    <a:pt x="884680" y="145268"/>
                    <a:pt x="870775" y="218069"/>
                  </a:cubicBezTo>
                  <a:cubicBezTo>
                    <a:pt x="927482" y="270002"/>
                    <a:pt x="964730" y="336463"/>
                    <a:pt x="974742" y="411741"/>
                  </a:cubicBezTo>
                  <a:cubicBezTo>
                    <a:pt x="1002697" y="621923"/>
                    <a:pt x="807751" y="821250"/>
                    <a:pt x="539319" y="85695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4" name="Rectangle 141"/>
            <p:cNvSpPr/>
            <p:nvPr/>
          </p:nvSpPr>
          <p:spPr>
            <a:xfrm rot="18900000">
              <a:off x="3336937" y="4114954"/>
              <a:ext cx="316652" cy="115280"/>
            </a:xfrm>
            <a:custGeom>
              <a:avLst/>
              <a:gdLst/>
              <a:ahLst/>
              <a:cxnLst/>
              <a:rect l="l" t="t" r="r" b="b"/>
              <a:pathLst>
                <a:path w="1118481" h="407194">
                  <a:moveTo>
                    <a:pt x="174315" y="0"/>
                  </a:moveTo>
                  <a:cubicBezTo>
                    <a:pt x="251754" y="0"/>
                    <a:pt x="319094" y="43232"/>
                    <a:pt x="351038" y="108219"/>
                  </a:cubicBezTo>
                  <a:lnTo>
                    <a:pt x="767443" y="108219"/>
                  </a:lnTo>
                  <a:cubicBezTo>
                    <a:pt x="799388" y="43232"/>
                    <a:pt x="866728" y="0"/>
                    <a:pt x="944166" y="0"/>
                  </a:cubicBezTo>
                  <a:cubicBezTo>
                    <a:pt x="1020049" y="0"/>
                    <a:pt x="1086236" y="41514"/>
                    <a:pt x="1118481" y="104647"/>
                  </a:cubicBezTo>
                  <a:lnTo>
                    <a:pt x="949589" y="104647"/>
                  </a:lnTo>
                  <a:lnTo>
                    <a:pt x="900114" y="203597"/>
                  </a:lnTo>
                  <a:lnTo>
                    <a:pt x="949589" y="302547"/>
                  </a:lnTo>
                  <a:lnTo>
                    <a:pt x="1118481" y="302547"/>
                  </a:lnTo>
                  <a:cubicBezTo>
                    <a:pt x="1086236" y="365680"/>
                    <a:pt x="1020049" y="407194"/>
                    <a:pt x="944166" y="407194"/>
                  </a:cubicBezTo>
                  <a:cubicBezTo>
                    <a:pt x="866728" y="407194"/>
                    <a:pt x="799388" y="363962"/>
                    <a:pt x="767443" y="298975"/>
                  </a:cubicBezTo>
                  <a:lnTo>
                    <a:pt x="351038" y="298975"/>
                  </a:lnTo>
                  <a:cubicBezTo>
                    <a:pt x="319094" y="363962"/>
                    <a:pt x="251754" y="407194"/>
                    <a:pt x="174315" y="407194"/>
                  </a:cubicBezTo>
                  <a:cubicBezTo>
                    <a:pt x="98432" y="407194"/>
                    <a:pt x="32245" y="365680"/>
                    <a:pt x="0" y="302547"/>
                  </a:cubicBezTo>
                  <a:lnTo>
                    <a:pt x="168892" y="302547"/>
                  </a:lnTo>
                  <a:lnTo>
                    <a:pt x="218367" y="203597"/>
                  </a:lnTo>
                  <a:lnTo>
                    <a:pt x="168892" y="104647"/>
                  </a:lnTo>
                  <a:lnTo>
                    <a:pt x="0" y="104647"/>
                  </a:lnTo>
                  <a:cubicBezTo>
                    <a:pt x="32245" y="41514"/>
                    <a:pt x="98432" y="0"/>
                    <a:pt x="174315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5" name="Rounded Rectangle 145"/>
            <p:cNvSpPr/>
            <p:nvPr/>
          </p:nvSpPr>
          <p:spPr>
            <a:xfrm>
              <a:off x="2080285" y="3201255"/>
              <a:ext cx="246529" cy="246529"/>
            </a:xfrm>
            <a:custGeom>
              <a:avLst/>
              <a:gdLst/>
              <a:ahLst/>
              <a:cxnLst/>
              <a:rect l="l" t="t" r="r" b="b"/>
              <a:pathLst>
                <a:path w="1302010" h="1302010">
                  <a:moveTo>
                    <a:pt x="1046585" y="66534"/>
                  </a:moveTo>
                  <a:lnTo>
                    <a:pt x="1243446" y="263396"/>
                  </a:lnTo>
                  <a:lnTo>
                    <a:pt x="734047" y="772795"/>
                  </a:lnTo>
                  <a:lnTo>
                    <a:pt x="901149" y="939897"/>
                  </a:lnTo>
                  <a:lnTo>
                    <a:pt x="370084" y="939897"/>
                  </a:lnTo>
                  <a:lnTo>
                    <a:pt x="370084" y="408831"/>
                  </a:lnTo>
                  <a:lnTo>
                    <a:pt x="537186" y="575933"/>
                  </a:lnTo>
                  <a:close/>
                  <a:moveTo>
                    <a:pt x="159861" y="0"/>
                  </a:moveTo>
                  <a:lnTo>
                    <a:pt x="852477" y="0"/>
                  </a:lnTo>
                  <a:lnTo>
                    <a:pt x="669764" y="182713"/>
                  </a:lnTo>
                  <a:lnTo>
                    <a:pt x="251664" y="182713"/>
                  </a:lnTo>
                  <a:cubicBezTo>
                    <a:pt x="213583" y="182713"/>
                    <a:pt x="182713" y="213583"/>
                    <a:pt x="182713" y="251664"/>
                  </a:cubicBezTo>
                  <a:lnTo>
                    <a:pt x="182713" y="1050346"/>
                  </a:lnTo>
                  <a:cubicBezTo>
                    <a:pt x="182713" y="1088427"/>
                    <a:pt x="213583" y="1119297"/>
                    <a:pt x="251664" y="1119297"/>
                  </a:cubicBezTo>
                  <a:lnTo>
                    <a:pt x="1050346" y="1119297"/>
                  </a:lnTo>
                  <a:cubicBezTo>
                    <a:pt x="1088427" y="1119297"/>
                    <a:pt x="1119297" y="1088427"/>
                    <a:pt x="1119297" y="1050346"/>
                  </a:cubicBezTo>
                  <a:lnTo>
                    <a:pt x="1119297" y="646426"/>
                  </a:lnTo>
                  <a:lnTo>
                    <a:pt x="1302010" y="463713"/>
                  </a:lnTo>
                  <a:lnTo>
                    <a:pt x="1302010" y="1142149"/>
                  </a:lnTo>
                  <a:cubicBezTo>
                    <a:pt x="1302010" y="1230438"/>
                    <a:pt x="1230438" y="1302010"/>
                    <a:pt x="1142149" y="1302010"/>
                  </a:cubicBezTo>
                  <a:lnTo>
                    <a:pt x="159861" y="1302010"/>
                  </a:lnTo>
                  <a:cubicBezTo>
                    <a:pt x="71572" y="1302010"/>
                    <a:pt x="0" y="1230438"/>
                    <a:pt x="0" y="1142149"/>
                  </a:cubicBezTo>
                  <a:lnTo>
                    <a:pt x="0" y="159861"/>
                  </a:lnTo>
                  <a:cubicBezTo>
                    <a:pt x="0" y="71572"/>
                    <a:pt x="71572" y="0"/>
                    <a:pt x="159861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6" name="Oval 170"/>
            <p:cNvSpPr/>
            <p:nvPr/>
          </p:nvSpPr>
          <p:spPr>
            <a:xfrm>
              <a:off x="4061100" y="2267535"/>
              <a:ext cx="225280" cy="222168"/>
            </a:xfrm>
            <a:custGeom>
              <a:avLst/>
              <a:gdLst/>
              <a:ahLst/>
              <a:cxnLst/>
              <a:rect l="l" t="t" r="r" b="b"/>
              <a:pathLst>
                <a:path w="2663320" h="2626530">
                  <a:moveTo>
                    <a:pt x="1331660" y="779864"/>
                  </a:moveTo>
                  <a:cubicBezTo>
                    <a:pt x="1027142" y="779864"/>
                    <a:pt x="780282" y="1026724"/>
                    <a:pt x="780282" y="1331242"/>
                  </a:cubicBezTo>
                  <a:cubicBezTo>
                    <a:pt x="780282" y="1635760"/>
                    <a:pt x="1027142" y="1882620"/>
                    <a:pt x="1331660" y="1882620"/>
                  </a:cubicBezTo>
                  <a:cubicBezTo>
                    <a:pt x="1636178" y="1882620"/>
                    <a:pt x="1883038" y="1635760"/>
                    <a:pt x="1883038" y="1331242"/>
                  </a:cubicBezTo>
                  <a:cubicBezTo>
                    <a:pt x="1883038" y="1026724"/>
                    <a:pt x="1636178" y="779864"/>
                    <a:pt x="1331660" y="779864"/>
                  </a:cubicBezTo>
                  <a:close/>
                  <a:moveTo>
                    <a:pt x="1209800" y="0"/>
                  </a:moveTo>
                  <a:lnTo>
                    <a:pt x="1315227" y="0"/>
                  </a:lnTo>
                  <a:lnTo>
                    <a:pt x="1331390" y="0"/>
                  </a:lnTo>
                  <a:lnTo>
                    <a:pt x="1436817" y="0"/>
                  </a:lnTo>
                  <a:cubicBezTo>
                    <a:pt x="1474596" y="0"/>
                    <a:pt x="1505222" y="30626"/>
                    <a:pt x="1505222" y="68405"/>
                  </a:cubicBezTo>
                  <a:cubicBezTo>
                    <a:pt x="1505222" y="149387"/>
                    <a:pt x="1517336" y="219121"/>
                    <a:pt x="1531682" y="297942"/>
                  </a:cubicBezTo>
                  <a:cubicBezTo>
                    <a:pt x="1635422" y="318312"/>
                    <a:pt x="1733718" y="353850"/>
                    <a:pt x="1822662" y="404974"/>
                  </a:cubicBezTo>
                  <a:cubicBezTo>
                    <a:pt x="1886447" y="352054"/>
                    <a:pt x="1942106" y="305624"/>
                    <a:pt x="1995601" y="241871"/>
                  </a:cubicBezTo>
                  <a:cubicBezTo>
                    <a:pt x="2019885" y="212931"/>
                    <a:pt x="2063032" y="209156"/>
                    <a:pt x="2091972" y="233440"/>
                  </a:cubicBezTo>
                  <a:lnTo>
                    <a:pt x="2172734" y="301207"/>
                  </a:lnTo>
                  <a:lnTo>
                    <a:pt x="2185115" y="311596"/>
                  </a:lnTo>
                  <a:lnTo>
                    <a:pt x="2265877" y="379364"/>
                  </a:lnTo>
                  <a:cubicBezTo>
                    <a:pt x="2294818" y="403647"/>
                    <a:pt x="2298593" y="446794"/>
                    <a:pt x="2274309" y="475735"/>
                  </a:cubicBezTo>
                  <a:cubicBezTo>
                    <a:pt x="2222115" y="537937"/>
                    <a:pt x="2186520" y="599304"/>
                    <a:pt x="2146714" y="669137"/>
                  </a:cubicBezTo>
                  <a:cubicBezTo>
                    <a:pt x="2212332" y="749150"/>
                    <a:pt x="2266284" y="839037"/>
                    <a:pt x="2303557" y="937266"/>
                  </a:cubicBezTo>
                  <a:cubicBezTo>
                    <a:pt x="2387577" y="937729"/>
                    <a:pt x="2460748" y="938104"/>
                    <a:pt x="2543605" y="923494"/>
                  </a:cubicBezTo>
                  <a:cubicBezTo>
                    <a:pt x="2580810" y="916934"/>
                    <a:pt x="2616289" y="941776"/>
                    <a:pt x="2622849" y="978981"/>
                  </a:cubicBezTo>
                  <a:lnTo>
                    <a:pt x="2641156" y="1082806"/>
                  </a:lnTo>
                  <a:lnTo>
                    <a:pt x="2643963" y="1098724"/>
                  </a:lnTo>
                  <a:lnTo>
                    <a:pt x="2662270" y="1202549"/>
                  </a:lnTo>
                  <a:cubicBezTo>
                    <a:pt x="2668830" y="1239754"/>
                    <a:pt x="2643988" y="1275233"/>
                    <a:pt x="2606783" y="1281793"/>
                  </a:cubicBezTo>
                  <a:cubicBezTo>
                    <a:pt x="2526424" y="1295963"/>
                    <a:pt x="2459448" y="1320261"/>
                    <a:pt x="2383608" y="1348341"/>
                  </a:cubicBezTo>
                  <a:cubicBezTo>
                    <a:pt x="2382575" y="1458501"/>
                    <a:pt x="2364651" y="1564617"/>
                    <a:pt x="2330433" y="1663614"/>
                  </a:cubicBezTo>
                  <a:cubicBezTo>
                    <a:pt x="2393104" y="1716798"/>
                    <a:pt x="2448236" y="1763206"/>
                    <a:pt x="2519834" y="1804543"/>
                  </a:cubicBezTo>
                  <a:cubicBezTo>
                    <a:pt x="2552551" y="1823433"/>
                    <a:pt x="2563761" y="1865269"/>
                    <a:pt x="2544872" y="1897986"/>
                  </a:cubicBezTo>
                  <a:lnTo>
                    <a:pt x="2492158" y="1989289"/>
                  </a:lnTo>
                  <a:lnTo>
                    <a:pt x="2484077" y="2003286"/>
                  </a:lnTo>
                  <a:lnTo>
                    <a:pt x="2431363" y="2094589"/>
                  </a:lnTo>
                  <a:cubicBezTo>
                    <a:pt x="2412474" y="2127306"/>
                    <a:pt x="2370638" y="2138516"/>
                    <a:pt x="2337920" y="2119627"/>
                  </a:cubicBezTo>
                  <a:cubicBezTo>
                    <a:pt x="2267364" y="2078891"/>
                    <a:pt x="2200538" y="2054466"/>
                    <a:pt x="2124539" y="2027280"/>
                  </a:cubicBezTo>
                  <a:cubicBezTo>
                    <a:pt x="2057214" y="2107748"/>
                    <a:pt x="1976764" y="2176557"/>
                    <a:pt x="1887300" y="2232322"/>
                  </a:cubicBezTo>
                  <a:cubicBezTo>
                    <a:pt x="1900778" y="2311297"/>
                    <a:pt x="1913246" y="2380969"/>
                    <a:pt x="1940943" y="2457067"/>
                  </a:cubicBezTo>
                  <a:cubicBezTo>
                    <a:pt x="1953864" y="2492568"/>
                    <a:pt x="1935560" y="2531821"/>
                    <a:pt x="1900059" y="2544743"/>
                  </a:cubicBezTo>
                  <a:lnTo>
                    <a:pt x="1800990" y="2580801"/>
                  </a:lnTo>
                  <a:lnTo>
                    <a:pt x="1785802" y="2586329"/>
                  </a:lnTo>
                  <a:lnTo>
                    <a:pt x="1686733" y="2622387"/>
                  </a:lnTo>
                  <a:cubicBezTo>
                    <a:pt x="1651232" y="2635308"/>
                    <a:pt x="1611979" y="2617004"/>
                    <a:pt x="1599057" y="2581503"/>
                  </a:cubicBezTo>
                  <a:cubicBezTo>
                    <a:pt x="1571962" y="2507058"/>
                    <a:pt x="1537654" y="2446693"/>
                    <a:pt x="1498305" y="2379360"/>
                  </a:cubicBezTo>
                  <a:cubicBezTo>
                    <a:pt x="1442336" y="2389830"/>
                    <a:pt x="1384673" y="2394621"/>
                    <a:pt x="1325890" y="2394621"/>
                  </a:cubicBezTo>
                  <a:cubicBezTo>
                    <a:pt x="1273846" y="2394621"/>
                    <a:pt x="1222679" y="2390865"/>
                    <a:pt x="1172834" y="2382314"/>
                  </a:cubicBezTo>
                  <a:cubicBezTo>
                    <a:pt x="1134367" y="2448188"/>
                    <a:pt x="1100806" y="2507712"/>
                    <a:pt x="1074199" y="2580814"/>
                  </a:cubicBezTo>
                  <a:cubicBezTo>
                    <a:pt x="1061278" y="2616315"/>
                    <a:pt x="1022024" y="2634619"/>
                    <a:pt x="986523" y="2621698"/>
                  </a:cubicBezTo>
                  <a:lnTo>
                    <a:pt x="887455" y="2585640"/>
                  </a:lnTo>
                  <a:lnTo>
                    <a:pt x="872266" y="2580112"/>
                  </a:lnTo>
                  <a:lnTo>
                    <a:pt x="773197" y="2544054"/>
                  </a:lnTo>
                  <a:cubicBezTo>
                    <a:pt x="737697" y="2531132"/>
                    <a:pt x="719392" y="2491879"/>
                    <a:pt x="732313" y="2456378"/>
                  </a:cubicBezTo>
                  <a:cubicBezTo>
                    <a:pt x="758549" y="2384297"/>
                    <a:pt x="771120" y="2317982"/>
                    <a:pt x="783804" y="2244061"/>
                  </a:cubicBezTo>
                  <a:cubicBezTo>
                    <a:pt x="690731" y="2188796"/>
                    <a:pt x="606943" y="2119604"/>
                    <a:pt x="536799" y="2037993"/>
                  </a:cubicBezTo>
                  <a:cubicBezTo>
                    <a:pt x="459642" y="2065591"/>
                    <a:pt x="392042" y="2090114"/>
                    <a:pt x="320620" y="2131349"/>
                  </a:cubicBezTo>
                  <a:cubicBezTo>
                    <a:pt x="287903" y="2150238"/>
                    <a:pt x="246066" y="2139028"/>
                    <a:pt x="227177" y="2106311"/>
                  </a:cubicBezTo>
                  <a:lnTo>
                    <a:pt x="174463" y="2015008"/>
                  </a:lnTo>
                  <a:lnTo>
                    <a:pt x="166382" y="2001011"/>
                  </a:lnTo>
                  <a:lnTo>
                    <a:pt x="113668" y="1909708"/>
                  </a:lnTo>
                  <a:cubicBezTo>
                    <a:pt x="94779" y="1876991"/>
                    <a:pt x="105989" y="1835155"/>
                    <a:pt x="138706" y="1816265"/>
                  </a:cubicBezTo>
                  <a:cubicBezTo>
                    <a:pt x="209471" y="1775409"/>
                    <a:pt x="264152" y="1729599"/>
                    <a:pt x="325920" y="1677183"/>
                  </a:cubicBezTo>
                  <a:cubicBezTo>
                    <a:pt x="289848" y="1577947"/>
                    <a:pt x="270161" y="1471330"/>
                    <a:pt x="269418" y="1360419"/>
                  </a:cubicBezTo>
                  <a:cubicBezTo>
                    <a:pt x="197758" y="1333933"/>
                    <a:pt x="133244" y="1311179"/>
                    <a:pt x="56537" y="1297653"/>
                  </a:cubicBezTo>
                  <a:cubicBezTo>
                    <a:pt x="19332" y="1291093"/>
                    <a:pt x="-5510" y="1255614"/>
                    <a:pt x="1050" y="1218409"/>
                  </a:cubicBezTo>
                  <a:lnTo>
                    <a:pt x="19357" y="1114584"/>
                  </a:lnTo>
                  <a:lnTo>
                    <a:pt x="22164" y="1098666"/>
                  </a:lnTo>
                  <a:lnTo>
                    <a:pt x="40471" y="994841"/>
                  </a:lnTo>
                  <a:cubicBezTo>
                    <a:pt x="47031" y="957636"/>
                    <a:pt x="82510" y="932794"/>
                    <a:pt x="119715" y="939354"/>
                  </a:cubicBezTo>
                  <a:cubicBezTo>
                    <a:pt x="195980" y="952801"/>
                    <a:pt x="264038" y="953554"/>
                    <a:pt x="339904" y="953187"/>
                  </a:cubicBezTo>
                  <a:cubicBezTo>
                    <a:pt x="378857" y="852202"/>
                    <a:pt x="432897" y="758743"/>
                    <a:pt x="499628" y="675842"/>
                  </a:cubicBezTo>
                  <a:cubicBezTo>
                    <a:pt x="460035" y="606387"/>
                    <a:pt x="424523" y="545285"/>
                    <a:pt x="372558" y="483355"/>
                  </a:cubicBezTo>
                  <a:cubicBezTo>
                    <a:pt x="348274" y="454414"/>
                    <a:pt x="352049" y="411267"/>
                    <a:pt x="380989" y="386984"/>
                  </a:cubicBezTo>
                  <a:lnTo>
                    <a:pt x="461751" y="319216"/>
                  </a:lnTo>
                  <a:lnTo>
                    <a:pt x="474133" y="308827"/>
                  </a:lnTo>
                  <a:lnTo>
                    <a:pt x="554894" y="241060"/>
                  </a:lnTo>
                  <a:cubicBezTo>
                    <a:pt x="569364" y="228918"/>
                    <a:pt x="587386" y="223791"/>
                    <a:pt x="604826" y="225316"/>
                  </a:cubicBezTo>
                  <a:cubicBezTo>
                    <a:pt x="622266" y="226842"/>
                    <a:pt x="639123" y="235021"/>
                    <a:pt x="651265" y="249491"/>
                  </a:cubicBezTo>
                  <a:cubicBezTo>
                    <a:pt x="703517" y="311762"/>
                    <a:pt x="757832" y="357505"/>
                    <a:pt x="819777" y="408902"/>
                  </a:cubicBezTo>
                  <a:cubicBezTo>
                    <a:pt x="910193" y="357799"/>
                    <a:pt x="1009178" y="320466"/>
                    <a:pt x="1114390" y="300984"/>
                  </a:cubicBezTo>
                  <a:cubicBezTo>
                    <a:pt x="1128969" y="220909"/>
                    <a:pt x="1141395" y="150426"/>
                    <a:pt x="1141395" y="68405"/>
                  </a:cubicBezTo>
                  <a:cubicBezTo>
                    <a:pt x="1141395" y="30626"/>
                    <a:pt x="1172021" y="0"/>
                    <a:pt x="1209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1006916" y="2597455"/>
              <a:ext cx="976284" cy="227546"/>
              <a:chOff x="1006916" y="2597455"/>
              <a:chExt cx="976284" cy="227546"/>
            </a:xfrm>
          </p:grpSpPr>
          <p:sp>
            <p:nvSpPr>
              <p:cNvPr id="118" name="Rectangle 175"/>
              <p:cNvSpPr/>
              <p:nvPr/>
            </p:nvSpPr>
            <p:spPr>
              <a:xfrm>
                <a:off x="1755651" y="2597455"/>
                <a:ext cx="227549" cy="227546"/>
              </a:xfrm>
              <a:custGeom>
                <a:avLst/>
                <a:gdLst/>
                <a:ahLst/>
                <a:cxnLst/>
                <a:rect l="l" t="t" r="r" b="b"/>
                <a:pathLst>
                  <a:path w="3195025" h="3194985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Rectangle 175"/>
              <p:cNvSpPr/>
              <p:nvPr/>
            </p:nvSpPr>
            <p:spPr>
              <a:xfrm>
                <a:off x="1381284" y="2597455"/>
                <a:ext cx="227549" cy="227546"/>
              </a:xfrm>
              <a:custGeom>
                <a:avLst/>
                <a:gdLst/>
                <a:ahLst/>
                <a:cxnLst/>
                <a:rect l="l" t="t" r="r" b="b"/>
                <a:pathLst>
                  <a:path w="3195025" h="3194985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Rectangle 175"/>
              <p:cNvSpPr/>
              <p:nvPr/>
            </p:nvSpPr>
            <p:spPr>
              <a:xfrm>
                <a:off x="1006916" y="2597455"/>
                <a:ext cx="227549" cy="227546"/>
              </a:xfrm>
              <a:custGeom>
                <a:avLst/>
                <a:gdLst/>
                <a:ahLst/>
                <a:cxnLst/>
                <a:rect l="l" t="t" r="r" b="b"/>
                <a:pathLst>
                  <a:path w="3195025" h="3194985">
                    <a:moveTo>
                      <a:pt x="683252" y="2245091"/>
                    </a:moveTo>
                    <a:cubicBezTo>
                      <a:pt x="526024" y="2245091"/>
                      <a:pt x="398566" y="2372549"/>
                      <a:pt x="398566" y="2529777"/>
                    </a:cubicBezTo>
                    <a:lnTo>
                      <a:pt x="398563" y="2529777"/>
                    </a:lnTo>
                    <a:cubicBezTo>
                      <a:pt x="398563" y="2687004"/>
                      <a:pt x="526021" y="2814463"/>
                      <a:pt x="683249" y="2814463"/>
                    </a:cubicBezTo>
                    <a:cubicBezTo>
                      <a:pt x="840476" y="2814463"/>
                      <a:pt x="967935" y="2687004"/>
                      <a:pt x="967935" y="2529777"/>
                    </a:cubicBezTo>
                    <a:lnTo>
                      <a:pt x="967935" y="2245091"/>
                    </a:lnTo>
                    <a:close/>
                    <a:moveTo>
                      <a:pt x="2244948" y="2226032"/>
                    </a:moveTo>
                    <a:lnTo>
                      <a:pt x="2244948" y="2510715"/>
                    </a:lnTo>
                    <a:cubicBezTo>
                      <a:pt x="2244948" y="2667943"/>
                      <a:pt x="2372406" y="2795401"/>
                      <a:pt x="2529634" y="2795401"/>
                    </a:cubicBezTo>
                    <a:lnTo>
                      <a:pt x="2529634" y="2795404"/>
                    </a:lnTo>
                    <a:cubicBezTo>
                      <a:pt x="2686861" y="2795404"/>
                      <a:pt x="2814320" y="2667945"/>
                      <a:pt x="2814320" y="2510718"/>
                    </a:cubicBezTo>
                    <a:cubicBezTo>
                      <a:pt x="2814320" y="2353491"/>
                      <a:pt x="2686861" y="2226032"/>
                      <a:pt x="2529634" y="2226032"/>
                    </a:cubicBezTo>
                    <a:close/>
                    <a:moveTo>
                      <a:pt x="1324215" y="1318407"/>
                    </a:moveTo>
                    <a:lnTo>
                      <a:pt x="1324215" y="1321813"/>
                    </a:lnTo>
                    <a:lnTo>
                      <a:pt x="1321332" y="1321813"/>
                    </a:lnTo>
                    <a:lnTo>
                      <a:pt x="1321332" y="1873653"/>
                    </a:lnTo>
                    <a:lnTo>
                      <a:pt x="1873510" y="1873653"/>
                    </a:lnTo>
                    <a:lnTo>
                      <a:pt x="1873510" y="1872635"/>
                    </a:lnTo>
                    <a:lnTo>
                      <a:pt x="1876578" y="1872635"/>
                    </a:lnTo>
                    <a:lnTo>
                      <a:pt x="1876578" y="1321332"/>
                    </a:lnTo>
                    <a:lnTo>
                      <a:pt x="1873693" y="1321332"/>
                    </a:lnTo>
                    <a:lnTo>
                      <a:pt x="1873693" y="1318407"/>
                    </a:lnTo>
                    <a:close/>
                    <a:moveTo>
                      <a:pt x="668091" y="399044"/>
                    </a:moveTo>
                    <a:cubicBezTo>
                      <a:pt x="510864" y="399044"/>
                      <a:pt x="383405" y="526503"/>
                      <a:pt x="383405" y="683730"/>
                    </a:cubicBezTo>
                    <a:cubicBezTo>
                      <a:pt x="383405" y="840957"/>
                      <a:pt x="510864" y="968416"/>
                      <a:pt x="668091" y="968416"/>
                    </a:cubicBezTo>
                    <a:lnTo>
                      <a:pt x="952777" y="968416"/>
                    </a:lnTo>
                    <a:lnTo>
                      <a:pt x="952777" y="683733"/>
                    </a:lnTo>
                    <a:cubicBezTo>
                      <a:pt x="952777" y="526505"/>
                      <a:pt x="825319" y="399047"/>
                      <a:pt x="668091" y="399047"/>
                    </a:cubicBezTo>
                    <a:close/>
                    <a:moveTo>
                      <a:pt x="2511776" y="380522"/>
                    </a:moveTo>
                    <a:cubicBezTo>
                      <a:pt x="2354549" y="380522"/>
                      <a:pt x="2227090" y="507981"/>
                      <a:pt x="2227090" y="665208"/>
                    </a:cubicBezTo>
                    <a:lnTo>
                      <a:pt x="2227090" y="949894"/>
                    </a:lnTo>
                    <a:lnTo>
                      <a:pt x="2511773" y="949894"/>
                    </a:lnTo>
                    <a:cubicBezTo>
                      <a:pt x="2669001" y="949894"/>
                      <a:pt x="2796459" y="822436"/>
                      <a:pt x="2796459" y="665208"/>
                    </a:cubicBezTo>
                    <a:lnTo>
                      <a:pt x="2796462" y="665208"/>
                    </a:lnTo>
                    <a:cubicBezTo>
                      <a:pt x="2796462" y="507981"/>
                      <a:pt x="2669003" y="380522"/>
                      <a:pt x="2511776" y="380522"/>
                    </a:cubicBezTo>
                    <a:close/>
                    <a:moveTo>
                      <a:pt x="2534359" y="0"/>
                    </a:moveTo>
                    <a:cubicBezTo>
                      <a:pt x="2899234" y="0"/>
                      <a:pt x="3195025" y="295791"/>
                      <a:pt x="3195025" y="660666"/>
                    </a:cubicBezTo>
                    <a:lnTo>
                      <a:pt x="3195022" y="660666"/>
                    </a:lnTo>
                    <a:cubicBezTo>
                      <a:pt x="3195022" y="1025541"/>
                      <a:pt x="2899231" y="1321332"/>
                      <a:pt x="2534356" y="1321332"/>
                    </a:cubicBezTo>
                    <a:lnTo>
                      <a:pt x="2227340" y="1321332"/>
                    </a:lnTo>
                    <a:lnTo>
                      <a:pt x="2227340" y="1872635"/>
                    </a:lnTo>
                    <a:lnTo>
                      <a:pt x="2534176" y="1872635"/>
                    </a:lnTo>
                    <a:cubicBezTo>
                      <a:pt x="2899051" y="1872635"/>
                      <a:pt x="3194842" y="2168426"/>
                      <a:pt x="3194842" y="2533301"/>
                    </a:cubicBezTo>
                    <a:cubicBezTo>
                      <a:pt x="3194842" y="2898176"/>
                      <a:pt x="2899051" y="3193967"/>
                      <a:pt x="2534176" y="3193967"/>
                    </a:cubicBezTo>
                    <a:lnTo>
                      <a:pt x="2534176" y="3193964"/>
                    </a:lnTo>
                    <a:cubicBezTo>
                      <a:pt x="2169301" y="3193964"/>
                      <a:pt x="1873510" y="2898174"/>
                      <a:pt x="1873510" y="2533298"/>
                    </a:cubicBezTo>
                    <a:lnTo>
                      <a:pt x="1873510" y="2245313"/>
                    </a:lnTo>
                    <a:lnTo>
                      <a:pt x="1321332" y="2245313"/>
                    </a:lnTo>
                    <a:lnTo>
                      <a:pt x="1321332" y="2534319"/>
                    </a:lnTo>
                    <a:cubicBezTo>
                      <a:pt x="1321332" y="2899194"/>
                      <a:pt x="1025541" y="3194985"/>
                      <a:pt x="660666" y="3194985"/>
                    </a:cubicBezTo>
                    <a:cubicBezTo>
                      <a:pt x="295791" y="3194985"/>
                      <a:pt x="0" y="2899194"/>
                      <a:pt x="0" y="2534319"/>
                    </a:cubicBezTo>
                    <a:lnTo>
                      <a:pt x="2" y="2534319"/>
                    </a:lnTo>
                    <a:cubicBezTo>
                      <a:pt x="2" y="2169444"/>
                      <a:pt x="295793" y="1873653"/>
                      <a:pt x="660668" y="1873653"/>
                    </a:cubicBezTo>
                    <a:lnTo>
                      <a:pt x="969070" y="1873653"/>
                    </a:lnTo>
                    <a:lnTo>
                      <a:pt x="969070" y="1321813"/>
                    </a:lnTo>
                    <a:lnTo>
                      <a:pt x="663549" y="1321813"/>
                    </a:lnTo>
                    <a:cubicBezTo>
                      <a:pt x="298674" y="1321813"/>
                      <a:pt x="2883" y="1026022"/>
                      <a:pt x="2883" y="661147"/>
                    </a:cubicBezTo>
                    <a:cubicBezTo>
                      <a:pt x="2883" y="296272"/>
                      <a:pt x="298674" y="481"/>
                      <a:pt x="663549" y="481"/>
                    </a:cubicBezTo>
                    <a:lnTo>
                      <a:pt x="663549" y="484"/>
                    </a:lnTo>
                    <a:cubicBezTo>
                      <a:pt x="1028424" y="484"/>
                      <a:pt x="1324215" y="296274"/>
                      <a:pt x="1324215" y="661150"/>
                    </a:cubicBezTo>
                    <a:lnTo>
                      <a:pt x="1324215" y="987043"/>
                    </a:lnTo>
                    <a:lnTo>
                      <a:pt x="1873693" y="987043"/>
                    </a:lnTo>
                    <a:lnTo>
                      <a:pt x="1873693" y="660666"/>
                    </a:lnTo>
                    <a:cubicBezTo>
                      <a:pt x="1873693" y="295791"/>
                      <a:pt x="2169484" y="0"/>
                      <a:pt x="25343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Cloud Foundry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Architecture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381000" y="1200150"/>
            <a:ext cx="373380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en-US" sz="1600" dirty="0" smtClean="0">
                <a:solidFill>
                  <a:schemeClr val="accent5"/>
                </a:solidFill>
              </a:rPr>
              <a:t>The </a:t>
            </a:r>
            <a:r>
              <a:rPr lang="en-US" sz="1600" b="1" dirty="0" smtClean="0">
                <a:solidFill>
                  <a:schemeClr val="accent5"/>
                </a:solidFill>
              </a:rPr>
              <a:t>Cloud Foundry </a:t>
            </a:r>
            <a:r>
              <a:rPr lang="en-US" sz="1600" dirty="0" smtClean="0">
                <a:solidFill>
                  <a:schemeClr val="accent5"/>
                </a:solidFill>
              </a:rPr>
              <a:t>platform is abstracted as a set of large-scale distributed services. It uses </a:t>
            </a:r>
            <a:r>
              <a:rPr lang="en-US" sz="1600" b="1" dirty="0" smtClean="0">
                <a:solidFill>
                  <a:schemeClr val="accent5"/>
                </a:solidFill>
              </a:rPr>
              <a:t>Cloud Foundry Bosh </a:t>
            </a:r>
            <a:r>
              <a:rPr lang="en-US" sz="1600" dirty="0" smtClean="0">
                <a:solidFill>
                  <a:schemeClr val="accent5"/>
                </a:solidFill>
              </a:rPr>
              <a:t>to operate the underlying infrastructure from </a:t>
            </a:r>
            <a:r>
              <a:rPr lang="en-US" sz="1600" dirty="0" err="1" smtClean="0">
                <a:solidFill>
                  <a:schemeClr val="accent5"/>
                </a:solidFill>
              </a:rPr>
              <a:t>IaaS</a:t>
            </a:r>
            <a:r>
              <a:rPr lang="en-US" sz="1600" dirty="0" smtClean="0">
                <a:solidFill>
                  <a:schemeClr val="accent5"/>
                </a:solidFill>
              </a:rPr>
              <a:t> providers (e.g., VMware, Amazon AWS, </a:t>
            </a:r>
            <a:r>
              <a:rPr lang="en-US" sz="1600" dirty="0" err="1" smtClean="0">
                <a:solidFill>
                  <a:schemeClr val="accent5"/>
                </a:solidFill>
              </a:rPr>
              <a:t>OpenStack</a:t>
            </a:r>
            <a:r>
              <a:rPr lang="en-US" sz="1600" dirty="0" smtClean="0">
                <a:solidFill>
                  <a:schemeClr val="accent5"/>
                </a:solidFill>
              </a:rPr>
              <a:t>). </a:t>
            </a:r>
            <a:endParaRPr lang="en-US" sz="1600" dirty="0">
              <a:solidFill>
                <a:schemeClr val="accent5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/>
          <a:srcRect b="-4013"/>
          <a:stretch>
            <a:fillRect/>
          </a:stretch>
        </p:blipFill>
        <p:spPr bwMode="auto">
          <a:xfrm>
            <a:off x="5313275" y="3920685"/>
            <a:ext cx="1122934" cy="58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/>
          <a:srcRect b="-4013"/>
          <a:stretch>
            <a:fillRect/>
          </a:stretch>
        </p:blipFill>
        <p:spPr bwMode="auto">
          <a:xfrm>
            <a:off x="6459960" y="3894085"/>
            <a:ext cx="1122934" cy="58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/>
          <a:srcRect b="-4013"/>
          <a:stretch>
            <a:fillRect/>
          </a:stretch>
        </p:blipFill>
        <p:spPr bwMode="auto">
          <a:xfrm>
            <a:off x="7606644" y="3894085"/>
            <a:ext cx="1122934" cy="58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Elbow Connector 5"/>
          <p:cNvCxnSpPr>
            <a:endCxn id="34" idx="0"/>
          </p:cNvCxnSpPr>
          <p:nvPr/>
        </p:nvCxnSpPr>
        <p:spPr>
          <a:xfrm rot="5400000">
            <a:off x="6260416" y="3161768"/>
            <a:ext cx="373245" cy="1144589"/>
          </a:xfrm>
          <a:prstGeom prst="bentConnector3">
            <a:avLst/>
          </a:prstGeom>
          <a:ln w="19050">
            <a:solidFill>
              <a:srgbClr val="7F7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5400000">
            <a:off x="6825982" y="3740736"/>
            <a:ext cx="386647" cy="55"/>
          </a:xfrm>
          <a:prstGeom prst="bentConnector3">
            <a:avLst/>
          </a:prstGeom>
          <a:ln w="19050">
            <a:solidFill>
              <a:srgbClr val="7F7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H="1">
            <a:off x="7399323" y="3167448"/>
            <a:ext cx="386647" cy="1146629"/>
          </a:xfrm>
          <a:prstGeom prst="bentConnector3">
            <a:avLst>
              <a:gd name="adj1" fmla="val 50000"/>
            </a:avLst>
          </a:prstGeom>
          <a:ln w="19050">
            <a:solidFill>
              <a:srgbClr val="7F7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228634" y="704850"/>
            <a:ext cx="3663584" cy="6650"/>
          </a:xfrm>
          <a:prstGeom prst="line">
            <a:avLst/>
          </a:prstGeom>
          <a:ln w="19050"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628569" y="407285"/>
            <a:ext cx="77293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accent5">
                    <a:lumMod val="50000"/>
                    <a:lumOff val="50000"/>
                  </a:schemeClr>
                </a:solidFill>
              </a:rPr>
              <a:t>Internet</a:t>
            </a:r>
            <a:endParaRPr lang="en-US" sz="1050" b="1" dirty="0">
              <a:solidFill>
                <a:schemeClr val="accent5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" name="Picture 22" descr="Book alt 2 128x128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472" y="57151"/>
            <a:ext cx="325255" cy="325255"/>
          </a:xfrm>
          <a:prstGeom prst="rect">
            <a:avLst/>
          </a:prstGeom>
        </p:spPr>
      </p:pic>
      <p:pic>
        <p:nvPicPr>
          <p:cNvPr id="24" name="Picture 23" descr="Calendar 128x128.png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117" y="57151"/>
            <a:ext cx="325255" cy="325255"/>
          </a:xfrm>
          <a:prstGeom prst="rect">
            <a:avLst/>
          </a:prstGeom>
        </p:spPr>
      </p:pic>
      <p:pic>
        <p:nvPicPr>
          <p:cNvPr id="27" name="Picture 26" descr="Factory 128x128.png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59" y="57151"/>
            <a:ext cx="325255" cy="325255"/>
          </a:xfrm>
          <a:prstGeom prst="rect">
            <a:avLst/>
          </a:prstGeom>
        </p:spPr>
      </p:pic>
      <p:pic>
        <p:nvPicPr>
          <p:cNvPr id="49" name="Picture 48" descr="Iphone 128x128.png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046" y="57151"/>
            <a:ext cx="325255" cy="325255"/>
          </a:xfrm>
          <a:prstGeom prst="rect">
            <a:avLst/>
          </a:prstGeom>
        </p:spPr>
      </p:pic>
      <p:pic>
        <p:nvPicPr>
          <p:cNvPr id="51" name="Picture 50" descr="Movie 128x128.png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30" y="57151"/>
            <a:ext cx="325255" cy="325255"/>
          </a:xfrm>
          <a:prstGeom prst="rect">
            <a:avLst/>
          </a:prstGeom>
        </p:spPr>
      </p:pic>
      <p:pic>
        <p:nvPicPr>
          <p:cNvPr id="58" name="Picture 57" descr="Phone 128x128.png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401" y="57151"/>
            <a:ext cx="325255" cy="325255"/>
          </a:xfrm>
          <a:prstGeom prst="rect">
            <a:avLst/>
          </a:prstGeom>
        </p:spPr>
      </p:pic>
      <p:pic>
        <p:nvPicPr>
          <p:cNvPr id="60" name="Picture 59" descr="Slideshow 128x128.png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974" y="57150"/>
            <a:ext cx="325252" cy="325253"/>
          </a:xfrm>
          <a:prstGeom prst="rect">
            <a:avLst/>
          </a:prstGeom>
        </p:spPr>
      </p:pic>
      <p:pic>
        <p:nvPicPr>
          <p:cNvPr id="61" name="Picture 60" descr="Users  alt 128x128.png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188" y="57151"/>
            <a:ext cx="325255" cy="325255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4621392" y="3553408"/>
            <a:ext cx="107267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accent5">
                    <a:lumMod val="50000"/>
                    <a:lumOff val="50000"/>
                  </a:schemeClr>
                </a:solidFill>
              </a:rPr>
              <a:t>Underlying</a:t>
            </a:r>
          </a:p>
          <a:p>
            <a:r>
              <a:rPr lang="en-US" sz="1050" b="1" dirty="0" smtClean="0">
                <a:solidFill>
                  <a:schemeClr val="accent5">
                    <a:lumMod val="50000"/>
                    <a:lumOff val="50000"/>
                  </a:schemeClr>
                </a:solidFill>
              </a:rPr>
              <a:t>Infrastructure</a:t>
            </a:r>
            <a:endParaRPr lang="en-US" sz="1050" b="1" dirty="0">
              <a:solidFill>
                <a:schemeClr val="accent5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64448" y="2469232"/>
            <a:ext cx="77293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err="1" smtClean="0">
                <a:solidFill>
                  <a:schemeClr val="accent5">
                    <a:lumMod val="50000"/>
                    <a:lumOff val="50000"/>
                  </a:schemeClr>
                </a:solidFill>
              </a:rPr>
              <a:t>PaaS</a:t>
            </a:r>
            <a:endParaRPr lang="en-US" sz="1050" b="1" dirty="0">
              <a:solidFill>
                <a:schemeClr val="accent5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21406" y="4110296"/>
            <a:ext cx="720130" cy="181833"/>
          </a:xfrm>
          <a:prstGeom prst="rect">
            <a:avLst/>
          </a:prstGeom>
        </p:spPr>
      </p:pic>
      <p:pic>
        <p:nvPicPr>
          <p:cNvPr id="107" name="Picture 2" descr="https://encrypted-tbn0.gstatic.com/images?q=tbn:ANd9GcRgWtweeNVNot_dJ1JZ4fATg5X0qxTniN17Zry9UylCHUwXFy8KJQ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02565" y="4043099"/>
            <a:ext cx="602611" cy="243555"/>
          </a:xfrm>
          <a:prstGeom prst="rect">
            <a:avLst/>
          </a:prstGeom>
          <a:noFill/>
        </p:spPr>
      </p:pic>
      <p:pic>
        <p:nvPicPr>
          <p:cNvPr id="94" name="Picture 93" descr="openstack_logo.jp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/>
          <a:stretch/>
        </p:blipFill>
        <p:spPr>
          <a:xfrm>
            <a:off x="6652005" y="4052392"/>
            <a:ext cx="662190" cy="219402"/>
          </a:xfrm>
          <a:prstGeom prst="rect">
            <a:avLst/>
          </a:prstGeom>
        </p:spPr>
      </p:pic>
      <p:cxnSp>
        <p:nvCxnSpPr>
          <p:cNvPr id="32" name="Elbow Connector 31"/>
          <p:cNvCxnSpPr>
            <a:stCxn id="23" idx="2"/>
            <a:endCxn id="60" idx="2"/>
          </p:cNvCxnSpPr>
          <p:nvPr/>
        </p:nvCxnSpPr>
        <p:spPr>
          <a:xfrm rot="5400000" flipH="1" flipV="1">
            <a:off x="7022348" y="-1090845"/>
            <a:ext cx="3" cy="2946500"/>
          </a:xfrm>
          <a:prstGeom prst="bentConnector3">
            <a:avLst>
              <a:gd name="adj1" fmla="val -7620000000"/>
            </a:avLst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8" idx="2"/>
            <a:endCxn id="49" idx="2"/>
          </p:cNvCxnSpPr>
          <p:nvPr/>
        </p:nvCxnSpPr>
        <p:spPr>
          <a:xfrm rot="16200000" flipH="1">
            <a:off x="7022351" y="-669917"/>
            <a:ext cx="12700" cy="2104645"/>
          </a:xfrm>
          <a:prstGeom prst="bentConnector3">
            <a:avLst>
              <a:gd name="adj1" fmla="val 1839890"/>
            </a:avLst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51" idx="2"/>
            <a:endCxn id="24" idx="2"/>
          </p:cNvCxnSpPr>
          <p:nvPr/>
        </p:nvCxnSpPr>
        <p:spPr>
          <a:xfrm rot="16200000" flipH="1">
            <a:off x="7022351" y="-248988"/>
            <a:ext cx="12700" cy="1262787"/>
          </a:xfrm>
          <a:prstGeom prst="bentConnector3">
            <a:avLst>
              <a:gd name="adj1" fmla="val 1859819"/>
            </a:avLst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7" idx="2"/>
            <a:endCxn id="61" idx="2"/>
          </p:cNvCxnSpPr>
          <p:nvPr/>
        </p:nvCxnSpPr>
        <p:spPr>
          <a:xfrm rot="16200000" flipH="1">
            <a:off x="7022351" y="171941"/>
            <a:ext cx="12700" cy="420929"/>
          </a:xfrm>
          <a:prstGeom prst="bentConnector3">
            <a:avLst>
              <a:gd name="adj1" fmla="val 1839874"/>
            </a:avLst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81000" y="3017044"/>
            <a:ext cx="383972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/>
            <a:r>
              <a:rPr lang="en-US" sz="1600" dirty="0" smtClean="0">
                <a:solidFill>
                  <a:schemeClr val="accent5"/>
                </a:solidFill>
              </a:rPr>
              <a:t>Components </a:t>
            </a:r>
            <a:r>
              <a:rPr lang="en-US" sz="1600" dirty="0">
                <a:solidFill>
                  <a:schemeClr val="accent5"/>
                </a:solidFill>
              </a:rPr>
              <a:t>are dynamically discoverable and loosely coupled, exposing health through HTTP endpoints so agents can collect state </a:t>
            </a:r>
            <a:r>
              <a:rPr lang="en-US" sz="1600" dirty="0" smtClean="0">
                <a:solidFill>
                  <a:schemeClr val="accent5"/>
                </a:solidFill>
              </a:rPr>
              <a:t>information (app state &amp; system state) and </a:t>
            </a:r>
            <a:r>
              <a:rPr lang="en-US" sz="1600" dirty="0">
                <a:solidFill>
                  <a:schemeClr val="accent5"/>
                </a:solidFill>
              </a:rPr>
              <a:t>act on </a:t>
            </a:r>
            <a:r>
              <a:rPr lang="en-US" sz="1600" dirty="0" smtClean="0">
                <a:solidFill>
                  <a:schemeClr val="accent5"/>
                </a:solidFill>
              </a:rPr>
              <a:t>it.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0" y="1727200"/>
            <a:ext cx="1727200" cy="7366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315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Creating and Binding a </a:t>
            </a:r>
            <a:r>
              <a:rPr lang="en-US" sz="2800" i="1" dirty="0"/>
              <a:t>Service</a:t>
            </a:r>
          </a:p>
        </p:txBody>
      </p:sp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7194682" y="312516"/>
            <a:ext cx="1605869" cy="3730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lt1"/>
                </a:solidFill>
                <a:latin typeface="+mn-lt"/>
                <a:ea typeface="+mn-ea"/>
              </a:rPr>
              <a:t>Developer</a:t>
            </a: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81200" y="1276349"/>
            <a:ext cx="5169845" cy="3124200"/>
          </a:xfrm>
          <a:prstGeom prst="roundRect">
            <a:avLst>
              <a:gd name="adj" fmla="val 822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8881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 rot="16200000">
            <a:off x="668804" y="2651435"/>
            <a:ext cx="3276600" cy="374030"/>
          </a:xfrm>
          <a:prstGeom prst="roundRect">
            <a:avLst>
              <a:gd name="adj" fmla="val 8685"/>
            </a:avLst>
          </a:prstGeom>
          <a:solidFill>
            <a:srgbClr val="0A1831">
              <a:alpha val="25000"/>
            </a:srgbClr>
          </a:solidFill>
          <a:ln w="41275">
            <a:noFill/>
            <a:round/>
            <a:headEnd/>
            <a:tailEnd/>
          </a:ln>
        </p:spPr>
        <p:txBody>
          <a:bodyPr wrap="none" lIns="182880" tIns="0" rIns="0" bIns="0"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>
                    <a:lumMod val="95000"/>
                  </a:prstClr>
                </a:solidFill>
                <a:latin typeface="Calibri"/>
                <a:ea typeface="+mn-ea"/>
              </a:rPr>
              <a:t>Router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340612" y="3598982"/>
            <a:ext cx="1696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Cloud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Foundry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Runtime (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PaaS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7" name="Oval 42"/>
          <p:cNvSpPr/>
          <p:nvPr/>
        </p:nvSpPr>
        <p:spPr>
          <a:xfrm>
            <a:off x="2191812" y="3464721"/>
            <a:ext cx="230584" cy="230584"/>
          </a:xfrm>
          <a:custGeom>
            <a:avLst/>
            <a:gdLst/>
            <a:ahLst/>
            <a:cxnLst/>
            <a:rect l="l" t="t" r="r" b="b"/>
            <a:pathLst>
              <a:path w="763984" h="763984">
                <a:moveTo>
                  <a:pt x="335323" y="444979"/>
                </a:moveTo>
                <a:lnTo>
                  <a:pt x="335323" y="590998"/>
                </a:lnTo>
                <a:lnTo>
                  <a:pt x="261293" y="590998"/>
                </a:lnTo>
                <a:lnTo>
                  <a:pt x="381992" y="747629"/>
                </a:lnTo>
                <a:lnTo>
                  <a:pt x="502691" y="590998"/>
                </a:lnTo>
                <a:lnTo>
                  <a:pt x="428661" y="590998"/>
                </a:lnTo>
                <a:lnTo>
                  <a:pt x="428661" y="444979"/>
                </a:lnTo>
                <a:close/>
                <a:moveTo>
                  <a:pt x="578572" y="261293"/>
                </a:moveTo>
                <a:lnTo>
                  <a:pt x="421941" y="381992"/>
                </a:lnTo>
                <a:lnTo>
                  <a:pt x="578572" y="502691"/>
                </a:lnTo>
                <a:lnTo>
                  <a:pt x="578572" y="428661"/>
                </a:lnTo>
                <a:lnTo>
                  <a:pt x="724591" y="428661"/>
                </a:lnTo>
                <a:lnTo>
                  <a:pt x="724591" y="335323"/>
                </a:lnTo>
                <a:lnTo>
                  <a:pt x="578572" y="335323"/>
                </a:lnTo>
                <a:close/>
                <a:moveTo>
                  <a:pt x="185411" y="261293"/>
                </a:moveTo>
                <a:lnTo>
                  <a:pt x="185411" y="335323"/>
                </a:lnTo>
                <a:lnTo>
                  <a:pt x="39392" y="335323"/>
                </a:lnTo>
                <a:lnTo>
                  <a:pt x="39392" y="428661"/>
                </a:lnTo>
                <a:lnTo>
                  <a:pt x="185411" y="428661"/>
                </a:lnTo>
                <a:lnTo>
                  <a:pt x="185411" y="502691"/>
                </a:lnTo>
                <a:lnTo>
                  <a:pt x="342042" y="381992"/>
                </a:lnTo>
                <a:close/>
                <a:moveTo>
                  <a:pt x="381992" y="16356"/>
                </a:moveTo>
                <a:lnTo>
                  <a:pt x="261293" y="172987"/>
                </a:lnTo>
                <a:lnTo>
                  <a:pt x="335323" y="172987"/>
                </a:lnTo>
                <a:lnTo>
                  <a:pt x="335323" y="319006"/>
                </a:lnTo>
                <a:lnTo>
                  <a:pt x="428661" y="319006"/>
                </a:lnTo>
                <a:lnTo>
                  <a:pt x="428661" y="172987"/>
                </a:lnTo>
                <a:lnTo>
                  <a:pt x="502691" y="172987"/>
                </a:lnTo>
                <a:close/>
                <a:moveTo>
                  <a:pt x="381992" y="0"/>
                </a:moveTo>
                <a:cubicBezTo>
                  <a:pt x="592960" y="0"/>
                  <a:pt x="763984" y="171024"/>
                  <a:pt x="763984" y="381992"/>
                </a:cubicBezTo>
                <a:cubicBezTo>
                  <a:pt x="763984" y="592960"/>
                  <a:pt x="592960" y="763984"/>
                  <a:pt x="381992" y="763984"/>
                </a:cubicBezTo>
                <a:cubicBezTo>
                  <a:pt x="171024" y="763984"/>
                  <a:pt x="0" y="592960"/>
                  <a:pt x="0" y="381992"/>
                </a:cubicBezTo>
                <a:cubicBezTo>
                  <a:pt x="0" y="171024"/>
                  <a:pt x="171024" y="0"/>
                  <a:pt x="38199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831917" y="1437660"/>
            <a:ext cx="2590799" cy="443726"/>
            <a:chOff x="3448049" y="1498378"/>
            <a:chExt cx="2590799" cy="443726"/>
          </a:xfrm>
        </p:grpSpPr>
        <p:sp>
          <p:nvSpPr>
            <p:cNvPr id="16" name="Rounded Rectangle 15"/>
            <p:cNvSpPr>
              <a:spLocks noChangeArrowheads="1"/>
            </p:cNvSpPr>
            <p:nvPr/>
          </p:nvSpPr>
          <p:spPr bwMode="auto">
            <a:xfrm>
              <a:off x="3448049" y="1498378"/>
              <a:ext cx="2590799" cy="443726"/>
            </a:xfrm>
            <a:prstGeom prst="roundRect">
              <a:avLst>
                <a:gd name="adj" fmla="val 4579"/>
              </a:avLst>
            </a:pr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32004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dirty="0" smtClean="0">
                  <a:solidFill>
                    <a:schemeClr val="bg1"/>
                  </a:solidFill>
                  <a:latin typeface="+mn-lt"/>
                  <a:ea typeface="+mn-ea"/>
                </a:rPr>
                <a:t>DB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Oval 194"/>
            <p:cNvSpPr/>
            <p:nvPr/>
          </p:nvSpPr>
          <p:spPr>
            <a:xfrm>
              <a:off x="3511555" y="1612382"/>
              <a:ext cx="206829" cy="215718"/>
            </a:xfrm>
            <a:custGeom>
              <a:avLst/>
              <a:gdLst/>
              <a:ahLst/>
              <a:cxnLst/>
              <a:rect l="l" t="t" r="r" b="b"/>
              <a:pathLst>
                <a:path w="564449" h="588709">
                  <a:moveTo>
                    <a:pt x="0" y="333271"/>
                  </a:moveTo>
                  <a:cubicBezTo>
                    <a:pt x="0" y="377805"/>
                    <a:pt x="126357" y="413907"/>
                    <a:pt x="282225" y="413907"/>
                  </a:cubicBezTo>
                  <a:cubicBezTo>
                    <a:pt x="438093" y="413907"/>
                    <a:pt x="564449" y="377805"/>
                    <a:pt x="564449" y="333271"/>
                  </a:cubicBezTo>
                  <a:lnTo>
                    <a:pt x="564449" y="508074"/>
                  </a:lnTo>
                  <a:lnTo>
                    <a:pt x="564449" y="508574"/>
                  </a:lnTo>
                  <a:lnTo>
                    <a:pt x="564273" y="508574"/>
                  </a:lnTo>
                  <a:cubicBezTo>
                    <a:pt x="563495" y="552879"/>
                    <a:pt x="437504" y="588709"/>
                    <a:pt x="282225" y="588709"/>
                  </a:cubicBezTo>
                  <a:cubicBezTo>
                    <a:pt x="126946" y="588709"/>
                    <a:pt x="956" y="552879"/>
                    <a:pt x="177" y="508574"/>
                  </a:cubicBezTo>
                  <a:lnTo>
                    <a:pt x="0" y="508574"/>
                  </a:lnTo>
                  <a:lnTo>
                    <a:pt x="0" y="508074"/>
                  </a:lnTo>
                  <a:close/>
                  <a:moveTo>
                    <a:pt x="0" y="111919"/>
                  </a:moveTo>
                  <a:cubicBezTo>
                    <a:pt x="0" y="156453"/>
                    <a:pt x="126357" y="192555"/>
                    <a:pt x="282225" y="192555"/>
                  </a:cubicBezTo>
                  <a:cubicBezTo>
                    <a:pt x="438093" y="192555"/>
                    <a:pt x="564449" y="156453"/>
                    <a:pt x="564449" y="111919"/>
                  </a:cubicBezTo>
                  <a:lnTo>
                    <a:pt x="564449" y="286722"/>
                  </a:lnTo>
                  <a:lnTo>
                    <a:pt x="564449" y="287222"/>
                  </a:lnTo>
                  <a:lnTo>
                    <a:pt x="564273" y="287222"/>
                  </a:lnTo>
                  <a:cubicBezTo>
                    <a:pt x="563495" y="331527"/>
                    <a:pt x="437504" y="367357"/>
                    <a:pt x="282225" y="367357"/>
                  </a:cubicBezTo>
                  <a:cubicBezTo>
                    <a:pt x="126946" y="367357"/>
                    <a:pt x="956" y="331527"/>
                    <a:pt x="177" y="287222"/>
                  </a:cubicBezTo>
                  <a:lnTo>
                    <a:pt x="0" y="287222"/>
                  </a:lnTo>
                  <a:lnTo>
                    <a:pt x="0" y="286722"/>
                  </a:lnTo>
                  <a:close/>
                  <a:moveTo>
                    <a:pt x="282224" y="0"/>
                  </a:moveTo>
                  <a:cubicBezTo>
                    <a:pt x="429518" y="0"/>
                    <a:pt x="548924" y="34116"/>
                    <a:pt x="548924" y="76200"/>
                  </a:cubicBezTo>
                  <a:cubicBezTo>
                    <a:pt x="548924" y="118284"/>
                    <a:pt x="429518" y="152400"/>
                    <a:pt x="282224" y="152400"/>
                  </a:cubicBezTo>
                  <a:cubicBezTo>
                    <a:pt x="134930" y="152400"/>
                    <a:pt x="15524" y="118284"/>
                    <a:pt x="15524" y="76200"/>
                  </a:cubicBezTo>
                  <a:cubicBezTo>
                    <a:pt x="15524" y="34116"/>
                    <a:pt x="134930" y="0"/>
                    <a:pt x="282224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370266" y="1428750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Service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credentials</a:t>
            </a:r>
          </a:p>
        </p:txBody>
      </p:sp>
      <p:sp>
        <p:nvSpPr>
          <p:cNvPr id="35" name="Right Arrow 34"/>
          <p:cNvSpPr/>
          <p:nvPr/>
        </p:nvSpPr>
        <p:spPr>
          <a:xfrm rot="10800000">
            <a:off x="3746317" y="2496745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0800000">
            <a:off x="3746317" y="3122397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10800000">
            <a:off x="1217143" y="2496745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10800000">
            <a:off x="1217143" y="3122397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0800000">
            <a:off x="6271377" y="2496745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F27C3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0800000">
            <a:off x="6271377" y="3122397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F27C3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6271377" y="2183919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F27C3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reserve resources</a:t>
            </a:r>
          </a:p>
        </p:txBody>
      </p:sp>
      <p:sp>
        <p:nvSpPr>
          <p:cNvPr id="63" name="Right Arrow 62"/>
          <p:cNvSpPr/>
          <p:nvPr/>
        </p:nvSpPr>
        <p:spPr>
          <a:xfrm>
            <a:off x="1220008" y="2183919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create service (HTTP)</a:t>
            </a:r>
          </a:p>
        </p:txBody>
      </p:sp>
      <p:sp>
        <p:nvSpPr>
          <p:cNvPr id="64" name="Right Arrow 63"/>
          <p:cNvSpPr/>
          <p:nvPr/>
        </p:nvSpPr>
        <p:spPr>
          <a:xfrm>
            <a:off x="3744260" y="2183919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create service (HTTP)</a:t>
            </a:r>
          </a:p>
        </p:txBody>
      </p:sp>
      <p:sp>
        <p:nvSpPr>
          <p:cNvPr id="65" name="Right Arrow 64"/>
          <p:cNvSpPr/>
          <p:nvPr/>
        </p:nvSpPr>
        <p:spPr>
          <a:xfrm>
            <a:off x="3746317" y="2819005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0" rIns="0" bIns="0"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bind </a:t>
            </a:r>
            <a:r>
              <a:rPr lang="en-US" sz="1000" b="1" dirty="0">
                <a:solidFill>
                  <a:schemeClr val="bg1"/>
                </a:solidFill>
              </a:rPr>
              <a:t>service (HTTP)</a:t>
            </a:r>
          </a:p>
        </p:txBody>
      </p:sp>
      <p:sp>
        <p:nvSpPr>
          <p:cNvPr id="66" name="Right Arrow 65"/>
          <p:cNvSpPr/>
          <p:nvPr/>
        </p:nvSpPr>
        <p:spPr>
          <a:xfrm>
            <a:off x="1222065" y="2822094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0" rIns="0" bIns="0"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bind </a:t>
            </a:r>
            <a:r>
              <a:rPr lang="en-US" sz="1000" b="1" dirty="0">
                <a:solidFill>
                  <a:schemeClr val="bg1"/>
                </a:solidFill>
              </a:rPr>
              <a:t>service (HTTP)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6271377" y="2822094"/>
            <a:ext cx="1614774" cy="304800"/>
          </a:xfrm>
          <a:prstGeom prst="rightArrow">
            <a:avLst>
              <a:gd name="adj1" fmla="val 65968"/>
              <a:gd name="adj2" fmla="val 85375"/>
            </a:avLst>
          </a:prstGeom>
          <a:solidFill>
            <a:srgbClr val="F27C3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obtain connection data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304800" y="2190750"/>
            <a:ext cx="914400" cy="1217216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91440" rIns="0" bIns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+mn-ea"/>
              </a:rPr>
              <a:t>CLI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2831917" y="2190750"/>
            <a:ext cx="914400" cy="1217216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91440" rIns="0" bIns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+mn-ea"/>
              </a:rPr>
              <a:t>Cloud Controller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359034" y="2190750"/>
            <a:ext cx="914400" cy="1217216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91440" rIns="0" bIns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+mn-ea"/>
              </a:rPr>
              <a:t>Service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Broker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7886151" y="2190750"/>
            <a:ext cx="914400" cy="1217216"/>
          </a:xfrm>
          <a:prstGeom prst="roundRect">
            <a:avLst>
              <a:gd name="adj" fmla="val 4579"/>
            </a:avLst>
          </a:prstGeom>
          <a:solidFill>
            <a:srgbClr val="33928A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91440" rIns="0" bIns="0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n-lt"/>
                <a:ea typeface="+mn-ea"/>
              </a:rPr>
              <a:t>Data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Service</a:t>
            </a:r>
            <a:endParaRPr lang="en-US" sz="12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" name="Rectangle 76"/>
          <p:cNvSpPr/>
          <p:nvPr/>
        </p:nvSpPr>
        <p:spPr>
          <a:xfrm>
            <a:off x="3189576" y="2785379"/>
            <a:ext cx="199082" cy="265671"/>
          </a:xfrm>
          <a:custGeom>
            <a:avLst/>
            <a:gdLst/>
            <a:ahLst/>
            <a:cxnLst/>
            <a:rect l="l" t="t" r="r" b="b"/>
            <a:pathLst>
              <a:path w="661988" h="883413">
                <a:moveTo>
                  <a:pt x="330994" y="679669"/>
                </a:moveTo>
                <a:lnTo>
                  <a:pt x="212885" y="769898"/>
                </a:lnTo>
                <a:cubicBezTo>
                  <a:pt x="244883" y="796653"/>
                  <a:pt x="286332" y="810415"/>
                  <a:pt x="330994" y="810415"/>
                </a:cubicBezTo>
                <a:cubicBezTo>
                  <a:pt x="375657" y="810415"/>
                  <a:pt x="417105" y="796653"/>
                  <a:pt x="449103" y="769899"/>
                </a:cubicBezTo>
                <a:close/>
                <a:moveTo>
                  <a:pt x="131181" y="527028"/>
                </a:moveTo>
                <a:cubicBezTo>
                  <a:pt x="122509" y="548919"/>
                  <a:pt x="118242" y="572793"/>
                  <a:pt x="118242" y="597663"/>
                </a:cubicBezTo>
                <a:cubicBezTo>
                  <a:pt x="118242" y="668352"/>
                  <a:pt x="152717" y="730988"/>
                  <a:pt x="208006" y="766609"/>
                </a:cubicBezTo>
                <a:lnTo>
                  <a:pt x="253230" y="620264"/>
                </a:lnTo>
                <a:close/>
                <a:moveTo>
                  <a:pt x="530807" y="527027"/>
                </a:moveTo>
                <a:lnTo>
                  <a:pt x="408757" y="620264"/>
                </a:lnTo>
                <a:lnTo>
                  <a:pt x="453981" y="766610"/>
                </a:lnTo>
                <a:cubicBezTo>
                  <a:pt x="509272" y="730989"/>
                  <a:pt x="543746" y="668352"/>
                  <a:pt x="543746" y="597663"/>
                </a:cubicBezTo>
                <a:cubicBezTo>
                  <a:pt x="543746" y="572793"/>
                  <a:pt x="539479" y="548919"/>
                  <a:pt x="530807" y="527027"/>
                </a:cubicBezTo>
                <a:close/>
                <a:moveTo>
                  <a:pt x="336192" y="385435"/>
                </a:moveTo>
                <a:lnTo>
                  <a:pt x="379054" y="524143"/>
                </a:lnTo>
                <a:lnTo>
                  <a:pt x="529912" y="524142"/>
                </a:lnTo>
                <a:cubicBezTo>
                  <a:pt x="501178" y="444293"/>
                  <a:pt x="425507" y="387120"/>
                  <a:pt x="336192" y="385435"/>
                </a:cubicBezTo>
                <a:close/>
                <a:moveTo>
                  <a:pt x="325796" y="385435"/>
                </a:moveTo>
                <a:cubicBezTo>
                  <a:pt x="236481" y="387120"/>
                  <a:pt x="160810" y="444294"/>
                  <a:pt x="132077" y="524142"/>
                </a:cubicBezTo>
                <a:lnTo>
                  <a:pt x="282933" y="524143"/>
                </a:lnTo>
                <a:close/>
                <a:moveTo>
                  <a:pt x="388144" y="107849"/>
                </a:moveTo>
                <a:lnTo>
                  <a:pt x="616744" y="107849"/>
                </a:lnTo>
                <a:lnTo>
                  <a:pt x="616744" y="214664"/>
                </a:lnTo>
                <a:lnTo>
                  <a:pt x="486412" y="358355"/>
                </a:lnTo>
                <a:cubicBezTo>
                  <a:pt x="564963" y="408954"/>
                  <a:pt x="616744" y="497262"/>
                  <a:pt x="616744" y="597663"/>
                </a:cubicBezTo>
                <a:cubicBezTo>
                  <a:pt x="616744" y="755478"/>
                  <a:pt x="488809" y="883413"/>
                  <a:pt x="330994" y="883413"/>
                </a:cubicBezTo>
                <a:cubicBezTo>
                  <a:pt x="173179" y="883413"/>
                  <a:pt x="45244" y="755478"/>
                  <a:pt x="45244" y="597663"/>
                </a:cubicBezTo>
                <a:cubicBezTo>
                  <a:pt x="45244" y="497384"/>
                  <a:pt x="96899" y="409170"/>
                  <a:pt x="175275" y="358519"/>
                </a:cubicBezTo>
                <a:lnTo>
                  <a:pt x="45244" y="215161"/>
                </a:lnTo>
                <a:lnTo>
                  <a:pt x="45244" y="108346"/>
                </a:lnTo>
                <a:lnTo>
                  <a:pt x="273844" y="108346"/>
                </a:lnTo>
                <a:lnTo>
                  <a:pt x="273844" y="215161"/>
                </a:lnTo>
                <a:lnTo>
                  <a:pt x="273844" y="317674"/>
                </a:lnTo>
                <a:cubicBezTo>
                  <a:pt x="292304" y="313881"/>
                  <a:pt x="311419" y="311913"/>
                  <a:pt x="330994" y="311913"/>
                </a:cubicBezTo>
                <a:lnTo>
                  <a:pt x="388144" y="317674"/>
                </a:lnTo>
                <a:lnTo>
                  <a:pt x="388144" y="214664"/>
                </a:lnTo>
                <a:close/>
                <a:moveTo>
                  <a:pt x="0" y="0"/>
                </a:moveTo>
                <a:lnTo>
                  <a:pt x="661988" y="0"/>
                </a:lnTo>
                <a:lnTo>
                  <a:pt x="661988" y="69056"/>
                </a:lnTo>
                <a:lnTo>
                  <a:pt x="0" y="69056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5"/>
          <p:cNvSpPr/>
          <p:nvPr/>
        </p:nvSpPr>
        <p:spPr>
          <a:xfrm>
            <a:off x="5702459" y="2785379"/>
            <a:ext cx="227549" cy="227546"/>
          </a:xfrm>
          <a:custGeom>
            <a:avLst/>
            <a:gdLst/>
            <a:ahLst/>
            <a:cxnLst/>
            <a:rect l="l" t="t" r="r" b="b"/>
            <a:pathLst>
              <a:path w="3195025" h="3194985">
                <a:moveTo>
                  <a:pt x="683252" y="2245091"/>
                </a:moveTo>
                <a:cubicBezTo>
                  <a:pt x="526024" y="2245091"/>
                  <a:pt x="398566" y="2372549"/>
                  <a:pt x="398566" y="2529777"/>
                </a:cubicBezTo>
                <a:lnTo>
                  <a:pt x="398563" y="2529777"/>
                </a:lnTo>
                <a:cubicBezTo>
                  <a:pt x="398563" y="2687004"/>
                  <a:pt x="526021" y="2814463"/>
                  <a:pt x="683249" y="2814463"/>
                </a:cubicBezTo>
                <a:cubicBezTo>
                  <a:pt x="840476" y="2814463"/>
                  <a:pt x="967935" y="2687004"/>
                  <a:pt x="967935" y="2529777"/>
                </a:cubicBezTo>
                <a:lnTo>
                  <a:pt x="967935" y="2245091"/>
                </a:lnTo>
                <a:close/>
                <a:moveTo>
                  <a:pt x="2244948" y="2226032"/>
                </a:moveTo>
                <a:lnTo>
                  <a:pt x="2244948" y="2510715"/>
                </a:lnTo>
                <a:cubicBezTo>
                  <a:pt x="2244948" y="2667943"/>
                  <a:pt x="2372406" y="2795401"/>
                  <a:pt x="2529634" y="2795401"/>
                </a:cubicBezTo>
                <a:lnTo>
                  <a:pt x="2529634" y="2795404"/>
                </a:lnTo>
                <a:cubicBezTo>
                  <a:pt x="2686861" y="2795404"/>
                  <a:pt x="2814320" y="2667945"/>
                  <a:pt x="2814320" y="2510718"/>
                </a:cubicBezTo>
                <a:cubicBezTo>
                  <a:pt x="2814320" y="2353491"/>
                  <a:pt x="2686861" y="2226032"/>
                  <a:pt x="2529634" y="2226032"/>
                </a:cubicBezTo>
                <a:close/>
                <a:moveTo>
                  <a:pt x="1324215" y="1318407"/>
                </a:moveTo>
                <a:lnTo>
                  <a:pt x="1324215" y="1321813"/>
                </a:lnTo>
                <a:lnTo>
                  <a:pt x="1321332" y="1321813"/>
                </a:lnTo>
                <a:lnTo>
                  <a:pt x="1321332" y="1873653"/>
                </a:lnTo>
                <a:lnTo>
                  <a:pt x="1873510" y="1873653"/>
                </a:lnTo>
                <a:lnTo>
                  <a:pt x="1873510" y="1872635"/>
                </a:lnTo>
                <a:lnTo>
                  <a:pt x="1876578" y="1872635"/>
                </a:lnTo>
                <a:lnTo>
                  <a:pt x="1876578" y="1321332"/>
                </a:lnTo>
                <a:lnTo>
                  <a:pt x="1873693" y="1321332"/>
                </a:lnTo>
                <a:lnTo>
                  <a:pt x="1873693" y="1318407"/>
                </a:lnTo>
                <a:close/>
                <a:moveTo>
                  <a:pt x="668091" y="399044"/>
                </a:moveTo>
                <a:cubicBezTo>
                  <a:pt x="510864" y="399044"/>
                  <a:pt x="383405" y="526503"/>
                  <a:pt x="383405" y="683730"/>
                </a:cubicBezTo>
                <a:cubicBezTo>
                  <a:pt x="383405" y="840957"/>
                  <a:pt x="510864" y="968416"/>
                  <a:pt x="668091" y="968416"/>
                </a:cubicBezTo>
                <a:lnTo>
                  <a:pt x="952777" y="968416"/>
                </a:lnTo>
                <a:lnTo>
                  <a:pt x="952777" y="683733"/>
                </a:lnTo>
                <a:cubicBezTo>
                  <a:pt x="952777" y="526505"/>
                  <a:pt x="825319" y="399047"/>
                  <a:pt x="668091" y="399047"/>
                </a:cubicBezTo>
                <a:close/>
                <a:moveTo>
                  <a:pt x="2511776" y="380522"/>
                </a:moveTo>
                <a:cubicBezTo>
                  <a:pt x="2354549" y="380522"/>
                  <a:pt x="2227090" y="507981"/>
                  <a:pt x="2227090" y="665208"/>
                </a:cubicBezTo>
                <a:lnTo>
                  <a:pt x="2227090" y="949894"/>
                </a:lnTo>
                <a:lnTo>
                  <a:pt x="2511773" y="949894"/>
                </a:lnTo>
                <a:cubicBezTo>
                  <a:pt x="2669001" y="949894"/>
                  <a:pt x="2796459" y="822436"/>
                  <a:pt x="2796459" y="665208"/>
                </a:cubicBezTo>
                <a:lnTo>
                  <a:pt x="2796462" y="665208"/>
                </a:lnTo>
                <a:cubicBezTo>
                  <a:pt x="2796462" y="507981"/>
                  <a:pt x="2669003" y="380522"/>
                  <a:pt x="2511776" y="380522"/>
                </a:cubicBezTo>
                <a:close/>
                <a:moveTo>
                  <a:pt x="2534359" y="0"/>
                </a:moveTo>
                <a:cubicBezTo>
                  <a:pt x="2899234" y="0"/>
                  <a:pt x="3195025" y="295791"/>
                  <a:pt x="3195025" y="660666"/>
                </a:cubicBezTo>
                <a:lnTo>
                  <a:pt x="3195022" y="660666"/>
                </a:lnTo>
                <a:cubicBezTo>
                  <a:pt x="3195022" y="1025541"/>
                  <a:pt x="2899231" y="1321332"/>
                  <a:pt x="2534356" y="1321332"/>
                </a:cubicBezTo>
                <a:lnTo>
                  <a:pt x="2227340" y="1321332"/>
                </a:lnTo>
                <a:lnTo>
                  <a:pt x="2227340" y="1872635"/>
                </a:lnTo>
                <a:lnTo>
                  <a:pt x="2534176" y="1872635"/>
                </a:lnTo>
                <a:cubicBezTo>
                  <a:pt x="2899051" y="1872635"/>
                  <a:pt x="3194842" y="2168426"/>
                  <a:pt x="3194842" y="2533301"/>
                </a:cubicBezTo>
                <a:cubicBezTo>
                  <a:pt x="3194842" y="2898176"/>
                  <a:pt x="2899051" y="3193967"/>
                  <a:pt x="2534176" y="3193967"/>
                </a:cubicBezTo>
                <a:lnTo>
                  <a:pt x="2534176" y="3193964"/>
                </a:lnTo>
                <a:cubicBezTo>
                  <a:pt x="2169301" y="3193964"/>
                  <a:pt x="1873510" y="2898174"/>
                  <a:pt x="1873510" y="2533298"/>
                </a:cubicBezTo>
                <a:lnTo>
                  <a:pt x="1873510" y="2245313"/>
                </a:lnTo>
                <a:lnTo>
                  <a:pt x="1321332" y="2245313"/>
                </a:lnTo>
                <a:lnTo>
                  <a:pt x="1321332" y="2534319"/>
                </a:lnTo>
                <a:cubicBezTo>
                  <a:pt x="1321332" y="2899194"/>
                  <a:pt x="1025541" y="3194985"/>
                  <a:pt x="660666" y="3194985"/>
                </a:cubicBezTo>
                <a:cubicBezTo>
                  <a:pt x="295791" y="3194985"/>
                  <a:pt x="0" y="2899194"/>
                  <a:pt x="0" y="2534319"/>
                </a:cubicBezTo>
                <a:lnTo>
                  <a:pt x="2" y="2534319"/>
                </a:lnTo>
                <a:cubicBezTo>
                  <a:pt x="2" y="2169444"/>
                  <a:pt x="295793" y="1873653"/>
                  <a:pt x="660668" y="1873653"/>
                </a:cubicBezTo>
                <a:lnTo>
                  <a:pt x="969070" y="1873653"/>
                </a:lnTo>
                <a:lnTo>
                  <a:pt x="969070" y="1321813"/>
                </a:lnTo>
                <a:lnTo>
                  <a:pt x="663549" y="1321813"/>
                </a:lnTo>
                <a:cubicBezTo>
                  <a:pt x="298674" y="1321813"/>
                  <a:pt x="2883" y="1026022"/>
                  <a:pt x="2883" y="661147"/>
                </a:cubicBezTo>
                <a:cubicBezTo>
                  <a:pt x="2883" y="296272"/>
                  <a:pt x="298674" y="481"/>
                  <a:pt x="663549" y="481"/>
                </a:cubicBezTo>
                <a:lnTo>
                  <a:pt x="663549" y="484"/>
                </a:lnTo>
                <a:cubicBezTo>
                  <a:pt x="1028424" y="484"/>
                  <a:pt x="1324215" y="296274"/>
                  <a:pt x="1324215" y="661150"/>
                </a:cubicBezTo>
                <a:lnTo>
                  <a:pt x="1324215" y="987043"/>
                </a:lnTo>
                <a:lnTo>
                  <a:pt x="1873693" y="987043"/>
                </a:lnTo>
                <a:lnTo>
                  <a:pt x="1873693" y="660666"/>
                </a:lnTo>
                <a:cubicBezTo>
                  <a:pt x="1873693" y="295791"/>
                  <a:pt x="2169484" y="0"/>
                  <a:pt x="2534359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1"/>
          <p:cNvSpPr/>
          <p:nvPr/>
        </p:nvSpPr>
        <p:spPr>
          <a:xfrm>
            <a:off x="628650" y="2809875"/>
            <a:ext cx="266700" cy="212420"/>
          </a:xfrm>
          <a:custGeom>
            <a:avLst/>
            <a:gdLst/>
            <a:ahLst/>
            <a:cxnLst/>
            <a:rect l="l" t="t" r="r" b="b"/>
            <a:pathLst>
              <a:path w="266700" h="212420">
                <a:moveTo>
                  <a:pt x="133255" y="122545"/>
                </a:moveTo>
                <a:lnTo>
                  <a:pt x="133255" y="148126"/>
                </a:lnTo>
                <a:lnTo>
                  <a:pt x="210911" y="148126"/>
                </a:lnTo>
                <a:lnTo>
                  <a:pt x="210911" y="122545"/>
                </a:lnTo>
                <a:close/>
                <a:moveTo>
                  <a:pt x="33175" y="28452"/>
                </a:moveTo>
                <a:lnTo>
                  <a:pt x="33175" y="57271"/>
                </a:lnTo>
                <a:lnTo>
                  <a:pt x="93453" y="88214"/>
                </a:lnTo>
                <a:lnTo>
                  <a:pt x="33175" y="119157"/>
                </a:lnTo>
                <a:lnTo>
                  <a:pt x="33175" y="147975"/>
                </a:lnTo>
                <a:lnTo>
                  <a:pt x="125592" y="100534"/>
                </a:lnTo>
                <a:lnTo>
                  <a:pt x="125592" y="75894"/>
                </a:lnTo>
                <a:close/>
                <a:moveTo>
                  <a:pt x="21117" y="0"/>
                </a:moveTo>
                <a:lnTo>
                  <a:pt x="245583" y="0"/>
                </a:lnTo>
                <a:cubicBezTo>
                  <a:pt x="257246" y="0"/>
                  <a:pt x="266700" y="9454"/>
                  <a:pt x="266700" y="21117"/>
                </a:cubicBezTo>
                <a:lnTo>
                  <a:pt x="266700" y="191303"/>
                </a:lnTo>
                <a:cubicBezTo>
                  <a:pt x="266700" y="202966"/>
                  <a:pt x="257246" y="212420"/>
                  <a:pt x="245583" y="212420"/>
                </a:cubicBezTo>
                <a:lnTo>
                  <a:pt x="21117" y="212420"/>
                </a:lnTo>
                <a:cubicBezTo>
                  <a:pt x="9454" y="212420"/>
                  <a:pt x="0" y="202966"/>
                  <a:pt x="0" y="191303"/>
                </a:cubicBezTo>
                <a:lnTo>
                  <a:pt x="0" y="21117"/>
                </a:lnTo>
                <a:cubicBezTo>
                  <a:pt x="0" y="9454"/>
                  <a:pt x="9454" y="0"/>
                  <a:pt x="21117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170"/>
          <p:cNvSpPr/>
          <p:nvPr/>
        </p:nvSpPr>
        <p:spPr>
          <a:xfrm>
            <a:off x="8227936" y="2800127"/>
            <a:ext cx="230829" cy="222168"/>
          </a:xfrm>
          <a:custGeom>
            <a:avLst/>
            <a:gdLst/>
            <a:ahLst/>
            <a:cxnLst/>
            <a:rect l="l" t="t" r="r" b="b"/>
            <a:pathLst>
              <a:path w="230829" h="222168">
                <a:moveTo>
                  <a:pt x="0" y="122119"/>
                </a:moveTo>
                <a:cubicBezTo>
                  <a:pt x="0" y="138438"/>
                  <a:pt x="46300" y="151666"/>
                  <a:pt x="103414" y="151666"/>
                </a:cubicBezTo>
                <a:lnTo>
                  <a:pt x="103414" y="215718"/>
                </a:lnTo>
                <a:cubicBezTo>
                  <a:pt x="46516" y="215718"/>
                  <a:pt x="350" y="202589"/>
                  <a:pt x="65" y="186355"/>
                </a:cubicBezTo>
                <a:lnTo>
                  <a:pt x="0" y="186355"/>
                </a:lnTo>
                <a:lnTo>
                  <a:pt x="0" y="186171"/>
                </a:lnTo>
                <a:close/>
                <a:moveTo>
                  <a:pt x="0" y="41010"/>
                </a:moveTo>
                <a:cubicBezTo>
                  <a:pt x="0" y="57328"/>
                  <a:pt x="46300" y="70557"/>
                  <a:pt x="103414" y="70557"/>
                </a:cubicBezTo>
                <a:lnTo>
                  <a:pt x="103414" y="134609"/>
                </a:lnTo>
                <a:cubicBezTo>
                  <a:pt x="46516" y="134609"/>
                  <a:pt x="350" y="121480"/>
                  <a:pt x="65" y="105246"/>
                </a:cubicBezTo>
                <a:lnTo>
                  <a:pt x="0" y="105246"/>
                </a:lnTo>
                <a:lnTo>
                  <a:pt x="0" y="105062"/>
                </a:lnTo>
                <a:close/>
                <a:moveTo>
                  <a:pt x="118336" y="0"/>
                </a:moveTo>
                <a:lnTo>
                  <a:pt x="127085" y="0"/>
                </a:lnTo>
                <a:cubicBezTo>
                  <a:pt x="130281" y="0"/>
                  <a:pt x="132871" y="2591"/>
                  <a:pt x="132871" y="5786"/>
                </a:cubicBezTo>
                <a:cubicBezTo>
                  <a:pt x="132871" y="12636"/>
                  <a:pt x="133896" y="18535"/>
                  <a:pt x="135109" y="25202"/>
                </a:cubicBezTo>
                <a:cubicBezTo>
                  <a:pt x="143884" y="26925"/>
                  <a:pt x="152199" y="29931"/>
                  <a:pt x="159722" y="34255"/>
                </a:cubicBezTo>
                <a:cubicBezTo>
                  <a:pt x="165117" y="29779"/>
                  <a:pt x="169825" y="25852"/>
                  <a:pt x="174350" y="20459"/>
                </a:cubicBezTo>
                <a:cubicBezTo>
                  <a:pt x="176404" y="18011"/>
                  <a:pt x="180054" y="17692"/>
                  <a:pt x="182502" y="19746"/>
                </a:cubicBezTo>
                <a:lnTo>
                  <a:pt x="189333" y="25478"/>
                </a:lnTo>
                <a:lnTo>
                  <a:pt x="190381" y="26357"/>
                </a:lnTo>
                <a:lnTo>
                  <a:pt x="197212" y="32089"/>
                </a:lnTo>
                <a:cubicBezTo>
                  <a:pt x="199660" y="34143"/>
                  <a:pt x="199979" y="37793"/>
                  <a:pt x="197925" y="40241"/>
                </a:cubicBezTo>
                <a:cubicBezTo>
                  <a:pt x="193510" y="45502"/>
                  <a:pt x="190499" y="50693"/>
                  <a:pt x="187132" y="56600"/>
                </a:cubicBezTo>
                <a:cubicBezTo>
                  <a:pt x="192683" y="63368"/>
                  <a:pt x="197246" y="70971"/>
                  <a:pt x="200399" y="79280"/>
                </a:cubicBezTo>
                <a:cubicBezTo>
                  <a:pt x="207506" y="79319"/>
                  <a:pt x="213695" y="79351"/>
                  <a:pt x="220704" y="78115"/>
                </a:cubicBezTo>
                <a:cubicBezTo>
                  <a:pt x="223851" y="77560"/>
                  <a:pt x="226852" y="79661"/>
                  <a:pt x="227407" y="82808"/>
                </a:cubicBezTo>
                <a:lnTo>
                  <a:pt x="228955" y="91590"/>
                </a:lnTo>
                <a:lnTo>
                  <a:pt x="229193" y="92937"/>
                </a:lnTo>
                <a:lnTo>
                  <a:pt x="230741" y="101719"/>
                </a:lnTo>
                <a:cubicBezTo>
                  <a:pt x="231296" y="104866"/>
                  <a:pt x="229195" y="107867"/>
                  <a:pt x="226048" y="108422"/>
                </a:cubicBezTo>
                <a:cubicBezTo>
                  <a:pt x="219251" y="109621"/>
                  <a:pt x="213585" y="111676"/>
                  <a:pt x="207170" y="114051"/>
                </a:cubicBezTo>
                <a:cubicBezTo>
                  <a:pt x="207083" y="123369"/>
                  <a:pt x="205567" y="132345"/>
                  <a:pt x="202673" y="140719"/>
                </a:cubicBezTo>
                <a:cubicBezTo>
                  <a:pt x="207974" y="145217"/>
                  <a:pt x="212637" y="149143"/>
                  <a:pt x="218693" y="152639"/>
                </a:cubicBezTo>
                <a:cubicBezTo>
                  <a:pt x="221461" y="154237"/>
                  <a:pt x="222409" y="157776"/>
                  <a:pt x="220811" y="160543"/>
                </a:cubicBezTo>
                <a:lnTo>
                  <a:pt x="216352" y="168266"/>
                </a:lnTo>
                <a:lnTo>
                  <a:pt x="215669" y="169450"/>
                </a:lnTo>
                <a:lnTo>
                  <a:pt x="211210" y="177173"/>
                </a:lnTo>
                <a:cubicBezTo>
                  <a:pt x="209612" y="179941"/>
                  <a:pt x="206073" y="180889"/>
                  <a:pt x="203306" y="179291"/>
                </a:cubicBezTo>
                <a:cubicBezTo>
                  <a:pt x="197338" y="175845"/>
                  <a:pt x="191685" y="173779"/>
                  <a:pt x="185257" y="171480"/>
                </a:cubicBezTo>
                <a:cubicBezTo>
                  <a:pt x="179562" y="178286"/>
                  <a:pt x="172757" y="184107"/>
                  <a:pt x="165190" y="188824"/>
                </a:cubicBezTo>
                <a:cubicBezTo>
                  <a:pt x="166330" y="195504"/>
                  <a:pt x="167384" y="201397"/>
                  <a:pt x="169727" y="207834"/>
                </a:cubicBezTo>
                <a:cubicBezTo>
                  <a:pt x="170820" y="210837"/>
                  <a:pt x="169272" y="214157"/>
                  <a:pt x="166269" y="215250"/>
                </a:cubicBezTo>
                <a:lnTo>
                  <a:pt x="157889" y="218300"/>
                </a:lnTo>
                <a:lnTo>
                  <a:pt x="156604" y="218768"/>
                </a:lnTo>
                <a:lnTo>
                  <a:pt x="148224" y="221818"/>
                </a:lnTo>
                <a:cubicBezTo>
                  <a:pt x="145222" y="222911"/>
                  <a:pt x="141901" y="221362"/>
                  <a:pt x="140808" y="218359"/>
                </a:cubicBezTo>
                <a:cubicBezTo>
                  <a:pt x="138516" y="212062"/>
                  <a:pt x="135614" y="206956"/>
                  <a:pt x="132286" y="201261"/>
                </a:cubicBezTo>
                <a:lnTo>
                  <a:pt x="118336" y="202496"/>
                </a:lnTo>
                <a:lnTo>
                  <a:pt x="118336" y="159214"/>
                </a:lnTo>
                <a:cubicBezTo>
                  <a:pt x="144027" y="159165"/>
                  <a:pt x="164829" y="138314"/>
                  <a:pt x="164829" y="112605"/>
                </a:cubicBezTo>
                <a:cubicBezTo>
                  <a:pt x="164829" y="86895"/>
                  <a:pt x="144027" y="66045"/>
                  <a:pt x="118336" y="65995"/>
                </a:cubicBezTo>
                <a:close/>
                <a:moveTo>
                  <a:pt x="103414" y="0"/>
                </a:moveTo>
                <a:lnTo>
                  <a:pt x="103414" y="55843"/>
                </a:lnTo>
                <a:cubicBezTo>
                  <a:pt x="49442" y="55843"/>
                  <a:pt x="5689" y="43342"/>
                  <a:pt x="5689" y="27922"/>
                </a:cubicBezTo>
                <a:cubicBezTo>
                  <a:pt x="5689" y="12501"/>
                  <a:pt x="49442" y="0"/>
                  <a:pt x="10341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6200000">
            <a:off x="3134436" y="1883668"/>
            <a:ext cx="309363" cy="304800"/>
          </a:xfrm>
          <a:prstGeom prst="rightArrow">
            <a:avLst>
              <a:gd name="adj1" fmla="val 51014"/>
              <a:gd name="adj2" fmla="val 56403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460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5" grpId="0" animBg="1"/>
      <p:bldP spid="37" grpId="0" animBg="1"/>
      <p:bldP spid="48" grpId="0" animBg="1"/>
      <p:bldP spid="50" grpId="0" animBg="1"/>
      <p:bldP spid="55" grpId="0" animBg="1"/>
      <p:bldP spid="57" grpId="0" animBg="1"/>
      <p:bldP spid="59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theme/theme1.xml><?xml version="1.0" encoding="utf-8"?>
<a:theme xmlns:a="http://schemas.openxmlformats.org/drawingml/2006/main" name="Pivotal_PPT_Template_16x9_external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ivotal_interim_040113_template_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Pivotal_PPT_Template_16x9_external</Template>
  <TotalTime>33116</TotalTime>
  <Words>1173</Words>
  <Application>Microsoft Macintosh PowerPoint</Application>
  <PresentationFormat>On-screen Show (16:9)</PresentationFormat>
  <Paragraphs>129</Paragraphs>
  <Slides>18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Pivotal_PPT_Template_16x9_external</vt:lpstr>
      <vt:lpstr>Office Theme</vt:lpstr>
      <vt:lpstr>1_Pivotal_interim_040113_template_</vt:lpstr>
      <vt:lpstr>PowerPoint Presentation</vt:lpstr>
      <vt:lpstr>Pivotal CF: Adding External Services</vt:lpstr>
      <vt:lpstr>Service Connectivity Information</vt:lpstr>
      <vt:lpstr>Pivotal CF</vt:lpstr>
      <vt:lpstr>Use Cases: User Provided Service Instances</vt:lpstr>
      <vt:lpstr>Pivotal CF</vt:lpstr>
      <vt:lpstr>Managed Services</vt:lpstr>
      <vt:lpstr>Cloud Foundry  Architecture</vt:lpstr>
      <vt:lpstr>Creating and Binding a Service</vt:lpstr>
      <vt:lpstr>PowerPoint Presentation</vt:lpstr>
      <vt:lpstr>Server Broker API</vt:lpstr>
      <vt:lpstr>Server Broker Registration</vt:lpstr>
      <vt:lpstr>Service Broker Implementation</vt:lpstr>
      <vt:lpstr>Service Broker Implementation</vt:lpstr>
      <vt:lpstr>Service Instance Provisioning Examples</vt:lpstr>
      <vt:lpstr>Service Broker Deployment Models</vt:lpstr>
      <vt:lpstr>Resources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Edgar Honing</cp:lastModifiedBy>
  <cp:revision>242</cp:revision>
  <cp:lastPrinted>2013-09-04T16:46:42Z</cp:lastPrinted>
  <dcterms:created xsi:type="dcterms:W3CDTF">2013-08-07T17:52:30Z</dcterms:created>
  <dcterms:modified xsi:type="dcterms:W3CDTF">2014-05-26T20:34:32Z</dcterms:modified>
</cp:coreProperties>
</file>