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3716000" cx="2438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Cabin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ignika Negative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2BAFFD-3CA4-4B58-819B-8BC2999A719A}">
  <a:tblStyle styleId="{5C2BAFFD-3CA4-4B58-819B-8BC2999A7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bin-bold.fntdata"/><Relationship Id="rId25" Type="http://schemas.openxmlformats.org/officeDocument/2006/relationships/font" Target="fonts/Cabin-regular.fntdata"/><Relationship Id="rId28" Type="http://schemas.openxmlformats.org/officeDocument/2006/relationships/font" Target="fonts/Cabin-boldItalic.fntdata"/><Relationship Id="rId27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SignikaNegativ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SignikaNegative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A </a:t>
            </a:r>
            <a:r>
              <a:rPr b="1" lang="en-US" sz="1400">
                <a:solidFill>
                  <a:schemeClr val="dk1"/>
                </a:solidFill>
              </a:rPr>
              <a:t>DEA</a:t>
            </a:r>
            <a:r>
              <a:rPr lang="en-US" sz="1400">
                <a:solidFill>
                  <a:schemeClr val="dk1"/>
                </a:solidFill>
              </a:rPr>
              <a:t> (Droplet Execution Agent) uses </a:t>
            </a:r>
            <a:r>
              <a:rPr b="1" lang="en-US" sz="1400">
                <a:solidFill>
                  <a:schemeClr val="dk1"/>
                </a:solidFill>
              </a:rPr>
              <a:t>Warden</a:t>
            </a:r>
            <a:r>
              <a:rPr lang="en-US" sz="1400">
                <a:solidFill>
                  <a:schemeClr val="dk1"/>
                </a:solidFill>
              </a:rPr>
              <a:t> to create a secure and fully isolated  container – a DEA can run one or multiple apps each one of this inside its own warden container. DEAs are responsible for an app’s lifecycle: </a:t>
            </a:r>
            <a:r>
              <a:rPr b="1" lang="en-US" sz="1400">
                <a:solidFill>
                  <a:schemeClr val="dk1"/>
                </a:solidFill>
              </a:rPr>
              <a:t>Buildpacks </a:t>
            </a:r>
            <a:r>
              <a:rPr lang="en-US" sz="1400">
                <a:solidFill>
                  <a:schemeClr val="dk1"/>
                </a:solidFill>
              </a:rPr>
              <a:t>create app droplets which execute on a warden container inside the DEA. As today release (v183) the standard buildpacks are: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Go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Java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Ruby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Python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PHP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400">
                <a:solidFill>
                  <a:schemeClr val="dk1"/>
                </a:solidFill>
              </a:rPr>
              <a:t>nodejs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0" y="0"/>
            <a:ext cx="24384000" cy="938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0" y="9324279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Shape 294"/>
          <p:cNvSpPr txBox="1"/>
          <p:nvPr>
            <p:ph type="ctrTitle"/>
          </p:nvPr>
        </p:nvSpPr>
        <p:spPr>
          <a:xfrm>
            <a:off x="1828800" y="4980750"/>
            <a:ext cx="20726400" cy="43968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buSzPct val="100000"/>
              <a:defRPr sz="19200"/>
            </a:lvl1pPr>
            <a:lvl2pPr lvl="1" rtl="0">
              <a:spcBef>
                <a:spcPts val="0"/>
              </a:spcBef>
              <a:buSzPct val="100000"/>
              <a:defRPr sz="19200"/>
            </a:lvl2pPr>
            <a:lvl3pPr lvl="2" rtl="0">
              <a:spcBef>
                <a:spcPts val="0"/>
              </a:spcBef>
              <a:buSzPct val="100000"/>
              <a:defRPr sz="19200"/>
            </a:lvl3pPr>
            <a:lvl4pPr lvl="3" rtl="0">
              <a:spcBef>
                <a:spcPts val="0"/>
              </a:spcBef>
              <a:buSzPct val="100000"/>
              <a:defRPr sz="19200"/>
            </a:lvl4pPr>
            <a:lvl5pPr lvl="4" rtl="0">
              <a:spcBef>
                <a:spcPts val="0"/>
              </a:spcBef>
              <a:buSzPct val="100000"/>
              <a:defRPr sz="19200"/>
            </a:lvl5pPr>
            <a:lvl6pPr lvl="5" rtl="0">
              <a:spcBef>
                <a:spcPts val="0"/>
              </a:spcBef>
              <a:buSzPct val="100000"/>
              <a:defRPr sz="19200"/>
            </a:lvl6pPr>
            <a:lvl7pPr lvl="6" rtl="0">
              <a:spcBef>
                <a:spcPts val="0"/>
              </a:spcBef>
              <a:buSzPct val="100000"/>
              <a:defRPr sz="19200"/>
            </a:lvl7pPr>
            <a:lvl8pPr lvl="7" rtl="0">
              <a:spcBef>
                <a:spcPts val="0"/>
              </a:spcBef>
              <a:buSzPct val="100000"/>
              <a:defRPr sz="19200"/>
            </a:lvl8pPr>
            <a:lvl9pPr lvl="8" rtl="0">
              <a:spcBef>
                <a:spcPts val="0"/>
              </a:spcBef>
              <a:buSzPct val="100000"/>
              <a:defRPr sz="19200"/>
            </a:lvl9pPr>
          </a:lstStyle>
          <a:p/>
        </p:txBody>
      </p:sp>
      <p:sp>
        <p:nvSpPr>
          <p:cNvPr id="295" name="Shape 295"/>
          <p:cNvSpPr txBox="1"/>
          <p:nvPr>
            <p:ph idx="1" type="subTitle"/>
          </p:nvPr>
        </p:nvSpPr>
        <p:spPr>
          <a:xfrm>
            <a:off x="1828800" y="9672072"/>
            <a:ext cx="20726400" cy="20649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8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219200" y="3200400"/>
            <a:ext cx="219456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00" cy="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0" y="0"/>
            <a:ext cx="24384000" cy="30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0" y="3007668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219200" y="3200400"/>
            <a:ext cx="106521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12512730" y="3200400"/>
            <a:ext cx="10652100" cy="99351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24384000" cy="30663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/>
          <p:nvPr/>
        </p:nvCxnSpPr>
        <p:spPr>
          <a:xfrm>
            <a:off x="0" y="3007668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1219200" y="11750158"/>
            <a:ext cx="21945600" cy="1385700"/>
          </a:xfrm>
          <a:prstGeom prst="rect">
            <a:avLst/>
          </a:prstGeom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13" name="Shape 313"/>
          <p:cNvSpPr/>
          <p:nvPr/>
        </p:nvSpPr>
        <p:spPr>
          <a:xfrm>
            <a:off x="11397" y="0"/>
            <a:ext cx="24384000" cy="11750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121875" lIns="243800" rIns="243800" wrap="square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4" name="Shape 314"/>
          <p:cNvCxnSpPr/>
          <p:nvPr/>
        </p:nvCxnSpPr>
        <p:spPr>
          <a:xfrm>
            <a:off x="0" y="11691656"/>
            <a:ext cx="2438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206891" y="1097360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219200" y="3415747"/>
            <a:ext cx="21945600" cy="8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8331200" y="12712704"/>
            <a:ext cx="7721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/>
          <a:lstStyle>
            <a:lvl1pPr indent="0" lvl="0" marL="0" marR="0" rtl="0" algn="ctr">
              <a:spcBef>
                <a:spcPts val="0"/>
              </a:spcBef>
              <a:buSzPct val="100000"/>
              <a:defRPr sz="3700"/>
            </a:lvl1pPr>
            <a:lvl2pPr indent="0" lvl="1" marL="1219200" marR="0" rtl="0" algn="l">
              <a:spcBef>
                <a:spcPts val="0"/>
              </a:spcBef>
              <a:buSzPct val="100000"/>
              <a:defRPr sz="3700"/>
            </a:lvl2pPr>
            <a:lvl3pPr indent="0" lvl="2" marL="2438400" marR="0" rtl="0" algn="l">
              <a:spcBef>
                <a:spcPts val="0"/>
              </a:spcBef>
              <a:buSzPct val="100000"/>
              <a:defRPr sz="3700"/>
            </a:lvl3pPr>
            <a:lvl4pPr indent="0" lvl="3" marL="3657600" marR="0" rtl="0" algn="l">
              <a:spcBef>
                <a:spcPts val="0"/>
              </a:spcBef>
              <a:buSzPct val="100000"/>
              <a:defRPr sz="3700"/>
            </a:lvl4pPr>
            <a:lvl5pPr indent="0" lvl="4" marL="4876800" marR="0" rtl="0" algn="l">
              <a:spcBef>
                <a:spcPts val="0"/>
              </a:spcBef>
              <a:buSzPct val="100000"/>
              <a:defRPr sz="3700"/>
            </a:lvl5pPr>
            <a:lvl6pPr indent="0" lvl="5" marL="6096000" marR="0" rtl="0" algn="l">
              <a:spcBef>
                <a:spcPts val="0"/>
              </a:spcBef>
              <a:buSzPct val="100000"/>
              <a:defRPr sz="3700"/>
            </a:lvl6pPr>
            <a:lvl7pPr indent="0" lvl="6" marL="7315200" marR="0" rtl="0" algn="l">
              <a:spcBef>
                <a:spcPts val="0"/>
              </a:spcBef>
              <a:buSzPct val="100000"/>
              <a:defRPr sz="3700"/>
            </a:lvl7pPr>
            <a:lvl8pPr indent="0" lvl="7" marL="8534400" marR="0" rtl="0" algn="l">
              <a:spcBef>
                <a:spcPts val="0"/>
              </a:spcBef>
              <a:buSzPct val="100000"/>
              <a:defRPr sz="3700"/>
            </a:lvl8pPr>
            <a:lvl9pPr indent="0" lvl="8" marL="9753600" marR="0" rtl="0" algn="l">
              <a:spcBef>
                <a:spcPts val="0"/>
              </a:spcBef>
              <a:buSzPct val="100000"/>
              <a:defRPr sz="3700"/>
            </a:lvl9pPr>
          </a:lstStyle>
          <a:p/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17475200" y="12712704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-234950" lvl="0" marL="0" marR="0" rtl="0" algn="r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1" marL="12192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2" marL="24384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3" marL="36576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4" marL="48768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5" marL="60960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6" marL="73152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7" marL="8534400" marR="0" rtl="0" algn="l">
              <a:spcBef>
                <a:spcPts val="0"/>
              </a:spcBef>
            </a:pPr>
            <a:r>
              <a:t/>
            </a:r>
            <a:endParaRPr sz="3700"/>
          </a:p>
          <a:p>
            <a:pPr indent="-234950" lvl="8" marL="9753600" marR="0" rtl="0" algn="l">
              <a:spcBef>
                <a:spcPts val="0"/>
              </a:spcBef>
            </a:pPr>
            <a:r>
              <a:t/>
            </a:r>
            <a:endParaRPr sz="3700"/>
          </a:p>
        </p:txBody>
      </p:sp>
      <p:sp>
        <p:nvSpPr>
          <p:cNvPr id="321" name="Shape 321"/>
          <p:cNvSpPr/>
          <p:nvPr/>
        </p:nvSpPr>
        <p:spPr>
          <a:xfrm>
            <a:off x="1438805" y="1312707"/>
            <a:ext cx="1150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243800" rIns="243800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0700" u="none" cap="none" strike="noStrike">
                <a:solidFill>
                  <a:srgbClr val="D1493B"/>
                </a:solidFill>
                <a:latin typeface="Signika Negative"/>
                <a:ea typeface="Signika Negative"/>
                <a:cs typeface="Signika Negative"/>
                <a:sym typeface="Signika Negative"/>
              </a:rPr>
              <a:t>*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rIns="243800" wrap="square" tIns="24380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19200" y="3200400"/>
            <a:ext cx="21945600" cy="9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/>
          <a:lstStyle>
            <a:lvl1pPr lvl="0" rtl="0">
              <a:spcBef>
                <a:spcPts val="1600"/>
              </a:spcBef>
              <a:buClr>
                <a:schemeClr val="dk1"/>
              </a:buClr>
              <a:buSzPct val="100000"/>
              <a:buChar char="●"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1300"/>
              </a:spcBef>
              <a:buClr>
                <a:schemeClr val="dk1"/>
              </a:buClr>
              <a:buSzPct val="100000"/>
              <a:buChar char="○"/>
              <a:defRPr sz="6400">
                <a:solidFill>
                  <a:schemeClr val="dk1"/>
                </a:solidFill>
              </a:defRPr>
            </a:lvl2pPr>
            <a:lvl3pPr lvl="2" rtl="0">
              <a:spcBef>
                <a:spcPts val="1300"/>
              </a:spcBef>
              <a:buClr>
                <a:schemeClr val="dk1"/>
              </a:buClr>
              <a:buSzPct val="100000"/>
              <a:buChar char="■"/>
              <a:defRPr sz="6400"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buClr>
                <a:schemeClr val="dk1"/>
              </a:buClr>
              <a:buSzPct val="100000"/>
              <a:buChar char="●"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buClr>
                <a:schemeClr val="dk1"/>
              </a:buClr>
              <a:buSzPct val="100000"/>
              <a:buChar char="○"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buClr>
                <a:schemeClr val="dk1"/>
              </a:buClr>
              <a:buSzPct val="100000"/>
              <a:buChar char="■"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buClr>
                <a:schemeClr val="dk1"/>
              </a:buClr>
              <a:buSzPct val="100000"/>
              <a:buChar char="●"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buClr>
                <a:schemeClr val="dk1"/>
              </a:buClr>
              <a:buSzPct val="100000"/>
              <a:buChar char="○"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buClr>
                <a:schemeClr val="dk1"/>
              </a:buClr>
              <a:buSzPct val="100000"/>
              <a:buChar char="■"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gif"/><Relationship Id="rId4" Type="http://schemas.openxmlformats.org/officeDocument/2006/relationships/image" Target="../media/image21.jpg"/><Relationship Id="rId5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3.jp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1" name="Shape 331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Foundry Overview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8" name="Shape 428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For… Developers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 About Infrastructure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&amp; Secure Deployment Methods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workflow of deployment and implementation for testing &amp; production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a wide range of stacks from the base installation (Ruby, nodejs, Java, Golang, Python, PHP)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Binding of Services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Tolerant Apps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in scalability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7" name="Shape 43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For… DevOps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9" name="Shape 439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Engineering Stable, Predictable &amp; Self-Healing.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IaaS Independent (Almost)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 in almost all components (Database is the exception).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fix of security issues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components provided by the same community (cf-release, bosh, stemcells)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support from community (Specially from mailing list - vcap-dev, bosh-dev, bosh-users)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Cloud Foundry vs...</a:t>
            </a:r>
          </a:p>
        </p:txBody>
      </p:sp>
      <p:pic>
        <p:nvPicPr>
          <p:cNvPr descr="0996b43f8020172d.gif"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903" y="8574733"/>
            <a:ext cx="3453766" cy="445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p_0708_01z%2Bls_crate_engine_installation%2B.jpg"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5895" y="8574766"/>
            <a:ext cx="5940318" cy="445526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1766400" y="4747275"/>
            <a:ext cx="39288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Docker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Rocket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Garden (CF)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700"/>
          </a:p>
        </p:txBody>
      </p:sp>
      <p:sp>
        <p:nvSpPr>
          <p:cNvPr id="448" name="Shape 448"/>
          <p:cNvSpPr txBox="1"/>
          <p:nvPr/>
        </p:nvSpPr>
        <p:spPr>
          <a:xfrm>
            <a:off x="10181634" y="4747275"/>
            <a:ext cx="39288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Kubernetes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Swarm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Fleet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Nomad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Diego - CC (CF)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17718036" y="4747275"/>
            <a:ext cx="55545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OpenShift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Google App Engine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Deis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78378"/>
              <a:buFont typeface="Arial"/>
              <a:buNone/>
            </a:pPr>
            <a:r>
              <a:rPr lang="en-US" sz="3700">
                <a:solidFill>
                  <a:schemeClr val="dk1"/>
                </a:solidFill>
              </a:rPr>
              <a:t>Cloud Foundry</a:t>
            </a:r>
          </a:p>
        </p:txBody>
      </p:sp>
      <p:sp>
        <p:nvSpPr>
          <p:cNvPr id="450" name="Shape 450"/>
          <p:cNvSpPr/>
          <p:nvPr/>
        </p:nvSpPr>
        <p:spPr>
          <a:xfrm>
            <a:off x="861600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Container</a:t>
            </a:r>
          </a:p>
        </p:txBody>
      </p:sp>
      <p:sp>
        <p:nvSpPr>
          <p:cNvPr id="451" name="Shape 451"/>
          <p:cNvSpPr/>
          <p:nvPr/>
        </p:nvSpPr>
        <p:spPr>
          <a:xfrm>
            <a:off x="9276834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Orchestration</a:t>
            </a:r>
          </a:p>
        </p:txBody>
      </p:sp>
      <p:sp>
        <p:nvSpPr>
          <p:cNvPr id="452" name="Shape 452"/>
          <p:cNvSpPr/>
          <p:nvPr/>
        </p:nvSpPr>
        <p:spPr>
          <a:xfrm>
            <a:off x="17626036" y="3394800"/>
            <a:ext cx="57384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700"/>
              <a:t>Platform</a:t>
            </a:r>
          </a:p>
        </p:txBody>
      </p:sp>
      <p:pic>
        <p:nvPicPr>
          <p:cNvPr descr="car+drawing+10.jpg" id="453" name="Shape 453"/>
          <p:cNvPicPr preferRelativeResize="0"/>
          <p:nvPr/>
        </p:nvPicPr>
        <p:blipFill rotWithShape="1">
          <a:blip r:embed="rId5">
            <a:alphaModFix/>
          </a:blip>
          <a:srcRect b="4196" l="0" r="0" t="0"/>
          <a:stretch/>
        </p:blipFill>
        <p:spPr>
          <a:xfrm>
            <a:off x="16971600" y="9065934"/>
            <a:ext cx="7047340" cy="347293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Ctr="0" anchor="b" bIns="243800" lIns="243800" rIns="243800" wrap="square" tIns="243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DEA - Diego - Docker!</a:t>
            </a:r>
          </a:p>
        </p:txBody>
      </p:sp>
      <p:pic>
        <p:nvPicPr>
          <p:cNvPr descr="4P9pfv_Txb.png" id="460" name="Shape 460"/>
          <p:cNvPicPr preferRelativeResize="0"/>
          <p:nvPr/>
        </p:nvPicPr>
        <p:blipFill rotWithShape="1">
          <a:blip r:embed="rId3">
            <a:alphaModFix/>
          </a:blip>
          <a:srcRect b="14857" l="0" r="0" t="0"/>
          <a:stretch/>
        </p:blipFill>
        <p:spPr>
          <a:xfrm>
            <a:off x="5785767" y="10017467"/>
            <a:ext cx="11227470" cy="3238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4AW1M2k.jpg" id="461" name="Shape 461"/>
          <p:cNvPicPr preferRelativeResize="0"/>
          <p:nvPr/>
        </p:nvPicPr>
        <p:blipFill rotWithShape="1">
          <a:blip r:embed="rId4">
            <a:alphaModFix/>
          </a:blip>
          <a:srcRect b="4716" l="0" r="0" t="0"/>
          <a:stretch/>
        </p:blipFill>
        <p:spPr>
          <a:xfrm>
            <a:off x="9758033" y="6206800"/>
            <a:ext cx="3282935" cy="3128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oundaryCorp_rgb.png" id="462" name="Shape 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240" y="3909934"/>
            <a:ext cx="13542463" cy="1792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0" name="Shape 470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Cloud Foundry Foundation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2762250"/>
            <a:ext cx="10714822" cy="35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1783" y="2762250"/>
            <a:ext cx="10013566" cy="9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9900" y="7072157"/>
            <a:ext cx="10714824" cy="539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9" name="Shape 339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computing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00" y="2858000"/>
            <a:ext cx="15682350" cy="10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00" y="1768274"/>
            <a:ext cx="22827124" cy="1147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6" name="Shape 356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Key Benefits of PaaS for Developers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8" name="Shape 358"/>
          <p:cNvSpPr/>
          <p:nvPr/>
        </p:nvSpPr>
        <p:spPr>
          <a:xfrm>
            <a:off x="1839897" y="2971625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Simplifying of business processes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37783" t="50765"/>
          <a:stretch/>
        </p:blipFill>
        <p:spPr>
          <a:xfrm>
            <a:off x="12948508" y="4651738"/>
            <a:ext cx="10731891" cy="5910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49609" l="0" r="37783" t="0"/>
          <a:stretch/>
        </p:blipFill>
        <p:spPr>
          <a:xfrm>
            <a:off x="1839900" y="4228925"/>
            <a:ext cx="10731891" cy="604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7" name="Shape 36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Delivery Model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00" y="2762250"/>
            <a:ext cx="22506449" cy="104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6" name="Shape 376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Platfrom-as-a-Service</a:t>
            </a: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3178099"/>
            <a:ext cx="5173918" cy="88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15139345" y="3207488"/>
            <a:ext cx="8222700" cy="7401900"/>
          </a:xfrm>
          <a:prstGeom prst="roundRect">
            <a:avLst>
              <a:gd fmla="val 6008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4052" y="10924209"/>
            <a:ext cx="7013250" cy="100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30695" y="6738673"/>
            <a:ext cx="2729534" cy="317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0014" y="5437470"/>
            <a:ext cx="5544094" cy="7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0001" y="7025074"/>
            <a:ext cx="3512680" cy="381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5675" y="3178099"/>
            <a:ext cx="3985215" cy="144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53886" y="5588598"/>
            <a:ext cx="2527510" cy="281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368867" y="8830205"/>
            <a:ext cx="5030122" cy="120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342713" y="7020832"/>
            <a:ext cx="3538661" cy="146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909825" y="5377019"/>
            <a:ext cx="2971546" cy="113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280358" y="3827250"/>
            <a:ext cx="3601010" cy="100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619967" y="3827242"/>
            <a:ext cx="2971571" cy="16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7" name="Shape 397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Cloud Foundry?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00" y="3464850"/>
            <a:ext cx="9287006" cy="320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1726" y="7094752"/>
            <a:ext cx="6103343" cy="580879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11810629" y="6667389"/>
            <a:ext cx="3632699" cy="20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7F8"/>
          </a:solidFill>
          <a:ln cap="flat" cmpd="sng" w="19050">
            <a:solidFill>
              <a:srgbClr val="2388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FF_Logo_vertical_RGB.png" id="402" name="Shape 4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9578" y="5340375"/>
            <a:ext cx="8635872" cy="527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9" name="Shape 409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1" name="Shape 411"/>
          <p:cNvSpPr txBox="1"/>
          <p:nvPr/>
        </p:nvSpPr>
        <p:spPr>
          <a:xfrm>
            <a:off x="1887750" y="2771875"/>
            <a:ext cx="21219300" cy="9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App Build &amp; Deploy Cycles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Tools for Operations and Monitoring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Extensible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 Independent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&amp; Stable Continuous Development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Best Open Source Communities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8" name="Shape 418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graphicFrame>
        <p:nvGraphicFramePr>
          <p:cNvPr id="420" name="Shape 420"/>
          <p:cNvGraphicFramePr/>
          <p:nvPr/>
        </p:nvGraphicFramePr>
        <p:xfrm>
          <a:off x="1839900" y="73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{5C2BAFFD-3CA4-4B58-819B-8BC2999A719A}</a:tableStyleId>
              </a:tblPr>
              <a:tblGrid>
                <a:gridCol w="5317500"/>
                <a:gridCol w="5317500"/>
                <a:gridCol w="5317500"/>
                <a:gridCol w="5317500"/>
              </a:tblGrid>
              <a:tr h="579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Upload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cf push</a:t>
                      </a:r>
                      <a:r>
                        <a:rPr lang="en-US" sz="3600" u="none" cap="none" strike="noStrike"/>
                        <a:t> uploads your files to the platform which transforms them a running application.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Stage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Behind the scenes, your files go through staging scripts called </a:t>
                      </a:r>
                      <a:r>
                        <a:rPr b="1" lang="en-US" sz="3600" u="none" cap="none" strike="noStrike"/>
                        <a:t>buildpacks</a:t>
                      </a:r>
                      <a:r>
                        <a:rPr lang="en-US" sz="3600" u="none" cap="none" strike="noStrike"/>
                        <a:t> to create a </a:t>
                      </a:r>
                      <a:r>
                        <a:rPr b="1" lang="en-US" sz="3600" u="none" cap="none" strike="noStrike"/>
                        <a:t>ready-to-run droplet.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Distribute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/>
                        <a:t>Diego</a:t>
                      </a:r>
                      <a:r>
                        <a:rPr lang="en-US" sz="3600"/>
                        <a:t> </a:t>
                      </a:r>
                      <a:r>
                        <a:rPr lang="en-US" sz="3600" u="none" cap="none" strike="noStrike"/>
                        <a:t>runs the droplets in containers, calls a start command and notifies that your app instances are ready to receive traffic.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3600" u="none" cap="none" strike="noStrike"/>
                        <a:t>Run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3600" u="none" cap="none" strike="noStrike"/>
                        <a:t>Your app receives an entry in a </a:t>
                      </a:r>
                      <a:r>
                        <a:rPr b="1" lang="en-US" sz="3600" u="none" cap="none" strike="noStrike"/>
                        <a:t>dynamic routing</a:t>
                      </a:r>
                      <a:r>
                        <a:rPr lang="en-US" sz="3600" u="none" cap="none" strike="noStrike"/>
                        <a:t> tier, which load balances traffic across all your app instances.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862" y="3414737"/>
            <a:ext cx="21240074" cy="32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