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13716000" cx="24384000"/>
  <p:notesSz cx="6858000" cy="9144000"/>
  <p:embeddedFontLst>
    <p:embeddedFont>
      <p:font typeface="Proxima Nova"/>
      <p:regular r:id="rId25"/>
      <p:bold r:id="rId26"/>
      <p:italic r:id="rId27"/>
      <p:boldItalic r:id="rId28"/>
    </p:embeddedFont>
    <p:embeddedFont>
      <p:font typeface="Montserra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07E5D99-9A4A-42D2-A023-4F7A231E253F}">
  <a:tblStyle styleId="{107E5D99-9A4A-42D2-A023-4F7A231E253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457200" marR="0" rtl="0" algn="l">
              <a:spcBef>
                <a:spcPts val="0"/>
              </a:spcBef>
              <a:buChar char="○"/>
              <a:defRPr b="0" i="0" sz="1800" u="none" cap="none" strike="noStrike"/>
            </a:lvl2pPr>
            <a:lvl3pPr indent="0" lvl="2" marL="914400" marR="0" rtl="0" algn="l">
              <a:spcBef>
                <a:spcPts val="0"/>
              </a:spcBef>
              <a:buChar char="■"/>
              <a:defRPr b="0" i="0" sz="1800" u="none" cap="none" strike="noStrike"/>
            </a:lvl3pPr>
            <a:lvl4pPr indent="0" lvl="3" marL="1371600" marR="0" rtl="0" algn="l">
              <a:spcBef>
                <a:spcPts val="0"/>
              </a:spcBef>
              <a:buChar char="●"/>
              <a:defRPr b="0" i="0" sz="1800" u="none" cap="none" strike="noStrike"/>
            </a:lvl4pPr>
            <a:lvl5pPr indent="0" lvl="4" marL="1828800" marR="0" rtl="0" algn="l">
              <a:spcBef>
                <a:spcPts val="0"/>
              </a:spcBef>
              <a:buChar char="○"/>
              <a:defRPr b="0" i="0" sz="1800" u="none" cap="none" strike="noStrike"/>
            </a:lvl5pPr>
            <a:lvl6pPr indent="0" lvl="5" marL="2286000" marR="0" rtl="0" algn="l">
              <a:spcBef>
                <a:spcPts val="0"/>
              </a:spcBef>
              <a:buChar char="■"/>
              <a:defRPr b="0" i="0" sz="1800" u="none" cap="none" strike="noStrike"/>
            </a:lvl6pPr>
            <a:lvl7pPr indent="0" lvl="6" marL="2743200" marR="0" rtl="0" algn="l">
              <a:spcBef>
                <a:spcPts val="0"/>
              </a:spcBef>
              <a:buChar char="●"/>
              <a:defRPr b="0" i="0" sz="1800" u="none" cap="none" strike="noStrike"/>
            </a:lvl7pPr>
            <a:lvl8pPr indent="0" lvl="7" marL="3200400" marR="0" rtl="0" algn="l">
              <a:spcBef>
                <a:spcPts val="0"/>
              </a:spcBef>
              <a:buChar char="○"/>
              <a:defRPr b="0" i="0" sz="1800" u="none" cap="none" strike="noStrike"/>
            </a:lvl8pPr>
            <a:lvl9pPr indent="0" lvl="8" marL="3657600" marR="0" rtl="0" algn="l">
              <a:spcBef>
                <a:spcPts val="0"/>
              </a:spcBef>
              <a:buChar char="■"/>
              <a:defRPr b="0" i="0" sz="18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 name="Shape 24"/>
        <p:cNvGrpSpPr/>
        <p:nvPr/>
      </p:nvGrpSpPr>
      <p:grpSpPr>
        <a:xfrm>
          <a:off x="0" y="0"/>
          <a:ext cx="0" cy="0"/>
          <a:chOff x="0" y="0"/>
          <a:chExt cx="0" cy="0"/>
        </a:xfrm>
      </p:grpSpPr>
      <p:sp>
        <p:nvSpPr>
          <p:cNvPr id="25" name="Shape 25"/>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6" name="Shape 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3" name="Shape 93"/>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Font typeface="Calibri"/>
              <a:buNone/>
            </a:pPr>
            <a:r>
              <a:rPr b="0" i="0" lang="en-US" sz="1200" u="none" cap="none" strike="noStrike">
                <a:latin typeface="Calibri"/>
                <a:ea typeface="Calibri"/>
                <a:cs typeface="Calibri"/>
                <a:sym typeface="Calibri"/>
              </a:rPr>
              <a:t>Microservices is not a new invention. compare it to SOA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0" name="Shape 10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20777200" lvl="0" marL="12700" marR="0" rtl="0" algn="l">
              <a:spcBef>
                <a:spcPts val="0"/>
              </a:spcBef>
              <a:buSzPct val="25000"/>
              <a:buFont typeface="Arial"/>
              <a:buNone/>
            </a:pPr>
            <a:r>
              <a:rPr b="0" i="0" lang="en-US" sz="1100" u="none" cap="none" strike="noStrike">
                <a:latin typeface="Arial"/>
                <a:ea typeface="Arial"/>
                <a:cs typeface="Arial"/>
                <a:sym typeface="Arial"/>
              </a:rPr>
              <a:t>Microservices is an architecture style, in which large complex software applications are composed of one or more services. Microservice can be deployed independently of one another and are loosely coupled. Each of these microservices focuses on completing one task only and does that one task really well.</a:t>
            </a:r>
          </a:p>
          <a:p>
            <a:pPr indent="20777200" lvl="0" marL="12700" marR="0" rtl="0" algn="l">
              <a:spcBef>
                <a:spcPts val="0"/>
              </a:spcBef>
              <a:buSzPct val="25000"/>
              <a:buFont typeface="Arial"/>
              <a:buNone/>
            </a:pPr>
            <a:r>
              <a:t/>
            </a:r>
            <a:endParaRPr b="0" i="0" sz="1100" u="none" cap="none" strike="noStrike">
              <a:latin typeface="Calibri"/>
              <a:ea typeface="Calibri"/>
              <a:cs typeface="Calibri"/>
              <a:sym typeface="Calibri"/>
            </a:endParaRPr>
          </a:p>
          <a:p>
            <a:pPr indent="20777200" lvl="0" marL="12700" marR="0" rtl="0" algn="l">
              <a:spcBef>
                <a:spcPts val="0"/>
              </a:spcBef>
              <a:buSzPct val="25000"/>
              <a:buFont typeface="Arial"/>
              <a:buNone/>
            </a:pPr>
            <a:r>
              <a:rPr b="0" i="0" lang="en-US" sz="1100" u="none" cap="none" strike="noStrike">
                <a:latin typeface="Arial"/>
                <a:ea typeface="Arial"/>
                <a:cs typeface="Arial"/>
                <a:sym typeface="Arial"/>
              </a:rPr>
              <a:t>Microservices can be developed in any programming language. They communicate with each other using language-neutral application programming interfaces like REST</a:t>
            </a:r>
          </a:p>
          <a:p>
            <a:pPr indent="20777200" lvl="0" marL="12700" marR="0" rtl="0" algn="l">
              <a:spcBef>
                <a:spcPts val="0"/>
              </a:spcBef>
              <a:buSzPct val="25000"/>
              <a:buFont typeface="Arial"/>
              <a:buNone/>
            </a:pPr>
            <a:r>
              <a:t/>
            </a:r>
            <a:endParaRPr b="0" i="0" sz="1100" u="none" cap="none" strike="noStrike">
              <a:latin typeface="Calibri"/>
              <a:ea typeface="Calibri"/>
              <a:cs typeface="Calibri"/>
              <a:sym typeface="Calibri"/>
            </a:endParaRPr>
          </a:p>
          <a:p>
            <a:pPr indent="20777200" lvl="0" marL="12700" marR="0" rtl="0" algn="l">
              <a:spcBef>
                <a:spcPts val="0"/>
              </a:spcBef>
              <a:buSzPct val="25000"/>
              <a:buFont typeface="Arial"/>
              <a:buNone/>
            </a:pPr>
            <a:r>
              <a:rPr b="0" i="0" lang="en-US" sz="1100" u="none" cap="none" strike="noStrike">
                <a:latin typeface="Arial"/>
                <a:ea typeface="Arial"/>
                <a:cs typeface="Arial"/>
                <a:sym typeface="Arial"/>
              </a:rPr>
              <a:t>A monolithic application is an application where all of the logic runs in a single app server.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7" name="Shape 107"/>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20777200" lvl="0" marL="12700" marR="0" rtl="0" algn="l">
              <a:spcBef>
                <a:spcPts val="0"/>
              </a:spcBef>
              <a:buSzPct val="25000"/>
              <a:buFont typeface="Arial"/>
              <a:buNone/>
            </a:pPr>
            <a:r>
              <a:rPr b="0" i="0" lang="en-US" sz="1100" u="none" cap="none" strike="noStrike">
                <a:latin typeface="Arial"/>
                <a:ea typeface="Arial"/>
                <a:cs typeface="Arial"/>
                <a:sym typeface="Arial"/>
              </a:rPr>
              <a:t>Microservices is an architecture style, in which large complex software applications are composed of one or more services. Microservice can be deployed independently of one another and are loosely coupled. Each of these microservices focuses on completing one task only and does that one task really well.</a:t>
            </a:r>
          </a:p>
          <a:p>
            <a:pPr indent="20777200" lvl="0" marL="12700" marR="0" rtl="0" algn="l">
              <a:spcBef>
                <a:spcPts val="0"/>
              </a:spcBef>
              <a:buSzPct val="25000"/>
              <a:buFont typeface="Arial"/>
              <a:buNone/>
            </a:pPr>
            <a:r>
              <a:t/>
            </a:r>
            <a:endParaRPr b="0" i="0" sz="1100" u="none" cap="none" strike="noStrike">
              <a:latin typeface="Calibri"/>
              <a:ea typeface="Calibri"/>
              <a:cs typeface="Calibri"/>
              <a:sym typeface="Calibri"/>
            </a:endParaRPr>
          </a:p>
          <a:p>
            <a:pPr indent="20777200" lvl="0" marL="12700" marR="0" rtl="0" algn="l">
              <a:spcBef>
                <a:spcPts val="0"/>
              </a:spcBef>
              <a:buSzPct val="25000"/>
              <a:buFont typeface="Arial"/>
              <a:buNone/>
            </a:pPr>
            <a:r>
              <a:rPr b="0" i="0" lang="en-US" sz="1100" u="none" cap="none" strike="noStrike">
                <a:latin typeface="Arial"/>
                <a:ea typeface="Arial"/>
                <a:cs typeface="Arial"/>
                <a:sym typeface="Arial"/>
              </a:rPr>
              <a:t>Microservices can be developed in any programming language. They communicate with each other using language-neutral application programming interfaces like REST</a:t>
            </a:r>
          </a:p>
          <a:p>
            <a:pPr indent="20777200" lvl="0" marL="12700" marR="0" rtl="0" algn="l">
              <a:spcBef>
                <a:spcPts val="0"/>
              </a:spcBef>
              <a:buSzPct val="25000"/>
              <a:buFont typeface="Arial"/>
              <a:buNone/>
            </a:pPr>
            <a:r>
              <a:t/>
            </a:r>
            <a:endParaRPr b="0" i="0" sz="1100" u="none" cap="none" strike="noStrike">
              <a:latin typeface="Calibri"/>
              <a:ea typeface="Calibri"/>
              <a:cs typeface="Calibri"/>
              <a:sym typeface="Calibri"/>
            </a:endParaRPr>
          </a:p>
          <a:p>
            <a:pPr indent="20777200" lvl="0" marL="12700" marR="0" rtl="0" algn="l">
              <a:spcBef>
                <a:spcPts val="0"/>
              </a:spcBef>
              <a:buSzPct val="25000"/>
              <a:buFont typeface="Arial"/>
              <a:buNone/>
            </a:pPr>
            <a:r>
              <a:rPr b="0" i="0" lang="en-US" sz="1100" u="none" cap="none" strike="noStrike">
                <a:latin typeface="Arial"/>
                <a:ea typeface="Arial"/>
                <a:cs typeface="Arial"/>
                <a:sym typeface="Arial"/>
              </a:rPr>
              <a:t>A monolithic application is an application where all of the logic runs in a single app server.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4" name="Shape 11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Font typeface="Calibri"/>
              <a:buNone/>
            </a:pPr>
            <a:r>
              <a:rPr b="0" i="0" lang="en-US" sz="1200" u="none" cap="none" strike="noStrike">
                <a:latin typeface="Calibri"/>
                <a:ea typeface="Calibri"/>
                <a:cs typeface="Calibri"/>
                <a:sym typeface="Calibri"/>
              </a:rPr>
              <a:t>Microservices is not a new invention. compare it to SOA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21" name="Shape 121"/>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Font typeface="Calibri"/>
              <a:buNone/>
            </a:pPr>
            <a:r>
              <a:rPr b="0" i="0" lang="en-US" sz="1200" u="none" cap="none" strike="noStrike">
                <a:latin typeface="Calibri"/>
                <a:ea typeface="Calibri"/>
                <a:cs typeface="Calibri"/>
                <a:sym typeface="Calibri"/>
              </a:rPr>
              <a:t>With DDD we’re looking to create models of a problem domain. The persistence, user interfaces and messaging stuff can come later, it’s the domain that needs to be understood, because that’s the bit in the system being built that distinguishes your company’s business from your competitors.</a:t>
            </a:r>
          </a:p>
          <a:p>
            <a:pPr indent="0" lvl="0" marL="0" marR="0" rtl="0" algn="l">
              <a:spcBef>
                <a:spcPts val="0"/>
              </a:spcBef>
              <a:buSzPct val="25000"/>
              <a:buFont typeface="Arial"/>
              <a:buNone/>
            </a:pPr>
            <a:r>
              <a:t/>
            </a:r>
            <a:endParaRPr b="0" i="0" sz="1200" u="none" cap="none" strike="noStrike">
              <a:latin typeface="Calibri"/>
              <a:ea typeface="Calibri"/>
              <a:cs typeface="Calibri"/>
              <a:sym typeface="Calibri"/>
            </a:endParaRPr>
          </a:p>
          <a:p>
            <a:pPr indent="0" lvl="0" marL="0" marR="0" rtl="0" algn="l">
              <a:spcBef>
                <a:spcPts val="0"/>
              </a:spcBef>
              <a:buSzPct val="25000"/>
              <a:buFont typeface="Arial"/>
              <a:buNone/>
            </a:pPr>
            <a:r>
              <a:rPr b="0" i="0" lang="en-US" sz="1100" u="none" cap="none" strike="noStrike">
                <a:latin typeface="Arial"/>
                <a:ea typeface="Arial"/>
                <a:cs typeface="Arial"/>
                <a:sym typeface="Arial"/>
              </a:rPr>
              <a:t>Domain model -- diagrams are useful but they aren’t the model, just different </a:t>
            </a:r>
            <a:r>
              <a:rPr b="0" i="1" lang="en-US" sz="1100" u="none" cap="none" strike="noStrike">
                <a:latin typeface="Arial"/>
                <a:ea typeface="Arial"/>
                <a:cs typeface="Arial"/>
                <a:sym typeface="Arial"/>
              </a:rPr>
              <a:t>views</a:t>
            </a:r>
            <a:r>
              <a:rPr b="0" i="0" lang="en-US" sz="1100" u="none" cap="none" strike="noStrike">
                <a:latin typeface="Arial"/>
                <a:ea typeface="Arial"/>
                <a:cs typeface="Arial"/>
                <a:sym typeface="Arial"/>
              </a:rPr>
              <a:t> of the model the model is the set of concepts that we select to be implemented in software,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28" name="Shape 128"/>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Font typeface="Arial"/>
              <a:buNone/>
            </a:pPr>
            <a:r>
              <a:rPr b="0" i="0" lang="en-US" sz="1100" u="none" cap="none" strike="noStrike">
                <a:latin typeface="Arial"/>
                <a:ea typeface="Arial"/>
                <a:cs typeface="Arial"/>
                <a:sym typeface="Arial"/>
              </a:rPr>
              <a:t>first of all have to define bounded context. </a:t>
            </a:r>
          </a:p>
          <a:p>
            <a:pPr indent="0" lvl="0" marL="0" marR="0" rtl="0" algn="l">
              <a:spcBef>
                <a:spcPts val="0"/>
              </a:spcBef>
              <a:buSzPct val="25000"/>
              <a:buFont typeface="Arial"/>
              <a:buNone/>
            </a:pPr>
            <a:r>
              <a:rPr b="0" i="0" lang="en-US" sz="1100" u="none" cap="none" strike="noStrike">
                <a:latin typeface="Arial"/>
                <a:ea typeface="Arial"/>
                <a:cs typeface="Arial"/>
                <a:sym typeface="Arial"/>
              </a:rPr>
              <a:t>It possible to run A/B tests</a:t>
            </a:r>
          </a:p>
          <a:p>
            <a:pPr indent="0" lvl="0" marL="0" marR="0" rtl="0" algn="l">
              <a:spcBef>
                <a:spcPts val="0"/>
              </a:spcBef>
              <a:buSzPct val="25000"/>
              <a:buFont typeface="Arial"/>
              <a:buNone/>
            </a:pPr>
            <a:r>
              <a:rPr b="0" i="0" lang="en-US" sz="1100" u="none" cap="none" strike="noStrike">
                <a:latin typeface="Arial"/>
                <a:ea typeface="Arial"/>
                <a:cs typeface="Arial"/>
                <a:sym typeface="Arial"/>
              </a:rPr>
              <a:t>It’s unlikely that Sale guy will ask to modify context in Support </a:t>
            </a:r>
          </a:p>
          <a:p>
            <a:pPr indent="0" lvl="0" marL="0" marR="0" rtl="0" algn="l">
              <a:spcBef>
                <a:spcPts val="0"/>
              </a:spcBef>
              <a:buSzPct val="25000"/>
              <a:buFont typeface="Arial"/>
              <a:buNone/>
            </a:pPr>
            <a:r>
              <a:rPr b="0" i="0" lang="en-US" sz="1100" u="none" cap="none" strike="noStrike">
                <a:latin typeface="Arial"/>
                <a:ea typeface="Arial"/>
                <a:cs typeface="Arial"/>
                <a:sym typeface="Arial"/>
              </a:rPr>
              <a:t>Customers can be not connected to sales context at all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35" name="Shape 135"/>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228600" lvl="0" marL="457200" marR="0" rtl="0" algn="l">
              <a:spcBef>
                <a:spcPts val="0"/>
              </a:spcBef>
              <a:buSzPct val="100000"/>
              <a:buFont typeface="Calibri"/>
              <a:buChar char="●"/>
            </a:pPr>
            <a:r>
              <a:rPr b="0" i="0" lang="en-US" sz="1200" u="none" cap="none" strike="noStrike">
                <a:latin typeface="Calibri"/>
                <a:ea typeface="Calibri"/>
                <a:cs typeface="Calibri"/>
                <a:sym typeface="Calibri"/>
              </a:rPr>
              <a:t>Avoid realization details - do not talk about frameworks, tools, </a:t>
            </a:r>
          </a:p>
          <a:p>
            <a:pPr indent="-228600" lvl="0" marL="457200" marR="0" rtl="0" algn="l">
              <a:spcBef>
                <a:spcPts val="0"/>
              </a:spcBef>
              <a:buSzPct val="100000"/>
              <a:buFont typeface="Calibri"/>
              <a:buChar char="●"/>
            </a:pPr>
            <a:r>
              <a:rPr b="0" i="0" lang="en-US" sz="1200" u="none" cap="none" strike="noStrike">
                <a:latin typeface="Calibri"/>
                <a:ea typeface="Calibri"/>
                <a:cs typeface="Calibri"/>
                <a:sym typeface="Calibri"/>
              </a:rPr>
              <a:t>Avoid technical buzz - do not use words like “save, update, delete, manage” </a:t>
            </a:r>
          </a:p>
          <a:p>
            <a:pPr indent="-228600" lvl="0" marL="457200" marR="0" rtl="0" algn="l">
              <a:spcBef>
                <a:spcPts val="0"/>
              </a:spcBef>
              <a:buSzPct val="100000"/>
              <a:buFont typeface="Calibri"/>
              <a:buChar char="●"/>
            </a:pPr>
            <a:r>
              <a:rPr b="0" i="0" lang="en-US" sz="1200" u="none" cap="none" strike="noStrike">
                <a:latin typeface="Calibri"/>
                <a:ea typeface="Calibri"/>
                <a:cs typeface="Calibri"/>
                <a:sym typeface="Calibri"/>
              </a:rPr>
              <a:t>Don’t worry about transactions at this level.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43" name="Shape 143"/>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228600" lvl="0" marL="457200" marR="0" rtl="0" algn="l">
              <a:spcBef>
                <a:spcPts val="0"/>
              </a:spcBef>
              <a:buSzPct val="100000"/>
              <a:buFont typeface="Calibri"/>
              <a:buChar char="●"/>
            </a:pPr>
            <a:r>
              <a:rPr b="0" i="0" lang="en-US" sz="1200" u="none" cap="none" strike="noStrike">
                <a:latin typeface="Calibri"/>
                <a:ea typeface="Calibri"/>
                <a:cs typeface="Calibri"/>
                <a:sym typeface="Calibri"/>
              </a:rPr>
              <a:t>team should be cross functional and self sufficient</a:t>
            </a:r>
          </a:p>
          <a:p>
            <a:pPr indent="-228600" lvl="0" marL="457200" marR="0" rtl="0" algn="l">
              <a:spcBef>
                <a:spcPts val="0"/>
              </a:spcBef>
              <a:buSzPct val="100000"/>
              <a:buFont typeface="Calibri"/>
              <a:buChar char="●"/>
            </a:pPr>
            <a:r>
              <a:rPr b="0" i="0" lang="en-US" sz="1200" u="none" cap="none" strike="noStrike">
                <a:latin typeface="Calibri"/>
                <a:ea typeface="Calibri"/>
                <a:cs typeface="Calibri"/>
                <a:sym typeface="Calibri"/>
              </a:rPr>
              <a:t>Speed - challenge is team motivation</a:t>
            </a:r>
          </a:p>
          <a:p>
            <a:pPr indent="-228600" lvl="1" marL="914400" marR="0" rtl="0" algn="l">
              <a:spcBef>
                <a:spcPts val="0"/>
              </a:spcBef>
              <a:buSzPct val="100000"/>
              <a:buFont typeface="Calibri"/>
              <a:buChar char="○"/>
            </a:pPr>
            <a:r>
              <a:rPr b="0" i="0" lang="en-US" sz="1200" u="none" cap="none" strike="noStrike">
                <a:latin typeface="Calibri"/>
                <a:ea typeface="Calibri"/>
                <a:cs typeface="Calibri"/>
                <a:sym typeface="Calibri"/>
              </a:rPr>
              <a:t>Developers - “Number of tasks finished”, new feature creation, innovation </a:t>
            </a:r>
          </a:p>
          <a:p>
            <a:pPr indent="-228600" lvl="1" marL="914400" marR="0" rtl="0" algn="l">
              <a:spcBef>
                <a:spcPts val="0"/>
              </a:spcBef>
              <a:buSzPct val="100000"/>
              <a:buFont typeface="Calibri"/>
              <a:buChar char="○"/>
            </a:pPr>
            <a:r>
              <a:rPr b="0" i="0" lang="en-US" sz="1200" u="none" cap="none" strike="noStrike">
                <a:latin typeface="Calibri"/>
                <a:ea typeface="Calibri"/>
                <a:cs typeface="Calibri"/>
                <a:sym typeface="Calibri"/>
              </a:rPr>
              <a:t>DevOps - “Up time” stability, NO Changes to production</a:t>
            </a:r>
          </a:p>
          <a:p>
            <a:pPr indent="-228600" lvl="1" marL="914400" marR="0" rtl="0" algn="l">
              <a:spcBef>
                <a:spcPts val="0"/>
              </a:spcBef>
              <a:buSzPct val="100000"/>
              <a:buFont typeface="Calibri"/>
              <a:buChar char="○"/>
            </a:pPr>
            <a:r>
              <a:rPr b="0" i="0" lang="en-US" sz="1200" u="none" cap="none" strike="noStrike">
                <a:latin typeface="Calibri"/>
                <a:ea typeface="Calibri"/>
                <a:cs typeface="Calibri"/>
                <a:sym typeface="Calibri"/>
              </a:rPr>
              <a:t>Management - generate revenue</a:t>
            </a:r>
          </a:p>
          <a:p>
            <a:pPr indent="-228600" lvl="1" marL="914400" marR="0" rtl="0" algn="l">
              <a:spcBef>
                <a:spcPts val="0"/>
              </a:spcBef>
              <a:buSzPct val="100000"/>
              <a:buFont typeface="Calibri"/>
              <a:buChar char="○"/>
            </a:pPr>
            <a:r>
              <a:rPr b="0" i="0" lang="en-US" sz="1200" u="none" cap="none" strike="noStrike">
                <a:latin typeface="Calibri"/>
                <a:ea typeface="Calibri"/>
                <a:cs typeface="Calibri"/>
                <a:sym typeface="Calibri"/>
              </a:rPr>
              <a:t>QA - no bugs in production.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1" name="Shape 1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6" name="Shape 3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Font typeface="Calibri"/>
              <a:buNone/>
            </a:pPr>
            <a:r>
              <a:rPr b="0" i="0" lang="en-US" sz="1200" u="none" cap="none" strike="noStrike">
                <a:latin typeface="Calibri"/>
                <a:ea typeface="Calibri"/>
                <a:cs typeface="Calibri"/>
                <a:sym typeface="Calibri"/>
              </a:rPr>
              <a:t>Microservices is not a new invention. compare it to SOA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 name="Shape 43"/>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Font typeface="Calibri"/>
              <a:buNone/>
            </a:pPr>
            <a:r>
              <a:rPr b="0" i="0" lang="en-US" sz="1200" u="none" cap="none" strike="noStrike">
                <a:latin typeface="Calibri"/>
                <a:ea typeface="Calibri"/>
                <a:cs typeface="Calibri"/>
                <a:sym typeface="Calibri"/>
              </a:rPr>
              <a:t>Microservices is not a new invention. compare it to SOA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0" name="Shape 5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Font typeface="Calibri"/>
              <a:buNone/>
            </a:pPr>
            <a:r>
              <a:rPr b="0" i="0" lang="en-US" sz="1200" u="none" cap="none" strike="noStrike">
                <a:latin typeface="Calibri"/>
                <a:ea typeface="Calibri"/>
                <a:cs typeface="Calibri"/>
                <a:sym typeface="Calibri"/>
              </a:rPr>
              <a:t>Microservices is not a new invention. compare it to SOA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7" name="Shape 57"/>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Font typeface="Calibri"/>
              <a:buNone/>
            </a:pPr>
            <a:r>
              <a:rPr b="0" i="0" lang="en-US" sz="1200" u="none" cap="none" strike="noStrike">
                <a:latin typeface="Calibri"/>
                <a:ea typeface="Calibri"/>
                <a:cs typeface="Calibri"/>
                <a:sym typeface="Calibri"/>
              </a:rPr>
              <a:t>Microservices is not a new invention. compare it to SOA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 name="Shape 65"/>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228600" lvl="0" marL="457200" marR="0" rtl="0" algn="l">
              <a:spcBef>
                <a:spcPts val="0"/>
              </a:spcBef>
              <a:buSzPct val="100000"/>
              <a:buFont typeface="Calibri"/>
              <a:buChar char="●"/>
            </a:pPr>
            <a:r>
              <a:rPr b="0" i="0" lang="en-US" sz="1200" u="none" cap="none" strike="noStrike">
                <a:latin typeface="Calibri"/>
                <a:ea typeface="Calibri"/>
                <a:cs typeface="Calibri"/>
                <a:sym typeface="Calibri"/>
              </a:rPr>
              <a:t>eventual consistency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 name="Shape 72"/>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Font typeface="Calibri"/>
              <a:buNone/>
            </a:pPr>
            <a:r>
              <a:rPr b="0" i="0" lang="en-US" sz="1200" u="none" cap="none" strike="noStrike">
                <a:latin typeface="Calibri"/>
                <a:ea typeface="Calibri"/>
                <a:cs typeface="Calibri"/>
                <a:sym typeface="Calibri"/>
              </a:rPr>
              <a:t>Microservices is not a new invention. compare it to SOA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9" name="Shape 79"/>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Font typeface="Calibri"/>
              <a:buNone/>
            </a:pPr>
            <a:r>
              <a:rPr b="0" i="0" lang="en-US" sz="1200" u="none" cap="none" strike="noStrike">
                <a:latin typeface="Calibri"/>
                <a:ea typeface="Calibri"/>
                <a:cs typeface="Calibri"/>
                <a:sym typeface="Calibri"/>
              </a:rPr>
              <a:t>Microservices is not a new invention. compare it to SOA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6" name="Shape 8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Font typeface="Calibri"/>
              <a:buNone/>
            </a:pPr>
            <a:r>
              <a:rPr b="0" i="0" lang="en-US" sz="1200" u="none" cap="none" strike="noStrike">
                <a:latin typeface="Calibri"/>
                <a:ea typeface="Calibri"/>
                <a:cs typeface="Calibri"/>
                <a:sym typeface="Calibri"/>
              </a:rPr>
              <a:t>Microservices is not a new invention. compare it to SOA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layout with centered title and subtitle placeholders">
    <p:spTree>
      <p:nvGrpSpPr>
        <p:cNvPr id="9" name="Shape 9"/>
        <p:cNvGrpSpPr/>
        <p:nvPr/>
      </p:nvGrpSpPr>
      <p:grpSpPr>
        <a:xfrm>
          <a:off x="0" y="0"/>
          <a:ext cx="0" cy="0"/>
          <a:chOff x="0" y="0"/>
          <a:chExt cx="0" cy="0"/>
        </a:xfrm>
      </p:grpSpPr>
      <p:sp>
        <p:nvSpPr>
          <p:cNvPr id="10" name="Shape 10"/>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p:txBody>
      </p:sp>
      <p:sp>
        <p:nvSpPr>
          <p:cNvPr id="11" name="Shape 11"/>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p:txBody>
      </p:sp>
      <p:sp>
        <p:nvSpPr>
          <p:cNvPr id="12" name="Shape 12"/>
          <p:cNvSpPr txBox="1"/>
          <p:nvPr>
            <p:ph idx="10" type="dt"/>
          </p:nvPr>
        </p:nvSpPr>
        <p:spPr>
          <a:xfrm>
            <a:off x="0" y="0"/>
            <a:ext cx="3000000" cy="3000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9pPr>
          </a:lstStyle>
          <a:p/>
        </p:txBody>
      </p:sp>
      <p:sp>
        <p:nvSpPr>
          <p:cNvPr id="13" name="Shape 13"/>
          <p:cNvSpPr txBox="1"/>
          <p:nvPr>
            <p:ph idx="11" type="ftr"/>
          </p:nvPr>
        </p:nvSpPr>
        <p:spPr>
          <a:xfrm>
            <a:off x="0" y="0"/>
            <a:ext cx="3000000" cy="3000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9pPr>
          </a:lstStyle>
          <a:p/>
        </p:txBody>
      </p:sp>
      <p:sp>
        <p:nvSpPr>
          <p:cNvPr id="14" name="Shape 14"/>
          <p:cNvSpPr txBox="1"/>
          <p:nvPr>
            <p:ph idx="12" type="sldNum"/>
          </p:nvPr>
        </p:nvSpPr>
        <p:spPr>
          <a:xfrm>
            <a:off x="22964775" y="1016000"/>
            <a:ext cx="352425" cy="368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SzPct val="25000"/>
              <a:buNone/>
            </a:pPr>
            <a:fld id="{00000000-1234-1234-1234-123412341234}" type="slidenum">
              <a:rPr b="0" i="0" lang="en-US" sz="2400" u="none" cap="none" strike="noStrike">
                <a:solidFill>
                  <a:srgbClr val="809295"/>
                </a:solidFill>
                <a:latin typeface="Montserrat"/>
                <a:ea typeface="Montserrat"/>
                <a:cs typeface="Montserrat"/>
                <a:sym typeface="Montserrat"/>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text">
    <p:spTree>
      <p:nvGrpSpPr>
        <p:cNvPr id="18" name="Shape 18"/>
        <p:cNvGrpSpPr/>
        <p:nvPr/>
      </p:nvGrpSpPr>
      <p:grpSpPr>
        <a:xfrm>
          <a:off x="0" y="0"/>
          <a:ext cx="0" cy="0"/>
          <a:chOff x="0" y="0"/>
          <a:chExt cx="0" cy="0"/>
        </a:xfrm>
      </p:grpSpPr>
      <p:sp>
        <p:nvSpPr>
          <p:cNvPr id="19" name="Shape 19"/>
          <p:cNvSpPr txBox="1"/>
          <p:nvPr>
            <p:ph type="title"/>
          </p:nvPr>
        </p:nvSpPr>
        <p:spPr>
          <a:xfrm>
            <a:off x="0" y="0"/>
            <a:ext cx="3000000" cy="3000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p:txBody>
      </p:sp>
      <p:sp>
        <p:nvSpPr>
          <p:cNvPr id="20" name="Shape 20"/>
          <p:cNvSpPr txBox="1"/>
          <p:nvPr>
            <p:ph idx="1" type="body"/>
          </p:nvPr>
        </p:nvSpPr>
        <p:spPr>
          <a:xfrm>
            <a:off x="0" y="0"/>
            <a:ext cx="3000000" cy="3000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9pPr>
          </a:lstStyle>
          <a:p/>
        </p:txBody>
      </p:sp>
      <p:sp>
        <p:nvSpPr>
          <p:cNvPr id="21" name="Shape 21"/>
          <p:cNvSpPr txBox="1"/>
          <p:nvPr>
            <p:ph idx="10" type="dt"/>
          </p:nvPr>
        </p:nvSpPr>
        <p:spPr>
          <a:xfrm>
            <a:off x="0" y="0"/>
            <a:ext cx="3000000" cy="3000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400" u="none">
                <a:solidFill>
                  <a:srgbClr val="2F3F4A"/>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9pPr>
          </a:lstStyle>
          <a:p/>
        </p:txBody>
      </p:sp>
      <p:sp>
        <p:nvSpPr>
          <p:cNvPr id="22" name="Shape 22"/>
          <p:cNvSpPr txBox="1"/>
          <p:nvPr>
            <p:ph idx="11" type="ftr"/>
          </p:nvPr>
        </p:nvSpPr>
        <p:spPr>
          <a:xfrm>
            <a:off x="0" y="0"/>
            <a:ext cx="3000000" cy="3000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None/>
              <a:defRPr b="0" i="0" sz="1400" u="none">
                <a:solidFill>
                  <a:srgbClr val="2F3F4A"/>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2F3F4A"/>
                </a:solidFill>
                <a:latin typeface="Arial"/>
                <a:ea typeface="Arial"/>
                <a:cs typeface="Arial"/>
                <a:sym typeface="Arial"/>
              </a:defRPr>
            </a:lvl9pPr>
          </a:lstStyle>
          <a:p/>
        </p:txBody>
      </p:sp>
      <p:sp>
        <p:nvSpPr>
          <p:cNvPr id="23" name="Shape 23"/>
          <p:cNvSpPr txBox="1"/>
          <p:nvPr>
            <p:ph idx="12" type="sldNum"/>
          </p:nvPr>
        </p:nvSpPr>
        <p:spPr>
          <a:xfrm>
            <a:off x="22964775" y="1016000"/>
            <a:ext cx="352425" cy="368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SzPct val="25000"/>
              <a:buNone/>
            </a:pPr>
            <a:fld id="{00000000-1234-1234-1234-123412341234}" type="slidenum">
              <a:rPr b="0" i="0" lang="en-US" sz="2400" u="none">
                <a:solidFill>
                  <a:srgbClr val="C00000"/>
                </a:solidFill>
                <a:latin typeface="Montserrat"/>
                <a:ea typeface="Montserrat"/>
                <a:cs typeface="Montserrat"/>
                <a:sym typeface="Montserrat"/>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idx="12" type="sldNum"/>
          </p:nvPr>
        </p:nvSpPr>
        <p:spPr>
          <a:xfrm>
            <a:off x="22964775" y="1016000"/>
            <a:ext cx="352425" cy="368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809295"/>
              </a:buClr>
              <a:buSzPct val="25000"/>
              <a:buFont typeface="Montserrat"/>
              <a:buNone/>
            </a:pPr>
            <a:fld id="{00000000-1234-1234-1234-123412341234}" type="slidenum">
              <a:rPr b="0" i="0" lang="en-US" sz="2400" u="none" cap="none" strike="noStrike">
                <a:solidFill>
                  <a:srgbClr val="809295"/>
                </a:solidFill>
                <a:latin typeface="Montserrat"/>
                <a:ea typeface="Montserrat"/>
                <a:cs typeface="Montserrat"/>
                <a:sym typeface="Montserrat"/>
              </a:rPr>
              <a:t>‹#›</a:t>
            </a:fld>
          </a:p>
        </p:txBody>
      </p:sp>
      <p:sp>
        <p:nvSpPr>
          <p:cNvPr id="7" name="Shape 7"/>
          <p:cNvSpPr txBox="1"/>
          <p:nvPr>
            <p:ph type="title"/>
          </p:nvPr>
        </p:nvSpPr>
        <p:spPr>
          <a:xfrm>
            <a:off x="1219200" y="182562"/>
            <a:ext cx="21945600" cy="301625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p:txBody>
      </p:sp>
      <p:sp>
        <p:nvSpPr>
          <p:cNvPr id="8" name="Shape 8"/>
          <p:cNvSpPr txBox="1"/>
          <p:nvPr>
            <p:ph idx="1" type="body"/>
          </p:nvPr>
        </p:nvSpPr>
        <p:spPr>
          <a:xfrm>
            <a:off x="1219200" y="3200400"/>
            <a:ext cx="21945600" cy="105156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har char="■"/>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 name="Shape 15"/>
        <p:cNvGrpSpPr/>
        <p:nvPr/>
      </p:nvGrpSpPr>
      <p:grpSpPr>
        <a:xfrm>
          <a:off x="0" y="0"/>
          <a:ext cx="0" cy="0"/>
          <a:chOff x="0" y="0"/>
          <a:chExt cx="0" cy="0"/>
        </a:xfrm>
      </p:grpSpPr>
      <p:sp>
        <p:nvSpPr>
          <p:cNvPr id="16" name="Shape 16"/>
          <p:cNvSpPr txBox="1"/>
          <p:nvPr>
            <p:ph idx="12" type="sldNum"/>
          </p:nvPr>
        </p:nvSpPr>
        <p:spPr>
          <a:xfrm>
            <a:off x="22964775" y="1016000"/>
            <a:ext cx="352425" cy="368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pic>
        <p:nvPicPr>
          <p:cNvPr id="17" name="Shape 17"/>
          <p:cNvPicPr preferRelativeResize="0"/>
          <p:nvPr/>
        </p:nvPicPr>
        <p:blipFill rotWithShape="1">
          <a:blip r:embed="rId1">
            <a:alphaModFix/>
          </a:blip>
          <a:srcRect b="0" l="0" r="0" t="0"/>
          <a:stretch/>
        </p:blipFill>
        <p:spPr>
          <a:xfrm>
            <a:off x="1893887" y="966787"/>
            <a:ext cx="4060825" cy="63341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 name="Shape 27"/>
        <p:cNvGrpSpPr/>
        <p:nvPr/>
      </p:nvGrpSpPr>
      <p:grpSpPr>
        <a:xfrm>
          <a:off x="0" y="0"/>
          <a:ext cx="0" cy="0"/>
          <a:chOff x="0" y="0"/>
          <a:chExt cx="0" cy="0"/>
        </a:xfrm>
      </p:grpSpPr>
      <p:sp>
        <p:nvSpPr>
          <p:cNvPr id="28" name="Shape 28"/>
          <p:cNvSpPr/>
          <p:nvPr/>
        </p:nvSpPr>
        <p:spPr>
          <a:xfrm>
            <a:off x="12293600" y="7072312"/>
            <a:ext cx="12088812" cy="2274887"/>
          </a:xfrm>
          <a:custGeom>
            <a:pathLst>
              <a:path extrusionOk="0" h="120000" w="120000">
                <a:moveTo>
                  <a:pt x="0" y="104300"/>
                </a:moveTo>
                <a:lnTo>
                  <a:pt x="5161" y="97577"/>
                </a:lnTo>
                <a:lnTo>
                  <a:pt x="5161" y="65611"/>
                </a:lnTo>
                <a:lnTo>
                  <a:pt x="8500" y="65611"/>
                </a:lnTo>
                <a:lnTo>
                  <a:pt x="8533" y="80811"/>
                </a:lnTo>
                <a:lnTo>
                  <a:pt x="9300" y="80811"/>
                </a:lnTo>
                <a:lnTo>
                  <a:pt x="10500" y="75211"/>
                </a:lnTo>
                <a:lnTo>
                  <a:pt x="11372" y="75511"/>
                </a:lnTo>
                <a:lnTo>
                  <a:pt x="12588" y="80811"/>
                </a:lnTo>
                <a:lnTo>
                  <a:pt x="12594" y="92822"/>
                </a:lnTo>
                <a:lnTo>
                  <a:pt x="13777" y="92811"/>
                </a:lnTo>
                <a:lnTo>
                  <a:pt x="13783" y="88811"/>
                </a:lnTo>
                <a:lnTo>
                  <a:pt x="14216" y="88811"/>
                </a:lnTo>
                <a:lnTo>
                  <a:pt x="14216" y="92011"/>
                </a:lnTo>
                <a:lnTo>
                  <a:pt x="16183" y="92011"/>
                </a:lnTo>
                <a:lnTo>
                  <a:pt x="16183" y="78411"/>
                </a:lnTo>
                <a:lnTo>
                  <a:pt x="19022" y="78411"/>
                </a:lnTo>
                <a:lnTo>
                  <a:pt x="19022" y="83211"/>
                </a:lnTo>
                <a:lnTo>
                  <a:pt x="19677" y="83211"/>
                </a:lnTo>
                <a:lnTo>
                  <a:pt x="19694" y="89761"/>
                </a:lnTo>
                <a:lnTo>
                  <a:pt x="21872" y="89661"/>
                </a:lnTo>
                <a:lnTo>
                  <a:pt x="21900" y="75900"/>
                </a:lnTo>
                <a:lnTo>
                  <a:pt x="24672" y="75911"/>
                </a:lnTo>
                <a:lnTo>
                  <a:pt x="24705" y="84811"/>
                </a:lnTo>
                <a:lnTo>
                  <a:pt x="26511" y="85005"/>
                </a:lnTo>
                <a:lnTo>
                  <a:pt x="26533" y="97827"/>
                </a:lnTo>
                <a:lnTo>
                  <a:pt x="27438" y="97805"/>
                </a:lnTo>
                <a:lnTo>
                  <a:pt x="29816" y="82411"/>
                </a:lnTo>
                <a:lnTo>
                  <a:pt x="29816" y="69577"/>
                </a:lnTo>
                <a:lnTo>
                  <a:pt x="32311" y="74827"/>
                </a:lnTo>
                <a:lnTo>
                  <a:pt x="33122" y="74855"/>
                </a:lnTo>
                <a:lnTo>
                  <a:pt x="33122" y="73611"/>
                </a:lnTo>
                <a:lnTo>
                  <a:pt x="33488" y="73611"/>
                </a:lnTo>
                <a:lnTo>
                  <a:pt x="33488" y="68661"/>
                </a:lnTo>
                <a:lnTo>
                  <a:pt x="34105" y="68661"/>
                </a:lnTo>
                <a:lnTo>
                  <a:pt x="34088" y="51211"/>
                </a:lnTo>
                <a:lnTo>
                  <a:pt x="34544" y="51211"/>
                </a:lnTo>
                <a:lnTo>
                  <a:pt x="35200" y="48016"/>
                </a:lnTo>
                <a:lnTo>
                  <a:pt x="35200" y="52016"/>
                </a:lnTo>
                <a:lnTo>
                  <a:pt x="35594" y="52016"/>
                </a:lnTo>
                <a:lnTo>
                  <a:pt x="35627" y="65450"/>
                </a:lnTo>
                <a:lnTo>
                  <a:pt x="37022" y="65450"/>
                </a:lnTo>
                <a:lnTo>
                  <a:pt x="37027" y="74611"/>
                </a:lnTo>
                <a:lnTo>
                  <a:pt x="37411" y="74611"/>
                </a:lnTo>
                <a:lnTo>
                  <a:pt x="37383" y="54411"/>
                </a:lnTo>
                <a:lnTo>
                  <a:pt x="37822" y="54411"/>
                </a:lnTo>
                <a:lnTo>
                  <a:pt x="37822" y="32822"/>
                </a:lnTo>
                <a:cubicBezTo>
                  <a:pt x="37888" y="32838"/>
                  <a:pt x="38000" y="32800"/>
                  <a:pt x="38161" y="32716"/>
                </a:cubicBezTo>
                <a:cubicBezTo>
                  <a:pt x="38161" y="28455"/>
                  <a:pt x="38150" y="21388"/>
                  <a:pt x="38150" y="17127"/>
                </a:cubicBezTo>
                <a:cubicBezTo>
                  <a:pt x="38761" y="12438"/>
                  <a:pt x="38683" y="7944"/>
                  <a:pt x="38788" y="0"/>
                </a:cubicBezTo>
                <a:cubicBezTo>
                  <a:pt x="38894" y="8161"/>
                  <a:pt x="38727" y="11822"/>
                  <a:pt x="39366" y="17022"/>
                </a:cubicBezTo>
                <a:lnTo>
                  <a:pt x="39350" y="33616"/>
                </a:lnTo>
                <a:lnTo>
                  <a:pt x="40005" y="33616"/>
                </a:lnTo>
                <a:lnTo>
                  <a:pt x="40005" y="56811"/>
                </a:lnTo>
                <a:lnTo>
                  <a:pt x="40444" y="56811"/>
                </a:lnTo>
                <a:lnTo>
                  <a:pt x="40444" y="74611"/>
                </a:lnTo>
                <a:lnTo>
                  <a:pt x="41483" y="74611"/>
                </a:lnTo>
                <a:lnTo>
                  <a:pt x="41483" y="56516"/>
                </a:lnTo>
                <a:lnTo>
                  <a:pt x="43344" y="62344"/>
                </a:lnTo>
                <a:lnTo>
                  <a:pt x="44672" y="55388"/>
                </a:lnTo>
                <a:lnTo>
                  <a:pt x="44672" y="46438"/>
                </a:lnTo>
                <a:lnTo>
                  <a:pt x="48088" y="46444"/>
                </a:lnTo>
                <a:lnTo>
                  <a:pt x="48088" y="58583"/>
                </a:lnTo>
                <a:lnTo>
                  <a:pt x="49116" y="58583"/>
                </a:lnTo>
                <a:lnTo>
                  <a:pt x="49116" y="40488"/>
                </a:lnTo>
                <a:lnTo>
                  <a:pt x="51577" y="40377"/>
                </a:lnTo>
                <a:lnTo>
                  <a:pt x="51583" y="55605"/>
                </a:lnTo>
                <a:lnTo>
                  <a:pt x="52800" y="55361"/>
                </a:lnTo>
                <a:lnTo>
                  <a:pt x="52805" y="35683"/>
                </a:lnTo>
                <a:lnTo>
                  <a:pt x="55177" y="35461"/>
                </a:lnTo>
                <a:lnTo>
                  <a:pt x="55211" y="51211"/>
                </a:lnTo>
                <a:lnTo>
                  <a:pt x="56555" y="51211"/>
                </a:lnTo>
                <a:lnTo>
                  <a:pt x="56550" y="34994"/>
                </a:lnTo>
                <a:lnTo>
                  <a:pt x="58805" y="35105"/>
                </a:lnTo>
                <a:lnTo>
                  <a:pt x="58800" y="40950"/>
                </a:lnTo>
                <a:lnTo>
                  <a:pt x="59322" y="40950"/>
                </a:lnTo>
                <a:lnTo>
                  <a:pt x="59311" y="48966"/>
                </a:lnTo>
                <a:lnTo>
                  <a:pt x="60650" y="48961"/>
                </a:lnTo>
                <a:lnTo>
                  <a:pt x="60644" y="21477"/>
                </a:lnTo>
                <a:lnTo>
                  <a:pt x="63716" y="21250"/>
                </a:lnTo>
                <a:lnTo>
                  <a:pt x="63677" y="54450"/>
                </a:lnTo>
                <a:lnTo>
                  <a:pt x="64283" y="54461"/>
                </a:lnTo>
                <a:lnTo>
                  <a:pt x="64333" y="32472"/>
                </a:lnTo>
                <a:lnTo>
                  <a:pt x="67711" y="32472"/>
                </a:lnTo>
                <a:lnTo>
                  <a:pt x="67705" y="73472"/>
                </a:lnTo>
                <a:lnTo>
                  <a:pt x="68277" y="73466"/>
                </a:lnTo>
                <a:lnTo>
                  <a:pt x="68277" y="52055"/>
                </a:lnTo>
                <a:lnTo>
                  <a:pt x="70327" y="52394"/>
                </a:lnTo>
                <a:lnTo>
                  <a:pt x="70327" y="37283"/>
                </a:lnTo>
                <a:lnTo>
                  <a:pt x="72950" y="37050"/>
                </a:lnTo>
                <a:lnTo>
                  <a:pt x="72988" y="54461"/>
                </a:lnTo>
                <a:lnTo>
                  <a:pt x="75861" y="54000"/>
                </a:lnTo>
                <a:lnTo>
                  <a:pt x="75872" y="68200"/>
                </a:lnTo>
                <a:lnTo>
                  <a:pt x="76988" y="67972"/>
                </a:lnTo>
                <a:lnTo>
                  <a:pt x="76988" y="57894"/>
                </a:lnTo>
                <a:lnTo>
                  <a:pt x="79350" y="57800"/>
                </a:lnTo>
                <a:lnTo>
                  <a:pt x="79350" y="46416"/>
                </a:lnTo>
                <a:lnTo>
                  <a:pt x="79677" y="46416"/>
                </a:lnTo>
                <a:lnTo>
                  <a:pt x="79694" y="57783"/>
                </a:lnTo>
                <a:lnTo>
                  <a:pt x="80661" y="57744"/>
                </a:lnTo>
                <a:lnTo>
                  <a:pt x="80661" y="56011"/>
                </a:lnTo>
                <a:lnTo>
                  <a:pt x="81372" y="53455"/>
                </a:lnTo>
                <a:lnTo>
                  <a:pt x="81422" y="32938"/>
                </a:lnTo>
                <a:lnTo>
                  <a:pt x="81538" y="53405"/>
                </a:lnTo>
                <a:lnTo>
                  <a:pt x="82272" y="55516"/>
                </a:lnTo>
                <a:lnTo>
                  <a:pt x="82277" y="57683"/>
                </a:lnTo>
                <a:lnTo>
                  <a:pt x="82672" y="57661"/>
                </a:lnTo>
                <a:lnTo>
                  <a:pt x="82666" y="73577"/>
                </a:lnTo>
                <a:lnTo>
                  <a:pt x="83305" y="73477"/>
                </a:lnTo>
                <a:lnTo>
                  <a:pt x="83294" y="25622"/>
                </a:lnTo>
                <a:lnTo>
                  <a:pt x="85688" y="25622"/>
                </a:lnTo>
                <a:lnTo>
                  <a:pt x="85688" y="73561"/>
                </a:lnTo>
                <a:lnTo>
                  <a:pt x="86127" y="73577"/>
                </a:lnTo>
                <a:lnTo>
                  <a:pt x="86127" y="72811"/>
                </a:lnTo>
                <a:lnTo>
                  <a:pt x="87438" y="72811"/>
                </a:lnTo>
                <a:lnTo>
                  <a:pt x="87438" y="73616"/>
                </a:lnTo>
                <a:lnTo>
                  <a:pt x="89844" y="73700"/>
                </a:lnTo>
                <a:lnTo>
                  <a:pt x="89950" y="79288"/>
                </a:lnTo>
                <a:lnTo>
                  <a:pt x="94761" y="79100"/>
                </a:lnTo>
                <a:lnTo>
                  <a:pt x="94766" y="76811"/>
                </a:lnTo>
                <a:lnTo>
                  <a:pt x="96027" y="76727"/>
                </a:lnTo>
                <a:lnTo>
                  <a:pt x="96038" y="79261"/>
                </a:lnTo>
                <a:lnTo>
                  <a:pt x="97211" y="79400"/>
                </a:lnTo>
                <a:lnTo>
                  <a:pt x="97244" y="55900"/>
                </a:lnTo>
                <a:lnTo>
                  <a:pt x="98705" y="55916"/>
                </a:lnTo>
                <a:lnTo>
                  <a:pt x="98694" y="73611"/>
                </a:lnTo>
                <a:lnTo>
                  <a:pt x="99350" y="73611"/>
                </a:lnTo>
                <a:lnTo>
                  <a:pt x="99350" y="79666"/>
                </a:lnTo>
                <a:lnTo>
                  <a:pt x="101016" y="79877"/>
                </a:lnTo>
                <a:lnTo>
                  <a:pt x="101005" y="69511"/>
                </a:lnTo>
                <a:lnTo>
                  <a:pt x="105005" y="69611"/>
                </a:lnTo>
                <a:lnTo>
                  <a:pt x="105033" y="84011"/>
                </a:lnTo>
                <a:lnTo>
                  <a:pt x="106344" y="95205"/>
                </a:lnTo>
                <a:lnTo>
                  <a:pt x="106400" y="82311"/>
                </a:lnTo>
                <a:lnTo>
                  <a:pt x="107438" y="82411"/>
                </a:lnTo>
                <a:lnTo>
                  <a:pt x="107422" y="102305"/>
                </a:lnTo>
                <a:lnTo>
                  <a:pt x="108311" y="102405"/>
                </a:lnTo>
                <a:lnTo>
                  <a:pt x="108311" y="94411"/>
                </a:lnTo>
                <a:lnTo>
                  <a:pt x="108966" y="93611"/>
                </a:lnTo>
                <a:lnTo>
                  <a:pt x="108966" y="77511"/>
                </a:lnTo>
                <a:lnTo>
                  <a:pt x="109772" y="77511"/>
                </a:lnTo>
                <a:lnTo>
                  <a:pt x="109838" y="96811"/>
                </a:lnTo>
                <a:lnTo>
                  <a:pt x="110166" y="99205"/>
                </a:lnTo>
                <a:lnTo>
                  <a:pt x="110166" y="106138"/>
                </a:lnTo>
                <a:lnTo>
                  <a:pt x="114294" y="106250"/>
                </a:lnTo>
                <a:lnTo>
                  <a:pt x="114322" y="72811"/>
                </a:lnTo>
                <a:lnTo>
                  <a:pt x="116400" y="72811"/>
                </a:lnTo>
                <a:lnTo>
                  <a:pt x="116400" y="109627"/>
                </a:lnTo>
                <a:lnTo>
                  <a:pt x="120000" y="114088"/>
                </a:lnTo>
                <a:lnTo>
                  <a:pt x="120000" y="120000"/>
                </a:lnTo>
                <a:lnTo>
                  <a:pt x="0" y="119205"/>
                </a:lnTo>
                <a:lnTo>
                  <a:pt x="0" y="104300"/>
                </a:lnTo>
                <a:cubicBezTo>
                  <a:pt x="0" y="104300"/>
                  <a:pt x="0" y="104300"/>
                  <a:pt x="0" y="104300"/>
                </a:cubicBezTo>
                <a:close/>
              </a:path>
            </a:pathLst>
          </a:custGeom>
          <a:solidFill>
            <a:srgbClr val="495869"/>
          </a:solidFill>
          <a:ln>
            <a:noFill/>
          </a:ln>
        </p:spPr>
        <p:txBody>
          <a:bodyPr anchorCtr="0" anchor="t" bIns="45700" lIns="45700" rIns="45700" wrap="square" tIns="45700">
            <a:noAutofit/>
          </a:bodyPr>
          <a:lstStyle/>
          <a:p>
            <a:pPr indent="0" lvl="0" marL="0" marR="0" rtl="0" algn="l">
              <a:lnSpc>
                <a:spcPct val="100000"/>
              </a:lnSpc>
              <a:spcBef>
                <a:spcPts val="0"/>
              </a:spcBef>
              <a:spcAft>
                <a:spcPts val="0"/>
              </a:spcAft>
              <a:buNone/>
            </a:pPr>
            <a:r>
              <a:t/>
            </a:r>
            <a:endParaRPr b="0" i="0" sz="1400" u="none">
              <a:solidFill>
                <a:srgbClr val="2F3F4A"/>
              </a:solidFill>
              <a:latin typeface="Arial"/>
              <a:ea typeface="Arial"/>
              <a:cs typeface="Arial"/>
              <a:sym typeface="Arial"/>
            </a:endParaRPr>
          </a:p>
        </p:txBody>
      </p:sp>
      <p:sp>
        <p:nvSpPr>
          <p:cNvPr id="29" name="Shape 29"/>
          <p:cNvSpPr/>
          <p:nvPr/>
        </p:nvSpPr>
        <p:spPr>
          <a:xfrm>
            <a:off x="0" y="7073900"/>
            <a:ext cx="12750800" cy="2274887"/>
          </a:xfrm>
          <a:custGeom>
            <a:pathLst>
              <a:path extrusionOk="0" h="120000" w="120000">
                <a:moveTo>
                  <a:pt x="0" y="104300"/>
                </a:moveTo>
                <a:lnTo>
                  <a:pt x="5161" y="97577"/>
                </a:lnTo>
                <a:lnTo>
                  <a:pt x="5161" y="65611"/>
                </a:lnTo>
                <a:lnTo>
                  <a:pt x="8500" y="65611"/>
                </a:lnTo>
                <a:lnTo>
                  <a:pt x="8533" y="80811"/>
                </a:lnTo>
                <a:lnTo>
                  <a:pt x="9300" y="80811"/>
                </a:lnTo>
                <a:lnTo>
                  <a:pt x="10500" y="75211"/>
                </a:lnTo>
                <a:lnTo>
                  <a:pt x="11372" y="75511"/>
                </a:lnTo>
                <a:lnTo>
                  <a:pt x="12588" y="80811"/>
                </a:lnTo>
                <a:lnTo>
                  <a:pt x="12594" y="92822"/>
                </a:lnTo>
                <a:lnTo>
                  <a:pt x="13777" y="92811"/>
                </a:lnTo>
                <a:lnTo>
                  <a:pt x="13783" y="88811"/>
                </a:lnTo>
                <a:lnTo>
                  <a:pt x="14216" y="88811"/>
                </a:lnTo>
                <a:lnTo>
                  <a:pt x="14216" y="92011"/>
                </a:lnTo>
                <a:lnTo>
                  <a:pt x="16183" y="92011"/>
                </a:lnTo>
                <a:lnTo>
                  <a:pt x="16183" y="78411"/>
                </a:lnTo>
                <a:lnTo>
                  <a:pt x="19022" y="78411"/>
                </a:lnTo>
                <a:lnTo>
                  <a:pt x="19022" y="83211"/>
                </a:lnTo>
                <a:lnTo>
                  <a:pt x="19677" y="83211"/>
                </a:lnTo>
                <a:lnTo>
                  <a:pt x="19694" y="89761"/>
                </a:lnTo>
                <a:lnTo>
                  <a:pt x="21872" y="89661"/>
                </a:lnTo>
                <a:lnTo>
                  <a:pt x="21900" y="75900"/>
                </a:lnTo>
                <a:lnTo>
                  <a:pt x="24672" y="75911"/>
                </a:lnTo>
                <a:lnTo>
                  <a:pt x="24705" y="84811"/>
                </a:lnTo>
                <a:lnTo>
                  <a:pt x="26511" y="85005"/>
                </a:lnTo>
                <a:lnTo>
                  <a:pt x="26533" y="97827"/>
                </a:lnTo>
                <a:lnTo>
                  <a:pt x="27438" y="97805"/>
                </a:lnTo>
                <a:lnTo>
                  <a:pt x="29816" y="82411"/>
                </a:lnTo>
                <a:lnTo>
                  <a:pt x="29816" y="69577"/>
                </a:lnTo>
                <a:lnTo>
                  <a:pt x="32311" y="74827"/>
                </a:lnTo>
                <a:lnTo>
                  <a:pt x="33122" y="74855"/>
                </a:lnTo>
                <a:lnTo>
                  <a:pt x="33122" y="73611"/>
                </a:lnTo>
                <a:lnTo>
                  <a:pt x="33488" y="73611"/>
                </a:lnTo>
                <a:lnTo>
                  <a:pt x="33488" y="68661"/>
                </a:lnTo>
                <a:lnTo>
                  <a:pt x="34105" y="68661"/>
                </a:lnTo>
                <a:lnTo>
                  <a:pt x="34088" y="51211"/>
                </a:lnTo>
                <a:lnTo>
                  <a:pt x="34544" y="51211"/>
                </a:lnTo>
                <a:lnTo>
                  <a:pt x="35200" y="48016"/>
                </a:lnTo>
                <a:lnTo>
                  <a:pt x="35200" y="52016"/>
                </a:lnTo>
                <a:lnTo>
                  <a:pt x="35594" y="52016"/>
                </a:lnTo>
                <a:lnTo>
                  <a:pt x="35627" y="65450"/>
                </a:lnTo>
                <a:lnTo>
                  <a:pt x="37022" y="65450"/>
                </a:lnTo>
                <a:lnTo>
                  <a:pt x="37027" y="74611"/>
                </a:lnTo>
                <a:lnTo>
                  <a:pt x="37411" y="74611"/>
                </a:lnTo>
                <a:lnTo>
                  <a:pt x="37383" y="54411"/>
                </a:lnTo>
                <a:lnTo>
                  <a:pt x="37822" y="54411"/>
                </a:lnTo>
                <a:lnTo>
                  <a:pt x="37822" y="32822"/>
                </a:lnTo>
                <a:cubicBezTo>
                  <a:pt x="37888" y="32838"/>
                  <a:pt x="38000" y="32800"/>
                  <a:pt x="38161" y="32716"/>
                </a:cubicBezTo>
                <a:cubicBezTo>
                  <a:pt x="38161" y="28455"/>
                  <a:pt x="38150" y="21388"/>
                  <a:pt x="38150" y="17127"/>
                </a:cubicBezTo>
                <a:cubicBezTo>
                  <a:pt x="38761" y="12438"/>
                  <a:pt x="38683" y="7944"/>
                  <a:pt x="38788" y="0"/>
                </a:cubicBezTo>
                <a:cubicBezTo>
                  <a:pt x="38894" y="8161"/>
                  <a:pt x="38727" y="11822"/>
                  <a:pt x="39366" y="17022"/>
                </a:cubicBezTo>
                <a:lnTo>
                  <a:pt x="39350" y="33616"/>
                </a:lnTo>
                <a:lnTo>
                  <a:pt x="40005" y="33616"/>
                </a:lnTo>
                <a:lnTo>
                  <a:pt x="40005" y="56811"/>
                </a:lnTo>
                <a:lnTo>
                  <a:pt x="40444" y="56811"/>
                </a:lnTo>
                <a:lnTo>
                  <a:pt x="40444" y="74611"/>
                </a:lnTo>
                <a:lnTo>
                  <a:pt x="41483" y="74611"/>
                </a:lnTo>
                <a:lnTo>
                  <a:pt x="41483" y="56516"/>
                </a:lnTo>
                <a:lnTo>
                  <a:pt x="43344" y="62344"/>
                </a:lnTo>
                <a:lnTo>
                  <a:pt x="44672" y="55388"/>
                </a:lnTo>
                <a:lnTo>
                  <a:pt x="44672" y="46438"/>
                </a:lnTo>
                <a:lnTo>
                  <a:pt x="48088" y="46444"/>
                </a:lnTo>
                <a:lnTo>
                  <a:pt x="48088" y="58583"/>
                </a:lnTo>
                <a:lnTo>
                  <a:pt x="49116" y="58583"/>
                </a:lnTo>
                <a:lnTo>
                  <a:pt x="49116" y="40488"/>
                </a:lnTo>
                <a:lnTo>
                  <a:pt x="51577" y="40377"/>
                </a:lnTo>
                <a:lnTo>
                  <a:pt x="51583" y="55605"/>
                </a:lnTo>
                <a:lnTo>
                  <a:pt x="52800" y="55361"/>
                </a:lnTo>
                <a:lnTo>
                  <a:pt x="52805" y="35683"/>
                </a:lnTo>
                <a:lnTo>
                  <a:pt x="55177" y="35461"/>
                </a:lnTo>
                <a:lnTo>
                  <a:pt x="55211" y="51211"/>
                </a:lnTo>
                <a:lnTo>
                  <a:pt x="56555" y="51211"/>
                </a:lnTo>
                <a:lnTo>
                  <a:pt x="56550" y="34994"/>
                </a:lnTo>
                <a:lnTo>
                  <a:pt x="58805" y="35105"/>
                </a:lnTo>
                <a:lnTo>
                  <a:pt x="58800" y="40950"/>
                </a:lnTo>
                <a:lnTo>
                  <a:pt x="59322" y="40950"/>
                </a:lnTo>
                <a:lnTo>
                  <a:pt x="59311" y="48966"/>
                </a:lnTo>
                <a:lnTo>
                  <a:pt x="60650" y="48961"/>
                </a:lnTo>
                <a:lnTo>
                  <a:pt x="60644" y="21477"/>
                </a:lnTo>
                <a:lnTo>
                  <a:pt x="63716" y="21250"/>
                </a:lnTo>
                <a:lnTo>
                  <a:pt x="63677" y="54450"/>
                </a:lnTo>
                <a:lnTo>
                  <a:pt x="64283" y="54461"/>
                </a:lnTo>
                <a:lnTo>
                  <a:pt x="64333" y="32472"/>
                </a:lnTo>
                <a:lnTo>
                  <a:pt x="67711" y="32472"/>
                </a:lnTo>
                <a:lnTo>
                  <a:pt x="67705" y="73472"/>
                </a:lnTo>
                <a:lnTo>
                  <a:pt x="68277" y="73466"/>
                </a:lnTo>
                <a:lnTo>
                  <a:pt x="68277" y="52055"/>
                </a:lnTo>
                <a:lnTo>
                  <a:pt x="70327" y="52394"/>
                </a:lnTo>
                <a:lnTo>
                  <a:pt x="70327" y="37283"/>
                </a:lnTo>
                <a:lnTo>
                  <a:pt x="72950" y="37050"/>
                </a:lnTo>
                <a:lnTo>
                  <a:pt x="72988" y="54461"/>
                </a:lnTo>
                <a:lnTo>
                  <a:pt x="75861" y="54000"/>
                </a:lnTo>
                <a:lnTo>
                  <a:pt x="75872" y="68200"/>
                </a:lnTo>
                <a:lnTo>
                  <a:pt x="76988" y="67972"/>
                </a:lnTo>
                <a:lnTo>
                  <a:pt x="76988" y="57894"/>
                </a:lnTo>
                <a:lnTo>
                  <a:pt x="79350" y="57800"/>
                </a:lnTo>
                <a:lnTo>
                  <a:pt x="79350" y="46416"/>
                </a:lnTo>
                <a:lnTo>
                  <a:pt x="79677" y="46416"/>
                </a:lnTo>
                <a:lnTo>
                  <a:pt x="79694" y="57783"/>
                </a:lnTo>
                <a:lnTo>
                  <a:pt x="80661" y="57744"/>
                </a:lnTo>
                <a:lnTo>
                  <a:pt x="80661" y="56011"/>
                </a:lnTo>
                <a:lnTo>
                  <a:pt x="81372" y="53455"/>
                </a:lnTo>
                <a:lnTo>
                  <a:pt x="81422" y="32938"/>
                </a:lnTo>
                <a:lnTo>
                  <a:pt x="81538" y="53405"/>
                </a:lnTo>
                <a:lnTo>
                  <a:pt x="82272" y="55516"/>
                </a:lnTo>
                <a:lnTo>
                  <a:pt x="82277" y="57683"/>
                </a:lnTo>
                <a:lnTo>
                  <a:pt x="82672" y="57661"/>
                </a:lnTo>
                <a:lnTo>
                  <a:pt x="82666" y="73577"/>
                </a:lnTo>
                <a:lnTo>
                  <a:pt x="83305" y="73477"/>
                </a:lnTo>
                <a:lnTo>
                  <a:pt x="83294" y="25622"/>
                </a:lnTo>
                <a:lnTo>
                  <a:pt x="85688" y="25622"/>
                </a:lnTo>
                <a:lnTo>
                  <a:pt x="85688" y="73561"/>
                </a:lnTo>
                <a:lnTo>
                  <a:pt x="86127" y="73577"/>
                </a:lnTo>
                <a:lnTo>
                  <a:pt x="86127" y="72811"/>
                </a:lnTo>
                <a:lnTo>
                  <a:pt x="87438" y="72811"/>
                </a:lnTo>
                <a:lnTo>
                  <a:pt x="87438" y="73616"/>
                </a:lnTo>
                <a:lnTo>
                  <a:pt x="89844" y="73700"/>
                </a:lnTo>
                <a:lnTo>
                  <a:pt x="89950" y="79288"/>
                </a:lnTo>
                <a:lnTo>
                  <a:pt x="94761" y="79100"/>
                </a:lnTo>
                <a:lnTo>
                  <a:pt x="94766" y="76811"/>
                </a:lnTo>
                <a:lnTo>
                  <a:pt x="96027" y="76727"/>
                </a:lnTo>
                <a:lnTo>
                  <a:pt x="96038" y="79261"/>
                </a:lnTo>
                <a:lnTo>
                  <a:pt x="97211" y="79400"/>
                </a:lnTo>
                <a:lnTo>
                  <a:pt x="97244" y="55900"/>
                </a:lnTo>
                <a:lnTo>
                  <a:pt x="98705" y="55916"/>
                </a:lnTo>
                <a:lnTo>
                  <a:pt x="98694" y="73611"/>
                </a:lnTo>
                <a:lnTo>
                  <a:pt x="99350" y="73611"/>
                </a:lnTo>
                <a:lnTo>
                  <a:pt x="99350" y="79666"/>
                </a:lnTo>
                <a:lnTo>
                  <a:pt x="101016" y="79877"/>
                </a:lnTo>
                <a:lnTo>
                  <a:pt x="101005" y="69511"/>
                </a:lnTo>
                <a:lnTo>
                  <a:pt x="105005" y="69611"/>
                </a:lnTo>
                <a:lnTo>
                  <a:pt x="105033" y="84011"/>
                </a:lnTo>
                <a:lnTo>
                  <a:pt x="106344" y="95205"/>
                </a:lnTo>
                <a:lnTo>
                  <a:pt x="106400" y="82311"/>
                </a:lnTo>
                <a:lnTo>
                  <a:pt x="107438" y="82411"/>
                </a:lnTo>
                <a:lnTo>
                  <a:pt x="107422" y="102305"/>
                </a:lnTo>
                <a:lnTo>
                  <a:pt x="108311" y="102405"/>
                </a:lnTo>
                <a:lnTo>
                  <a:pt x="108311" y="94411"/>
                </a:lnTo>
                <a:lnTo>
                  <a:pt x="108966" y="93611"/>
                </a:lnTo>
                <a:lnTo>
                  <a:pt x="108966" y="77511"/>
                </a:lnTo>
                <a:lnTo>
                  <a:pt x="109772" y="77511"/>
                </a:lnTo>
                <a:lnTo>
                  <a:pt x="109838" y="96811"/>
                </a:lnTo>
                <a:lnTo>
                  <a:pt x="110166" y="99205"/>
                </a:lnTo>
                <a:lnTo>
                  <a:pt x="110166" y="106138"/>
                </a:lnTo>
                <a:lnTo>
                  <a:pt x="114294" y="106250"/>
                </a:lnTo>
                <a:lnTo>
                  <a:pt x="114322" y="72811"/>
                </a:lnTo>
                <a:lnTo>
                  <a:pt x="116400" y="72811"/>
                </a:lnTo>
                <a:lnTo>
                  <a:pt x="116400" y="109627"/>
                </a:lnTo>
                <a:lnTo>
                  <a:pt x="120000" y="114088"/>
                </a:lnTo>
                <a:lnTo>
                  <a:pt x="120000" y="120000"/>
                </a:lnTo>
                <a:lnTo>
                  <a:pt x="0" y="119205"/>
                </a:lnTo>
                <a:lnTo>
                  <a:pt x="0" y="104300"/>
                </a:lnTo>
                <a:cubicBezTo>
                  <a:pt x="0" y="104300"/>
                  <a:pt x="0" y="104300"/>
                  <a:pt x="0" y="104300"/>
                </a:cubicBezTo>
                <a:close/>
              </a:path>
            </a:pathLst>
          </a:custGeom>
          <a:solidFill>
            <a:srgbClr val="495869"/>
          </a:solidFill>
          <a:ln>
            <a:noFill/>
          </a:ln>
        </p:spPr>
        <p:txBody>
          <a:bodyPr anchorCtr="0" anchor="t" bIns="45700" lIns="45700" rIns="45700" wrap="square" tIns="45700">
            <a:noAutofit/>
          </a:bodyPr>
          <a:lstStyle/>
          <a:p>
            <a:pPr indent="0" lvl="0" marL="0" marR="0" rtl="0" algn="l">
              <a:lnSpc>
                <a:spcPct val="100000"/>
              </a:lnSpc>
              <a:spcBef>
                <a:spcPts val="0"/>
              </a:spcBef>
              <a:spcAft>
                <a:spcPts val="0"/>
              </a:spcAft>
              <a:buNone/>
            </a:pPr>
            <a:r>
              <a:t/>
            </a:r>
            <a:endParaRPr b="0" i="0" sz="1400" u="none">
              <a:solidFill>
                <a:srgbClr val="2F3F4A"/>
              </a:solidFill>
              <a:latin typeface="Arial"/>
              <a:ea typeface="Arial"/>
              <a:cs typeface="Arial"/>
              <a:sym typeface="Arial"/>
            </a:endParaRPr>
          </a:p>
        </p:txBody>
      </p:sp>
      <p:sp>
        <p:nvSpPr>
          <p:cNvPr id="30" name="Shape 30"/>
          <p:cNvSpPr txBox="1"/>
          <p:nvPr/>
        </p:nvSpPr>
        <p:spPr>
          <a:xfrm>
            <a:off x="0" y="9304337"/>
            <a:ext cx="24384001" cy="4495800"/>
          </a:xfrm>
          <a:prstGeom prst="rect">
            <a:avLst/>
          </a:prstGeom>
          <a:solidFill>
            <a:srgbClr val="2F3F4A"/>
          </a:solidFill>
          <a:ln cap="flat" cmpd="sng" w="25400">
            <a:solidFill>
              <a:srgbClr val="323E4A"/>
            </a:solidFill>
            <a:prstDash val="solid"/>
            <a:miter lim="8000"/>
            <a:headEnd len="med" w="med" type="none"/>
            <a:tailEnd len="med" w="med" type="none"/>
          </a:ln>
        </p:spPr>
        <p:txBody>
          <a:bodyPr anchorCtr="0" anchor="t" bIns="45700" lIns="45700" rIns="45700" wrap="square" tIns="45700">
            <a:noAutofit/>
          </a:bodyPr>
          <a:lstStyle/>
          <a:p>
            <a:pPr indent="0" lvl="0" marL="0" marR="0" rtl="0" algn="l">
              <a:lnSpc>
                <a:spcPct val="100000"/>
              </a:lnSpc>
              <a:spcBef>
                <a:spcPts val="0"/>
              </a:spcBef>
              <a:spcAft>
                <a:spcPts val="0"/>
              </a:spcAft>
              <a:buNone/>
            </a:pPr>
            <a:r>
              <a:t/>
            </a:r>
            <a:endParaRPr b="0" i="0" sz="1400" u="none">
              <a:solidFill>
                <a:srgbClr val="2F3F4A"/>
              </a:solidFill>
              <a:latin typeface="Arial"/>
              <a:ea typeface="Arial"/>
              <a:cs typeface="Arial"/>
              <a:sym typeface="Arial"/>
            </a:endParaRPr>
          </a:p>
        </p:txBody>
      </p:sp>
      <p:sp>
        <p:nvSpPr>
          <p:cNvPr id="31" name="Shape 31"/>
          <p:cNvSpPr txBox="1"/>
          <p:nvPr/>
        </p:nvSpPr>
        <p:spPr>
          <a:xfrm>
            <a:off x="23050500" y="1016000"/>
            <a:ext cx="180975" cy="368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SzPct val="25000"/>
              <a:buFont typeface="Montserrat"/>
              <a:buNone/>
            </a:pPr>
            <a:fld id="{00000000-1234-1234-1234-123412341234}" type="slidenum">
              <a:rPr b="0" i="0" lang="en-US" sz="2400" u="none">
                <a:solidFill>
                  <a:srgbClr val="FFFFFF"/>
                </a:solidFill>
                <a:latin typeface="Montserrat"/>
                <a:ea typeface="Montserrat"/>
                <a:cs typeface="Montserrat"/>
                <a:sym typeface="Montserrat"/>
              </a:rPr>
              <a:t>‹#›</a:t>
            </a:fld>
          </a:p>
        </p:txBody>
      </p:sp>
      <p:sp>
        <p:nvSpPr>
          <p:cNvPr id="32" name="Shape 32"/>
          <p:cNvSpPr txBox="1"/>
          <p:nvPr/>
        </p:nvSpPr>
        <p:spPr>
          <a:xfrm>
            <a:off x="5170487" y="2214562"/>
            <a:ext cx="14041437" cy="1219200"/>
          </a:xfrm>
          <a:prstGeom prst="rect">
            <a:avLst/>
          </a:prstGeom>
          <a:noFill/>
          <a:ln>
            <a:noFill/>
          </a:ln>
        </p:spPr>
        <p:txBody>
          <a:bodyPr anchorCtr="0" anchor="t" bIns="0" lIns="0" rIns="0" wrap="square" tIns="0">
            <a:noAutofit/>
          </a:bodyPr>
          <a:lstStyle/>
          <a:p>
            <a:pPr indent="0" lvl="0" marL="0" marR="0" rtl="0" algn="ctr">
              <a:lnSpc>
                <a:spcPct val="110000"/>
              </a:lnSpc>
              <a:spcBef>
                <a:spcPts val="0"/>
              </a:spcBef>
              <a:spcAft>
                <a:spcPts val="0"/>
              </a:spcAft>
              <a:buClr>
                <a:srgbClr val="2F3F4A"/>
              </a:buClr>
              <a:buSzPct val="25000"/>
              <a:buFont typeface="Proxima Nova"/>
              <a:buNone/>
            </a:pPr>
            <a:r>
              <a:rPr b="1" i="0" lang="en-US" sz="8000" u="none">
                <a:solidFill>
                  <a:srgbClr val="2F3F4A"/>
                </a:solidFill>
                <a:latin typeface="Proxima Nova"/>
                <a:ea typeface="Proxima Nova"/>
                <a:cs typeface="Proxima Nova"/>
                <a:sym typeface="Proxima Nova"/>
              </a:rPr>
              <a:t>Domain Driven Design</a:t>
            </a:r>
          </a:p>
        </p:txBody>
      </p:sp>
      <p:pic>
        <p:nvPicPr>
          <p:cNvPr id="33" name="Shape 33"/>
          <p:cNvPicPr preferRelativeResize="0"/>
          <p:nvPr/>
        </p:nvPicPr>
        <p:blipFill rotWithShape="1">
          <a:blip r:embed="rId3">
            <a:alphaModFix/>
          </a:blip>
          <a:srcRect b="0" l="0" r="0" t="0"/>
          <a:stretch/>
        </p:blipFill>
        <p:spPr>
          <a:xfrm>
            <a:off x="9658350" y="10993437"/>
            <a:ext cx="5329237" cy="83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4" name="Shape 94"/>
        <p:cNvGrpSpPr/>
        <p:nvPr/>
      </p:nvGrpSpPr>
      <p:grpSpPr>
        <a:xfrm>
          <a:off x="0" y="0"/>
          <a:ext cx="0" cy="0"/>
          <a:chOff x="0" y="0"/>
          <a:chExt cx="0" cy="0"/>
        </a:xfrm>
      </p:grpSpPr>
      <p:sp>
        <p:nvSpPr>
          <p:cNvPr id="95" name="Shape 95"/>
          <p:cNvSpPr txBox="1"/>
          <p:nvPr/>
        </p:nvSpPr>
        <p:spPr>
          <a:xfrm>
            <a:off x="1694950" y="1609800"/>
            <a:ext cx="21393000" cy="1092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lang="en-US" sz="7200">
                <a:solidFill>
                  <a:srgbClr val="2F3F4A"/>
                </a:solidFill>
                <a:latin typeface="Proxima Nova"/>
                <a:ea typeface="Proxima Nova"/>
                <a:cs typeface="Proxima Nova"/>
                <a:sym typeface="Proxima Nova"/>
              </a:rPr>
              <a:t>Module identification based on layer abstraction</a:t>
            </a:r>
          </a:p>
        </p:txBody>
      </p:sp>
      <p:sp>
        <p:nvSpPr>
          <p:cNvPr id="96" name="Shape 96"/>
          <p:cNvSpPr txBox="1"/>
          <p:nvPr/>
        </p:nvSpPr>
        <p:spPr>
          <a:xfrm>
            <a:off x="23050500" y="1016000"/>
            <a:ext cx="180900" cy="3684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pic>
        <p:nvPicPr>
          <p:cNvPr descr="fig0.png" id="97" name="Shape 97"/>
          <p:cNvPicPr preferRelativeResize="0"/>
          <p:nvPr/>
        </p:nvPicPr>
        <p:blipFill>
          <a:blip r:embed="rId3">
            <a:alphaModFix/>
          </a:blip>
          <a:stretch>
            <a:fillRect/>
          </a:stretch>
        </p:blipFill>
        <p:spPr>
          <a:xfrm>
            <a:off x="3606580" y="2974905"/>
            <a:ext cx="15414199" cy="9509175"/>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1" name="Shape 101"/>
        <p:cNvGrpSpPr/>
        <p:nvPr/>
      </p:nvGrpSpPr>
      <p:grpSpPr>
        <a:xfrm>
          <a:off x="0" y="0"/>
          <a:ext cx="0" cy="0"/>
          <a:chOff x="0" y="0"/>
          <a:chExt cx="0" cy="0"/>
        </a:xfrm>
      </p:grpSpPr>
      <p:pic>
        <p:nvPicPr>
          <p:cNvPr id="102" name="Shape 102"/>
          <p:cNvPicPr preferRelativeResize="0"/>
          <p:nvPr/>
        </p:nvPicPr>
        <p:blipFill rotWithShape="1">
          <a:blip r:embed="rId3">
            <a:alphaModFix/>
          </a:blip>
          <a:srcRect b="0" l="0" r="0" t="0"/>
          <a:stretch/>
        </p:blipFill>
        <p:spPr>
          <a:xfrm>
            <a:off x="5454650" y="2366962"/>
            <a:ext cx="13074650" cy="11174412"/>
          </a:xfrm>
          <a:prstGeom prst="rect">
            <a:avLst/>
          </a:prstGeom>
          <a:noFill/>
          <a:ln>
            <a:noFill/>
          </a:ln>
        </p:spPr>
      </p:pic>
      <p:sp>
        <p:nvSpPr>
          <p:cNvPr id="103" name="Shape 103"/>
          <p:cNvSpPr txBox="1"/>
          <p:nvPr/>
        </p:nvSpPr>
        <p:spPr>
          <a:xfrm>
            <a:off x="1838325" y="1585912"/>
            <a:ext cx="15249526" cy="10922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b="0" i="0" lang="en-US" sz="7200" u="none">
                <a:solidFill>
                  <a:srgbClr val="2F3F4A"/>
                </a:solidFill>
                <a:latin typeface="Proxima Nova"/>
                <a:ea typeface="Proxima Nova"/>
                <a:cs typeface="Proxima Nova"/>
                <a:sym typeface="Proxima Nova"/>
              </a:rPr>
              <a:t>Microservices</a:t>
            </a:r>
          </a:p>
        </p:txBody>
      </p:sp>
      <p:sp>
        <p:nvSpPr>
          <p:cNvPr id="104" name="Shape 104"/>
          <p:cNvSpPr txBox="1"/>
          <p:nvPr/>
        </p:nvSpPr>
        <p:spPr>
          <a:xfrm>
            <a:off x="23050500" y="1016000"/>
            <a:ext cx="180975" cy="368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8" name="Shape 108"/>
        <p:cNvGrpSpPr/>
        <p:nvPr/>
      </p:nvGrpSpPr>
      <p:grpSpPr>
        <a:xfrm>
          <a:off x="0" y="0"/>
          <a:ext cx="0" cy="0"/>
          <a:chOff x="0" y="0"/>
          <a:chExt cx="0" cy="0"/>
        </a:xfrm>
      </p:grpSpPr>
      <p:sp>
        <p:nvSpPr>
          <p:cNvPr id="109" name="Shape 109"/>
          <p:cNvSpPr txBox="1"/>
          <p:nvPr/>
        </p:nvSpPr>
        <p:spPr>
          <a:xfrm>
            <a:off x="1838325" y="1585900"/>
            <a:ext cx="21555300" cy="1092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lang="en-US" sz="7200">
                <a:solidFill>
                  <a:srgbClr val="2F3F4A"/>
                </a:solidFill>
                <a:latin typeface="Proxima Nova"/>
                <a:ea typeface="Proxima Nova"/>
                <a:cs typeface="Proxima Nova"/>
                <a:sym typeface="Proxima Nova"/>
              </a:rPr>
              <a:t>Can a separate Class or Module be a microservice? </a:t>
            </a:r>
          </a:p>
        </p:txBody>
      </p:sp>
      <p:sp>
        <p:nvSpPr>
          <p:cNvPr id="110" name="Shape 110"/>
          <p:cNvSpPr txBox="1"/>
          <p:nvPr/>
        </p:nvSpPr>
        <p:spPr>
          <a:xfrm>
            <a:off x="23050500" y="1016000"/>
            <a:ext cx="180900" cy="3684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sp>
        <p:nvSpPr>
          <p:cNvPr id="111" name="Shape 111"/>
          <p:cNvSpPr txBox="1"/>
          <p:nvPr/>
        </p:nvSpPr>
        <p:spPr>
          <a:xfrm>
            <a:off x="1911650" y="3225900"/>
            <a:ext cx="18399600" cy="9582000"/>
          </a:xfrm>
          <a:prstGeom prst="rect">
            <a:avLst/>
          </a:prstGeom>
          <a:noFill/>
          <a:ln>
            <a:noFill/>
          </a:ln>
        </p:spPr>
        <p:txBody>
          <a:bodyPr anchorCtr="0" anchor="t" bIns="91425" lIns="91425" rIns="91425" wrap="square" tIns="91425">
            <a:noAutofit/>
          </a:bodyPr>
          <a:lstStyle/>
          <a:p>
            <a:pPr lvl="0">
              <a:spcBef>
                <a:spcPts val="0"/>
              </a:spcBef>
              <a:buNone/>
            </a:pPr>
            <a:r>
              <a:rPr lang="en-US" sz="4800"/>
              <a:t>Module should be transformed to Microservice when there is a need to scale this Module independently</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5" name="Shape 115"/>
        <p:cNvGrpSpPr/>
        <p:nvPr/>
      </p:nvGrpSpPr>
      <p:grpSpPr>
        <a:xfrm>
          <a:off x="0" y="0"/>
          <a:ext cx="0" cy="0"/>
          <a:chOff x="0" y="0"/>
          <a:chExt cx="0" cy="0"/>
        </a:xfrm>
      </p:grpSpPr>
      <p:sp>
        <p:nvSpPr>
          <p:cNvPr id="116" name="Shape 116"/>
          <p:cNvSpPr txBox="1"/>
          <p:nvPr/>
        </p:nvSpPr>
        <p:spPr>
          <a:xfrm>
            <a:off x="1838325" y="1585912"/>
            <a:ext cx="15249600" cy="1092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b="0" i="0" lang="en-US" sz="7200" u="none">
                <a:solidFill>
                  <a:srgbClr val="2F3F4A"/>
                </a:solidFill>
                <a:latin typeface="Proxima Nova"/>
                <a:ea typeface="Proxima Nova"/>
                <a:cs typeface="Proxima Nova"/>
                <a:sym typeface="Proxima Nova"/>
              </a:rPr>
              <a:t>Microservices vs Monolithic</a:t>
            </a:r>
          </a:p>
        </p:txBody>
      </p:sp>
      <p:sp>
        <p:nvSpPr>
          <p:cNvPr id="117" name="Shape 117"/>
          <p:cNvSpPr txBox="1"/>
          <p:nvPr/>
        </p:nvSpPr>
        <p:spPr>
          <a:xfrm>
            <a:off x="23050500" y="1016000"/>
            <a:ext cx="180900" cy="3684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graphicFrame>
        <p:nvGraphicFramePr>
          <p:cNvPr id="118" name="Shape 118"/>
          <p:cNvGraphicFramePr/>
          <p:nvPr/>
        </p:nvGraphicFramePr>
        <p:xfrm>
          <a:off x="952500" y="5524500"/>
          <a:ext cx="3000000" cy="3000000"/>
        </p:xfrm>
        <a:graphic>
          <a:graphicData uri="http://schemas.openxmlformats.org/drawingml/2006/table">
            <a:tbl>
              <a:tblPr>
                <a:noFill/>
                <a:tableStyleId>{107E5D99-9A4A-42D2-A023-4F7A231E253F}</a:tableStyleId>
              </a:tblPr>
              <a:tblGrid>
                <a:gridCol w="7493000"/>
                <a:gridCol w="7493000"/>
                <a:gridCol w="7493000"/>
              </a:tblGrid>
              <a:tr h="720725">
                <a:tc>
                  <a:txBody>
                    <a:bodyPr>
                      <a:noAutofit/>
                    </a:bodyPr>
                    <a:lstStyle/>
                    <a:p>
                      <a:pPr indent="0" lvl="0" marL="0" marR="0" rtl="0" algn="ctr">
                        <a:lnSpc>
                          <a:spcPct val="100000"/>
                        </a:lnSpc>
                        <a:spcBef>
                          <a:spcPts val="0"/>
                        </a:spcBef>
                        <a:spcAft>
                          <a:spcPts val="0"/>
                        </a:spcAft>
                        <a:buClr>
                          <a:srgbClr val="2F3F4A"/>
                        </a:buClr>
                        <a:buSzPct val="25000"/>
                        <a:buFont typeface="Arial"/>
                        <a:buNone/>
                      </a:pPr>
                      <a:r>
                        <a:rPr b="1" i="0" lang="en-US" sz="3600" u="none" cap="none" strike="noStrike">
                          <a:solidFill>
                            <a:srgbClr val="2F3F4A"/>
                          </a:solidFill>
                          <a:latin typeface="Arial"/>
                          <a:ea typeface="Arial"/>
                          <a:cs typeface="Arial"/>
                          <a:sym typeface="Arial"/>
                        </a:rPr>
                        <a:t>Category</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2F3F4A"/>
                        </a:buClr>
                        <a:buSzPct val="25000"/>
                        <a:buFont typeface="Arial"/>
                        <a:buNone/>
                      </a:pPr>
                      <a:r>
                        <a:rPr b="1" i="0" lang="en-US" sz="3600" u="none" cap="none" strike="noStrike">
                          <a:solidFill>
                            <a:srgbClr val="2F3F4A"/>
                          </a:solidFill>
                          <a:latin typeface="Arial"/>
                          <a:ea typeface="Arial"/>
                          <a:cs typeface="Arial"/>
                          <a:sym typeface="Arial"/>
                        </a:rPr>
                        <a:t>Monolithic</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rgbClr val="2F3F4A"/>
                        </a:buClr>
                        <a:buSzPct val="25000"/>
                        <a:buFont typeface="Arial"/>
                        <a:buNone/>
                      </a:pPr>
                      <a:r>
                        <a:rPr b="1" i="0" lang="en-US" sz="3600" u="none" cap="none" strike="noStrike">
                          <a:solidFill>
                            <a:srgbClr val="2F3F4A"/>
                          </a:solidFill>
                          <a:latin typeface="Arial"/>
                          <a:ea typeface="Arial"/>
                          <a:cs typeface="Arial"/>
                          <a:sym typeface="Arial"/>
                        </a:rPr>
                        <a:t>Microservice</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720725">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Understandability</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Hard to maintain</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Easy to understand</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720725">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Deployment</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Big bang release</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Independent continuous</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1254125">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Tools</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Approved tools, languages and frameworks</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Right tool for Job</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720725">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Scalability</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Scale everything</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Scale bottleneck services </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720725">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Project management</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Difficult to track </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More granular control</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720725">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Quality Assurance</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Regression tests</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localized test</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720725">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Planning</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On a department level</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rgbClr val="2F3F4A"/>
                        </a:buClr>
                        <a:buSzPct val="25000"/>
                        <a:buFont typeface="Arial"/>
                        <a:buNone/>
                      </a:pPr>
                      <a:r>
                        <a:rPr b="0" i="0" lang="en-US" sz="3600" u="none" cap="none" strike="noStrike">
                          <a:solidFill>
                            <a:srgbClr val="2F3F4A"/>
                          </a:solidFill>
                          <a:latin typeface="Arial"/>
                          <a:ea typeface="Arial"/>
                          <a:cs typeface="Arial"/>
                          <a:sym typeface="Arial"/>
                        </a:rPr>
                        <a:t>On a team level</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bl>
          </a:graphicData>
        </a:graphic>
      </p:graphicFrame>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2" name="Shape 122"/>
        <p:cNvGrpSpPr/>
        <p:nvPr/>
      </p:nvGrpSpPr>
      <p:grpSpPr>
        <a:xfrm>
          <a:off x="0" y="0"/>
          <a:ext cx="0" cy="0"/>
          <a:chOff x="0" y="0"/>
          <a:chExt cx="0" cy="0"/>
        </a:xfrm>
      </p:grpSpPr>
      <p:sp>
        <p:nvSpPr>
          <p:cNvPr id="123" name="Shape 123"/>
          <p:cNvSpPr txBox="1"/>
          <p:nvPr/>
        </p:nvSpPr>
        <p:spPr>
          <a:xfrm>
            <a:off x="23050500" y="1016000"/>
            <a:ext cx="180975" cy="368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sp>
        <p:nvSpPr>
          <p:cNvPr id="124" name="Shape 124"/>
          <p:cNvSpPr txBox="1"/>
          <p:nvPr/>
        </p:nvSpPr>
        <p:spPr>
          <a:xfrm>
            <a:off x="1838325" y="1587500"/>
            <a:ext cx="15249526" cy="10922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b="0" i="0" lang="en-US" sz="7200" u="none">
                <a:solidFill>
                  <a:srgbClr val="2F3F4A"/>
                </a:solidFill>
                <a:latin typeface="Proxima Nova"/>
                <a:ea typeface="Proxima Nova"/>
                <a:cs typeface="Proxima Nova"/>
                <a:sym typeface="Proxima Nova"/>
              </a:rPr>
              <a:t>Domain Driven Design</a:t>
            </a:r>
          </a:p>
        </p:txBody>
      </p:sp>
      <p:pic>
        <p:nvPicPr>
          <p:cNvPr id="125" name="Shape 125"/>
          <p:cNvPicPr preferRelativeResize="0"/>
          <p:nvPr/>
        </p:nvPicPr>
        <p:blipFill rotWithShape="1">
          <a:blip r:embed="rId3">
            <a:alphaModFix/>
          </a:blip>
          <a:srcRect b="0" l="0" r="0" t="0"/>
          <a:stretch/>
        </p:blipFill>
        <p:spPr>
          <a:xfrm>
            <a:off x="6423025" y="3302000"/>
            <a:ext cx="9988550" cy="8951912"/>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9"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b="0" l="0" r="0" t="0"/>
          <a:stretch/>
        </p:blipFill>
        <p:spPr>
          <a:xfrm>
            <a:off x="3192450" y="2963050"/>
            <a:ext cx="18876900" cy="11018100"/>
          </a:xfrm>
          <a:prstGeom prst="rect">
            <a:avLst/>
          </a:prstGeom>
          <a:noFill/>
          <a:ln>
            <a:noFill/>
          </a:ln>
        </p:spPr>
      </p:pic>
      <p:sp>
        <p:nvSpPr>
          <p:cNvPr id="131" name="Shape 131"/>
          <p:cNvSpPr txBox="1"/>
          <p:nvPr/>
        </p:nvSpPr>
        <p:spPr>
          <a:xfrm>
            <a:off x="1838325" y="1585912"/>
            <a:ext cx="15249526" cy="10922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b="0" i="0" lang="en-US" sz="7200" u="none">
                <a:solidFill>
                  <a:srgbClr val="2F3F4A"/>
                </a:solidFill>
                <a:latin typeface="Proxima Nova"/>
                <a:ea typeface="Proxima Nova"/>
                <a:cs typeface="Proxima Nova"/>
                <a:sym typeface="Proxima Nova"/>
              </a:rPr>
              <a:t>Bounded context</a:t>
            </a:r>
          </a:p>
        </p:txBody>
      </p:sp>
      <p:sp>
        <p:nvSpPr>
          <p:cNvPr id="132" name="Shape 132"/>
          <p:cNvSpPr txBox="1"/>
          <p:nvPr/>
        </p:nvSpPr>
        <p:spPr>
          <a:xfrm>
            <a:off x="23050500" y="1016000"/>
            <a:ext cx="180975" cy="368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6" name="Shape 136"/>
        <p:cNvGrpSpPr/>
        <p:nvPr/>
      </p:nvGrpSpPr>
      <p:grpSpPr>
        <a:xfrm>
          <a:off x="0" y="0"/>
          <a:ext cx="0" cy="0"/>
          <a:chOff x="0" y="0"/>
          <a:chExt cx="0" cy="0"/>
        </a:xfrm>
      </p:grpSpPr>
      <p:sp>
        <p:nvSpPr>
          <p:cNvPr id="137" name="Shape 137"/>
          <p:cNvSpPr txBox="1"/>
          <p:nvPr/>
        </p:nvSpPr>
        <p:spPr>
          <a:xfrm>
            <a:off x="23050500" y="1016000"/>
            <a:ext cx="180975" cy="368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sp>
        <p:nvSpPr>
          <p:cNvPr id="138" name="Shape 138"/>
          <p:cNvSpPr txBox="1"/>
          <p:nvPr/>
        </p:nvSpPr>
        <p:spPr>
          <a:xfrm>
            <a:off x="1838325" y="1587500"/>
            <a:ext cx="15249526" cy="10922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b="0" i="0" lang="en-US" sz="7200" u="none">
                <a:solidFill>
                  <a:srgbClr val="2F3F4A"/>
                </a:solidFill>
                <a:latin typeface="Proxima Nova"/>
                <a:ea typeface="Proxima Nova"/>
                <a:cs typeface="Proxima Nova"/>
                <a:sym typeface="Proxima Nova"/>
              </a:rPr>
              <a:t>An example of Ubiquitous language</a:t>
            </a:r>
          </a:p>
        </p:txBody>
      </p:sp>
      <p:sp>
        <p:nvSpPr>
          <p:cNvPr id="139" name="Shape 139"/>
          <p:cNvSpPr txBox="1"/>
          <p:nvPr/>
        </p:nvSpPr>
        <p:spPr>
          <a:xfrm>
            <a:off x="2300287" y="7883525"/>
            <a:ext cx="21891625" cy="5268912"/>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US" sz="4800" u="none">
                <a:solidFill>
                  <a:srgbClr val="000000"/>
                </a:solidFill>
                <a:latin typeface="Arial"/>
                <a:ea typeface="Arial"/>
                <a:cs typeface="Arial"/>
                <a:sym typeface="Arial"/>
              </a:rPr>
              <a:t>public interface Customer {</a:t>
            </a:r>
            <a:br>
              <a:rPr b="0" i="0" lang="en-US" sz="4800" u="none">
                <a:solidFill>
                  <a:srgbClr val="000000"/>
                </a:solidFill>
                <a:latin typeface="Arial"/>
                <a:ea typeface="Arial"/>
                <a:cs typeface="Arial"/>
                <a:sym typeface="Arial"/>
              </a:rPr>
            </a:br>
            <a:r>
              <a:rPr b="0" i="0" lang="en-US" sz="4800" u="none">
                <a:solidFill>
                  <a:srgbClr val="000000"/>
                </a:solidFill>
                <a:latin typeface="Arial"/>
                <a:ea typeface="Arial"/>
                <a:cs typeface="Arial"/>
                <a:sym typeface="Arial"/>
              </a:rPr>
              <a:t>    public void changePersonalName(String firstName, String lastName);</a:t>
            </a:r>
            <a:br>
              <a:rPr b="0" i="0" lang="en-US" sz="4800" u="none">
                <a:solidFill>
                  <a:srgbClr val="000000"/>
                </a:solidFill>
                <a:latin typeface="Arial"/>
                <a:ea typeface="Arial"/>
                <a:cs typeface="Arial"/>
                <a:sym typeface="Arial"/>
              </a:rPr>
            </a:br>
            <a:r>
              <a:rPr b="0" i="0" lang="en-US" sz="4800" u="none">
                <a:solidFill>
                  <a:srgbClr val="000000"/>
                </a:solidFill>
                <a:latin typeface="Arial"/>
                <a:ea typeface="Arial"/>
                <a:cs typeface="Arial"/>
                <a:sym typeface="Arial"/>
              </a:rPr>
              <a:t>    public void relocateTo(PostalAddress changedPostalAddress);</a:t>
            </a:r>
            <a:br>
              <a:rPr b="0" i="0" lang="en-US" sz="4800" u="none">
                <a:solidFill>
                  <a:srgbClr val="000000"/>
                </a:solidFill>
                <a:latin typeface="Arial"/>
                <a:ea typeface="Arial"/>
                <a:cs typeface="Arial"/>
                <a:sym typeface="Arial"/>
              </a:rPr>
            </a:br>
            <a:r>
              <a:rPr b="0" i="0" lang="en-US" sz="4800" u="none">
                <a:solidFill>
                  <a:srgbClr val="000000"/>
                </a:solidFill>
                <a:latin typeface="Arial"/>
                <a:ea typeface="Arial"/>
                <a:cs typeface="Arial"/>
                <a:sym typeface="Arial"/>
              </a:rPr>
              <a:t>    public void changeHomeTelephone(Telephone telephone);</a:t>
            </a:r>
            <a:br>
              <a:rPr b="0" i="0" lang="en-US" sz="4800" u="none">
                <a:solidFill>
                  <a:srgbClr val="000000"/>
                </a:solidFill>
                <a:latin typeface="Arial"/>
                <a:ea typeface="Arial"/>
                <a:cs typeface="Arial"/>
                <a:sym typeface="Arial"/>
              </a:rPr>
            </a:br>
            <a:r>
              <a:rPr b="0" i="0" lang="en-US" sz="4800" u="none">
                <a:solidFill>
                  <a:srgbClr val="000000"/>
                </a:solidFill>
                <a:latin typeface="Arial"/>
                <a:ea typeface="Arial"/>
                <a:cs typeface="Arial"/>
                <a:sym typeface="Arial"/>
              </a:rPr>
              <a:t>    public void disconnectHomeTelephone();</a:t>
            </a:r>
            <a:br>
              <a:rPr b="0" i="0" lang="en-US" sz="4800" u="none">
                <a:solidFill>
                  <a:srgbClr val="000000"/>
                </a:solidFill>
                <a:latin typeface="Arial"/>
                <a:ea typeface="Arial"/>
                <a:cs typeface="Arial"/>
                <a:sym typeface="Arial"/>
              </a:rPr>
            </a:br>
            <a:r>
              <a:rPr b="0" i="0" lang="en-US" sz="4800" u="none">
                <a:solidFill>
                  <a:srgbClr val="000000"/>
                </a:solidFill>
                <a:latin typeface="Arial"/>
                <a:ea typeface="Arial"/>
                <a:cs typeface="Arial"/>
                <a:sym typeface="Arial"/>
              </a:rPr>
              <a:t>    public void primaryEmailAddress(EmailAddress emailAddress);</a:t>
            </a:r>
            <a:br>
              <a:rPr b="0" i="0" lang="en-US" sz="4800" u="none">
                <a:solidFill>
                  <a:srgbClr val="000000"/>
                </a:solidFill>
                <a:latin typeface="Arial"/>
                <a:ea typeface="Arial"/>
                <a:cs typeface="Arial"/>
                <a:sym typeface="Arial"/>
              </a:rPr>
            </a:br>
            <a:r>
              <a:rPr b="0" i="0" lang="en-US" sz="4800" u="none">
                <a:solidFill>
                  <a:srgbClr val="000000"/>
                </a:solidFill>
                <a:latin typeface="Arial"/>
                <a:ea typeface="Arial"/>
                <a:cs typeface="Arial"/>
                <a:sym typeface="Arial"/>
              </a:rPr>
              <a:t>}</a:t>
            </a:r>
          </a:p>
        </p:txBody>
      </p:sp>
      <p:sp>
        <p:nvSpPr>
          <p:cNvPr id="140" name="Shape 140"/>
          <p:cNvSpPr txBox="1"/>
          <p:nvPr/>
        </p:nvSpPr>
        <p:spPr>
          <a:xfrm>
            <a:off x="2300287" y="3200400"/>
            <a:ext cx="21891625" cy="3873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US" sz="4800" u="none">
                <a:solidFill>
                  <a:srgbClr val="000000"/>
                </a:solidFill>
                <a:latin typeface="Arial"/>
                <a:ea typeface="Arial"/>
                <a:cs typeface="Arial"/>
                <a:sym typeface="Arial"/>
              </a:rPr>
              <a:t>public interface Customer {</a:t>
            </a:r>
            <a:br>
              <a:rPr b="0" i="0" lang="en-US" sz="4800" u="none">
                <a:solidFill>
                  <a:srgbClr val="000000"/>
                </a:solidFill>
                <a:latin typeface="Arial"/>
                <a:ea typeface="Arial"/>
                <a:cs typeface="Arial"/>
                <a:sym typeface="Arial"/>
              </a:rPr>
            </a:br>
            <a:r>
              <a:rPr b="0" i="0" lang="en-US" sz="4800" u="none">
                <a:solidFill>
                  <a:srgbClr val="000000"/>
                </a:solidFill>
                <a:latin typeface="Arial"/>
                <a:ea typeface="Arial"/>
                <a:cs typeface="Arial"/>
                <a:sym typeface="Arial"/>
              </a:rPr>
              <a:t>    public void save(Customer customer);</a:t>
            </a:r>
            <a:br>
              <a:rPr b="0" i="0" lang="en-US" sz="4800" u="none">
                <a:solidFill>
                  <a:srgbClr val="000000"/>
                </a:solidFill>
                <a:latin typeface="Arial"/>
                <a:ea typeface="Arial"/>
                <a:cs typeface="Arial"/>
                <a:sym typeface="Arial"/>
              </a:rPr>
            </a:br>
            <a:r>
              <a:rPr b="0" i="0" lang="en-US" sz="4800" u="none">
                <a:solidFill>
                  <a:srgbClr val="000000"/>
                </a:solidFill>
                <a:latin typeface="Arial"/>
                <a:ea typeface="Arial"/>
                <a:cs typeface="Arial"/>
                <a:sym typeface="Arial"/>
              </a:rPr>
              <a:t>    public void remove(Customer customer);</a:t>
            </a:r>
            <a:br>
              <a:rPr b="0" i="0" lang="en-US" sz="4800" u="none">
                <a:solidFill>
                  <a:srgbClr val="000000"/>
                </a:solidFill>
                <a:latin typeface="Arial"/>
                <a:ea typeface="Arial"/>
                <a:cs typeface="Arial"/>
                <a:sym typeface="Arial"/>
              </a:rPr>
            </a:br>
            <a:r>
              <a:rPr b="0" i="0" lang="en-US" sz="4800" u="none">
                <a:solidFill>
                  <a:srgbClr val="000000"/>
                </a:solidFill>
                <a:latin typeface="Arial"/>
                <a:ea typeface="Arial"/>
                <a:cs typeface="Arial"/>
                <a:sym typeface="Arial"/>
              </a:rPr>
              <a:t>    public void findById(Integer id);</a:t>
            </a:r>
            <a:br>
              <a:rPr b="0" i="0" lang="en-US" sz="4800" u="none">
                <a:solidFill>
                  <a:srgbClr val="000000"/>
                </a:solidFill>
                <a:latin typeface="Arial"/>
                <a:ea typeface="Arial"/>
                <a:cs typeface="Arial"/>
                <a:sym typeface="Arial"/>
              </a:rPr>
            </a:br>
            <a:r>
              <a:rPr b="0" i="0" lang="en-US" sz="4800" u="none">
                <a:solidFill>
                  <a:srgbClr val="000000"/>
                </a:solidFill>
                <a:latin typeface="Arial"/>
                <a:ea typeface="Arial"/>
                <a:cs typeface="Arial"/>
                <a:sym typeface="Arial"/>
              </a:rPr>
              <a:t>}</a:t>
            </a: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4" name="Shape 144"/>
        <p:cNvGrpSpPr/>
        <p:nvPr/>
      </p:nvGrpSpPr>
      <p:grpSpPr>
        <a:xfrm>
          <a:off x="0" y="0"/>
          <a:ext cx="0" cy="0"/>
          <a:chOff x="0" y="0"/>
          <a:chExt cx="0" cy="0"/>
        </a:xfrm>
      </p:grpSpPr>
      <p:sp>
        <p:nvSpPr>
          <p:cNvPr id="145" name="Shape 145"/>
          <p:cNvSpPr txBox="1"/>
          <p:nvPr/>
        </p:nvSpPr>
        <p:spPr>
          <a:xfrm>
            <a:off x="22975888" y="1016000"/>
            <a:ext cx="330200" cy="368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pic>
        <p:nvPicPr>
          <p:cNvPr id="146" name="Shape 146"/>
          <p:cNvPicPr preferRelativeResize="0"/>
          <p:nvPr/>
        </p:nvPicPr>
        <p:blipFill rotWithShape="1">
          <a:blip r:embed="rId3">
            <a:alphaModFix/>
          </a:blip>
          <a:srcRect b="0" l="0" r="0" t="0"/>
          <a:stretch/>
        </p:blipFill>
        <p:spPr>
          <a:xfrm>
            <a:off x="4611687" y="2959100"/>
            <a:ext cx="13376275" cy="7689850"/>
          </a:xfrm>
          <a:prstGeom prst="rect">
            <a:avLst/>
          </a:prstGeom>
          <a:noFill/>
          <a:ln>
            <a:noFill/>
          </a:ln>
        </p:spPr>
      </p:pic>
      <p:sp>
        <p:nvSpPr>
          <p:cNvPr id="147" name="Shape 147"/>
          <p:cNvSpPr txBox="1"/>
          <p:nvPr/>
        </p:nvSpPr>
        <p:spPr>
          <a:xfrm>
            <a:off x="1838325" y="1587500"/>
            <a:ext cx="15249526" cy="10922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b="0" i="0" lang="en-US" sz="7200" u="none">
                <a:solidFill>
                  <a:srgbClr val="2F3F4A"/>
                </a:solidFill>
                <a:latin typeface="Proxima Nova"/>
                <a:ea typeface="Proxima Nova"/>
                <a:cs typeface="Proxima Nova"/>
                <a:sym typeface="Proxima Nova"/>
              </a:rPr>
              <a:t>Microservices - team</a:t>
            </a:r>
          </a:p>
        </p:txBody>
      </p:sp>
      <p:sp>
        <p:nvSpPr>
          <p:cNvPr id="148" name="Shape 148"/>
          <p:cNvSpPr txBox="1"/>
          <p:nvPr/>
        </p:nvSpPr>
        <p:spPr>
          <a:xfrm>
            <a:off x="1992312" y="10812462"/>
            <a:ext cx="19137312" cy="1768475"/>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US" sz="3600" u="none">
                <a:solidFill>
                  <a:srgbClr val="000000"/>
                </a:solidFill>
                <a:latin typeface="Arial"/>
                <a:ea typeface="Arial"/>
                <a:cs typeface="Arial"/>
                <a:sym typeface="Arial"/>
              </a:rPr>
              <a:t>Any organization that designs a system (defined broadly) will produce a design whose structure is a copy of the organization's communication structure.</a:t>
            </a:r>
          </a:p>
          <a:p>
            <a:pPr indent="0" lvl="0" marL="0" marR="0" rtl="0" algn="l">
              <a:lnSpc>
                <a:spcPct val="100000"/>
              </a:lnSpc>
              <a:spcBef>
                <a:spcPts val="0"/>
              </a:spcBef>
              <a:spcAft>
                <a:spcPts val="0"/>
              </a:spcAft>
              <a:buClr>
                <a:srgbClr val="000000"/>
              </a:buClr>
              <a:buSzPct val="25000"/>
              <a:buFont typeface="Arial"/>
              <a:buNone/>
            </a:pPr>
            <a:r>
              <a:rPr b="0" i="0" lang="en-US" sz="3600" u="none">
                <a:solidFill>
                  <a:srgbClr val="000000"/>
                </a:solidFill>
                <a:latin typeface="Arial"/>
                <a:ea typeface="Arial"/>
                <a:cs typeface="Arial"/>
                <a:sym typeface="Arial"/>
              </a:rPr>
              <a:t>-- Melvyn Conway, 1967</a:t>
            </a: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2" name="Shape 152"/>
        <p:cNvGrpSpPr/>
        <p:nvPr/>
      </p:nvGrpSpPr>
      <p:grpSpPr>
        <a:xfrm>
          <a:off x="0" y="0"/>
          <a:ext cx="0" cy="0"/>
          <a:chOff x="0" y="0"/>
          <a:chExt cx="0" cy="0"/>
        </a:xfrm>
      </p:grpSpPr>
      <p:sp>
        <p:nvSpPr>
          <p:cNvPr id="153" name="Shape 153"/>
          <p:cNvSpPr txBox="1"/>
          <p:nvPr/>
        </p:nvSpPr>
        <p:spPr>
          <a:xfrm>
            <a:off x="22964775" y="1016000"/>
            <a:ext cx="352425" cy="368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SzPct val="25000"/>
              <a:buFont typeface="Montserrat"/>
              <a:buNone/>
            </a:pPr>
            <a:fld id="{00000000-1234-1234-1234-123412341234}" type="slidenum">
              <a:rPr b="0" i="0" lang="en-US" sz="2400" u="none">
                <a:solidFill>
                  <a:srgbClr val="FFFFFF"/>
                </a:solidFill>
                <a:latin typeface="Montserrat"/>
                <a:ea typeface="Montserrat"/>
                <a:cs typeface="Montserrat"/>
                <a:sym typeface="Montserrat"/>
              </a:rPr>
              <a:t>‹#›</a:t>
            </a:fld>
          </a:p>
        </p:txBody>
      </p:sp>
      <p:sp>
        <p:nvSpPr>
          <p:cNvPr id="154" name="Shape 154"/>
          <p:cNvSpPr txBox="1"/>
          <p:nvPr/>
        </p:nvSpPr>
        <p:spPr>
          <a:xfrm>
            <a:off x="1838325" y="1585912"/>
            <a:ext cx="16473487" cy="10922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b="0" i="0" lang="en-US" sz="7200" u="none">
                <a:solidFill>
                  <a:srgbClr val="2F3F4A"/>
                </a:solidFill>
                <a:latin typeface="Proxima Nova"/>
                <a:ea typeface="Proxima Nova"/>
                <a:cs typeface="Proxima Nova"/>
                <a:sym typeface="Proxima Nova"/>
              </a:rPr>
              <a:t>Don’t do it</a:t>
            </a:r>
          </a:p>
        </p:txBody>
      </p:sp>
      <p:sp>
        <p:nvSpPr>
          <p:cNvPr id="155" name="Shape 155"/>
          <p:cNvSpPr txBox="1"/>
          <p:nvPr/>
        </p:nvSpPr>
        <p:spPr>
          <a:xfrm>
            <a:off x="22920325" y="1016000"/>
            <a:ext cx="441325" cy="368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r>
              <a:rPr b="0" i="0" lang="en-US" sz="2400" u="none">
                <a:solidFill>
                  <a:srgbClr val="C00000"/>
                </a:solidFill>
                <a:latin typeface="Montserrat"/>
                <a:ea typeface="Montserrat"/>
                <a:cs typeface="Montserrat"/>
                <a:sym typeface="Montserrat"/>
              </a:rPr>
              <a:t>16</a:t>
            </a:r>
          </a:p>
        </p:txBody>
      </p:sp>
      <p:sp>
        <p:nvSpPr>
          <p:cNvPr id="156" name="Shape 156"/>
          <p:cNvSpPr txBox="1"/>
          <p:nvPr/>
        </p:nvSpPr>
        <p:spPr>
          <a:xfrm>
            <a:off x="2309812" y="3719512"/>
            <a:ext cx="17595850" cy="2957512"/>
          </a:xfrm>
          <a:prstGeom prst="rect">
            <a:avLst/>
          </a:prstGeom>
          <a:noFill/>
          <a:ln>
            <a:noFill/>
          </a:ln>
        </p:spPr>
        <p:txBody>
          <a:bodyPr anchorCtr="0" anchor="t" bIns="91425" lIns="91425" rIns="91425" wrap="square" tIns="91425">
            <a:noAutofit/>
          </a:bodyPr>
          <a:lstStyle/>
          <a:p>
            <a:pPr indent="-457200" lvl="0" marL="457200" marR="0" rtl="0" algn="l">
              <a:lnSpc>
                <a:spcPct val="100000"/>
              </a:lnSpc>
              <a:spcBef>
                <a:spcPts val="0"/>
              </a:spcBef>
              <a:spcAft>
                <a:spcPts val="0"/>
              </a:spcAft>
              <a:buClr>
                <a:srgbClr val="000000"/>
              </a:buClr>
              <a:buSzPct val="100000"/>
              <a:buFont typeface="Arial"/>
              <a:buAutoNum type="arabicParenR"/>
            </a:pPr>
            <a:r>
              <a:rPr b="0" i="0" lang="en-US" sz="4800" u="none">
                <a:solidFill>
                  <a:srgbClr val="000000"/>
                </a:solidFill>
                <a:latin typeface="Arial"/>
                <a:ea typeface="Arial"/>
                <a:cs typeface="Arial"/>
                <a:sym typeface="Arial"/>
              </a:rPr>
              <a:t>Start from Microservices</a:t>
            </a:r>
          </a:p>
          <a:p>
            <a:pPr indent="-457200" lvl="0" marL="457200" marR="0" rtl="0" algn="l">
              <a:lnSpc>
                <a:spcPct val="100000"/>
              </a:lnSpc>
              <a:spcBef>
                <a:spcPts val="0"/>
              </a:spcBef>
              <a:spcAft>
                <a:spcPts val="0"/>
              </a:spcAft>
              <a:buClr>
                <a:srgbClr val="000000"/>
              </a:buClr>
              <a:buSzPct val="100000"/>
              <a:buFont typeface="Arial"/>
              <a:buAutoNum type="arabicParenR"/>
            </a:pPr>
            <a:r>
              <a:rPr b="0" i="0" lang="en-US" sz="4800" u="none">
                <a:solidFill>
                  <a:srgbClr val="000000"/>
                </a:solidFill>
                <a:latin typeface="Arial"/>
                <a:ea typeface="Arial"/>
                <a:cs typeface="Arial"/>
                <a:sym typeface="Arial"/>
              </a:rPr>
              <a:t>Work without DevOps</a:t>
            </a:r>
          </a:p>
          <a:p>
            <a:pPr indent="-457200" lvl="0" marL="457200" marR="0" rtl="0" algn="l">
              <a:lnSpc>
                <a:spcPct val="100000"/>
              </a:lnSpc>
              <a:spcBef>
                <a:spcPts val="0"/>
              </a:spcBef>
              <a:spcAft>
                <a:spcPts val="0"/>
              </a:spcAft>
              <a:buClr>
                <a:srgbClr val="000000"/>
              </a:buClr>
              <a:buSzPct val="100000"/>
              <a:buFont typeface="Arial"/>
              <a:buAutoNum type="arabicParenR"/>
            </a:pPr>
            <a:r>
              <a:rPr b="0" i="0" lang="en-US" sz="4800" u="none">
                <a:solidFill>
                  <a:srgbClr val="000000"/>
                </a:solidFill>
                <a:latin typeface="Arial"/>
                <a:ea typeface="Arial"/>
                <a:cs typeface="Arial"/>
                <a:sym typeface="Arial"/>
              </a:rPr>
              <a:t>Create too many services </a:t>
            </a:r>
          </a:p>
          <a:p>
            <a:pPr indent="-457200" lvl="0" marL="457200" marR="0" rtl="0" algn="l">
              <a:lnSpc>
                <a:spcPct val="100000"/>
              </a:lnSpc>
              <a:spcBef>
                <a:spcPts val="0"/>
              </a:spcBef>
              <a:spcAft>
                <a:spcPts val="0"/>
              </a:spcAft>
              <a:buClr>
                <a:srgbClr val="000000"/>
              </a:buClr>
              <a:buSzPct val="100000"/>
              <a:buFont typeface="Arial"/>
              <a:buAutoNum type="arabicParenR"/>
            </a:pPr>
            <a:r>
              <a:rPr b="0" i="0" lang="en-US" sz="4800" u="none">
                <a:solidFill>
                  <a:srgbClr val="000000"/>
                </a:solidFill>
                <a:latin typeface="Arial"/>
                <a:ea typeface="Arial"/>
                <a:cs typeface="Arial"/>
                <a:sym typeface="Arial"/>
              </a:rPr>
              <a:t>Forget to track latency </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 name="Shape 37"/>
        <p:cNvGrpSpPr/>
        <p:nvPr/>
      </p:nvGrpSpPr>
      <p:grpSpPr>
        <a:xfrm>
          <a:off x="0" y="0"/>
          <a:ext cx="0" cy="0"/>
          <a:chOff x="0" y="0"/>
          <a:chExt cx="0" cy="0"/>
        </a:xfrm>
      </p:grpSpPr>
      <p:sp>
        <p:nvSpPr>
          <p:cNvPr id="38" name="Shape 38"/>
          <p:cNvSpPr txBox="1"/>
          <p:nvPr/>
        </p:nvSpPr>
        <p:spPr>
          <a:xfrm>
            <a:off x="1838325" y="1585900"/>
            <a:ext cx="21393300" cy="1092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lang="en-US" sz="7200">
                <a:solidFill>
                  <a:srgbClr val="2F3F4A"/>
                </a:solidFill>
                <a:latin typeface="Proxima Nova"/>
                <a:ea typeface="Proxima Nova"/>
                <a:cs typeface="Proxima Nova"/>
                <a:sym typeface="Proxima Nova"/>
              </a:rPr>
              <a:t>What is the main challenge in software development?</a:t>
            </a:r>
          </a:p>
        </p:txBody>
      </p:sp>
      <p:sp>
        <p:nvSpPr>
          <p:cNvPr id="39" name="Shape 39"/>
          <p:cNvSpPr txBox="1"/>
          <p:nvPr/>
        </p:nvSpPr>
        <p:spPr>
          <a:xfrm>
            <a:off x="23050500" y="1016000"/>
            <a:ext cx="180900" cy="3684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pic>
        <p:nvPicPr>
          <p:cNvPr descr="figure_2.gif" id="40" name="Shape 40"/>
          <p:cNvPicPr preferRelativeResize="0"/>
          <p:nvPr/>
        </p:nvPicPr>
        <p:blipFill>
          <a:blip r:embed="rId3">
            <a:alphaModFix/>
          </a:blip>
          <a:stretch>
            <a:fillRect/>
          </a:stretch>
        </p:blipFill>
        <p:spPr>
          <a:xfrm>
            <a:off x="1838325" y="2887232"/>
            <a:ext cx="15127450" cy="9772325"/>
          </a:xfrm>
          <a:prstGeom prst="rect">
            <a:avLst/>
          </a:prstGeom>
          <a:noFill/>
          <a:ln>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4" name="Shape 44"/>
        <p:cNvGrpSpPr/>
        <p:nvPr/>
      </p:nvGrpSpPr>
      <p:grpSpPr>
        <a:xfrm>
          <a:off x="0" y="0"/>
          <a:ext cx="0" cy="0"/>
          <a:chOff x="0" y="0"/>
          <a:chExt cx="0" cy="0"/>
        </a:xfrm>
      </p:grpSpPr>
      <p:sp>
        <p:nvSpPr>
          <p:cNvPr id="45" name="Shape 45"/>
          <p:cNvSpPr txBox="1"/>
          <p:nvPr/>
        </p:nvSpPr>
        <p:spPr>
          <a:xfrm>
            <a:off x="1838325" y="1585900"/>
            <a:ext cx="21393000" cy="1092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lang="en-US" sz="7200">
                <a:solidFill>
                  <a:srgbClr val="2F3F4A"/>
                </a:solidFill>
                <a:latin typeface="Proxima Nova"/>
                <a:ea typeface="Proxima Nova"/>
                <a:cs typeface="Proxima Nova"/>
                <a:sym typeface="Proxima Nova"/>
              </a:rPr>
              <a:t>How to measure application complexity</a:t>
            </a:r>
          </a:p>
        </p:txBody>
      </p:sp>
      <p:sp>
        <p:nvSpPr>
          <p:cNvPr id="46" name="Shape 46"/>
          <p:cNvSpPr txBox="1"/>
          <p:nvPr/>
        </p:nvSpPr>
        <p:spPr>
          <a:xfrm>
            <a:off x="23050500" y="1016000"/>
            <a:ext cx="180900" cy="3684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sp>
        <p:nvSpPr>
          <p:cNvPr id="47" name="Shape 47"/>
          <p:cNvSpPr txBox="1"/>
          <p:nvPr/>
        </p:nvSpPr>
        <p:spPr>
          <a:xfrm>
            <a:off x="1911650" y="2939150"/>
            <a:ext cx="20574000" cy="10059900"/>
          </a:xfrm>
          <a:prstGeom prst="rect">
            <a:avLst/>
          </a:prstGeom>
          <a:noFill/>
          <a:ln>
            <a:noFill/>
          </a:ln>
        </p:spPr>
        <p:txBody>
          <a:bodyPr anchorCtr="0" anchor="t" bIns="91425" lIns="91425" rIns="91425" wrap="square" tIns="91425">
            <a:noAutofit/>
          </a:bodyPr>
          <a:lstStyle/>
          <a:p>
            <a:pPr indent="-533400" lvl="0" marL="457200">
              <a:spcBef>
                <a:spcPts val="0"/>
              </a:spcBef>
              <a:spcAft>
                <a:spcPts val="0"/>
              </a:spcAft>
              <a:buSzPct val="100000"/>
              <a:buChar char="❖"/>
            </a:pPr>
            <a:r>
              <a:rPr lang="en-US" sz="4800"/>
              <a:t>Complexity of  all interfaces  that application uses</a:t>
            </a:r>
          </a:p>
          <a:p>
            <a:pPr indent="-533400" lvl="0" marL="457200" rtl="0">
              <a:spcBef>
                <a:spcPts val="0"/>
              </a:spcBef>
              <a:spcAft>
                <a:spcPts val="0"/>
              </a:spcAft>
              <a:buSzPct val="100000"/>
              <a:buChar char="❖"/>
            </a:pPr>
            <a:r>
              <a:rPr lang="en-US" sz="4800"/>
              <a:t>+ Complexity of all interfaces that application provides</a:t>
            </a:r>
          </a:p>
          <a:p>
            <a:pPr indent="-533400" lvl="0" marL="457200" rtl="0">
              <a:spcBef>
                <a:spcPts val="0"/>
              </a:spcBef>
              <a:buSzPct val="100000"/>
              <a:buChar char="❖"/>
            </a:pPr>
            <a:r>
              <a:rPr lang="en-US" sz="4800"/>
              <a:t>+ Complexity of application source code</a:t>
            </a:r>
          </a:p>
          <a:p>
            <a:pPr lvl="0">
              <a:spcBef>
                <a:spcPts val="0"/>
              </a:spcBef>
              <a:buNone/>
            </a:pPr>
            <a:r>
              <a:t/>
            </a:r>
            <a:endParaRPr sz="4800"/>
          </a:p>
          <a:p>
            <a:pPr lvl="0" rtl="0">
              <a:spcBef>
                <a:spcPts val="0"/>
              </a:spcBef>
              <a:buNone/>
            </a:pPr>
            <a:r>
              <a:t/>
            </a:r>
            <a:endParaRPr sz="4800"/>
          </a:p>
          <a:p>
            <a:pPr lvl="0">
              <a:spcBef>
                <a:spcPts val="0"/>
              </a:spcBef>
              <a:buNone/>
            </a:pPr>
            <a:r>
              <a:rPr lang="en-US" sz="4800"/>
              <a:t>For me the defenition of complexity is the amount of things you should keep in mind when working with some software product.</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1" name="Shape 51"/>
        <p:cNvGrpSpPr/>
        <p:nvPr/>
      </p:nvGrpSpPr>
      <p:grpSpPr>
        <a:xfrm>
          <a:off x="0" y="0"/>
          <a:ext cx="0" cy="0"/>
          <a:chOff x="0" y="0"/>
          <a:chExt cx="0" cy="0"/>
        </a:xfrm>
      </p:grpSpPr>
      <p:sp>
        <p:nvSpPr>
          <p:cNvPr id="52" name="Shape 52"/>
          <p:cNvSpPr txBox="1"/>
          <p:nvPr/>
        </p:nvSpPr>
        <p:spPr>
          <a:xfrm>
            <a:off x="1838325" y="1585900"/>
            <a:ext cx="21393000" cy="1092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lang="en-US" sz="7200">
                <a:solidFill>
                  <a:srgbClr val="2F3F4A"/>
                </a:solidFill>
                <a:latin typeface="Proxima Nova"/>
                <a:ea typeface="Proxima Nova"/>
                <a:cs typeface="Proxima Nova"/>
                <a:sym typeface="Proxima Nova"/>
              </a:rPr>
              <a:t>So how we can deal with software complexity</a:t>
            </a:r>
          </a:p>
        </p:txBody>
      </p:sp>
      <p:sp>
        <p:nvSpPr>
          <p:cNvPr id="53" name="Shape 53"/>
          <p:cNvSpPr txBox="1"/>
          <p:nvPr/>
        </p:nvSpPr>
        <p:spPr>
          <a:xfrm>
            <a:off x="23050500" y="1016000"/>
            <a:ext cx="180900" cy="3684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sp>
        <p:nvSpPr>
          <p:cNvPr id="54" name="Shape 54"/>
          <p:cNvSpPr txBox="1"/>
          <p:nvPr/>
        </p:nvSpPr>
        <p:spPr>
          <a:xfrm>
            <a:off x="1911650" y="2939150"/>
            <a:ext cx="20574000" cy="10059900"/>
          </a:xfrm>
          <a:prstGeom prst="rect">
            <a:avLst/>
          </a:prstGeom>
          <a:noFill/>
          <a:ln>
            <a:noFill/>
          </a:ln>
        </p:spPr>
        <p:txBody>
          <a:bodyPr anchorCtr="0" anchor="t" bIns="91425" lIns="91425" rIns="91425" wrap="square" tIns="91425">
            <a:noAutofit/>
          </a:bodyPr>
          <a:lstStyle/>
          <a:p>
            <a:pPr indent="-533400" lvl="0" marL="457200" rtl="0">
              <a:spcBef>
                <a:spcPts val="0"/>
              </a:spcBef>
              <a:spcAft>
                <a:spcPts val="0"/>
              </a:spcAft>
              <a:buSzPct val="100000"/>
              <a:buChar char="❖"/>
            </a:pPr>
            <a:r>
              <a:rPr lang="en-US" sz="4800"/>
              <a:t>Become a genius</a:t>
            </a:r>
          </a:p>
          <a:p>
            <a:pPr indent="-533400" lvl="0" marL="457200" rtl="0">
              <a:spcBef>
                <a:spcPts val="0"/>
              </a:spcBef>
              <a:spcAft>
                <a:spcPts val="0"/>
              </a:spcAft>
              <a:buSzPct val="100000"/>
              <a:buChar char="❖"/>
            </a:pPr>
            <a:r>
              <a:rPr lang="en-US" sz="4800"/>
              <a:t>Improve source code quality</a:t>
            </a:r>
          </a:p>
          <a:p>
            <a:pPr indent="-533400" lvl="0" marL="457200" rtl="0">
              <a:spcBef>
                <a:spcPts val="0"/>
              </a:spcBef>
              <a:buSzPct val="100000"/>
              <a:buChar char="❖"/>
            </a:pPr>
            <a:r>
              <a:rPr b="1" lang="en-US" sz="4800"/>
              <a:t>Decompose your application into smaller pieces</a:t>
            </a:r>
          </a:p>
          <a:p>
            <a:pPr lvl="0" rtl="0">
              <a:spcBef>
                <a:spcPts val="0"/>
              </a:spcBef>
              <a:buNone/>
            </a:pPr>
            <a:r>
              <a:t/>
            </a:r>
            <a:endParaRPr sz="4800"/>
          </a:p>
          <a:p>
            <a:pPr lvl="0" rtl="0">
              <a:spcBef>
                <a:spcPts val="0"/>
              </a:spcBef>
              <a:buNone/>
            </a:pPr>
            <a:r>
              <a:t/>
            </a:r>
            <a:endParaRPr sz="4800"/>
          </a:p>
          <a:p>
            <a:pPr lvl="0" rtl="0">
              <a:spcBef>
                <a:spcPts val="0"/>
              </a:spcBef>
              <a:buNone/>
            </a:pPr>
            <a:r>
              <a:t/>
            </a:r>
            <a:endParaRPr sz="480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 name="Shape 58"/>
        <p:cNvGrpSpPr/>
        <p:nvPr/>
      </p:nvGrpSpPr>
      <p:grpSpPr>
        <a:xfrm>
          <a:off x="0" y="0"/>
          <a:ext cx="0" cy="0"/>
          <a:chOff x="0" y="0"/>
          <a:chExt cx="0" cy="0"/>
        </a:xfrm>
      </p:grpSpPr>
      <p:sp>
        <p:nvSpPr>
          <p:cNvPr id="59" name="Shape 59"/>
          <p:cNvSpPr txBox="1"/>
          <p:nvPr/>
        </p:nvSpPr>
        <p:spPr>
          <a:xfrm>
            <a:off x="1838325" y="1585900"/>
            <a:ext cx="21393000" cy="1092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lang="en-US" sz="7200">
                <a:solidFill>
                  <a:srgbClr val="2F3F4A"/>
                </a:solidFill>
                <a:latin typeface="Proxima Nova"/>
                <a:ea typeface="Proxima Nova"/>
                <a:cs typeface="Proxima Nova"/>
                <a:sym typeface="Proxima Nova"/>
              </a:rPr>
              <a:t>Different ways of application decomposition</a:t>
            </a:r>
          </a:p>
        </p:txBody>
      </p:sp>
      <p:sp>
        <p:nvSpPr>
          <p:cNvPr id="60" name="Shape 60"/>
          <p:cNvSpPr txBox="1"/>
          <p:nvPr/>
        </p:nvSpPr>
        <p:spPr>
          <a:xfrm>
            <a:off x="23050500" y="1016000"/>
            <a:ext cx="180900" cy="3684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pic>
        <p:nvPicPr>
          <p:cNvPr descr="Layers.PNG" id="61" name="Shape 61"/>
          <p:cNvPicPr preferRelativeResize="0"/>
          <p:nvPr/>
        </p:nvPicPr>
        <p:blipFill>
          <a:blip r:embed="rId3">
            <a:alphaModFix/>
          </a:blip>
          <a:stretch>
            <a:fillRect/>
          </a:stretch>
        </p:blipFill>
        <p:spPr>
          <a:xfrm>
            <a:off x="2089625" y="4153250"/>
            <a:ext cx="10749000" cy="8176825"/>
          </a:xfrm>
          <a:prstGeom prst="rect">
            <a:avLst/>
          </a:prstGeom>
          <a:noFill/>
          <a:ln>
            <a:noFill/>
          </a:ln>
        </p:spPr>
      </p:pic>
      <p:pic>
        <p:nvPicPr>
          <p:cNvPr id="62" name="Shape 62"/>
          <p:cNvPicPr preferRelativeResize="0"/>
          <p:nvPr/>
        </p:nvPicPr>
        <p:blipFill rotWithShape="1">
          <a:blip r:embed="rId4">
            <a:alphaModFix/>
          </a:blip>
          <a:srcRect b="0" l="0" r="0" t="0"/>
          <a:stretch/>
        </p:blipFill>
        <p:spPr>
          <a:xfrm>
            <a:off x="13833300" y="4153250"/>
            <a:ext cx="9790800" cy="8367900"/>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6" name="Shape 66"/>
        <p:cNvGrpSpPr/>
        <p:nvPr/>
      </p:nvGrpSpPr>
      <p:grpSpPr>
        <a:xfrm>
          <a:off x="0" y="0"/>
          <a:ext cx="0" cy="0"/>
          <a:chOff x="0" y="0"/>
          <a:chExt cx="0" cy="0"/>
        </a:xfrm>
      </p:grpSpPr>
      <p:sp>
        <p:nvSpPr>
          <p:cNvPr id="67" name="Shape 67"/>
          <p:cNvSpPr txBox="1"/>
          <p:nvPr/>
        </p:nvSpPr>
        <p:spPr>
          <a:xfrm>
            <a:off x="22964775" y="1016000"/>
            <a:ext cx="352425" cy="3683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sp>
        <p:nvSpPr>
          <p:cNvPr id="68" name="Shape 68"/>
          <p:cNvSpPr txBox="1"/>
          <p:nvPr/>
        </p:nvSpPr>
        <p:spPr>
          <a:xfrm>
            <a:off x="1862225" y="1816049"/>
            <a:ext cx="21340200" cy="21162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lang="en-US" sz="7200">
                <a:solidFill>
                  <a:srgbClr val="2F3F4A"/>
                </a:solidFill>
                <a:latin typeface="Proxima Nova"/>
                <a:ea typeface="Proxima Nova"/>
                <a:cs typeface="Proxima Nova"/>
                <a:sym typeface="Proxima Nova"/>
              </a:rPr>
              <a:t>How to identify that decomposition is good?</a:t>
            </a:r>
          </a:p>
          <a:p>
            <a:pPr indent="0" lvl="0" marL="0" marR="0" rtl="0" algn="l">
              <a:lnSpc>
                <a:spcPct val="100000"/>
              </a:lnSpc>
              <a:spcBef>
                <a:spcPts val="0"/>
              </a:spcBef>
              <a:spcAft>
                <a:spcPts val="0"/>
              </a:spcAft>
              <a:buClr>
                <a:srgbClr val="2F3F4A"/>
              </a:buClr>
              <a:buSzPct val="25000"/>
              <a:buFont typeface="Proxima Nova"/>
              <a:buNone/>
            </a:pPr>
            <a:r>
              <a:rPr b="1" i="0" lang="en-US" sz="7200" u="none">
                <a:solidFill>
                  <a:srgbClr val="2F3F4A"/>
                </a:solidFill>
                <a:latin typeface="Proxima Nova"/>
                <a:ea typeface="Proxima Nova"/>
                <a:cs typeface="Proxima Nova"/>
                <a:sym typeface="Proxima Nova"/>
              </a:rPr>
              <a:t>Loose coupling </a:t>
            </a:r>
          </a:p>
        </p:txBody>
      </p:sp>
      <p:pic>
        <p:nvPicPr>
          <p:cNvPr id="69" name="Shape 69"/>
          <p:cNvPicPr preferRelativeResize="0"/>
          <p:nvPr/>
        </p:nvPicPr>
        <p:blipFill rotWithShape="1">
          <a:blip r:embed="rId3">
            <a:alphaModFix/>
          </a:blip>
          <a:srcRect b="0" l="0" r="0" t="0"/>
          <a:stretch/>
        </p:blipFill>
        <p:spPr>
          <a:xfrm>
            <a:off x="4694237" y="3932237"/>
            <a:ext cx="16113125" cy="9310687"/>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3" name="Shape 73"/>
        <p:cNvGrpSpPr/>
        <p:nvPr/>
      </p:nvGrpSpPr>
      <p:grpSpPr>
        <a:xfrm>
          <a:off x="0" y="0"/>
          <a:ext cx="0" cy="0"/>
          <a:chOff x="0" y="0"/>
          <a:chExt cx="0" cy="0"/>
        </a:xfrm>
      </p:grpSpPr>
      <p:sp>
        <p:nvSpPr>
          <p:cNvPr id="74" name="Shape 74"/>
          <p:cNvSpPr txBox="1"/>
          <p:nvPr/>
        </p:nvSpPr>
        <p:spPr>
          <a:xfrm>
            <a:off x="1838325" y="1585912"/>
            <a:ext cx="15249600" cy="1092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lang="en-US" sz="7200">
                <a:solidFill>
                  <a:srgbClr val="2F3F4A"/>
                </a:solidFill>
                <a:latin typeface="Proxima Nova"/>
                <a:ea typeface="Proxima Nova"/>
                <a:cs typeface="Proxima Nova"/>
                <a:sym typeface="Proxima Nova"/>
              </a:rPr>
              <a:t>So what is the problem with that?</a:t>
            </a:r>
          </a:p>
        </p:txBody>
      </p:sp>
      <p:sp>
        <p:nvSpPr>
          <p:cNvPr id="75" name="Shape 75"/>
          <p:cNvSpPr txBox="1"/>
          <p:nvPr/>
        </p:nvSpPr>
        <p:spPr>
          <a:xfrm>
            <a:off x="23050500" y="1016000"/>
            <a:ext cx="180900" cy="3684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pic>
        <p:nvPicPr>
          <p:cNvPr descr="IC340195.png" id="76" name="Shape 76"/>
          <p:cNvPicPr preferRelativeResize="0"/>
          <p:nvPr/>
        </p:nvPicPr>
        <p:blipFill>
          <a:blip r:embed="rId3">
            <a:alphaModFix/>
          </a:blip>
          <a:stretch>
            <a:fillRect/>
          </a:stretch>
        </p:blipFill>
        <p:spPr>
          <a:xfrm>
            <a:off x="1838325" y="3347300"/>
            <a:ext cx="10777700" cy="8672125"/>
          </a:xfrm>
          <a:prstGeom prst="rect">
            <a:avLst/>
          </a:prstGeom>
          <a:noFill/>
          <a:ln>
            <a:noFill/>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0" name="Shape 80"/>
        <p:cNvGrpSpPr/>
        <p:nvPr/>
      </p:nvGrpSpPr>
      <p:grpSpPr>
        <a:xfrm>
          <a:off x="0" y="0"/>
          <a:ext cx="0" cy="0"/>
          <a:chOff x="0" y="0"/>
          <a:chExt cx="0" cy="0"/>
        </a:xfrm>
      </p:grpSpPr>
      <p:sp>
        <p:nvSpPr>
          <p:cNvPr id="81" name="Shape 81"/>
          <p:cNvSpPr txBox="1"/>
          <p:nvPr/>
        </p:nvSpPr>
        <p:spPr>
          <a:xfrm>
            <a:off x="1838325" y="1585912"/>
            <a:ext cx="15249600" cy="1092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lang="en-US" sz="7200">
                <a:solidFill>
                  <a:srgbClr val="2F3F4A"/>
                </a:solidFill>
                <a:latin typeface="Proxima Nova"/>
                <a:ea typeface="Proxima Nova"/>
                <a:cs typeface="Proxima Nova"/>
                <a:sym typeface="Proxima Nova"/>
              </a:rPr>
              <a:t>How to identify modules?</a:t>
            </a:r>
          </a:p>
        </p:txBody>
      </p:sp>
      <p:sp>
        <p:nvSpPr>
          <p:cNvPr id="82" name="Shape 82"/>
          <p:cNvSpPr txBox="1"/>
          <p:nvPr/>
        </p:nvSpPr>
        <p:spPr>
          <a:xfrm>
            <a:off x="23050500" y="1016000"/>
            <a:ext cx="180900" cy="3684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sp>
        <p:nvSpPr>
          <p:cNvPr id="83" name="Shape 83"/>
          <p:cNvSpPr txBox="1"/>
          <p:nvPr/>
        </p:nvSpPr>
        <p:spPr>
          <a:xfrm>
            <a:off x="2078900" y="3249775"/>
            <a:ext cx="20645700" cy="9534300"/>
          </a:xfrm>
          <a:prstGeom prst="rect">
            <a:avLst/>
          </a:prstGeom>
          <a:noFill/>
          <a:ln>
            <a:noFill/>
          </a:ln>
        </p:spPr>
        <p:txBody>
          <a:bodyPr anchorCtr="0" anchor="t" bIns="91425" lIns="91425" rIns="91425" wrap="square" tIns="91425">
            <a:noAutofit/>
          </a:bodyPr>
          <a:lstStyle/>
          <a:p>
            <a:pPr indent="-533400" lvl="0" marL="457200" rtl="0">
              <a:spcBef>
                <a:spcPts val="0"/>
              </a:spcBef>
              <a:spcAft>
                <a:spcPts val="0"/>
              </a:spcAft>
              <a:buSzPct val="100000"/>
              <a:buChar char="❖"/>
            </a:pPr>
            <a:r>
              <a:rPr lang="en-US" sz="4800"/>
              <a:t>Based on physical layers separation</a:t>
            </a:r>
          </a:p>
          <a:p>
            <a:pPr indent="-533400" lvl="0" marL="457200" rtl="0">
              <a:spcBef>
                <a:spcPts val="0"/>
              </a:spcBef>
              <a:buSzPct val="100000"/>
              <a:buChar char="❖"/>
            </a:pPr>
            <a:r>
              <a:rPr lang="en-US" sz="4800"/>
              <a:t>To provide abstraction for components that CAN REPLACE EACH OTHER</a:t>
            </a:r>
          </a:p>
          <a:p>
            <a:pPr lvl="0" rtl="0">
              <a:spcBef>
                <a:spcPts val="0"/>
              </a:spcBef>
              <a:buNone/>
            </a:pPr>
            <a:r>
              <a:t/>
            </a:r>
            <a:endParaRPr sz="4800"/>
          </a:p>
          <a:p>
            <a:pPr lvl="0" rtl="0">
              <a:spcBef>
                <a:spcPts val="0"/>
              </a:spcBef>
              <a:buNone/>
            </a:pPr>
            <a:r>
              <a:t/>
            </a:r>
            <a:endParaRPr sz="4800"/>
          </a:p>
          <a:p>
            <a:pPr lvl="0">
              <a:spcBef>
                <a:spcPts val="0"/>
              </a:spcBef>
              <a:buNone/>
            </a:pPr>
            <a:r>
              <a:rPr lang="en-US" sz="4800"/>
              <a:t>Don just do it because your architecture is better if you have many interfaces!</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7" name="Shape 87"/>
        <p:cNvGrpSpPr/>
        <p:nvPr/>
      </p:nvGrpSpPr>
      <p:grpSpPr>
        <a:xfrm>
          <a:off x="0" y="0"/>
          <a:ext cx="0" cy="0"/>
          <a:chOff x="0" y="0"/>
          <a:chExt cx="0" cy="0"/>
        </a:xfrm>
      </p:grpSpPr>
      <p:sp>
        <p:nvSpPr>
          <p:cNvPr id="88" name="Shape 88"/>
          <p:cNvSpPr txBox="1"/>
          <p:nvPr/>
        </p:nvSpPr>
        <p:spPr>
          <a:xfrm>
            <a:off x="1838400" y="1992125"/>
            <a:ext cx="21393000" cy="1092300"/>
          </a:xfrm>
          <a:prstGeom prst="rect">
            <a:avLst/>
          </a:prstGeom>
          <a:noFill/>
          <a:ln>
            <a:noFill/>
          </a:ln>
        </p:spPr>
        <p:txBody>
          <a:bodyPr anchorCtr="0" anchor="ctr" bIns="0" lIns="0" rIns="0" wrap="square" tIns="0">
            <a:noAutofit/>
          </a:bodyPr>
          <a:lstStyle/>
          <a:p>
            <a:pPr indent="0" lvl="0" marL="0" marR="0" rtl="0" algn="l">
              <a:lnSpc>
                <a:spcPct val="100000"/>
              </a:lnSpc>
              <a:spcBef>
                <a:spcPts val="0"/>
              </a:spcBef>
              <a:spcAft>
                <a:spcPts val="0"/>
              </a:spcAft>
              <a:buClr>
                <a:srgbClr val="2F3F4A"/>
              </a:buClr>
              <a:buSzPct val="25000"/>
              <a:buFont typeface="Proxima Nova"/>
              <a:buNone/>
            </a:pPr>
            <a:r>
              <a:rPr lang="en-US" sz="7200">
                <a:solidFill>
                  <a:srgbClr val="2F3F4A"/>
                </a:solidFill>
                <a:latin typeface="Proxima Nova"/>
                <a:ea typeface="Proxima Nova"/>
                <a:cs typeface="Proxima Nova"/>
                <a:sym typeface="Proxima Nova"/>
              </a:rPr>
              <a:t>Module identification based on physical layer separation</a:t>
            </a:r>
          </a:p>
        </p:txBody>
      </p:sp>
      <p:sp>
        <p:nvSpPr>
          <p:cNvPr id="89" name="Shape 89"/>
          <p:cNvSpPr txBox="1"/>
          <p:nvPr/>
        </p:nvSpPr>
        <p:spPr>
          <a:xfrm>
            <a:off x="23050500" y="1016000"/>
            <a:ext cx="180900" cy="368400"/>
          </a:xfrm>
          <a:prstGeom prst="rect">
            <a:avLst/>
          </a:prstGeom>
          <a:noFill/>
          <a:ln>
            <a:noFill/>
          </a:ln>
        </p:spPr>
        <p:txBody>
          <a:bodyPr anchorCtr="0" anchor="ctr" bIns="0" lIns="0" rIns="0" wrap="square" tIns="0">
            <a:noAutofit/>
          </a:bodyPr>
          <a:lstStyle/>
          <a:p>
            <a:pPr indent="0" lvl="0" marL="0" marR="0" rtl="0" algn="ctr">
              <a:lnSpc>
                <a:spcPct val="100000"/>
              </a:lnSpc>
              <a:spcBef>
                <a:spcPts val="0"/>
              </a:spcBef>
              <a:spcAft>
                <a:spcPts val="0"/>
              </a:spcAft>
              <a:buClr>
                <a:srgbClr val="C00000"/>
              </a:buClr>
              <a:buSzPct val="25000"/>
              <a:buFont typeface="Montserrat"/>
              <a:buNone/>
            </a:pPr>
            <a:fld id="{00000000-1234-1234-1234-123412341234}" type="slidenum">
              <a:rPr b="0" i="0" lang="en-US" sz="2400" u="none">
                <a:solidFill>
                  <a:srgbClr val="C00000"/>
                </a:solidFill>
                <a:latin typeface="Montserrat"/>
                <a:ea typeface="Montserrat"/>
                <a:cs typeface="Montserrat"/>
                <a:sym typeface="Montserrat"/>
              </a:rPr>
              <a:t>‹#›</a:t>
            </a:fld>
          </a:p>
        </p:txBody>
      </p:sp>
      <p:pic>
        <p:nvPicPr>
          <p:cNvPr descr="image_thumb1.png" id="90" name="Shape 90"/>
          <p:cNvPicPr preferRelativeResize="0"/>
          <p:nvPr/>
        </p:nvPicPr>
        <p:blipFill>
          <a:blip r:embed="rId3">
            <a:alphaModFix/>
          </a:blip>
          <a:stretch>
            <a:fillRect/>
          </a:stretch>
        </p:blipFill>
        <p:spPr>
          <a:xfrm>
            <a:off x="1694950" y="3970450"/>
            <a:ext cx="19022425" cy="9511225"/>
          </a:xfrm>
          <a:prstGeom prst="rect">
            <a:avLst/>
          </a:prstGeom>
          <a:noFill/>
          <a:ln>
            <a:noFill/>
          </a:ln>
        </p:spPr>
      </p:pic>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Title &amp; Subtitle - Title and Content">
  <a:themeElements>
    <a:clrScheme name="Title &amp; Subtitle - Title and Content">
      <a:dk1>
        <a:srgbClr val="2F3F4A"/>
      </a:dk1>
      <a:lt1>
        <a:srgbClr val="FFFFFF"/>
      </a:lt1>
      <a:dk2>
        <a:srgbClr val="A7A7A7"/>
      </a:dk2>
      <a:lt2>
        <a:srgbClr val="535353"/>
      </a:lt2>
      <a:accent1>
        <a:srgbClr val="368FE2"/>
      </a:accent1>
      <a:accent2>
        <a:srgbClr val="E52739"/>
      </a:accent2>
      <a:accent3>
        <a:srgbClr val="FFFFFF"/>
      </a:accent3>
      <a:accent4>
        <a:srgbClr val="368FE2"/>
      </a:accent4>
      <a:accent5>
        <a:srgbClr val="E52739"/>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Subtitle">
  <a:themeElements>
    <a:clrScheme name="Title &amp; Subtitle">
      <a:dk1>
        <a:srgbClr val="2F3F4A"/>
      </a:dk1>
      <a:lt1>
        <a:srgbClr val="FFFFFF"/>
      </a:lt1>
      <a:dk2>
        <a:srgbClr val="A7A7A7"/>
      </a:dk2>
      <a:lt2>
        <a:srgbClr val="535353"/>
      </a:lt2>
      <a:accent1>
        <a:srgbClr val="368FE2"/>
      </a:accent1>
      <a:accent2>
        <a:srgbClr val="E52739"/>
      </a:accent2>
      <a:accent3>
        <a:srgbClr val="FFFFFF"/>
      </a:accent3>
      <a:accent4>
        <a:srgbClr val="368FE2"/>
      </a:accent4>
      <a:accent5>
        <a:srgbClr val="E52739"/>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