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1341072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824240"/>
            <a:ext cx="1341072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09064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1896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753160" y="304812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287360" y="304812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287360" y="782424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753160" y="782424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18960" y="782424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218960" y="3048120"/>
            <a:ext cx="13410720" cy="914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1341072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18960" y="1038600"/>
            <a:ext cx="21939480" cy="79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1896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048120"/>
            <a:ext cx="13410720" cy="914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09064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18960" y="7824240"/>
            <a:ext cx="1341072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1341072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218960" y="7824240"/>
            <a:ext cx="1341072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9064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21896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753160" y="304812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287360" y="304812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287360" y="782424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753160" y="782424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1218960" y="7824240"/>
            <a:ext cx="431784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1341072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1038600"/>
            <a:ext cx="21939480" cy="79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1896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914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090640" y="782424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090640" y="3048120"/>
            <a:ext cx="654408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824240"/>
            <a:ext cx="13410720" cy="43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240" y="1985400"/>
            <a:ext cx="22721400" cy="54730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13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22593240" y="12435120"/>
            <a:ext cx="1462680" cy="1049400"/>
          </a:xfrm>
          <a:prstGeom prst="rect">
            <a:avLst/>
          </a:prstGeom>
        </p:spPr>
        <p:txBody>
          <a:bodyPr lIns="243720" rIns="243720" tIns="243720" bIns="243720" anchor="ctr"/>
          <a:p>
            <a:pPr>
              <a:lnSpc>
                <a:spcPct val="100000"/>
              </a:lnSpc>
            </a:pPr>
            <a:fld id="{D44C9ED1-F5B0-49C6-9250-BB9D46FDF4F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216080" y="875520"/>
            <a:ext cx="21945240" cy="3672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12646080" y="12192120"/>
            <a:ext cx="457200" cy="45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42500" y="25635"/>
                </a:moveTo>
                <a:lnTo>
                  <a:pt x="42500" y="94364"/>
                </a:lnTo>
                <a:lnTo>
                  <a:pt x="89166" y="6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960280" y="12192120"/>
            <a:ext cx="457200" cy="45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22482"/>
                </a:moveTo>
                <a:lnTo>
                  <a:pt x="19167" y="61354"/>
                </a:lnTo>
                <a:lnTo>
                  <a:pt x="31250" y="61354"/>
                </a:lnTo>
                <a:lnTo>
                  <a:pt x="31250" y="100012"/>
                </a:lnTo>
                <a:lnTo>
                  <a:pt x="50400" y="100012"/>
                </a:lnTo>
                <a:lnTo>
                  <a:pt x="50400" y="76012"/>
                </a:lnTo>
                <a:lnTo>
                  <a:pt x="69600" y="76012"/>
                </a:lnTo>
                <a:lnTo>
                  <a:pt x="69600" y="100012"/>
                </a:lnTo>
                <a:lnTo>
                  <a:pt x="88750" y="100012"/>
                </a:lnTo>
                <a:lnTo>
                  <a:pt x="88750" y="61354"/>
                </a:lnTo>
                <a:lnTo>
                  <a:pt x="100833" y="6135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1274480" y="12192120"/>
            <a:ext cx="457200" cy="45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3332" y="25635"/>
                </a:moveTo>
                <a:lnTo>
                  <a:pt x="36666" y="60000"/>
                </a:lnTo>
                <a:lnTo>
                  <a:pt x="83332" y="9436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62" descr=""/>
          <p:cNvPicPr/>
          <p:nvPr/>
        </p:nvPicPr>
        <p:blipFill>
          <a:blip r:embed="rId2"/>
          <a:stretch/>
        </p:blipFill>
        <p:spPr>
          <a:xfrm>
            <a:off x="843120" y="12737160"/>
            <a:ext cx="2951280" cy="457200"/>
          </a:xfrm>
          <a:prstGeom prst="rect">
            <a:avLst/>
          </a:prstGeom>
          <a:ln>
            <a:noFill/>
          </a:ln>
        </p:spPr>
      </p:pic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1218960" y="1038600"/>
            <a:ext cx="21939480" cy="1704600"/>
          </a:xfrm>
          <a:prstGeom prst="rect">
            <a:avLst/>
          </a:prstGeom>
        </p:spPr>
        <p:txBody>
          <a:bodyPr tIns="91440" bIns="91440"/>
          <a:p>
            <a:r>
              <a:rPr b="0" lang="en-US" sz="5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1218960" y="3048120"/>
            <a:ext cx="13410720" cy="9143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14935320" y="3048120"/>
            <a:ext cx="8223120" cy="9143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dt"/>
          </p:nvPr>
        </p:nvSpPr>
        <p:spPr>
          <a:xfrm>
            <a:off x="11196360" y="12852360"/>
            <a:ext cx="1990800" cy="42048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48" name="PlaceHolder 9"/>
          <p:cNvSpPr>
            <a:spLocks noGrp="1"/>
          </p:cNvSpPr>
          <p:nvPr>
            <p:ph type="ftr"/>
          </p:nvPr>
        </p:nvSpPr>
        <p:spPr>
          <a:xfrm>
            <a:off x="13868280" y="12852360"/>
            <a:ext cx="8050320" cy="420480"/>
          </a:xfrm>
          <a:prstGeom prst="rect">
            <a:avLst/>
          </a:prstGeom>
        </p:spPr>
        <p:txBody>
          <a:bodyPr tIns="91440" bIns="91440" anchor="b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49" name="PlaceHolder 10"/>
          <p:cNvSpPr>
            <a:spLocks noGrp="1"/>
          </p:cNvSpPr>
          <p:nvPr>
            <p:ph type="sldNum"/>
          </p:nvPr>
        </p:nvSpPr>
        <p:spPr>
          <a:xfrm>
            <a:off x="22097880" y="12861720"/>
            <a:ext cx="1066320" cy="463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E888A3E-C9CF-4346-8E66-6667FEAEC9B9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1240" y="1985400"/>
            <a:ext cx="22721400" cy="5874120"/>
          </a:xfrm>
          <a:prstGeom prst="rect">
            <a:avLst/>
          </a:prstGeom>
          <a:noFill/>
          <a:ln>
            <a:noFill/>
          </a:ln>
        </p:spPr>
        <p:txBody>
          <a:bodyPr lIns="243720" rIns="243720" tIns="243720" bIns="243720" anchor="b"/>
          <a:p>
            <a:pPr algn="ctr">
              <a:lnSpc>
                <a:spcPct val="110000"/>
              </a:lnSpc>
            </a:pPr>
            <a:r>
              <a:rPr b="1" lang="en-US" sz="16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1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1240" y="7557840"/>
            <a:ext cx="22721400" cy="2113200"/>
          </a:xfrm>
          <a:prstGeom prst="rect">
            <a:avLst/>
          </a:prstGeom>
          <a:noFill/>
          <a:ln>
            <a:noFill/>
          </a:ln>
        </p:spPr>
        <p:txBody>
          <a:bodyPr lIns="243720" rIns="243720" tIns="243720" bIns="243720"/>
          <a:p>
            <a:pPr algn="ctr"/>
            <a:endParaRPr b="0" lang="en-US" sz="3200" spc="-1" strike="noStrike">
              <a:latin typeface="DejaVu Sans"/>
            </a:endParaRPr>
          </a:p>
        </p:txBody>
      </p:sp>
      <p:pic>
        <p:nvPicPr>
          <p:cNvPr id="88" name="Shape 330" descr=""/>
          <p:cNvPicPr/>
          <p:nvPr/>
        </p:nvPicPr>
        <p:blipFill>
          <a:blip r:embed="rId2"/>
          <a:stretch/>
        </p:blipFill>
        <p:spPr>
          <a:xfrm>
            <a:off x="831240" y="12481200"/>
            <a:ext cx="4020120" cy="63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5600" spc="-1" strike="noStrike">
                <a:solidFill>
                  <a:srgbClr val="2f3f4a"/>
                </a:solidFill>
                <a:latin typeface="Arial"/>
                <a:ea typeface="Arial"/>
              </a:rPr>
              <a:t>What is the goal?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FDDDD96-26BD-4144-BACE-8517009BCFB0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43120" y="7017840"/>
            <a:ext cx="10299240" cy="12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12291480" y="3270960"/>
            <a:ext cx="6114960" cy="5009400"/>
          </a:xfrm>
          <a:prstGeom prst="rect">
            <a:avLst/>
          </a:prstGeom>
          <a:solidFill>
            <a:srgbClr val="a637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18406800" y="3270960"/>
            <a:ext cx="5954400" cy="5009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abin"/>
                <a:ea typeface="Cabin"/>
              </a:rPr>
              <a:t>          </a:t>
            </a:r>
            <a:endParaRPr b="0" lang="en-US" sz="5600" spc="-1" strike="noStrike">
              <a:latin typeface="DejaVu Sans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8406800" y="3665880"/>
            <a:ext cx="5954400" cy="41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efe"/>
                </a:solidFill>
                <a:latin typeface="Arial"/>
                <a:ea typeface="Arial"/>
              </a:rPr>
              <a:t>REVENUE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2291480" y="3956760"/>
            <a:ext cx="6114600" cy="37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efe"/>
                </a:solidFill>
                <a:latin typeface="Arial"/>
                <a:ea typeface="Arial"/>
              </a:rPr>
              <a:t>IS IT ACCEPTED BY USERS ?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6176520" y="3291120"/>
            <a:ext cx="6114960" cy="498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0" y="3283560"/>
            <a:ext cx="6176520" cy="4989240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259560" y="3270960"/>
            <a:ext cx="5618520" cy="50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efe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efe"/>
                </a:solidFill>
                <a:latin typeface="Arial"/>
                <a:ea typeface="Arial"/>
              </a:rPr>
              <a:t>IDEA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6447600" y="5346720"/>
            <a:ext cx="554580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efe"/>
                </a:solidFill>
                <a:latin typeface="Arial"/>
                <a:ea typeface="Arial"/>
              </a:rPr>
              <a:t>IMPLEMENTATION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6576120" y="3665880"/>
            <a:ext cx="223452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REQUIRED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414000" y="3665880"/>
            <a:ext cx="268128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REQUIRED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4962600" y="9108000"/>
            <a:ext cx="16931520" cy="27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All we are doing is looking at the timeline from the moment a cus‐</a:t>
            </a:r>
            <a:endParaRPr b="0" lang="en-US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tomer gives us an order to the point when we collect the cash. And we</a:t>
            </a:r>
            <a:endParaRPr b="0" lang="en-US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are reducing that timeline by removing the nonvalue-added wastes.</a:t>
            </a:r>
            <a:endParaRPr b="0" lang="en-US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—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Taichi Ohno</a:t>
            </a:r>
            <a:endParaRPr b="0" lang="en-US" sz="3600" spc="-1" strike="noStrike">
              <a:latin typeface="DejaVu Sans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2f3f4a"/>
                </a:solidFill>
                <a:latin typeface="Arial"/>
                <a:ea typeface="Arial"/>
              </a:rPr>
              <a:t>Planning - best of the best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8F060F8-A34D-457E-B81A-8E734032E6D4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669240" y="3689280"/>
            <a:ext cx="5142960" cy="198936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243720" bIns="243720" anchor="ctr"/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100% Brilliant ideas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9669240" y="7891920"/>
            <a:ext cx="5142960" cy="198936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243720" bIns="243720" anchor="ctr"/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⅓ </a:t>
            </a: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no difference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421360" y="7891920"/>
            <a:ext cx="5142960" cy="198936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243720" bIns="243720" anchor="ctr"/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⅓ </a:t>
            </a: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negative effect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6916760" y="7891920"/>
            <a:ext cx="5142960" cy="198936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243720" bIns="243720" anchor="ctr"/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10-40% positive effect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09" name="CustomShape 7"/>
          <p:cNvSpPr/>
          <p:nvPr/>
        </p:nvSpPr>
        <p:spPr>
          <a:xfrm flipH="1">
            <a:off x="4992480" y="5562720"/>
            <a:ext cx="4674600" cy="232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12240720" y="5679000"/>
            <a:ext cx="360" cy="22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14773320" y="5619960"/>
            <a:ext cx="4714920" cy="22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0"/>
          <p:cNvSpPr/>
          <p:nvPr/>
        </p:nvSpPr>
        <p:spPr>
          <a:xfrm rot="5400000">
            <a:off x="8394120" y="3767400"/>
            <a:ext cx="634680" cy="1384272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"/>
          <p:cNvSpPr/>
          <p:nvPr/>
        </p:nvSpPr>
        <p:spPr>
          <a:xfrm>
            <a:off x="6602760" y="11090160"/>
            <a:ext cx="4623120" cy="9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243720" bIns="24372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60% - 90% of ideas</a:t>
            </a:r>
            <a:endParaRPr b="0" lang="en-US" sz="3700" spc="-1" strike="noStrike">
              <a:latin typeface="DejaVu Sans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5600" spc="-1" strike="noStrike">
                <a:solidFill>
                  <a:srgbClr val="2f3f4a"/>
                </a:solidFill>
                <a:latin typeface="Arial"/>
                <a:ea typeface="Arial"/>
              </a:rPr>
              <a:t>Simplified IT project 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6493B4F-AFEC-4AA8-959B-FAC07813FF2D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pic>
        <p:nvPicPr>
          <p:cNvPr id="116" name="Shape 378" descr=""/>
          <p:cNvPicPr/>
          <p:nvPr/>
        </p:nvPicPr>
        <p:blipFill>
          <a:blip r:embed="rId1"/>
          <a:stretch/>
        </p:blipFill>
        <p:spPr>
          <a:xfrm>
            <a:off x="2577600" y="3282120"/>
            <a:ext cx="19228680" cy="71510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166560" y="2743200"/>
            <a:ext cx="4956120" cy="863172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25560">
            <a:solidFill>
              <a:srgbClr val="ba7c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Shape 384" descr=""/>
          <p:cNvPicPr/>
          <p:nvPr/>
        </p:nvPicPr>
        <p:blipFill>
          <a:blip r:embed="rId1"/>
          <a:stretch/>
        </p:blipFill>
        <p:spPr>
          <a:xfrm>
            <a:off x="2504520" y="1740600"/>
            <a:ext cx="19368360" cy="1023408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5600" spc="-1" strike="noStrike">
                <a:solidFill>
                  <a:srgbClr val="2f3f4a"/>
                </a:solidFill>
                <a:latin typeface="Arial"/>
                <a:ea typeface="Arial"/>
              </a:rPr>
              <a:t>Delivery - IT operations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001057F-B039-4AEE-80EC-3E3DB60D3032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  <a:ea typeface="Arial"/>
              </a:rPr>
              <a:t>Planning - Processes and Team structure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8848D1B-A474-4132-AEDD-8C656CC615B9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pic>
        <p:nvPicPr>
          <p:cNvPr id="125" name="Shape 395" descr=""/>
          <p:cNvPicPr/>
          <p:nvPr/>
        </p:nvPicPr>
        <p:blipFill>
          <a:blip r:embed="rId1"/>
          <a:stretch/>
        </p:blipFill>
        <p:spPr>
          <a:xfrm>
            <a:off x="3440880" y="2295360"/>
            <a:ext cx="17495640" cy="962640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  <a:ea typeface="Arial"/>
              </a:rPr>
              <a:t>HP  State of the development process  - 2008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53961B4-AE3D-4938-B4FA-C226B40C678D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pic>
        <p:nvPicPr>
          <p:cNvPr id="130" name="Shape 404" descr=""/>
          <p:cNvPicPr/>
          <p:nvPr/>
        </p:nvPicPr>
        <p:blipFill>
          <a:blip r:embed="rId1"/>
          <a:stretch/>
        </p:blipFill>
        <p:spPr>
          <a:xfrm>
            <a:off x="4143240" y="2171520"/>
            <a:ext cx="17244000" cy="104659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  <a:ea typeface="Arial"/>
              </a:rPr>
              <a:t>Cycle time driver improvements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4A38D8C-AB56-412D-A804-5D343CF85AD9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pic>
        <p:nvPicPr>
          <p:cNvPr id="135" name="Shape 413" descr=""/>
          <p:cNvPicPr/>
          <p:nvPr/>
        </p:nvPicPr>
        <p:blipFill>
          <a:blip r:embed="rId1"/>
          <a:stretch/>
        </p:blipFill>
        <p:spPr>
          <a:xfrm>
            <a:off x="4176000" y="1826640"/>
            <a:ext cx="16025400" cy="100627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218960" y="1038600"/>
            <a:ext cx="21939480" cy="17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  <a:ea typeface="Arial"/>
              </a:rPr>
              <a:t>HP LaserJet Firmware Case Study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2097880" y="12861720"/>
            <a:ext cx="1066320" cy="4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F4F8790-02F0-4CB9-AF46-BFCDE30DEA13}" type="slidenum">
              <a:rPr b="0" lang="en-US" sz="3200" spc="-1" strike="noStrike">
                <a:solidFill>
                  <a:srgbClr val="5f7a76"/>
                </a:solidFill>
                <a:latin typeface="Arial"/>
                <a:ea typeface="Arial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1943360" y="6488640"/>
            <a:ext cx="497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3700" spc="-1" strike="noStrike">
              <a:latin typeface="DejaVu Sans"/>
            </a:endParaRPr>
          </a:p>
        </p:txBody>
      </p:sp>
      <p:pic>
        <p:nvPicPr>
          <p:cNvPr id="140" name="Shape 422" descr=""/>
          <p:cNvPicPr/>
          <p:nvPr/>
        </p:nvPicPr>
        <p:blipFill>
          <a:blip r:embed="rId1"/>
          <a:stretch/>
        </p:blipFill>
        <p:spPr>
          <a:xfrm>
            <a:off x="5208120" y="2354400"/>
            <a:ext cx="14807880" cy="94636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LibreOffice/5.4.2.2.0$Linux_X86_64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2017-11-12T19:48:53Z</dcterms:modified>
  <cp:revision>1</cp:revision>
  <dc:subject/>
  <dc:title/>
</cp:coreProperties>
</file>