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92" r:id="rId3"/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13716000" cx="24384000"/>
  <p:notesSz cx="6858000" cy="9144000"/>
  <p:embeddedFontLst>
    <p:embeddedFont>
      <p:font typeface="Cabin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Cabin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abin-italic.fntdata"/><Relationship Id="rId21" Type="http://schemas.openxmlformats.org/officeDocument/2006/relationships/slide" Target="slides/slide16.xml"/><Relationship Id="rId43" Type="http://schemas.openxmlformats.org/officeDocument/2006/relationships/font" Target="fonts/Cabin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Cabin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Shape 636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831222" y="1985533"/>
            <a:ext cx="22721701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831200" y="7557666"/>
            <a:ext cx="22721701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1200" y="2949666"/>
            <a:ext cx="22721701" cy="5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31200" y="8405933"/>
            <a:ext cx="22721701" cy="3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218879" y="3048000"/>
            <a:ext cx="13411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4935202" y="3048000"/>
            <a:ext cx="8223300" cy="91440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Pictures with Captio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1216025" y="3048000"/>
            <a:ext cx="106257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218879" y="9906000"/>
            <a:ext cx="10625700" cy="228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/>
          <p:nvPr>
            <p:ph idx="3" type="pic"/>
          </p:nvPr>
        </p:nvSpPr>
        <p:spPr>
          <a:xfrm>
            <a:off x="12533439" y="3048000"/>
            <a:ext cx="106257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4" type="body"/>
          </p:nvPr>
        </p:nvSpPr>
        <p:spPr>
          <a:xfrm>
            <a:off x="12533439" y="9906000"/>
            <a:ext cx="10625700" cy="228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Pictur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220786" y="4419600"/>
            <a:ext cx="16459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216025" y="8534400"/>
            <a:ext cx="1645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1212845" y="11643670"/>
            <a:ext cx="10979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3" name="Shape 83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84" name="Shape 84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Dark Pictur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220786" y="4419600"/>
            <a:ext cx="16459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216025" y="8534400"/>
            <a:ext cx="1645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212845" y="11643670"/>
            <a:ext cx="10979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91" name="Shape 91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Nam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218882" y="5334000"/>
            <a:ext cx="1828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216025" y="9879385"/>
            <a:ext cx="182832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1216025" y="11582400"/>
            <a:ext cx="1828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15871044" y="914400"/>
            <a:ext cx="729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8" name="Shape 98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99" name="Shape 99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219200" y="1219200"/>
            <a:ext cx="16455900" cy="3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219201" y="5091232"/>
            <a:ext cx="164559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Section 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16025" y="1217612"/>
            <a:ext cx="21942299" cy="109728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1978024" y="1981198"/>
            <a:ext cx="164559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978025" y="3201769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een Frame Divi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0" name="Shape 120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rgbClr val="01A982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Shape 121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22" name="Shape 122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1200" y="5735600"/>
            <a:ext cx="22721701" cy="22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urple Frame Divi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0" name="Shape 130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32" name="Shape 132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Turquoise Frame Divider">
    <p:bg>
      <p:bgPr>
        <a:solidFill>
          <a:srgbClr val="42556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7" name="Shape 137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38" name="Shape 138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Shape 14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3" name="Shape 143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Orange Frame Divider">
    <p:bg>
      <p:bgPr>
        <a:solidFill>
          <a:srgbClr val="42556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7" name="Shape 147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48" name="Shape 148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Shape 15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3" name="Shape 153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06425" y="762000"/>
            <a:ext cx="18913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74700" lvl="0" marL="774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456104" y="5638800"/>
            <a:ext cx="18063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7" name="Shape 157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58" name="Shape 158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Shape 16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Quote">
    <p:bg>
      <p:bgPr>
        <a:solidFill>
          <a:srgbClr val="42556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06425" y="762000"/>
            <a:ext cx="18913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74700" lvl="0" marL="774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456104" y="5638800"/>
            <a:ext cx="18063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6" name="Shape 166"/>
          <p:cNvGrpSpPr/>
          <p:nvPr/>
        </p:nvGrpSpPr>
        <p:grpSpPr>
          <a:xfrm>
            <a:off x="1215999" y="12496774"/>
            <a:ext cx="1938930" cy="781016"/>
            <a:chOff x="3578225" y="1146175"/>
            <a:chExt cx="5038800" cy="2111425"/>
          </a:xfrm>
        </p:grpSpPr>
        <p:sp>
          <p:nvSpPr>
            <p:cNvPr id="167" name="Shape 167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Shape 169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219200" y="3048000"/>
            <a:ext cx="21939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Subtitle and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219200" y="3048000"/>
            <a:ext cx="21939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Subtitle, Heading and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1219200" y="304800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1219200" y="3956303"/>
            <a:ext cx="21939300" cy="8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Subtitl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31200" y="3073266"/>
            <a:ext cx="22721701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218882" y="3048000"/>
            <a:ext cx="106071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12551728" y="3048000"/>
            <a:ext cx="106071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Two Content and Heading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219200" y="3047998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1218882" y="3810000"/>
            <a:ext cx="106071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3" type="body"/>
          </p:nvPr>
        </p:nvSpPr>
        <p:spPr>
          <a:xfrm>
            <a:off x="12551728" y="3047998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4" type="body"/>
          </p:nvPr>
        </p:nvSpPr>
        <p:spPr>
          <a:xfrm>
            <a:off x="12551728" y="3810000"/>
            <a:ext cx="106071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, Subtitle and Heading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1219200" y="3048000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3" type="body"/>
          </p:nvPr>
        </p:nvSpPr>
        <p:spPr>
          <a:xfrm>
            <a:off x="1218882" y="3813103"/>
            <a:ext cx="10607100" cy="8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4" type="body"/>
          </p:nvPr>
        </p:nvSpPr>
        <p:spPr>
          <a:xfrm>
            <a:off x="12551728" y="3048000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5" type="body"/>
          </p:nvPr>
        </p:nvSpPr>
        <p:spPr>
          <a:xfrm>
            <a:off x="12551728" y="3813103"/>
            <a:ext cx="10607100" cy="8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Conten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218882" y="3048000"/>
            <a:ext cx="6858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8763000" y="3048000"/>
            <a:ext cx="6858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3" type="body"/>
          </p:nvPr>
        </p:nvSpPr>
        <p:spPr>
          <a:xfrm>
            <a:off x="16300769" y="3048000"/>
            <a:ext cx="6858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Content and Heading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219200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1218882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8763317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4" type="body"/>
          </p:nvPr>
        </p:nvSpPr>
        <p:spPr>
          <a:xfrm>
            <a:off x="8763000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5" type="body"/>
          </p:nvPr>
        </p:nvSpPr>
        <p:spPr>
          <a:xfrm>
            <a:off x="16307119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6" type="body"/>
          </p:nvPr>
        </p:nvSpPr>
        <p:spPr>
          <a:xfrm>
            <a:off x="16300769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Content, Subtitle and Heading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1219200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3" type="body"/>
          </p:nvPr>
        </p:nvSpPr>
        <p:spPr>
          <a:xfrm>
            <a:off x="1218882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4" type="body"/>
          </p:nvPr>
        </p:nvSpPr>
        <p:spPr>
          <a:xfrm>
            <a:off x="8763317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5" type="body"/>
          </p:nvPr>
        </p:nvSpPr>
        <p:spPr>
          <a:xfrm>
            <a:off x="8763000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6" type="body"/>
          </p:nvPr>
        </p:nvSpPr>
        <p:spPr>
          <a:xfrm>
            <a:off x="16307119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7" type="body"/>
          </p:nvPr>
        </p:nvSpPr>
        <p:spPr>
          <a:xfrm>
            <a:off x="16300769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with Ca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219200" y="3048000"/>
            <a:ext cx="15696899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2" type="body"/>
          </p:nvPr>
        </p:nvSpPr>
        <p:spPr>
          <a:xfrm>
            <a:off x="17221200" y="3048000"/>
            <a:ext cx="5937600" cy="91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onten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74" name="Shape 274"/>
          <p:cNvSpPr/>
          <p:nvPr>
            <p:ph idx="2" type="pic"/>
          </p:nvPr>
        </p:nvSpPr>
        <p:spPr>
          <a:xfrm>
            <a:off x="1218879" y="3048000"/>
            <a:ext cx="13411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4935200" y="3048000"/>
            <a:ext cx="8223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Right with Caption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218882" y="1038471"/>
            <a:ext cx="105153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218882" y="5638800"/>
            <a:ext cx="7315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Shape 282"/>
          <p:cNvSpPr/>
          <p:nvPr>
            <p:ph idx="2" type="pic"/>
          </p:nvPr>
        </p:nvSpPr>
        <p:spPr>
          <a:xfrm>
            <a:off x="12191997" y="1038471"/>
            <a:ext cx="10972800" cy="11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1200" y="3073266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12886400" y="3073266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Pictures with Captio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88" name="Shape 288"/>
          <p:cNvSpPr/>
          <p:nvPr>
            <p:ph idx="2" type="pic"/>
          </p:nvPr>
        </p:nvSpPr>
        <p:spPr>
          <a:xfrm>
            <a:off x="1216025" y="3048000"/>
            <a:ext cx="68583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218879" y="8534400"/>
            <a:ext cx="6858300" cy="36576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Shape 290"/>
          <p:cNvSpPr/>
          <p:nvPr>
            <p:ph idx="3" type="pic"/>
          </p:nvPr>
        </p:nvSpPr>
        <p:spPr>
          <a:xfrm>
            <a:off x="8763000" y="3048000"/>
            <a:ext cx="68583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4" type="body"/>
          </p:nvPr>
        </p:nvSpPr>
        <p:spPr>
          <a:xfrm>
            <a:off x="8763000" y="8534400"/>
            <a:ext cx="6858300" cy="36576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Shape 292"/>
          <p:cNvSpPr/>
          <p:nvPr>
            <p:ph idx="5" type="pic"/>
          </p:nvPr>
        </p:nvSpPr>
        <p:spPr>
          <a:xfrm>
            <a:off x="16300769" y="3048000"/>
            <a:ext cx="68583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6" type="body"/>
          </p:nvPr>
        </p:nvSpPr>
        <p:spPr>
          <a:xfrm>
            <a:off x="16300769" y="8534400"/>
            <a:ext cx="6858300" cy="36576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Shape 295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ank You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218882" y="5334000"/>
            <a:ext cx="1828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216025" y="10031785"/>
            <a:ext cx="182832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0" name="Shape 300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301" name="Shape 301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Shape 303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220786" y="4419600"/>
            <a:ext cx="16459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1216025" y="8534400"/>
            <a:ext cx="1645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9" name="Shape 309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310" name="Shape 310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 rot="5400000">
            <a:off x="7617119" y="-3349650"/>
            <a:ext cx="9144000" cy="21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 rot="5400000">
            <a:off x="16368745" y="5396121"/>
            <a:ext cx="11153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 rot="5400000">
            <a:off x="5319600" y="-3062229"/>
            <a:ext cx="11153700" cy="1935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07333" y="1200400"/>
            <a:ext cx="16980899" cy="109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708000" y="3288466"/>
            <a:ext cx="107871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708000" y="7474866"/>
            <a:ext cx="107871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13172000" y="1930866"/>
            <a:ext cx="10232100" cy="9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831200" y="11281533"/>
            <a:ext cx="15996901" cy="16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hyperlink" Target="http://ppt/slides/slide2.xml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1200" y="3073266"/>
            <a:ext cx="22721701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●"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219200" y="3048000"/>
            <a:ext cx="21939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1216024" y="875412"/>
            <a:ext cx="21945600" cy="3690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9" name="Shape 59"/>
          <p:cNvSpPr/>
          <p:nvPr/>
        </p:nvSpPr>
        <p:spPr>
          <a:xfrm>
            <a:off x="12646024" y="12192000"/>
            <a:ext cx="457500" cy="457500"/>
          </a:xfrm>
          <a:custGeom>
            <a:pathLst>
              <a:path extrusionOk="0" h="120000" w="120000">
                <a:moveTo>
                  <a:pt x="42500" y="25635"/>
                </a:moveTo>
                <a:lnTo>
                  <a:pt x="42500" y="94364"/>
                </a:lnTo>
                <a:lnTo>
                  <a:pt x="89166" y="6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>
            <a:hlinkClick r:id="rId1"/>
          </p:cNvPr>
          <p:cNvSpPr/>
          <p:nvPr/>
        </p:nvSpPr>
        <p:spPr>
          <a:xfrm>
            <a:off x="11960224" y="12192000"/>
            <a:ext cx="457500" cy="457500"/>
          </a:xfrm>
          <a:custGeom>
            <a:pathLst>
              <a:path extrusionOk="0" h="120000" w="120000">
                <a:moveTo>
                  <a:pt x="60000" y="22482"/>
                </a:moveTo>
                <a:lnTo>
                  <a:pt x="19167" y="61354"/>
                </a:lnTo>
                <a:lnTo>
                  <a:pt x="31250" y="61354"/>
                </a:lnTo>
                <a:lnTo>
                  <a:pt x="31250" y="100012"/>
                </a:lnTo>
                <a:lnTo>
                  <a:pt x="50400" y="100012"/>
                </a:lnTo>
                <a:lnTo>
                  <a:pt x="50400" y="76012"/>
                </a:lnTo>
                <a:lnTo>
                  <a:pt x="69600" y="76012"/>
                </a:lnTo>
                <a:lnTo>
                  <a:pt x="69600" y="100012"/>
                </a:lnTo>
                <a:lnTo>
                  <a:pt x="88750" y="100012"/>
                </a:lnTo>
                <a:lnTo>
                  <a:pt x="88750" y="61354"/>
                </a:lnTo>
                <a:lnTo>
                  <a:pt x="100833" y="6135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1274424" y="12192000"/>
            <a:ext cx="457500" cy="457500"/>
          </a:xfrm>
          <a:custGeom>
            <a:pathLst>
              <a:path extrusionOk="0" h="120000" w="120000">
                <a:moveTo>
                  <a:pt x="83332" y="25635"/>
                </a:moveTo>
                <a:lnTo>
                  <a:pt x="36666" y="60000"/>
                </a:lnTo>
                <a:lnTo>
                  <a:pt x="83332" y="9436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25" y="12737100"/>
            <a:ext cx="2951612" cy="457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erver.hcf.stackato.altoros.com/nam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ctrTitle"/>
          </p:nvPr>
        </p:nvSpPr>
        <p:spPr>
          <a:xfrm>
            <a:off x="831222" y="1985533"/>
            <a:ext cx="22721701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rIns="243800" wrap="square" tIns="2438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 FACTOR APPS</a:t>
            </a:r>
          </a:p>
        </p:txBody>
      </p:sp>
      <p:sp>
        <p:nvSpPr>
          <p:cNvPr id="329" name="Shape 329"/>
          <p:cNvSpPr txBox="1"/>
          <p:nvPr>
            <p:ph idx="1" type="subTitle"/>
          </p:nvPr>
        </p:nvSpPr>
        <p:spPr>
          <a:xfrm>
            <a:off x="831200" y="7557666"/>
            <a:ext cx="22721701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200" y="12481130"/>
            <a:ext cx="4020400" cy="63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3. Configuration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1" name="Shape 421"/>
          <p:cNvSpPr txBox="1"/>
          <p:nvPr/>
        </p:nvSpPr>
        <p:spPr>
          <a:xfrm>
            <a:off x="1900775" y="3466900"/>
            <a:ext cx="12972899" cy="7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hello-spring-cloud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512M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1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hello-spring-cloud-${random-word}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cfapps.io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target/hello-spring-cloud-0.0.1-SNAPSHOT.jar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 postgres-service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 amqp-service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 mongodb-service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 redis-service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SPRING_PROFILES_DEFAULT: cloud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1218875" y="2743375"/>
            <a:ext cx="75225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of Manifest: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7488175" y="2743375"/>
            <a:ext cx="6019500" cy="8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buildpack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buildpack_URL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START-COMMAND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disk_quota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1024M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(s): example.com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1024M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my-app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no-hostname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true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random-route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true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3. Update to configuration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852733" y="3415733"/>
            <a:ext cx="9242400" cy="88368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 approach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 configuration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 another instance to CF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13485858" y="3384158"/>
            <a:ext cx="9242400" cy="88368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Alternative solutions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Archaius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4. Backing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Рабочее развёртывание приложения, подключенного к 4 сторонним сервисам." id="438" name="Shape 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2275" y="2745075"/>
            <a:ext cx="15799426" cy="82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4. Backing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training_cf_architecture" id="445" name="Shape 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5548" y="1983050"/>
            <a:ext cx="17185397" cy="113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4. Backing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V2services new" id="452" name="Shape 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2125" y="1807050"/>
            <a:ext cx="15159850" cy="1136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4. Backing services - autoconfiguration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9" name="Shape 459"/>
          <p:cNvSpPr txBox="1"/>
          <p:nvPr/>
        </p:nvSpPr>
        <p:spPr>
          <a:xfrm>
            <a:off x="1329975" y="3358225"/>
            <a:ext cx="20983500" cy="8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982"/>
              </a:buClr>
              <a:buSzPct val="100000"/>
              <a:buFont typeface="Arial"/>
              <a:buChar char="●"/>
            </a:pP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b="0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982"/>
              </a:buClr>
              <a:buSzPct val="100000"/>
              <a:buFont typeface="Arial"/>
              <a:buChar char="●"/>
            </a:pP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b="0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b="0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class path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spring-boot-starter-cloud-connectors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classpath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982"/>
              </a:buClr>
              <a:buSzPct val="100000"/>
              <a:buFont typeface="Arial"/>
              <a:buChar char="●"/>
            </a:pP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spring.profiles.active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=cloud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982"/>
              </a:buClr>
              <a:buSzPct val="100000"/>
              <a:buFont typeface="Arial"/>
              <a:buChar char="●"/>
            </a:pP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VCAP_SERVICES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={"mysql":[{"name":"mysql",.......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5. Build, release, run</a:t>
            </a:r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Код становится сборкой, которая объединяется с конфигурацией для создания релиза." id="466" name="Shape 4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337" y="3441849"/>
            <a:ext cx="16420976" cy="68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5. Build, release, run</a:t>
            </a:r>
          </a:p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buildreleaserun.png" id="473" name="Shape 473"/>
          <p:cNvPicPr preferRelativeResize="0"/>
          <p:nvPr/>
        </p:nvPicPr>
        <p:blipFill rotWithShape="1">
          <a:blip r:embed="rId3">
            <a:alphaModFix/>
          </a:blip>
          <a:srcRect b="17101" l="12312" r="11110" t="16141"/>
          <a:stretch/>
        </p:blipFill>
        <p:spPr>
          <a:xfrm>
            <a:off x="3993412" y="3124324"/>
            <a:ext cx="16397175" cy="804347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 txBox="1"/>
          <p:nvPr/>
        </p:nvSpPr>
        <p:spPr>
          <a:xfrm>
            <a:off x="7696787" y="6743425"/>
            <a:ext cx="31452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11396537" y="3782975"/>
            <a:ext cx="2850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Capistrano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1396462" y="6743425"/>
            <a:ext cx="2850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Fabric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1396537" y="9532025"/>
            <a:ext cx="2850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Something else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6289563" y="4921125"/>
            <a:ext cx="35601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6289563" y="8834875"/>
            <a:ext cx="35601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6. Processes</a:t>
            </a:r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6" name="Shape 486"/>
          <p:cNvSpPr/>
          <p:nvPr/>
        </p:nvSpPr>
        <p:spPr>
          <a:xfrm>
            <a:off x="16034150" y="4155125"/>
            <a:ext cx="4904400" cy="24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 1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6034150" y="3434825"/>
            <a:ext cx="41010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myApp</a:t>
            </a:r>
          </a:p>
        </p:txBody>
      </p:sp>
      <p:sp>
        <p:nvSpPr>
          <p:cNvPr id="488" name="Shape 488"/>
          <p:cNvSpPr/>
          <p:nvPr/>
        </p:nvSpPr>
        <p:spPr>
          <a:xfrm>
            <a:off x="16034150" y="8491600"/>
            <a:ext cx="4904400" cy="24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 2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6034150" y="7771300"/>
            <a:ext cx="41010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myApp</a:t>
            </a:r>
          </a:p>
        </p:txBody>
      </p:sp>
      <p:cxnSp>
        <p:nvCxnSpPr>
          <p:cNvPr id="490" name="Shape 490"/>
          <p:cNvCxnSpPr>
            <a:endCxn id="486" idx="1"/>
          </p:cNvCxnSpPr>
          <p:nvPr/>
        </p:nvCxnSpPr>
        <p:spPr>
          <a:xfrm flipH="1" rot="10800000">
            <a:off x="11711450" y="5360525"/>
            <a:ext cx="4322700" cy="185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91" name="Shape 491"/>
          <p:cNvCxnSpPr>
            <a:endCxn id="488" idx="1"/>
          </p:cNvCxnSpPr>
          <p:nvPr/>
        </p:nvCxnSpPr>
        <p:spPr>
          <a:xfrm>
            <a:off x="11711450" y="7216900"/>
            <a:ext cx="4322700" cy="248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92" name="Shape 492"/>
          <p:cNvSpPr txBox="1"/>
          <p:nvPr/>
        </p:nvSpPr>
        <p:spPr>
          <a:xfrm>
            <a:off x="2454775" y="6852475"/>
            <a:ext cx="19362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</p:txBody>
      </p:sp>
      <p:sp>
        <p:nvSpPr>
          <p:cNvPr id="493" name="Shape 493"/>
          <p:cNvSpPr/>
          <p:nvPr/>
        </p:nvSpPr>
        <p:spPr>
          <a:xfrm>
            <a:off x="6585350" y="6199725"/>
            <a:ext cx="5126100" cy="201030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balancer </a:t>
            </a:r>
          </a:p>
        </p:txBody>
      </p:sp>
      <p:cxnSp>
        <p:nvCxnSpPr>
          <p:cNvPr id="494" name="Shape 494"/>
          <p:cNvCxnSpPr>
            <a:stCxn id="492" idx="3"/>
            <a:endCxn id="493" idx="1"/>
          </p:cNvCxnSpPr>
          <p:nvPr/>
        </p:nvCxnSpPr>
        <p:spPr>
          <a:xfrm flipH="1" rot="10800000">
            <a:off x="4390975" y="7204825"/>
            <a:ext cx="21945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>
                <a:solidFill>
                  <a:srgbClr val="2F3F4A"/>
                </a:solidFill>
              </a:rPr>
              <a:t>7</a:t>
            </a: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lang="en-US">
                <a:solidFill>
                  <a:srgbClr val="2F3F4A"/>
                </a:solidFill>
              </a:rPr>
              <a:t>Port Binding</a:t>
            </a: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01" name="Shape 501"/>
          <p:cNvSpPr txBox="1"/>
          <p:nvPr/>
        </p:nvSpPr>
        <p:spPr>
          <a:xfrm>
            <a:off x="1295400" y="3345925"/>
            <a:ext cx="16757700" cy="8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4800">
                <a:solidFill>
                  <a:schemeClr val="dk1"/>
                </a:solidFill>
              </a:rPr>
              <a:t>Export services via port binding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4800">
                <a:solidFill>
                  <a:schemeClr val="dk1"/>
                </a:solidFill>
              </a:rPr>
              <a:t>CF_INSTANCE_PORT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218875" y="1038490"/>
            <a:ext cx="21939900" cy="8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2F3F4A"/>
                </a:solidFill>
              </a:rPr>
              <a:t>https://goo.gl/t2gN3E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2F3F4A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https://goo.gl/KQtZBg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8. Concurrency</a:t>
            </a:r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Масштабирование выражается в количестве запущенных процессов, различие рабочей нагрузки выражается в типах процессов." id="508" name="Shape 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9912" y="2445075"/>
            <a:ext cx="10664174" cy="97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8. Autoscale - Pivotal Web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ivotal.png" id="515" name="Shape 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712" y="2743375"/>
            <a:ext cx="21800225" cy="89414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8. Autoscale - HP Helion</a:t>
            </a: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hielion.png" id="522" name="Shape 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563" y="2376550"/>
            <a:ext cx="15570525" cy="98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8. Autoscale - IBM Bluemix</a:t>
            </a:r>
          </a:p>
        </p:txBody>
      </p:sp>
      <p:sp>
        <p:nvSpPr>
          <p:cNvPr id="528" name="Shape 52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bluemix.png" id="529" name="Shape 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3100" y="2369899"/>
            <a:ext cx="13167549" cy="968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9. Disposability </a:t>
            </a:r>
          </a:p>
        </p:txBody>
      </p:sp>
      <p:sp>
        <p:nvSpPr>
          <p:cNvPr id="535" name="Shape 53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36" name="Shape 536"/>
          <p:cNvSpPr txBox="1"/>
          <p:nvPr/>
        </p:nvSpPr>
        <p:spPr>
          <a:xfrm>
            <a:off x="1329975" y="3358225"/>
            <a:ext cx="123360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Graceful shutdown 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 startup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Resilience to Failure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10. Dev/Prod parity - Tools Gap</a:t>
            </a:r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1852733" y="3415733"/>
            <a:ext cx="9242400" cy="88368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Tomcat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Existing DB schema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13485833" y="3384158"/>
            <a:ext cx="9242400" cy="88368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 environment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Memory filesystem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Jetty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 schema script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10. Dev/Prod parity - time gap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51" name="Shape 551"/>
          <p:cNvSpPr txBox="1"/>
          <p:nvPr/>
        </p:nvSpPr>
        <p:spPr>
          <a:xfrm>
            <a:off x="2066375" y="10145200"/>
            <a:ext cx="79374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app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Shape 5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3500" y="2251800"/>
            <a:ext cx="14061749" cy="72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14373875" y="10145200"/>
            <a:ext cx="79374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12-factor app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10. Dev/Prod parity - personnel gap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60" name="Shape 560"/>
          <p:cNvSpPr txBox="1"/>
          <p:nvPr/>
        </p:nvSpPr>
        <p:spPr>
          <a:xfrm>
            <a:off x="2066375" y="10078725"/>
            <a:ext cx="79374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app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people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14373875" y="10078725"/>
            <a:ext cx="79374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12-factor app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people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475" y="2494800"/>
            <a:ext cx="15403697" cy="758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12. Admin processes - Liquibase </a:t>
            </a: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69" name="Shape 569"/>
          <p:cNvSpPr txBox="1"/>
          <p:nvPr/>
        </p:nvSpPr>
        <p:spPr>
          <a:xfrm>
            <a:off x="1295400" y="3345925"/>
            <a:ext cx="16757699" cy="8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configuration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&lt;groupId&gt;org.liquibase&lt;/groupId&gt;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&lt;artifactId&gt;liquibase-core&lt;/artifactId&gt;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usage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db/changelog/db.changelog-master.yaml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</a:t>
            </a: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6" name="Shape 576"/>
          <p:cNvSpPr txBox="1"/>
          <p:nvPr/>
        </p:nvSpPr>
        <p:spPr>
          <a:xfrm>
            <a:off x="1218875" y="3078500"/>
            <a:ext cx="7937400" cy="9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Proxy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SAMBA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6627225" y="3106625"/>
            <a:ext cx="9442200" cy="9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/var/log/exim/mainlog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/var/log/mail.log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/var/log/squid/access.log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/var/log/squid/cache.log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/var/log/syslog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/var/log/named/zone.log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/var/log/syslog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/var/log/samba/log.smbd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/var/log/samba/log.192.168.1.10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16069425" y="3078500"/>
            <a:ext cx="4188000" cy="8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gunzip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F4A"/>
              </a:buClr>
              <a:buSzPct val="100000"/>
              <a:buFont typeface="Arial"/>
              <a:buAutoNum type="arabicPeriod"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Codebase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Одна кодовая база  множество развёртываний"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449" y="4639299"/>
            <a:ext cx="7835400" cy="65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/>
          <p:nvPr/>
        </p:nvSpPr>
        <p:spPr>
          <a:xfrm>
            <a:off x="14211575" y="4211650"/>
            <a:ext cx="4977300" cy="4684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5585350" y="6689000"/>
            <a:ext cx="6373800" cy="5991000"/>
          </a:xfrm>
          <a:prstGeom prst="ellipse">
            <a:avLst/>
          </a:prstGeom>
          <a:solidFill>
            <a:srgbClr val="E67667">
              <a:alpha val="56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5495275" y="5923350"/>
            <a:ext cx="2409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A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7567300" y="9409025"/>
            <a:ext cx="2409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B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6881150" y="7453650"/>
            <a:ext cx="17448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UserBO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ELK</a:t>
            </a:r>
          </a:p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logstah.png" id="585" name="Shape 5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952" y="2031027"/>
            <a:ext cx="13462200" cy="100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Logstash</a:t>
            </a:r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92" name="Shape 592"/>
          <p:cNvSpPr txBox="1"/>
          <p:nvPr/>
        </p:nvSpPr>
        <p:spPr>
          <a:xfrm>
            <a:off x="1404125" y="2965975"/>
            <a:ext cx="20691899" cy="3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[job=ha_proxy_z1 index=0]  192.168.120.31:56137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[09/Dec/2015:15:20:54.277] https-in~ http-routers/node0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30121/0/1/25/30147 200 377 - - ---- 4/4/1/1/0 0/0 \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"GET /internal/bulk/apps?batch_size=500&amp;format=fingerprint&amp;token={}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HTTP/1.1\"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1928950" y="7744100"/>
            <a:ext cx="9668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@job.name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"ha_proxy_z1",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@job.index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"0",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client_ip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"192.168.120.31",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client_port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"56137",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accept_date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"09/Dec/2015:15:20:54.277",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haproxy_monthday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"09",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haproxy_month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"Dec",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haproxy_year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"2015”,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12611700" y="7744100"/>
            <a:ext cx="10552800" cy="4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haproxy_time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"15:20:54",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haproxy_hour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"15",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haproxy_minute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"20",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haproxy_second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"54",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haproxy_milliseconds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"277",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frontend_name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"https-in~",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backend_name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"http-routers",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10726450" y="6298775"/>
            <a:ext cx="871200" cy="148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Shape 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16725" y="1038475"/>
            <a:ext cx="1803425" cy="28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Grok</a:t>
            </a:r>
          </a:p>
        </p:txBody>
      </p:sp>
      <p:sp>
        <p:nvSpPr>
          <p:cNvPr id="602" name="Shape 60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03" name="Shape 603"/>
          <p:cNvSpPr txBox="1"/>
          <p:nvPr/>
        </p:nvSpPr>
        <p:spPr>
          <a:xfrm>
            <a:off x="1218875" y="3300500"/>
            <a:ext cx="16723500" cy="7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55.3.244.1</a:t>
            </a:r>
            <a:r>
              <a:rPr b="0" i="0" lang="en-US" sz="4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48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4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4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/index.html</a:t>
            </a:r>
            <a:r>
              <a:rPr b="0" i="0" lang="en-US" sz="4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48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15824</a:t>
            </a:r>
            <a:r>
              <a:rPr b="0" i="0" lang="en-US" sz="4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4800" u="none" cap="none" strike="noStrike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0.043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grok statement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%{IP:client} </a:t>
            </a:r>
            <a:r>
              <a:rPr b="0" i="0" lang="en-US" sz="48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%{WORD:method}</a:t>
            </a: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%{URIPATHPARAM:request}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%{NUMBER:bytes} </a:t>
            </a:r>
            <a:r>
              <a:rPr b="0" i="0" lang="en-US" sz="4800" u="none" cap="none" strike="noStrike">
                <a:solidFill>
                  <a:srgbClr val="77933C"/>
                </a:solidFill>
                <a:latin typeface="Courier New"/>
                <a:ea typeface="Courier New"/>
                <a:cs typeface="Courier New"/>
                <a:sym typeface="Courier New"/>
              </a:rPr>
              <a:t>%{NUMBER:duration}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17267750" y="3300500"/>
            <a:ext cx="3963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Buffer</a:t>
            </a:r>
          </a:p>
        </p:txBody>
      </p:sp>
      <p:sp>
        <p:nvSpPr>
          <p:cNvPr id="610" name="Shape 610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1" name="Shape 611"/>
          <p:cNvSpPr txBox="1"/>
          <p:nvPr/>
        </p:nvSpPr>
        <p:spPr>
          <a:xfrm>
            <a:off x="3185225" y="3162000"/>
            <a:ext cx="4019100" cy="7392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</a:p>
        </p:txBody>
      </p:sp>
      <p:pic>
        <p:nvPicPr>
          <p:cNvPr descr="Картинки по запросу rabbitmq" id="612" name="Shape 6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1775" y="6053425"/>
            <a:ext cx="4344649" cy="160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3" name="Shape 613"/>
          <p:cNvCxnSpPr/>
          <p:nvPr/>
        </p:nvCxnSpPr>
        <p:spPr>
          <a:xfrm>
            <a:off x="7260700" y="4145725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4" name="Shape 614"/>
          <p:cNvCxnSpPr/>
          <p:nvPr/>
        </p:nvCxnSpPr>
        <p:spPr>
          <a:xfrm>
            <a:off x="7260700" y="4658343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5" name="Shape 615"/>
          <p:cNvCxnSpPr/>
          <p:nvPr/>
        </p:nvCxnSpPr>
        <p:spPr>
          <a:xfrm>
            <a:off x="7260700" y="5170961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6" name="Shape 616"/>
          <p:cNvCxnSpPr/>
          <p:nvPr/>
        </p:nvCxnSpPr>
        <p:spPr>
          <a:xfrm>
            <a:off x="7260700" y="5683579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7" name="Shape 617"/>
          <p:cNvCxnSpPr/>
          <p:nvPr/>
        </p:nvCxnSpPr>
        <p:spPr>
          <a:xfrm>
            <a:off x="7260700" y="6196197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8" name="Shape 618"/>
          <p:cNvCxnSpPr/>
          <p:nvPr/>
        </p:nvCxnSpPr>
        <p:spPr>
          <a:xfrm>
            <a:off x="7260700" y="6708815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9" name="Shape 619"/>
          <p:cNvCxnSpPr/>
          <p:nvPr/>
        </p:nvCxnSpPr>
        <p:spPr>
          <a:xfrm>
            <a:off x="7260700" y="7221434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0" name="Shape 620"/>
          <p:cNvCxnSpPr/>
          <p:nvPr/>
        </p:nvCxnSpPr>
        <p:spPr>
          <a:xfrm>
            <a:off x="7260700" y="7734052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1" name="Shape 621"/>
          <p:cNvCxnSpPr/>
          <p:nvPr/>
        </p:nvCxnSpPr>
        <p:spPr>
          <a:xfrm>
            <a:off x="7260700" y="8246670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2" name="Shape 622"/>
          <p:cNvCxnSpPr/>
          <p:nvPr/>
        </p:nvCxnSpPr>
        <p:spPr>
          <a:xfrm>
            <a:off x="7260700" y="8759288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3" name="Shape 623"/>
          <p:cNvCxnSpPr/>
          <p:nvPr/>
        </p:nvCxnSpPr>
        <p:spPr>
          <a:xfrm>
            <a:off x="15062800" y="6345387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4" name="Shape 624"/>
          <p:cNvCxnSpPr/>
          <p:nvPr/>
        </p:nvCxnSpPr>
        <p:spPr>
          <a:xfrm>
            <a:off x="15062800" y="6858005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5" name="Shape 625"/>
          <p:cNvCxnSpPr/>
          <p:nvPr/>
        </p:nvCxnSpPr>
        <p:spPr>
          <a:xfrm>
            <a:off x="15062800" y="7370623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626" name="Shape 6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27650" y="5398862"/>
            <a:ext cx="1803425" cy="28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ElasticSearch</a:t>
            </a:r>
          </a:p>
        </p:txBody>
      </p:sp>
      <p:sp>
        <p:nvSpPr>
          <p:cNvPr id="632" name="Shape 63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Screen Shot 2016-03-11 at 18.13.29.png" id="633" name="Shape 6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212" y="4325824"/>
            <a:ext cx="19377574" cy="50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Suggestions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40" name="Shape 640"/>
          <p:cNvSpPr txBox="1"/>
          <p:nvPr/>
        </p:nvSpPr>
        <p:spPr>
          <a:xfrm>
            <a:off x="1295400" y="3345925"/>
            <a:ext cx="16757699" cy="8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fastest RAID-0 storage, avoid EBS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the Queue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 parsers when possible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small (even spot) parsers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Disable replicas for huge import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12. Admin processes </a:t>
            </a:r>
          </a:p>
        </p:txBody>
      </p:sp>
      <p:sp>
        <p:nvSpPr>
          <p:cNvPr id="646" name="Shape 64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47" name="Shape 647"/>
          <p:cNvSpPr txBox="1"/>
          <p:nvPr/>
        </p:nvSpPr>
        <p:spPr>
          <a:xfrm>
            <a:off x="1295400" y="3345925"/>
            <a:ext cx="16757699" cy="8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 ONCE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 RIGHT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 QUICKLY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it SIMPLE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2. Dependencies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>
              <a:solidFill>
                <a:srgbClr val="2F3F4A"/>
              </a:solidFill>
            </a:endParaRP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5" name="Shape 355"/>
          <p:cNvSpPr/>
          <p:nvPr/>
        </p:nvSpPr>
        <p:spPr>
          <a:xfrm>
            <a:off x="3378325" y="5315225"/>
            <a:ext cx="3490800" cy="2747700"/>
          </a:xfrm>
          <a:prstGeom prst="rect">
            <a:avLst/>
          </a:prstGeom>
          <a:solidFill>
            <a:srgbClr val="00B38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Codebase</a:t>
            </a:r>
          </a:p>
        </p:txBody>
      </p:sp>
      <p:sp>
        <p:nvSpPr>
          <p:cNvPr id="356" name="Shape 356"/>
          <p:cNvSpPr/>
          <p:nvPr/>
        </p:nvSpPr>
        <p:spPr>
          <a:xfrm>
            <a:off x="8936025" y="5315225"/>
            <a:ext cx="3490800" cy="2747700"/>
          </a:xfrm>
          <a:prstGeom prst="rect">
            <a:avLst/>
          </a:prstGeom>
          <a:solidFill>
            <a:srgbClr val="00B38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</a:p>
        </p:txBody>
      </p:sp>
      <p:cxnSp>
        <p:nvCxnSpPr>
          <p:cNvPr id="357" name="Shape 357"/>
          <p:cNvCxnSpPr>
            <a:stCxn id="355" idx="3"/>
            <a:endCxn id="356" idx="1"/>
          </p:cNvCxnSpPr>
          <p:nvPr/>
        </p:nvCxnSpPr>
        <p:spPr>
          <a:xfrm>
            <a:off x="6869125" y="6689075"/>
            <a:ext cx="20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8" name="Shape 358"/>
          <p:cNvSpPr txBox="1"/>
          <p:nvPr/>
        </p:nvSpPr>
        <p:spPr>
          <a:xfrm>
            <a:off x="16865325" y="3017237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Ubuntu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6865325" y="4296792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Tomcat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6865325" y="5576347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JBoss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6865325" y="6855902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Foundry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6865325" y="8135457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CentOS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6865325" y="9415012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</a:p>
        </p:txBody>
      </p:sp>
      <p:cxnSp>
        <p:nvCxnSpPr>
          <p:cNvPr id="364" name="Shape 364"/>
          <p:cNvCxnSpPr>
            <a:stCxn id="356" idx="3"/>
            <a:endCxn id="358" idx="1"/>
          </p:cNvCxnSpPr>
          <p:nvPr/>
        </p:nvCxnSpPr>
        <p:spPr>
          <a:xfrm flipH="1" rot="10800000">
            <a:off x="12426825" y="3490175"/>
            <a:ext cx="4438500" cy="319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5" name="Shape 365"/>
          <p:cNvCxnSpPr>
            <a:stCxn id="356" idx="3"/>
            <a:endCxn id="359" idx="1"/>
          </p:cNvCxnSpPr>
          <p:nvPr/>
        </p:nvCxnSpPr>
        <p:spPr>
          <a:xfrm flipH="1" rot="10800000">
            <a:off x="12426825" y="4769675"/>
            <a:ext cx="4438500" cy="191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6" name="Shape 366"/>
          <p:cNvCxnSpPr>
            <a:stCxn id="356" idx="3"/>
            <a:endCxn id="360" idx="1"/>
          </p:cNvCxnSpPr>
          <p:nvPr/>
        </p:nvCxnSpPr>
        <p:spPr>
          <a:xfrm flipH="1" rot="10800000">
            <a:off x="12426825" y="6049175"/>
            <a:ext cx="4438500" cy="63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7" name="Shape 367"/>
          <p:cNvCxnSpPr>
            <a:endCxn id="361" idx="1"/>
          </p:cNvCxnSpPr>
          <p:nvPr/>
        </p:nvCxnSpPr>
        <p:spPr>
          <a:xfrm>
            <a:off x="12426825" y="6688952"/>
            <a:ext cx="4438500" cy="63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8" name="Shape 368"/>
          <p:cNvCxnSpPr>
            <a:stCxn id="356" idx="3"/>
            <a:endCxn id="362" idx="1"/>
          </p:cNvCxnSpPr>
          <p:nvPr/>
        </p:nvCxnSpPr>
        <p:spPr>
          <a:xfrm>
            <a:off x="12426825" y="6689075"/>
            <a:ext cx="4438500" cy="191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9" name="Shape 369"/>
          <p:cNvCxnSpPr>
            <a:stCxn id="356" idx="3"/>
            <a:endCxn id="363" idx="1"/>
          </p:cNvCxnSpPr>
          <p:nvPr/>
        </p:nvCxnSpPr>
        <p:spPr>
          <a:xfrm>
            <a:off x="12426825" y="6689075"/>
            <a:ext cx="4438500" cy="319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0" name="Shape 370"/>
          <p:cNvSpPr txBox="1"/>
          <p:nvPr/>
        </p:nvSpPr>
        <p:spPr>
          <a:xfrm>
            <a:off x="13806100" y="5815350"/>
            <a:ext cx="1171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2. Interdependence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mage result for services dependencies"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500" y="2743375"/>
            <a:ext cx="18691099" cy="896027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/>
          <p:nvPr/>
        </p:nvSpPr>
        <p:spPr>
          <a:xfrm>
            <a:off x="12968625" y="8606750"/>
            <a:ext cx="2943600" cy="27243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Shape 379"/>
          <p:cNvCxnSpPr/>
          <p:nvPr/>
        </p:nvCxnSpPr>
        <p:spPr>
          <a:xfrm rot="10800000">
            <a:off x="15044750" y="11208450"/>
            <a:ext cx="1059300" cy="1099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80" name="Shape 380"/>
          <p:cNvSpPr txBox="1"/>
          <p:nvPr/>
        </p:nvSpPr>
        <p:spPr>
          <a:xfrm>
            <a:off x="16310225" y="11703650"/>
            <a:ext cx="1775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2. Interdependence - DNS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7" name="Shape 387"/>
          <p:cNvSpPr txBox="1"/>
          <p:nvPr/>
        </p:nvSpPr>
        <p:spPr>
          <a:xfrm>
            <a:off x="1836975" y="3092225"/>
            <a:ext cx="17634901" cy="27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@RequestMapping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"/name"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BaseBO getObject(){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new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BaseBO(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"My Address"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"someaddress@google.com"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469550" y="2296225"/>
            <a:ext cx="27555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Server: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836975" y="6613125"/>
            <a:ext cx="17634901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@Value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(value =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"${server.url}"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1" i="0" lang="en-US" sz="30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serverUrl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@RequestMapping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"greetings"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hello(){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RestTemplate template = 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RestTemplate();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BaseBO response = template.getForObject(</a:t>
            </a:r>
            <a:r>
              <a:rPr b="1" i="0" lang="en-US" sz="30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serverUrl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BaseBO.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 "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response.getName();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469550" y="5817125"/>
            <a:ext cx="27555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Client: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2. Interdependence - User provided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7" name="Shape 397"/>
          <p:cNvSpPr txBox="1"/>
          <p:nvPr/>
        </p:nvSpPr>
        <p:spPr>
          <a:xfrm>
            <a:off x="1836975" y="3092225"/>
            <a:ext cx="17634901" cy="27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cf cups OUR_SERVER  -p '{"url":"</a:t>
            </a:r>
            <a:r>
              <a:rPr b="0" i="0" lang="en-US" sz="3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http://server.hcf.stackato.altoros.com/name</a:t>
            </a: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"}'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cf bind-service client OUR_SERVER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cf restart client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69550" y="2296225"/>
            <a:ext cx="47148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Configuration: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836975" y="6613125"/>
            <a:ext cx="17634901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@Value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(value =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"${</a:t>
            </a: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vcap.services.OUR_SERVER.credentials.url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1" i="0" lang="en-US" sz="30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serverUrl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@RequestMapping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"greetings"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hello(){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RestTemplate template = 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RestTemplate();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BaseBO response = template.getForObject(</a:t>
            </a:r>
            <a:r>
              <a:rPr b="1" i="0" lang="en-US" sz="30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serverUrl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BaseBO.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 "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response.getName();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469550" y="5817125"/>
            <a:ext cx="27555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Client: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2. Interdependence - Service Discovery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mage result for service discovery" id="407" name="Shape 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013" y="2440200"/>
            <a:ext cx="16769626" cy="88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2. Interdependence - Service Registry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15674" l="0" r="0" t="13718"/>
          <a:stretch/>
        </p:blipFill>
        <p:spPr>
          <a:xfrm>
            <a:off x="3788187" y="2743374"/>
            <a:ext cx="16807624" cy="89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PE_Standard_Arial_16x9_v5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