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13716000" cx="2438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Cabin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7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20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Cabin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Cabin-italic.fntdata"/><Relationship Id="rId14" Type="http://schemas.openxmlformats.org/officeDocument/2006/relationships/slide" Target="slides/slide10.xml"/><Relationship Id="rId36" Type="http://schemas.openxmlformats.org/officeDocument/2006/relationships/font" Target="fonts/Cabin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 introduction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3" name="Shape 37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Blobstore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5" name="Shape 37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storage solution for BOSH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Sources, releases (jobs, packages, tgz with release)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the performed uploads from the director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as an intermediary between the director and the agent for all jobs, packages, and sources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other large BOSH payloads, such as log files and output from the BOSH Agent that exceeds the max size for messages over the message bus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2" name="Shape 38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Director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core orchestrating component in bosh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VM creation and deployments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lifecycle events on the deployment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1" name="Shape 39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Director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3" name="Shape 393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creates actionable tasks to: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commands sent by the operator(Bosh CLI)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Scheduled processes such as backups and snapshots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Reconcile expected state vs the actual state of a VM if needed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0" name="Shape 40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Task Queue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2" name="Shape 402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queue used by the Director and Workers to manage tasks.</a:t>
            </a:r>
            <a:br>
              <a:rPr lang="en-US" sz="4800"/>
            </a:br>
            <a:r>
              <a:rPr lang="en-US" sz="4800"/>
              <a:t>This Task Queue resides on the database.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9" name="Shape 40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Director workers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1" name="Shape 411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tasks from the Task Queue and acts on them.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8" name="Shape 41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Message Bus (NATS)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0" name="Shape 420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service system. Helps to: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 instructions to VMs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Health of VMs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7" name="Shape 42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DNS Server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BOSH uses PowerDNS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DNS name resolution across the deployment VMs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6" name="Shape 43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Health Monitor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8" name="Shape 438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status and lifecycle events received from Agents to monitor the health of VMs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send an alert through notification plugins, or trigger the Resurrector when if finds problems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45" name="Shape 44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Resurrector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47" name="Shape 447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800"/>
              <a:t>If enabled, the Resurrector plugin automatically recreates VMs identified by the Health Monitor as missing or unresponsive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54" name="Shape 45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Registry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56" name="Shape 456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VM configuration Information 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involved during creation and update processes of VMs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with bootstrapping process of the VMs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5" name="Shape 305"/>
          <p:cNvSpPr txBox="1"/>
          <p:nvPr/>
        </p:nvSpPr>
        <p:spPr>
          <a:xfrm>
            <a:off x="7706550" y="6256350"/>
            <a:ext cx="89709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Terminology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63" name="Shape 46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Agent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65" name="Shape 465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installed on each VM created by BOSH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Director commands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Director on current status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2" name="Shape 47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CPI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4" name="Shape 474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that the Director uses to interact with an IaaS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and manage stemcells, VMs, and disks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Abstracts the cloud infrastructure from the rest of BOSH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81" name="Shape 481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Deployment Sequence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88" name="Shape 488"/>
          <p:cNvSpPr/>
          <p:nvPr/>
        </p:nvSpPr>
        <p:spPr>
          <a:xfrm>
            <a:off x="7256288" y="8039025"/>
            <a:ext cx="5031600" cy="34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/>
              <a:t>Compilation</a:t>
            </a:r>
          </a:p>
        </p:txBody>
      </p:sp>
      <p:sp>
        <p:nvSpPr>
          <p:cNvPr id="489" name="Shape 489"/>
          <p:cNvSpPr/>
          <p:nvPr/>
        </p:nvSpPr>
        <p:spPr>
          <a:xfrm>
            <a:off x="15144113" y="8039025"/>
            <a:ext cx="5031600" cy="34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6000"/>
              <a:t>Deployment</a:t>
            </a:r>
          </a:p>
        </p:txBody>
      </p:sp>
      <p:sp>
        <p:nvSpPr>
          <p:cNvPr id="490" name="Shape 490"/>
          <p:cNvSpPr/>
          <p:nvPr/>
        </p:nvSpPr>
        <p:spPr>
          <a:xfrm>
            <a:off x="12713250" y="9256575"/>
            <a:ext cx="2005500" cy="10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1262875" y="3777350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Director</a:t>
            </a:r>
          </a:p>
        </p:txBody>
      </p:sp>
      <p:sp>
        <p:nvSpPr>
          <p:cNvPr id="492" name="Shape 492"/>
          <p:cNvSpPr/>
          <p:nvPr/>
        </p:nvSpPr>
        <p:spPr>
          <a:xfrm>
            <a:off x="2759525" y="4699588"/>
            <a:ext cx="769800" cy="769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3" name="Shape 493"/>
          <p:cNvCxnSpPr>
            <a:stCxn id="492" idx="6"/>
            <a:endCxn id="491" idx="1"/>
          </p:cNvCxnSpPr>
          <p:nvPr/>
        </p:nvCxnSpPr>
        <p:spPr>
          <a:xfrm>
            <a:off x="3529325" y="5084488"/>
            <a:ext cx="773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4584438" y="4100475"/>
            <a:ext cx="5586900" cy="87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$ bosh deploy</a:t>
            </a:r>
          </a:p>
        </p:txBody>
      </p:sp>
      <p:cxnSp>
        <p:nvCxnSpPr>
          <p:cNvPr id="495" name="Shape 495"/>
          <p:cNvCxnSpPr>
            <a:stCxn id="491" idx="2"/>
            <a:endCxn id="488" idx="0"/>
          </p:cNvCxnSpPr>
          <p:nvPr/>
        </p:nvCxnSpPr>
        <p:spPr>
          <a:xfrm flipH="1">
            <a:off x="9772200" y="6391625"/>
            <a:ext cx="3943800" cy="16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2" name="Shape 502"/>
          <p:cNvSpPr/>
          <p:nvPr/>
        </p:nvSpPr>
        <p:spPr>
          <a:xfrm>
            <a:off x="4662525" y="3965513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Create Compilation VM</a:t>
            </a:r>
          </a:p>
        </p:txBody>
      </p:sp>
      <p:sp>
        <p:nvSpPr>
          <p:cNvPr id="503" name="Shape 503"/>
          <p:cNvSpPr/>
          <p:nvPr/>
        </p:nvSpPr>
        <p:spPr>
          <a:xfrm>
            <a:off x="14815225" y="3965525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Copy source files to VM </a:t>
            </a:r>
          </a:p>
        </p:txBody>
      </p:sp>
      <p:sp>
        <p:nvSpPr>
          <p:cNvPr id="504" name="Shape 504"/>
          <p:cNvSpPr/>
          <p:nvPr/>
        </p:nvSpPr>
        <p:spPr>
          <a:xfrm>
            <a:off x="4662525" y="8934350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Run packaging script</a:t>
            </a:r>
          </a:p>
        </p:txBody>
      </p:sp>
      <p:sp>
        <p:nvSpPr>
          <p:cNvPr id="505" name="Shape 505"/>
          <p:cNvSpPr/>
          <p:nvPr/>
        </p:nvSpPr>
        <p:spPr>
          <a:xfrm>
            <a:off x="14815225" y="8934350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Store compiled package in BOSH’s Blobstore</a:t>
            </a:r>
          </a:p>
        </p:txBody>
      </p:sp>
      <p:cxnSp>
        <p:nvCxnSpPr>
          <p:cNvPr id="506" name="Shape 506"/>
          <p:cNvCxnSpPr>
            <a:stCxn id="502" idx="3"/>
            <a:endCxn id="503" idx="1"/>
          </p:cNvCxnSpPr>
          <p:nvPr/>
        </p:nvCxnSpPr>
        <p:spPr>
          <a:xfrm>
            <a:off x="9568775" y="5272650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7" name="Shape 507"/>
          <p:cNvCxnSpPr>
            <a:stCxn id="503" idx="3"/>
            <a:endCxn id="504" idx="1"/>
          </p:cNvCxnSpPr>
          <p:nvPr/>
        </p:nvCxnSpPr>
        <p:spPr>
          <a:xfrm flipH="1">
            <a:off x="4662375" y="5272663"/>
            <a:ext cx="15059100" cy="4968900"/>
          </a:xfrm>
          <a:prstGeom prst="bentConnector5">
            <a:avLst>
              <a:gd fmla="val -1581" name="adj1"/>
              <a:gd fmla="val 49999" name="adj2"/>
              <a:gd fmla="val 101580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8" name="Shape 508"/>
          <p:cNvCxnSpPr>
            <a:stCxn id="504" idx="3"/>
            <a:endCxn id="505" idx="1"/>
          </p:cNvCxnSpPr>
          <p:nvPr/>
        </p:nvCxnSpPr>
        <p:spPr>
          <a:xfrm>
            <a:off x="9568775" y="1024148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9" name="Shape 50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Compilation stage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16" name="Shape 516"/>
          <p:cNvSpPr/>
          <p:nvPr/>
        </p:nvSpPr>
        <p:spPr>
          <a:xfrm>
            <a:off x="1839900" y="3965513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Create Job VM</a:t>
            </a:r>
          </a:p>
        </p:txBody>
      </p:sp>
      <p:sp>
        <p:nvSpPr>
          <p:cNvPr id="517" name="Shape 517"/>
          <p:cNvSpPr/>
          <p:nvPr/>
        </p:nvSpPr>
        <p:spPr>
          <a:xfrm>
            <a:off x="8490925" y="3965838"/>
            <a:ext cx="62561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Copy compiled package to /var/vcap/packages/&lt;pacage-name&gt;</a:t>
            </a:r>
          </a:p>
        </p:txBody>
      </p:sp>
      <p:sp>
        <p:nvSpPr>
          <p:cNvPr id="518" name="Shape 518"/>
          <p:cNvSpPr/>
          <p:nvPr/>
        </p:nvSpPr>
        <p:spPr>
          <a:xfrm>
            <a:off x="17107200" y="3965525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Generate job files based on templates</a:t>
            </a:r>
          </a:p>
        </p:txBody>
      </p:sp>
      <p:sp>
        <p:nvSpPr>
          <p:cNvPr id="519" name="Shape 519"/>
          <p:cNvSpPr/>
          <p:nvPr/>
        </p:nvSpPr>
        <p:spPr>
          <a:xfrm>
            <a:off x="1839900" y="7967425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Copy job package to /var/vcap/jobs/&lt;job-name&gt;</a:t>
            </a:r>
          </a:p>
        </p:txBody>
      </p:sp>
      <p:cxnSp>
        <p:nvCxnSpPr>
          <p:cNvPr id="520" name="Shape 520"/>
          <p:cNvCxnSpPr>
            <a:stCxn id="516" idx="3"/>
            <a:endCxn id="517" idx="1"/>
          </p:cNvCxnSpPr>
          <p:nvPr/>
        </p:nvCxnSpPr>
        <p:spPr>
          <a:xfrm>
            <a:off x="6746150" y="5272650"/>
            <a:ext cx="17448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1" name="Shape 521"/>
          <p:cNvCxnSpPr>
            <a:stCxn id="517" idx="3"/>
            <a:endCxn id="518" idx="1"/>
          </p:cNvCxnSpPr>
          <p:nvPr/>
        </p:nvCxnSpPr>
        <p:spPr>
          <a:xfrm>
            <a:off x="14747075" y="5272975"/>
            <a:ext cx="23601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2" name="Shape 522"/>
          <p:cNvCxnSpPr>
            <a:stCxn id="518" idx="3"/>
            <a:endCxn id="519" idx="1"/>
          </p:cNvCxnSpPr>
          <p:nvPr/>
        </p:nvCxnSpPr>
        <p:spPr>
          <a:xfrm flipH="1">
            <a:off x="1839950" y="5272663"/>
            <a:ext cx="20173500" cy="4002000"/>
          </a:xfrm>
          <a:prstGeom prst="bentConnector5">
            <a:avLst>
              <a:gd fmla="val -1180" name="adj1"/>
              <a:gd fmla="val 49999" name="adj2"/>
              <a:gd fmla="val 101181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stage</a:t>
            </a:r>
          </a:p>
        </p:txBody>
      </p:sp>
      <p:sp>
        <p:nvSpPr>
          <p:cNvPr id="524" name="Shape 524"/>
          <p:cNvSpPr/>
          <p:nvPr/>
        </p:nvSpPr>
        <p:spPr>
          <a:xfrm>
            <a:off x="9165875" y="7967425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Copy monit file to /var/vcap/monit</a:t>
            </a:r>
          </a:p>
        </p:txBody>
      </p:sp>
      <p:sp>
        <p:nvSpPr>
          <p:cNvPr id="525" name="Shape 525"/>
          <p:cNvSpPr/>
          <p:nvPr/>
        </p:nvSpPr>
        <p:spPr>
          <a:xfrm>
            <a:off x="17107200" y="7967425"/>
            <a:ext cx="4906250" cy="2614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Start monit:</a:t>
            </a:r>
            <a:br>
              <a:rPr lang="en-US" sz="3600"/>
            </a:b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monit start all</a:t>
            </a:r>
          </a:p>
        </p:txBody>
      </p:sp>
      <p:cxnSp>
        <p:nvCxnSpPr>
          <p:cNvPr id="526" name="Shape 526"/>
          <p:cNvCxnSpPr>
            <a:stCxn id="519" idx="3"/>
            <a:endCxn id="524" idx="1"/>
          </p:cNvCxnSpPr>
          <p:nvPr/>
        </p:nvCxnSpPr>
        <p:spPr>
          <a:xfrm>
            <a:off x="6746150" y="9274563"/>
            <a:ext cx="241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7" name="Shape 527"/>
          <p:cNvCxnSpPr>
            <a:stCxn id="524" idx="3"/>
            <a:endCxn id="525" idx="1"/>
          </p:cNvCxnSpPr>
          <p:nvPr/>
        </p:nvCxnSpPr>
        <p:spPr>
          <a:xfrm>
            <a:off x="14072125" y="9274563"/>
            <a:ext cx="303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34" name="Shape 53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VM creation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sequence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2762250"/>
            <a:ext cx="17906573" cy="104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2" name="Shape 31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BOSH release</a:t>
            </a:r>
            <a:br>
              <a:rPr lang="en-US" sz="4800"/>
            </a:br>
            <a:r>
              <a:rPr lang="en-US" sz="4800"/>
              <a:t>+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Stemcells</a:t>
            </a:r>
            <a:br>
              <a:rPr lang="en-US" sz="4800"/>
            </a:br>
            <a:r>
              <a:rPr lang="en-US" sz="4800"/>
              <a:t>+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Deployment manifest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1" name="Shape 32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Release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Software we want to run in the cloud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Dependencies (compile and runtime)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Software configuration information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0" name="Shape 33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Stemcell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Versioned Operating System image wrapped with IaaS specific packaging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Bosh Agent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different format for different </a:t>
            </a:r>
            <a:r>
              <a:rPr lang="en-US" sz="4800"/>
              <a:t>IaaS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providers (VMDK for vSphere,ami id for AWS)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9" name="Shape 33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 manifest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 YAML file that defines components and properties of a deployment: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Deployment Identification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Releases configuration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Networks configuration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Types of VMs to be managed by BOSH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Disks configuration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Compilation VMs configuration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Jobs configuration and resource information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Properties: Global properties and generalized configuration information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Jobs, errands, compilation VMs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Job: usually referred to a LRP; contains startup, shutdown scripts, and configuration files that tell the Agent how to start, run and monitor software on a VM. Jobs can depend on packages for necessary software. One VM can have many jobs.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Errand: a short-lived job that an operator can run multiple times after the deploy finishes.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Compilation VM: a dedicated VM to compile the packages specified in a release. It is short lived and is created and destroyed when a package isn’t found in the Blobstore.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7" name="Shape 357"/>
          <p:cNvSpPr txBox="1"/>
          <p:nvPr/>
        </p:nvSpPr>
        <p:spPr>
          <a:xfrm>
            <a:off x="7706550" y="6256350"/>
            <a:ext cx="89709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4" name="Shape 36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 architecture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00" y="3121350"/>
            <a:ext cx="23041925" cy="9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