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Anatomy of a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BOSH release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284325"/>
            <a:ext cx="8520600" cy="42846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bosh generate job router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greeter-release/src</a:t>
            </a:r>
            <a:b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</a:pP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Gemfile</a:t>
            </a:r>
            <a:r>
              <a:rPr lang="en" sz="1200">
                <a:solidFill>
                  <a:srgbClr val="CCCCC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-&gt; Specifies the libraries for the application</a:t>
            </a:r>
            <a:br>
              <a:rPr lang="en" sz="1200">
                <a:solidFill>
                  <a:srgbClr val="CCCCC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</a:pPr>
            <a:r>
              <a:rPr lang="en" sz="1200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app.rb -&gt; </a:t>
            </a:r>
            <a:r>
              <a:rPr lang="en" sz="1200">
                <a:solidFill>
                  <a:srgbClr val="CCCCC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A Ruby application that responds to an HTTP request</a:t>
            </a:r>
            <a:br>
              <a:rPr lang="en" sz="1200">
                <a:solidFill>
                  <a:srgbClr val="CCCCC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</a:pPr>
            <a:r>
              <a:rPr lang="en" sz="1200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router.rb </a:t>
            </a:r>
            <a:r>
              <a:rPr lang="en" sz="1200">
                <a:solidFill>
                  <a:srgbClr val="CCCCC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-&gt; Takes the upstreams configured in the deployment manifest and routes requests to the instances of the running 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app.rb</a:t>
            </a:r>
            <a:r>
              <a:rPr lang="en" sz="1200">
                <a:solidFill>
                  <a:srgbClr val="CCCCC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application.</a:t>
            </a:r>
            <a:br>
              <a:rPr lang="en" sz="1200">
                <a:solidFill>
                  <a:srgbClr val="CCCCC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-3048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Consolas"/>
            </a:pPr>
            <a:r>
              <a:rPr lang="en" sz="1200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vendor/cache </a:t>
            </a:r>
            <a:r>
              <a:rPr lang="en" sz="1200">
                <a:solidFill>
                  <a:srgbClr val="CCCCC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-&gt; Pre packaged libraries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284325"/>
            <a:ext cx="8520600" cy="42846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2CC"/>
                </a:solidFill>
              </a:rPr>
              <a:t>Directory Structure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geeter-release/jobs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</a:pPr>
            <a:r>
              <a:rPr lang="en" sz="1400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Contains the information about the software you are deploying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geeter-release/packages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Contains the dependencies for the software you are deploying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geeter-release/blobs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All the files that are not release-related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geeter-release/src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The source code of your software itself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greeter-release/config</a:t>
            </a:r>
          </a:p>
          <a:p>
            <a:pPr indent="-317500" lvl="1" marL="914400" rtl="0">
              <a:spcBef>
                <a:spcPts val="0"/>
              </a:spcBef>
              <a:buClr>
                <a:schemeClr val="lt1"/>
              </a:buClr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Blobstore configuration for the release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284325"/>
            <a:ext cx="8520600" cy="42846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greeter-release/config</a:t>
            </a:r>
            <a:b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</a:pPr>
            <a:r>
              <a:rPr lang="en" sz="1200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final.yml -&gt; </a:t>
            </a:r>
            <a:r>
              <a:rPr lang="en" sz="1200">
                <a:solidFill>
                  <a:srgbClr val="CCCCC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Names the blobstore and declares the type</a:t>
            </a:r>
            <a:br>
              <a:rPr lang="en" sz="1200">
                <a:solidFill>
                  <a:srgbClr val="CCCCC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</a:pPr>
            <a:r>
              <a:rPr lang="en" sz="1200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private.yml </a:t>
            </a:r>
            <a:r>
              <a:rPr lang="en" sz="1200">
                <a:solidFill>
                  <a:srgbClr val="CCCCC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-&gt; Specifies the blobstore path and declares a secret (this file SHOULD NOT be checked into a repository)</a:t>
            </a:r>
            <a:br>
              <a:rPr lang="en" sz="1200">
                <a:solidFill>
                  <a:srgbClr val="CCCCC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</a:pPr>
            <a:r>
              <a:rPr lang="en" sz="1200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blobs.yml </a:t>
            </a:r>
            <a:r>
              <a:rPr lang="en" sz="1200">
                <a:solidFill>
                  <a:srgbClr val="CCCCC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-&gt; Gets populated with the </a:t>
            </a:r>
            <a:r>
              <a:rPr lang="en" sz="1200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bosh upload blobs</a:t>
            </a:r>
            <a:r>
              <a:rPr lang="en" sz="1200">
                <a:solidFill>
                  <a:srgbClr val="CCCCC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 command</a:t>
            </a:r>
            <a:br>
              <a:rPr lang="en" sz="1200">
                <a:solidFill>
                  <a:srgbClr val="CCCCC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-304800" lvl="1" marL="914400" rtl="0">
              <a:spcBef>
                <a:spcPts val="0"/>
              </a:spcBef>
              <a:buClr>
                <a:srgbClr val="CCCCCC"/>
              </a:buClr>
              <a:buSzPct val="100000"/>
              <a:buFont typeface="Consolas"/>
            </a:pPr>
            <a:r>
              <a:rPr lang="en" sz="1200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dev.yml </a:t>
            </a:r>
            <a:r>
              <a:rPr lang="en" sz="1200">
                <a:solidFill>
                  <a:srgbClr val="CCCCC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-&gt; Has the name of the release for the Blobstore reference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 rules and tips</a:t>
            </a:r>
          </a:p>
        </p:txBody>
      </p:sp>
      <p:sp>
        <p:nvSpPr>
          <p:cNvPr id="123" name="Shape 123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1100"/>
              </a:spcBef>
              <a:spcAft>
                <a:spcPts val="1100"/>
              </a:spcAft>
              <a:buNone/>
            </a:pPr>
            <a:r>
              <a:rPr lang="en" sz="1500">
                <a:solidFill>
                  <a:srgbClr val="333333"/>
                </a:solidFill>
                <a:highlight>
                  <a:srgbClr val="FFFCFD"/>
                </a:highlight>
              </a:rPr>
              <a:t>Dependency Rules:</a:t>
            </a:r>
          </a:p>
          <a:p>
            <a:pPr indent="-323850" lvl="0" marL="457200" rtl="0"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ct val="100000"/>
            </a:pPr>
            <a:r>
              <a:rPr lang="en" sz="1500">
                <a:solidFill>
                  <a:srgbClr val="333333"/>
                </a:solidFill>
                <a:highlight>
                  <a:srgbClr val="FFFCFD"/>
                </a:highlight>
              </a:rPr>
              <a:t>Jobs never depend on other jobs - but there can be a job order to start up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</a:pPr>
            <a:r>
              <a:rPr lang="en" sz="1500">
                <a:solidFill>
                  <a:srgbClr val="333333"/>
                </a:solidFill>
                <a:highlight>
                  <a:srgbClr val="FFFCFD"/>
                </a:highlight>
              </a:rPr>
              <a:t>Jobs can depend on packages</a:t>
            </a:r>
          </a:p>
          <a:p>
            <a:pPr indent="-323850" lvl="0" marL="457200" rtl="0">
              <a:spcBef>
                <a:spcPts val="0"/>
              </a:spcBef>
              <a:spcAft>
                <a:spcPts val="1100"/>
              </a:spcAft>
              <a:buClr>
                <a:srgbClr val="333333"/>
              </a:buClr>
              <a:buSzPct val="100000"/>
            </a:pPr>
            <a:r>
              <a:rPr lang="en" sz="1500">
                <a:solidFill>
                  <a:srgbClr val="333333"/>
                </a:solidFill>
                <a:highlight>
                  <a:srgbClr val="FFFCFD"/>
                </a:highlight>
              </a:rPr>
              <a:t>Packages can depend on other packages</a:t>
            </a:r>
          </a:p>
          <a:p>
            <a:pPr lvl="0" rtl="0">
              <a:spcBef>
                <a:spcPts val="1100"/>
              </a:spcBef>
              <a:spcAft>
                <a:spcPts val="1100"/>
              </a:spcAft>
              <a:buNone/>
            </a:pPr>
            <a:r>
              <a:rPr lang="en" sz="1500">
                <a:solidFill>
                  <a:srgbClr val="333333"/>
                </a:solidFill>
                <a:highlight>
                  <a:srgbClr val="FFFCFD"/>
                </a:highlight>
              </a:rPr>
              <a:t>Tips:</a:t>
            </a:r>
          </a:p>
          <a:p>
            <a:pPr indent="-323850" lvl="0" marL="457200" rtl="0"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ct val="100000"/>
            </a:pPr>
            <a:r>
              <a:rPr lang="en" sz="1500">
                <a:solidFill>
                  <a:srgbClr val="333333"/>
                </a:solidFill>
                <a:highlight>
                  <a:srgbClr val="FFFCFD"/>
                </a:highlight>
              </a:rPr>
              <a:t>Have the runtime and compile-time dependencies well identified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</a:pPr>
            <a:r>
              <a:rPr lang="en" sz="1500">
                <a:solidFill>
                  <a:srgbClr val="333333"/>
                </a:solidFill>
                <a:highlight>
                  <a:srgbClr val="FFFCFD"/>
                </a:highlight>
              </a:rPr>
              <a:t>Make a graph out of them</a:t>
            </a:r>
          </a:p>
          <a:p>
            <a:pPr indent="-323850" lvl="0" marL="457200" rtl="0">
              <a:spcBef>
                <a:spcPts val="0"/>
              </a:spcBef>
              <a:spcAft>
                <a:spcPts val="1100"/>
              </a:spcAft>
              <a:buClr>
                <a:srgbClr val="333333"/>
              </a:buClr>
              <a:buSzPct val="100000"/>
            </a:pPr>
            <a:r>
              <a:rPr lang="en" sz="1500">
                <a:solidFill>
                  <a:srgbClr val="333333"/>
                </a:solidFill>
                <a:highlight>
                  <a:srgbClr val="FFFCFD"/>
                </a:highlight>
              </a:rPr>
              <a:t>Big releases, go job by job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Deployment Manifest (greeter.yml)</a:t>
            </a:r>
          </a:p>
        </p:txBody>
      </p:sp>
      <p:sp>
        <p:nvSpPr>
          <p:cNvPr id="129" name="Shape 129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</a:pPr>
            <a:r>
              <a:rPr lang="en"/>
              <a:t>Contains information about where and with what we are going to deploy a release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1 manifest, many releases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Deployment Manifest (greeter.yml)</a:t>
            </a:r>
          </a:p>
        </p:txBody>
      </p:sp>
      <p:sp>
        <p:nvSpPr>
          <p:cNvPr id="135" name="Shape 135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Deployment information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What and where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Stemcell information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On what OS is the software going to run?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Releases information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Which software am I going to deploy?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Update information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VM health checking information (also for rolling updates)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Jobs and instances groups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The infrastructure itself - What software goes where? What resources is it going to use?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284325"/>
            <a:ext cx="8520600" cy="42846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---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name: greeter-release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director_uuid: YOUR_DIRECTOR_UUID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releases: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name: greeter-release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version: latest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compilation: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workers: 2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network: private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cloud_properties: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instance_type: m3.xlarge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availability_zone: YOUR_AVAILABILITY_ZONE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update: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canaries: 1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canary_watch_time: 30000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update_watch_time: 30000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max_in_flight: 1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max_errors: 1</a:t>
            </a:r>
            <a:br>
              <a:rPr lang="en" sz="1000">
                <a:solidFill>
                  <a:srgbClr val="FFF2CC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284325"/>
            <a:ext cx="8520600" cy="42846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networks: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name: private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type: manual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subnets: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- range: 10.0.0.0/24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gateway: 10.0.0.1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dns: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- 8.8.8.8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- 8.8.4.4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reserved: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- 10.0.0.1 - 10.0.0.100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static: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- 10.0.0.101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- 10.0.0.102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- 10.0.0.103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cloud_properties: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subnet: YOUR_SUBNET_ID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name: public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type: vip</a:t>
            </a:r>
            <a:br>
              <a:rPr lang="en" sz="1000">
                <a:solidFill>
                  <a:srgbClr val="FFF2CC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284325"/>
            <a:ext cx="8520600" cy="42846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resource_pools: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name: infrastructure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size: 4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stemcell: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name: bosh-aws-xen-hvm-ubuntu-trusty-go_agent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version: latest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network: private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cloud_properties: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instance_type: m3.medium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availability_zone: YOUR_AVAILABILITY_ZONE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284325"/>
            <a:ext cx="4069800" cy="42846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jobs: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name: app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templates: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- name: app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instances: 1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resource_pool: infrastructure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networks: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- name: private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static_ips: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- 10.0.0.102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properties: {}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4381500" y="284325"/>
            <a:ext cx="4069800" cy="42846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- name: router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templates: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- name: router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instances: 1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resource_pool: infrastructure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networks: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- name: private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static_ips: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- 10.0.0.101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default: [dns, gateway]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- name: public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static_ips: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- YOUR_EIP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properties: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upstreams:</a:t>
            </a:r>
            <a:b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- 10.0.0.102:8080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4294967295" type="body"/>
          </p:nvPr>
        </p:nvSpPr>
        <p:spPr>
          <a:xfrm>
            <a:off x="311700" y="1805175"/>
            <a:ext cx="8520600" cy="300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/>
              <a:t>Software (our source code)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400"/>
              <a:t>+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400"/>
              <a:t>Dependencies (compile and runtime)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400"/>
              <a:t>+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/>
              <a:t>Configuration information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1203750" y="454200"/>
            <a:ext cx="67365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/>
              <a:t>A BOSH release is a piece of software that we want running somewhere. It includes: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Deployment Manifest (greeter.yml)</a:t>
            </a:r>
          </a:p>
        </p:txBody>
      </p:sp>
      <p:sp>
        <p:nvSpPr>
          <p:cNvPr id="162" name="Shape 162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 is NOT part of a release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 release needs a deployment manifest to be deployed in BOSH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Deployment manifests can be customized at will (almost completely) without touching the release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/>
        </p:nvSpPr>
        <p:spPr>
          <a:xfrm>
            <a:off x="1203750" y="454200"/>
            <a:ext cx="67365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Sample application</a:t>
            </a:r>
          </a:p>
        </p:txBody>
      </p:sp>
      <p:sp>
        <p:nvSpPr>
          <p:cNvPr id="66" name="Shape 66"/>
          <p:cNvSpPr/>
          <p:nvPr/>
        </p:nvSpPr>
        <p:spPr>
          <a:xfrm>
            <a:off x="1269100" y="1604825"/>
            <a:ext cx="2061300" cy="90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Router</a:t>
            </a:r>
          </a:p>
        </p:txBody>
      </p:sp>
      <p:sp>
        <p:nvSpPr>
          <p:cNvPr id="67" name="Shape 67"/>
          <p:cNvSpPr/>
          <p:nvPr/>
        </p:nvSpPr>
        <p:spPr>
          <a:xfrm>
            <a:off x="4841325" y="1363100"/>
            <a:ext cx="2222700" cy="6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App instance 1</a:t>
            </a:r>
          </a:p>
        </p:txBody>
      </p:sp>
      <p:sp>
        <p:nvSpPr>
          <p:cNvPr id="68" name="Shape 68"/>
          <p:cNvSpPr/>
          <p:nvPr/>
        </p:nvSpPr>
        <p:spPr>
          <a:xfrm>
            <a:off x="4841325" y="2269650"/>
            <a:ext cx="2222700" cy="6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App instance 1</a:t>
            </a:r>
          </a:p>
        </p:txBody>
      </p:sp>
      <p:cxnSp>
        <p:nvCxnSpPr>
          <p:cNvPr id="69" name="Shape 69"/>
          <p:cNvCxnSpPr>
            <a:stCxn id="66" idx="3"/>
            <a:endCxn id="67" idx="1"/>
          </p:cNvCxnSpPr>
          <p:nvPr/>
        </p:nvCxnSpPr>
        <p:spPr>
          <a:xfrm flipH="1" rot="10800000">
            <a:off x="3330400" y="1665125"/>
            <a:ext cx="1510800" cy="3930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0" name="Shape 70"/>
          <p:cNvCxnSpPr>
            <a:stCxn id="66" idx="3"/>
            <a:endCxn id="68" idx="1"/>
          </p:cNvCxnSpPr>
          <p:nvPr/>
        </p:nvCxnSpPr>
        <p:spPr>
          <a:xfrm>
            <a:off x="3330400" y="2058125"/>
            <a:ext cx="1510800" cy="5136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1" name="Shape 71"/>
          <p:cNvSpPr txBox="1"/>
          <p:nvPr>
            <p:ph idx="4294967295" type="body"/>
          </p:nvPr>
        </p:nvSpPr>
        <p:spPr>
          <a:xfrm>
            <a:off x="141000" y="3068650"/>
            <a:ext cx="9003000" cy="174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Each App instance prints “Hello, world, from app &lt;ID&gt;”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Router load balance the requests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BOSH release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2CC"/>
                </a:solidFill>
              </a:rPr>
              <a:t>Directory Structure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$ bosh init release greeter-release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geeter-release/jobs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geeter-release/config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geeter-release/packages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geeter-release/blobs</a:t>
            </a:r>
          </a:p>
          <a:p>
            <a:pPr indent="-342900" lvl="0" marL="457200">
              <a:spcBef>
                <a:spcPts val="0"/>
              </a:spcBef>
              <a:buClr>
                <a:schemeClr val="lt1"/>
              </a:buClr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geeter-release/src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284325"/>
            <a:ext cx="8520600" cy="42846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2CC"/>
                </a:solidFill>
              </a:rPr>
              <a:t>Directory Structure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geeter-release/jobs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</a:pPr>
            <a:r>
              <a:rPr lang="en" sz="1400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Contains the information about the software you are deploying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geeter-release/packages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geeter-release/blobs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geeter-release/src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geeter-release/config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284325"/>
            <a:ext cx="8520600" cy="42846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$ bosh generate job router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greeter-release/jobs/router</a:t>
            </a:r>
            <a:b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</a:pPr>
            <a:r>
              <a:rPr lang="en" sz="1200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monit -&gt; </a:t>
            </a:r>
            <a:r>
              <a:rPr lang="en" sz="1200">
                <a:solidFill>
                  <a:srgbClr val="CCCCC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The monit file to monitor/restart the process if it goes down</a:t>
            </a:r>
            <a:br>
              <a:rPr lang="en" sz="1200">
                <a:solidFill>
                  <a:srgbClr val="CCCCC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</a:pPr>
            <a:r>
              <a:rPr lang="en" sz="1200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spec </a:t>
            </a:r>
            <a:r>
              <a:rPr lang="en" sz="1200">
                <a:solidFill>
                  <a:srgbClr val="CCCCC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-&gt; Specific configuration for the job</a:t>
            </a:r>
            <a:br>
              <a:rPr lang="en" sz="1200">
                <a:solidFill>
                  <a:srgbClr val="CCCCC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-3048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Consolas"/>
            </a:pPr>
            <a:r>
              <a:rPr lang="en" sz="1200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templates </a:t>
            </a:r>
            <a:r>
              <a:rPr lang="en" sz="1200">
                <a:solidFill>
                  <a:srgbClr val="CCCCC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-&gt; ERB template files that BOSH will parse and combine with </a:t>
            </a:r>
            <a:br>
              <a:rPr lang="en" sz="1200">
                <a:solidFill>
                  <a:srgbClr val="CCCCC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CCCCC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the properties in the spec file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284325"/>
            <a:ext cx="8520600" cy="42846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2CC"/>
                </a:solidFill>
              </a:rPr>
              <a:t>Directory Structure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geeter-release/jobs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</a:pPr>
            <a:r>
              <a:rPr lang="en" sz="1400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Contains the information about the software you are deploying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geeter-release/packages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Contains the dependencies for the software you are deploying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geeter-release/blobs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geeter-release/src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greeter-release/config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284325"/>
            <a:ext cx="8520600" cy="42846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$ bosh generate package ruby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greeter-release/packages/ruby</a:t>
            </a:r>
            <a:b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</a:pPr>
            <a:r>
              <a:rPr lang="en" sz="1200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packaging -&gt; </a:t>
            </a:r>
            <a:r>
              <a:rPr lang="en" sz="1200">
                <a:solidFill>
                  <a:srgbClr val="CCCCC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How the packages are compiled</a:t>
            </a:r>
            <a:br>
              <a:rPr lang="en" sz="1200">
                <a:solidFill>
                  <a:srgbClr val="CCCCC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-317500" lvl="1" marL="914400" rtl="0">
              <a:spcBef>
                <a:spcPts val="0"/>
              </a:spcBef>
              <a:buClr>
                <a:schemeClr val="lt1"/>
              </a:buClr>
              <a:buFont typeface="Consolas"/>
            </a:pPr>
            <a:r>
              <a:rPr lang="en" sz="1200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spec </a:t>
            </a:r>
            <a:r>
              <a:rPr lang="en" sz="1200">
                <a:solidFill>
                  <a:srgbClr val="CCCCC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-&gt; What files are included in the package. The files themselves goes into the /blobs/&lt;name of the package&gt; directory.</a:t>
            </a:r>
            <a:br>
              <a:rPr lang="en">
                <a:solidFill>
                  <a:srgbClr val="CCCCCC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284325"/>
            <a:ext cx="8520600" cy="42846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2CC"/>
                </a:solidFill>
              </a:rPr>
              <a:t>Directory Structure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geeter-release/jobs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</a:pPr>
            <a:r>
              <a:rPr lang="en" sz="1400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Contains the information about the software you are deploying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geeter-release/packages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Contains the dependencies for the software you are deploying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geeter-release/blobs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All the files that are not release-related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geeter-release/src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The source code of your software itself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Font typeface="Consolas"/>
            </a:pPr>
            <a:r>
              <a:rPr lang="en">
                <a:solidFill>
                  <a:schemeClr val="lt1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greeter-release/config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