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Signika"/>
      <p:regular r:id="rId28"/>
      <p:bold r:id="rId29"/>
    </p:embeddedFont>
    <p:embeddedFont>
      <p:font typeface="Signika Negative"/>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Signik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ignik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ignikaNegative-bold.fntdata"/><Relationship Id="rId30" Type="http://schemas.openxmlformats.org/officeDocument/2006/relationships/font" Target="fonts/SignikaNegativ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cloudfoundry.org/concepts/architecture/messaging-nat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cloudfoundry.org/concepts/architecture/cloud-controller.html" TargetMode="External"/><Relationship Id="rId3" Type="http://schemas.openxmlformats.org/officeDocument/2006/relationships/hyperlink" Target="http://docs.cloudfoundry.org/concepts/architecture/execution-agent.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cloudfoundry.org/concepts/architecture/cloud-controller.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cloudfoundry.org/servic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s-419" sz="1400">
                <a:solidFill>
                  <a:schemeClr val="dk1"/>
                </a:solidFill>
              </a:rPr>
              <a:t>Cloud Foundry uses </a:t>
            </a:r>
            <a:r>
              <a:rPr b="1" lang="es-419" sz="1400">
                <a:solidFill>
                  <a:schemeClr val="dk1"/>
                </a:solidFill>
                <a:hlinkClick r:id="rId2"/>
              </a:rPr>
              <a:t>NATS</a:t>
            </a:r>
            <a:r>
              <a:rPr lang="es-419" sz="1400">
                <a:solidFill>
                  <a:schemeClr val="dk1"/>
                </a:solidFill>
              </a:rPr>
              <a:t>, a lightweight publish-subscribe and distributed queueing messaging system, for internal communication between components.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s-419" sz="1400">
                <a:solidFill>
                  <a:schemeClr val="dk1"/>
                </a:solidFill>
              </a:rPr>
              <a:t>The </a:t>
            </a:r>
            <a:r>
              <a:rPr b="1" lang="es-419" sz="1400">
                <a:solidFill>
                  <a:schemeClr val="dk1"/>
                </a:solidFill>
              </a:rPr>
              <a:t>Router</a:t>
            </a:r>
            <a:r>
              <a:rPr lang="es-419" sz="1400">
                <a:solidFill>
                  <a:schemeClr val="dk1"/>
                </a:solidFill>
              </a:rPr>
              <a:t> routes traffic coming into </a:t>
            </a:r>
            <a:r>
              <a:rPr b="1" lang="es-419" sz="1400">
                <a:solidFill>
                  <a:schemeClr val="dk1"/>
                </a:solidFill>
              </a:rPr>
              <a:t>Cloud Foundry</a:t>
            </a:r>
            <a:r>
              <a:rPr lang="es-419" sz="1400">
                <a:solidFill>
                  <a:schemeClr val="dk1"/>
                </a:solidFill>
              </a:rPr>
              <a:t> to the appropriate component: usually, </a:t>
            </a:r>
            <a:r>
              <a:rPr b="1" lang="es-419" sz="1400">
                <a:solidFill>
                  <a:schemeClr val="dk1"/>
                </a:solidFill>
                <a:hlinkClick r:id="rId2"/>
              </a:rPr>
              <a:t>Cloud Controller</a:t>
            </a:r>
            <a:r>
              <a:rPr lang="es-419" sz="1400">
                <a:solidFill>
                  <a:schemeClr val="dk1"/>
                </a:solidFill>
              </a:rPr>
              <a:t> </a:t>
            </a:r>
            <a:r>
              <a:rPr b="1" lang="es-419" sz="1400">
                <a:solidFill>
                  <a:schemeClr val="dk1"/>
                </a:solidFill>
              </a:rPr>
              <a:t>or a running application on a </a:t>
            </a:r>
            <a:r>
              <a:rPr b="1" lang="es-419" sz="1400">
                <a:solidFill>
                  <a:schemeClr val="dk1"/>
                </a:solidFill>
                <a:hlinkClick r:id="rId3"/>
              </a:rPr>
              <a:t>DEA</a:t>
            </a:r>
            <a:r>
              <a:rPr lang="es-419" sz="1400">
                <a:solidFill>
                  <a:schemeClr val="dk1"/>
                </a:solidFill>
              </a:rPr>
              <a:t> node. The router is implemented in Go. Implementing a custom router in Go gives the router full control over every connection, which makes it easier to support WebSockets and other types of traffic. A single process contains all routing logic, removing unnecessary latency.</a:t>
            </a:r>
            <a:r>
              <a:rPr lang="es-419" sz="1400">
                <a:solidFill>
                  <a:schemeClr val="dk1"/>
                </a:solidFill>
              </a:rPr>
              <a:t> It maintains a </a:t>
            </a:r>
            <a:r>
              <a:rPr b="1" lang="es-419" sz="1400">
                <a:solidFill>
                  <a:schemeClr val="dk1"/>
                </a:solidFill>
              </a:rPr>
              <a:t>dynamic routing </a:t>
            </a:r>
            <a:r>
              <a:rPr lang="es-419" sz="1400">
                <a:solidFill>
                  <a:schemeClr val="dk1"/>
                </a:solidFill>
              </a:rPr>
              <a:t>table for each load-balanced app instance with IP addresses and ports for access via the internet.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sz="1400">
                <a:solidFill>
                  <a:schemeClr val="dk1"/>
                </a:solidFill>
              </a:rPr>
              <a:t>The </a:t>
            </a:r>
            <a:r>
              <a:rPr b="1" lang="es-419" sz="1400">
                <a:solidFill>
                  <a:schemeClr val="dk1"/>
                </a:solidFill>
              </a:rPr>
              <a:t>UAA</a:t>
            </a:r>
            <a:r>
              <a:rPr lang="es-419" sz="1400">
                <a:solidFill>
                  <a:schemeClr val="dk1"/>
                </a:solidFill>
              </a:rPr>
              <a:t> is the </a:t>
            </a:r>
            <a:r>
              <a:rPr b="1" lang="es-419" sz="1400">
                <a:solidFill>
                  <a:schemeClr val="dk1"/>
                </a:solidFill>
              </a:rPr>
              <a:t>identity management service</a:t>
            </a:r>
            <a:r>
              <a:rPr lang="es-419" sz="1400">
                <a:solidFill>
                  <a:schemeClr val="dk1"/>
                </a:solidFill>
              </a:rPr>
              <a:t> for </a:t>
            </a:r>
            <a:r>
              <a:rPr b="1" lang="es-419" sz="1400">
                <a:solidFill>
                  <a:schemeClr val="dk1"/>
                </a:solidFill>
              </a:rPr>
              <a:t>Cloud Foundry</a:t>
            </a:r>
            <a:r>
              <a:rPr lang="es-419" sz="1400">
                <a:solidFill>
                  <a:schemeClr val="dk1"/>
                </a:solidFill>
              </a:rPr>
              <a:t>. Its primary role is as an </a:t>
            </a:r>
            <a:r>
              <a:rPr b="1" lang="es-419" sz="1400">
                <a:solidFill>
                  <a:schemeClr val="dk1"/>
                </a:solidFill>
              </a:rPr>
              <a:t>OAuth2 provider</a:t>
            </a:r>
            <a:r>
              <a:rPr lang="es-419" sz="1400">
                <a:solidFill>
                  <a:schemeClr val="dk1"/>
                </a:solidFill>
              </a:rPr>
              <a:t>, issuing tokens for client applications to use when they act on behalf of Cloud Foundry users. It can also authenticate users with their Cloud Foundry credentials, and can act as an SSO service using those credentials (or others). It has endpoints for managing user accounts and for registering OAuth2 clients, as well as various other management functions.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600"/>
              </a:spcBef>
              <a:buClr>
                <a:schemeClr val="dk1"/>
              </a:buClr>
              <a:buSzPct val="78571"/>
              <a:buFont typeface="Arial"/>
              <a:buNone/>
            </a:pPr>
            <a:r>
              <a:rPr lang="es-419" sz="1400">
                <a:solidFill>
                  <a:schemeClr val="dk1"/>
                </a:solidFill>
              </a:rPr>
              <a:t>The </a:t>
            </a:r>
            <a:r>
              <a:rPr b="1" lang="es-419" sz="1400">
                <a:solidFill>
                  <a:schemeClr val="dk1"/>
                </a:solidFill>
                <a:hlinkClick r:id="rId2"/>
              </a:rPr>
              <a:t>Cloud Controller</a:t>
            </a:r>
            <a:r>
              <a:rPr lang="es-419" sz="1400">
                <a:solidFill>
                  <a:schemeClr val="dk1"/>
                </a:solidFill>
              </a:rPr>
              <a:t> is responsible for managing the </a:t>
            </a:r>
            <a:r>
              <a:rPr b="1" lang="es-419" sz="1400">
                <a:solidFill>
                  <a:schemeClr val="dk1"/>
                </a:solidFill>
              </a:rPr>
              <a:t>lifecycle of applications</a:t>
            </a:r>
            <a:r>
              <a:rPr lang="es-419" sz="1400">
                <a:solidFill>
                  <a:schemeClr val="dk1"/>
                </a:solidFill>
              </a:rPr>
              <a:t>. When a developer pushes an application to Cloud Foundry, he is targeting the Cloud Controller. The Cloud Controller then stores the raw application bits, creates a record to track the application metadata, and directs a DEA node to stage and run the application. The Cloud Controller also maintains records of orgs, spaces, services, service instances, user roles, and more.</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78571"/>
              <a:buFont typeface="Arial"/>
              <a:buNone/>
            </a:pPr>
            <a:r>
              <a:rPr lang="es-419" sz="1400">
                <a:solidFill>
                  <a:schemeClr val="dk1"/>
                </a:solidFill>
              </a:rPr>
              <a:t>The </a:t>
            </a:r>
            <a:r>
              <a:rPr b="1" lang="es-419" sz="1400">
                <a:solidFill>
                  <a:schemeClr val="dk1"/>
                </a:solidFill>
              </a:rPr>
              <a:t>Health Manager </a:t>
            </a:r>
            <a:r>
              <a:rPr lang="es-419" sz="1400">
                <a:solidFill>
                  <a:schemeClr val="dk1"/>
                </a:solidFill>
              </a:rPr>
              <a:t>monitors application uptime/health by looking for mismatched application states (expected/actual). The Cloud Controller provides the expected state and the DEAs provide the current state. If the Health Manager sees an incorrect current state, it notifies the Cloud Controller.</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78571"/>
              <a:buFont typeface="Arial"/>
              <a:buNone/>
            </a:pPr>
            <a:r>
              <a:rPr lang="es-419" sz="1400">
                <a:solidFill>
                  <a:schemeClr val="dk1"/>
                </a:solidFill>
              </a:rPr>
              <a:t>A </a:t>
            </a:r>
            <a:r>
              <a:rPr b="1" lang="es-419" sz="1400">
                <a:solidFill>
                  <a:schemeClr val="dk1"/>
                </a:solidFill>
              </a:rPr>
              <a:t>DEA</a:t>
            </a:r>
            <a:r>
              <a:rPr lang="es-419" sz="1400">
                <a:solidFill>
                  <a:schemeClr val="dk1"/>
                </a:solidFill>
              </a:rPr>
              <a:t> (Droplet Execution Agent) uses </a:t>
            </a:r>
            <a:r>
              <a:rPr b="1" lang="es-419" sz="1400">
                <a:solidFill>
                  <a:schemeClr val="dk1"/>
                </a:solidFill>
              </a:rPr>
              <a:t>Warden</a:t>
            </a:r>
            <a:r>
              <a:rPr lang="es-419" sz="1400">
                <a:solidFill>
                  <a:schemeClr val="dk1"/>
                </a:solidFill>
              </a:rPr>
              <a:t> to create a secure and fully isolated  container – a DEA can run one or multiple apps each one of this inside its own warden container. DEAs are responsible for an app’s lifecycle: </a:t>
            </a:r>
            <a:r>
              <a:rPr b="1" lang="es-419" sz="1400">
                <a:solidFill>
                  <a:schemeClr val="dk1"/>
                </a:solidFill>
              </a:rPr>
              <a:t>Buildpacks </a:t>
            </a:r>
            <a:r>
              <a:rPr lang="es-419" sz="1400">
                <a:solidFill>
                  <a:schemeClr val="dk1"/>
                </a:solidFill>
              </a:rPr>
              <a:t>create app droplets which execute on a warden container inside the DEA. As today release (v183) the standard buildpacks are:</a:t>
            </a:r>
          </a:p>
          <a:p>
            <a:pPr indent="-317500" lvl="0" marL="457200" rtl="0">
              <a:spcBef>
                <a:spcPts val="0"/>
              </a:spcBef>
              <a:buClr>
                <a:schemeClr val="dk1"/>
              </a:buClr>
              <a:buSzPct val="100000"/>
            </a:pPr>
            <a:r>
              <a:rPr lang="es-419" sz="1400">
                <a:solidFill>
                  <a:schemeClr val="dk1"/>
                </a:solidFill>
              </a:rPr>
              <a:t>Go</a:t>
            </a:r>
          </a:p>
          <a:p>
            <a:pPr indent="-317500" lvl="0" marL="457200" rtl="0">
              <a:spcBef>
                <a:spcPts val="0"/>
              </a:spcBef>
              <a:buClr>
                <a:schemeClr val="dk1"/>
              </a:buClr>
              <a:buSzPct val="100000"/>
            </a:pPr>
            <a:r>
              <a:rPr lang="es-419" sz="1400">
                <a:solidFill>
                  <a:schemeClr val="dk1"/>
                </a:solidFill>
              </a:rPr>
              <a:t>Java</a:t>
            </a:r>
          </a:p>
          <a:p>
            <a:pPr indent="-317500" lvl="0" marL="457200" rtl="0">
              <a:spcBef>
                <a:spcPts val="0"/>
              </a:spcBef>
              <a:buClr>
                <a:schemeClr val="dk1"/>
              </a:buClr>
              <a:buSzPct val="100000"/>
            </a:pPr>
            <a:r>
              <a:rPr lang="es-419" sz="1400">
                <a:solidFill>
                  <a:schemeClr val="dk1"/>
                </a:solidFill>
              </a:rPr>
              <a:t>Ruby</a:t>
            </a:r>
          </a:p>
          <a:p>
            <a:pPr indent="-317500" lvl="0" marL="457200" rtl="0">
              <a:spcBef>
                <a:spcPts val="0"/>
              </a:spcBef>
              <a:buClr>
                <a:schemeClr val="dk1"/>
              </a:buClr>
              <a:buSzPct val="100000"/>
            </a:pPr>
            <a:r>
              <a:rPr lang="es-419" sz="1400">
                <a:solidFill>
                  <a:schemeClr val="dk1"/>
                </a:solidFill>
              </a:rPr>
              <a:t>Python</a:t>
            </a:r>
          </a:p>
          <a:p>
            <a:pPr indent="-317500" lvl="0" marL="457200" rtl="0">
              <a:spcBef>
                <a:spcPts val="0"/>
              </a:spcBef>
              <a:buClr>
                <a:schemeClr val="dk1"/>
              </a:buClr>
              <a:buSzPct val="100000"/>
            </a:pPr>
            <a:r>
              <a:rPr lang="es-419" sz="1400">
                <a:solidFill>
                  <a:schemeClr val="dk1"/>
                </a:solidFill>
              </a:rPr>
              <a:t>PHP</a:t>
            </a:r>
          </a:p>
          <a:p>
            <a:pPr indent="-317500" lvl="0" marL="457200" rtl="0">
              <a:spcBef>
                <a:spcPts val="0"/>
              </a:spcBef>
              <a:buClr>
                <a:schemeClr val="dk1"/>
              </a:buClr>
              <a:buSzPct val="100000"/>
            </a:pPr>
            <a:r>
              <a:rPr lang="es-419" sz="1400">
                <a:solidFill>
                  <a:schemeClr val="dk1"/>
                </a:solidFill>
              </a:rPr>
              <a:t>nodejs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s-419" sz="1400">
                <a:solidFill>
                  <a:schemeClr val="dk1"/>
                </a:solidFill>
              </a:rPr>
              <a:t>Applications typically depend on </a:t>
            </a:r>
            <a:r>
              <a:rPr lang="es-419" sz="1400">
                <a:solidFill>
                  <a:schemeClr val="dk1"/>
                </a:solidFill>
                <a:hlinkClick r:id="rId2"/>
              </a:rPr>
              <a:t>services</a:t>
            </a:r>
            <a:r>
              <a:rPr lang="es-419" sz="1400">
                <a:solidFill>
                  <a:schemeClr val="dk1"/>
                </a:solidFill>
              </a:rPr>
              <a:t> such as </a:t>
            </a:r>
            <a:r>
              <a:rPr b="1" lang="es-419" sz="1400">
                <a:solidFill>
                  <a:schemeClr val="dk1"/>
                </a:solidFill>
              </a:rPr>
              <a:t>databases or third-party SaaS providers</a:t>
            </a:r>
            <a:r>
              <a:rPr lang="es-419" sz="1400">
                <a:solidFill>
                  <a:schemeClr val="dk1"/>
                </a:solidFill>
              </a:rPr>
              <a:t>. When a developer provisions and binds a service to an application, the service broker for that service is responsible for providing the service instance. So </a:t>
            </a:r>
            <a:r>
              <a:rPr lang="es-419" sz="1400">
                <a:solidFill>
                  <a:schemeClr val="dk1"/>
                </a:solidFill>
              </a:rPr>
              <a:t>a Service Broker provides an interface for both </a:t>
            </a:r>
            <a:r>
              <a:rPr b="1" lang="es-419" sz="1400">
                <a:solidFill>
                  <a:schemeClr val="dk1"/>
                </a:solidFill>
              </a:rPr>
              <a:t>native </a:t>
            </a:r>
            <a:r>
              <a:rPr lang="es-419" sz="1400">
                <a:solidFill>
                  <a:schemeClr val="dk1"/>
                </a:solidFill>
              </a:rPr>
              <a:t>and </a:t>
            </a:r>
            <a:r>
              <a:rPr b="1" lang="es-419" sz="1400">
                <a:solidFill>
                  <a:schemeClr val="dk1"/>
                </a:solidFill>
              </a:rPr>
              <a:t>external 3</a:t>
            </a:r>
            <a:r>
              <a:rPr b="1" baseline="30000" lang="es-419" sz="1400">
                <a:solidFill>
                  <a:schemeClr val="dk1"/>
                </a:solidFill>
              </a:rPr>
              <a:t>rd</a:t>
            </a:r>
            <a:r>
              <a:rPr b="1" lang="es-419" sz="1400">
                <a:solidFill>
                  <a:schemeClr val="dk1"/>
                </a:solidFill>
              </a:rPr>
              <a:t> party</a:t>
            </a:r>
            <a:r>
              <a:rPr lang="es-419" sz="1400">
                <a:solidFill>
                  <a:schemeClr val="dk1"/>
                </a:solidFill>
              </a:rPr>
              <a:t> services.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0" name="Shape 10"/>
          <p:cNvCxnSpPr/>
          <p:nvPr/>
        </p:nvCxnSpPr>
        <p:spPr>
          <a:xfrm>
            <a:off x="0" y="349660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2" name="Shape 12"/>
          <p:cNvSpPr txBox="1"/>
          <p:nvPr>
            <p:ph idx="1" type="subTitle"/>
          </p:nvPr>
        </p:nvSpPr>
        <p:spPr>
          <a:xfrm>
            <a:off x="685800" y="3627027"/>
            <a:ext cx="7772400" cy="7743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 name="Shape 13"/>
        <p:cNvGrpSpPr/>
        <p:nvPr/>
      </p:nvGrpSpPr>
      <p:grpSpPr>
        <a:xfrm>
          <a:off x="0" y="0"/>
          <a:ext cx="0" cy="0"/>
          <a:chOff x="0" y="0"/>
          <a:chExt cx="0" cy="0"/>
        </a:xfrm>
      </p:grpSpPr>
      <p:sp>
        <p:nvSpPr>
          <p:cNvPr id="14" name="Shape 14"/>
          <p:cNvSpPr/>
          <p:nvPr/>
        </p:nvSpPr>
        <p:spPr>
          <a:xfrm>
            <a:off x="0" y="0"/>
            <a:ext cx="9144000" cy="11499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5" name="Shape 15"/>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6" name="Shape 16"/>
          <p:cNvSpPr txBox="1"/>
          <p:nvPr>
            <p:ph type="title"/>
          </p:nvPr>
        </p:nvSpPr>
        <p:spPr>
          <a:xfrm>
            <a:off x="457200" y="205978"/>
            <a:ext cx="8229600" cy="8574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1" type="body"/>
          </p:nvPr>
        </p:nvSpPr>
        <p:spPr>
          <a:xfrm>
            <a:off x="457200" y="1200150"/>
            <a:ext cx="8229600" cy="3725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0" name="Shape 20"/>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1" name="Shape 21"/>
          <p:cNvSpPr txBox="1"/>
          <p:nvPr>
            <p:ph type="title"/>
          </p:nvPr>
        </p:nvSpPr>
        <p:spPr>
          <a:xfrm>
            <a:off x="457200" y="205978"/>
            <a:ext cx="8229600" cy="8574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57200" y="1200150"/>
            <a:ext cx="3994500" cy="3725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2" type="body"/>
          </p:nvPr>
        </p:nvSpPr>
        <p:spPr>
          <a:xfrm>
            <a:off x="4692274" y="1200150"/>
            <a:ext cx="3994500" cy="3725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4"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26" name="Shape 2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7" name="Shape 27"/>
          <p:cNvSpPr txBox="1"/>
          <p:nvPr>
            <p:ph type="title"/>
          </p:nvPr>
        </p:nvSpPr>
        <p:spPr>
          <a:xfrm>
            <a:off x="457200" y="205978"/>
            <a:ext cx="8229600" cy="8574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457200" y="4406309"/>
            <a:ext cx="8229600" cy="5196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0" name="Shape 30"/>
          <p:cNvSpPr/>
          <p:nvPr/>
        </p:nvSpPr>
        <p:spPr>
          <a:xfrm>
            <a:off x="4274" y="0"/>
            <a:ext cx="9144000" cy="44064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1" name="Shape 31"/>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2" name="Shape 3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827584" y="411510"/>
            <a:ext cx="8229600" cy="857400"/>
          </a:xfrm>
          <a:prstGeom prst="rect">
            <a:avLst/>
          </a:prstGeom>
          <a:noFill/>
          <a:ln>
            <a:noFill/>
          </a:ln>
        </p:spPr>
        <p:txBody>
          <a:bodyPr anchorCtr="0" anchor="ctr"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457200" y="1280905"/>
            <a:ext cx="8229600" cy="33138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11" type="ftr"/>
          </p:nvPr>
        </p:nvSpPr>
        <p:spPr>
          <a:xfrm>
            <a:off x="3124200" y="4767264"/>
            <a:ext cx="2895600" cy="273900"/>
          </a:xfrm>
          <a:prstGeom prst="rect">
            <a:avLst/>
          </a:prstGeom>
          <a:noFill/>
          <a:ln>
            <a:noFill/>
          </a:ln>
        </p:spPr>
        <p:txBody>
          <a:bodyPr anchorCtr="0" anchor="ctr" bIns="91425" lIns="91425" rIns="91425" wrap="square"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 name="Shape 37"/>
          <p:cNvSpPr txBox="1"/>
          <p:nvPr>
            <p:ph idx="12" type="sldNum"/>
          </p:nvPr>
        </p:nvSpPr>
        <p:spPr>
          <a:xfrm>
            <a:off x="6553200" y="4767264"/>
            <a:ext cx="2133600" cy="273900"/>
          </a:xfrm>
          <a:prstGeom prst="rect">
            <a:avLst/>
          </a:prstGeom>
          <a:noFill/>
          <a:ln>
            <a:noFill/>
          </a:ln>
        </p:spPr>
        <p:txBody>
          <a:bodyPr anchorCtr="0" anchor="ctr" bIns="91425" lIns="91425" rIns="91425" wrap="square" tIns="91425">
            <a:noAutofit/>
          </a:bodyPr>
          <a:lstStyle/>
          <a:p>
            <a:pPr indent="-88900" lvl="0" marL="0" marR="0" rtl="0" algn="r">
              <a:spcBef>
                <a:spcPts val="0"/>
              </a:spcBef>
              <a:buSzPct val="100000"/>
            </a:pPr>
            <a:r>
              <a:t/>
            </a:r>
            <a:endParaRPr/>
          </a:p>
          <a:p>
            <a:pPr indent="-88900" lvl="1" marL="457200" marR="0" rtl="0" algn="l">
              <a:spcBef>
                <a:spcPts val="0"/>
              </a:spcBef>
              <a:buSzPct val="100000"/>
            </a:pPr>
            <a:r>
              <a:t/>
            </a:r>
            <a:endParaRPr/>
          </a:p>
          <a:p>
            <a:pPr indent="-88900" lvl="2" marL="914400" marR="0" rtl="0" algn="l">
              <a:spcBef>
                <a:spcPts val="0"/>
              </a:spcBef>
              <a:buSzPct val="100000"/>
            </a:pPr>
            <a:r>
              <a:t/>
            </a:r>
            <a:endParaRPr/>
          </a:p>
          <a:p>
            <a:pPr indent="-88900" lvl="3" marL="1371600" marR="0" rtl="0" algn="l">
              <a:spcBef>
                <a:spcPts val="0"/>
              </a:spcBef>
              <a:buSzPct val="100000"/>
            </a:pPr>
            <a:r>
              <a:t/>
            </a:r>
            <a:endParaRPr/>
          </a:p>
          <a:p>
            <a:pPr indent="-88900" lvl="4" marL="1828800" marR="0" rtl="0" algn="l">
              <a:spcBef>
                <a:spcPts val="0"/>
              </a:spcBef>
              <a:buSzPct val="100000"/>
            </a:pPr>
            <a:r>
              <a:t/>
            </a:r>
            <a:endParaRPr/>
          </a:p>
          <a:p>
            <a:pPr indent="-88900" lvl="5" marL="2286000" marR="0" rtl="0" algn="l">
              <a:spcBef>
                <a:spcPts val="0"/>
              </a:spcBef>
              <a:buSzPct val="100000"/>
            </a:pPr>
            <a:r>
              <a:t/>
            </a:r>
            <a:endParaRPr/>
          </a:p>
          <a:p>
            <a:pPr indent="-88900" lvl="6" marL="2743200" marR="0" rtl="0" algn="l">
              <a:spcBef>
                <a:spcPts val="0"/>
              </a:spcBef>
              <a:buSzPct val="100000"/>
            </a:pPr>
            <a:r>
              <a:t/>
            </a:r>
            <a:endParaRPr/>
          </a:p>
          <a:p>
            <a:pPr indent="-88900" lvl="7" marL="3200400" marR="0" rtl="0" algn="l">
              <a:spcBef>
                <a:spcPts val="0"/>
              </a:spcBef>
              <a:buSzPct val="100000"/>
            </a:pPr>
            <a:r>
              <a:t/>
            </a:r>
            <a:endParaRPr/>
          </a:p>
          <a:p>
            <a:pPr indent="-88900" lvl="8" marL="3657600" marR="0" rtl="0" algn="l">
              <a:spcBef>
                <a:spcPts val="0"/>
              </a:spcBef>
              <a:buSzPct val="100000"/>
            </a:pPr>
            <a:r>
              <a:t/>
            </a:r>
            <a:endParaRPr/>
          </a:p>
        </p:txBody>
      </p:sp>
      <p:sp>
        <p:nvSpPr>
          <p:cNvPr id="38" name="Shape 38"/>
          <p:cNvSpPr/>
          <p:nvPr/>
        </p:nvSpPr>
        <p:spPr>
          <a:xfrm>
            <a:off x="539552" y="492265"/>
            <a:ext cx="431400" cy="7080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i="0" lang="es-419" sz="4000" u="none" cap="none" strike="noStrike">
                <a:solidFill>
                  <a:srgbClr val="D1493B"/>
                </a:solidFill>
                <a:latin typeface="Signika Negative"/>
                <a:ea typeface="Signika Negative"/>
                <a:cs typeface="Signika Negative"/>
                <a:sym typeface="Signika Negative"/>
              </a:rPr>
              <a:t>*</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ctrTitle"/>
          </p:nvPr>
        </p:nvSpPr>
        <p:spPr>
          <a:xfrm>
            <a:off x="685800" y="1867781"/>
            <a:ext cx="7772400" cy="1648800"/>
          </a:xfrm>
          <a:prstGeom prst="rect">
            <a:avLst/>
          </a:prstGeom>
        </p:spPr>
        <p:txBody>
          <a:bodyPr anchorCtr="0" anchor="b" bIns="91425" lIns="91425" rIns="91425" wrap="square" tIns="91425">
            <a:noAutofit/>
          </a:bodyPr>
          <a:lstStyle/>
          <a:p>
            <a:pPr lvl="0">
              <a:spcBef>
                <a:spcPts val="0"/>
              </a:spcBef>
              <a:buNone/>
            </a:pPr>
            <a:r>
              <a:rPr lang="es-419" sz="6500"/>
              <a:t>Cloud Foundry Architecture</a:t>
            </a:r>
          </a:p>
        </p:txBody>
      </p:sp>
      <p:sp>
        <p:nvSpPr>
          <p:cNvPr id="44" name="Shape 44"/>
          <p:cNvSpPr txBox="1"/>
          <p:nvPr>
            <p:ph idx="1" type="subTitle"/>
          </p:nvPr>
        </p:nvSpPr>
        <p:spPr>
          <a:xfrm>
            <a:off x="685800" y="3627027"/>
            <a:ext cx="7772400" cy="774300"/>
          </a:xfrm>
          <a:prstGeom prst="rect">
            <a:avLst/>
          </a:prstGeom>
        </p:spPr>
        <p:txBody>
          <a:bodyPr anchorCtr="0" anchor="t" bIns="91425" lIns="91425" rIns="91425" wrap="square" tIns="91425">
            <a:noAutofit/>
          </a:bodyPr>
          <a:lstStyle/>
          <a:p>
            <a:pPr lvl="0">
              <a:spcBef>
                <a:spcPts val="0"/>
              </a:spcBef>
              <a:buNone/>
            </a:pPr>
            <a:r>
              <a:rPr lang="es-419"/>
              <a:t>Deep Dive &amp; Pro Tips</a:t>
            </a:r>
          </a:p>
        </p:txBody>
      </p:sp>
      <p:pic>
        <p:nvPicPr>
          <p:cNvPr descr="AltorosLogo_v6_2702.png" id="45" name="Shape 45"/>
          <p:cNvPicPr preferRelativeResize="0"/>
          <p:nvPr/>
        </p:nvPicPr>
        <p:blipFill>
          <a:blip r:embed="rId3">
            <a:alphaModFix/>
          </a:blip>
          <a:stretch>
            <a:fillRect/>
          </a:stretch>
        </p:blipFill>
        <p:spPr>
          <a:xfrm>
            <a:off x="6477500" y="4641875"/>
            <a:ext cx="2571750" cy="40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Service Broker</a:t>
            </a:r>
          </a:p>
        </p:txBody>
      </p:sp>
      <p:pic>
        <p:nvPicPr>
          <p:cNvPr descr="managed-services.png" id="108" name="Shape 108"/>
          <p:cNvPicPr preferRelativeResize="0"/>
          <p:nvPr/>
        </p:nvPicPr>
        <p:blipFill>
          <a:blip r:embed="rId3">
            <a:alphaModFix/>
          </a:blip>
          <a:stretch>
            <a:fillRect/>
          </a:stretch>
        </p:blipFill>
        <p:spPr>
          <a:xfrm>
            <a:off x="623125" y="1196849"/>
            <a:ext cx="7341501" cy="394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2625950" y="165025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b="1" lang="es-419" sz="1100">
                <a:solidFill>
                  <a:schemeClr val="dk1"/>
                </a:solidFill>
              </a:rPr>
              <a:t>IDEM</a:t>
            </a:r>
          </a:p>
        </p:txBody>
      </p:sp>
      <p:pic>
        <p:nvPicPr>
          <p:cNvPr descr="v2services-new.png" id="114" name="Shape 114"/>
          <p:cNvPicPr preferRelativeResize="0"/>
          <p:nvPr/>
        </p:nvPicPr>
        <p:blipFill>
          <a:blip r:embed="rId3">
            <a:alphaModFix/>
          </a:blip>
          <a:stretch>
            <a:fillRect/>
          </a:stretch>
        </p:blipFill>
        <p:spPr>
          <a:xfrm>
            <a:off x="1564600" y="371413"/>
            <a:ext cx="5867575" cy="4400674"/>
          </a:xfrm>
          <a:prstGeom prst="rect">
            <a:avLst/>
          </a:prstGeom>
          <a:noFill/>
          <a:ln>
            <a:noFill/>
          </a:ln>
        </p:spPr>
      </p:pic>
      <p:sp>
        <p:nvSpPr>
          <p:cNvPr id="115" name="Shape 115"/>
          <p:cNvSpPr txBox="1"/>
          <p:nvPr>
            <p:ph type="title"/>
          </p:nvPr>
        </p:nvSpPr>
        <p:spPr>
          <a:xfrm>
            <a:off x="827584" y="411510"/>
            <a:ext cx="8229600" cy="857400"/>
          </a:xfrm>
          <a:prstGeom prst="rect">
            <a:avLst/>
          </a:prstGeom>
        </p:spPr>
        <p:txBody>
          <a:bodyPr anchorCtr="0" anchor="ctr" bIns="91425" lIns="91425" rIns="91425" wrap="square" tIns="91425">
            <a:noAutofit/>
          </a:bodyPr>
          <a:lstStyle/>
          <a:p>
            <a:pPr lvl="0">
              <a:spcBef>
                <a:spcPts val="0"/>
              </a:spcBef>
              <a:buNone/>
            </a:pPr>
            <a:r>
              <a:rPr lang="es-419"/>
              <a:t>.</a:t>
            </a:r>
          </a:p>
        </p:txBody>
      </p:sp>
      <p:sp>
        <p:nvSpPr>
          <p:cNvPr id="116" name="Shape 116"/>
          <p:cNvSpPr txBox="1"/>
          <p:nvPr>
            <p:ph idx="1" type="body"/>
          </p:nvPr>
        </p:nvSpPr>
        <p:spPr>
          <a:xfrm>
            <a:off x="5371825" y="3758252"/>
            <a:ext cx="1988100" cy="547200"/>
          </a:xfrm>
          <a:prstGeom prst="rect">
            <a:avLst/>
          </a:prstGeom>
        </p:spPr>
        <p:txBody>
          <a:bodyPr anchorCtr="0" anchor="t" bIns="91425" lIns="91425" rIns="91425" wrap="square" tIns="91425">
            <a:noAutofit/>
          </a:bodyPr>
          <a:lstStyle/>
          <a:p>
            <a:pPr lvl="0">
              <a:spcBef>
                <a:spcPts val="0"/>
              </a:spcBef>
              <a:buNone/>
            </a:pPr>
            <a:r>
              <a:rPr lang="es-419"/>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p:nvPr/>
        </p:nvSpPr>
        <p:spPr>
          <a:xfrm>
            <a:off x="6650300" y="3544600"/>
            <a:ext cx="1680900" cy="1046100"/>
          </a:xfrm>
          <a:prstGeom prst="rect">
            <a:avLst/>
          </a:prstGeom>
          <a:solidFill>
            <a:srgbClr val="A5A5A5"/>
          </a:solidFill>
          <a:ln cap="flat" cmpd="sng" w="19050">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l">
              <a:spcBef>
                <a:spcPts val="0"/>
              </a:spcBef>
              <a:buSzPct val="25000"/>
              <a:buNone/>
            </a:pPr>
            <a:r>
              <a:t/>
            </a:r>
            <a:endParaRPr b="1" i="0" sz="1400" u="none" cap="none" strike="noStrike">
              <a:solidFill>
                <a:schemeClr val="dk1"/>
              </a:solidFill>
              <a:latin typeface="Signika"/>
              <a:ea typeface="Signika"/>
              <a:cs typeface="Signika"/>
              <a:sym typeface="Signika"/>
            </a:endParaRPr>
          </a:p>
        </p:txBody>
      </p:sp>
      <p:sp>
        <p:nvSpPr>
          <p:cNvPr id="122" name="Shape 122"/>
          <p:cNvSpPr/>
          <p:nvPr/>
        </p:nvSpPr>
        <p:spPr>
          <a:xfrm>
            <a:off x="6514500" y="2993950"/>
            <a:ext cx="1680900" cy="1046100"/>
          </a:xfrm>
          <a:prstGeom prst="rect">
            <a:avLst/>
          </a:prstGeom>
          <a:solidFill>
            <a:srgbClr val="A5A5A5"/>
          </a:solidFill>
          <a:ln cap="flat" cmpd="sng" w="19050">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l">
              <a:spcBef>
                <a:spcPts val="0"/>
              </a:spcBef>
              <a:buSzPct val="25000"/>
              <a:buNone/>
            </a:pPr>
            <a:r>
              <a:t/>
            </a:r>
            <a:endParaRPr b="1" i="0" sz="1400" u="none" cap="none" strike="noStrike">
              <a:solidFill>
                <a:schemeClr val="dk1"/>
              </a:solidFill>
              <a:latin typeface="Signika"/>
              <a:ea typeface="Signika"/>
              <a:cs typeface="Signika"/>
              <a:sym typeface="Signika"/>
            </a:endParaRPr>
          </a:p>
        </p:txBody>
      </p:sp>
      <p:sp>
        <p:nvSpPr>
          <p:cNvPr id="123" name="Shape 123"/>
          <p:cNvSpPr txBox="1"/>
          <p:nvPr/>
        </p:nvSpPr>
        <p:spPr>
          <a:xfrm>
            <a:off x="457200" y="212778"/>
            <a:ext cx="8229600" cy="414900"/>
          </a:xfrm>
          <a:prstGeom prst="rect">
            <a:avLst/>
          </a:prstGeom>
          <a:noFill/>
          <a:ln>
            <a:noFill/>
          </a:ln>
        </p:spPr>
        <p:txBody>
          <a:bodyPr anchorCtr="0" anchor="b" bIns="91425" lIns="91425" rIns="91425" wrap="square" tIns="91425">
            <a:noAutofit/>
          </a:bodyPr>
          <a:lstStyle/>
          <a:p>
            <a:pPr indent="0" lvl="0" marL="0" marR="0" rtl="0" algn="l">
              <a:spcBef>
                <a:spcPts val="0"/>
              </a:spcBef>
              <a:buClr>
                <a:srgbClr val="F2F2F2"/>
              </a:buClr>
              <a:buSzPct val="25000"/>
              <a:buFont typeface="Signika"/>
              <a:buNone/>
            </a:pPr>
            <a:r>
              <a:rPr b="1" i="0" lang="es-419" sz="3200" u="none" cap="none" strike="noStrike">
                <a:latin typeface="Signika"/>
                <a:ea typeface="Signika"/>
                <a:cs typeface="Signika"/>
                <a:sym typeface="Signika"/>
              </a:rPr>
              <a:t>&gt; cf push = deploy</a:t>
            </a:r>
          </a:p>
        </p:txBody>
      </p:sp>
      <p:sp>
        <p:nvSpPr>
          <p:cNvPr id="124" name="Shape 124"/>
          <p:cNvSpPr/>
          <p:nvPr/>
        </p:nvSpPr>
        <p:spPr>
          <a:xfrm>
            <a:off x="276850" y="2488800"/>
            <a:ext cx="912600" cy="630600"/>
          </a:xfrm>
          <a:prstGeom prst="rect">
            <a:avLst/>
          </a:prstGeom>
          <a:solidFill>
            <a:schemeClr val="accent4"/>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CLI</a:t>
            </a:r>
          </a:p>
        </p:txBody>
      </p:sp>
      <p:grpSp>
        <p:nvGrpSpPr>
          <p:cNvPr id="125" name="Shape 125"/>
          <p:cNvGrpSpPr/>
          <p:nvPr/>
        </p:nvGrpSpPr>
        <p:grpSpPr>
          <a:xfrm>
            <a:off x="2974875" y="2262650"/>
            <a:ext cx="1833300" cy="1237800"/>
            <a:chOff x="2974875" y="2262650"/>
            <a:chExt cx="1833300" cy="1237800"/>
          </a:xfrm>
        </p:grpSpPr>
        <p:sp>
          <p:nvSpPr>
            <p:cNvPr id="126" name="Shape 126"/>
            <p:cNvSpPr/>
            <p:nvPr/>
          </p:nvSpPr>
          <p:spPr>
            <a:xfrm>
              <a:off x="3127275" y="2338850"/>
              <a:ext cx="1680900" cy="1161600"/>
            </a:xfrm>
            <a:prstGeom prst="rect">
              <a:avLst/>
            </a:prstGeom>
            <a:solidFill>
              <a:srgbClr val="A5A5A5"/>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spcBef>
                  <a:spcPts val="0"/>
                </a:spcBef>
                <a:buSzPct val="25000"/>
                <a:buNone/>
              </a:pPr>
              <a:r>
                <a:t/>
              </a:r>
              <a:endParaRPr b="1" i="0" sz="1400" u="none" cap="none" strike="noStrike">
                <a:solidFill>
                  <a:schemeClr val="dk1"/>
                </a:solidFill>
                <a:latin typeface="Signika"/>
                <a:ea typeface="Signika"/>
                <a:cs typeface="Signika"/>
                <a:sym typeface="Signika"/>
              </a:endParaRPr>
            </a:p>
          </p:txBody>
        </p:sp>
        <p:sp>
          <p:nvSpPr>
            <p:cNvPr id="127" name="Shape 127"/>
            <p:cNvSpPr/>
            <p:nvPr/>
          </p:nvSpPr>
          <p:spPr>
            <a:xfrm>
              <a:off x="2974875" y="2262650"/>
              <a:ext cx="1680900" cy="1161600"/>
            </a:xfrm>
            <a:prstGeom prst="rect">
              <a:avLst/>
            </a:prstGeom>
            <a:solidFill>
              <a:srgbClr val="A5A5A5"/>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Cloud Controller</a:t>
              </a:r>
            </a:p>
          </p:txBody>
        </p:sp>
      </p:grpSp>
      <p:cxnSp>
        <p:nvCxnSpPr>
          <p:cNvPr id="128" name="Shape 128"/>
          <p:cNvCxnSpPr/>
          <p:nvPr/>
        </p:nvCxnSpPr>
        <p:spPr>
          <a:xfrm>
            <a:off x="1824500" y="1146375"/>
            <a:ext cx="0" cy="3997200"/>
          </a:xfrm>
          <a:prstGeom prst="straightConnector1">
            <a:avLst/>
          </a:prstGeom>
          <a:noFill/>
          <a:ln cap="flat" cmpd="sng" w="28575">
            <a:solidFill>
              <a:schemeClr val="dk2"/>
            </a:solidFill>
            <a:prstDash val="dash"/>
            <a:round/>
            <a:headEnd len="med" w="med" type="none"/>
            <a:tailEnd len="med" w="med" type="none"/>
          </a:ln>
        </p:spPr>
      </p:cxnSp>
      <p:sp>
        <p:nvSpPr>
          <p:cNvPr id="129" name="Shape 129"/>
          <p:cNvSpPr/>
          <p:nvPr/>
        </p:nvSpPr>
        <p:spPr>
          <a:xfrm>
            <a:off x="1969400" y="1070175"/>
            <a:ext cx="795000" cy="738300"/>
          </a:xfrm>
          <a:prstGeom prst="can">
            <a:avLst>
              <a:gd fmla="val 25000" name="adj"/>
            </a:avLst>
          </a:prstGeom>
          <a:solidFill>
            <a:srgbClr val="A6A6A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400" u="none" cap="none" strike="noStrike">
                <a:solidFill>
                  <a:schemeClr val="dk1"/>
                </a:solidFill>
                <a:latin typeface="Signika"/>
                <a:ea typeface="Signika"/>
                <a:cs typeface="Signika"/>
                <a:sym typeface="Signika"/>
              </a:rPr>
              <a:t>CCDB</a:t>
            </a:r>
          </a:p>
          <a:p>
            <a:pPr indent="0" lvl="0" marL="0" marR="0" rtl="0" algn="ctr">
              <a:spcBef>
                <a:spcPts val="0"/>
              </a:spcBef>
              <a:buClr>
                <a:schemeClr val="dk1"/>
              </a:buClr>
              <a:buSzPct val="25000"/>
              <a:buFont typeface="Signika"/>
              <a:buNone/>
            </a:pPr>
            <a:r>
              <a:rPr b="1" i="0" lang="es-419" sz="1200" u="none" cap="none" strike="noStrike">
                <a:solidFill>
                  <a:schemeClr val="dk1"/>
                </a:solidFill>
                <a:latin typeface="Signika"/>
                <a:ea typeface="Signika"/>
                <a:cs typeface="Signika"/>
                <a:sym typeface="Signika"/>
              </a:rPr>
              <a:t>(MySQL)</a:t>
            </a:r>
          </a:p>
        </p:txBody>
      </p:sp>
      <p:sp>
        <p:nvSpPr>
          <p:cNvPr id="130" name="Shape 130"/>
          <p:cNvSpPr/>
          <p:nvPr/>
        </p:nvSpPr>
        <p:spPr>
          <a:xfrm>
            <a:off x="3779912" y="699542"/>
            <a:ext cx="1224180" cy="989604"/>
          </a:xfrm>
          <a:prstGeom prst="cloud">
            <a:avLst/>
          </a:prstGeom>
          <a:solidFill>
            <a:srgbClr val="A6A6A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200" u="none" cap="none" strike="noStrike">
                <a:solidFill>
                  <a:schemeClr val="dk1"/>
                </a:solidFill>
                <a:latin typeface="Signika"/>
                <a:ea typeface="Signika"/>
                <a:cs typeface="Signika"/>
                <a:sym typeface="Signika"/>
              </a:rPr>
              <a:t>Blob Store (S3, etc.)</a:t>
            </a:r>
          </a:p>
        </p:txBody>
      </p:sp>
      <p:sp>
        <p:nvSpPr>
          <p:cNvPr id="131" name="Shape 131"/>
          <p:cNvSpPr/>
          <p:nvPr/>
        </p:nvSpPr>
        <p:spPr>
          <a:xfrm>
            <a:off x="6285900" y="2481125"/>
            <a:ext cx="1680900" cy="961800"/>
          </a:xfrm>
          <a:prstGeom prst="rect">
            <a:avLst/>
          </a:prstGeom>
          <a:solidFill>
            <a:srgbClr val="A5A5A5"/>
          </a:solidFill>
          <a:ln cap="flat" cmpd="sng" w="19050">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Executor</a:t>
            </a:r>
          </a:p>
        </p:txBody>
      </p:sp>
      <p:sp>
        <p:nvSpPr>
          <p:cNvPr id="132" name="Shape 132"/>
          <p:cNvSpPr/>
          <p:nvPr/>
        </p:nvSpPr>
        <p:spPr>
          <a:xfrm>
            <a:off x="6285900" y="1493850"/>
            <a:ext cx="1680900" cy="961800"/>
          </a:xfrm>
          <a:prstGeom prst="rect">
            <a:avLst/>
          </a:prstGeom>
          <a:solidFill>
            <a:srgbClr val="A5A5A5"/>
          </a:solidFill>
          <a:ln cap="flat" cmpd="sng" w="19050">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Stager</a:t>
            </a:r>
          </a:p>
        </p:txBody>
      </p:sp>
      <p:sp>
        <p:nvSpPr>
          <p:cNvPr id="133" name="Shape 133"/>
          <p:cNvSpPr/>
          <p:nvPr/>
        </p:nvSpPr>
        <p:spPr>
          <a:xfrm>
            <a:off x="6362999" y="1949860"/>
            <a:ext cx="471600" cy="4557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400" u="none" cap="none" strike="noStrike">
                <a:solidFill>
                  <a:schemeClr val="dk1"/>
                </a:solidFill>
                <a:latin typeface="Signika"/>
                <a:ea typeface="Signika"/>
                <a:cs typeface="Signika"/>
                <a:sym typeface="Signika"/>
              </a:rPr>
              <a:t>W</a:t>
            </a:r>
          </a:p>
        </p:txBody>
      </p:sp>
      <p:sp>
        <p:nvSpPr>
          <p:cNvPr id="134" name="Shape 134"/>
          <p:cNvSpPr txBox="1"/>
          <p:nvPr/>
        </p:nvSpPr>
        <p:spPr>
          <a:xfrm>
            <a:off x="8005450" y="1662912"/>
            <a:ext cx="912600" cy="738300"/>
          </a:xfrm>
          <a:prstGeom prst="rect">
            <a:avLst/>
          </a:prstGeom>
          <a:noFill/>
          <a:ln>
            <a:noFill/>
          </a:ln>
        </p:spPr>
        <p:txBody>
          <a:bodyPr anchorCtr="0" anchor="t" bIns="91425" lIns="91425" rIns="91425" wrap="square" tIns="91425">
            <a:noAutofit/>
          </a:bodyPr>
          <a:lstStyle/>
          <a:p>
            <a:pPr indent="0" lvl="0" marL="0" marR="0" rtl="0" algn="l">
              <a:spcBef>
                <a:spcPts val="0"/>
              </a:spcBef>
              <a:buClr>
                <a:srgbClr val="FFFFFF"/>
              </a:buClr>
              <a:buSzPct val="25000"/>
              <a:buFont typeface="Signika"/>
              <a:buNone/>
            </a:pPr>
            <a:r>
              <a:rPr b="1" i="1" lang="es-419" sz="1800" u="none" cap="none" strike="noStrike">
                <a:solidFill>
                  <a:srgbClr val="FFFFFF"/>
                </a:solidFill>
                <a:latin typeface="Signika"/>
                <a:ea typeface="Signika"/>
                <a:cs typeface="Signika"/>
                <a:sym typeface="Signika"/>
              </a:rPr>
              <a:t>Build packs</a:t>
            </a:r>
          </a:p>
        </p:txBody>
      </p:sp>
      <p:sp>
        <p:nvSpPr>
          <p:cNvPr id="135" name="Shape 135"/>
          <p:cNvSpPr/>
          <p:nvPr/>
        </p:nvSpPr>
        <p:spPr>
          <a:xfrm>
            <a:off x="6902503" y="2919635"/>
            <a:ext cx="471600" cy="455700"/>
          </a:xfrm>
          <a:prstGeom prst="rect">
            <a:avLst/>
          </a:prstGeom>
          <a:solidFill>
            <a:schemeClr val="accent1"/>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400" u="none" cap="none" strike="noStrike">
                <a:solidFill>
                  <a:schemeClr val="dk1"/>
                </a:solidFill>
                <a:latin typeface="Signika"/>
                <a:ea typeface="Signika"/>
                <a:cs typeface="Signika"/>
                <a:sym typeface="Signika"/>
              </a:rPr>
              <a:t>A2</a:t>
            </a:r>
          </a:p>
        </p:txBody>
      </p:sp>
      <p:sp>
        <p:nvSpPr>
          <p:cNvPr id="136" name="Shape 136"/>
          <p:cNvSpPr/>
          <p:nvPr/>
        </p:nvSpPr>
        <p:spPr>
          <a:xfrm>
            <a:off x="7190132" y="4084185"/>
            <a:ext cx="471600" cy="455700"/>
          </a:xfrm>
          <a:prstGeom prst="rect">
            <a:avLst/>
          </a:prstGeom>
          <a:solidFill>
            <a:schemeClr val="accent1"/>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400" u="none" cap="none" strike="noStrike">
                <a:solidFill>
                  <a:schemeClr val="dk1"/>
                </a:solidFill>
                <a:latin typeface="Signika"/>
                <a:ea typeface="Signika"/>
                <a:cs typeface="Signika"/>
                <a:sym typeface="Signika"/>
              </a:rPr>
              <a:t>A2</a:t>
            </a:r>
          </a:p>
        </p:txBody>
      </p:sp>
      <p:sp>
        <p:nvSpPr>
          <p:cNvPr id="137" name="Shape 137"/>
          <p:cNvSpPr/>
          <p:nvPr/>
        </p:nvSpPr>
        <p:spPr>
          <a:xfrm>
            <a:off x="7723803" y="4084181"/>
            <a:ext cx="471600" cy="455700"/>
          </a:xfrm>
          <a:prstGeom prst="rect">
            <a:avLst/>
          </a:prstGeom>
          <a:solidFill>
            <a:schemeClr val="accent1"/>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400" u="none" cap="none" strike="noStrike">
                <a:solidFill>
                  <a:schemeClr val="dk1"/>
                </a:solidFill>
                <a:latin typeface="Signika"/>
                <a:ea typeface="Signika"/>
                <a:cs typeface="Signika"/>
                <a:sym typeface="Signika"/>
              </a:rPr>
              <a:t>A3</a:t>
            </a:r>
          </a:p>
        </p:txBody>
      </p:sp>
      <p:sp>
        <p:nvSpPr>
          <p:cNvPr id="138" name="Shape 138"/>
          <p:cNvSpPr/>
          <p:nvPr/>
        </p:nvSpPr>
        <p:spPr>
          <a:xfrm>
            <a:off x="7175033" y="3500460"/>
            <a:ext cx="471600" cy="455700"/>
          </a:xfrm>
          <a:prstGeom prst="rect">
            <a:avLst/>
          </a:prstGeom>
          <a:solidFill>
            <a:schemeClr val="accent1"/>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400" u="none" cap="none" strike="noStrike">
                <a:solidFill>
                  <a:schemeClr val="dk1"/>
                </a:solidFill>
                <a:latin typeface="Signika"/>
                <a:ea typeface="Signika"/>
                <a:cs typeface="Signika"/>
                <a:sym typeface="Signika"/>
              </a:rPr>
              <a:t>A3</a:t>
            </a:r>
          </a:p>
        </p:txBody>
      </p:sp>
      <p:sp>
        <p:nvSpPr>
          <p:cNvPr id="139" name="Shape 139"/>
          <p:cNvSpPr/>
          <p:nvPr/>
        </p:nvSpPr>
        <p:spPr>
          <a:xfrm>
            <a:off x="6406011" y="2922351"/>
            <a:ext cx="471600" cy="4557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400" u="none" cap="none" strike="noStrike">
                <a:solidFill>
                  <a:schemeClr val="dk1"/>
                </a:solidFill>
                <a:latin typeface="Signika"/>
                <a:ea typeface="Signika"/>
                <a:cs typeface="Signika"/>
                <a:sym typeface="Signika"/>
              </a:rPr>
              <a:t>A1</a:t>
            </a:r>
          </a:p>
        </p:txBody>
      </p:sp>
      <p:sp>
        <p:nvSpPr>
          <p:cNvPr id="140" name="Shape 140"/>
          <p:cNvSpPr/>
          <p:nvPr/>
        </p:nvSpPr>
        <p:spPr>
          <a:xfrm>
            <a:off x="6650311" y="3501909"/>
            <a:ext cx="471600" cy="455700"/>
          </a:xfrm>
          <a:prstGeom prst="rect">
            <a:avLst/>
          </a:prstGeom>
          <a:solidFill>
            <a:schemeClr val="accent6"/>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400" u="none" cap="none" strike="noStrike">
                <a:solidFill>
                  <a:schemeClr val="dk1"/>
                </a:solidFill>
                <a:latin typeface="Signika"/>
                <a:ea typeface="Signika"/>
                <a:cs typeface="Signika"/>
                <a:sym typeface="Signika"/>
              </a:rPr>
              <a:t>A1</a:t>
            </a:r>
          </a:p>
        </p:txBody>
      </p:sp>
      <p:grpSp>
        <p:nvGrpSpPr>
          <p:cNvPr id="141" name="Shape 141"/>
          <p:cNvGrpSpPr/>
          <p:nvPr/>
        </p:nvGrpSpPr>
        <p:grpSpPr>
          <a:xfrm>
            <a:off x="1189450" y="2563450"/>
            <a:ext cx="1785300" cy="1040150"/>
            <a:chOff x="1189450" y="2563450"/>
            <a:chExt cx="1785300" cy="1040150"/>
          </a:xfrm>
        </p:grpSpPr>
        <p:cxnSp>
          <p:nvCxnSpPr>
            <p:cNvPr id="142" name="Shape 142"/>
            <p:cNvCxnSpPr/>
            <p:nvPr/>
          </p:nvCxnSpPr>
          <p:spPr>
            <a:xfrm>
              <a:off x="1189450" y="2804100"/>
              <a:ext cx="1785300" cy="39300"/>
            </a:xfrm>
            <a:prstGeom prst="straightConnector1">
              <a:avLst/>
            </a:prstGeom>
            <a:noFill/>
            <a:ln cap="flat" cmpd="sng" w="38100">
              <a:solidFill>
                <a:schemeClr val="accent5"/>
              </a:solidFill>
              <a:prstDash val="solid"/>
              <a:round/>
              <a:headEnd len="med" w="med" type="none"/>
              <a:tailEnd len="lg" w="lg" type="triangle"/>
            </a:ln>
          </p:spPr>
        </p:cxnSp>
        <p:sp>
          <p:nvSpPr>
            <p:cNvPr id="143" name="Shape 143"/>
            <p:cNvSpPr/>
            <p:nvPr/>
          </p:nvSpPr>
          <p:spPr>
            <a:xfrm>
              <a:off x="1259632" y="2563450"/>
              <a:ext cx="972000" cy="555900"/>
            </a:xfrm>
            <a:prstGeom prst="roundRect">
              <a:avLst>
                <a:gd fmla="val 16667" name="adj"/>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spcBef>
                  <a:spcPts val="0"/>
                </a:spcBef>
                <a:buClr>
                  <a:schemeClr val="dk1"/>
                </a:buClr>
                <a:buSzPct val="25000"/>
                <a:buFont typeface="Signika"/>
                <a:buNone/>
              </a:pPr>
              <a:r>
                <a:rPr i="0" lang="es-419" sz="1400" u="none" cap="none" strike="noStrike">
                  <a:solidFill>
                    <a:schemeClr val="dk1"/>
                  </a:solidFill>
                  <a:latin typeface="Signika"/>
                  <a:ea typeface="Signika"/>
                  <a:cs typeface="Signika"/>
                  <a:sym typeface="Signika"/>
                </a:rPr>
                <a:t>Pkg</a:t>
              </a:r>
            </a:p>
          </p:txBody>
        </p:sp>
        <p:sp>
          <p:nvSpPr>
            <p:cNvPr id="144" name="Shape 144"/>
            <p:cNvSpPr/>
            <p:nvPr/>
          </p:nvSpPr>
          <p:spPr>
            <a:xfrm>
              <a:off x="1259632" y="3047700"/>
              <a:ext cx="972000" cy="555900"/>
            </a:xfrm>
            <a:prstGeom prst="roundRect">
              <a:avLst>
                <a:gd fmla="val 16667" name="adj"/>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spcBef>
                  <a:spcPts val="0"/>
                </a:spcBef>
                <a:buClr>
                  <a:schemeClr val="dk1"/>
                </a:buClr>
                <a:buSzPct val="25000"/>
                <a:buFont typeface="Signika"/>
                <a:buNone/>
              </a:pPr>
              <a:r>
                <a:rPr i="0" lang="es-419" sz="1200" u="none" cap="none" strike="noStrike">
                  <a:solidFill>
                    <a:schemeClr val="dk1"/>
                  </a:solidFill>
                  <a:latin typeface="Signika"/>
                  <a:ea typeface="Signika"/>
                  <a:cs typeface="Signika"/>
                  <a:sym typeface="Signika"/>
                </a:rPr>
                <a:t>Metadata</a:t>
              </a:r>
            </a:p>
          </p:txBody>
        </p:sp>
      </p:grpSp>
      <p:grpSp>
        <p:nvGrpSpPr>
          <p:cNvPr id="145" name="Shape 145"/>
          <p:cNvGrpSpPr/>
          <p:nvPr/>
        </p:nvGrpSpPr>
        <p:grpSpPr>
          <a:xfrm>
            <a:off x="2342624" y="1491650"/>
            <a:ext cx="1941301" cy="771000"/>
            <a:chOff x="2342624" y="1491650"/>
            <a:chExt cx="1941301" cy="771000"/>
          </a:xfrm>
        </p:grpSpPr>
        <p:cxnSp>
          <p:nvCxnSpPr>
            <p:cNvPr id="146" name="Shape 146"/>
            <p:cNvCxnSpPr/>
            <p:nvPr/>
          </p:nvCxnSpPr>
          <p:spPr>
            <a:xfrm flipH="1" rot="10800000">
              <a:off x="3815325" y="1491650"/>
              <a:ext cx="468600" cy="771000"/>
            </a:xfrm>
            <a:prstGeom prst="straightConnector1">
              <a:avLst/>
            </a:prstGeom>
            <a:noFill/>
            <a:ln cap="flat" cmpd="sng" w="38100">
              <a:solidFill>
                <a:schemeClr val="accent5"/>
              </a:solidFill>
              <a:prstDash val="solid"/>
              <a:round/>
              <a:headEnd len="med" w="med" type="none"/>
              <a:tailEnd len="lg" w="lg" type="triangle"/>
            </a:ln>
          </p:spPr>
        </p:cxnSp>
        <p:sp>
          <p:nvSpPr>
            <p:cNvPr id="147" name="Shape 147"/>
            <p:cNvSpPr/>
            <p:nvPr/>
          </p:nvSpPr>
          <p:spPr>
            <a:xfrm>
              <a:off x="3605675" y="1635647"/>
              <a:ext cx="593700" cy="432000"/>
            </a:xfrm>
            <a:prstGeom prst="roundRect">
              <a:avLst>
                <a:gd fmla="val 16667" name="adj"/>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spcBef>
                  <a:spcPts val="0"/>
                </a:spcBef>
                <a:buClr>
                  <a:schemeClr val="dk1"/>
                </a:buClr>
                <a:buSzPct val="25000"/>
                <a:buFont typeface="Signika"/>
                <a:buNone/>
              </a:pPr>
              <a:r>
                <a:rPr i="0" lang="es-419" sz="1400" u="none" cap="none" strike="noStrike">
                  <a:solidFill>
                    <a:schemeClr val="dk1"/>
                  </a:solidFill>
                  <a:latin typeface="Signika"/>
                  <a:ea typeface="Signika"/>
                  <a:cs typeface="Signika"/>
                  <a:sym typeface="Signika"/>
                </a:rPr>
                <a:t>Pkg</a:t>
              </a:r>
            </a:p>
          </p:txBody>
        </p:sp>
        <p:cxnSp>
          <p:nvCxnSpPr>
            <p:cNvPr id="148" name="Shape 148"/>
            <p:cNvCxnSpPr/>
            <p:nvPr/>
          </p:nvCxnSpPr>
          <p:spPr>
            <a:xfrm rot="10800000">
              <a:off x="2342624" y="1808449"/>
              <a:ext cx="1472700" cy="454200"/>
            </a:xfrm>
            <a:prstGeom prst="straightConnector1">
              <a:avLst/>
            </a:prstGeom>
            <a:noFill/>
            <a:ln cap="flat" cmpd="sng" w="38100">
              <a:solidFill>
                <a:schemeClr val="accent6"/>
              </a:solidFill>
              <a:prstDash val="solid"/>
              <a:round/>
              <a:headEnd len="med" w="med" type="none"/>
              <a:tailEnd len="lg" w="lg" type="triangle"/>
            </a:ln>
          </p:spPr>
        </p:cxnSp>
        <p:sp>
          <p:nvSpPr>
            <p:cNvPr id="149" name="Shape 149"/>
            <p:cNvSpPr/>
            <p:nvPr/>
          </p:nvSpPr>
          <p:spPr>
            <a:xfrm>
              <a:off x="2699792" y="1635646"/>
              <a:ext cx="864000" cy="450600"/>
            </a:xfrm>
            <a:prstGeom prst="roundRect">
              <a:avLst>
                <a:gd fmla="val 16667" name="adj"/>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spcBef>
                  <a:spcPts val="0"/>
                </a:spcBef>
                <a:buClr>
                  <a:schemeClr val="dk1"/>
                </a:buClr>
                <a:buSzPct val="25000"/>
                <a:buFont typeface="Signika"/>
                <a:buNone/>
              </a:pPr>
              <a:r>
                <a:rPr i="0" lang="es-419" sz="1200" u="none" cap="none" strike="noStrike">
                  <a:solidFill>
                    <a:schemeClr val="dk1"/>
                  </a:solidFill>
                  <a:latin typeface="Signika"/>
                  <a:ea typeface="Signika"/>
                  <a:cs typeface="Signika"/>
                  <a:sym typeface="Signika"/>
                </a:rPr>
                <a:t>Metadata</a:t>
              </a:r>
            </a:p>
          </p:txBody>
        </p:sp>
      </p:grpSp>
      <p:grpSp>
        <p:nvGrpSpPr>
          <p:cNvPr id="150" name="Shape 150"/>
          <p:cNvGrpSpPr/>
          <p:nvPr/>
        </p:nvGrpSpPr>
        <p:grpSpPr>
          <a:xfrm>
            <a:off x="4565885" y="1544311"/>
            <a:ext cx="1719900" cy="523480"/>
            <a:chOff x="4565885" y="1544311"/>
            <a:chExt cx="1719900" cy="523480"/>
          </a:xfrm>
        </p:grpSpPr>
        <p:cxnSp>
          <p:nvCxnSpPr>
            <p:cNvPr id="151" name="Shape 151"/>
            <p:cNvCxnSpPr/>
            <p:nvPr/>
          </p:nvCxnSpPr>
          <p:spPr>
            <a:xfrm>
              <a:off x="4565885" y="1544311"/>
              <a:ext cx="1719900" cy="430500"/>
            </a:xfrm>
            <a:prstGeom prst="straightConnector1">
              <a:avLst/>
            </a:prstGeom>
            <a:noFill/>
            <a:ln cap="flat" cmpd="sng" w="38100">
              <a:solidFill>
                <a:schemeClr val="accent5"/>
              </a:solidFill>
              <a:prstDash val="solid"/>
              <a:round/>
              <a:headEnd len="med" w="med" type="none"/>
              <a:tailEnd len="lg" w="lg" type="triangle"/>
            </a:ln>
          </p:spPr>
        </p:cxnSp>
        <p:sp>
          <p:nvSpPr>
            <p:cNvPr id="152" name="Shape 152"/>
            <p:cNvSpPr/>
            <p:nvPr/>
          </p:nvSpPr>
          <p:spPr>
            <a:xfrm>
              <a:off x="5241150" y="1625591"/>
              <a:ext cx="593700" cy="442200"/>
            </a:xfrm>
            <a:prstGeom prst="roundRect">
              <a:avLst>
                <a:gd fmla="val 16667" name="adj"/>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spcBef>
                  <a:spcPts val="0"/>
                </a:spcBef>
                <a:buClr>
                  <a:schemeClr val="dk1"/>
                </a:buClr>
                <a:buSzPct val="25000"/>
                <a:buFont typeface="Signika"/>
                <a:buNone/>
              </a:pPr>
              <a:r>
                <a:rPr i="0" lang="es-419" sz="1400" u="none" cap="none" strike="noStrike">
                  <a:solidFill>
                    <a:schemeClr val="dk1"/>
                  </a:solidFill>
                  <a:latin typeface="Signika"/>
                  <a:ea typeface="Signika"/>
                  <a:cs typeface="Signika"/>
                  <a:sym typeface="Signika"/>
                </a:rPr>
                <a:t>Pkg</a:t>
              </a:r>
            </a:p>
          </p:txBody>
        </p:sp>
      </p:grpSp>
      <p:grpSp>
        <p:nvGrpSpPr>
          <p:cNvPr id="153" name="Shape 153"/>
          <p:cNvGrpSpPr/>
          <p:nvPr/>
        </p:nvGrpSpPr>
        <p:grpSpPr>
          <a:xfrm>
            <a:off x="5003072" y="1059582"/>
            <a:ext cx="2123400" cy="434162"/>
            <a:chOff x="5003072" y="1059582"/>
            <a:chExt cx="2123400" cy="434162"/>
          </a:xfrm>
        </p:grpSpPr>
        <p:cxnSp>
          <p:nvCxnSpPr>
            <p:cNvPr id="154" name="Shape 154"/>
            <p:cNvCxnSpPr>
              <a:endCxn id="130" idx="0"/>
            </p:cNvCxnSpPr>
            <p:nvPr/>
          </p:nvCxnSpPr>
          <p:spPr>
            <a:xfrm rot="10800000">
              <a:off x="5003072" y="1194344"/>
              <a:ext cx="2123400" cy="299400"/>
            </a:xfrm>
            <a:prstGeom prst="straightConnector1">
              <a:avLst/>
            </a:prstGeom>
            <a:noFill/>
            <a:ln cap="flat" cmpd="sng" w="38100">
              <a:solidFill>
                <a:schemeClr val="accent5"/>
              </a:solidFill>
              <a:prstDash val="solid"/>
              <a:round/>
              <a:headEnd len="med" w="med" type="none"/>
              <a:tailEnd len="lg" w="lg" type="triangle"/>
            </a:ln>
          </p:spPr>
        </p:cxnSp>
        <p:sp>
          <p:nvSpPr>
            <p:cNvPr id="155" name="Shape 155"/>
            <p:cNvSpPr/>
            <p:nvPr/>
          </p:nvSpPr>
          <p:spPr>
            <a:xfrm>
              <a:off x="5833800" y="1059582"/>
              <a:ext cx="754500" cy="408900"/>
            </a:xfrm>
            <a:prstGeom prst="roundRect">
              <a:avLst>
                <a:gd fmla="val 16667" name="adj"/>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spcBef>
                  <a:spcPts val="0"/>
                </a:spcBef>
                <a:buClr>
                  <a:schemeClr val="dk1"/>
                </a:buClr>
                <a:buSzPct val="25000"/>
                <a:buFont typeface="Signika"/>
                <a:buNone/>
              </a:pPr>
              <a:r>
                <a:rPr i="0" lang="es-419" sz="1200" u="none" cap="none" strike="noStrike">
                  <a:solidFill>
                    <a:schemeClr val="dk1"/>
                  </a:solidFill>
                  <a:latin typeface="Signika"/>
                  <a:ea typeface="Signika"/>
                  <a:cs typeface="Signika"/>
                  <a:sym typeface="Signika"/>
                </a:rPr>
                <a:t>Droplet</a:t>
              </a:r>
            </a:p>
          </p:txBody>
        </p:sp>
      </p:grpSp>
      <p:grpSp>
        <p:nvGrpSpPr>
          <p:cNvPr id="156" name="Shape 156"/>
          <p:cNvGrpSpPr/>
          <p:nvPr/>
        </p:nvGrpSpPr>
        <p:grpSpPr>
          <a:xfrm>
            <a:off x="4565885" y="1544311"/>
            <a:ext cx="2084400" cy="2185500"/>
            <a:chOff x="4565885" y="1544311"/>
            <a:chExt cx="2084400" cy="2185500"/>
          </a:xfrm>
        </p:grpSpPr>
        <p:cxnSp>
          <p:nvCxnSpPr>
            <p:cNvPr id="157" name="Shape 157"/>
            <p:cNvCxnSpPr/>
            <p:nvPr/>
          </p:nvCxnSpPr>
          <p:spPr>
            <a:xfrm>
              <a:off x="4565885" y="1544311"/>
              <a:ext cx="1719900" cy="1417800"/>
            </a:xfrm>
            <a:prstGeom prst="straightConnector1">
              <a:avLst/>
            </a:prstGeom>
            <a:noFill/>
            <a:ln cap="flat" cmpd="sng" w="38100">
              <a:solidFill>
                <a:schemeClr val="accent5"/>
              </a:solidFill>
              <a:prstDash val="solid"/>
              <a:round/>
              <a:headEnd len="med" w="med" type="none"/>
              <a:tailEnd len="lg" w="lg" type="triangle"/>
            </a:ln>
          </p:spPr>
        </p:cxnSp>
        <p:cxnSp>
          <p:nvCxnSpPr>
            <p:cNvPr id="158" name="Shape 158"/>
            <p:cNvCxnSpPr/>
            <p:nvPr/>
          </p:nvCxnSpPr>
          <p:spPr>
            <a:xfrm>
              <a:off x="4565885" y="1544311"/>
              <a:ext cx="2084400" cy="2185500"/>
            </a:xfrm>
            <a:prstGeom prst="straightConnector1">
              <a:avLst/>
            </a:prstGeom>
            <a:noFill/>
            <a:ln cap="flat" cmpd="sng" w="38100">
              <a:solidFill>
                <a:schemeClr val="accent5"/>
              </a:solidFill>
              <a:prstDash val="solid"/>
              <a:round/>
              <a:headEnd len="med" w="med" type="none"/>
              <a:tailEnd len="lg" w="lg" type="triangle"/>
            </a:ln>
          </p:spPr>
        </p:cxnSp>
        <p:sp>
          <p:nvSpPr>
            <p:cNvPr id="159" name="Shape 159"/>
            <p:cNvSpPr/>
            <p:nvPr/>
          </p:nvSpPr>
          <p:spPr>
            <a:xfrm>
              <a:off x="5308500" y="2427734"/>
              <a:ext cx="775800" cy="350100"/>
            </a:xfrm>
            <a:prstGeom prst="roundRect">
              <a:avLst>
                <a:gd fmla="val 16667" name="adj"/>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spcBef>
                  <a:spcPts val="0"/>
                </a:spcBef>
                <a:buClr>
                  <a:schemeClr val="dk1"/>
                </a:buClr>
                <a:buSzPct val="25000"/>
                <a:buFont typeface="Signika"/>
                <a:buNone/>
              </a:pPr>
              <a:r>
                <a:rPr i="0" lang="es-419" sz="1200" u="none" cap="none" strike="noStrike">
                  <a:solidFill>
                    <a:schemeClr val="dk1"/>
                  </a:solidFill>
                  <a:latin typeface="Signika"/>
                  <a:ea typeface="Signika"/>
                  <a:cs typeface="Signika"/>
                  <a:sym typeface="Signika"/>
                </a:rPr>
                <a:t>Droplet</a:t>
              </a:r>
            </a:p>
          </p:txBody>
        </p:sp>
      </p:grpSp>
      <p:sp>
        <p:nvSpPr>
          <p:cNvPr id="160" name="Shape 160"/>
          <p:cNvSpPr/>
          <p:nvPr/>
        </p:nvSpPr>
        <p:spPr>
          <a:xfrm>
            <a:off x="185650" y="3752350"/>
            <a:ext cx="1095000" cy="630600"/>
          </a:xfrm>
          <a:prstGeom prst="rect">
            <a:avLst/>
          </a:prstGeom>
          <a:solidFill>
            <a:schemeClr val="accent4"/>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Users</a:t>
            </a:r>
          </a:p>
        </p:txBody>
      </p:sp>
      <p:sp>
        <p:nvSpPr>
          <p:cNvPr id="161" name="Shape 161"/>
          <p:cNvSpPr/>
          <p:nvPr/>
        </p:nvSpPr>
        <p:spPr>
          <a:xfrm>
            <a:off x="2043250" y="2067695"/>
            <a:ext cx="564600" cy="2088300"/>
          </a:xfrm>
          <a:prstGeom prst="rect">
            <a:avLst/>
          </a:prstGeom>
          <a:solidFill>
            <a:srgbClr val="A5A5A5"/>
          </a:solidFill>
          <a:ln cap="flat" cmpd="sng" w="19050">
            <a:solidFill>
              <a:schemeClr val="dk2"/>
            </a:solidFill>
            <a:prstDash val="solid"/>
            <a:round/>
            <a:headEnd len="med" w="med" type="none"/>
            <a:tailEnd len="med" w="med" type="none"/>
          </a:ln>
        </p:spPr>
        <p:txBody>
          <a:bodyPr anchorCtr="0" anchor="t" bIns="91425" lIns="91425" rIns="91425" wrap="square" tIns="91425">
            <a:noAutofit/>
          </a:bodyPr>
          <a:lstStyle/>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R</a:t>
            </a:r>
          </a:p>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o</a:t>
            </a:r>
          </a:p>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u</a:t>
            </a:r>
          </a:p>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t</a:t>
            </a:r>
          </a:p>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e</a:t>
            </a:r>
          </a:p>
          <a:p>
            <a:pPr indent="0" lvl="0" marL="0" marR="0" rtl="0" algn="ctr">
              <a:spcBef>
                <a:spcPts val="0"/>
              </a:spcBef>
              <a:buClr>
                <a:schemeClr val="dk1"/>
              </a:buClr>
              <a:buSzPct val="25000"/>
              <a:buFont typeface="Signika"/>
              <a:buNone/>
            </a:pPr>
            <a:r>
              <a:rPr b="1" i="0" lang="es-419" sz="1800" u="none" cap="none" strike="noStrike">
                <a:solidFill>
                  <a:schemeClr val="dk1"/>
                </a:solidFill>
                <a:latin typeface="Signika"/>
                <a:ea typeface="Signika"/>
                <a:cs typeface="Signika"/>
                <a:sym typeface="Signika"/>
              </a:rPr>
              <a:t>r</a:t>
            </a:r>
          </a:p>
        </p:txBody>
      </p:sp>
      <p:grpSp>
        <p:nvGrpSpPr>
          <p:cNvPr id="162" name="Shape 162"/>
          <p:cNvGrpSpPr/>
          <p:nvPr/>
        </p:nvGrpSpPr>
        <p:grpSpPr>
          <a:xfrm>
            <a:off x="1280650" y="3150201"/>
            <a:ext cx="5369661" cy="1161894"/>
            <a:chOff x="1280650" y="3150201"/>
            <a:chExt cx="5369661" cy="1161894"/>
          </a:xfrm>
        </p:grpSpPr>
        <p:cxnSp>
          <p:nvCxnSpPr>
            <p:cNvPr id="163" name="Shape 163"/>
            <p:cNvCxnSpPr/>
            <p:nvPr/>
          </p:nvCxnSpPr>
          <p:spPr>
            <a:xfrm flipH="1" rot="10800000">
              <a:off x="1280650" y="3712749"/>
              <a:ext cx="4308000" cy="354900"/>
            </a:xfrm>
            <a:prstGeom prst="straightConnector1">
              <a:avLst/>
            </a:prstGeom>
            <a:noFill/>
            <a:ln cap="flat" cmpd="sng" w="38100">
              <a:solidFill>
                <a:srgbClr val="38761D"/>
              </a:solidFill>
              <a:prstDash val="solid"/>
              <a:round/>
              <a:headEnd len="med" w="med" type="none"/>
              <a:tailEnd len="med" w="med" type="none"/>
            </a:ln>
          </p:spPr>
        </p:cxnSp>
        <p:cxnSp>
          <p:nvCxnSpPr>
            <p:cNvPr id="164" name="Shape 164"/>
            <p:cNvCxnSpPr/>
            <p:nvPr/>
          </p:nvCxnSpPr>
          <p:spPr>
            <a:xfrm flipH="1" rot="10800000">
              <a:off x="5578611" y="3150201"/>
              <a:ext cx="827400" cy="552600"/>
            </a:xfrm>
            <a:prstGeom prst="straightConnector1">
              <a:avLst/>
            </a:prstGeom>
            <a:noFill/>
            <a:ln cap="flat" cmpd="sng" w="38100">
              <a:solidFill>
                <a:srgbClr val="38761D"/>
              </a:solidFill>
              <a:prstDash val="solid"/>
              <a:round/>
              <a:headEnd len="med" w="med" type="none"/>
              <a:tailEnd len="lg" w="lg" type="stealth"/>
            </a:ln>
          </p:spPr>
        </p:cxnSp>
        <p:cxnSp>
          <p:nvCxnSpPr>
            <p:cNvPr id="165" name="Shape 165"/>
            <p:cNvCxnSpPr/>
            <p:nvPr/>
          </p:nvCxnSpPr>
          <p:spPr>
            <a:xfrm>
              <a:off x="5591611" y="3708159"/>
              <a:ext cx="1058700" cy="21600"/>
            </a:xfrm>
            <a:prstGeom prst="straightConnector1">
              <a:avLst/>
            </a:prstGeom>
            <a:noFill/>
            <a:ln cap="flat" cmpd="sng" w="38100">
              <a:solidFill>
                <a:srgbClr val="38761D"/>
              </a:solidFill>
              <a:prstDash val="solid"/>
              <a:round/>
              <a:headEnd len="med" w="med" type="none"/>
              <a:tailEnd len="lg" w="lg" type="stealth"/>
            </a:ln>
          </p:spPr>
        </p:cxnSp>
        <p:sp>
          <p:nvSpPr>
            <p:cNvPr id="166" name="Shape 166"/>
            <p:cNvSpPr txBox="1"/>
            <p:nvPr/>
          </p:nvSpPr>
          <p:spPr>
            <a:xfrm>
              <a:off x="2788250" y="3856395"/>
              <a:ext cx="2441100" cy="455700"/>
            </a:xfrm>
            <a:prstGeom prst="rect">
              <a:avLst/>
            </a:prstGeom>
            <a:noFill/>
            <a:ln cap="flat" cmpd="sng" w="9525">
              <a:solidFill>
                <a:srgbClr val="38761D"/>
              </a:solidFill>
              <a:prstDash val="solid"/>
              <a:round/>
              <a:headEnd len="med" w="med" type="none"/>
              <a:tailEnd len="med" w="med" type="none"/>
            </a:ln>
          </p:spPr>
          <p:txBody>
            <a:bodyPr anchorCtr="0" anchor="t" bIns="91425" lIns="91425" rIns="91425" wrap="square" tIns="91425">
              <a:noAutofit/>
            </a:bodyPr>
            <a:lstStyle/>
            <a:p>
              <a:pPr indent="0" lvl="0" marL="0" marR="0" rtl="0" algn="l">
                <a:spcBef>
                  <a:spcPts val="0"/>
                </a:spcBef>
                <a:buClr>
                  <a:srgbClr val="FFFFFF"/>
                </a:buClr>
                <a:buSzPct val="25000"/>
                <a:buFont typeface="Signika"/>
                <a:buNone/>
              </a:pPr>
              <a:r>
                <a:rPr b="1" i="1" lang="es-419" sz="1400" u="none" cap="none" strike="noStrike">
                  <a:solidFill>
                    <a:srgbClr val="38761D"/>
                  </a:solidFill>
                  <a:latin typeface="Signika"/>
                  <a:ea typeface="Signika"/>
                  <a:cs typeface="Signika"/>
                  <a:sym typeface="Signika"/>
                </a:rPr>
                <a:t>A1.yourdomain.com</a:t>
              </a:r>
            </a:p>
          </p:txBody>
        </p:sp>
      </p:grpSp>
      <p:sp>
        <p:nvSpPr>
          <p:cNvPr id="167" name="Shape 167"/>
          <p:cNvSpPr txBox="1"/>
          <p:nvPr/>
        </p:nvSpPr>
        <p:spPr>
          <a:xfrm>
            <a:off x="371250" y="4590700"/>
            <a:ext cx="1310700" cy="353700"/>
          </a:xfrm>
          <a:prstGeom prst="rect">
            <a:avLst/>
          </a:prstGeom>
          <a:noFill/>
          <a:ln>
            <a:noFill/>
          </a:ln>
        </p:spPr>
        <p:txBody>
          <a:bodyPr anchorCtr="0" anchor="t" bIns="91425" lIns="91425" rIns="91425" wrap="square" tIns="91425">
            <a:noAutofit/>
          </a:bodyPr>
          <a:lstStyle/>
          <a:p>
            <a:pPr indent="0" lvl="0" marL="0" marR="0" rtl="0" algn="r">
              <a:spcBef>
                <a:spcPts val="0"/>
              </a:spcBef>
              <a:buClr>
                <a:srgbClr val="D1493B"/>
              </a:buClr>
              <a:buSzPct val="25000"/>
              <a:buFont typeface="Signika"/>
              <a:buNone/>
            </a:pPr>
            <a:r>
              <a:rPr b="1" i="0" lang="es-419" sz="1600" u="none" cap="none" strike="noStrike">
                <a:solidFill>
                  <a:srgbClr val="D1493B"/>
                </a:solidFill>
                <a:latin typeface="Signika"/>
                <a:ea typeface="Signika"/>
                <a:cs typeface="Signika"/>
                <a:sym typeface="Signika"/>
              </a:rPr>
              <a:t>Frontend</a:t>
            </a:r>
          </a:p>
        </p:txBody>
      </p:sp>
      <p:sp>
        <p:nvSpPr>
          <p:cNvPr id="168" name="Shape 168"/>
          <p:cNvSpPr txBox="1"/>
          <p:nvPr/>
        </p:nvSpPr>
        <p:spPr>
          <a:xfrm>
            <a:off x="1924150" y="4590700"/>
            <a:ext cx="1310700" cy="353700"/>
          </a:xfrm>
          <a:prstGeom prst="rect">
            <a:avLst/>
          </a:prstGeom>
          <a:noFill/>
          <a:ln>
            <a:noFill/>
          </a:ln>
        </p:spPr>
        <p:txBody>
          <a:bodyPr anchorCtr="0" anchor="t" bIns="91425" lIns="91425" rIns="91425" wrap="square" tIns="91425">
            <a:noAutofit/>
          </a:bodyPr>
          <a:lstStyle/>
          <a:p>
            <a:pPr indent="0" lvl="0" marL="0" marR="0" rtl="0" algn="l">
              <a:spcBef>
                <a:spcPts val="0"/>
              </a:spcBef>
              <a:buClr>
                <a:srgbClr val="D1493B"/>
              </a:buClr>
              <a:buSzPct val="25000"/>
              <a:buFont typeface="Signika"/>
              <a:buNone/>
            </a:pPr>
            <a:r>
              <a:rPr b="1" i="0" lang="es-419" sz="1600" u="none" cap="none" strike="noStrike">
                <a:solidFill>
                  <a:srgbClr val="D1493B"/>
                </a:solidFill>
                <a:latin typeface="Signika"/>
                <a:ea typeface="Signika"/>
                <a:cs typeface="Signika"/>
                <a:sym typeface="Signika"/>
              </a:rPr>
              <a:t>Backend</a:t>
            </a:r>
          </a:p>
        </p:txBody>
      </p:sp>
      <p:grpSp>
        <p:nvGrpSpPr>
          <p:cNvPr id="169" name="Shape 169"/>
          <p:cNvGrpSpPr/>
          <p:nvPr/>
        </p:nvGrpSpPr>
        <p:grpSpPr>
          <a:xfrm>
            <a:off x="4808175" y="1974349"/>
            <a:ext cx="1463700" cy="945300"/>
            <a:chOff x="4808175" y="1974349"/>
            <a:chExt cx="1463700" cy="945300"/>
          </a:xfrm>
        </p:grpSpPr>
        <p:cxnSp>
          <p:nvCxnSpPr>
            <p:cNvPr id="170" name="Shape 170"/>
            <p:cNvCxnSpPr/>
            <p:nvPr/>
          </p:nvCxnSpPr>
          <p:spPr>
            <a:xfrm flipH="1" rot="10800000">
              <a:off x="4808175" y="1974349"/>
              <a:ext cx="1463700" cy="945300"/>
            </a:xfrm>
            <a:prstGeom prst="straightConnector1">
              <a:avLst/>
            </a:prstGeom>
            <a:noFill/>
            <a:ln cap="flat" cmpd="sng" w="38100">
              <a:solidFill>
                <a:schemeClr val="accent4"/>
              </a:solidFill>
              <a:prstDash val="solid"/>
              <a:round/>
              <a:headEnd len="med" w="med" type="none"/>
              <a:tailEnd len="lg" w="lg" type="triangle"/>
            </a:ln>
          </p:spPr>
        </p:cxnSp>
        <p:sp>
          <p:nvSpPr>
            <p:cNvPr id="171" name="Shape 171"/>
            <p:cNvSpPr txBox="1"/>
            <p:nvPr/>
          </p:nvSpPr>
          <p:spPr>
            <a:xfrm>
              <a:off x="4936962" y="2158800"/>
              <a:ext cx="1258800" cy="455700"/>
            </a:xfrm>
            <a:prstGeom prst="rect">
              <a:avLst/>
            </a:prstGeom>
            <a:noFill/>
            <a:ln>
              <a:noFill/>
            </a:ln>
          </p:spPr>
          <p:txBody>
            <a:bodyPr anchorCtr="0" anchor="t" bIns="91425" lIns="91425" rIns="91425" wrap="square" tIns="91425">
              <a:noAutofit/>
            </a:bodyPr>
            <a:lstStyle/>
            <a:p>
              <a:pPr indent="0" lvl="0" marL="0" marR="0" rtl="0" algn="l">
                <a:spcBef>
                  <a:spcPts val="0"/>
                </a:spcBef>
                <a:buClr>
                  <a:srgbClr val="FFFFFF"/>
                </a:buClr>
                <a:buSzPct val="25000"/>
                <a:buFont typeface="Signika"/>
                <a:buNone/>
              </a:pPr>
              <a:r>
                <a:rPr b="1" i="1" lang="es-419" sz="1400" u="none" cap="none" strike="noStrike">
                  <a:solidFill>
                    <a:srgbClr val="990000"/>
                  </a:solidFill>
                  <a:latin typeface="Signika"/>
                  <a:ea typeface="Signika"/>
                  <a:cs typeface="Signika"/>
                  <a:sym typeface="Signika"/>
                </a:rPr>
                <a:t>Stage A1</a:t>
              </a:r>
            </a:p>
          </p:txBody>
        </p:sp>
      </p:grpSp>
      <p:grpSp>
        <p:nvGrpSpPr>
          <p:cNvPr id="172" name="Shape 172"/>
          <p:cNvGrpSpPr/>
          <p:nvPr/>
        </p:nvGrpSpPr>
        <p:grpSpPr>
          <a:xfrm>
            <a:off x="4808175" y="2917125"/>
            <a:ext cx="1842136" cy="812634"/>
            <a:chOff x="4808175" y="2917125"/>
            <a:chExt cx="1842136" cy="812634"/>
          </a:xfrm>
        </p:grpSpPr>
        <p:cxnSp>
          <p:nvCxnSpPr>
            <p:cNvPr id="173" name="Shape 173"/>
            <p:cNvCxnSpPr/>
            <p:nvPr/>
          </p:nvCxnSpPr>
          <p:spPr>
            <a:xfrm>
              <a:off x="4808175" y="2984150"/>
              <a:ext cx="1554900" cy="165900"/>
            </a:xfrm>
            <a:prstGeom prst="straightConnector1">
              <a:avLst/>
            </a:prstGeom>
            <a:noFill/>
            <a:ln cap="flat" cmpd="sng" w="38100">
              <a:solidFill>
                <a:schemeClr val="accent4"/>
              </a:solidFill>
              <a:prstDash val="solid"/>
              <a:round/>
              <a:headEnd len="med" w="med" type="none"/>
              <a:tailEnd len="lg" w="lg" type="triangle"/>
            </a:ln>
          </p:spPr>
        </p:cxnSp>
        <p:cxnSp>
          <p:nvCxnSpPr>
            <p:cNvPr id="174" name="Shape 174"/>
            <p:cNvCxnSpPr/>
            <p:nvPr/>
          </p:nvCxnSpPr>
          <p:spPr>
            <a:xfrm>
              <a:off x="4811611" y="3003159"/>
              <a:ext cx="1838700" cy="726600"/>
            </a:xfrm>
            <a:prstGeom prst="straightConnector1">
              <a:avLst/>
            </a:prstGeom>
            <a:noFill/>
            <a:ln cap="flat" cmpd="sng" w="38100">
              <a:solidFill>
                <a:schemeClr val="accent4"/>
              </a:solidFill>
              <a:prstDash val="solid"/>
              <a:round/>
              <a:headEnd len="med" w="med" type="none"/>
              <a:tailEnd len="lg" w="lg" type="triangle"/>
            </a:ln>
          </p:spPr>
        </p:cxnSp>
        <p:sp>
          <p:nvSpPr>
            <p:cNvPr id="175" name="Shape 175"/>
            <p:cNvSpPr txBox="1"/>
            <p:nvPr/>
          </p:nvSpPr>
          <p:spPr>
            <a:xfrm>
              <a:off x="4917625" y="2917125"/>
              <a:ext cx="1095000" cy="455700"/>
            </a:xfrm>
            <a:prstGeom prst="rect">
              <a:avLst/>
            </a:prstGeom>
            <a:noFill/>
            <a:ln>
              <a:noFill/>
            </a:ln>
          </p:spPr>
          <p:txBody>
            <a:bodyPr anchorCtr="0" anchor="t" bIns="91425" lIns="91425" rIns="91425" wrap="square" tIns="91425">
              <a:noAutofit/>
            </a:bodyPr>
            <a:lstStyle/>
            <a:p>
              <a:pPr indent="0" lvl="0" marL="0" marR="0" rtl="0" algn="l">
                <a:spcBef>
                  <a:spcPts val="0"/>
                </a:spcBef>
                <a:buClr>
                  <a:srgbClr val="FFFFFF"/>
                </a:buClr>
                <a:buSzPct val="25000"/>
                <a:buFont typeface="Signika"/>
                <a:buNone/>
              </a:pPr>
              <a:r>
                <a:rPr b="1" i="1" lang="es-419" sz="1400" u="none" cap="none" strike="noStrike">
                  <a:solidFill>
                    <a:srgbClr val="CC0000"/>
                  </a:solidFill>
                  <a:latin typeface="Signika"/>
                  <a:ea typeface="Signika"/>
                  <a:cs typeface="Signika"/>
                  <a:sym typeface="Signika"/>
                </a:rPr>
                <a:t>Deploy A1</a:t>
              </a:r>
            </a:p>
          </p:txBody>
        </p:sp>
      </p:grpSp>
      <p:sp>
        <p:nvSpPr>
          <p:cNvPr id="176" name="Shape 176"/>
          <p:cNvSpPr txBox="1"/>
          <p:nvPr/>
        </p:nvSpPr>
        <p:spPr>
          <a:xfrm>
            <a:off x="6702900" y="987574"/>
            <a:ext cx="1109400" cy="455700"/>
          </a:xfrm>
          <a:prstGeom prst="rect">
            <a:avLst/>
          </a:prstGeom>
          <a:noFill/>
          <a:ln>
            <a:noFill/>
          </a:ln>
        </p:spPr>
        <p:txBody>
          <a:bodyPr anchorCtr="0" anchor="t" bIns="91425" lIns="91425" rIns="91425" wrap="square" tIns="91425">
            <a:noAutofit/>
          </a:bodyPr>
          <a:lstStyle/>
          <a:p>
            <a:pPr indent="0" lvl="0" marL="0" marR="0" rtl="0" algn="l">
              <a:spcBef>
                <a:spcPts val="0"/>
              </a:spcBef>
              <a:buClr>
                <a:srgbClr val="FFFFFF"/>
              </a:buClr>
              <a:buSzPct val="25000"/>
              <a:buFont typeface="Signika"/>
              <a:buNone/>
            </a:pPr>
            <a:r>
              <a:rPr b="1" i="0" lang="es-419" sz="1400" u="none" cap="none" strike="noStrike">
                <a:solidFill>
                  <a:srgbClr val="FFFFFF"/>
                </a:solidFill>
                <a:latin typeface="Signika"/>
                <a:ea typeface="Signika"/>
                <a:cs typeface="Signika"/>
                <a:sym typeface="Signika"/>
              </a:rPr>
              <a:t>DEA Nodes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1"/>
                                        </p:tgtEl>
                                      </p:cBhvr>
                                    </p:animEffect>
                                    <p:set>
                                      <p:cBhvr>
                                        <p:cTn dur="1" fill="hold">
                                          <p:stCondLst>
                                            <p:cond delay="1"/>
                                          </p:stCondLst>
                                        </p:cTn>
                                        <p:tgtEl>
                                          <p:spTgt spid="1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5"/>
                                        </p:tgtEl>
                                      </p:cBhvr>
                                    </p:animEffect>
                                    <p:set>
                                      <p:cBhvr>
                                        <p:cTn dur="1" fill="hold">
                                          <p:stCondLst>
                                            <p:cond delay="1"/>
                                          </p:stCondLst>
                                        </p:cTn>
                                        <p:tgtEl>
                                          <p:spTgt spid="1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6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0"/>
                                        </p:tgtEl>
                                      </p:cBhvr>
                                    </p:animEffect>
                                    <p:set>
                                      <p:cBhvr>
                                        <p:cTn dur="1" fill="hold">
                                          <p:stCondLst>
                                            <p:cond delay="1"/>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3"/>
                                        </p:tgtEl>
                                      </p:cBhvr>
                                    </p:animEffect>
                                    <p:set>
                                      <p:cBhvr>
                                        <p:cTn dur="1" fill="hold">
                                          <p:stCondLst>
                                            <p:cond delay="1000"/>
                                          </p:stCondLst>
                                        </p:cTn>
                                        <p:tgtEl>
                                          <p:spTgt spid="1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69"/>
                                        </p:tgtEl>
                                      </p:cBhvr>
                                    </p:animEffect>
                                    <p:set>
                                      <p:cBhvr>
                                        <p:cTn dur="1" fill="hold">
                                          <p:stCondLst>
                                            <p:cond delay="1"/>
                                          </p:stCondLst>
                                        </p:cTn>
                                        <p:tgtEl>
                                          <p:spTgt spid="1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3"/>
                                        </p:tgtEl>
                                      </p:cBhvr>
                                    </p:animEffect>
                                    <p:set>
                                      <p:cBhvr>
                                        <p:cTn dur="1" fill="hold">
                                          <p:stCondLst>
                                            <p:cond delay="1"/>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4"/>
                                        </p:tgtEl>
                                      </p:cBhvr>
                                    </p:animEffect>
                                    <p:set>
                                      <p:cBhvr>
                                        <p:cTn dur="1" fill="hold">
                                          <p:stCondLst>
                                            <p:cond delay="1"/>
                                          </p:stCondLst>
                                        </p:cTn>
                                        <p:tgtEl>
                                          <p:spTgt spid="13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6"/>
                                        </p:tgtEl>
                                      </p:cBhvr>
                                    </p:animEffect>
                                    <p:set>
                                      <p:cBhvr>
                                        <p:cTn dur="1" fill="hold">
                                          <p:stCondLst>
                                            <p:cond delay="1000"/>
                                          </p:stCondLst>
                                        </p:cTn>
                                        <p:tgtEl>
                                          <p:spTgt spid="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2"/>
                                        </p:tgtEl>
                                      </p:cBhvr>
                                    </p:animEffect>
                                    <p:set>
                                      <p:cBhvr>
                                        <p:cTn dur="1" fill="hold">
                                          <p:stCondLst>
                                            <p:cond delay="1"/>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Orgs, Spaces, Quotas &amp; Users</a:t>
            </a:r>
          </a:p>
        </p:txBody>
      </p:sp>
      <p:sp>
        <p:nvSpPr>
          <p:cNvPr id="182" name="Shape 182"/>
          <p:cNvSpPr txBox="1"/>
          <p:nvPr>
            <p:ph idx="1" type="body"/>
          </p:nvPr>
        </p:nvSpPr>
        <p:spPr>
          <a:xfrm>
            <a:off x="4827350" y="1200150"/>
            <a:ext cx="3859500" cy="3725700"/>
          </a:xfrm>
          <a:prstGeom prst="rect">
            <a:avLst/>
          </a:prstGeom>
        </p:spPr>
        <p:txBody>
          <a:bodyPr anchorCtr="0" anchor="t" bIns="91425" lIns="91425" rIns="91425" wrap="square" tIns="91425">
            <a:noAutofit/>
          </a:bodyPr>
          <a:lstStyle/>
          <a:p>
            <a:pPr lvl="0">
              <a:spcBef>
                <a:spcPts val="0"/>
              </a:spcBef>
              <a:buNone/>
            </a:pPr>
            <a:r>
              <a:rPr b="1" lang="es-419" sz="1400"/>
              <a:t>Organizations: </a:t>
            </a:r>
            <a:r>
              <a:rPr lang="es-419" sz="1400"/>
              <a:t>An organization is the top-most meta object within  the Cloud Foundry infrastructure. </a:t>
            </a:r>
            <a:br>
              <a:rPr lang="es-419" sz="1400"/>
            </a:br>
            <a:br>
              <a:rPr lang="es-419" sz="1400"/>
            </a:br>
            <a:r>
              <a:rPr b="1" lang="es-419" sz="1400"/>
              <a:t>Spaces: </a:t>
            </a:r>
            <a:r>
              <a:rPr lang="es-419" sz="1400"/>
              <a:t>An organization can contain multiple spaces. The defaults for a standard Cloud Foundry install are development, test, and production. </a:t>
            </a:r>
            <a:br>
              <a:rPr lang="es-419" sz="1400"/>
            </a:br>
            <a:br>
              <a:rPr lang="es-419" sz="1400"/>
            </a:br>
            <a:r>
              <a:rPr b="1" lang="es-419" sz="1400"/>
              <a:t>Domains: </a:t>
            </a:r>
            <a:r>
              <a:rPr lang="es-419" sz="1400"/>
              <a:t>A domain is a domain-name like acme.com or foo.net. </a:t>
            </a:r>
            <a:br>
              <a:rPr lang="es-419" sz="1400"/>
            </a:br>
            <a:br>
              <a:rPr lang="es-419" sz="1400"/>
            </a:br>
            <a:r>
              <a:rPr b="1" lang="es-419" sz="1400"/>
              <a:t>Routes: </a:t>
            </a:r>
            <a:r>
              <a:rPr lang="es-419" sz="1400"/>
              <a:t>A route, based on a domain with an optional host as a prefix, may be associated with one or more applications. </a:t>
            </a:r>
          </a:p>
        </p:txBody>
      </p:sp>
      <p:pic>
        <p:nvPicPr>
          <p:cNvPr id="183" name="Shape 183"/>
          <p:cNvPicPr preferRelativeResize="0"/>
          <p:nvPr/>
        </p:nvPicPr>
        <p:blipFill>
          <a:blip r:embed="rId3">
            <a:alphaModFix/>
          </a:blip>
          <a:stretch>
            <a:fillRect/>
          </a:stretch>
        </p:blipFill>
        <p:spPr>
          <a:xfrm>
            <a:off x="146700" y="1831490"/>
            <a:ext cx="4572000" cy="23445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ctrTitle"/>
          </p:nvPr>
        </p:nvSpPr>
        <p:spPr>
          <a:xfrm>
            <a:off x="685800" y="1867781"/>
            <a:ext cx="7772400" cy="1648800"/>
          </a:xfrm>
          <a:prstGeom prst="rect">
            <a:avLst/>
          </a:prstGeom>
        </p:spPr>
        <p:txBody>
          <a:bodyPr anchorCtr="0" anchor="b" bIns="91425" lIns="91425" rIns="91425" wrap="square" tIns="91425">
            <a:noAutofit/>
          </a:bodyPr>
          <a:lstStyle/>
          <a:p>
            <a:pPr lvl="0">
              <a:spcBef>
                <a:spcPts val="0"/>
              </a:spcBef>
              <a:buNone/>
            </a:pPr>
            <a:r>
              <a:rPr lang="es-419" sz="6000"/>
              <a:t>PaaS Best Practices</a:t>
            </a:r>
          </a:p>
        </p:txBody>
      </p:sp>
      <p:sp>
        <p:nvSpPr>
          <p:cNvPr id="189" name="Shape 189"/>
          <p:cNvSpPr txBox="1"/>
          <p:nvPr>
            <p:ph idx="1" type="subTitle"/>
          </p:nvPr>
        </p:nvSpPr>
        <p:spPr>
          <a:xfrm>
            <a:off x="685800" y="3627027"/>
            <a:ext cx="7772400" cy="774300"/>
          </a:xfrm>
          <a:prstGeom prst="rect">
            <a:avLst/>
          </a:prstGeom>
        </p:spPr>
        <p:txBody>
          <a:bodyPr anchorCtr="0" anchor="t" bIns="91425" lIns="91425" rIns="91425" wrap="square" tIns="91425">
            <a:noAutofit/>
          </a:bodyPr>
          <a:lstStyle/>
          <a:p>
            <a:pPr lvl="0">
              <a:spcBef>
                <a:spcPts val="0"/>
              </a:spcBef>
              <a:buNone/>
            </a:pPr>
            <a:r>
              <a:rPr lang="es-419"/>
              <a:t>Brought To You By 12factor.net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rtl="0">
              <a:spcBef>
                <a:spcPts val="0"/>
              </a:spcBef>
              <a:buClr>
                <a:schemeClr val="dk1"/>
              </a:buClr>
              <a:buSzPct val="30555"/>
              <a:buFont typeface="Arial"/>
              <a:buNone/>
            </a:pPr>
            <a:r>
              <a:rPr lang="es-419"/>
              <a:t>Some Factors</a:t>
            </a:r>
          </a:p>
          <a:p>
            <a:pPr lvl="0">
              <a:spcBef>
                <a:spcPts val="0"/>
              </a:spcBef>
              <a:buNone/>
            </a:pPr>
            <a:r>
              <a:t/>
            </a:r>
            <a:endParaRPr/>
          </a:p>
        </p:txBody>
      </p:sp>
      <p:sp>
        <p:nvSpPr>
          <p:cNvPr id="195" name="Shape 195"/>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381000" lvl="0" marL="457200" rtl="0">
              <a:spcBef>
                <a:spcPts val="0"/>
              </a:spcBef>
              <a:spcAft>
                <a:spcPts val="0"/>
              </a:spcAft>
              <a:buSzPct val="100000"/>
            </a:pPr>
            <a:r>
              <a:rPr lang="es-419" sz="2400"/>
              <a:t>Dependencies (package your app)</a:t>
            </a:r>
          </a:p>
          <a:p>
            <a:pPr indent="-381000" lvl="0" marL="457200" rtl="0">
              <a:spcBef>
                <a:spcPts val="0"/>
              </a:spcBef>
              <a:spcAft>
                <a:spcPts val="0"/>
              </a:spcAft>
              <a:buSzPct val="100000"/>
            </a:pPr>
            <a:r>
              <a:rPr lang="es-419" sz="2400"/>
              <a:t>Local Disk Storage </a:t>
            </a:r>
          </a:p>
          <a:p>
            <a:pPr indent="-381000" lvl="1" marL="914400" rtl="0">
              <a:spcBef>
                <a:spcPts val="0"/>
              </a:spcBef>
              <a:spcAft>
                <a:spcPts val="0"/>
              </a:spcAft>
              <a:buSzPct val="100000"/>
            </a:pPr>
            <a:r>
              <a:rPr lang="es-419" sz="2400"/>
              <a:t>Avoid writing to the Local File System (S3, Riak, MongoDB)</a:t>
            </a:r>
          </a:p>
          <a:p>
            <a:pPr indent="-381000" lvl="1" marL="914400" rtl="0">
              <a:spcBef>
                <a:spcPts val="0"/>
              </a:spcBef>
              <a:spcAft>
                <a:spcPts val="0"/>
              </a:spcAft>
              <a:buSzPct val="100000"/>
            </a:pPr>
            <a:r>
              <a:rPr lang="es-419" sz="2400"/>
              <a:t>It is short-lived / ephemeral</a:t>
            </a:r>
          </a:p>
          <a:p>
            <a:pPr indent="-381000" lvl="1" marL="914400" rtl="0">
              <a:spcBef>
                <a:spcPts val="0"/>
              </a:spcBef>
              <a:spcAft>
                <a:spcPts val="0"/>
              </a:spcAft>
              <a:buSzPct val="100000"/>
            </a:pPr>
            <a:r>
              <a:rPr lang="es-419" sz="2400"/>
              <a:t>Instances of the same app do not share a local file system</a:t>
            </a:r>
          </a:p>
          <a:p>
            <a:pPr indent="-381000" lvl="0" marL="457200">
              <a:spcBef>
                <a:spcPts val="0"/>
              </a:spcBef>
              <a:buSzPct val="100000"/>
            </a:pPr>
            <a:r>
              <a:rPr lang="es-419" sz="2400"/>
              <a:t>Stateless - HTTP Sessions Not Persisted or Replicated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rtl="0">
              <a:spcBef>
                <a:spcPts val="0"/>
              </a:spcBef>
              <a:buNone/>
            </a:pPr>
            <a:r>
              <a:rPr lang="es-419"/>
              <a:t>Some Factors</a:t>
            </a:r>
          </a:p>
          <a:p>
            <a:pPr lvl="0" rtl="0">
              <a:spcBef>
                <a:spcPts val="0"/>
              </a:spcBef>
              <a:buNone/>
            </a:pPr>
            <a:r>
              <a:t/>
            </a:r>
            <a:endParaRPr/>
          </a:p>
        </p:txBody>
      </p:sp>
      <p:sp>
        <p:nvSpPr>
          <p:cNvPr id="201" name="Shape 201"/>
          <p:cNvSpPr txBox="1"/>
          <p:nvPr>
            <p:ph idx="1" type="body"/>
          </p:nvPr>
        </p:nvSpPr>
        <p:spPr>
          <a:xfrm>
            <a:off x="457200" y="1200150"/>
            <a:ext cx="8229600" cy="3725700"/>
          </a:xfrm>
          <a:prstGeom prst="rect">
            <a:avLst/>
          </a:prstGeom>
        </p:spPr>
        <p:txBody>
          <a:bodyPr anchorCtr="0" anchor="t" bIns="91425" lIns="91425" rIns="91425" wrap="square" tIns="91425">
            <a:noAutofit/>
          </a:bodyPr>
          <a:lstStyle/>
          <a:p>
            <a:pPr indent="-381000" lvl="0" marL="457200" rtl="0">
              <a:spcBef>
                <a:spcPts val="0"/>
              </a:spcBef>
              <a:spcAft>
                <a:spcPts val="0"/>
              </a:spcAft>
              <a:buSzPct val="100000"/>
            </a:pPr>
            <a:r>
              <a:rPr lang="es-419" sz="2400"/>
              <a:t>Configuration Variables</a:t>
            </a:r>
          </a:p>
          <a:p>
            <a:pPr indent="-381000" lvl="1" marL="914400" rtl="0">
              <a:spcBef>
                <a:spcPts val="0"/>
              </a:spcBef>
              <a:spcAft>
                <a:spcPts val="0"/>
              </a:spcAft>
              <a:buSzPct val="100000"/>
            </a:pPr>
            <a:r>
              <a:rPr lang="es-419" sz="2400"/>
              <a:t> Hard coded Vs ENVIRONMENT (e.g: listening ports)</a:t>
            </a:r>
          </a:p>
          <a:p>
            <a:pPr indent="-381000" lvl="0" marL="457200" rtl="0">
              <a:spcBef>
                <a:spcPts val="0"/>
              </a:spcBef>
              <a:spcAft>
                <a:spcPts val="0"/>
              </a:spcAft>
              <a:buSzPct val="100000"/>
            </a:pPr>
            <a:r>
              <a:rPr lang="es-419" sz="2400"/>
              <a:t>Only HTTP (80), HTTPS(443) and WSS(4443) ports</a:t>
            </a:r>
          </a:p>
          <a:p>
            <a:pPr indent="-381000" lvl="0" marL="457200" rtl="0">
              <a:spcBef>
                <a:spcPts val="0"/>
              </a:spcBef>
              <a:spcAft>
                <a:spcPts val="0"/>
              </a:spcAft>
              <a:buSzPct val="100000"/>
            </a:pPr>
            <a:r>
              <a:rPr lang="es-419" sz="2400"/>
              <a:t>Backing Services</a:t>
            </a:r>
          </a:p>
          <a:p>
            <a:pPr indent="-381000" lvl="0" marL="457200" rtl="0">
              <a:spcBef>
                <a:spcPts val="0"/>
              </a:spcBef>
              <a:spcAft>
                <a:spcPts val="0"/>
              </a:spcAft>
              <a:buSzPct val="100000"/>
            </a:pPr>
            <a:r>
              <a:rPr lang="es-419" sz="2400"/>
              <a:t>Runtimes and Frameworks?</a:t>
            </a:r>
          </a:p>
          <a:p>
            <a:pPr indent="-381000" lvl="0" marL="457200" rtl="0">
              <a:spcBef>
                <a:spcPts val="0"/>
              </a:spcBef>
              <a:buSzPct val="100000"/>
            </a:pPr>
            <a:r>
              <a:rPr lang="es-419" sz="2400"/>
              <a:t>Disposability</a:t>
            </a:r>
          </a:p>
          <a:p>
            <a:pPr lvl="0" rtl="0">
              <a:spcBef>
                <a:spcPts val="0"/>
              </a:spcBef>
              <a:buNone/>
            </a:pPr>
            <a:r>
              <a:t/>
            </a:r>
            <a:endParaRPr sz="2400"/>
          </a:p>
          <a:p>
            <a:pPr lvl="0" rtl="0">
              <a:spcBef>
                <a:spcPts val="0"/>
              </a:spcBef>
              <a:buNone/>
            </a:pPr>
            <a:r>
              <a:rPr lang="es-419" sz="1400"/>
              <a:t>http://docs.cloudfoundry.org/devguide/deploy-apps/prepare-to-deploy.html</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ctrTitle"/>
          </p:nvPr>
        </p:nvSpPr>
        <p:spPr>
          <a:xfrm>
            <a:off x="685800" y="1867775"/>
            <a:ext cx="8258700" cy="1648800"/>
          </a:xfrm>
          <a:prstGeom prst="rect">
            <a:avLst/>
          </a:prstGeom>
        </p:spPr>
        <p:txBody>
          <a:bodyPr anchorCtr="0" anchor="b" bIns="91425" lIns="91425" rIns="91425" wrap="square" tIns="91425">
            <a:noAutofit/>
          </a:bodyPr>
          <a:lstStyle/>
          <a:p>
            <a:pPr lvl="0" rtl="0">
              <a:spcBef>
                <a:spcPts val="0"/>
              </a:spcBef>
              <a:buNone/>
            </a:pPr>
            <a:r>
              <a:rPr lang="es-419" sz="4800"/>
              <a:t>No downtime deployments</a:t>
            </a:r>
          </a:p>
        </p:txBody>
      </p:sp>
      <p:sp>
        <p:nvSpPr>
          <p:cNvPr id="207" name="Shape 207"/>
          <p:cNvSpPr txBox="1"/>
          <p:nvPr>
            <p:ph idx="1" type="subTitle"/>
          </p:nvPr>
        </p:nvSpPr>
        <p:spPr>
          <a:xfrm>
            <a:off x="685800" y="3627027"/>
            <a:ext cx="7772400" cy="774300"/>
          </a:xfrm>
          <a:prstGeom prst="rect">
            <a:avLst/>
          </a:prstGeom>
        </p:spPr>
        <p:txBody>
          <a:bodyPr anchorCtr="0" anchor="t" bIns="91425" lIns="91425" rIns="91425" wrap="square" tIns="91425">
            <a:noAutofit/>
          </a:bodyPr>
          <a:lstStyle/>
          <a:p>
            <a:pPr lvl="0" rtl="0">
              <a:spcBef>
                <a:spcPts val="0"/>
              </a:spcBef>
              <a:buNone/>
            </a:pPr>
            <a:r>
              <a:rPr lang="es-419"/>
              <a:t>Blue-green deployment release technique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Blue-Green Deployment</a:t>
            </a:r>
          </a:p>
        </p:txBody>
      </p:sp>
      <p:sp>
        <p:nvSpPr>
          <p:cNvPr id="213" name="Shape 213"/>
          <p:cNvSpPr txBox="1"/>
          <p:nvPr>
            <p:ph idx="4294967295" type="body"/>
          </p:nvPr>
        </p:nvSpPr>
        <p:spPr>
          <a:xfrm>
            <a:off x="683568" y="1275606"/>
            <a:ext cx="8136900" cy="3096300"/>
          </a:xfrm>
          <a:prstGeom prst="rect">
            <a:avLst/>
          </a:prstGeom>
          <a:noFill/>
          <a:ln>
            <a:noFill/>
          </a:ln>
        </p:spPr>
        <p:txBody>
          <a:bodyPr anchorCtr="0" anchor="t" bIns="45700" lIns="91425" rIns="91425" wrap="square" tIns="45700">
            <a:noAutofit/>
          </a:bodyPr>
          <a:lstStyle/>
          <a:p>
            <a:pPr indent="-342900" lvl="1" marL="342900" marR="0" rtl="0" algn="l">
              <a:spcBef>
                <a:spcPts val="0"/>
              </a:spcBef>
              <a:buClr>
                <a:srgbClr val="000000"/>
              </a:buClr>
              <a:buSzPct val="100000"/>
              <a:buFont typeface="Arial"/>
              <a:buChar char="•"/>
            </a:pPr>
            <a:r>
              <a:rPr b="0" i="0" lang="es-419" sz="2400" u="none" cap="none" strike="noStrike">
                <a:solidFill>
                  <a:srgbClr val="000000"/>
                </a:solidFill>
                <a:latin typeface="Calibri"/>
                <a:ea typeface="Calibri"/>
                <a:cs typeface="Calibri"/>
                <a:sym typeface="Calibri"/>
              </a:rPr>
              <a:t>One production domain and two apps</a:t>
            </a:r>
          </a:p>
          <a:p>
            <a:pPr indent="-349250" lvl="2" marL="742950" marR="0" rtl="0" algn="l">
              <a:spcBef>
                <a:spcPts val="40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Blue → prod </a:t>
            </a:r>
          </a:p>
          <a:p>
            <a:pPr indent="-349250" lvl="2" marL="742950" marR="0" rtl="0" algn="l">
              <a:spcBef>
                <a:spcPts val="40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Green → next release</a:t>
            </a:r>
          </a:p>
          <a:p>
            <a:pPr indent="-349250" lvl="2" marL="742950" marR="0" rtl="0" algn="l">
              <a:spcBef>
                <a:spcPts val="40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 cf push Blue -n demo-time</a:t>
            </a:r>
          </a:p>
        </p:txBody>
      </p:sp>
      <p:pic>
        <p:nvPicPr>
          <p:cNvPr id="214" name="Shape 214"/>
          <p:cNvPicPr preferRelativeResize="0"/>
          <p:nvPr/>
        </p:nvPicPr>
        <p:blipFill rotWithShape="1">
          <a:blip r:embed="rId3">
            <a:alphaModFix/>
          </a:blip>
          <a:srcRect b="0" l="0" r="0" t="0"/>
          <a:stretch/>
        </p:blipFill>
        <p:spPr>
          <a:xfrm>
            <a:off x="2071216" y="2869406"/>
            <a:ext cx="4445100" cy="200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rtl="0">
              <a:spcBef>
                <a:spcPts val="0"/>
              </a:spcBef>
              <a:buNone/>
            </a:pPr>
            <a:r>
              <a:rPr lang="es-419"/>
              <a:t>Blue-Green Deployment</a:t>
            </a:r>
          </a:p>
        </p:txBody>
      </p:sp>
      <p:sp>
        <p:nvSpPr>
          <p:cNvPr id="220" name="Shape 220"/>
          <p:cNvSpPr txBox="1"/>
          <p:nvPr>
            <p:ph idx="4294967295" type="body"/>
          </p:nvPr>
        </p:nvSpPr>
        <p:spPr>
          <a:xfrm>
            <a:off x="323528" y="1436390"/>
            <a:ext cx="4176600" cy="3096300"/>
          </a:xfrm>
          <a:prstGeom prst="rect">
            <a:avLst/>
          </a:prstGeom>
          <a:noFill/>
          <a:ln>
            <a:noFill/>
          </a:ln>
        </p:spPr>
        <p:txBody>
          <a:bodyPr anchorCtr="0" anchor="t" bIns="45700" lIns="91425" rIns="91425" wrap="square" tIns="45700">
            <a:noAutofit/>
          </a:bodyPr>
          <a:lstStyle/>
          <a:p>
            <a:pPr indent="-342900" lvl="1" marL="342900" marR="0" rtl="0" algn="l">
              <a:spcBef>
                <a:spcPts val="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Update App and Push</a:t>
            </a:r>
          </a:p>
          <a:p>
            <a:pPr indent="-342900" lvl="1" marL="342900" marR="0" rtl="0" algn="l">
              <a:spcBef>
                <a:spcPts val="40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 cf push Green -n demo-time-temp</a:t>
            </a:r>
          </a:p>
        </p:txBody>
      </p:sp>
      <p:pic>
        <p:nvPicPr>
          <p:cNvPr id="221" name="Shape 221"/>
          <p:cNvPicPr preferRelativeResize="0"/>
          <p:nvPr/>
        </p:nvPicPr>
        <p:blipFill rotWithShape="1">
          <a:blip r:embed="rId3">
            <a:alphaModFix/>
          </a:blip>
          <a:srcRect b="0" l="0" r="0" t="0"/>
          <a:stretch/>
        </p:blipFill>
        <p:spPr>
          <a:xfrm>
            <a:off x="4595688" y="1428006"/>
            <a:ext cx="4445100" cy="31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Components</a:t>
            </a:r>
          </a:p>
        </p:txBody>
      </p:sp>
      <p:sp>
        <p:nvSpPr>
          <p:cNvPr id="51" name="Shape 51"/>
          <p:cNvSpPr txBox="1"/>
          <p:nvPr/>
        </p:nvSpPr>
        <p:spPr>
          <a:xfrm>
            <a:off x="5922150" y="1242800"/>
            <a:ext cx="3037800" cy="3220800"/>
          </a:xfrm>
          <a:prstGeom prst="rect">
            <a:avLst/>
          </a:prstGeom>
          <a:noFill/>
          <a:ln>
            <a:noFill/>
          </a:ln>
        </p:spPr>
        <p:txBody>
          <a:bodyPr anchorCtr="0" anchor="t" bIns="91425" lIns="91425" rIns="91425" wrap="square" tIns="91425">
            <a:noAutofit/>
          </a:bodyPr>
          <a:lstStyle/>
          <a:p>
            <a:pPr lvl="0">
              <a:spcBef>
                <a:spcPts val="0"/>
              </a:spcBef>
              <a:buNone/>
            </a:pPr>
            <a:r>
              <a:rPr b="1" lang="es-419">
                <a:solidFill>
                  <a:srgbClr val="333333"/>
                </a:solidFill>
                <a:highlight>
                  <a:srgbClr val="FFFFFF"/>
                </a:highlight>
              </a:rPr>
              <a:t>Cloud Foundry</a:t>
            </a:r>
            <a:r>
              <a:rPr lang="es-419">
                <a:solidFill>
                  <a:srgbClr val="333333"/>
                </a:solidFill>
                <a:highlight>
                  <a:srgbClr val="FFFFFF"/>
                </a:highlight>
              </a:rPr>
              <a:t> components include a self-service application execution engine, an automation engine for application deployment and lifecycle management, and a scriptable command line interface (CLI), as well as integration with development tools to ease deployment processes. </a:t>
            </a:r>
            <a:r>
              <a:rPr b="1" lang="es-419">
                <a:solidFill>
                  <a:srgbClr val="333333"/>
                </a:solidFill>
                <a:highlight>
                  <a:srgbClr val="FFFFFF"/>
                </a:highlight>
              </a:rPr>
              <a:t>Cloud Foundry</a:t>
            </a:r>
            <a:r>
              <a:rPr lang="es-419">
                <a:solidFill>
                  <a:srgbClr val="333333"/>
                </a:solidFill>
                <a:highlight>
                  <a:srgbClr val="FFFFFF"/>
                </a:highlight>
              </a:rPr>
              <a:t> has an open architecture that includes a buildpack mechanism for adding frameworks, an application services interface, and a cloud provider interface.</a:t>
            </a:r>
          </a:p>
        </p:txBody>
      </p:sp>
      <p:pic>
        <p:nvPicPr>
          <p:cNvPr descr="cf_architecture_block.png" id="52" name="Shape 52"/>
          <p:cNvPicPr preferRelativeResize="0"/>
          <p:nvPr/>
        </p:nvPicPr>
        <p:blipFill>
          <a:blip r:embed="rId3">
            <a:alphaModFix/>
          </a:blip>
          <a:stretch>
            <a:fillRect/>
          </a:stretch>
        </p:blipFill>
        <p:spPr>
          <a:xfrm>
            <a:off x="186738" y="1242788"/>
            <a:ext cx="5610225" cy="3724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rtl="0">
              <a:spcBef>
                <a:spcPts val="0"/>
              </a:spcBef>
              <a:buNone/>
            </a:pPr>
            <a:r>
              <a:rPr lang="es-419"/>
              <a:t>Blue-Green Deployment</a:t>
            </a:r>
          </a:p>
        </p:txBody>
      </p:sp>
      <p:sp>
        <p:nvSpPr>
          <p:cNvPr id="227" name="Shape 227"/>
          <p:cNvSpPr txBox="1"/>
          <p:nvPr>
            <p:ph idx="4294967295" type="body"/>
          </p:nvPr>
        </p:nvSpPr>
        <p:spPr>
          <a:xfrm>
            <a:off x="323528" y="1360190"/>
            <a:ext cx="4176600" cy="3096300"/>
          </a:xfrm>
          <a:prstGeom prst="rect">
            <a:avLst/>
          </a:prstGeom>
          <a:noFill/>
          <a:ln>
            <a:noFill/>
          </a:ln>
        </p:spPr>
        <p:txBody>
          <a:bodyPr anchorCtr="0" anchor="t" bIns="45700" lIns="91425" rIns="91425" wrap="square" tIns="45700">
            <a:noAutofit/>
          </a:bodyPr>
          <a:lstStyle/>
          <a:p>
            <a:pPr indent="-342900" lvl="1" marL="342900" marR="0" rtl="0" algn="l">
              <a:spcBef>
                <a:spcPts val="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Map Original Route to Green</a:t>
            </a:r>
          </a:p>
          <a:p>
            <a:pPr indent="-342900" lvl="1" marL="342900" marR="0" rtl="0" algn="l">
              <a:spcBef>
                <a:spcPts val="40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 cf map-route Green example.com -n demo-time</a:t>
            </a:r>
          </a:p>
          <a:p>
            <a:pPr indent="0" lvl="1" marL="0" marR="0" rtl="0" algn="l">
              <a:spcBef>
                <a:spcPts val="400"/>
              </a:spcBef>
              <a:buClr>
                <a:srgbClr val="D8D8D8"/>
              </a:buClr>
              <a:buSzPct val="25000"/>
              <a:buFont typeface="Arial"/>
              <a:buNone/>
            </a:pPr>
            <a:r>
              <a:rPr b="0" i="0" lang="es-419" sz="2000" u="none" cap="none" strike="noStrike">
                <a:solidFill>
                  <a:srgbClr val="000000"/>
                </a:solidFill>
                <a:latin typeface="Calibri"/>
                <a:ea typeface="Calibri"/>
                <a:cs typeface="Calibri"/>
                <a:sym typeface="Calibri"/>
              </a:rPr>
              <a:t>Binding demo-time.example.com to Green... OK</a:t>
            </a:r>
          </a:p>
        </p:txBody>
      </p:sp>
      <p:pic>
        <p:nvPicPr>
          <p:cNvPr id="228" name="Shape 228"/>
          <p:cNvPicPr preferRelativeResize="0"/>
          <p:nvPr/>
        </p:nvPicPr>
        <p:blipFill rotWithShape="1">
          <a:blip r:embed="rId3">
            <a:alphaModFix/>
          </a:blip>
          <a:srcRect b="0" l="0" r="0" t="0"/>
          <a:stretch/>
        </p:blipFill>
        <p:spPr>
          <a:xfrm>
            <a:off x="4591496" y="1404342"/>
            <a:ext cx="4445100" cy="3124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rtl="0">
              <a:spcBef>
                <a:spcPts val="0"/>
              </a:spcBef>
              <a:buNone/>
            </a:pPr>
            <a:r>
              <a:rPr lang="es-419"/>
              <a:t>Blue-Green Deployment</a:t>
            </a:r>
          </a:p>
        </p:txBody>
      </p:sp>
      <p:sp>
        <p:nvSpPr>
          <p:cNvPr id="234" name="Shape 234"/>
          <p:cNvSpPr txBox="1"/>
          <p:nvPr>
            <p:ph idx="4294967295" type="body"/>
          </p:nvPr>
        </p:nvSpPr>
        <p:spPr>
          <a:xfrm>
            <a:off x="323528" y="1360190"/>
            <a:ext cx="4176600" cy="3096300"/>
          </a:xfrm>
          <a:prstGeom prst="rect">
            <a:avLst/>
          </a:prstGeom>
          <a:noFill/>
          <a:ln>
            <a:noFill/>
          </a:ln>
        </p:spPr>
        <p:txBody>
          <a:bodyPr anchorCtr="0" anchor="t" bIns="45700" lIns="91425" rIns="91425" wrap="square" tIns="45700">
            <a:noAutofit/>
          </a:bodyPr>
          <a:lstStyle/>
          <a:p>
            <a:pPr indent="-342900" lvl="1" marL="342900" marR="0" rtl="0" algn="l">
              <a:spcBef>
                <a:spcPts val="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Unmap Route to Blue</a:t>
            </a:r>
          </a:p>
          <a:p>
            <a:pPr indent="-342900" lvl="1" marL="342900" marR="0" rtl="0" algn="l">
              <a:spcBef>
                <a:spcPts val="40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cf unmap-route Blue example.com -n demo-time-temp</a:t>
            </a:r>
          </a:p>
          <a:p>
            <a:pPr indent="0" lvl="1" marL="0" marR="0" rtl="0" algn="l">
              <a:spcBef>
                <a:spcPts val="400"/>
              </a:spcBef>
              <a:buClr>
                <a:srgbClr val="D8D8D8"/>
              </a:buClr>
              <a:buSzPct val="25000"/>
              <a:buFont typeface="Arial"/>
              <a:buNone/>
            </a:pPr>
            <a:r>
              <a:rPr b="0" i="0" lang="es-419" sz="2000" u="none" cap="none" strike="noStrike">
                <a:solidFill>
                  <a:srgbClr val="000000"/>
                </a:solidFill>
                <a:latin typeface="Calibri"/>
                <a:ea typeface="Calibri"/>
                <a:cs typeface="Calibri"/>
                <a:sym typeface="Calibri"/>
              </a:rPr>
              <a:t>Unbinding demo-time.example.com from blue... OK</a:t>
            </a:r>
          </a:p>
        </p:txBody>
      </p:sp>
      <p:pic>
        <p:nvPicPr>
          <p:cNvPr id="235" name="Shape 235"/>
          <p:cNvPicPr preferRelativeResize="0"/>
          <p:nvPr/>
        </p:nvPicPr>
        <p:blipFill rotWithShape="1">
          <a:blip r:embed="rId3">
            <a:alphaModFix/>
          </a:blip>
          <a:srcRect b="0" l="0" r="0" t="0"/>
          <a:stretch/>
        </p:blipFill>
        <p:spPr>
          <a:xfrm>
            <a:off x="4567808" y="1400150"/>
            <a:ext cx="4445100" cy="3124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rtl="0">
              <a:spcBef>
                <a:spcPts val="0"/>
              </a:spcBef>
              <a:buNone/>
            </a:pPr>
            <a:r>
              <a:rPr lang="es-419"/>
              <a:t>Blue-Green Deployment</a:t>
            </a:r>
          </a:p>
        </p:txBody>
      </p:sp>
      <p:sp>
        <p:nvSpPr>
          <p:cNvPr id="241" name="Shape 241"/>
          <p:cNvSpPr txBox="1"/>
          <p:nvPr>
            <p:ph idx="4294967295" type="body"/>
          </p:nvPr>
        </p:nvSpPr>
        <p:spPr>
          <a:xfrm>
            <a:off x="323528" y="1360190"/>
            <a:ext cx="4176600" cy="3096300"/>
          </a:xfrm>
          <a:prstGeom prst="rect">
            <a:avLst/>
          </a:prstGeom>
          <a:noFill/>
          <a:ln>
            <a:noFill/>
          </a:ln>
        </p:spPr>
        <p:txBody>
          <a:bodyPr anchorCtr="0" anchor="t" bIns="45700" lIns="91425" rIns="91425" wrap="square" tIns="45700">
            <a:noAutofit/>
          </a:bodyPr>
          <a:lstStyle/>
          <a:p>
            <a:pPr indent="-342900" lvl="1" marL="342900" marR="0" rtl="0" algn="l">
              <a:spcBef>
                <a:spcPts val="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Remove Temporary Route to Green</a:t>
            </a:r>
          </a:p>
          <a:p>
            <a:pPr indent="-342900" lvl="1" marL="342900" marR="0" rtl="0" algn="l">
              <a:spcBef>
                <a:spcPts val="400"/>
              </a:spcBef>
              <a:buClr>
                <a:srgbClr val="000000"/>
              </a:buClr>
              <a:buSzPct val="100000"/>
              <a:buFont typeface="Arial"/>
              <a:buChar char="•"/>
            </a:pPr>
            <a:r>
              <a:rPr b="0" i="0" lang="es-419" sz="2000" u="none" cap="none" strike="noStrike">
                <a:solidFill>
                  <a:srgbClr val="000000"/>
                </a:solidFill>
                <a:latin typeface="Calibri"/>
                <a:ea typeface="Calibri"/>
                <a:cs typeface="Calibri"/>
                <a:sym typeface="Calibri"/>
              </a:rPr>
              <a:t>$ cf unmap-route Green example.com -n demo-time-temp</a:t>
            </a:r>
          </a:p>
          <a:p>
            <a:pPr indent="-342900" lvl="1" marL="342900" marR="0" rtl="0" algn="l">
              <a:spcBef>
                <a:spcPts val="400"/>
              </a:spcBef>
              <a:buClr>
                <a:srgbClr val="D8D8D8"/>
              </a:buClr>
              <a:buSzPct val="100000"/>
              <a:buFont typeface="Arial"/>
              <a:buNone/>
            </a:pPr>
            <a:r>
              <a:t/>
            </a:r>
            <a:endParaRPr b="0" i="0" sz="2000" u="none" cap="none" strike="noStrike">
              <a:solidFill>
                <a:srgbClr val="000000"/>
              </a:solidFill>
              <a:latin typeface="Calibri"/>
              <a:ea typeface="Calibri"/>
              <a:cs typeface="Calibri"/>
              <a:sym typeface="Calibri"/>
            </a:endParaRPr>
          </a:p>
        </p:txBody>
      </p:sp>
      <p:pic>
        <p:nvPicPr>
          <p:cNvPr id="242" name="Shape 242"/>
          <p:cNvPicPr preferRelativeResize="0"/>
          <p:nvPr/>
        </p:nvPicPr>
        <p:blipFill rotWithShape="1">
          <a:blip r:embed="rId3">
            <a:alphaModFix/>
          </a:blip>
          <a:srcRect b="0" l="0" r="0" t="0"/>
          <a:stretch/>
        </p:blipFill>
        <p:spPr>
          <a:xfrm>
            <a:off x="4499992" y="1790700"/>
            <a:ext cx="4445100" cy="201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Questions?</a:t>
            </a:r>
          </a:p>
        </p:txBody>
      </p:sp>
      <p:sp>
        <p:nvSpPr>
          <p:cNvPr id="248" name="Shape 248"/>
          <p:cNvSpPr txBox="1"/>
          <p:nvPr>
            <p:ph idx="1" type="body"/>
          </p:nvPr>
        </p:nvSpPr>
        <p:spPr>
          <a:xfrm>
            <a:off x="457200" y="1200150"/>
            <a:ext cx="8229600" cy="3725700"/>
          </a:xfrm>
          <a:prstGeom prst="rect">
            <a:avLst/>
          </a:prstGeom>
        </p:spPr>
        <p:txBody>
          <a:bodyPr anchorCtr="0" anchor="ctr" bIns="91425" lIns="91425" rIns="91425" wrap="square" tIns="91425">
            <a:noAutofit/>
          </a:bodyPr>
          <a:lstStyle/>
          <a:p>
            <a:pPr lvl="0" algn="ctr">
              <a:spcBef>
                <a:spcPts val="0"/>
              </a:spcBef>
              <a:buNone/>
            </a:pPr>
            <a:r>
              <a:rPr lang="es-419" sz="9600"/>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Message Bus</a:t>
            </a:r>
          </a:p>
        </p:txBody>
      </p:sp>
      <p:sp>
        <p:nvSpPr>
          <p:cNvPr id="58" name="Shape 58"/>
          <p:cNvSpPr txBox="1"/>
          <p:nvPr>
            <p:ph idx="1" type="body"/>
          </p:nvPr>
        </p:nvSpPr>
        <p:spPr>
          <a:xfrm>
            <a:off x="457200" y="1285200"/>
            <a:ext cx="5367000" cy="3858300"/>
          </a:xfrm>
          <a:prstGeom prst="rect">
            <a:avLst/>
          </a:prstGeom>
        </p:spPr>
        <p:txBody>
          <a:bodyPr anchorCtr="0" anchor="t" bIns="91425" lIns="91425" rIns="91425" wrap="square" tIns="91425">
            <a:noAutofit/>
          </a:bodyPr>
          <a:lstStyle/>
          <a:p>
            <a:pPr indent="-381000" lvl="0" marL="457200" rtl="0">
              <a:spcBef>
                <a:spcPts val="0"/>
              </a:spcBef>
              <a:spcAft>
                <a:spcPts val="0"/>
              </a:spcAft>
              <a:buClr>
                <a:srgbClr val="000000"/>
              </a:buClr>
              <a:buSzPct val="100000"/>
            </a:pPr>
            <a:r>
              <a:rPr lang="es-419" sz="2400">
                <a:solidFill>
                  <a:srgbClr val="000000"/>
                </a:solidFill>
              </a:rPr>
              <a:t>Non-Persistent messaging</a:t>
            </a:r>
          </a:p>
          <a:p>
            <a:pPr indent="-381000" lvl="0" marL="457200" rtl="0">
              <a:spcBef>
                <a:spcPts val="0"/>
              </a:spcBef>
              <a:spcAft>
                <a:spcPts val="0"/>
              </a:spcAft>
              <a:buClr>
                <a:srgbClr val="000000"/>
              </a:buClr>
              <a:buSzPct val="100000"/>
            </a:pPr>
            <a:r>
              <a:rPr lang="es-419" sz="2400">
                <a:solidFill>
                  <a:srgbClr val="000000"/>
                </a:solidFill>
              </a:rPr>
              <a:t>Pub/Sub</a:t>
            </a:r>
          </a:p>
          <a:p>
            <a:pPr indent="-381000" lvl="0" marL="457200" rtl="0">
              <a:spcBef>
                <a:spcPts val="0"/>
              </a:spcBef>
              <a:spcAft>
                <a:spcPts val="0"/>
              </a:spcAft>
              <a:buClr>
                <a:srgbClr val="000000"/>
              </a:buClr>
              <a:buSzPct val="100000"/>
            </a:pPr>
            <a:r>
              <a:rPr lang="es-419" sz="2400">
                <a:solidFill>
                  <a:srgbClr val="000000"/>
                </a:solidFill>
              </a:rPr>
              <a:t>Queues (app events)</a:t>
            </a:r>
          </a:p>
          <a:p>
            <a:pPr indent="-381000" lvl="0" marL="457200" rtl="0">
              <a:spcBef>
                <a:spcPts val="0"/>
              </a:spcBef>
              <a:buClr>
                <a:srgbClr val="000000"/>
              </a:buClr>
              <a:buSzPct val="100000"/>
            </a:pPr>
            <a:r>
              <a:rPr lang="es-419" sz="2400">
                <a:solidFill>
                  <a:srgbClr val="000000"/>
                </a:solidFill>
              </a:rPr>
              <a:t>Directed messages (INBOX)</a:t>
            </a:r>
          </a:p>
          <a:p>
            <a:pPr lvl="0" rtl="0">
              <a:spcBef>
                <a:spcPts val="0"/>
              </a:spcBef>
              <a:buNone/>
            </a:pPr>
            <a:r>
              <a:t/>
            </a:r>
            <a:endParaRPr b="1" sz="1400">
              <a:solidFill>
                <a:srgbClr val="000000"/>
              </a:solidFill>
            </a:endParaRPr>
          </a:p>
        </p:txBody>
      </p:sp>
      <p:pic>
        <p:nvPicPr>
          <p:cNvPr descr="tencent.png" id="59" name="Shape 59"/>
          <p:cNvPicPr preferRelativeResize="0"/>
          <p:nvPr/>
        </p:nvPicPr>
        <p:blipFill>
          <a:blip r:embed="rId3">
            <a:alphaModFix/>
          </a:blip>
          <a:stretch>
            <a:fillRect/>
          </a:stretch>
        </p:blipFill>
        <p:spPr>
          <a:xfrm>
            <a:off x="5974275" y="1679020"/>
            <a:ext cx="2712525" cy="270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Router</a:t>
            </a:r>
          </a:p>
        </p:txBody>
      </p:sp>
      <p:pic>
        <p:nvPicPr>
          <p:cNvPr descr="frontpage.png" id="65" name="Shape 65"/>
          <p:cNvPicPr preferRelativeResize="0"/>
          <p:nvPr/>
        </p:nvPicPr>
        <p:blipFill>
          <a:blip r:embed="rId3">
            <a:alphaModFix/>
          </a:blip>
          <a:stretch>
            <a:fillRect/>
          </a:stretch>
        </p:blipFill>
        <p:spPr>
          <a:xfrm>
            <a:off x="5954625" y="1285200"/>
            <a:ext cx="2381250" cy="3238500"/>
          </a:xfrm>
          <a:prstGeom prst="rect">
            <a:avLst/>
          </a:prstGeom>
          <a:noFill/>
          <a:ln>
            <a:noFill/>
          </a:ln>
        </p:spPr>
      </p:pic>
      <p:pic>
        <p:nvPicPr>
          <p:cNvPr descr="router1 (1).png" id="66" name="Shape 66"/>
          <p:cNvPicPr preferRelativeResize="0"/>
          <p:nvPr/>
        </p:nvPicPr>
        <p:blipFill>
          <a:blip r:embed="rId4">
            <a:alphaModFix/>
          </a:blip>
          <a:stretch>
            <a:fillRect/>
          </a:stretch>
        </p:blipFill>
        <p:spPr>
          <a:xfrm>
            <a:off x="5954625" y="2292175"/>
            <a:ext cx="2322875" cy="2322875"/>
          </a:xfrm>
          <a:prstGeom prst="rect">
            <a:avLst/>
          </a:prstGeom>
          <a:noFill/>
          <a:ln>
            <a:noFill/>
          </a:ln>
        </p:spPr>
      </p:pic>
      <p:sp>
        <p:nvSpPr>
          <p:cNvPr id="67" name="Shape 67"/>
          <p:cNvSpPr txBox="1"/>
          <p:nvPr>
            <p:ph idx="1" type="body"/>
          </p:nvPr>
        </p:nvSpPr>
        <p:spPr>
          <a:xfrm>
            <a:off x="164600" y="1285200"/>
            <a:ext cx="6150300" cy="3858300"/>
          </a:xfrm>
          <a:prstGeom prst="rect">
            <a:avLst/>
          </a:prstGeom>
        </p:spPr>
        <p:txBody>
          <a:bodyPr anchorCtr="0" anchor="t" bIns="91425" lIns="91425" rIns="91425" wrap="square" tIns="91425">
            <a:noAutofit/>
          </a:bodyPr>
          <a:lstStyle/>
          <a:p>
            <a:pPr indent="-381000" lvl="0" marL="457200" rtl="0">
              <a:spcBef>
                <a:spcPts val="0"/>
              </a:spcBef>
              <a:spcAft>
                <a:spcPts val="0"/>
              </a:spcAft>
              <a:buSzPct val="100000"/>
            </a:pPr>
            <a:r>
              <a:rPr b="1" lang="es-419" sz="2400"/>
              <a:t>Load Balancing</a:t>
            </a:r>
          </a:p>
          <a:p>
            <a:pPr indent="-317500" lvl="1" marL="914400" rtl="0">
              <a:spcBef>
                <a:spcPts val="0"/>
              </a:spcBef>
              <a:spcAft>
                <a:spcPts val="0"/>
              </a:spcAft>
              <a:buSzPct val="100000"/>
            </a:pPr>
            <a:r>
              <a:rPr lang="es-419" sz="1400"/>
              <a:t>This could be mixed with HAProxy</a:t>
            </a:r>
          </a:p>
          <a:p>
            <a:pPr indent="-381000" lvl="0" marL="457200" rtl="0">
              <a:spcBef>
                <a:spcPts val="0"/>
              </a:spcBef>
              <a:spcAft>
                <a:spcPts val="0"/>
              </a:spcAft>
              <a:buSzPct val="100000"/>
            </a:pPr>
            <a:r>
              <a:rPr b="1" lang="es-419" sz="2400"/>
              <a:t>Maintain Routing Table</a:t>
            </a:r>
          </a:p>
          <a:p>
            <a:pPr indent="-317500" lvl="1" marL="914400" rtl="0">
              <a:spcBef>
                <a:spcPts val="0"/>
              </a:spcBef>
              <a:spcAft>
                <a:spcPts val="0"/>
              </a:spcAft>
              <a:buSzPct val="100000"/>
            </a:pPr>
            <a:r>
              <a:rPr lang="es-419" sz="1400"/>
              <a:t>Dynamic Routing Table Inside NATS</a:t>
            </a:r>
          </a:p>
          <a:p>
            <a:pPr indent="-381000" lvl="0" marL="457200" rtl="0">
              <a:spcBef>
                <a:spcPts val="0"/>
              </a:spcBef>
              <a:spcAft>
                <a:spcPts val="0"/>
              </a:spcAft>
              <a:buSzPct val="100000"/>
            </a:pPr>
            <a:r>
              <a:rPr b="1" lang="es-419" sz="2400"/>
              <a:t>Access Logs</a:t>
            </a:r>
          </a:p>
          <a:p>
            <a:pPr indent="-317500" lvl="1" marL="914400" rtl="0">
              <a:spcBef>
                <a:spcPts val="0"/>
              </a:spcBef>
              <a:buSzPct val="100000"/>
            </a:pPr>
            <a:r>
              <a:rPr lang="es-419" sz="1400"/>
              <a:t>Just as it is done in Apache or nginx</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UAA</a:t>
            </a:r>
          </a:p>
        </p:txBody>
      </p:sp>
      <p:pic>
        <p:nvPicPr>
          <p:cNvPr descr="multiple25.png" id="73" name="Shape 73"/>
          <p:cNvPicPr preferRelativeResize="0"/>
          <p:nvPr/>
        </p:nvPicPr>
        <p:blipFill>
          <a:blip r:embed="rId3">
            <a:alphaModFix/>
          </a:blip>
          <a:stretch>
            <a:fillRect/>
          </a:stretch>
        </p:blipFill>
        <p:spPr>
          <a:xfrm>
            <a:off x="5289550" y="1285200"/>
            <a:ext cx="2939800" cy="2939800"/>
          </a:xfrm>
          <a:prstGeom prst="rect">
            <a:avLst/>
          </a:prstGeom>
          <a:noFill/>
          <a:ln>
            <a:noFill/>
          </a:ln>
        </p:spPr>
      </p:pic>
      <p:sp>
        <p:nvSpPr>
          <p:cNvPr id="74" name="Shape 74"/>
          <p:cNvSpPr txBox="1"/>
          <p:nvPr>
            <p:ph idx="1" type="body"/>
          </p:nvPr>
        </p:nvSpPr>
        <p:spPr>
          <a:xfrm>
            <a:off x="164575" y="1285200"/>
            <a:ext cx="5793300" cy="3858300"/>
          </a:xfrm>
          <a:prstGeom prst="rect">
            <a:avLst/>
          </a:prstGeom>
        </p:spPr>
        <p:txBody>
          <a:bodyPr anchorCtr="0" anchor="t" bIns="91425" lIns="91425" rIns="91425" wrap="square" tIns="91425">
            <a:noAutofit/>
          </a:bodyPr>
          <a:lstStyle/>
          <a:p>
            <a:pPr lvl="0" rtl="0">
              <a:spcBef>
                <a:spcPts val="0"/>
              </a:spcBef>
              <a:buClr>
                <a:schemeClr val="dk1"/>
              </a:buClr>
              <a:buSzPct val="25000"/>
              <a:buFont typeface="Calibri"/>
              <a:buNone/>
            </a:pPr>
            <a:r>
              <a:t/>
            </a:r>
            <a:endParaRPr sz="1400"/>
          </a:p>
          <a:p>
            <a:pPr indent="-381000" lvl="0" marL="457200" rtl="0">
              <a:spcBef>
                <a:spcPts val="0"/>
              </a:spcBef>
              <a:spcAft>
                <a:spcPts val="0"/>
              </a:spcAft>
              <a:buSzPct val="100000"/>
            </a:pPr>
            <a:r>
              <a:rPr b="1" lang="es-419" sz="2400"/>
              <a:t>Token Server</a:t>
            </a:r>
          </a:p>
          <a:p>
            <a:pPr indent="-381000" lvl="0" marL="457200" rtl="0">
              <a:spcBef>
                <a:spcPts val="0"/>
              </a:spcBef>
              <a:spcAft>
                <a:spcPts val="0"/>
              </a:spcAft>
              <a:buSzPct val="100000"/>
            </a:pPr>
            <a:r>
              <a:rPr b="1" lang="es-419" sz="2400"/>
              <a:t>ID Server</a:t>
            </a:r>
          </a:p>
          <a:p>
            <a:pPr indent="-317500" lvl="1" marL="914400" rtl="0">
              <a:spcBef>
                <a:spcPts val="0"/>
              </a:spcBef>
              <a:spcAft>
                <a:spcPts val="0"/>
              </a:spcAft>
              <a:buSzPct val="100000"/>
            </a:pPr>
            <a:r>
              <a:rPr lang="es-419" sz="1400"/>
              <a:t>User management</a:t>
            </a:r>
          </a:p>
          <a:p>
            <a:pPr indent="-381000" lvl="0" marL="457200" rtl="0">
              <a:spcBef>
                <a:spcPts val="0"/>
              </a:spcBef>
              <a:spcAft>
                <a:spcPts val="0"/>
              </a:spcAft>
              <a:buSzPct val="100000"/>
            </a:pPr>
            <a:r>
              <a:rPr b="1" lang="es-419" sz="2400"/>
              <a:t>OAuth Scopes</a:t>
            </a:r>
          </a:p>
          <a:p>
            <a:pPr indent="-317500" lvl="1" marL="914400" rtl="0">
              <a:spcBef>
                <a:spcPts val="0"/>
              </a:spcBef>
              <a:spcAft>
                <a:spcPts val="0"/>
              </a:spcAft>
              <a:buSzPct val="100000"/>
            </a:pPr>
            <a:r>
              <a:rPr lang="es-419" sz="1400"/>
              <a:t>Group management</a:t>
            </a:r>
          </a:p>
          <a:p>
            <a:pPr indent="-381000" lvl="0" marL="457200" rtl="0">
              <a:spcBef>
                <a:spcPts val="0"/>
              </a:spcBef>
              <a:buSzPct val="100000"/>
            </a:pPr>
            <a:r>
              <a:rPr b="1" lang="es-419" sz="2400"/>
              <a:t>User Access Auditing</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Cloud Controller</a:t>
            </a:r>
          </a:p>
        </p:txBody>
      </p:sp>
      <p:pic>
        <p:nvPicPr>
          <p:cNvPr descr="cloud31.png" id="80" name="Shape 80"/>
          <p:cNvPicPr preferRelativeResize="0"/>
          <p:nvPr/>
        </p:nvPicPr>
        <p:blipFill>
          <a:blip r:embed="rId3">
            <a:alphaModFix/>
          </a:blip>
          <a:stretch>
            <a:fillRect/>
          </a:stretch>
        </p:blipFill>
        <p:spPr>
          <a:xfrm>
            <a:off x="5367625" y="1946925"/>
            <a:ext cx="2987625" cy="2147375"/>
          </a:xfrm>
          <a:prstGeom prst="rect">
            <a:avLst/>
          </a:prstGeom>
          <a:noFill/>
          <a:ln>
            <a:noFill/>
          </a:ln>
        </p:spPr>
      </p:pic>
      <p:sp>
        <p:nvSpPr>
          <p:cNvPr id="81" name="Shape 81"/>
          <p:cNvSpPr txBox="1"/>
          <p:nvPr>
            <p:ph idx="1" type="body"/>
          </p:nvPr>
        </p:nvSpPr>
        <p:spPr>
          <a:xfrm>
            <a:off x="164575" y="1285200"/>
            <a:ext cx="5324700" cy="3858300"/>
          </a:xfrm>
          <a:prstGeom prst="rect">
            <a:avLst/>
          </a:prstGeom>
        </p:spPr>
        <p:txBody>
          <a:bodyPr anchorCtr="0" anchor="t" bIns="91425" lIns="91425" rIns="91425" wrap="square" tIns="91425">
            <a:noAutofit/>
          </a:bodyPr>
          <a:lstStyle/>
          <a:p>
            <a:pPr indent="-381000" lvl="0" marL="457200" rtl="0">
              <a:spcBef>
                <a:spcPts val="0"/>
              </a:spcBef>
              <a:spcAft>
                <a:spcPts val="0"/>
              </a:spcAft>
              <a:buClr>
                <a:srgbClr val="000000"/>
              </a:buClr>
              <a:buSzPct val="100000"/>
            </a:pPr>
            <a:r>
              <a:rPr lang="es-419" sz="2400">
                <a:solidFill>
                  <a:srgbClr val="000000"/>
                </a:solidFill>
              </a:rPr>
              <a:t>App Expected State</a:t>
            </a:r>
          </a:p>
          <a:p>
            <a:pPr indent="-381000" lvl="0" marL="457200" rtl="0">
              <a:spcBef>
                <a:spcPts val="0"/>
              </a:spcBef>
              <a:spcAft>
                <a:spcPts val="0"/>
              </a:spcAft>
              <a:buClr>
                <a:srgbClr val="000000"/>
              </a:buClr>
              <a:buSzPct val="100000"/>
            </a:pPr>
            <a:r>
              <a:rPr lang="es-419" sz="2400">
                <a:solidFill>
                  <a:srgbClr val="000000"/>
                </a:solidFill>
              </a:rPr>
              <a:t>Permissions / Authz</a:t>
            </a:r>
          </a:p>
          <a:p>
            <a:pPr indent="-381000" lvl="0" marL="457200" rtl="0">
              <a:spcBef>
                <a:spcPts val="0"/>
              </a:spcBef>
              <a:spcAft>
                <a:spcPts val="0"/>
              </a:spcAft>
              <a:buClr>
                <a:srgbClr val="000000"/>
              </a:buClr>
              <a:buSzPct val="100000"/>
            </a:pPr>
            <a:r>
              <a:rPr lang="es-419" sz="2400">
                <a:solidFill>
                  <a:srgbClr val="000000"/>
                </a:solidFill>
              </a:rPr>
              <a:t>Orgs / Spaces / Users</a:t>
            </a:r>
          </a:p>
          <a:p>
            <a:pPr indent="-381000" lvl="0" marL="457200" rtl="0">
              <a:spcBef>
                <a:spcPts val="0"/>
              </a:spcBef>
              <a:spcAft>
                <a:spcPts val="0"/>
              </a:spcAft>
              <a:buClr>
                <a:srgbClr val="000000"/>
              </a:buClr>
              <a:buSzPct val="100000"/>
            </a:pPr>
            <a:r>
              <a:rPr lang="es-419" sz="2400">
                <a:solidFill>
                  <a:srgbClr val="000000"/>
                </a:solidFill>
              </a:rPr>
              <a:t>Services Management</a:t>
            </a:r>
          </a:p>
          <a:p>
            <a:pPr indent="-381000" lvl="0" marL="457200" rtl="0">
              <a:spcBef>
                <a:spcPts val="0"/>
              </a:spcBef>
              <a:spcAft>
                <a:spcPts val="0"/>
              </a:spcAft>
              <a:buClr>
                <a:srgbClr val="000000"/>
              </a:buClr>
              <a:buSzPct val="100000"/>
            </a:pPr>
            <a:r>
              <a:rPr lang="es-419" sz="2400">
                <a:solidFill>
                  <a:srgbClr val="000000"/>
                </a:solidFill>
              </a:rPr>
              <a:t>App Placement</a:t>
            </a:r>
          </a:p>
          <a:p>
            <a:pPr indent="-381000" lvl="0" marL="457200" rtl="0">
              <a:spcBef>
                <a:spcPts val="0"/>
              </a:spcBef>
              <a:spcAft>
                <a:spcPts val="0"/>
              </a:spcAft>
              <a:buClr>
                <a:srgbClr val="000000"/>
              </a:buClr>
              <a:buSzPct val="100000"/>
            </a:pPr>
            <a:r>
              <a:rPr lang="es-419" sz="2400">
                <a:solidFill>
                  <a:srgbClr val="000000"/>
                </a:solidFill>
              </a:rPr>
              <a:t>App Desired State Convergence</a:t>
            </a:r>
          </a:p>
          <a:p>
            <a:pPr indent="-381000" lvl="0" marL="457200" rtl="0">
              <a:spcBef>
                <a:spcPts val="0"/>
              </a:spcBef>
              <a:spcAft>
                <a:spcPts val="0"/>
              </a:spcAft>
              <a:buClr>
                <a:srgbClr val="000000"/>
              </a:buClr>
              <a:buSzPct val="100000"/>
            </a:pPr>
            <a:r>
              <a:rPr lang="es-419" sz="2400">
                <a:solidFill>
                  <a:srgbClr val="000000"/>
                </a:solidFill>
              </a:rPr>
              <a:t>Auditing / Journaling</a:t>
            </a:r>
          </a:p>
          <a:p>
            <a:pPr indent="-381000" lvl="0" marL="457200" rtl="0">
              <a:spcBef>
                <a:spcPts val="0"/>
              </a:spcBef>
              <a:spcAft>
                <a:spcPts val="0"/>
              </a:spcAft>
              <a:buClr>
                <a:srgbClr val="000000"/>
              </a:buClr>
              <a:buSzPct val="100000"/>
            </a:pPr>
            <a:r>
              <a:rPr lang="es-419" sz="2400">
                <a:solidFill>
                  <a:srgbClr val="000000"/>
                </a:solidFill>
              </a:rPr>
              <a:t>Billing Events</a:t>
            </a:r>
          </a:p>
          <a:p>
            <a:pPr indent="-381000" lvl="0" marL="457200" rtl="0">
              <a:spcBef>
                <a:spcPts val="0"/>
              </a:spcBef>
              <a:buClr>
                <a:srgbClr val="000000"/>
              </a:buClr>
              <a:buSzPct val="100000"/>
            </a:pPr>
            <a:r>
              <a:rPr lang="es-419" sz="2400">
                <a:solidFill>
                  <a:srgbClr val="000000"/>
                </a:solidFill>
              </a:rPr>
              <a:t>Blob Storage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nsync - BBS - Cell Rep</a:t>
            </a:r>
          </a:p>
        </p:txBody>
      </p:sp>
      <p:pic>
        <p:nvPicPr>
          <p:cNvPr descr="heart258.png" id="87" name="Shape 87"/>
          <p:cNvPicPr preferRelativeResize="0"/>
          <p:nvPr/>
        </p:nvPicPr>
        <p:blipFill>
          <a:blip r:embed="rId3">
            <a:alphaModFix/>
          </a:blip>
          <a:stretch>
            <a:fillRect/>
          </a:stretch>
        </p:blipFill>
        <p:spPr>
          <a:xfrm>
            <a:off x="5764900" y="1641622"/>
            <a:ext cx="2690775" cy="2690803"/>
          </a:xfrm>
          <a:prstGeom prst="rect">
            <a:avLst/>
          </a:prstGeom>
          <a:noFill/>
          <a:ln>
            <a:noFill/>
          </a:ln>
        </p:spPr>
      </p:pic>
      <p:sp>
        <p:nvSpPr>
          <p:cNvPr id="88" name="Shape 88"/>
          <p:cNvSpPr txBox="1"/>
          <p:nvPr>
            <p:ph idx="1" type="body"/>
          </p:nvPr>
        </p:nvSpPr>
        <p:spPr>
          <a:xfrm>
            <a:off x="164575" y="1285200"/>
            <a:ext cx="5391900" cy="3858300"/>
          </a:xfrm>
          <a:prstGeom prst="rect">
            <a:avLst/>
          </a:prstGeom>
        </p:spPr>
        <p:txBody>
          <a:bodyPr anchorCtr="0" anchor="t" bIns="91425" lIns="91425" rIns="91425" wrap="square" tIns="91425">
            <a:noAutofit/>
          </a:bodyPr>
          <a:lstStyle/>
          <a:p>
            <a:pPr indent="-381000" lvl="0" marL="457200" rtl="0">
              <a:spcBef>
                <a:spcPts val="0"/>
              </a:spcBef>
              <a:spcAft>
                <a:spcPts val="0"/>
              </a:spcAft>
              <a:buClr>
                <a:srgbClr val="000000"/>
              </a:buClr>
              <a:buSzPct val="100000"/>
            </a:pPr>
            <a:r>
              <a:rPr lang="es-419" sz="2400">
                <a:solidFill>
                  <a:srgbClr val="000000"/>
                </a:solidFill>
              </a:rPr>
              <a:t>Maintains the </a:t>
            </a:r>
            <a:r>
              <a:rPr b="1" lang="es-419" sz="2400">
                <a:solidFill>
                  <a:srgbClr val="000000"/>
                </a:solidFill>
              </a:rPr>
              <a:t>actual</a:t>
            </a:r>
            <a:r>
              <a:rPr lang="es-419" sz="2400">
                <a:solidFill>
                  <a:srgbClr val="000000"/>
                </a:solidFill>
              </a:rPr>
              <a:t> state of apps</a:t>
            </a:r>
          </a:p>
          <a:p>
            <a:pPr indent="-381000" lvl="0" marL="457200" rtl="0">
              <a:spcBef>
                <a:spcPts val="0"/>
              </a:spcBef>
              <a:buClr>
                <a:srgbClr val="000000"/>
              </a:buClr>
              <a:buSzPct val="100000"/>
            </a:pPr>
            <a:r>
              <a:rPr lang="es-419" sz="2400">
                <a:solidFill>
                  <a:srgbClr val="000000"/>
                </a:solidFill>
              </a:rPr>
              <a:t>Compares to the </a:t>
            </a:r>
            <a:r>
              <a:rPr b="1" lang="es-419" sz="2400">
                <a:solidFill>
                  <a:srgbClr val="000000"/>
                </a:solidFill>
              </a:rPr>
              <a:t>expected</a:t>
            </a:r>
            <a:r>
              <a:rPr lang="es-419" sz="2400">
                <a:solidFill>
                  <a:srgbClr val="000000"/>
                </a:solidFill>
              </a:rPr>
              <a:t> state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Diego Brain - Garden - Buildpacks</a:t>
            </a:r>
          </a:p>
        </p:txBody>
      </p:sp>
      <p:pic>
        <p:nvPicPr>
          <p:cNvPr descr="three115.png" id="94" name="Shape 94"/>
          <p:cNvPicPr preferRelativeResize="0"/>
          <p:nvPr/>
        </p:nvPicPr>
        <p:blipFill>
          <a:blip r:embed="rId3">
            <a:alphaModFix/>
          </a:blip>
          <a:stretch>
            <a:fillRect/>
          </a:stretch>
        </p:blipFill>
        <p:spPr>
          <a:xfrm>
            <a:off x="5953600" y="1987200"/>
            <a:ext cx="2298075" cy="2298098"/>
          </a:xfrm>
          <a:prstGeom prst="rect">
            <a:avLst/>
          </a:prstGeom>
          <a:noFill/>
          <a:ln>
            <a:noFill/>
          </a:ln>
        </p:spPr>
      </p:pic>
      <p:sp>
        <p:nvSpPr>
          <p:cNvPr id="95" name="Shape 95"/>
          <p:cNvSpPr txBox="1"/>
          <p:nvPr>
            <p:ph idx="1" type="body"/>
          </p:nvPr>
        </p:nvSpPr>
        <p:spPr>
          <a:xfrm>
            <a:off x="164575" y="1207100"/>
            <a:ext cx="6340200" cy="3858300"/>
          </a:xfrm>
          <a:prstGeom prst="rect">
            <a:avLst/>
          </a:prstGeom>
        </p:spPr>
        <p:txBody>
          <a:bodyPr anchorCtr="0" anchor="t" bIns="91425" lIns="91425" rIns="91425" wrap="square" tIns="91425">
            <a:noAutofit/>
          </a:bodyPr>
          <a:lstStyle/>
          <a:p>
            <a:pPr lvl="0" rtl="0">
              <a:spcBef>
                <a:spcPts val="0"/>
              </a:spcBef>
              <a:buClr>
                <a:srgbClr val="808080"/>
              </a:buClr>
              <a:buSzPct val="25000"/>
              <a:buFont typeface="Arial"/>
              <a:buNone/>
            </a:pPr>
            <a:r>
              <a:rPr b="1" lang="es-419" sz="2400">
                <a:solidFill>
                  <a:srgbClr val="000000"/>
                </a:solidFill>
              </a:rPr>
              <a:t>Diego:</a:t>
            </a:r>
          </a:p>
          <a:p>
            <a:pPr indent="-342900" lvl="0" marL="457200" rtl="0">
              <a:spcBef>
                <a:spcPts val="0"/>
              </a:spcBef>
              <a:spcAft>
                <a:spcPts val="0"/>
              </a:spcAft>
              <a:buClr>
                <a:srgbClr val="000000"/>
              </a:buClr>
              <a:buSzPct val="100000"/>
            </a:pPr>
            <a:r>
              <a:rPr lang="es-419" sz="1800">
                <a:solidFill>
                  <a:srgbClr val="000000"/>
                </a:solidFill>
              </a:rPr>
              <a:t>Manage containers (Garden)</a:t>
            </a:r>
          </a:p>
          <a:p>
            <a:pPr indent="-342900" lvl="0" marL="457200" rtl="0">
              <a:spcBef>
                <a:spcPts val="0"/>
              </a:spcBef>
              <a:spcAft>
                <a:spcPts val="0"/>
              </a:spcAft>
              <a:buClr>
                <a:srgbClr val="000000"/>
              </a:buClr>
              <a:buSzPct val="100000"/>
            </a:pPr>
            <a:r>
              <a:rPr lang="es-419" sz="1800">
                <a:solidFill>
                  <a:srgbClr val="000000"/>
                </a:solidFill>
              </a:rPr>
              <a:t>Manage app lifecycle</a:t>
            </a:r>
          </a:p>
          <a:p>
            <a:pPr indent="-342900" lvl="0" marL="457200" rtl="0">
              <a:spcBef>
                <a:spcPts val="0"/>
              </a:spcBef>
              <a:spcAft>
                <a:spcPts val="0"/>
              </a:spcAft>
              <a:buClr>
                <a:srgbClr val="000000"/>
              </a:buClr>
              <a:buSzPct val="100000"/>
            </a:pPr>
            <a:r>
              <a:rPr lang="es-419" sz="1800">
                <a:solidFill>
                  <a:srgbClr val="000000"/>
                </a:solidFill>
              </a:rPr>
              <a:t>App log and file streaming</a:t>
            </a:r>
          </a:p>
          <a:p>
            <a:pPr indent="-342900" lvl="0" marL="457200" rtl="0">
              <a:spcBef>
                <a:spcPts val="0"/>
              </a:spcBef>
              <a:buClr>
                <a:srgbClr val="000000"/>
              </a:buClr>
              <a:buSzPct val="100000"/>
            </a:pPr>
            <a:r>
              <a:rPr lang="es-419" sz="1800">
                <a:solidFill>
                  <a:srgbClr val="000000"/>
                </a:solidFill>
              </a:rPr>
              <a:t>Apps and Diego Cells heartbeats</a:t>
            </a:r>
          </a:p>
          <a:p>
            <a:pPr lvl="0" rtl="0">
              <a:spcBef>
                <a:spcPts val="0"/>
              </a:spcBef>
              <a:buNone/>
            </a:pPr>
            <a:br>
              <a:rPr b="1" lang="es-419" sz="2400">
                <a:solidFill>
                  <a:srgbClr val="000000"/>
                </a:solidFill>
              </a:rPr>
            </a:br>
            <a:r>
              <a:rPr b="1" lang="es-419" sz="2400">
                <a:solidFill>
                  <a:srgbClr val="000000"/>
                </a:solidFill>
              </a:rPr>
              <a:t>Buildpacks:</a:t>
            </a:r>
          </a:p>
          <a:p>
            <a:pPr indent="-381000" lvl="0" marL="457200" rtl="0">
              <a:spcBef>
                <a:spcPts val="0"/>
              </a:spcBef>
              <a:spcAft>
                <a:spcPts val="0"/>
              </a:spcAft>
              <a:buClr>
                <a:srgbClr val="000000"/>
              </a:buClr>
              <a:buSzPct val="100000"/>
            </a:pPr>
            <a:r>
              <a:rPr lang="es-419" sz="2400">
                <a:solidFill>
                  <a:srgbClr val="000000"/>
                </a:solidFill>
              </a:rPr>
              <a:t>Staging</a:t>
            </a:r>
          </a:p>
          <a:p>
            <a:pPr indent="-317500" lvl="1" marL="914400" rtl="0">
              <a:spcBef>
                <a:spcPts val="0"/>
              </a:spcBef>
              <a:spcAft>
                <a:spcPts val="0"/>
              </a:spcAft>
              <a:buClr>
                <a:srgbClr val="000000"/>
              </a:buClr>
              <a:buSzPct val="100000"/>
            </a:pPr>
            <a:r>
              <a:rPr lang="es-419" sz="1400">
                <a:solidFill>
                  <a:srgbClr val="000000"/>
                </a:solidFill>
              </a:rPr>
              <a:t>Detect, Compile, Release</a:t>
            </a:r>
          </a:p>
          <a:p>
            <a:pPr indent="-381000" lvl="0" marL="457200" rtl="0">
              <a:spcBef>
                <a:spcPts val="0"/>
              </a:spcBef>
              <a:spcAft>
                <a:spcPts val="0"/>
              </a:spcAft>
              <a:buClr>
                <a:srgbClr val="000000"/>
              </a:buClr>
              <a:buSzPct val="100000"/>
            </a:pPr>
            <a:r>
              <a:rPr lang="es-419" sz="2400">
                <a:solidFill>
                  <a:srgbClr val="000000"/>
                </a:solidFill>
              </a:rPr>
              <a:t>Configure droplet</a:t>
            </a:r>
          </a:p>
          <a:p>
            <a:pPr indent="-317500" lvl="1" marL="914400" rtl="0">
              <a:spcBef>
                <a:spcPts val="0"/>
              </a:spcBef>
              <a:spcAft>
                <a:spcPts val="0"/>
              </a:spcAft>
              <a:buClr>
                <a:srgbClr val="000000"/>
              </a:buClr>
              <a:buSzPct val="100000"/>
            </a:pPr>
            <a:r>
              <a:rPr lang="es-419" sz="1400">
                <a:solidFill>
                  <a:srgbClr val="000000"/>
                </a:solidFill>
              </a:rPr>
              <a:t>Runtime (Ruby/Java/Node/Python)</a:t>
            </a:r>
          </a:p>
          <a:p>
            <a:pPr indent="-317500" lvl="1" marL="914400" rtl="0">
              <a:spcBef>
                <a:spcPts val="0"/>
              </a:spcBef>
              <a:spcAft>
                <a:spcPts val="0"/>
              </a:spcAft>
              <a:buClr>
                <a:srgbClr val="000000"/>
              </a:buClr>
              <a:buSzPct val="100000"/>
            </a:pPr>
            <a:r>
              <a:rPr lang="es-419" sz="1400">
                <a:solidFill>
                  <a:srgbClr val="000000"/>
                </a:solidFill>
              </a:rPr>
              <a:t>Container (Tomcat/Websphere)</a:t>
            </a:r>
          </a:p>
          <a:p>
            <a:pPr indent="-317500" lvl="1" marL="914400" rtl="0">
              <a:spcBef>
                <a:spcPts val="0"/>
              </a:spcBef>
              <a:buClr>
                <a:srgbClr val="000000"/>
              </a:buClr>
              <a:buSzPct val="100000"/>
            </a:pPr>
            <a:r>
              <a:rPr lang="es-419" sz="1400">
                <a:solidFill>
                  <a:srgbClr val="000000"/>
                </a:solidFill>
              </a:rPr>
              <a:t>Application (.WAR, .rb, .py) </a:t>
            </a:r>
          </a:p>
          <a:p>
            <a:pPr lvl="0" rtl="0">
              <a:spcBef>
                <a:spcPts val="0"/>
              </a:spcBef>
              <a:buNone/>
            </a:pPr>
            <a:r>
              <a:t/>
            </a:r>
            <a:endParaRPr b="1"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05978"/>
            <a:ext cx="8229600" cy="857400"/>
          </a:xfrm>
          <a:prstGeom prst="rect">
            <a:avLst/>
          </a:prstGeom>
        </p:spPr>
        <p:txBody>
          <a:bodyPr anchorCtr="0" anchor="b" bIns="91425" lIns="91425" rIns="91425" wrap="square" tIns="91425">
            <a:noAutofit/>
          </a:bodyPr>
          <a:lstStyle/>
          <a:p>
            <a:pPr lvl="0">
              <a:spcBef>
                <a:spcPts val="0"/>
              </a:spcBef>
              <a:buNone/>
            </a:pPr>
            <a:r>
              <a:rPr lang="es-419"/>
              <a:t>Service Broker</a:t>
            </a:r>
          </a:p>
        </p:txBody>
      </p:sp>
      <p:pic>
        <p:nvPicPr>
          <p:cNvPr descr="human57.png" id="101" name="Shape 101"/>
          <p:cNvPicPr preferRelativeResize="0"/>
          <p:nvPr/>
        </p:nvPicPr>
        <p:blipFill>
          <a:blip r:embed="rId3">
            <a:alphaModFix/>
          </a:blip>
          <a:stretch>
            <a:fillRect/>
          </a:stretch>
        </p:blipFill>
        <p:spPr>
          <a:xfrm>
            <a:off x="5694500" y="1372950"/>
            <a:ext cx="3240925" cy="3240925"/>
          </a:xfrm>
          <a:prstGeom prst="rect">
            <a:avLst/>
          </a:prstGeom>
          <a:noFill/>
          <a:ln>
            <a:noFill/>
          </a:ln>
        </p:spPr>
      </p:pic>
      <p:sp>
        <p:nvSpPr>
          <p:cNvPr id="102" name="Shape 102"/>
          <p:cNvSpPr txBox="1"/>
          <p:nvPr>
            <p:ph idx="1" type="body"/>
          </p:nvPr>
        </p:nvSpPr>
        <p:spPr>
          <a:xfrm>
            <a:off x="164575" y="1285200"/>
            <a:ext cx="5860200" cy="3858300"/>
          </a:xfrm>
          <a:prstGeom prst="rect">
            <a:avLst/>
          </a:prstGeom>
        </p:spPr>
        <p:txBody>
          <a:bodyPr anchorCtr="0" anchor="t" bIns="91425" lIns="91425" rIns="91425" wrap="square" tIns="91425">
            <a:noAutofit/>
          </a:bodyPr>
          <a:lstStyle/>
          <a:p>
            <a:pPr indent="-381000" lvl="0" marL="457200" rtl="0">
              <a:spcBef>
                <a:spcPts val="0"/>
              </a:spcBef>
              <a:spcAft>
                <a:spcPts val="0"/>
              </a:spcAft>
              <a:buClr>
                <a:srgbClr val="000000"/>
              </a:buClr>
              <a:buSzPct val="100000"/>
            </a:pPr>
            <a:r>
              <a:rPr lang="es-419" sz="2400">
                <a:solidFill>
                  <a:srgbClr val="000000"/>
                </a:solidFill>
              </a:rPr>
              <a:t>Makes create / delete / bind / unbind calls to service nodes</a:t>
            </a:r>
          </a:p>
          <a:p>
            <a:pPr indent="-381000" lvl="0" marL="457200" rtl="0">
              <a:spcBef>
                <a:spcPts val="0"/>
              </a:spcBef>
              <a:buClr>
                <a:srgbClr val="000000"/>
              </a:buClr>
              <a:buSzPct val="100000"/>
            </a:pPr>
            <a:r>
              <a:rPr lang="es-419" sz="2400">
                <a:solidFill>
                  <a:srgbClr val="000000"/>
                </a:solidFill>
              </a:rPr>
              <a:t>Requests inventory of existing instances and bindings from cloud controller for caching, orphan management etc.</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