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13716000" cx="2438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Cabin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5" Type="http://schemas.openxmlformats.org/officeDocument/2006/relationships/font" Target="fonts/Cabin-bold.fntdata"/><Relationship Id="rId14" Type="http://schemas.openxmlformats.org/officeDocument/2006/relationships/font" Target="fonts/Cabin-regular.fntdata"/><Relationship Id="rId17" Type="http://schemas.openxmlformats.org/officeDocument/2006/relationships/font" Target="fonts/Cabin-boldItalic.fntdata"/><Relationship Id="rId16" Type="http://schemas.openxmlformats.org/officeDocument/2006/relationships/font" Target="fonts/Cabin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06" name="Shape 10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07" name="Shape 10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 rot="1800000">
            <a:off x="1778022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/>
          <p:nvPr>
            <p:ph idx="3" type="pic"/>
          </p:nvPr>
        </p:nvSpPr>
        <p:spPr>
          <a:xfrm rot="1800000">
            <a:off x="7129038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/>
          <p:nvPr>
            <p:ph idx="4" type="pic"/>
          </p:nvPr>
        </p:nvSpPr>
        <p:spPr>
          <a:xfrm rot="1800000">
            <a:off x="125296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 rot="1800000">
            <a:off x="179302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19" name="Shape 11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rot="1800000">
            <a:off x="192203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Shape 125"/>
          <p:cNvSpPr/>
          <p:nvPr>
            <p:ph idx="3" type="pic"/>
          </p:nvPr>
        </p:nvSpPr>
        <p:spPr>
          <a:xfrm rot="1800000">
            <a:off x="8785221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/>
          <p:nvPr>
            <p:ph idx="4" type="pic"/>
          </p:nvPr>
        </p:nvSpPr>
        <p:spPr>
          <a:xfrm rot="1800000">
            <a:off x="1576999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/>
          <p:nvPr>
            <p:ph idx="5" type="pic"/>
          </p:nvPr>
        </p:nvSpPr>
        <p:spPr>
          <a:xfrm rot="1800000">
            <a:off x="401775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Shape 128"/>
          <p:cNvSpPr/>
          <p:nvPr>
            <p:ph idx="6" type="pic"/>
          </p:nvPr>
        </p:nvSpPr>
        <p:spPr>
          <a:xfrm rot="1800000">
            <a:off x="10880937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9" name="Shape 129"/>
          <p:cNvSpPr/>
          <p:nvPr>
            <p:ph idx="7" type="pic"/>
          </p:nvPr>
        </p:nvSpPr>
        <p:spPr>
          <a:xfrm rot="1800000">
            <a:off x="1786571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36" name="Shape 13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0" y="3761655"/>
            <a:ext cx="4055095" cy="7488831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Shape 141"/>
          <p:cNvSpPr/>
          <p:nvPr>
            <p:ph idx="3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Shape 142"/>
          <p:cNvSpPr/>
          <p:nvPr>
            <p:ph idx="4" type="pic"/>
          </p:nvPr>
        </p:nvSpPr>
        <p:spPr>
          <a:xfrm>
            <a:off x="8087543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Shape 143"/>
          <p:cNvSpPr/>
          <p:nvPr>
            <p:ph idx="5" type="pic"/>
          </p:nvPr>
        </p:nvSpPr>
        <p:spPr>
          <a:xfrm>
            <a:off x="20354219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Shape 144"/>
          <p:cNvSpPr/>
          <p:nvPr>
            <p:ph idx="6" type="pic"/>
          </p:nvPr>
        </p:nvSpPr>
        <p:spPr>
          <a:xfrm>
            <a:off x="16296456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Shape 145"/>
          <p:cNvSpPr/>
          <p:nvPr>
            <p:ph idx="7" type="pic"/>
          </p:nvPr>
        </p:nvSpPr>
        <p:spPr>
          <a:xfrm>
            <a:off x="8087543" y="7506071"/>
            <a:ext cx="8208912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Shape 146"/>
          <p:cNvSpPr/>
          <p:nvPr>
            <p:ph idx="8" type="pic"/>
          </p:nvPr>
        </p:nvSpPr>
        <p:spPr>
          <a:xfrm>
            <a:off x="12119992" y="3761655"/>
            <a:ext cx="8225913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Shape 147"/>
          <p:cNvSpPr/>
          <p:nvPr>
            <p:ph idx="9" type="pic"/>
          </p:nvPr>
        </p:nvSpPr>
        <p:spPr>
          <a:xfrm>
            <a:off x="4055096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Shape 148"/>
          <p:cNvSpPr/>
          <p:nvPr>
            <p:ph idx="13" type="pic"/>
          </p:nvPr>
        </p:nvSpPr>
        <p:spPr>
          <a:xfrm>
            <a:off x="20354219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4" name="Shape 154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55" name="Shape 155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16296456" y="3761655"/>
            <a:ext cx="8112858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-35501" y="7506071"/>
            <a:ext cx="812304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15180" y="3761655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16288988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0" name="Shape 1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71" name="Shape 1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72" name="Shape 1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x="0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Shape 176"/>
          <p:cNvSpPr/>
          <p:nvPr>
            <p:ph idx="3" type="pic"/>
          </p:nvPr>
        </p:nvSpPr>
        <p:spPr>
          <a:xfrm>
            <a:off x="12264007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Shape 177"/>
          <p:cNvSpPr/>
          <p:nvPr>
            <p:ph idx="4" type="pic"/>
          </p:nvPr>
        </p:nvSpPr>
        <p:spPr>
          <a:xfrm>
            <a:off x="4074471" y="7506071"/>
            <a:ext cx="8175677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8" name="Shape 178"/>
          <p:cNvSpPr/>
          <p:nvPr>
            <p:ph idx="5" type="pic"/>
          </p:nvPr>
        </p:nvSpPr>
        <p:spPr>
          <a:xfrm>
            <a:off x="0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9" name="Shape 179"/>
          <p:cNvSpPr/>
          <p:nvPr>
            <p:ph idx="6" type="pic"/>
          </p:nvPr>
        </p:nvSpPr>
        <p:spPr>
          <a:xfrm>
            <a:off x="12264007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0" name="Shape 180"/>
          <p:cNvSpPr/>
          <p:nvPr>
            <p:ph idx="7" type="pic"/>
          </p:nvPr>
        </p:nvSpPr>
        <p:spPr>
          <a:xfrm>
            <a:off x="4074471" y="3761655"/>
            <a:ext cx="8175677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86" name="Shape 186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87" name="Shape 187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88" name="Shape 188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Shape 191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2" name="Shape 192"/>
          <p:cNvSpPr/>
          <p:nvPr>
            <p:ph idx="3" type="pic"/>
          </p:nvPr>
        </p:nvSpPr>
        <p:spPr>
          <a:xfrm>
            <a:off x="16512480" y="2681535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8" name="Shape 19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99" name="Shape 19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00" name="Shape 20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0391800" y="4697760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09" name="Shape 20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10" name="Shape 21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4" name="Shape 214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9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21" name="Shape 22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5" name="Shape 225"/>
          <p:cNvSpPr/>
          <p:nvPr>
            <p:ph idx="2" type="pic"/>
          </p:nvPr>
        </p:nvSpPr>
        <p:spPr>
          <a:xfrm>
            <a:off x="-13163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32" name="Shape 23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33" name="Shape 23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6" name="Shape 236"/>
          <p:cNvSpPr/>
          <p:nvPr>
            <p:ph idx="2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7" name="Shape 237"/>
          <p:cNvSpPr/>
          <p:nvPr>
            <p:ph idx="3" type="pic"/>
          </p:nvPr>
        </p:nvSpPr>
        <p:spPr>
          <a:xfrm>
            <a:off x="5999312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 b="0" l="4617" r="4488" t="0"/>
          <a:stretch/>
        </p:blipFill>
        <p:spPr>
          <a:xfrm>
            <a:off x="18241963" y="7502878"/>
            <a:ext cx="611505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>
            <p:ph idx="4" type="pic"/>
          </p:nvPr>
        </p:nvSpPr>
        <p:spPr>
          <a:xfrm>
            <a:off x="18262478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0" name="Shape 240"/>
          <p:cNvSpPr/>
          <p:nvPr>
            <p:ph idx="5" type="pic"/>
          </p:nvPr>
        </p:nvSpPr>
        <p:spPr>
          <a:xfrm>
            <a:off x="-116152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Shape 241"/>
          <p:cNvSpPr/>
          <p:nvPr>
            <p:ph idx="6" type="pic"/>
          </p:nvPr>
        </p:nvSpPr>
        <p:spPr>
          <a:xfrm>
            <a:off x="12147014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48" name="Shape 248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49" name="Shape 249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Shape 252"/>
          <p:cNvSpPr/>
          <p:nvPr>
            <p:ph idx="2" type="pic"/>
          </p:nvPr>
        </p:nvSpPr>
        <p:spPr>
          <a:xfrm>
            <a:off x="12170503" y="7434064"/>
            <a:ext cx="6164824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Shape 253"/>
          <p:cNvSpPr/>
          <p:nvPr>
            <p:ph idx="3" type="pic"/>
          </p:nvPr>
        </p:nvSpPr>
        <p:spPr>
          <a:xfrm>
            <a:off x="18300155" y="7434064"/>
            <a:ext cx="6083845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60" name="Shape 26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61" name="Shape 26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4" name="Shape 264"/>
          <p:cNvSpPr/>
          <p:nvPr>
            <p:ph idx="2" type="pic"/>
          </p:nvPr>
        </p:nvSpPr>
        <p:spPr>
          <a:xfrm>
            <a:off x="10019392" y="2105472"/>
            <a:ext cx="4246349" cy="429399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71" name="Shape 2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72" name="Shape 2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5" name="Shape 275"/>
          <p:cNvSpPr/>
          <p:nvPr>
            <p:ph idx="2" type="pic"/>
          </p:nvPr>
        </p:nvSpPr>
        <p:spPr>
          <a:xfrm>
            <a:off x="0" y="6425951"/>
            <a:ext cx="24384001" cy="7290048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6" name="Shape 276"/>
          <p:cNvSpPr/>
          <p:nvPr>
            <p:ph idx="3" type="pic"/>
          </p:nvPr>
        </p:nvSpPr>
        <p:spPr>
          <a:xfrm>
            <a:off x="10380040" y="5129807"/>
            <a:ext cx="2923324" cy="2956124"/>
          </a:xfrm>
          <a:prstGeom prst="ellipse">
            <a:avLst/>
          </a:prstGeom>
          <a:solidFill>
            <a:srgbClr val="368FE2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3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2" name="Shape 28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83" name="Shape 28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Shape 287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1731930" y="13050688"/>
            <a:ext cx="162897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@altoros</a:t>
            </a:r>
          </a:p>
        </p:txBody>
      </p:sp>
      <p:sp>
        <p:nvSpPr>
          <p:cNvPr id="19" name="Shape 19"/>
          <p:cNvSpPr/>
          <p:nvPr/>
        </p:nvSpPr>
        <p:spPr>
          <a:xfrm>
            <a:off x="21196153" y="13122695"/>
            <a:ext cx="504056" cy="409388"/>
          </a:xfrm>
          <a:custGeom>
            <a:pathLst>
              <a:path extrusionOk="0" h="120000" w="120000">
                <a:moveTo>
                  <a:pt x="120000" y="14294"/>
                </a:moveTo>
                <a:lnTo>
                  <a:pt x="120000" y="14294"/>
                </a:lnTo>
                <a:lnTo>
                  <a:pt x="113282" y="17304"/>
                </a:lnTo>
                <a:lnTo>
                  <a:pt x="105954" y="19561"/>
                </a:lnTo>
                <a:lnTo>
                  <a:pt x="105954" y="19561"/>
                </a:lnTo>
                <a:lnTo>
                  <a:pt x="109618" y="15799"/>
                </a:lnTo>
                <a:lnTo>
                  <a:pt x="112671" y="12037"/>
                </a:lnTo>
                <a:lnTo>
                  <a:pt x="115114" y="7523"/>
                </a:lnTo>
                <a:lnTo>
                  <a:pt x="116946" y="2257"/>
                </a:lnTo>
                <a:lnTo>
                  <a:pt x="116946" y="2257"/>
                </a:lnTo>
                <a:lnTo>
                  <a:pt x="109007" y="6771"/>
                </a:lnTo>
                <a:lnTo>
                  <a:pt x="105343" y="8275"/>
                </a:lnTo>
                <a:lnTo>
                  <a:pt x="101068" y="9780"/>
                </a:lnTo>
                <a:lnTo>
                  <a:pt x="101068" y="9780"/>
                </a:lnTo>
                <a:lnTo>
                  <a:pt x="97404" y="6018"/>
                </a:lnTo>
                <a:lnTo>
                  <a:pt x="93129" y="3009"/>
                </a:lnTo>
                <a:lnTo>
                  <a:pt x="88244" y="752"/>
                </a:lnTo>
                <a:lnTo>
                  <a:pt x="83358" y="0"/>
                </a:lnTo>
                <a:lnTo>
                  <a:pt x="83358" y="0"/>
                </a:lnTo>
                <a:lnTo>
                  <a:pt x="77862" y="752"/>
                </a:lnTo>
                <a:lnTo>
                  <a:pt x="73587" y="2257"/>
                </a:lnTo>
                <a:lnTo>
                  <a:pt x="69312" y="5266"/>
                </a:lnTo>
                <a:lnTo>
                  <a:pt x="65648" y="9028"/>
                </a:lnTo>
                <a:lnTo>
                  <a:pt x="62595" y="13542"/>
                </a:lnTo>
                <a:lnTo>
                  <a:pt x="60152" y="18808"/>
                </a:lnTo>
                <a:lnTo>
                  <a:pt x="58931" y="24075"/>
                </a:lnTo>
                <a:lnTo>
                  <a:pt x="58320" y="30846"/>
                </a:lnTo>
                <a:lnTo>
                  <a:pt x="58320" y="30846"/>
                </a:lnTo>
                <a:lnTo>
                  <a:pt x="58931" y="37617"/>
                </a:lnTo>
                <a:lnTo>
                  <a:pt x="58931" y="37617"/>
                </a:lnTo>
                <a:lnTo>
                  <a:pt x="51603" y="36865"/>
                </a:lnTo>
                <a:lnTo>
                  <a:pt x="44274" y="34608"/>
                </a:lnTo>
                <a:lnTo>
                  <a:pt x="36946" y="31598"/>
                </a:lnTo>
                <a:lnTo>
                  <a:pt x="30229" y="27836"/>
                </a:lnTo>
                <a:lnTo>
                  <a:pt x="24427" y="23322"/>
                </a:lnTo>
                <a:lnTo>
                  <a:pt x="18931" y="18056"/>
                </a:lnTo>
                <a:lnTo>
                  <a:pt x="13435" y="12037"/>
                </a:lnTo>
                <a:lnTo>
                  <a:pt x="8549" y="6018"/>
                </a:lnTo>
                <a:lnTo>
                  <a:pt x="8549" y="6018"/>
                </a:lnTo>
                <a:lnTo>
                  <a:pt x="7328" y="9028"/>
                </a:lnTo>
                <a:lnTo>
                  <a:pt x="6106" y="12789"/>
                </a:lnTo>
                <a:lnTo>
                  <a:pt x="5496" y="16551"/>
                </a:lnTo>
                <a:lnTo>
                  <a:pt x="4885" y="21065"/>
                </a:lnTo>
                <a:lnTo>
                  <a:pt x="4885" y="21065"/>
                </a:lnTo>
                <a:lnTo>
                  <a:pt x="5496" y="24827"/>
                </a:lnTo>
                <a:lnTo>
                  <a:pt x="6106" y="28589"/>
                </a:lnTo>
                <a:lnTo>
                  <a:pt x="6717" y="32351"/>
                </a:lnTo>
                <a:lnTo>
                  <a:pt x="7938" y="35360"/>
                </a:lnTo>
                <a:lnTo>
                  <a:pt x="11603" y="41379"/>
                </a:lnTo>
                <a:lnTo>
                  <a:pt x="15877" y="46645"/>
                </a:lnTo>
                <a:lnTo>
                  <a:pt x="15877" y="46645"/>
                </a:lnTo>
                <a:lnTo>
                  <a:pt x="10381" y="45141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5496" y="48150"/>
                </a:lnTo>
                <a:lnTo>
                  <a:pt x="6717" y="53416"/>
                </a:lnTo>
                <a:lnTo>
                  <a:pt x="7938" y="57931"/>
                </a:lnTo>
                <a:lnTo>
                  <a:pt x="10381" y="62445"/>
                </a:lnTo>
                <a:lnTo>
                  <a:pt x="13435" y="66206"/>
                </a:lnTo>
                <a:lnTo>
                  <a:pt x="17099" y="68840"/>
                </a:lnTo>
                <a:lnTo>
                  <a:pt x="20763" y="71097"/>
                </a:lnTo>
                <a:lnTo>
                  <a:pt x="25038" y="72601"/>
                </a:lnTo>
                <a:lnTo>
                  <a:pt x="25038" y="72601"/>
                </a:lnTo>
                <a:lnTo>
                  <a:pt x="21374" y="73354"/>
                </a:lnTo>
                <a:lnTo>
                  <a:pt x="18320" y="73354"/>
                </a:lnTo>
                <a:lnTo>
                  <a:pt x="18320" y="73354"/>
                </a:lnTo>
                <a:lnTo>
                  <a:pt x="13435" y="72601"/>
                </a:lnTo>
                <a:lnTo>
                  <a:pt x="13435" y="72601"/>
                </a:lnTo>
                <a:lnTo>
                  <a:pt x="15267" y="77115"/>
                </a:lnTo>
                <a:lnTo>
                  <a:pt x="17099" y="80877"/>
                </a:lnTo>
                <a:lnTo>
                  <a:pt x="19541" y="84639"/>
                </a:lnTo>
                <a:lnTo>
                  <a:pt x="21984" y="87648"/>
                </a:lnTo>
                <a:lnTo>
                  <a:pt x="25648" y="90658"/>
                </a:lnTo>
                <a:lnTo>
                  <a:pt x="28396" y="92163"/>
                </a:lnTo>
                <a:lnTo>
                  <a:pt x="32671" y="93667"/>
                </a:lnTo>
                <a:lnTo>
                  <a:pt x="36335" y="93667"/>
                </a:lnTo>
                <a:lnTo>
                  <a:pt x="36335" y="93667"/>
                </a:lnTo>
                <a:lnTo>
                  <a:pt x="29618" y="99686"/>
                </a:lnTo>
                <a:lnTo>
                  <a:pt x="22595" y="103448"/>
                </a:lnTo>
                <a:lnTo>
                  <a:pt x="14656" y="106457"/>
                </a:lnTo>
                <a:lnTo>
                  <a:pt x="10381" y="106457"/>
                </a:lnTo>
                <a:lnTo>
                  <a:pt x="6106" y="107210"/>
                </a:lnTo>
                <a:lnTo>
                  <a:pt x="6106" y="107210"/>
                </a:lnTo>
                <a:lnTo>
                  <a:pt x="0" y="106457"/>
                </a:lnTo>
                <a:lnTo>
                  <a:pt x="0" y="106457"/>
                </a:lnTo>
                <a:lnTo>
                  <a:pt x="8549" y="112476"/>
                </a:lnTo>
                <a:lnTo>
                  <a:pt x="17709" y="116990"/>
                </a:lnTo>
                <a:lnTo>
                  <a:pt x="27175" y="119247"/>
                </a:lnTo>
                <a:lnTo>
                  <a:pt x="32671" y="120000"/>
                </a:lnTo>
                <a:lnTo>
                  <a:pt x="37557" y="120000"/>
                </a:lnTo>
                <a:lnTo>
                  <a:pt x="37557" y="120000"/>
                </a:lnTo>
                <a:lnTo>
                  <a:pt x="46106" y="120000"/>
                </a:lnTo>
                <a:lnTo>
                  <a:pt x="53435" y="118495"/>
                </a:lnTo>
                <a:lnTo>
                  <a:pt x="60763" y="115485"/>
                </a:lnTo>
                <a:lnTo>
                  <a:pt x="68091" y="112476"/>
                </a:lnTo>
                <a:lnTo>
                  <a:pt x="74198" y="107962"/>
                </a:lnTo>
                <a:lnTo>
                  <a:pt x="79694" y="103448"/>
                </a:lnTo>
                <a:lnTo>
                  <a:pt x="85190" y="98181"/>
                </a:lnTo>
                <a:lnTo>
                  <a:pt x="90076" y="92163"/>
                </a:lnTo>
                <a:lnTo>
                  <a:pt x="93740" y="85391"/>
                </a:lnTo>
                <a:lnTo>
                  <a:pt x="97404" y="78620"/>
                </a:lnTo>
                <a:lnTo>
                  <a:pt x="100458" y="71849"/>
                </a:lnTo>
                <a:lnTo>
                  <a:pt x="103511" y="64702"/>
                </a:lnTo>
                <a:lnTo>
                  <a:pt x="105343" y="57178"/>
                </a:lnTo>
                <a:lnTo>
                  <a:pt x="106564" y="49655"/>
                </a:lnTo>
                <a:lnTo>
                  <a:pt x="107786" y="41379"/>
                </a:lnTo>
                <a:lnTo>
                  <a:pt x="107786" y="33855"/>
                </a:lnTo>
                <a:lnTo>
                  <a:pt x="107786" y="33855"/>
                </a:lnTo>
                <a:lnTo>
                  <a:pt x="107786" y="30094"/>
                </a:lnTo>
                <a:lnTo>
                  <a:pt x="107786" y="30094"/>
                </a:lnTo>
                <a:lnTo>
                  <a:pt x="111450" y="27084"/>
                </a:lnTo>
                <a:lnTo>
                  <a:pt x="114503" y="23322"/>
                </a:lnTo>
                <a:lnTo>
                  <a:pt x="117557" y="18808"/>
                </a:lnTo>
                <a:lnTo>
                  <a:pt x="120000" y="14294"/>
                </a:lnTo>
                <a:lnTo>
                  <a:pt x="120000" y="14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9400323" y="13050688"/>
            <a:ext cx="174919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@renatco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8333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" name="Shape 2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9" name="Shape 2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30" name="Shape 3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752270" y="1016000"/>
            <a:ext cx="77902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7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43" name="Shape 43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44" name="Shape 44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45" name="Shape 45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39495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79476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/>
          <p:nvPr>
            <p:ph idx="9" type="pic"/>
          </p:nvPr>
        </p:nvSpPr>
        <p:spPr>
          <a:xfrm>
            <a:off x="119457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/>
          <p:nvPr>
            <p:ph idx="13" type="pic"/>
          </p:nvPr>
        </p:nvSpPr>
        <p:spPr>
          <a:xfrm>
            <a:off x="1595562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63" name="Shape 6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64" name="Shape 6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694535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/>
          <p:nvPr>
            <p:ph idx="3" type="pic"/>
          </p:nvPr>
        </p:nvSpPr>
        <p:spPr>
          <a:xfrm>
            <a:off x="9645521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/>
          <p:nvPr>
            <p:ph idx="4" type="pic"/>
          </p:nvPr>
        </p:nvSpPr>
        <p:spPr>
          <a:xfrm>
            <a:off x="15909956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9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76" name="Shape 7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77" name="Shape 7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7622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pic"/>
          </p:nvPr>
        </p:nvSpPr>
        <p:spPr>
          <a:xfrm>
            <a:off x="887963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pic"/>
          </p:nvPr>
        </p:nvSpPr>
        <p:spPr>
          <a:xfrm>
            <a:off x="15936416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/>
          <p:nvPr>
            <p:ph idx="5" type="pic"/>
          </p:nvPr>
        </p:nvSpPr>
        <p:spPr>
          <a:xfrm>
            <a:off x="177622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/>
          <p:nvPr>
            <p:ph idx="6" type="pic"/>
          </p:nvPr>
        </p:nvSpPr>
        <p:spPr>
          <a:xfrm>
            <a:off x="887963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/>
          <p:nvPr>
            <p:ph idx="7" type="pic"/>
          </p:nvPr>
        </p:nvSpPr>
        <p:spPr>
          <a:xfrm>
            <a:off x="15936416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92" name="Shape 9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93" name="Shape 9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2080477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/>
          <p:nvPr>
            <p:ph idx="3" type="pic"/>
          </p:nvPr>
        </p:nvSpPr>
        <p:spPr>
          <a:xfrm flipH="1">
            <a:off x="6380333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/>
          <p:nvPr>
            <p:ph idx="4" type="pic"/>
          </p:nvPr>
        </p:nvSpPr>
        <p:spPr>
          <a:xfrm flipH="1" rot="10800000">
            <a:off x="2080477" y="3535135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/>
        </p:nvSpPr>
        <p:spPr>
          <a:xfrm flipH="1" rot="5400000">
            <a:off x="2700359" y="4131057"/>
            <a:ext cx="2925321" cy="294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Drop Image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2293625" y="7073275"/>
            <a:ext cx="12090300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0" y="7074225"/>
            <a:ext cx="12751501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0" y="9305225"/>
            <a:ext cx="24384001" cy="449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97" name="Shape 297"/>
          <p:cNvSpPr/>
          <p:nvPr/>
        </p:nvSpPr>
        <p:spPr>
          <a:xfrm>
            <a:off x="5171250" y="2214788"/>
            <a:ext cx="14041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Security groups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640" y="10994921"/>
            <a:ext cx="5329499" cy="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5" name="Shape 305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Security groups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7" name="Shape 307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Allow certain communication channels to be open for some services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Works like a firewall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Works on the principle of whitelisting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Bound to spaces or security group sets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Example: </a:t>
            </a:r>
            <a:r>
              <a:rPr lang="en-US" sz="3600">
                <a:solidFill>
                  <a:srgbClr val="EFEFE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{"protocol":"tcp", "destination":"0.0.0.0/24","ports":"3306"}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4" name="Shape 314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Definition</a:t>
            </a: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6" name="Shape 316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Security groups are defined by: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-US" sz="4800"/>
              <a:t>Protocol</a:t>
            </a:r>
            <a:r>
              <a:rPr lang="en-US" sz="4800"/>
              <a:t>: TCP, UPD, or ICMP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-US" sz="4800"/>
              <a:t>Destination</a:t>
            </a:r>
            <a:r>
              <a:rPr lang="en-US" sz="4800"/>
              <a:t>: an IP address or CIDR block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-US" sz="4800"/>
              <a:t>Ports</a:t>
            </a:r>
            <a:r>
              <a:rPr lang="en-US" sz="4800"/>
              <a:t>:</a:t>
            </a:r>
          </a:p>
          <a:p>
            <a:pPr indent="-533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4800"/>
              <a:t>For TCP and UPD, a port to open or a port range</a:t>
            </a:r>
          </a:p>
          <a:p>
            <a:pPr indent="-533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4800"/>
              <a:t>For ICMP, an ICMP type and code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3" name="Shape 323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Security group sets</a:t>
            </a: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5" name="Shape 325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Staging security groups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More permissive to pull resources from the network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Runtime security groups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More restrictive for runtime usage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2" name="Shape 332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Platform wide security groups</a:t>
            </a: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4" name="Shape 334"/>
          <p:cNvSpPr txBox="1"/>
          <p:nvPr/>
        </p:nvSpPr>
        <p:spPr>
          <a:xfrm>
            <a:off x="2061075" y="3484200"/>
            <a:ext cx="21300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Found at your Cloud Foundry deployment manifest: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335" name="Shape 335"/>
          <p:cNvSpPr txBox="1"/>
          <p:nvPr/>
        </p:nvSpPr>
        <p:spPr>
          <a:xfrm>
            <a:off x="2184525" y="4727175"/>
            <a:ext cx="19839900" cy="8165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>
                <a:solidFill>
                  <a:srgbClr val="EFEFEF"/>
                </a:solidFill>
              </a:rPr>
              <a:t>    </a:t>
            </a:r>
            <a:r>
              <a:rPr lang="en-US" sz="2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security_group_definitions: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- name: public_networks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rules: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- destination: 0.0.0.0-9.255.255.255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  protocol: all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- destination: 11.0.0.0-169.253.255.255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  protocol: all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- destination: 169.255.0.0-172.15.255.255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  protocol: all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- destination: 172.32.0.0-192.167.255.255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  protocol: all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- destination: 192.169.0.0-255.255.255.255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  protocol: all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- name: dns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rules: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- destination: 0.0.0.0/0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  ports: "53"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  protocol: tcp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- destination: 0.0.0.0/0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  ports: "53"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  protocol: udp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SC - Default">
      <a:dk1>
        <a:srgbClr val="2F3F4A"/>
      </a:dk1>
      <a:lt1>
        <a:srgbClr val="FFFFFF"/>
      </a:lt1>
      <a:dk2>
        <a:srgbClr val="2F3F4A"/>
      </a:dk2>
      <a:lt2>
        <a:srgbClr val="D8DADB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7CB3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