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ltoros_Logo1(1).png"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550" y="62075"/>
            <a:ext cx="925700" cy="2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pic>
        <p:nvPicPr>
          <p:cNvPr descr="Altoros_Logo1(1).pn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46550" y="62075"/>
            <a:ext cx="925700" cy="231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Foundry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Backup and Restore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Blobstore</a:t>
            </a:r>
            <a:r>
              <a:rPr lang="en"/>
              <a:t> Backup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131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Copy the objects (files) over to a new object storage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Restoring the backups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175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Have all the backup files ready!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Restoring BOSH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71900" y="1919075"/>
            <a:ext cx="8222100" cy="12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Have a working BOSH director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Have all your backed up BOSH files ready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68875" y="2856025"/>
            <a:ext cx="7638300" cy="2038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bosh target https://your_bosh_ip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bosh restore yourBackupFile.tar.gz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bosh stemcells # List the expected stemcells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upload stemcell https://stemcell_url --fix # For each stemcell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bosh releases  # List the expected releases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upload release https://release_url --fix   # For each release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bosh cloudcheck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bosh instances --ps # Check the processes running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deploy # Deploy!!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Cloud Controller Database Restore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565225" y="1756600"/>
            <a:ext cx="8222100" cy="94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Stop the Cloud Controller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Restore the database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Restart the Cloud Controller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52850" y="2702200"/>
            <a:ext cx="7638300" cy="2309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ssh api_z1/0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su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component in cloud_controller_ng cloud_controller_worker_local_1 cloud_controller_worker_local_2 cloud_controller_worker_1 ; do monit stop $component; done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scp --upload postgres_z1/0 ccdb.sql /tmp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ssh postgres_z1/0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/var/vcap/jobs/postgres-LATEST/*/bin/psql --set ON_ERROR_STOP=on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-U vcap -p 5524 ccdb &lt; /tmp/ccdb.sql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ssh api_z1/0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su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for component in cloud_controller_ng cloud_controller_worker_local_1 cloud_controller_worker_local_2 cloud_controller_worker_1 ; do monit start $component; 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UAA Database Restore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1919075"/>
            <a:ext cx="8222100" cy="131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Stop the UAA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Restore</a:t>
            </a:r>
            <a:r>
              <a:rPr lang="en"/>
              <a:t> the database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Restart the UAA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68875" y="3125700"/>
            <a:ext cx="7638300" cy="1950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ssh uaa_z1/0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su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monit stop uaa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scp --upload uaa_z1 uaadb.sql /tmp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/var/vcap/data/packages/postgres-LATEST/*/bin/psql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--set ON_ERROR_STOP=on 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-U vcap -p 5524 uaadb &lt; /tmp/uaadb.sql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ssh uaa_z1/0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su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monit start uaa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Blobstore Restore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71900" y="1919075"/>
            <a:ext cx="8222100" cy="131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Copy the objects (files) from your backup storage to the defined storage in your deployment manifest.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32778" y="194265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should I backup?</a:t>
            </a:r>
          </a:p>
        </p:txBody>
      </p:sp>
      <p:sp>
        <p:nvSpPr>
          <p:cNvPr id="76" name="Shape 76"/>
          <p:cNvSpPr/>
          <p:nvPr/>
        </p:nvSpPr>
        <p:spPr>
          <a:xfrm>
            <a:off x="4059525" y="807225"/>
            <a:ext cx="1581000" cy="73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Inception server</a:t>
            </a:r>
            <a:br>
              <a:rPr lang="en"/>
            </a:br>
            <a:r>
              <a:rPr lang="en"/>
              <a:t>(Jumpbox)</a:t>
            </a:r>
          </a:p>
        </p:txBody>
      </p:sp>
      <p:sp>
        <p:nvSpPr>
          <p:cNvPr id="77" name="Shape 77"/>
          <p:cNvSpPr/>
          <p:nvPr/>
        </p:nvSpPr>
        <p:spPr>
          <a:xfrm>
            <a:off x="4059525" y="1702250"/>
            <a:ext cx="1581000" cy="73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BOSH</a:t>
            </a:r>
          </a:p>
        </p:txBody>
      </p:sp>
      <p:sp>
        <p:nvSpPr>
          <p:cNvPr id="78" name="Shape 78"/>
          <p:cNvSpPr/>
          <p:nvPr/>
        </p:nvSpPr>
        <p:spPr>
          <a:xfrm>
            <a:off x="4059525" y="2597275"/>
            <a:ext cx="2090100" cy="73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Cloud Foundry deployment manifest</a:t>
            </a:r>
          </a:p>
        </p:txBody>
      </p:sp>
      <p:sp>
        <p:nvSpPr>
          <p:cNvPr id="79" name="Shape 79"/>
          <p:cNvSpPr/>
          <p:nvPr/>
        </p:nvSpPr>
        <p:spPr>
          <a:xfrm>
            <a:off x="4059525" y="3492300"/>
            <a:ext cx="2090100" cy="73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Cloud Foundry stateful components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Backup your Inception server (Jumpbox)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Create snapshots of your Inception server.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Once every 48 hours is enough, unless the Inception Server is heavily modified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Use repeatable, tested and well documented Infrastructure As Code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Terraform for infrastructure provisioning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Ansible/Chef/Puppet/Saltstack for software provisioning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Backup BOSH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97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Have your BOSH deployment manifest backed up and in source control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Backup BOSH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68875" y="2888025"/>
            <a:ext cx="7638300" cy="200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deployment your_bosh_manifest.yml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backup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this will generate a .tar.gz file that contains the</a:t>
            </a:r>
            <a:b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Director’s database contents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Backup your Cloud Foundry deployment manifest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103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Have your deployment manifest checked into source control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Back it up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68875" y="2888025"/>
            <a:ext cx="7638300" cy="200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download manifest cf-deployment-name my-cf-backup.yml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this will generate a YAML file with the CF deployment manifest contents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Backup your Cloud Foundry stateful components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175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Not all components have to be backed up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Stateless components are recreated and pick up activity when started up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Stateful components are the ones that should maintain state even after a system crashdown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54650"/>
            <a:ext cx="4045200" cy="588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Stateless components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865950" y="154650"/>
            <a:ext cx="4045200" cy="588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Stateful components</a:t>
            </a:r>
          </a:p>
        </p:txBody>
      </p:sp>
      <p:sp>
        <p:nvSpPr>
          <p:cNvPr id="112" name="Shape 112"/>
          <p:cNvSpPr/>
          <p:nvPr/>
        </p:nvSpPr>
        <p:spPr>
          <a:xfrm>
            <a:off x="5018350" y="1251788"/>
            <a:ext cx="1232700" cy="66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Cloud Controller</a:t>
            </a:r>
          </a:p>
        </p:txBody>
      </p:sp>
      <p:sp>
        <p:nvSpPr>
          <p:cNvPr id="113" name="Shape 113"/>
          <p:cNvSpPr/>
          <p:nvPr/>
        </p:nvSpPr>
        <p:spPr>
          <a:xfrm>
            <a:off x="5018350" y="2383950"/>
            <a:ext cx="1232700" cy="66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UAA</a:t>
            </a:r>
          </a:p>
        </p:txBody>
      </p:sp>
      <p:sp>
        <p:nvSpPr>
          <p:cNvPr id="114" name="Shape 114"/>
          <p:cNvSpPr/>
          <p:nvPr/>
        </p:nvSpPr>
        <p:spPr>
          <a:xfrm>
            <a:off x="5018350" y="3592300"/>
            <a:ext cx="1232700" cy="66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BlobStore</a:t>
            </a:r>
          </a:p>
        </p:txBody>
      </p:sp>
      <p:sp>
        <p:nvSpPr>
          <p:cNvPr id="115" name="Shape 115"/>
          <p:cNvSpPr/>
          <p:nvPr/>
        </p:nvSpPr>
        <p:spPr>
          <a:xfrm>
            <a:off x="341700" y="946988"/>
            <a:ext cx="1232700" cy="669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Gorouter</a:t>
            </a:r>
          </a:p>
        </p:txBody>
      </p:sp>
      <p:sp>
        <p:nvSpPr>
          <p:cNvPr id="116" name="Shape 116"/>
          <p:cNvSpPr/>
          <p:nvPr/>
        </p:nvSpPr>
        <p:spPr>
          <a:xfrm>
            <a:off x="314900" y="1745050"/>
            <a:ext cx="3957600" cy="2258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Diego</a:t>
            </a:r>
          </a:p>
        </p:txBody>
      </p:sp>
      <p:sp>
        <p:nvSpPr>
          <p:cNvPr id="117" name="Shape 117"/>
          <p:cNvSpPr/>
          <p:nvPr/>
        </p:nvSpPr>
        <p:spPr>
          <a:xfrm>
            <a:off x="3039775" y="947000"/>
            <a:ext cx="1232700" cy="669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Loggregator</a:t>
            </a:r>
          </a:p>
        </p:txBody>
      </p:sp>
      <p:sp>
        <p:nvSpPr>
          <p:cNvPr id="118" name="Shape 118"/>
          <p:cNvSpPr/>
          <p:nvPr/>
        </p:nvSpPr>
        <p:spPr>
          <a:xfrm>
            <a:off x="875900" y="4262900"/>
            <a:ext cx="1232700" cy="669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NATS</a:t>
            </a:r>
          </a:p>
        </p:txBody>
      </p:sp>
      <p:sp>
        <p:nvSpPr>
          <p:cNvPr id="119" name="Shape 119"/>
          <p:cNvSpPr/>
          <p:nvPr/>
        </p:nvSpPr>
        <p:spPr>
          <a:xfrm>
            <a:off x="2611575" y="4262900"/>
            <a:ext cx="1232700" cy="669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Consul</a:t>
            </a:r>
          </a:p>
        </p:txBody>
      </p:sp>
      <p:sp>
        <p:nvSpPr>
          <p:cNvPr id="120" name="Shape 120"/>
          <p:cNvSpPr/>
          <p:nvPr/>
        </p:nvSpPr>
        <p:spPr>
          <a:xfrm>
            <a:off x="1713375" y="947000"/>
            <a:ext cx="1232700" cy="669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Etcd</a:t>
            </a:r>
          </a:p>
        </p:txBody>
      </p:sp>
      <p:sp>
        <p:nvSpPr>
          <p:cNvPr id="121" name="Shape 121"/>
          <p:cNvSpPr/>
          <p:nvPr/>
        </p:nvSpPr>
        <p:spPr>
          <a:xfrm>
            <a:off x="556875" y="2319748"/>
            <a:ext cx="1232700" cy="468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Nsync</a:t>
            </a:r>
          </a:p>
        </p:txBody>
      </p:sp>
      <p:sp>
        <p:nvSpPr>
          <p:cNvPr id="122" name="Shape 122"/>
          <p:cNvSpPr/>
          <p:nvPr/>
        </p:nvSpPr>
        <p:spPr>
          <a:xfrm>
            <a:off x="556875" y="2845222"/>
            <a:ext cx="1232700" cy="468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BBS</a:t>
            </a:r>
          </a:p>
        </p:txBody>
      </p:sp>
      <p:sp>
        <p:nvSpPr>
          <p:cNvPr id="123" name="Shape 123"/>
          <p:cNvSpPr/>
          <p:nvPr/>
        </p:nvSpPr>
        <p:spPr>
          <a:xfrm>
            <a:off x="1883275" y="2319748"/>
            <a:ext cx="1232700" cy="468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Cell Reps</a:t>
            </a:r>
          </a:p>
        </p:txBody>
      </p:sp>
      <p:sp>
        <p:nvSpPr>
          <p:cNvPr id="124" name="Shape 124"/>
          <p:cNvSpPr/>
          <p:nvPr/>
        </p:nvSpPr>
        <p:spPr>
          <a:xfrm>
            <a:off x="1883275" y="2866873"/>
            <a:ext cx="1232700" cy="468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Cells</a:t>
            </a:r>
          </a:p>
        </p:txBody>
      </p:sp>
      <p:sp>
        <p:nvSpPr>
          <p:cNvPr id="125" name="Shape 125"/>
          <p:cNvSpPr/>
          <p:nvPr/>
        </p:nvSpPr>
        <p:spPr>
          <a:xfrm>
            <a:off x="556875" y="3370695"/>
            <a:ext cx="1232700" cy="468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Garden</a:t>
            </a:r>
          </a:p>
        </p:txBody>
      </p:sp>
      <p:sp>
        <p:nvSpPr>
          <p:cNvPr id="126" name="Shape 126"/>
          <p:cNvSpPr/>
          <p:nvPr/>
        </p:nvSpPr>
        <p:spPr>
          <a:xfrm>
            <a:off x="7856125" y="1127038"/>
            <a:ext cx="750275" cy="919425"/>
          </a:xfrm>
          <a:prstGeom prst="flowChartMagneticDisk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DB</a:t>
            </a:r>
          </a:p>
        </p:txBody>
      </p:sp>
      <p:sp>
        <p:nvSpPr>
          <p:cNvPr id="127" name="Shape 127"/>
          <p:cNvSpPr/>
          <p:nvPr/>
        </p:nvSpPr>
        <p:spPr>
          <a:xfrm>
            <a:off x="7856125" y="2259175"/>
            <a:ext cx="750275" cy="919425"/>
          </a:xfrm>
          <a:prstGeom prst="flowChartMagneticDisk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DB</a:t>
            </a:r>
          </a:p>
        </p:txBody>
      </p:sp>
      <p:sp>
        <p:nvSpPr>
          <p:cNvPr id="128" name="Shape 128"/>
          <p:cNvSpPr/>
          <p:nvPr/>
        </p:nvSpPr>
        <p:spPr>
          <a:xfrm>
            <a:off x="7856125" y="3467538"/>
            <a:ext cx="750275" cy="919425"/>
          </a:xfrm>
          <a:prstGeom prst="flowChartMagneticDisk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Object Storage</a:t>
            </a:r>
          </a:p>
        </p:txBody>
      </p:sp>
      <p:cxnSp>
        <p:nvCxnSpPr>
          <p:cNvPr id="129" name="Shape 129"/>
          <p:cNvCxnSpPr>
            <a:stCxn id="112" idx="3"/>
            <a:endCxn id="126" idx="2"/>
          </p:cNvCxnSpPr>
          <p:nvPr/>
        </p:nvCxnSpPr>
        <p:spPr>
          <a:xfrm>
            <a:off x="6251050" y="1586738"/>
            <a:ext cx="16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13" idx="3"/>
            <a:endCxn id="127" idx="2"/>
          </p:cNvCxnSpPr>
          <p:nvPr/>
        </p:nvCxnSpPr>
        <p:spPr>
          <a:xfrm>
            <a:off x="6251050" y="2718900"/>
            <a:ext cx="16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stCxn id="114" idx="3"/>
            <a:endCxn id="128" idx="2"/>
          </p:cNvCxnSpPr>
          <p:nvPr/>
        </p:nvCxnSpPr>
        <p:spPr>
          <a:xfrm>
            <a:off x="6251050" y="3927250"/>
            <a:ext cx="16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Cloud Controller Database Backup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685798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Stop the Cloud Controller (this is done to prevent inconsistencies)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Backup the database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Restart the Cloud Controller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68875" y="2538700"/>
            <a:ext cx="7638300" cy="258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ssh api_z1/0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su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component in cloud_controller_clock cloud_controller_ng cloud_controller_worker_local_1 cloud_controller_worker_local_2 cloud_controller_worker_1 ; do monit stop $component; done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exit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ssh postgres_z1/0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/var/vcap/data/packages/postgres-LATEST/*/bin/pg_dump -U vcap -p 5524 --clean --create ccdb &gt; /tmp/ccdb.sql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scp --download postgres_z1/0 /tmp/ccdb.sql 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ssh api_z1/0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su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component in cloud_controller_clock cloud_controller_ng cloud_controller_worker_local_1 cloud_controller_worker_local_2 cloud_controller_worker_1 ; do monit stop $component; done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UAA</a:t>
            </a:r>
            <a:r>
              <a:rPr lang="en"/>
              <a:t> Database Backup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131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Backup the database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7225" y="2414250"/>
            <a:ext cx="7638300" cy="2472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ssh postgres_z1/0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/var/vcap/data/packages/postgres-LATEST/*/bin/pg_dump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-U vcap -p 5524 --create --clean uaadb &gt; /tmp/uaadb.sql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scp --download uaa_z1/0 /tmp/uaadb.sql 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