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13716000" cx="2438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Cabin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Source Sans Pr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35CDAF6-2CA1-43FA-8C04-574CD2B9CC9F}">
  <a:tblStyle styleId="{D35CDAF6-2CA1-43FA-8C04-574CD2B9CC9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Cabin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b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bin-boldItalic.fntdata"/><Relationship Id="rId30" Type="http://schemas.openxmlformats.org/officeDocument/2006/relationships/font" Target="fonts/Cabin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.fntdata"/><Relationship Id="rId14" Type="http://schemas.openxmlformats.org/officeDocument/2006/relationships/slide" Target="slides/slide9.xml"/><Relationship Id="rId36" Type="http://schemas.openxmlformats.org/officeDocument/2006/relationships/font" Target="fonts/SourceSans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SansPro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06" name="Shape 10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07" name="Shape 10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 rot="1800000">
            <a:off x="1778022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/>
          <p:nvPr>
            <p:ph idx="3" type="pic"/>
          </p:nvPr>
        </p:nvSpPr>
        <p:spPr>
          <a:xfrm rot="1800000">
            <a:off x="7129038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/>
          <p:nvPr>
            <p:ph idx="4" type="pic"/>
          </p:nvPr>
        </p:nvSpPr>
        <p:spPr>
          <a:xfrm rot="1800000">
            <a:off x="125296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 rot="1800000">
            <a:off x="179302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19" name="Shape 11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rot="1800000">
            <a:off x="192203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Shape 125"/>
          <p:cNvSpPr/>
          <p:nvPr>
            <p:ph idx="3" type="pic"/>
          </p:nvPr>
        </p:nvSpPr>
        <p:spPr>
          <a:xfrm rot="1800000">
            <a:off x="8785221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/>
          <p:nvPr>
            <p:ph idx="4" type="pic"/>
          </p:nvPr>
        </p:nvSpPr>
        <p:spPr>
          <a:xfrm rot="1800000">
            <a:off x="1576999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/>
          <p:nvPr>
            <p:ph idx="5" type="pic"/>
          </p:nvPr>
        </p:nvSpPr>
        <p:spPr>
          <a:xfrm rot="1800000">
            <a:off x="401775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Shape 128"/>
          <p:cNvSpPr/>
          <p:nvPr>
            <p:ph idx="6" type="pic"/>
          </p:nvPr>
        </p:nvSpPr>
        <p:spPr>
          <a:xfrm rot="1800000">
            <a:off x="10880937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9" name="Shape 129"/>
          <p:cNvSpPr/>
          <p:nvPr>
            <p:ph idx="7" type="pic"/>
          </p:nvPr>
        </p:nvSpPr>
        <p:spPr>
          <a:xfrm rot="1800000">
            <a:off x="1786571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36" name="Shape 13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0" y="3761655"/>
            <a:ext cx="4055095" cy="7488831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Shape 141"/>
          <p:cNvSpPr/>
          <p:nvPr>
            <p:ph idx="3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Shape 142"/>
          <p:cNvSpPr/>
          <p:nvPr>
            <p:ph idx="4" type="pic"/>
          </p:nvPr>
        </p:nvSpPr>
        <p:spPr>
          <a:xfrm>
            <a:off x="8087543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Shape 143"/>
          <p:cNvSpPr/>
          <p:nvPr>
            <p:ph idx="5" type="pic"/>
          </p:nvPr>
        </p:nvSpPr>
        <p:spPr>
          <a:xfrm>
            <a:off x="20354219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Shape 144"/>
          <p:cNvSpPr/>
          <p:nvPr>
            <p:ph idx="6" type="pic"/>
          </p:nvPr>
        </p:nvSpPr>
        <p:spPr>
          <a:xfrm>
            <a:off x="16296456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Shape 145"/>
          <p:cNvSpPr/>
          <p:nvPr>
            <p:ph idx="7" type="pic"/>
          </p:nvPr>
        </p:nvSpPr>
        <p:spPr>
          <a:xfrm>
            <a:off x="8087543" y="7506071"/>
            <a:ext cx="8208912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Shape 146"/>
          <p:cNvSpPr/>
          <p:nvPr>
            <p:ph idx="8" type="pic"/>
          </p:nvPr>
        </p:nvSpPr>
        <p:spPr>
          <a:xfrm>
            <a:off x="12119992" y="3761655"/>
            <a:ext cx="8225913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Shape 147"/>
          <p:cNvSpPr/>
          <p:nvPr>
            <p:ph idx="9" type="pic"/>
          </p:nvPr>
        </p:nvSpPr>
        <p:spPr>
          <a:xfrm>
            <a:off x="4055096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Shape 148"/>
          <p:cNvSpPr/>
          <p:nvPr>
            <p:ph idx="13" type="pic"/>
          </p:nvPr>
        </p:nvSpPr>
        <p:spPr>
          <a:xfrm>
            <a:off x="20354219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4" name="Shape 154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55" name="Shape 155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16296456" y="3761655"/>
            <a:ext cx="8112858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-35501" y="7506071"/>
            <a:ext cx="812304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15180" y="3761655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16288988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0" name="Shape 1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71" name="Shape 1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72" name="Shape 1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x="0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Shape 176"/>
          <p:cNvSpPr/>
          <p:nvPr>
            <p:ph idx="3" type="pic"/>
          </p:nvPr>
        </p:nvSpPr>
        <p:spPr>
          <a:xfrm>
            <a:off x="12264007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Shape 177"/>
          <p:cNvSpPr/>
          <p:nvPr>
            <p:ph idx="4" type="pic"/>
          </p:nvPr>
        </p:nvSpPr>
        <p:spPr>
          <a:xfrm>
            <a:off x="4074471" y="7506071"/>
            <a:ext cx="8175677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8" name="Shape 178"/>
          <p:cNvSpPr/>
          <p:nvPr>
            <p:ph idx="5" type="pic"/>
          </p:nvPr>
        </p:nvSpPr>
        <p:spPr>
          <a:xfrm>
            <a:off x="0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9" name="Shape 179"/>
          <p:cNvSpPr/>
          <p:nvPr>
            <p:ph idx="6" type="pic"/>
          </p:nvPr>
        </p:nvSpPr>
        <p:spPr>
          <a:xfrm>
            <a:off x="12264007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0" name="Shape 180"/>
          <p:cNvSpPr/>
          <p:nvPr>
            <p:ph idx="7" type="pic"/>
          </p:nvPr>
        </p:nvSpPr>
        <p:spPr>
          <a:xfrm>
            <a:off x="4074471" y="3761655"/>
            <a:ext cx="8175677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86" name="Shape 186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87" name="Shape 187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88" name="Shape 188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Shape 191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2" name="Shape 192"/>
          <p:cNvSpPr/>
          <p:nvPr>
            <p:ph idx="3" type="pic"/>
          </p:nvPr>
        </p:nvSpPr>
        <p:spPr>
          <a:xfrm>
            <a:off x="16512480" y="2681535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8" name="Shape 19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99" name="Shape 19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00" name="Shape 20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0391800" y="4697760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09" name="Shape 20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10" name="Shape 21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4" name="Shape 214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9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21" name="Shape 22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5" name="Shape 225"/>
          <p:cNvSpPr/>
          <p:nvPr>
            <p:ph idx="2" type="pic"/>
          </p:nvPr>
        </p:nvSpPr>
        <p:spPr>
          <a:xfrm>
            <a:off x="-13163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32" name="Shape 23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33" name="Shape 23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6" name="Shape 236"/>
          <p:cNvSpPr/>
          <p:nvPr>
            <p:ph idx="2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7" name="Shape 237"/>
          <p:cNvSpPr/>
          <p:nvPr>
            <p:ph idx="3" type="pic"/>
          </p:nvPr>
        </p:nvSpPr>
        <p:spPr>
          <a:xfrm>
            <a:off x="5999312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 b="0" l="4617" r="4488" t="0"/>
          <a:stretch/>
        </p:blipFill>
        <p:spPr>
          <a:xfrm>
            <a:off x="18241963" y="7502878"/>
            <a:ext cx="611505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>
            <p:ph idx="4" type="pic"/>
          </p:nvPr>
        </p:nvSpPr>
        <p:spPr>
          <a:xfrm>
            <a:off x="18262478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0" name="Shape 240"/>
          <p:cNvSpPr/>
          <p:nvPr>
            <p:ph idx="5" type="pic"/>
          </p:nvPr>
        </p:nvSpPr>
        <p:spPr>
          <a:xfrm>
            <a:off x="-116152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Shape 241"/>
          <p:cNvSpPr/>
          <p:nvPr>
            <p:ph idx="6" type="pic"/>
          </p:nvPr>
        </p:nvSpPr>
        <p:spPr>
          <a:xfrm>
            <a:off x="12147014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48" name="Shape 248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49" name="Shape 249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Shape 252"/>
          <p:cNvSpPr/>
          <p:nvPr>
            <p:ph idx="2" type="pic"/>
          </p:nvPr>
        </p:nvSpPr>
        <p:spPr>
          <a:xfrm>
            <a:off x="12170503" y="7434064"/>
            <a:ext cx="6164824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Shape 253"/>
          <p:cNvSpPr/>
          <p:nvPr>
            <p:ph idx="3" type="pic"/>
          </p:nvPr>
        </p:nvSpPr>
        <p:spPr>
          <a:xfrm>
            <a:off x="18300155" y="7434064"/>
            <a:ext cx="6083845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60" name="Shape 26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61" name="Shape 26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4" name="Shape 264"/>
          <p:cNvSpPr/>
          <p:nvPr>
            <p:ph idx="2" type="pic"/>
          </p:nvPr>
        </p:nvSpPr>
        <p:spPr>
          <a:xfrm>
            <a:off x="10019392" y="2105472"/>
            <a:ext cx="4246349" cy="429399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71" name="Shape 2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72" name="Shape 2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5" name="Shape 275"/>
          <p:cNvSpPr/>
          <p:nvPr>
            <p:ph idx="2" type="pic"/>
          </p:nvPr>
        </p:nvSpPr>
        <p:spPr>
          <a:xfrm>
            <a:off x="0" y="6425951"/>
            <a:ext cx="24384001" cy="7290048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6" name="Shape 276"/>
          <p:cNvSpPr/>
          <p:nvPr>
            <p:ph idx="3" type="pic"/>
          </p:nvPr>
        </p:nvSpPr>
        <p:spPr>
          <a:xfrm>
            <a:off x="10380040" y="5129807"/>
            <a:ext cx="2923324" cy="2956124"/>
          </a:xfrm>
          <a:prstGeom prst="ellipse">
            <a:avLst/>
          </a:prstGeom>
          <a:solidFill>
            <a:srgbClr val="368FE2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3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2" name="Shape 28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83" name="Shape 28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Shape 287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1731930" y="13050688"/>
            <a:ext cx="162897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@altoros</a:t>
            </a:r>
          </a:p>
        </p:txBody>
      </p:sp>
      <p:sp>
        <p:nvSpPr>
          <p:cNvPr id="19" name="Shape 19"/>
          <p:cNvSpPr/>
          <p:nvPr/>
        </p:nvSpPr>
        <p:spPr>
          <a:xfrm>
            <a:off x="21196153" y="13122695"/>
            <a:ext cx="504056" cy="409388"/>
          </a:xfrm>
          <a:custGeom>
            <a:pathLst>
              <a:path extrusionOk="0" h="120000" w="120000">
                <a:moveTo>
                  <a:pt x="120000" y="14294"/>
                </a:moveTo>
                <a:lnTo>
                  <a:pt x="120000" y="14294"/>
                </a:lnTo>
                <a:lnTo>
                  <a:pt x="113282" y="17304"/>
                </a:lnTo>
                <a:lnTo>
                  <a:pt x="105954" y="19561"/>
                </a:lnTo>
                <a:lnTo>
                  <a:pt x="105954" y="19561"/>
                </a:lnTo>
                <a:lnTo>
                  <a:pt x="109618" y="15799"/>
                </a:lnTo>
                <a:lnTo>
                  <a:pt x="112671" y="12037"/>
                </a:lnTo>
                <a:lnTo>
                  <a:pt x="115114" y="7523"/>
                </a:lnTo>
                <a:lnTo>
                  <a:pt x="116946" y="2257"/>
                </a:lnTo>
                <a:lnTo>
                  <a:pt x="116946" y="2257"/>
                </a:lnTo>
                <a:lnTo>
                  <a:pt x="109007" y="6771"/>
                </a:lnTo>
                <a:lnTo>
                  <a:pt x="105343" y="8275"/>
                </a:lnTo>
                <a:lnTo>
                  <a:pt x="101068" y="9780"/>
                </a:lnTo>
                <a:lnTo>
                  <a:pt x="101068" y="9780"/>
                </a:lnTo>
                <a:lnTo>
                  <a:pt x="97404" y="6018"/>
                </a:lnTo>
                <a:lnTo>
                  <a:pt x="93129" y="3009"/>
                </a:lnTo>
                <a:lnTo>
                  <a:pt x="88244" y="752"/>
                </a:lnTo>
                <a:lnTo>
                  <a:pt x="83358" y="0"/>
                </a:lnTo>
                <a:lnTo>
                  <a:pt x="83358" y="0"/>
                </a:lnTo>
                <a:lnTo>
                  <a:pt x="77862" y="752"/>
                </a:lnTo>
                <a:lnTo>
                  <a:pt x="73587" y="2257"/>
                </a:lnTo>
                <a:lnTo>
                  <a:pt x="69312" y="5266"/>
                </a:lnTo>
                <a:lnTo>
                  <a:pt x="65648" y="9028"/>
                </a:lnTo>
                <a:lnTo>
                  <a:pt x="62595" y="13542"/>
                </a:lnTo>
                <a:lnTo>
                  <a:pt x="60152" y="18808"/>
                </a:lnTo>
                <a:lnTo>
                  <a:pt x="58931" y="24075"/>
                </a:lnTo>
                <a:lnTo>
                  <a:pt x="58320" y="30846"/>
                </a:lnTo>
                <a:lnTo>
                  <a:pt x="58320" y="30846"/>
                </a:lnTo>
                <a:lnTo>
                  <a:pt x="58931" y="37617"/>
                </a:lnTo>
                <a:lnTo>
                  <a:pt x="58931" y="37617"/>
                </a:lnTo>
                <a:lnTo>
                  <a:pt x="51603" y="36865"/>
                </a:lnTo>
                <a:lnTo>
                  <a:pt x="44274" y="34608"/>
                </a:lnTo>
                <a:lnTo>
                  <a:pt x="36946" y="31598"/>
                </a:lnTo>
                <a:lnTo>
                  <a:pt x="30229" y="27836"/>
                </a:lnTo>
                <a:lnTo>
                  <a:pt x="24427" y="23322"/>
                </a:lnTo>
                <a:lnTo>
                  <a:pt x="18931" y="18056"/>
                </a:lnTo>
                <a:lnTo>
                  <a:pt x="13435" y="12037"/>
                </a:lnTo>
                <a:lnTo>
                  <a:pt x="8549" y="6018"/>
                </a:lnTo>
                <a:lnTo>
                  <a:pt x="8549" y="6018"/>
                </a:lnTo>
                <a:lnTo>
                  <a:pt x="7328" y="9028"/>
                </a:lnTo>
                <a:lnTo>
                  <a:pt x="6106" y="12789"/>
                </a:lnTo>
                <a:lnTo>
                  <a:pt x="5496" y="16551"/>
                </a:lnTo>
                <a:lnTo>
                  <a:pt x="4885" y="21065"/>
                </a:lnTo>
                <a:lnTo>
                  <a:pt x="4885" y="21065"/>
                </a:lnTo>
                <a:lnTo>
                  <a:pt x="5496" y="24827"/>
                </a:lnTo>
                <a:lnTo>
                  <a:pt x="6106" y="28589"/>
                </a:lnTo>
                <a:lnTo>
                  <a:pt x="6717" y="32351"/>
                </a:lnTo>
                <a:lnTo>
                  <a:pt x="7938" y="35360"/>
                </a:lnTo>
                <a:lnTo>
                  <a:pt x="11603" y="41379"/>
                </a:lnTo>
                <a:lnTo>
                  <a:pt x="15877" y="46645"/>
                </a:lnTo>
                <a:lnTo>
                  <a:pt x="15877" y="46645"/>
                </a:lnTo>
                <a:lnTo>
                  <a:pt x="10381" y="45141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5496" y="48150"/>
                </a:lnTo>
                <a:lnTo>
                  <a:pt x="6717" y="53416"/>
                </a:lnTo>
                <a:lnTo>
                  <a:pt x="7938" y="57931"/>
                </a:lnTo>
                <a:lnTo>
                  <a:pt x="10381" y="62445"/>
                </a:lnTo>
                <a:lnTo>
                  <a:pt x="13435" y="66206"/>
                </a:lnTo>
                <a:lnTo>
                  <a:pt x="17099" y="68840"/>
                </a:lnTo>
                <a:lnTo>
                  <a:pt x="20763" y="71097"/>
                </a:lnTo>
                <a:lnTo>
                  <a:pt x="25038" y="72601"/>
                </a:lnTo>
                <a:lnTo>
                  <a:pt x="25038" y="72601"/>
                </a:lnTo>
                <a:lnTo>
                  <a:pt x="21374" y="73354"/>
                </a:lnTo>
                <a:lnTo>
                  <a:pt x="18320" y="73354"/>
                </a:lnTo>
                <a:lnTo>
                  <a:pt x="18320" y="73354"/>
                </a:lnTo>
                <a:lnTo>
                  <a:pt x="13435" y="72601"/>
                </a:lnTo>
                <a:lnTo>
                  <a:pt x="13435" y="72601"/>
                </a:lnTo>
                <a:lnTo>
                  <a:pt x="15267" y="77115"/>
                </a:lnTo>
                <a:lnTo>
                  <a:pt x="17099" y="80877"/>
                </a:lnTo>
                <a:lnTo>
                  <a:pt x="19541" y="84639"/>
                </a:lnTo>
                <a:lnTo>
                  <a:pt x="21984" y="87648"/>
                </a:lnTo>
                <a:lnTo>
                  <a:pt x="25648" y="90658"/>
                </a:lnTo>
                <a:lnTo>
                  <a:pt x="28396" y="92163"/>
                </a:lnTo>
                <a:lnTo>
                  <a:pt x="32671" y="93667"/>
                </a:lnTo>
                <a:lnTo>
                  <a:pt x="36335" y="93667"/>
                </a:lnTo>
                <a:lnTo>
                  <a:pt x="36335" y="93667"/>
                </a:lnTo>
                <a:lnTo>
                  <a:pt x="29618" y="99686"/>
                </a:lnTo>
                <a:lnTo>
                  <a:pt x="22595" y="103448"/>
                </a:lnTo>
                <a:lnTo>
                  <a:pt x="14656" y="106457"/>
                </a:lnTo>
                <a:lnTo>
                  <a:pt x="10381" y="106457"/>
                </a:lnTo>
                <a:lnTo>
                  <a:pt x="6106" y="107210"/>
                </a:lnTo>
                <a:lnTo>
                  <a:pt x="6106" y="107210"/>
                </a:lnTo>
                <a:lnTo>
                  <a:pt x="0" y="106457"/>
                </a:lnTo>
                <a:lnTo>
                  <a:pt x="0" y="106457"/>
                </a:lnTo>
                <a:lnTo>
                  <a:pt x="8549" y="112476"/>
                </a:lnTo>
                <a:lnTo>
                  <a:pt x="17709" y="116990"/>
                </a:lnTo>
                <a:lnTo>
                  <a:pt x="27175" y="119247"/>
                </a:lnTo>
                <a:lnTo>
                  <a:pt x="32671" y="120000"/>
                </a:lnTo>
                <a:lnTo>
                  <a:pt x="37557" y="120000"/>
                </a:lnTo>
                <a:lnTo>
                  <a:pt x="37557" y="120000"/>
                </a:lnTo>
                <a:lnTo>
                  <a:pt x="46106" y="120000"/>
                </a:lnTo>
                <a:lnTo>
                  <a:pt x="53435" y="118495"/>
                </a:lnTo>
                <a:lnTo>
                  <a:pt x="60763" y="115485"/>
                </a:lnTo>
                <a:lnTo>
                  <a:pt x="68091" y="112476"/>
                </a:lnTo>
                <a:lnTo>
                  <a:pt x="74198" y="107962"/>
                </a:lnTo>
                <a:lnTo>
                  <a:pt x="79694" y="103448"/>
                </a:lnTo>
                <a:lnTo>
                  <a:pt x="85190" y="98181"/>
                </a:lnTo>
                <a:lnTo>
                  <a:pt x="90076" y="92163"/>
                </a:lnTo>
                <a:lnTo>
                  <a:pt x="93740" y="85391"/>
                </a:lnTo>
                <a:lnTo>
                  <a:pt x="97404" y="78620"/>
                </a:lnTo>
                <a:lnTo>
                  <a:pt x="100458" y="71849"/>
                </a:lnTo>
                <a:lnTo>
                  <a:pt x="103511" y="64702"/>
                </a:lnTo>
                <a:lnTo>
                  <a:pt x="105343" y="57178"/>
                </a:lnTo>
                <a:lnTo>
                  <a:pt x="106564" y="49655"/>
                </a:lnTo>
                <a:lnTo>
                  <a:pt x="107786" y="41379"/>
                </a:lnTo>
                <a:lnTo>
                  <a:pt x="107786" y="33855"/>
                </a:lnTo>
                <a:lnTo>
                  <a:pt x="107786" y="33855"/>
                </a:lnTo>
                <a:lnTo>
                  <a:pt x="107786" y="30094"/>
                </a:lnTo>
                <a:lnTo>
                  <a:pt x="107786" y="30094"/>
                </a:lnTo>
                <a:lnTo>
                  <a:pt x="111450" y="27084"/>
                </a:lnTo>
                <a:lnTo>
                  <a:pt x="114503" y="23322"/>
                </a:lnTo>
                <a:lnTo>
                  <a:pt x="117557" y="18808"/>
                </a:lnTo>
                <a:lnTo>
                  <a:pt x="120000" y="14294"/>
                </a:lnTo>
                <a:lnTo>
                  <a:pt x="120000" y="14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9400323" y="13050688"/>
            <a:ext cx="174919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@renatco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8333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" name="Shape 2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9" name="Shape 2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30" name="Shape 3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752270" y="1016000"/>
            <a:ext cx="77902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7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43" name="Shape 43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44" name="Shape 44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45" name="Shape 45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39495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79476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/>
          <p:nvPr>
            <p:ph idx="9" type="pic"/>
          </p:nvPr>
        </p:nvSpPr>
        <p:spPr>
          <a:xfrm>
            <a:off x="119457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/>
          <p:nvPr>
            <p:ph idx="13" type="pic"/>
          </p:nvPr>
        </p:nvSpPr>
        <p:spPr>
          <a:xfrm>
            <a:off x="1595562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63" name="Shape 6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64" name="Shape 6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694535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/>
          <p:nvPr>
            <p:ph idx="3" type="pic"/>
          </p:nvPr>
        </p:nvSpPr>
        <p:spPr>
          <a:xfrm>
            <a:off x="9645521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/>
          <p:nvPr>
            <p:ph idx="4" type="pic"/>
          </p:nvPr>
        </p:nvSpPr>
        <p:spPr>
          <a:xfrm>
            <a:off x="15909956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9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76" name="Shape 7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77" name="Shape 7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7622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pic"/>
          </p:nvPr>
        </p:nvSpPr>
        <p:spPr>
          <a:xfrm>
            <a:off x="887963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pic"/>
          </p:nvPr>
        </p:nvSpPr>
        <p:spPr>
          <a:xfrm>
            <a:off x="15936416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/>
          <p:nvPr>
            <p:ph idx="5" type="pic"/>
          </p:nvPr>
        </p:nvSpPr>
        <p:spPr>
          <a:xfrm>
            <a:off x="177622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/>
          <p:nvPr>
            <p:ph idx="6" type="pic"/>
          </p:nvPr>
        </p:nvSpPr>
        <p:spPr>
          <a:xfrm>
            <a:off x="887963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/>
          <p:nvPr>
            <p:ph idx="7" type="pic"/>
          </p:nvPr>
        </p:nvSpPr>
        <p:spPr>
          <a:xfrm>
            <a:off x="15936416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92" name="Shape 9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93" name="Shape 9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2080477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/>
          <p:nvPr>
            <p:ph idx="3" type="pic"/>
          </p:nvPr>
        </p:nvSpPr>
        <p:spPr>
          <a:xfrm flipH="1">
            <a:off x="6380333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/>
          <p:nvPr>
            <p:ph idx="4" type="pic"/>
          </p:nvPr>
        </p:nvSpPr>
        <p:spPr>
          <a:xfrm flipH="1" rot="10800000">
            <a:off x="2080477" y="3535135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/>
        </p:nvSpPr>
        <p:spPr>
          <a:xfrm flipH="1" rot="5400000">
            <a:off x="2700359" y="4131057"/>
            <a:ext cx="2925321" cy="294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Drop Image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2293625" y="7073275"/>
            <a:ext cx="12090300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0" y="7074225"/>
            <a:ext cx="12751501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0" y="9305225"/>
            <a:ext cx="24384001" cy="449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97" name="Shape 297"/>
          <p:cNvSpPr/>
          <p:nvPr/>
        </p:nvSpPr>
        <p:spPr>
          <a:xfrm>
            <a:off x="5171250" y="2214788"/>
            <a:ext cx="14041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Secure Cloud Foundry Deployments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640" y="10994921"/>
            <a:ext cx="5329499" cy="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76" name="Shape 376"/>
          <p:cNvSpPr/>
          <p:nvPr/>
        </p:nvSpPr>
        <p:spPr>
          <a:xfrm>
            <a:off x="1839897" y="1657350"/>
            <a:ext cx="206949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CredHub credential types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1951225" y="3443350"/>
            <a:ext cx="21410700" cy="4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3600"/>
              <a:t>Value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3600"/>
              <a:t>JSON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3600"/>
              <a:t>Password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3600"/>
              <a:t>Certificate (root CA, certificate, private key)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3600"/>
              <a:t>SSH Public Key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3600"/>
              <a:t>RSA (public and private keys)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84" name="Shape 384"/>
          <p:cNvSpPr/>
          <p:nvPr/>
        </p:nvSpPr>
        <p:spPr>
          <a:xfrm>
            <a:off x="1839897" y="1657350"/>
            <a:ext cx="206949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CredHub HSMs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951225" y="3443350"/>
            <a:ext cx="21410700" cy="4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3600"/>
              <a:t>Hardware that provides cryptoprocessing facilities to store and manage cryptographic information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3600"/>
              <a:t>Example: AWS CloudHSM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3600"/>
              <a:t>CredHub provides modules to access AWS CloudHSM and Luna SafeNet HSM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92" name="Shape 392"/>
          <p:cNvSpPr/>
          <p:nvPr/>
        </p:nvSpPr>
        <p:spPr>
          <a:xfrm>
            <a:off x="1839897" y="1657350"/>
            <a:ext cx="206949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Container to Container Networking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951225" y="3443350"/>
            <a:ext cx="21410700" cy="9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3600"/>
              <a:t>CtoCN allows you to:</a:t>
            </a:r>
          </a:p>
          <a:p>
            <a:pPr indent="-457200" lvl="1" marL="91440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3600"/>
              <a:t>Create policies for communication between app instances</a:t>
            </a:r>
          </a:p>
          <a:p>
            <a:pPr indent="-457200" lvl="1" marL="91440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3600"/>
              <a:t>Provide a unique IP address to each app container</a:t>
            </a:r>
          </a:p>
          <a:p>
            <a:pPr indent="-4572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3600"/>
              <a:t>Provides direct IP reachability between app instances</a:t>
            </a:r>
          </a:p>
          <a:p>
            <a:pPr indent="-457200" lvl="0" marL="45720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3600"/>
              <a:t>Policies specify:</a:t>
            </a:r>
          </a:p>
          <a:p>
            <a:pPr indent="-457200" lvl="1" marL="91440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3600"/>
              <a:t>source app</a:t>
            </a:r>
          </a:p>
          <a:p>
            <a:pPr indent="-457200" lvl="1" marL="91440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3600"/>
              <a:t>destination app</a:t>
            </a:r>
          </a:p>
          <a:p>
            <a:pPr indent="-457200" lvl="1" marL="91440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3600"/>
              <a:t>protocol</a:t>
            </a:r>
          </a:p>
          <a:p>
            <a:pPr indent="-457200" lvl="1" marL="91440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3600"/>
              <a:t>port</a:t>
            </a:r>
          </a:p>
          <a:p>
            <a:pPr indent="-457200" lvl="0" marL="45720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3600"/>
              <a:t>Supports:</a:t>
            </a:r>
          </a:p>
          <a:p>
            <a:pPr indent="-457200" lvl="1" marL="91440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3600"/>
              <a:t>UDP</a:t>
            </a:r>
          </a:p>
          <a:p>
            <a:pPr indent="-457200" lvl="1" marL="91440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3600"/>
              <a:t>TCP</a:t>
            </a:r>
          </a:p>
          <a:p>
            <a:pPr indent="-457200" lvl="1" marL="91440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3600"/>
              <a:t>Policies for multiple ports</a:t>
            </a:r>
          </a:p>
          <a:p>
            <a:pPr indent="-457200" lvl="1" marL="914400">
              <a:spcBef>
                <a:spcPts val="0"/>
              </a:spcBef>
              <a:buSzPct val="100000"/>
              <a:buChar char="➢"/>
            </a:pPr>
            <a:r>
              <a:rPr lang="en-US" sz="3600"/>
              <a:t>Policies apply immediately without having to restart the app</a:t>
            </a:r>
            <a:br>
              <a:rPr lang="en-US" sz="3600"/>
            </a:br>
            <a:br>
              <a:rPr lang="en-US" sz="3600"/>
            </a:b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00" name="Shape 400"/>
          <p:cNvSpPr/>
          <p:nvPr/>
        </p:nvSpPr>
        <p:spPr>
          <a:xfrm>
            <a:off x="1839911" y="16573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Without CtoCN</a:t>
            </a:r>
          </a:p>
        </p:txBody>
      </p:sp>
      <p:pic>
        <p:nvPicPr>
          <p:cNvPr descr="pre-c2c.png"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6350" y="3334875"/>
            <a:ext cx="11172375" cy="96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/>
        </p:nvSpPr>
        <p:spPr>
          <a:xfrm>
            <a:off x="631275" y="3334875"/>
            <a:ext cx="9450000" cy="9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3000"/>
              <a:t>Traffic from App A routes out</a:t>
            </a: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3000"/>
              <a:t>The requests comes back in through the Gorouter</a:t>
            </a: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3000"/>
              <a:t>App B does not know the real source of the traffic</a:t>
            </a:r>
          </a:p>
          <a:p>
            <a:pPr indent="-419100" lvl="0" marL="457200">
              <a:spcBef>
                <a:spcPts val="0"/>
              </a:spcBef>
              <a:buSzPct val="100000"/>
              <a:buChar char="❖"/>
            </a:pPr>
            <a:r>
              <a:rPr lang="en-US" sz="3000"/>
              <a:t>Performance is less than optimal and the protocols are restricted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09" name="Shape 409"/>
          <p:cNvSpPr/>
          <p:nvPr/>
        </p:nvSpPr>
        <p:spPr>
          <a:xfrm>
            <a:off x="1839911" y="16573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 CtoCN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631275" y="3334875"/>
            <a:ext cx="9450000" cy="9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3000"/>
              <a:t>Operator creates two policies:</a:t>
            </a: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3000"/>
              <a:t>Allow traffic from App A to App B</a:t>
            </a: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3000"/>
              <a:t>Allow traffic from App A to App C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3000"/>
              <a:t>If traffic and its direction is not explicitly allowed, it is denied: </a:t>
            </a: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3000"/>
              <a:t>App B cannot send traffic to App C.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❖"/>
            </a:pPr>
            <a:r>
              <a:rPr lang="en-US" sz="3000"/>
              <a:t>Communication goes directly between application containers, performance is increased as well as the possibility of using several protocols and ports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descr="post-c2c.png" id="411" name="Shape 4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3200" y="3181825"/>
            <a:ext cx="11039665" cy="95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18" name="Shape 418"/>
          <p:cNvSpPr/>
          <p:nvPr/>
        </p:nvSpPr>
        <p:spPr>
          <a:xfrm>
            <a:off x="1839911" y="16573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CtoCN vs ASGs</a:t>
            </a:r>
          </a:p>
        </p:txBody>
      </p:sp>
      <p:graphicFrame>
        <p:nvGraphicFramePr>
          <p:cNvPr id="419" name="Shape 419"/>
          <p:cNvGraphicFramePr/>
          <p:nvPr/>
        </p:nvGraphicFramePr>
        <p:xfrm>
          <a:off x="1999350" y="39400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{D35CDAF6-2CA1-43FA-8C04-574CD2B9CC9F}</a:tableStyleId>
              </a:tblPr>
              <a:tblGrid>
                <a:gridCol w="3703600"/>
                <a:gridCol w="6442375"/>
                <a:gridCol w="10239325"/>
              </a:tblGrid>
              <a:tr h="985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b="1" lang="en-US" sz="3000">
                          <a:solidFill>
                            <a:srgbClr val="4B647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ASGs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b="1" lang="en-US" sz="3000">
                          <a:solidFill>
                            <a:srgbClr val="4B647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Container-to-Container Networking Policies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8F8F8"/>
                    </a:solidFill>
                  </a:tcPr>
                </a:tc>
              </a:tr>
              <a:tr h="1471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b="1" lang="en-US" sz="3000">
                          <a:solidFill>
                            <a:srgbClr val="4B647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Policy granularity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From a space to an IP address range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From a source app to a destination app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471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b="1" lang="en-US" sz="3000">
                          <a:solidFill>
                            <a:srgbClr val="4B647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Scope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For a space, org, or deployment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For app to app only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471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b="1" lang="en-US" sz="3000">
                          <a:solidFill>
                            <a:srgbClr val="4B647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Traffic direction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Outbound control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Policies apply for incoming packets from other app instances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6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b="1" lang="en-US" sz="3000">
                          <a:solidFill>
                            <a:srgbClr val="4B647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Source app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not known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identified because of direct addressability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10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b="1" lang="en-US" sz="3000">
                          <a:solidFill>
                            <a:srgbClr val="4B647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Policies take affect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After app restart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Immediately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t/>
                      </a:r>
                      <a:endParaRPr sz="3000">
                        <a:solidFill>
                          <a:srgbClr val="33333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>
              <a:spcBef>
                <a:spcPts val="0"/>
              </a:spcBef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26" name="Shape 426"/>
          <p:cNvSpPr/>
          <p:nvPr/>
        </p:nvSpPr>
        <p:spPr>
          <a:xfrm>
            <a:off x="1878150" y="1264950"/>
            <a:ext cx="5311200" cy="31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CtoCN Architecture</a:t>
            </a:r>
          </a:p>
        </p:txBody>
      </p:sp>
      <p:pic>
        <p:nvPicPr>
          <p:cNvPr descr="c2c-arch.png" id="427" name="Shape 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750" y="1016275"/>
            <a:ext cx="11481351" cy="120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34" name="Shape 434"/>
          <p:cNvSpPr/>
          <p:nvPr/>
        </p:nvSpPr>
        <p:spPr>
          <a:xfrm>
            <a:off x="1839911" y="16573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Core components of CtoCN</a:t>
            </a:r>
          </a:p>
        </p:txBody>
      </p:sp>
      <p:graphicFrame>
        <p:nvGraphicFramePr>
          <p:cNvPr id="435" name="Shape 435"/>
          <p:cNvGraphicFramePr/>
          <p:nvPr/>
        </p:nvGraphicFramePr>
        <p:xfrm>
          <a:off x="2065375" y="33662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{D35CDAF6-2CA1-43FA-8C04-574CD2B9CC9F}</a:tableStyleId>
              </a:tblPr>
              <a:tblGrid>
                <a:gridCol w="5971775"/>
                <a:gridCol w="14193525"/>
              </a:tblGrid>
              <a:tr h="247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b="1" lang="en-US" sz="3600">
                          <a:solidFill>
                            <a:srgbClr val="4B647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Part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b="1" lang="en-US" sz="3600">
                          <a:solidFill>
                            <a:srgbClr val="4B647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8F8F8"/>
                    </a:solidFill>
                  </a:tcPr>
                </a:tc>
              </a:tr>
              <a:tr h="771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Cloud Foundry Command Line Interface (CF CLI) plugin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plugin that you download to control network access policies between apps.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71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Policy Server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central management node that does the following:</a:t>
                      </a:r>
                    </a:p>
                    <a:p>
                      <a:pPr indent="-419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>
                          <a:srgbClr val="333333"/>
                        </a:buClr>
                        <a:buSzPct val="100000"/>
                        <a:buFont typeface="Source Sans Pro"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Maintains a database of policies for traffic between apps. The CF CLI plugin calls an API to create or update a record in the policy database whenever you create or remove a policy.</a:t>
                      </a:r>
                    </a:p>
                    <a:p>
                      <a:pPr indent="-419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>
                          <a:srgbClr val="333333"/>
                        </a:buClr>
                        <a:buSzPct val="100000"/>
                        <a:buFont typeface="Source Sans Pro"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Exposes a JSON REST API used by the CF CLI plugin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33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Garden External Networker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Garden-runC add-on deployed to every Diego cell that does the following:</a:t>
                      </a:r>
                    </a:p>
                    <a:p>
                      <a:pPr indent="-419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>
                          <a:srgbClr val="333333"/>
                        </a:buClr>
                        <a:buSzPct val="100000"/>
                        <a:buFont typeface="Source Sans Pro"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Invokes the CNI plugin component to set up the network for each app</a:t>
                      </a:r>
                    </a:p>
                    <a:p>
                      <a:pPr indent="-419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>
                          <a:srgbClr val="333333"/>
                        </a:buClr>
                        <a:buSzPct val="100000"/>
                        <a:buFont typeface="Source Sans Pro"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Forwards ports to support incoming connections from the Gorouter, TCP Router, and Diego SSH Proxy. This keeps apps externally reachable.</a:t>
                      </a:r>
                    </a:p>
                    <a:p>
                      <a:pPr indent="-419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>
                          <a:srgbClr val="333333"/>
                        </a:buClr>
                        <a:buSzPct val="100000"/>
                        <a:buFont typeface="Source Sans Pro"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Installs outbound whitelist rules to support Application Security Groups (ASGs).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aphicFrame>
        <p:nvGraphicFramePr>
          <p:cNvPr id="442" name="Shape 442"/>
          <p:cNvGraphicFramePr/>
          <p:nvPr/>
        </p:nvGraphicFramePr>
        <p:xfrm>
          <a:off x="3002750" y="37487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{D35CDAF6-2CA1-43FA-8C04-574CD2B9CC9F}</a:tableStyleId>
              </a:tblPr>
              <a:tblGrid>
                <a:gridCol w="2733350"/>
                <a:gridCol w="14648575"/>
              </a:tblGrid>
              <a:tr h="909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b="1" lang="en-US" sz="3000">
                          <a:solidFill>
                            <a:srgbClr val="4B647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Part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b="1" lang="en-US" sz="3000">
                          <a:solidFill>
                            <a:srgbClr val="4B647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8F8F8"/>
                    </a:solidFill>
                  </a:tcPr>
                </a:tc>
              </a:tr>
              <a:tr h="3545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Silk CNI plugin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 plugin that provides IP address management and network connectivity to app instances as follows:</a:t>
                      </a:r>
                    </a:p>
                    <a:p>
                      <a:pPr indent="-419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>
                          <a:srgbClr val="333333"/>
                        </a:buClr>
                        <a:buSzPct val="100000"/>
                        <a:buFont typeface="Source Sans Pro"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Uses a shared VXLAN overlay network to assign each container a unique IP address</a:t>
                      </a:r>
                    </a:p>
                    <a:p>
                      <a:pPr indent="-419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>
                          <a:srgbClr val="333333"/>
                        </a:buClr>
                        <a:buSzPct val="100000"/>
                        <a:buFont typeface="Source Sans Pro"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Installs network interface in container using the Silk VXLAN backend. This is a shared, flat L3 network.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8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VXLAN Policy Agent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Enforces network policy for traffic between apps as follows:</a:t>
                      </a:r>
                    </a:p>
                    <a:p>
                      <a:pPr indent="-419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>
                          <a:srgbClr val="333333"/>
                        </a:buClr>
                        <a:buSzPct val="100000"/>
                        <a:buFont typeface="Source Sans Pro"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Discovers desired network policies from the Policy Server Internal API</a:t>
                      </a:r>
                    </a:p>
                    <a:p>
                      <a:pPr indent="-419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>
                          <a:srgbClr val="333333"/>
                        </a:buClr>
                        <a:buSzPct val="100000"/>
                        <a:buFont typeface="Source Sans Pro"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Updates iptables rules on the Diego cell to allow whitelisted inbound traffic</a:t>
                      </a:r>
                    </a:p>
                    <a:p>
                      <a:pPr indent="-419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>
                          <a:srgbClr val="333333"/>
                        </a:buClr>
                        <a:buSzPct val="100000"/>
                        <a:buFont typeface="Source Sans Pro"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Tags outbound traffic with the unique identifier of the source app using the VXLAN Group-Based Policy (GBP) header</a:t>
                      </a:r>
                    </a:p>
                    <a:p>
                      <a:pPr indent="-419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333333"/>
                        </a:buClr>
                        <a:buSzPct val="100000"/>
                        <a:buFont typeface="Source Sans Pro"/>
                      </a:pPr>
                      <a:r>
                        <a:t/>
                      </a:r>
                      <a:endParaRPr sz="3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443" name="Shape 443"/>
          <p:cNvSpPr/>
          <p:nvPr/>
        </p:nvSpPr>
        <p:spPr>
          <a:xfrm>
            <a:off x="1839911" y="16573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Swappable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components of CtoCN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5" name="Shape 305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 Architecture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descr="sysbound1.png"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575" y="2762250"/>
            <a:ext cx="12128850" cy="1047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4" name="Shape 314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Protocols</a:t>
            </a: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6" name="Shape 316"/>
          <p:cNvSpPr txBox="1"/>
          <p:nvPr/>
        </p:nvSpPr>
        <p:spPr>
          <a:xfrm>
            <a:off x="1839900" y="3117325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4800"/>
              <a:t>From the outside to Cloud Foundry</a:t>
            </a:r>
          </a:p>
          <a:p>
            <a:pPr indent="-457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3600"/>
              <a:t>HTTPS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4800"/>
              <a:t>Inside the boundaries of the Cloud Foundry Deployment</a:t>
            </a:r>
          </a:p>
          <a:p>
            <a:pPr indent="-457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3600"/>
              <a:t>NATS</a:t>
            </a:r>
          </a:p>
          <a:p>
            <a:pPr indent="-457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3600"/>
              <a:t>HTTP</a:t>
            </a:r>
          </a:p>
          <a:p>
            <a:pPr indent="-457200" lvl="1" marL="914400" rtl="0">
              <a:lnSpc>
                <a:spcPct val="115000"/>
              </a:lnSpc>
              <a:spcBef>
                <a:spcPts val="0"/>
              </a:spcBef>
              <a:buSzPct val="100000"/>
              <a:buAutoNum type="alphaLcPeriod"/>
            </a:pPr>
            <a:r>
              <a:rPr lang="en-US" sz="3600"/>
              <a:t>SSL/TLS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3" name="Shape 323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BOSH</a:t>
            </a: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5" name="Shape 325"/>
          <p:cNvSpPr txBox="1"/>
          <p:nvPr/>
        </p:nvSpPr>
        <p:spPr>
          <a:xfrm>
            <a:off x="1839900" y="3117325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4800"/>
              <a:t>Access control</a:t>
            </a:r>
          </a:p>
          <a:p>
            <a:pPr indent="-457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3600"/>
              <a:t>Deploy BOSH in a non-public accessible subnet</a:t>
            </a:r>
          </a:p>
          <a:p>
            <a:pPr indent="-457200" lvl="1" marL="914400" rtl="0">
              <a:lnSpc>
                <a:spcPct val="115000"/>
              </a:lnSpc>
              <a:spcBef>
                <a:spcPts val="0"/>
              </a:spcBef>
              <a:buSzPct val="100000"/>
              <a:buAutoNum type="alphaLcPeriod"/>
            </a:pPr>
            <a:r>
              <a:rPr lang="en-US" sz="3600"/>
              <a:t>Access the BOSH director thru a Jumpbox or VPN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2" name="Shape 332"/>
          <p:cNvSpPr/>
          <p:nvPr/>
        </p:nvSpPr>
        <p:spPr>
          <a:xfrm>
            <a:off x="1839911" y="16573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Isolation Segments</a:t>
            </a: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4" name="Shape 334"/>
          <p:cNvSpPr txBox="1"/>
          <p:nvPr/>
        </p:nvSpPr>
        <p:spPr>
          <a:xfrm>
            <a:off x="1839900" y="3117325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Isolate resources for applications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Provides dedicated resources to deploy applications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Isolation segments are defined by orgs and spaces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Examples: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Regulatory restrictions (isolation of concerns)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Dedicate exclusive resources to high priority apps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Offer different hosting tiers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-US" sz="4800"/>
              <a:t>Identify the resources in BOSH with the ‘</a:t>
            </a: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placement_tag</a:t>
            </a:r>
            <a:r>
              <a:rPr lang="en-US" sz="4800"/>
              <a:t>’ property.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1" name="Shape 341"/>
          <p:cNvSpPr/>
          <p:nvPr/>
        </p:nvSpPr>
        <p:spPr>
          <a:xfrm>
            <a:off x="1839911" y="16573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Isolation Segments</a:t>
            </a: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descr="isolation-segments.png"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775" y="2914650"/>
            <a:ext cx="12358450" cy="104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50" name="Shape 350"/>
          <p:cNvSpPr/>
          <p:nvPr/>
        </p:nvSpPr>
        <p:spPr>
          <a:xfrm>
            <a:off x="1839911" y="16573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Services SSO</a:t>
            </a:r>
          </a:p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52" name="Shape 352"/>
          <p:cNvSpPr txBox="1"/>
          <p:nvPr/>
        </p:nvSpPr>
        <p:spPr>
          <a:xfrm>
            <a:off x="1839900" y="3117325"/>
            <a:ext cx="213009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UAA allows to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authenticate with third-party service dashboards using their Cloud Foundry credentials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provides a streamlined experience without having to login repeatedly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-US" sz="4800"/>
              <a:t>Enabling: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353" name="Shape 353"/>
          <p:cNvSpPr txBox="1"/>
          <p:nvPr/>
        </p:nvSpPr>
        <p:spPr>
          <a:xfrm>
            <a:off x="2352950" y="7594500"/>
            <a:ext cx="20568300" cy="4208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properties:</a:t>
            </a:r>
            <a:br>
              <a:rPr lang="en-US" sz="3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uaa:</a:t>
            </a:r>
            <a:br>
              <a:rPr lang="en-US" sz="3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clients:</a:t>
            </a:r>
            <a:br>
              <a:rPr lang="en-US" sz="3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cc-service-dashboards:</a:t>
            </a:r>
            <a:br>
              <a:rPr lang="en-US" sz="3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  secret: cc-broker-secret</a:t>
            </a:r>
            <a:br>
              <a:rPr lang="en-US" sz="3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  scope: openid,cloud_controller_service_permissions.read</a:t>
            </a:r>
            <a:br>
              <a:rPr lang="en-US" sz="3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  authorities: clients.read,clients.write,clients.admin</a:t>
            </a:r>
            <a:br>
              <a:rPr lang="en-US" sz="3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  authorized-grant-types: authorization_code,client_credentials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60" name="Shape 360"/>
          <p:cNvSpPr/>
          <p:nvPr/>
        </p:nvSpPr>
        <p:spPr>
          <a:xfrm>
            <a:off x="1839897" y="1657350"/>
            <a:ext cx="206949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 Security Recommendations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951225" y="3443350"/>
            <a:ext cx="21410700" cy="9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3600"/>
              <a:t>Configure UAA clients and users using a BOSH manifest.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3600"/>
              <a:t>Deploy within a VLAN that limits network traffic to individual VMs.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3600"/>
              <a:t>Enable HTTPS for applications and SSL database connections to protect sensitive data transmitted to and from applications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3600"/>
              <a:t>Ensure that the Jumpbox is secure, along with the load balancer and NAT VMs.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3600"/>
              <a:t>Store SSH keys securely to prevent disclosure, and promptly replace lost or compromised keys.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3600"/>
              <a:t>Use Cloud Foundry’s RBAC model to restrict your users’ access to only what is necessary to complete their tasks.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3600"/>
              <a:t>Use a strong passphrase for both your Cloud Foundry user account and SSH keys.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68" name="Shape 368"/>
          <p:cNvSpPr/>
          <p:nvPr/>
        </p:nvSpPr>
        <p:spPr>
          <a:xfrm>
            <a:off x="1839897" y="1657350"/>
            <a:ext cx="206949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PKI management with CredHub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951225" y="3443350"/>
            <a:ext cx="21410700" cy="9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3600"/>
              <a:t>Component designed for centralized credential management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3600"/>
              <a:t>Provides:</a:t>
            </a:r>
          </a:p>
          <a:p>
            <a:pPr indent="-457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3600"/>
              <a:t>Securing data for storage</a:t>
            </a:r>
          </a:p>
          <a:p>
            <a:pPr indent="-457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3600"/>
              <a:t>Authentication</a:t>
            </a:r>
          </a:p>
          <a:p>
            <a:pPr indent="-457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3600"/>
              <a:t>Authorization</a:t>
            </a:r>
          </a:p>
          <a:p>
            <a:pPr indent="-457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3600"/>
              <a:t>Access and change logging</a:t>
            </a:r>
          </a:p>
          <a:p>
            <a:pPr indent="-457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3600"/>
              <a:t>Data typing</a:t>
            </a:r>
          </a:p>
          <a:p>
            <a:pPr indent="-457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3600"/>
              <a:t>Credential generation</a:t>
            </a:r>
          </a:p>
          <a:p>
            <a:pPr indent="-457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3600"/>
              <a:t>Credential metadata</a:t>
            </a:r>
          </a:p>
          <a:p>
            <a:pPr indent="-457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3600"/>
              <a:t>Credential versioning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SC - Default">
      <a:dk1>
        <a:srgbClr val="2F3F4A"/>
      </a:dk1>
      <a:lt1>
        <a:srgbClr val="FFFFFF"/>
      </a:lt1>
      <a:dk2>
        <a:srgbClr val="2F3F4A"/>
      </a:dk2>
      <a:lt2>
        <a:srgbClr val="D8DADB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7CB3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