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13716000" cx="2438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  <p:embeddedFont>
      <p:font typeface="Cabin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Source Sans Pr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bin-italic.fntdata"/><Relationship Id="rId42" Type="http://schemas.openxmlformats.org/officeDocument/2006/relationships/font" Target="fonts/Montserrat-regular.fntdata"/><Relationship Id="rId41" Type="http://schemas.openxmlformats.org/officeDocument/2006/relationships/font" Target="fonts/Cabin-boldItalic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SourceSansPro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SourceSansPro-italic.fntdata"/><Relationship Id="rId47" Type="http://schemas.openxmlformats.org/officeDocument/2006/relationships/font" Target="fonts/SourceSansPro-bold.fntdata"/><Relationship Id="rId49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ProximaNova-bold.fntdata"/><Relationship Id="rId34" Type="http://schemas.openxmlformats.org/officeDocument/2006/relationships/font" Target="fonts/ProximaNova-regular.fntdata"/><Relationship Id="rId37" Type="http://schemas.openxmlformats.org/officeDocument/2006/relationships/font" Target="fonts/ProximaNova-boldItalic.fntdata"/><Relationship Id="rId36" Type="http://schemas.openxmlformats.org/officeDocument/2006/relationships/font" Target="fonts/ProximaNova-italic.fntdata"/><Relationship Id="rId39" Type="http://schemas.openxmlformats.org/officeDocument/2006/relationships/font" Target="fonts/Cabin-bold.fntdata"/><Relationship Id="rId38" Type="http://schemas.openxmlformats.org/officeDocument/2006/relationships/font" Target="fonts/Cabin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26" name="Shape 42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44" name="Shape 44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53" name="Shape 45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71" name="Shape 47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80" name="Shape 48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505" name="Shape 50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514" name="Shape 51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523" name="Shape 52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532" name="Shape 53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541" name="Shape 54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8333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Diego Deep Dive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75" name="Shape 37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Diego Cell / Metron</a:t>
            </a: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77" name="Shape 377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Forwards application logs, errors, and application and Diego metrics to the Loggregator Doppler component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84" name="Shape 384"/>
          <p:cNvSpPr/>
          <p:nvPr/>
        </p:nvSpPr>
        <p:spPr>
          <a:xfrm>
            <a:off x="1839898" y="1504950"/>
            <a:ext cx="188772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BBS (Bulletin Board System)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86" name="Shape 386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Maintains a real-time representation of the state of the Diego cluster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Provides an RPC-style API over HTTP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Compares the desired state vs the actual state of Tasks and LRPs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Keeps DesiredLRP count and ActualLRP count synchronized: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-US" sz="4800"/>
              <a:t>If the DesiredLRP count exceeds the ActualLRP count, requests a start auction from the Auctioneer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-US" sz="4800"/>
              <a:t>If the ActualLRP count exceeds the DesiredLRP count, sends a stop message to the Rep on the Cell hosting an instance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Monitors for potentially missed messages, resending them if necessary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93" name="Shape 39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File Server</a:t>
            </a:r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95" name="Shape 395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Acts as a simple “blobstore” to serves the App Life Cycle binaries: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4800"/>
              <a:t>Builder</a:t>
            </a:r>
            <a:r>
              <a:rPr lang="en-US" sz="4800"/>
              <a:t>: stages a CF application. Performs static analysis on the application code and does any necessary pre-processing before the application is first run.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4800"/>
              <a:t>Launcher</a:t>
            </a:r>
            <a:r>
              <a:rPr lang="en-US" sz="4800"/>
              <a:t>: runs a CF application. Executes the start command with the correct system context, including working directory and environment variables.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4800"/>
              <a:t>Healthcheck</a:t>
            </a:r>
            <a:r>
              <a:rPr lang="en-US" sz="4800"/>
              <a:t>: performs a status check on running CF application from inside the container.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02" name="Shape 402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SSH Server</a:t>
            </a: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04" name="Shape 404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Brokers connections between SSH clients and SSH servers running inside instance containers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11" name="Shape 411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Consul</a:t>
            </a:r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13" name="Shape 413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Provides: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-US" sz="4800"/>
              <a:t>Dynamic service registration and load balancing through DNS resolution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-US" sz="4800"/>
              <a:t>A key-value store for maintenance of distributed locks and component presence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20" name="Shape 420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Cloud Controller Bridge</a:t>
            </a:r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22" name="Shape 422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Translate app-specific requests from the Cloud Controller to the BBS</a:t>
            </a:r>
            <a:br>
              <a:rPr lang="en-US" sz="4800"/>
            </a:b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29" name="Shape 429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CC-Bridge / Stager</a:t>
            </a:r>
          </a:p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31" name="Shape 431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Translates staging requests from the Cloud Controller into generic Tasks and LRPs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Sends a response to the Cloud Controller when a Task completes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38" name="Shape 438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CC-Bridge / CC-Uploader</a:t>
            </a:r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40" name="Shape 440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Mediates uploads from the Executor to the Cloud Controller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Translates simple HTTP POST requests from the Executor into complex multipart-form uploads for the Cloud Controller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47" name="Shape 447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CC-Bridge / NSync</a:t>
            </a: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49" name="Shape 449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Listens for app requests to update the DesiredLRPs count and updates DesiredLRPs through the BBS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Periodically polls the Cloud Controller for each app to ensure that Diego maintains accurate DesiredLRPs counts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56" name="Shape 456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CC-Bridge / TPS</a:t>
            </a:r>
          </a:p>
        </p:txBody>
      </p:sp>
      <p:sp>
        <p:nvSpPr>
          <p:cNvPr id="457" name="Shape 45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58" name="Shape 458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Provides the Cloud Controller with information about currently running LRPs to respond to cf apps and cf app APP_NAME requests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Monitors ActualLRP activity for crashes and reports them the Cloud Controller</a:t>
            </a:r>
            <a:br>
              <a:rPr lang="en-US" sz="4800"/>
            </a:b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5" name="Shape 30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Architecture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descr="diego-flow.png"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1650" y="1016275"/>
            <a:ext cx="14052001" cy="1241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65" name="Shape 46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Route Emmiter</a:t>
            </a:r>
          </a:p>
        </p:txBody>
      </p:sp>
      <p:sp>
        <p:nvSpPr>
          <p:cNvPr id="466" name="Shape 46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67" name="Shape 467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Acts as either one global route-emitter or local route-emitters on each Diego cell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Monitors DesiredLRP and ActualLRP states, emitting route registration and unregistration messages to the Cloud Foundry router when it detects changes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Periodically emits the entire routing table to the Cloud Foundry router</a:t>
            </a:r>
            <a:br>
              <a:rPr lang="en-US" sz="4800"/>
            </a:b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4" name="Shape 474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Garden backends</a:t>
            </a:r>
          </a:p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6" name="Shape 476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Create and delete containers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Apply resource limits to containers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Open and attach network ports to containers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Copy files into and out of containers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Run processes within containers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Stream STDOUT and STDERR data out of containers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Annotate containers with arbitrary metadata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Snapshot containers for redeploys without downtime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83" name="Shape 48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Garden-runC</a:t>
            </a:r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85" name="Shape 485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Linux-specific implementation of the Garden interface using the Open Container Interface (OCI) standard.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Uses the same OCI low-level container execution code as Docker and Kubernetes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AppArmor is configured and enforced by default for all unprivileged containers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Seccomp whitelisting restricts the set of system calls a container can access, reducing the risk of container breakout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Allows pluggable networking and rootfs management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92" name="Shape 492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Container Mechanics</a:t>
            </a:r>
          </a:p>
        </p:txBody>
      </p:sp>
      <p:sp>
        <p:nvSpPr>
          <p:cNvPr id="493" name="Shape 49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94" name="Shape 494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Namespacing of Kernel resources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Every container includes: 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a private root filesystem, which includes: </a:t>
            </a:r>
          </a:p>
          <a:p>
            <a:pPr indent="-533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a Process ID (PID)</a:t>
            </a:r>
          </a:p>
          <a:p>
            <a:pPr indent="-533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a namespace</a:t>
            </a:r>
          </a:p>
          <a:p>
            <a:pPr indent="-533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a network namespace </a:t>
            </a:r>
          </a:p>
          <a:p>
            <a:pPr indent="-533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amount namespace.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Read-filesystem is shared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Read-write filesystem is unique to each container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Resource control is managed by cgroups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01" name="Shape 501"/>
          <p:cNvSpPr txBox="1"/>
          <p:nvPr/>
        </p:nvSpPr>
        <p:spPr>
          <a:xfrm>
            <a:off x="7706550" y="5393250"/>
            <a:ext cx="89709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Diego’s Auctioneer System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508" name="Shape 508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Auctioneer basics</a:t>
            </a:r>
          </a:p>
        </p:txBody>
      </p:sp>
      <p:sp>
        <p:nvSpPr>
          <p:cNvPr id="509" name="Shape 50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510" name="Shape 510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Balances application processes (a.k.a. jobs) in Cells.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Determines which new processes should run on which Cells.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Balances the load on Cells 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Optimizes application availability and resilience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Jobs are auctioned in batches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Only one action can happen at the same time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517" name="Shape 517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Auction Batch</a:t>
            </a:r>
          </a:p>
        </p:txBody>
      </p:sp>
      <p:sp>
        <p:nvSpPr>
          <p:cNvPr id="518" name="Shape 51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519" name="Shape 519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Auctioneer allocates jobs to Cells to fulfill the following conditions:	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800"/>
              <a:t>Keep at least one instance of each LRP running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800"/>
              <a:t>Run all of the Tasks in the current batch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800"/>
              <a:t>Distribute as much of the total desired LRP load as possible over the remaining available Cells, by spreading multiple LRP instances broadly across Cells and their Availability Zones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526" name="Shape 526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Auction Batch Target</a:t>
            </a:r>
          </a:p>
        </p:txBody>
      </p:sp>
      <p:sp>
        <p:nvSpPr>
          <p:cNvPr id="527" name="Shape 52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528" name="Shape 528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Auctioneer allocates jobs to Cells to fulfill the following conditions:	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800"/>
              <a:t>Keep at least one instance of each LRP running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800"/>
              <a:t>Run all of the Tasks in the current batch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800"/>
              <a:t>Distribute as much of the total desired LRP load as possible over the remaining available Cells, by spreading multiple LRP instances broadly across Cells and their Availability Zones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535" name="Shape 53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Auction Process</a:t>
            </a:r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537" name="Shape 537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800"/>
              <a:t>Auctioneer arranges the jobs by priority order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4800"/>
              <a:t>First instances come first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4800"/>
              <a:t>Tasks are next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4800"/>
              <a:t>Duplicated instances are last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800"/>
              <a:t>For every job, VMs “bid” on their capacity to receive the job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4800"/>
              <a:t>The “Cell” included in the VM acts on behalf of the VM itself.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4800"/>
              <a:t>The auctioneer polls the VMs on their fitness to run the job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800"/>
              <a:t>When the list of jobs is over, tje Auctioneer submit requests to the Cells to execute the allocated job.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800"/>
              <a:t>If the Cell runs out of resources to run the allocated job, the job is merged into the next batch to be relocated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544" name="Shape 544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Auction Process / VM bid priorities</a:t>
            </a:r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546" name="Shape 546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4800"/>
              <a:t>Allocate all jobs only to Cells that have: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4800"/>
              <a:t>the correct software stack to host them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US" sz="4800"/>
              <a:t>sufficient resources given their allocation so far during this auction.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4800"/>
              <a:t>Allocate LRP instances into Availability Zones that are not already hosting other instances of the same LRP.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4800"/>
              <a:t>Within each Availability Zone, allocate LRP instances to run on Cells that are not already hosting other instances of the same LRP.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4800"/>
              <a:t>Allocate any job to the Cell that has lightest load, from both the current auction and jobs it has been running already.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4" name="Shape 314"/>
          <p:cNvSpPr txBox="1"/>
          <p:nvPr/>
        </p:nvSpPr>
        <p:spPr>
          <a:xfrm>
            <a:off x="7706550" y="6256350"/>
            <a:ext cx="89709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Diego</a:t>
            </a:r>
            <a:r>
              <a:rPr b="1" lang="en-US" sz="8000">
                <a:latin typeface="Proxima Nova"/>
                <a:ea typeface="Proxima Nova"/>
                <a:cs typeface="Proxima Nova"/>
                <a:sym typeface="Proxima Nova"/>
              </a:rPr>
              <a:t> Components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1" name="Shape 321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Tasks and LRPs</a:t>
            </a: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3" name="Shape 323"/>
          <p:cNvSpPr txBox="1"/>
          <p:nvPr/>
        </p:nvSpPr>
        <p:spPr>
          <a:xfrm>
            <a:off x="2061175" y="338605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Tasks run once, for a finite amount of time. 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Examples of tasks include making a database schema change, bulk importing data to initialize a database, and setting up a connected service.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Long-Running Processes run continuously, for an indefinite amount of time.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LRPs terminate only if stopped or killed, or if they crash. 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Examples include web servers, asynchronous background workers, and other applications and services that continuously accept and process input.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0" name="Shape 330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Brain</a:t>
            </a:r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2" name="Shape 332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Distribute Tasks and LRPs to Diego Cells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Correct discrepancies between ActualLRP and DesiredLRP 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Subcomponent: </a:t>
            </a:r>
            <a:r>
              <a:rPr b="1" lang="en-US" sz="4800"/>
              <a:t>Auctioneer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Auctions for Tasks and LRPs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SSL/TLS with Cell Reps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Locks in the BBS to restrict auctions to one Auctioneer at a time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9" name="Shape 339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</a:t>
            </a: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Diego Cell</a:t>
            </a: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1" name="Shape 341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Maintain tasks and LRPs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Subcomponents: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Rep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Executor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Garden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/>
              <a:t>Metron Agent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8" name="Shape 348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Diego Cell / Rep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0" name="Shape 350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Represents a Cell for Tasks and LRPs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Mediates all communication between the Cell and the BBS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Ensures synchronization and consistency with the BBS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Maintains the presence of the Cell in the BBS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Runs Tasks and LRPs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7" name="Shape 357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Diego Cell / Executor</a:t>
            </a:r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9" name="Shape 359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Runs as a logical process inside the Rep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Implements the generic Executor actions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Streams STDOUT and STDERR to the Metron agent running on the Cell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66" name="Shape 366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Components: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Diego Cell / Garden</a:t>
            </a: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68" name="Shape 368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Provides a platform-independent server and clients to manage Garden containers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Defines the Garden-runC interface for container implementation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