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13716000" cx="2438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Cabin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Source Sans Pr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abin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abin-italic.fntdata"/><Relationship Id="rId30" Type="http://schemas.openxmlformats.org/officeDocument/2006/relationships/font" Target="fonts/Cabin-bold.fntdata"/><Relationship Id="rId11" Type="http://schemas.openxmlformats.org/officeDocument/2006/relationships/slide" Target="slides/slide7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32" Type="http://schemas.openxmlformats.org/officeDocument/2006/relationships/font" Target="fonts/Cabin-boldItalic.fntdata"/><Relationship Id="rId13" Type="http://schemas.openxmlformats.org/officeDocument/2006/relationships/slide" Target="slides/slide9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bold.fntdata"/><Relationship Id="rId15" Type="http://schemas.openxmlformats.org/officeDocument/2006/relationships/slide" Target="slides/slide11.xml"/><Relationship Id="rId37" Type="http://schemas.openxmlformats.org/officeDocument/2006/relationships/font" Target="fonts/SourceSansPro-regular.fntdata"/><Relationship Id="rId14" Type="http://schemas.openxmlformats.org/officeDocument/2006/relationships/slide" Target="slides/slide10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3.xml"/><Relationship Id="rId39" Type="http://schemas.openxmlformats.org/officeDocument/2006/relationships/font" Target="fonts/SourceSansPro-italic.fntdata"/><Relationship Id="rId16" Type="http://schemas.openxmlformats.org/officeDocument/2006/relationships/slide" Target="slides/slide12.xml"/><Relationship Id="rId38" Type="http://schemas.openxmlformats.org/officeDocument/2006/relationships/font" Target="fonts/SourceSansPr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71" name="Shape 37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27" name="Shape 32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35" name="Shape 33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44" name="Shape 34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53" name="Shape 35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62" name="Shape 36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le and Conten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idx="12" type="sldNum"/>
          </p:nvPr>
        </p:nvSpPr>
        <p:spPr>
          <a:xfrm>
            <a:off x="22819870" y="1016000"/>
            <a:ext cx="643818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Shape 10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02" name="Shape 10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05" name="Shape 10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06" name="Shape 10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07" name="Shape 10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0" name="Shape 110"/>
          <p:cNvSpPr/>
          <p:nvPr>
            <p:ph idx="2" type="pic"/>
          </p:nvPr>
        </p:nvSpPr>
        <p:spPr>
          <a:xfrm rot="1800000">
            <a:off x="1778022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1" name="Shape 111"/>
          <p:cNvSpPr/>
          <p:nvPr>
            <p:ph idx="3" type="pic"/>
          </p:nvPr>
        </p:nvSpPr>
        <p:spPr>
          <a:xfrm rot="1800000">
            <a:off x="7129038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2" name="Shape 112"/>
          <p:cNvSpPr/>
          <p:nvPr>
            <p:ph idx="4" type="pic"/>
          </p:nvPr>
        </p:nvSpPr>
        <p:spPr>
          <a:xfrm rot="1800000">
            <a:off x="12529637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3" name="Shape 113"/>
          <p:cNvSpPr/>
          <p:nvPr>
            <p:ph idx="5" type="pic"/>
          </p:nvPr>
        </p:nvSpPr>
        <p:spPr>
          <a:xfrm rot="1800000">
            <a:off x="17930237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Shape 11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16" name="Shape 11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19" name="Shape 11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20" name="Shape 12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21" name="Shape 12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4" name="Shape 124"/>
          <p:cNvSpPr/>
          <p:nvPr>
            <p:ph idx="2" type="pic"/>
          </p:nvPr>
        </p:nvSpPr>
        <p:spPr>
          <a:xfrm rot="1800000">
            <a:off x="1922038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5" name="Shape 125"/>
          <p:cNvSpPr/>
          <p:nvPr>
            <p:ph idx="3" type="pic"/>
          </p:nvPr>
        </p:nvSpPr>
        <p:spPr>
          <a:xfrm rot="1800000">
            <a:off x="8785221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6" name="Shape 126"/>
          <p:cNvSpPr/>
          <p:nvPr>
            <p:ph idx="4" type="pic"/>
          </p:nvPr>
        </p:nvSpPr>
        <p:spPr>
          <a:xfrm rot="1800000">
            <a:off x="15769998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7" name="Shape 127"/>
          <p:cNvSpPr/>
          <p:nvPr>
            <p:ph idx="5" type="pic"/>
          </p:nvPr>
        </p:nvSpPr>
        <p:spPr>
          <a:xfrm rot="1800000">
            <a:off x="4017752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8" name="Shape 128"/>
          <p:cNvSpPr/>
          <p:nvPr>
            <p:ph idx="6" type="pic"/>
          </p:nvPr>
        </p:nvSpPr>
        <p:spPr>
          <a:xfrm rot="1800000">
            <a:off x="10880937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9" name="Shape 129"/>
          <p:cNvSpPr/>
          <p:nvPr>
            <p:ph idx="7" type="pic"/>
          </p:nvPr>
        </p:nvSpPr>
        <p:spPr>
          <a:xfrm rot="1800000">
            <a:off x="17865712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3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Shape 13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32" name="Shape 13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35" name="Shape 13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36" name="Shape 13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37" name="Shape 13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0" name="Shape 140"/>
          <p:cNvSpPr/>
          <p:nvPr>
            <p:ph idx="2" type="pic"/>
          </p:nvPr>
        </p:nvSpPr>
        <p:spPr>
          <a:xfrm>
            <a:off x="0" y="3761655"/>
            <a:ext cx="4055095" cy="7488831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1" name="Shape 141"/>
          <p:cNvSpPr/>
          <p:nvPr>
            <p:ph idx="3" type="pic"/>
          </p:nvPr>
        </p:nvSpPr>
        <p:spPr>
          <a:xfrm>
            <a:off x="4055096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2" name="Shape 142"/>
          <p:cNvSpPr/>
          <p:nvPr>
            <p:ph idx="4" type="pic"/>
          </p:nvPr>
        </p:nvSpPr>
        <p:spPr>
          <a:xfrm>
            <a:off x="8087543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3" name="Shape 143"/>
          <p:cNvSpPr/>
          <p:nvPr>
            <p:ph idx="5" type="pic"/>
          </p:nvPr>
        </p:nvSpPr>
        <p:spPr>
          <a:xfrm>
            <a:off x="20354219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4" name="Shape 144"/>
          <p:cNvSpPr/>
          <p:nvPr>
            <p:ph idx="6" type="pic"/>
          </p:nvPr>
        </p:nvSpPr>
        <p:spPr>
          <a:xfrm>
            <a:off x="16296456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5" name="Shape 145"/>
          <p:cNvSpPr/>
          <p:nvPr>
            <p:ph idx="7" type="pic"/>
          </p:nvPr>
        </p:nvSpPr>
        <p:spPr>
          <a:xfrm>
            <a:off x="8087543" y="7506071"/>
            <a:ext cx="8208912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6" name="Shape 146"/>
          <p:cNvSpPr/>
          <p:nvPr>
            <p:ph idx="8" type="pic"/>
          </p:nvPr>
        </p:nvSpPr>
        <p:spPr>
          <a:xfrm>
            <a:off x="12119992" y="3761655"/>
            <a:ext cx="8225913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7" name="Shape 147"/>
          <p:cNvSpPr/>
          <p:nvPr>
            <p:ph idx="9" type="pic"/>
          </p:nvPr>
        </p:nvSpPr>
        <p:spPr>
          <a:xfrm>
            <a:off x="4055096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8" name="Shape 148"/>
          <p:cNvSpPr/>
          <p:nvPr>
            <p:ph idx="13" type="pic"/>
          </p:nvPr>
        </p:nvSpPr>
        <p:spPr>
          <a:xfrm>
            <a:off x="20354219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4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Shape 150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54" name="Shape 154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55" name="Shape 155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56" name="Shape 156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58" name="Shape 158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9" name="Shape 159"/>
          <p:cNvSpPr/>
          <p:nvPr>
            <p:ph idx="2" type="pic"/>
          </p:nvPr>
        </p:nvSpPr>
        <p:spPr>
          <a:xfrm>
            <a:off x="4055096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0" name="Shape 160"/>
          <p:cNvSpPr/>
          <p:nvPr>
            <p:ph idx="3" type="pic"/>
          </p:nvPr>
        </p:nvSpPr>
        <p:spPr>
          <a:xfrm>
            <a:off x="16296456" y="3761655"/>
            <a:ext cx="8112858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1" name="Shape 161"/>
          <p:cNvSpPr/>
          <p:nvPr>
            <p:ph idx="4" type="pic"/>
          </p:nvPr>
        </p:nvSpPr>
        <p:spPr>
          <a:xfrm>
            <a:off x="20328905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2" name="Shape 162"/>
          <p:cNvSpPr/>
          <p:nvPr>
            <p:ph idx="5" type="pic"/>
          </p:nvPr>
        </p:nvSpPr>
        <p:spPr>
          <a:xfrm>
            <a:off x="-35501" y="7506071"/>
            <a:ext cx="812304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3" name="Shape 163"/>
          <p:cNvSpPr/>
          <p:nvPr>
            <p:ph idx="6" type="pic"/>
          </p:nvPr>
        </p:nvSpPr>
        <p:spPr>
          <a:xfrm>
            <a:off x="15180" y="3761655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4" name="Shape 164"/>
          <p:cNvSpPr/>
          <p:nvPr>
            <p:ph idx="7" type="pic"/>
          </p:nvPr>
        </p:nvSpPr>
        <p:spPr>
          <a:xfrm>
            <a:off x="16288988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5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Shape 16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67" name="Shape 16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70" name="Shape 17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71" name="Shape 17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72" name="Shape 17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74" name="Shape 17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5" name="Shape 175"/>
          <p:cNvSpPr/>
          <p:nvPr>
            <p:ph idx="2" type="pic"/>
          </p:nvPr>
        </p:nvSpPr>
        <p:spPr>
          <a:xfrm>
            <a:off x="0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6" name="Shape 176"/>
          <p:cNvSpPr/>
          <p:nvPr>
            <p:ph idx="3" type="pic"/>
          </p:nvPr>
        </p:nvSpPr>
        <p:spPr>
          <a:xfrm>
            <a:off x="12264007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7" name="Shape 177"/>
          <p:cNvSpPr/>
          <p:nvPr>
            <p:ph idx="4" type="pic"/>
          </p:nvPr>
        </p:nvSpPr>
        <p:spPr>
          <a:xfrm>
            <a:off x="4074471" y="7506071"/>
            <a:ext cx="8175677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8" name="Shape 178"/>
          <p:cNvSpPr/>
          <p:nvPr>
            <p:ph idx="5" type="pic"/>
          </p:nvPr>
        </p:nvSpPr>
        <p:spPr>
          <a:xfrm>
            <a:off x="0" y="7539903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9" name="Shape 179"/>
          <p:cNvSpPr/>
          <p:nvPr>
            <p:ph idx="6" type="pic"/>
          </p:nvPr>
        </p:nvSpPr>
        <p:spPr>
          <a:xfrm>
            <a:off x="12264007" y="7539903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0" name="Shape 180"/>
          <p:cNvSpPr/>
          <p:nvPr>
            <p:ph idx="7" type="pic"/>
          </p:nvPr>
        </p:nvSpPr>
        <p:spPr>
          <a:xfrm>
            <a:off x="4074471" y="3761655"/>
            <a:ext cx="8175677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6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Shape 182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83" name="Shape 183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86" name="Shape 186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87" name="Shape 187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88" name="Shape 188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90" name="Shape 190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1" name="Shape 191"/>
          <p:cNvSpPr/>
          <p:nvPr>
            <p:ph idx="2" type="pic"/>
          </p:nvPr>
        </p:nvSpPr>
        <p:spPr>
          <a:xfrm>
            <a:off x="12192000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2" name="Shape 192"/>
          <p:cNvSpPr/>
          <p:nvPr>
            <p:ph idx="3" type="pic"/>
          </p:nvPr>
        </p:nvSpPr>
        <p:spPr>
          <a:xfrm>
            <a:off x="16512480" y="2681535"/>
            <a:ext cx="3744415" cy="6768751"/>
          </a:xfrm>
          <a:prstGeom prst="rect">
            <a:avLst/>
          </a:prstGeom>
          <a:solidFill>
            <a:srgbClr val="232F37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7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Shape 194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95" name="Shape 195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98" name="Shape 198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99" name="Shape 199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00" name="Shape 200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3" name="Shape 203"/>
          <p:cNvSpPr/>
          <p:nvPr>
            <p:ph idx="2" type="pic"/>
          </p:nvPr>
        </p:nvSpPr>
        <p:spPr>
          <a:xfrm>
            <a:off x="10391800" y="4697760"/>
            <a:ext cx="3744415" cy="6768751"/>
          </a:xfrm>
          <a:prstGeom prst="rect">
            <a:avLst/>
          </a:prstGeom>
          <a:solidFill>
            <a:srgbClr val="232F37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8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Shape 20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06" name="Shape 20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09" name="Shape 20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10" name="Shape 21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11" name="Shape 21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13" name="Shape 21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4" name="Shape 214"/>
          <p:cNvSpPr/>
          <p:nvPr>
            <p:ph idx="2" type="pic"/>
          </p:nvPr>
        </p:nvSpPr>
        <p:spPr>
          <a:xfrm>
            <a:off x="12192000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9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Shape 21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17" name="Shape 21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20" name="Shape 22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21" name="Shape 22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22" name="Shape 22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24" name="Shape 22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5" name="Shape 225"/>
          <p:cNvSpPr/>
          <p:nvPr>
            <p:ph idx="2" type="pic"/>
          </p:nvPr>
        </p:nvSpPr>
        <p:spPr>
          <a:xfrm>
            <a:off x="-13163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0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Shape 227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28" name="Shape 228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31" name="Shape 231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32" name="Shape 232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33" name="Shape 233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35" name="Shape 235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6" name="Shape 236"/>
          <p:cNvSpPr/>
          <p:nvPr>
            <p:ph idx="2" type="pic"/>
          </p:nvPr>
        </p:nvSpPr>
        <p:spPr>
          <a:xfrm>
            <a:off x="20328905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7" name="Shape 237"/>
          <p:cNvSpPr/>
          <p:nvPr>
            <p:ph idx="3" type="pic"/>
          </p:nvPr>
        </p:nvSpPr>
        <p:spPr>
          <a:xfrm>
            <a:off x="5999312" y="7493000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pic>
        <p:nvPicPr>
          <p:cNvPr id="238" name="Shape 238"/>
          <p:cNvPicPr preferRelativeResize="0"/>
          <p:nvPr/>
        </p:nvPicPr>
        <p:blipFill rotWithShape="1">
          <a:blip r:embed="rId2">
            <a:alphaModFix/>
          </a:blip>
          <a:srcRect b="0" l="4617" r="4488" t="0"/>
          <a:stretch/>
        </p:blipFill>
        <p:spPr>
          <a:xfrm>
            <a:off x="18241963" y="7502878"/>
            <a:ext cx="6115050" cy="37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/>
          <p:nvPr>
            <p:ph idx="4" type="pic"/>
          </p:nvPr>
        </p:nvSpPr>
        <p:spPr>
          <a:xfrm>
            <a:off x="18262478" y="7493000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0" name="Shape 240"/>
          <p:cNvSpPr/>
          <p:nvPr>
            <p:ph idx="5" type="pic"/>
          </p:nvPr>
        </p:nvSpPr>
        <p:spPr>
          <a:xfrm>
            <a:off x="-116152" y="3734635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1" name="Shape 241"/>
          <p:cNvSpPr/>
          <p:nvPr>
            <p:ph idx="6" type="pic"/>
          </p:nvPr>
        </p:nvSpPr>
        <p:spPr>
          <a:xfrm>
            <a:off x="12147014" y="3734635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2" type="sldNum"/>
          </p:nvPr>
        </p:nvSpPr>
        <p:spPr>
          <a:xfrm>
            <a:off x="22921369" y="1016278"/>
            <a:ext cx="44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856" y="967376"/>
            <a:ext cx="4060287" cy="634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2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Shape 243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44" name="Shape 244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47" name="Shape 247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48" name="Shape 248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49" name="Shape 249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51" name="Shape 251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2" name="Shape 252"/>
          <p:cNvSpPr/>
          <p:nvPr>
            <p:ph idx="2" type="pic"/>
          </p:nvPr>
        </p:nvSpPr>
        <p:spPr>
          <a:xfrm>
            <a:off x="12170503" y="7434064"/>
            <a:ext cx="6164824" cy="6281935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3" name="Shape 253"/>
          <p:cNvSpPr/>
          <p:nvPr>
            <p:ph idx="3" type="pic"/>
          </p:nvPr>
        </p:nvSpPr>
        <p:spPr>
          <a:xfrm>
            <a:off x="18300155" y="7434064"/>
            <a:ext cx="6083845" cy="6281935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Shape 25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56" name="Shape 25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59" name="Shape 25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60" name="Shape 26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61" name="Shape 26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63" name="Shape 26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4" name="Shape 264"/>
          <p:cNvSpPr/>
          <p:nvPr>
            <p:ph idx="2" type="pic"/>
          </p:nvPr>
        </p:nvSpPr>
        <p:spPr>
          <a:xfrm>
            <a:off x="10019392" y="2105472"/>
            <a:ext cx="4246349" cy="429399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6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Shape 26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67" name="Shape 26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70" name="Shape 27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71" name="Shape 27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72" name="Shape 27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74" name="Shape 27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5" name="Shape 275"/>
          <p:cNvSpPr/>
          <p:nvPr>
            <p:ph idx="2" type="pic"/>
          </p:nvPr>
        </p:nvSpPr>
        <p:spPr>
          <a:xfrm>
            <a:off x="0" y="6425951"/>
            <a:ext cx="24384001" cy="7290048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6" name="Shape 276"/>
          <p:cNvSpPr/>
          <p:nvPr>
            <p:ph idx="3" type="pic"/>
          </p:nvPr>
        </p:nvSpPr>
        <p:spPr>
          <a:xfrm>
            <a:off x="10380040" y="5129807"/>
            <a:ext cx="2923324" cy="2956124"/>
          </a:xfrm>
          <a:prstGeom prst="ellipse">
            <a:avLst/>
          </a:prstGeom>
          <a:solidFill>
            <a:srgbClr val="368FE2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63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Shape 278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79" name="Shape 279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82" name="Shape 282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83" name="Shape 283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84" name="Shape 284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86" name="Shape 286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7" name="Shape 287"/>
          <p:cNvSpPr/>
          <p:nvPr>
            <p:ph idx="2" type="pic"/>
          </p:nvPr>
        </p:nvSpPr>
        <p:spPr>
          <a:xfrm>
            <a:off x="12192000" y="0"/>
            <a:ext cx="12192000" cy="13716000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2_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2" type="sldNum"/>
          </p:nvPr>
        </p:nvSpPr>
        <p:spPr>
          <a:xfrm>
            <a:off x="22921369" y="1016278"/>
            <a:ext cx="44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856" y="967376"/>
            <a:ext cx="4060287" cy="63403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/>
          <p:nvPr/>
        </p:nvSpPr>
        <p:spPr>
          <a:xfrm>
            <a:off x="21731930" y="13050688"/>
            <a:ext cx="1628972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A4A6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9FA4A6"/>
                </a:solidFill>
                <a:latin typeface="Cabin"/>
                <a:ea typeface="Cabin"/>
                <a:cs typeface="Cabin"/>
                <a:sym typeface="Cabin"/>
              </a:rPr>
              <a:t>@altoros</a:t>
            </a:r>
          </a:p>
        </p:txBody>
      </p:sp>
      <p:sp>
        <p:nvSpPr>
          <p:cNvPr id="19" name="Shape 19"/>
          <p:cNvSpPr/>
          <p:nvPr/>
        </p:nvSpPr>
        <p:spPr>
          <a:xfrm>
            <a:off x="21196153" y="13122695"/>
            <a:ext cx="504056" cy="409388"/>
          </a:xfrm>
          <a:custGeom>
            <a:pathLst>
              <a:path extrusionOk="0" h="120000" w="120000">
                <a:moveTo>
                  <a:pt x="120000" y="14294"/>
                </a:moveTo>
                <a:lnTo>
                  <a:pt x="120000" y="14294"/>
                </a:lnTo>
                <a:lnTo>
                  <a:pt x="113282" y="17304"/>
                </a:lnTo>
                <a:lnTo>
                  <a:pt x="105954" y="19561"/>
                </a:lnTo>
                <a:lnTo>
                  <a:pt x="105954" y="19561"/>
                </a:lnTo>
                <a:lnTo>
                  <a:pt x="109618" y="15799"/>
                </a:lnTo>
                <a:lnTo>
                  <a:pt x="112671" y="12037"/>
                </a:lnTo>
                <a:lnTo>
                  <a:pt x="115114" y="7523"/>
                </a:lnTo>
                <a:lnTo>
                  <a:pt x="116946" y="2257"/>
                </a:lnTo>
                <a:lnTo>
                  <a:pt x="116946" y="2257"/>
                </a:lnTo>
                <a:lnTo>
                  <a:pt x="109007" y="6771"/>
                </a:lnTo>
                <a:lnTo>
                  <a:pt x="105343" y="8275"/>
                </a:lnTo>
                <a:lnTo>
                  <a:pt x="101068" y="9780"/>
                </a:lnTo>
                <a:lnTo>
                  <a:pt x="101068" y="9780"/>
                </a:lnTo>
                <a:lnTo>
                  <a:pt x="97404" y="6018"/>
                </a:lnTo>
                <a:lnTo>
                  <a:pt x="93129" y="3009"/>
                </a:lnTo>
                <a:lnTo>
                  <a:pt x="88244" y="752"/>
                </a:lnTo>
                <a:lnTo>
                  <a:pt x="83358" y="0"/>
                </a:lnTo>
                <a:lnTo>
                  <a:pt x="83358" y="0"/>
                </a:lnTo>
                <a:lnTo>
                  <a:pt x="77862" y="752"/>
                </a:lnTo>
                <a:lnTo>
                  <a:pt x="73587" y="2257"/>
                </a:lnTo>
                <a:lnTo>
                  <a:pt x="69312" y="5266"/>
                </a:lnTo>
                <a:lnTo>
                  <a:pt x="65648" y="9028"/>
                </a:lnTo>
                <a:lnTo>
                  <a:pt x="62595" y="13542"/>
                </a:lnTo>
                <a:lnTo>
                  <a:pt x="60152" y="18808"/>
                </a:lnTo>
                <a:lnTo>
                  <a:pt x="58931" y="24075"/>
                </a:lnTo>
                <a:lnTo>
                  <a:pt x="58320" y="30846"/>
                </a:lnTo>
                <a:lnTo>
                  <a:pt x="58320" y="30846"/>
                </a:lnTo>
                <a:lnTo>
                  <a:pt x="58931" y="37617"/>
                </a:lnTo>
                <a:lnTo>
                  <a:pt x="58931" y="37617"/>
                </a:lnTo>
                <a:lnTo>
                  <a:pt x="51603" y="36865"/>
                </a:lnTo>
                <a:lnTo>
                  <a:pt x="44274" y="34608"/>
                </a:lnTo>
                <a:lnTo>
                  <a:pt x="36946" y="31598"/>
                </a:lnTo>
                <a:lnTo>
                  <a:pt x="30229" y="27836"/>
                </a:lnTo>
                <a:lnTo>
                  <a:pt x="24427" y="23322"/>
                </a:lnTo>
                <a:lnTo>
                  <a:pt x="18931" y="18056"/>
                </a:lnTo>
                <a:lnTo>
                  <a:pt x="13435" y="12037"/>
                </a:lnTo>
                <a:lnTo>
                  <a:pt x="8549" y="6018"/>
                </a:lnTo>
                <a:lnTo>
                  <a:pt x="8549" y="6018"/>
                </a:lnTo>
                <a:lnTo>
                  <a:pt x="7328" y="9028"/>
                </a:lnTo>
                <a:lnTo>
                  <a:pt x="6106" y="12789"/>
                </a:lnTo>
                <a:lnTo>
                  <a:pt x="5496" y="16551"/>
                </a:lnTo>
                <a:lnTo>
                  <a:pt x="4885" y="21065"/>
                </a:lnTo>
                <a:lnTo>
                  <a:pt x="4885" y="21065"/>
                </a:lnTo>
                <a:lnTo>
                  <a:pt x="5496" y="24827"/>
                </a:lnTo>
                <a:lnTo>
                  <a:pt x="6106" y="28589"/>
                </a:lnTo>
                <a:lnTo>
                  <a:pt x="6717" y="32351"/>
                </a:lnTo>
                <a:lnTo>
                  <a:pt x="7938" y="35360"/>
                </a:lnTo>
                <a:lnTo>
                  <a:pt x="11603" y="41379"/>
                </a:lnTo>
                <a:lnTo>
                  <a:pt x="15877" y="46645"/>
                </a:lnTo>
                <a:lnTo>
                  <a:pt x="15877" y="46645"/>
                </a:lnTo>
                <a:lnTo>
                  <a:pt x="10381" y="45141"/>
                </a:lnTo>
                <a:lnTo>
                  <a:pt x="4885" y="42884"/>
                </a:lnTo>
                <a:lnTo>
                  <a:pt x="4885" y="42884"/>
                </a:lnTo>
                <a:lnTo>
                  <a:pt x="4885" y="42884"/>
                </a:lnTo>
                <a:lnTo>
                  <a:pt x="4885" y="42884"/>
                </a:lnTo>
                <a:lnTo>
                  <a:pt x="5496" y="48150"/>
                </a:lnTo>
                <a:lnTo>
                  <a:pt x="6717" y="53416"/>
                </a:lnTo>
                <a:lnTo>
                  <a:pt x="7938" y="57931"/>
                </a:lnTo>
                <a:lnTo>
                  <a:pt x="10381" y="62445"/>
                </a:lnTo>
                <a:lnTo>
                  <a:pt x="13435" y="66206"/>
                </a:lnTo>
                <a:lnTo>
                  <a:pt x="17099" y="68840"/>
                </a:lnTo>
                <a:lnTo>
                  <a:pt x="20763" y="71097"/>
                </a:lnTo>
                <a:lnTo>
                  <a:pt x="25038" y="72601"/>
                </a:lnTo>
                <a:lnTo>
                  <a:pt x="25038" y="72601"/>
                </a:lnTo>
                <a:lnTo>
                  <a:pt x="21374" y="73354"/>
                </a:lnTo>
                <a:lnTo>
                  <a:pt x="18320" y="73354"/>
                </a:lnTo>
                <a:lnTo>
                  <a:pt x="18320" y="73354"/>
                </a:lnTo>
                <a:lnTo>
                  <a:pt x="13435" y="72601"/>
                </a:lnTo>
                <a:lnTo>
                  <a:pt x="13435" y="72601"/>
                </a:lnTo>
                <a:lnTo>
                  <a:pt x="15267" y="77115"/>
                </a:lnTo>
                <a:lnTo>
                  <a:pt x="17099" y="80877"/>
                </a:lnTo>
                <a:lnTo>
                  <a:pt x="19541" y="84639"/>
                </a:lnTo>
                <a:lnTo>
                  <a:pt x="21984" y="87648"/>
                </a:lnTo>
                <a:lnTo>
                  <a:pt x="25648" y="90658"/>
                </a:lnTo>
                <a:lnTo>
                  <a:pt x="28396" y="92163"/>
                </a:lnTo>
                <a:lnTo>
                  <a:pt x="32671" y="93667"/>
                </a:lnTo>
                <a:lnTo>
                  <a:pt x="36335" y="93667"/>
                </a:lnTo>
                <a:lnTo>
                  <a:pt x="36335" y="93667"/>
                </a:lnTo>
                <a:lnTo>
                  <a:pt x="29618" y="99686"/>
                </a:lnTo>
                <a:lnTo>
                  <a:pt x="22595" y="103448"/>
                </a:lnTo>
                <a:lnTo>
                  <a:pt x="14656" y="106457"/>
                </a:lnTo>
                <a:lnTo>
                  <a:pt x="10381" y="106457"/>
                </a:lnTo>
                <a:lnTo>
                  <a:pt x="6106" y="107210"/>
                </a:lnTo>
                <a:lnTo>
                  <a:pt x="6106" y="107210"/>
                </a:lnTo>
                <a:lnTo>
                  <a:pt x="0" y="106457"/>
                </a:lnTo>
                <a:lnTo>
                  <a:pt x="0" y="106457"/>
                </a:lnTo>
                <a:lnTo>
                  <a:pt x="8549" y="112476"/>
                </a:lnTo>
                <a:lnTo>
                  <a:pt x="17709" y="116990"/>
                </a:lnTo>
                <a:lnTo>
                  <a:pt x="27175" y="119247"/>
                </a:lnTo>
                <a:lnTo>
                  <a:pt x="32671" y="120000"/>
                </a:lnTo>
                <a:lnTo>
                  <a:pt x="37557" y="120000"/>
                </a:lnTo>
                <a:lnTo>
                  <a:pt x="37557" y="120000"/>
                </a:lnTo>
                <a:lnTo>
                  <a:pt x="46106" y="120000"/>
                </a:lnTo>
                <a:lnTo>
                  <a:pt x="53435" y="118495"/>
                </a:lnTo>
                <a:lnTo>
                  <a:pt x="60763" y="115485"/>
                </a:lnTo>
                <a:lnTo>
                  <a:pt x="68091" y="112476"/>
                </a:lnTo>
                <a:lnTo>
                  <a:pt x="74198" y="107962"/>
                </a:lnTo>
                <a:lnTo>
                  <a:pt x="79694" y="103448"/>
                </a:lnTo>
                <a:lnTo>
                  <a:pt x="85190" y="98181"/>
                </a:lnTo>
                <a:lnTo>
                  <a:pt x="90076" y="92163"/>
                </a:lnTo>
                <a:lnTo>
                  <a:pt x="93740" y="85391"/>
                </a:lnTo>
                <a:lnTo>
                  <a:pt x="97404" y="78620"/>
                </a:lnTo>
                <a:lnTo>
                  <a:pt x="100458" y="71849"/>
                </a:lnTo>
                <a:lnTo>
                  <a:pt x="103511" y="64702"/>
                </a:lnTo>
                <a:lnTo>
                  <a:pt x="105343" y="57178"/>
                </a:lnTo>
                <a:lnTo>
                  <a:pt x="106564" y="49655"/>
                </a:lnTo>
                <a:lnTo>
                  <a:pt x="107786" y="41379"/>
                </a:lnTo>
                <a:lnTo>
                  <a:pt x="107786" y="33855"/>
                </a:lnTo>
                <a:lnTo>
                  <a:pt x="107786" y="33855"/>
                </a:lnTo>
                <a:lnTo>
                  <a:pt x="107786" y="30094"/>
                </a:lnTo>
                <a:lnTo>
                  <a:pt x="107786" y="30094"/>
                </a:lnTo>
                <a:lnTo>
                  <a:pt x="111450" y="27084"/>
                </a:lnTo>
                <a:lnTo>
                  <a:pt x="114503" y="23322"/>
                </a:lnTo>
                <a:lnTo>
                  <a:pt x="117557" y="18808"/>
                </a:lnTo>
                <a:lnTo>
                  <a:pt x="120000" y="14294"/>
                </a:lnTo>
                <a:lnTo>
                  <a:pt x="120000" y="14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9400323" y="13050688"/>
            <a:ext cx="174919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A4A6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9FA4A6"/>
                </a:solidFill>
                <a:latin typeface="Cabin"/>
                <a:ea typeface="Cabin"/>
                <a:cs typeface="Cabin"/>
                <a:sym typeface="Cabin"/>
              </a:rPr>
              <a:t>@renatco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idx="2" type="pic"/>
          </p:nvPr>
        </p:nvSpPr>
        <p:spPr>
          <a:xfrm>
            <a:off x="0" y="0"/>
            <a:ext cx="24384001" cy="13716000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8333"/>
              <a:buFont typeface="Source Sans Pro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6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Shape 24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5" name="Shape 25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8" name="Shape 28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9" name="Shape 29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30" name="Shape 30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22752270" y="1016000"/>
            <a:ext cx="779020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x="19493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4" name="Shape 34"/>
          <p:cNvSpPr/>
          <p:nvPr>
            <p:ph idx="3" type="pic"/>
          </p:nvPr>
        </p:nvSpPr>
        <p:spPr>
          <a:xfrm>
            <a:off x="59474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5" name="Shape 35"/>
          <p:cNvSpPr/>
          <p:nvPr>
            <p:ph idx="4" type="pic"/>
          </p:nvPr>
        </p:nvSpPr>
        <p:spPr>
          <a:xfrm>
            <a:off x="99455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Shape 36"/>
          <p:cNvSpPr/>
          <p:nvPr>
            <p:ph idx="5" type="pic"/>
          </p:nvPr>
        </p:nvSpPr>
        <p:spPr>
          <a:xfrm>
            <a:off x="1395542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7" name="Shape 37"/>
          <p:cNvSpPr/>
          <p:nvPr>
            <p:ph idx="6" type="pic"/>
          </p:nvPr>
        </p:nvSpPr>
        <p:spPr>
          <a:xfrm>
            <a:off x="1796528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7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40" name="Shape 40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43" name="Shape 43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44" name="Shape 44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45" name="Shape 45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8" name="Shape 48"/>
          <p:cNvSpPr/>
          <p:nvPr>
            <p:ph idx="2" type="pic"/>
          </p:nvPr>
        </p:nvSpPr>
        <p:spPr>
          <a:xfrm>
            <a:off x="19493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9" name="Shape 49"/>
          <p:cNvSpPr/>
          <p:nvPr>
            <p:ph idx="3" type="pic"/>
          </p:nvPr>
        </p:nvSpPr>
        <p:spPr>
          <a:xfrm>
            <a:off x="59474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/>
          <p:nvPr>
            <p:ph idx="4" type="pic"/>
          </p:nvPr>
        </p:nvSpPr>
        <p:spPr>
          <a:xfrm>
            <a:off x="99455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Shape 51"/>
          <p:cNvSpPr/>
          <p:nvPr>
            <p:ph idx="5" type="pic"/>
          </p:nvPr>
        </p:nvSpPr>
        <p:spPr>
          <a:xfrm>
            <a:off x="1395542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Shape 52"/>
          <p:cNvSpPr/>
          <p:nvPr>
            <p:ph idx="6" type="pic"/>
          </p:nvPr>
        </p:nvSpPr>
        <p:spPr>
          <a:xfrm>
            <a:off x="1796528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Shape 53"/>
          <p:cNvSpPr/>
          <p:nvPr>
            <p:ph idx="7" type="pic"/>
          </p:nvPr>
        </p:nvSpPr>
        <p:spPr>
          <a:xfrm>
            <a:off x="39495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" name="Shape 54"/>
          <p:cNvSpPr/>
          <p:nvPr>
            <p:ph idx="8" type="pic"/>
          </p:nvPr>
        </p:nvSpPr>
        <p:spPr>
          <a:xfrm>
            <a:off x="79476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Shape 55"/>
          <p:cNvSpPr/>
          <p:nvPr>
            <p:ph idx="9" type="pic"/>
          </p:nvPr>
        </p:nvSpPr>
        <p:spPr>
          <a:xfrm>
            <a:off x="119457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Shape 56"/>
          <p:cNvSpPr/>
          <p:nvPr>
            <p:ph idx="13" type="pic"/>
          </p:nvPr>
        </p:nvSpPr>
        <p:spPr>
          <a:xfrm>
            <a:off x="1595562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8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Shape 58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59" name="Shape 59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62" name="Shape 62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63" name="Shape 63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64" name="Shape 64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3694535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8" name="Shape 68"/>
          <p:cNvSpPr/>
          <p:nvPr>
            <p:ph idx="3" type="pic"/>
          </p:nvPr>
        </p:nvSpPr>
        <p:spPr>
          <a:xfrm>
            <a:off x="9645521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9" name="Shape 69"/>
          <p:cNvSpPr/>
          <p:nvPr>
            <p:ph idx="4" type="pic"/>
          </p:nvPr>
        </p:nvSpPr>
        <p:spPr>
          <a:xfrm>
            <a:off x="15909956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9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hape 7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72" name="Shape 7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75" name="Shape 7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76" name="Shape 7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77" name="Shape 7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1776222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1" name="Shape 81"/>
          <p:cNvSpPr/>
          <p:nvPr>
            <p:ph idx="3" type="pic"/>
          </p:nvPr>
        </p:nvSpPr>
        <p:spPr>
          <a:xfrm>
            <a:off x="8879632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Shape 82"/>
          <p:cNvSpPr/>
          <p:nvPr>
            <p:ph idx="4" type="pic"/>
          </p:nvPr>
        </p:nvSpPr>
        <p:spPr>
          <a:xfrm>
            <a:off x="15936416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Shape 83"/>
          <p:cNvSpPr/>
          <p:nvPr>
            <p:ph idx="5" type="pic"/>
          </p:nvPr>
        </p:nvSpPr>
        <p:spPr>
          <a:xfrm>
            <a:off x="1776222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4" name="Shape 84"/>
          <p:cNvSpPr/>
          <p:nvPr>
            <p:ph idx="6" type="pic"/>
          </p:nvPr>
        </p:nvSpPr>
        <p:spPr>
          <a:xfrm>
            <a:off x="8879632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5" name="Shape 85"/>
          <p:cNvSpPr/>
          <p:nvPr>
            <p:ph idx="7" type="pic"/>
          </p:nvPr>
        </p:nvSpPr>
        <p:spPr>
          <a:xfrm>
            <a:off x="15936416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0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Shape 87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88" name="Shape 88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91" name="Shape 91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92" name="Shape 92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93" name="Shape 93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6" name="Shape 96"/>
          <p:cNvSpPr/>
          <p:nvPr>
            <p:ph idx="2" type="pic"/>
          </p:nvPr>
        </p:nvSpPr>
        <p:spPr>
          <a:xfrm>
            <a:off x="2080477" y="7794103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7" name="Shape 97"/>
          <p:cNvSpPr/>
          <p:nvPr>
            <p:ph idx="3" type="pic"/>
          </p:nvPr>
        </p:nvSpPr>
        <p:spPr>
          <a:xfrm flipH="1">
            <a:off x="6380333" y="7794103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8" name="Shape 98"/>
          <p:cNvSpPr/>
          <p:nvPr>
            <p:ph idx="4" type="pic"/>
          </p:nvPr>
        </p:nvSpPr>
        <p:spPr>
          <a:xfrm flipH="1" rot="10800000">
            <a:off x="2080477" y="3535135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/>
        </p:nvSpPr>
        <p:spPr>
          <a:xfrm flipH="1" rot="5400000">
            <a:off x="2700359" y="4131057"/>
            <a:ext cx="2925321" cy="2945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Drop Image Here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2293625" y="7073275"/>
            <a:ext cx="12090300" cy="22749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0" y="7074225"/>
            <a:ext cx="12751501" cy="22749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0" y="9305225"/>
            <a:ext cx="24384001" cy="4495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323E4A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22819870" y="1016000"/>
            <a:ext cx="643818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97" name="Shape 297"/>
          <p:cNvSpPr/>
          <p:nvPr/>
        </p:nvSpPr>
        <p:spPr>
          <a:xfrm>
            <a:off x="5171250" y="2214788"/>
            <a:ext cx="14041500" cy="28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lang="en-US" sz="8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Abacus</a:t>
            </a:r>
            <a:r>
              <a:rPr b="1" i="0" lang="en-US" sz="8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introduction</a:t>
            </a:r>
          </a:p>
        </p:txBody>
      </p:sp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640" y="10994921"/>
            <a:ext cx="5329499" cy="8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74" name="Shape 374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Stages</a:t>
            </a: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Aggregator</a:t>
            </a:r>
          </a:p>
        </p:txBody>
      </p:sp>
      <p:sp>
        <p:nvSpPr>
          <p:cNvPr id="375" name="Shape 375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76" name="Shape 376"/>
          <p:cNvSpPr txBox="1"/>
          <p:nvPr/>
        </p:nvSpPr>
        <p:spPr>
          <a:xfrm>
            <a:off x="2061075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Aggregates logical identities such as organizations, spaces, applications, services, and users to the accumulated data.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83" name="Shape 383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Stages</a:t>
            </a: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Reporting</a:t>
            </a:r>
          </a:p>
        </p:txBody>
      </p:sp>
      <p:sp>
        <p:nvSpPr>
          <p:cNvPr id="384" name="Shape 38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85" name="Shape 385"/>
          <p:cNvSpPr txBox="1"/>
          <p:nvPr/>
        </p:nvSpPr>
        <p:spPr>
          <a:xfrm>
            <a:off x="2061075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Format accumulated and aggregated data to produce a report. Consumers can customize how the reported data is presented.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92" name="Shape 392"/>
          <p:cNvSpPr txBox="1"/>
          <p:nvPr/>
        </p:nvSpPr>
        <p:spPr>
          <a:xfrm>
            <a:off x="7706550" y="5393250"/>
            <a:ext cx="89709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Abacus</a:t>
            </a:r>
            <a:r>
              <a:rPr b="1" lang="en-US" sz="8000">
                <a:latin typeface="Proxima Nova"/>
                <a:ea typeface="Proxima Nova"/>
                <a:cs typeface="Proxima Nova"/>
                <a:sym typeface="Proxima Nova"/>
              </a:rPr>
              <a:t> Technology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lvl="0">
              <a:spcBef>
                <a:spcPts val="0"/>
              </a:spcBef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99" name="Shape 399"/>
          <p:cNvSpPr txBox="1"/>
          <p:nvPr/>
        </p:nvSpPr>
        <p:spPr>
          <a:xfrm>
            <a:off x="2061075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node.js &gt;= 5.10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npm &gt;= 3.8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JSON for data representation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PouchDB for development stages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CouchDB or MongoDB for production storage</a:t>
            </a:r>
          </a:p>
        </p:txBody>
      </p:sp>
      <p:sp>
        <p:nvSpPr>
          <p:cNvPr id="400" name="Shape 400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Current Stack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07" name="Shape 407"/>
          <p:cNvSpPr txBox="1"/>
          <p:nvPr/>
        </p:nvSpPr>
        <p:spPr>
          <a:xfrm>
            <a:off x="7706550" y="5393250"/>
            <a:ext cx="89709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Abacus</a:t>
            </a:r>
            <a:r>
              <a:rPr b="1" lang="en-US" sz="8000">
                <a:latin typeface="Proxima Nova"/>
                <a:ea typeface="Proxima Nova"/>
                <a:cs typeface="Proxima Nova"/>
                <a:sym typeface="Proxima Nova"/>
              </a:rPr>
              <a:t> Usage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14" name="Shape 414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Submitted usage data</a:t>
            </a:r>
          </a:p>
        </p:txBody>
      </p:sp>
      <p:pic>
        <p:nvPicPr>
          <p:cNvPr descr="cf-abacus-usage-json.png" id="415" name="Shape 4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7125" y="2592350"/>
            <a:ext cx="16744950" cy="102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22" name="Shape 422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Metrics configuration</a:t>
            </a:r>
          </a:p>
        </p:txBody>
      </p:sp>
      <p:pic>
        <p:nvPicPr>
          <p:cNvPr descr="cf-abacus-provider-config.png" id="423" name="Shape 4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9275" y="2628150"/>
            <a:ext cx="13662803" cy="106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30" name="Shape 430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Resource pricing</a:t>
            </a:r>
          </a:p>
        </p:txBody>
      </p:sp>
      <p:pic>
        <p:nvPicPr>
          <p:cNvPr descr="cf-abacus-v0.7.0.pdf.png" id="431" name="Shape 4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425" y="3004200"/>
            <a:ext cx="21248650" cy="102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38" name="Shape 438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Sample report &amp; resource usage</a:t>
            </a:r>
          </a:p>
        </p:txBody>
      </p:sp>
      <p:pic>
        <p:nvPicPr>
          <p:cNvPr descr="cf-abacus-v0.7.0.pdf (1).png" id="439" name="Shape 4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000" y="3022100"/>
            <a:ext cx="23672900" cy="1022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46" name="Shape 446"/>
          <p:cNvSpPr txBox="1"/>
          <p:nvPr/>
        </p:nvSpPr>
        <p:spPr>
          <a:xfrm>
            <a:off x="7706550" y="5393250"/>
            <a:ext cx="89709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Abacus</a:t>
            </a:r>
            <a:r>
              <a:rPr b="1" lang="en-US" sz="8000">
                <a:latin typeface="Proxima Nova"/>
                <a:ea typeface="Proxima Nova"/>
                <a:cs typeface="Proxima Nova"/>
                <a:sym typeface="Proxima Nova"/>
              </a:rPr>
              <a:t> Deployment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05" name="Shape 305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Problem:</a:t>
            </a:r>
          </a:p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07" name="Shape 307"/>
          <p:cNvSpPr txBox="1"/>
          <p:nvPr/>
        </p:nvSpPr>
        <p:spPr>
          <a:xfrm>
            <a:off x="2061175" y="3386050"/>
            <a:ext cx="21300900" cy="9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Cloud Foundry can (with the adequate resources) deploy 1000s of applications for 1000s of users.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Those users are grouped in Organizations and Spaces.</a:t>
            </a:r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Each application and user can generate 100s of metrics per minute.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Day 2 Ops specify the need to monitor and measure the platform and resource usage.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Monitoring must happen in near-realtime.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53" name="Shape 453"/>
          <p:cNvSpPr txBox="1"/>
          <p:nvPr/>
        </p:nvSpPr>
        <p:spPr>
          <a:xfrm>
            <a:off x="1504100" y="2220350"/>
            <a:ext cx="21702000" cy="10869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$ git clone https://github.com/cloudfoundry-incubator/cf-abacus.git</a:t>
            </a:r>
          </a:p>
          <a:p>
            <a:pPr lvl="0">
              <a:spcBef>
                <a:spcPts val="0"/>
              </a:spcBef>
              <a:buNone/>
            </a:pPr>
            <a:r>
              <a:rPr lang="en-US" sz="30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$ cd cf-abacus</a:t>
            </a:r>
            <a:br>
              <a:rPr lang="en-US" sz="30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30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0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# Point CF CLI to your local Cloud Foundry deployment and</a:t>
            </a:r>
            <a:br>
              <a:rPr lang="en-US" sz="30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0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# create a CF security group for the Abacus apps</a:t>
            </a:r>
            <a:br>
              <a:rPr lang="en-US" sz="30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0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$ bin/cfsetup</a:t>
            </a:r>
            <a:br>
              <a:rPr lang="en-US" sz="30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30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0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# Run cf push on the Abacus apps to deploy them to Cloud Foundry</a:t>
            </a:r>
            <a:br>
              <a:rPr lang="en-US" sz="30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0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$ npm run cfpush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30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# Run the demo script</a:t>
            </a:r>
            <a:br>
              <a:rPr lang="en-US" sz="30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0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npm run demo -- \</a:t>
            </a:r>
            <a:br>
              <a:rPr lang="en-US" sz="30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0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--collector https://abacus-usage-collector.YOUR_CF_DOMAIN \</a:t>
            </a:r>
            <a:br>
              <a:rPr lang="en-US" sz="30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0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--reporting https://abacus-usage-reporting.YOUR_CF_DOMAIN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14" name="Shape 314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Abacus</a:t>
            </a: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</a:p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16" name="Shape 316"/>
          <p:cNvSpPr txBox="1"/>
          <p:nvPr/>
        </p:nvSpPr>
        <p:spPr>
          <a:xfrm>
            <a:off x="2061175" y="3386050"/>
            <a:ext cx="21300900" cy="9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Provides a solution to the metering problem for Cloud Foundry.</a:t>
            </a:r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Measures:</a:t>
            </a:r>
          </a:p>
          <a:p>
            <a:pPr indent="-5334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4800"/>
              <a:t>Application usage - Creation, deletion, staging, etc.</a:t>
            </a:r>
          </a:p>
          <a:p>
            <a:pPr indent="-5334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4800"/>
              <a:t>Buildpack usage - What buildpack is used by who, with detailed information</a:t>
            </a:r>
          </a:p>
          <a:p>
            <a:pPr indent="-5334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4800"/>
              <a:t>Service usage - Number of instances of a service, data flow between applications and services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Metrics can be customized by user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Metrics collection and aggregation is near-realtime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23" name="Shape 323"/>
          <p:cNvSpPr txBox="1"/>
          <p:nvPr/>
        </p:nvSpPr>
        <p:spPr>
          <a:xfrm>
            <a:off x="7706550" y="5402250"/>
            <a:ext cx="8970900" cy="29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Abacus</a:t>
            </a:r>
            <a:r>
              <a:rPr b="1" lang="en-US" sz="8000">
                <a:latin typeface="Proxima Nova"/>
                <a:ea typeface="Proxima Nova"/>
                <a:cs typeface="Proxima Nova"/>
                <a:sym typeface="Proxima Nova"/>
              </a:rPr>
              <a:t> Architecture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30" name="Shape 330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descr="flow.png" id="331" name="Shape 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825" y="2068375"/>
            <a:ext cx="17610352" cy="1056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38" name="Shape 338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Stages</a:t>
            </a: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Resource provider</a:t>
            </a:r>
          </a:p>
        </p:txBody>
      </p:sp>
      <p:sp>
        <p:nvSpPr>
          <p:cNvPr id="339" name="Shape 339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40" name="Shape 340"/>
          <p:cNvSpPr txBox="1"/>
          <p:nvPr/>
        </p:nvSpPr>
        <p:spPr>
          <a:xfrm>
            <a:off x="2061075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Entry stage of the pipeline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Service providers pushes usage information into the Abacus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Providers can be: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4800"/>
              <a:t>third-party services - service brokers that expose services to a CF environment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4800"/>
              <a:t>CF runtime itself - provides information about application lifecycle events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47" name="Shape 347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Stages</a:t>
            </a: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Usage event collector</a:t>
            </a:r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49" name="Shape 349"/>
          <p:cNvSpPr txBox="1"/>
          <p:nvPr/>
        </p:nvSpPr>
        <p:spPr>
          <a:xfrm>
            <a:off x="2061075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Collects the usage information and stores it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Provides some initial preprocessing of the collected data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56" name="Shape 356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Stages</a:t>
            </a: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Metering</a:t>
            </a:r>
          </a:p>
        </p:txBody>
      </p:sp>
      <p:sp>
        <p:nvSpPr>
          <p:cNvPr id="357" name="Shape 357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58" name="Shape 358"/>
          <p:cNvSpPr txBox="1"/>
          <p:nvPr/>
        </p:nvSpPr>
        <p:spPr>
          <a:xfrm>
            <a:off x="2061075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Applies metering formulas to collected data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Saves processed data to a database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65" name="Shape 365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Stages</a:t>
            </a: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Accumulator</a:t>
            </a:r>
          </a:p>
        </p:txBody>
      </p:sp>
      <p:sp>
        <p:nvSpPr>
          <p:cNvPr id="366" name="Shape 366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67" name="Shape 367"/>
          <p:cNvSpPr txBox="1"/>
          <p:nvPr/>
        </p:nvSpPr>
        <p:spPr>
          <a:xfrm>
            <a:off x="2061075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Accumulates data over time (days, weeks, months, years) for consumption.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SC - Default">
      <a:dk1>
        <a:srgbClr val="2F3F4A"/>
      </a:dk1>
      <a:lt1>
        <a:srgbClr val="FFFFFF"/>
      </a:lt1>
      <a:dk2>
        <a:srgbClr val="2F3F4A"/>
      </a:dk2>
      <a:lt2>
        <a:srgbClr val="D8DADB"/>
      </a:lt2>
      <a:accent1>
        <a:srgbClr val="368FE2"/>
      </a:accent1>
      <a:accent2>
        <a:srgbClr val="E52739"/>
      </a:accent2>
      <a:accent3>
        <a:srgbClr val="F0872A"/>
      </a:accent3>
      <a:accent4>
        <a:srgbClr val="7CB349"/>
      </a:accent4>
      <a:accent5>
        <a:srgbClr val="505050"/>
      </a:accent5>
      <a:accent6>
        <a:srgbClr val="809295"/>
      </a:accent6>
      <a:hlink>
        <a:srgbClr val="368FE2"/>
      </a:hlink>
      <a:folHlink>
        <a:srgbClr val="7CB3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