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497" r:id="rId3"/>
    <p:sldId id="455" r:id="rId4"/>
    <p:sldId id="4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7F7F7F"/>
    <a:srgbClr val="F04034"/>
    <a:srgbClr val="EE2516"/>
    <a:srgbClr val="D61E10"/>
    <a:srgbClr val="6D7A8B"/>
    <a:srgbClr val="FF60A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2800" b="0" i="0" dirty="0"/>
            <a:t>access to quality STEM education resources and opportunities, empowering students to thrive in the digital age.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734F4134-E1D5-43D5-B528-B54D97585CBB}">
      <dgm:prSet phldrT="[Text]" custT="1"/>
      <dgm:spPr>
        <a:solidFill>
          <a:srgbClr val="EE2516"/>
        </a:solidFill>
      </dgm:spPr>
      <dgm:t>
        <a:bodyPr/>
        <a:lstStyle/>
        <a:p>
          <a:pPr algn="l"/>
          <a:r>
            <a:rPr lang="en-US" sz="2800" b="0" i="0" dirty="0"/>
            <a:t>STEM education initiative dedicated to bridging the opportunity gap in   underprivileged communities.</a:t>
          </a:r>
          <a:endParaRPr lang="en-IN" sz="2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2" custLinFactNeighborX="338" custLinFactNeighborY="498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2" custLinFactNeighborX="254" custLinFactNeighborY="498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2400" b="0" i="0" dirty="0">
              <a:latin typeface="Montserrat" panose="00000500000000000000" pitchFamily="2" charset="0"/>
            </a:rPr>
            <a:t>Limited access to STEM resource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l"/>
          <a:r>
            <a:rPr lang="en-US" sz="1800" b="0" i="0" dirty="0">
              <a:latin typeface="Montserrat" panose="00000500000000000000" pitchFamily="2" charset="0"/>
            </a:rPr>
            <a:t>Target-underprivileged students, support organizations</a:t>
          </a:r>
          <a:endParaRPr lang="en-IN" sz="18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US" sz="2400" b="0" i="0" dirty="0">
              <a:latin typeface="Montserrat" panose="00000500000000000000" pitchFamily="2" charset="0"/>
            </a:rPr>
            <a:t>Engaging and interactive materials</a:t>
          </a:r>
          <a:endParaRPr lang="en-IN" sz="2400" dirty="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A290BB1-6A0D-4298-9279-6E5E17D4FDE9}">
      <dgm:prSet phldrT="[Text]" custT="1"/>
      <dgm:spPr>
        <a:solidFill>
          <a:srgbClr val="7F7F7F"/>
        </a:solidFill>
      </dgm:spPr>
      <dgm:t>
        <a:bodyPr/>
        <a:lstStyle/>
        <a:p>
          <a:pPr algn="l"/>
          <a:r>
            <a:rPr lang="en-IN" sz="1800" dirty="0">
              <a:solidFill>
                <a:schemeClr val="bg1"/>
              </a:solidFill>
              <a:latin typeface="Montserrat" panose="00000500000000000000" pitchFamily="2" charset="0"/>
            </a:rPr>
            <a:t>Few opportunity in hands-on learning experience</a:t>
          </a:r>
        </a:p>
      </dgm:t>
    </dgm:pt>
    <dgm:pt modelId="{05D42C42-6358-4D8E-9EA7-CC77EA1F36B6}" type="parTrans" cxnId="{33852CDF-B1B9-46BA-9AD0-41920A9139CB}">
      <dgm:prSet/>
      <dgm:spPr/>
      <dgm:t>
        <a:bodyPr/>
        <a:lstStyle/>
        <a:p>
          <a:endParaRPr lang="en-IN"/>
        </a:p>
      </dgm:t>
    </dgm:pt>
    <dgm:pt modelId="{055936FD-9D81-4692-8F84-BE1D46CDC973}" type="sibTrans" cxnId="{33852CDF-B1B9-46BA-9AD0-41920A9139CB}">
      <dgm:prSet/>
      <dgm:spPr/>
      <dgm:t>
        <a:bodyPr/>
        <a:lstStyle/>
        <a:p>
          <a:endParaRPr lang="en-IN"/>
        </a:p>
      </dgm:t>
    </dgm:pt>
    <dgm:pt modelId="{1A55CF94-E91A-4873-9506-AC5F82E40256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IN" sz="2000" dirty="0">
              <a:solidFill>
                <a:schemeClr val="bg1"/>
              </a:solidFill>
              <a:latin typeface="Montserrat" panose="00000500000000000000" pitchFamily="2" charset="0"/>
            </a:rPr>
            <a:t>Virtual labs, simulations, project based learning.</a:t>
          </a:r>
        </a:p>
      </dgm:t>
    </dgm:pt>
    <dgm:pt modelId="{DBB5F2E8-B501-4D30-9FD7-050C1BAF3517}" type="parTrans" cxnId="{627C717C-B9CC-4968-97C3-7D1DC3BC0E4C}">
      <dgm:prSet/>
      <dgm:spPr/>
      <dgm:t>
        <a:bodyPr/>
        <a:lstStyle/>
        <a:p>
          <a:endParaRPr lang="en-IN"/>
        </a:p>
      </dgm:t>
    </dgm:pt>
    <dgm:pt modelId="{9FBC946A-C583-4561-951F-592D304364D7}" type="sibTrans" cxnId="{627C717C-B9CC-4968-97C3-7D1DC3BC0E4C}">
      <dgm:prSet/>
      <dgm:spPr/>
      <dgm:t>
        <a:bodyPr/>
        <a:lstStyle/>
        <a:p>
          <a:endParaRPr lang="en-IN"/>
        </a:p>
      </dgm:t>
    </dgm:pt>
    <dgm:pt modelId="{739FD0BF-1CFE-42F2-93F9-50991930E977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IN" sz="1600" dirty="0">
              <a:solidFill>
                <a:schemeClr val="bg1"/>
              </a:solidFill>
              <a:latin typeface="Montserrat" panose="00000500000000000000" pitchFamily="2" charset="0"/>
            </a:rPr>
            <a:t>Key elements- Technology integration, mentorship network, community engagement.</a:t>
          </a:r>
        </a:p>
      </dgm:t>
    </dgm:pt>
    <dgm:pt modelId="{52E3B432-0EA7-43CC-BD5F-9FD1078B7DB0}" type="parTrans" cxnId="{7F9FA726-1029-48C3-BEB1-ACE18CC307E3}">
      <dgm:prSet/>
      <dgm:spPr/>
      <dgm:t>
        <a:bodyPr/>
        <a:lstStyle/>
        <a:p>
          <a:endParaRPr lang="en-IN"/>
        </a:p>
      </dgm:t>
    </dgm:pt>
    <dgm:pt modelId="{86C4EC1F-CA5B-46EB-8F0F-7008D769ED75}" type="sibTrans" cxnId="{7F9FA726-1029-48C3-BEB1-ACE18CC307E3}">
      <dgm:prSet/>
      <dgm:spPr/>
      <dgm:t>
        <a:bodyPr/>
        <a:lstStyle/>
        <a:p>
          <a:endParaRPr lang="en-IN"/>
        </a:p>
      </dgm:t>
    </dgm:pt>
    <dgm:pt modelId="{7F5091E9-5D97-4789-812F-523ADE28F10F}">
      <dgm:prSet phldrT="[Text]" custT="1"/>
      <dgm:spPr>
        <a:solidFill>
          <a:srgbClr val="F04034"/>
        </a:solidFill>
      </dgm:spPr>
      <dgm:t>
        <a:bodyPr/>
        <a:lstStyle/>
        <a:p>
          <a:pPr algn="l"/>
          <a:r>
            <a:rPr lang="en-IN" sz="2400" dirty="0">
              <a:solidFill>
                <a:schemeClr val="bg1"/>
              </a:solidFill>
              <a:latin typeface="Montserrat" panose="00000500000000000000" pitchFamily="2" charset="0"/>
            </a:rPr>
            <a:t>Technology-LMS, VR and AR, Data analytics, online collab tools</a:t>
          </a:r>
        </a:p>
      </dgm:t>
    </dgm:pt>
    <dgm:pt modelId="{BD676551-81CD-4A1C-BDFF-B8C79B188F58}" type="parTrans" cxnId="{DECA39D7-587D-45C6-9F0F-A3B6F4226F6D}">
      <dgm:prSet/>
      <dgm:spPr/>
      <dgm:t>
        <a:bodyPr/>
        <a:lstStyle/>
        <a:p>
          <a:endParaRPr lang="en-IN"/>
        </a:p>
      </dgm:t>
    </dgm:pt>
    <dgm:pt modelId="{A93D8125-5F14-4BBB-8990-68DAB7DD7134}" type="sibTrans" cxnId="{DECA39D7-587D-45C6-9F0F-A3B6F4226F6D}">
      <dgm:prSet/>
      <dgm:spPr/>
      <dgm:t>
        <a:bodyPr/>
        <a:lstStyle/>
        <a:p>
          <a:endParaRPr lang="en-IN"/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7" custScaleX="132821" custScaleY="84616" custLinFactNeighborX="-2836" custLinFactNeighborY="12254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98C3D825-7CA3-4ABD-B6B9-AF944E31CC07}" type="pres">
      <dgm:prSet presAssocID="{4A290BB1-6A0D-4298-9279-6E5E17D4FDE9}" presName="node" presStyleLbl="node1" presStyleIdx="1" presStyleCnt="7" custScaleX="110596" custScaleY="82718" custLinFactNeighborX="-8041" custLinFactNeighborY="11387">
        <dgm:presLayoutVars>
          <dgm:bulletEnabled val="1"/>
        </dgm:presLayoutVars>
      </dgm:prSet>
      <dgm:spPr/>
    </dgm:pt>
    <dgm:pt modelId="{C43CB24E-184E-4CBB-AD64-9FCF1221FE78}" type="pres">
      <dgm:prSet presAssocID="{055936FD-9D81-4692-8F84-BE1D46CDC973}" presName="sibTrans" presStyleCnt="0"/>
      <dgm:spPr/>
    </dgm:pt>
    <dgm:pt modelId="{1B6A54B0-7323-418C-B8EE-1A870FF5188A}" type="pres">
      <dgm:prSet presAssocID="{FA200A2F-C330-431E-BDD2-CDE3B3595162}" presName="node" presStyleLbl="node1" presStyleIdx="2" presStyleCnt="7" custScaleX="132821" custScaleY="87245" custLinFactNeighborX="-14035" custLinFactNeighborY="13651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3" presStyleCnt="7" custScaleX="141898" custScaleY="72338" custLinFactNeighborX="-10986" custLinFactNeighborY="4293">
        <dgm:presLayoutVars>
          <dgm:bulletEnabled val="1"/>
        </dgm:presLayoutVars>
      </dgm:prSet>
      <dgm:spPr/>
    </dgm:pt>
    <dgm:pt modelId="{76CD9AD1-D3B7-4A3A-B148-6483C2801CFD}" type="pres">
      <dgm:prSet presAssocID="{F652DB56-D174-4C1C-A4B6-0A7ADDCA9A74}" presName="sibTrans" presStyleCnt="0"/>
      <dgm:spPr/>
    </dgm:pt>
    <dgm:pt modelId="{405DE401-11FF-4013-AE79-A5FB81DB1C08}" type="pres">
      <dgm:prSet presAssocID="{1A55CF94-E91A-4873-9506-AC5F82E40256}" presName="node" presStyleLbl="node1" presStyleIdx="4" presStyleCnt="7" custScaleX="118233" custScaleY="73942" custLinFactNeighborX="-2975" custLinFactNeighborY="4655">
        <dgm:presLayoutVars>
          <dgm:bulletEnabled val="1"/>
        </dgm:presLayoutVars>
      </dgm:prSet>
      <dgm:spPr/>
    </dgm:pt>
    <dgm:pt modelId="{11BF0B39-2121-4B5E-8CD1-72DD50C88012}" type="pres">
      <dgm:prSet presAssocID="{9FBC946A-C583-4561-951F-592D304364D7}" presName="sibTrans" presStyleCnt="0"/>
      <dgm:spPr/>
    </dgm:pt>
    <dgm:pt modelId="{5C3D264A-6668-47EC-B79B-E5F0AACD7EFF}" type="pres">
      <dgm:prSet presAssocID="{739FD0BF-1CFE-42F2-93F9-50991930E977}" presName="node" presStyleLbl="node1" presStyleIdx="5" presStyleCnt="7" custScaleY="77433" custLinFactNeighborY="5818">
        <dgm:presLayoutVars>
          <dgm:bulletEnabled val="1"/>
        </dgm:presLayoutVars>
      </dgm:prSet>
      <dgm:spPr/>
    </dgm:pt>
    <dgm:pt modelId="{AC27ADC1-81D2-4633-83E4-0EFDF2432BD5}" type="pres">
      <dgm:prSet presAssocID="{86C4EC1F-CA5B-46EB-8F0F-7008D769ED75}" presName="sibTrans" presStyleCnt="0"/>
      <dgm:spPr/>
    </dgm:pt>
    <dgm:pt modelId="{EC573F85-7350-4B6A-AA92-2FA05357C65B}" type="pres">
      <dgm:prSet presAssocID="{7F5091E9-5D97-4789-812F-523ADE28F10F}" presName="node" presStyleLbl="node1" presStyleIdx="6" presStyleCnt="7" custScaleX="244487" custScaleY="68495" custLinFactNeighborY="3487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7F9FA726-1029-48C3-BEB1-ACE18CC307E3}" srcId="{F63AB343-5A73-47E4-8646-CD6F6FB8F31C}" destId="{739FD0BF-1CFE-42F2-93F9-50991930E977}" srcOrd="5" destOrd="0" parTransId="{52E3B432-0EA7-43CC-BD5F-9FD1078B7DB0}" sibTransId="{86C4EC1F-CA5B-46EB-8F0F-7008D769ED75}"/>
    <dgm:cxn modelId="{A3C20D3A-0900-448A-8F46-2E7A3BEBFE7A}" type="presOf" srcId="{1A55CF94-E91A-4873-9506-AC5F82E40256}" destId="{405DE401-11FF-4013-AE79-A5FB81DB1C08}" srcOrd="0" destOrd="0" presId="urn:microsoft.com/office/officeart/2005/8/layout/default"/>
    <dgm:cxn modelId="{F2D26463-A756-459D-8F8F-64F6F789D0EB}" srcId="{F63AB343-5A73-47E4-8646-CD6F6FB8F31C}" destId="{69CFE273-6634-4AF2-ADF7-195FCFD02937}" srcOrd="3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1CA7A668-44C5-496F-8C41-86CC1699F4BB}" type="presOf" srcId="{739FD0BF-1CFE-42F2-93F9-50991930E977}" destId="{5C3D264A-6668-47EC-B79B-E5F0AACD7EFF}" srcOrd="0" destOrd="0" presId="urn:microsoft.com/office/officeart/2005/8/layout/default"/>
    <dgm:cxn modelId="{627C717C-B9CC-4968-97C3-7D1DC3BC0E4C}" srcId="{F63AB343-5A73-47E4-8646-CD6F6FB8F31C}" destId="{1A55CF94-E91A-4873-9506-AC5F82E40256}" srcOrd="4" destOrd="0" parTransId="{DBB5F2E8-B501-4D30-9FD7-050C1BAF3517}" sibTransId="{9FBC946A-C583-4561-951F-592D304364D7}"/>
    <dgm:cxn modelId="{90F59E83-0AE3-449F-94F5-DDE1349BBE3B}" type="presOf" srcId="{4A290BB1-6A0D-4298-9279-6E5E17D4FDE9}" destId="{98C3D825-7CA3-4ABD-B6B9-AF944E31CC07}" srcOrd="0" destOrd="0" presId="urn:microsoft.com/office/officeart/2005/8/layout/default"/>
    <dgm:cxn modelId="{DBAE43BC-EC77-47E5-9796-4BAFE4808D8A}" type="presOf" srcId="{7F5091E9-5D97-4789-812F-523ADE28F10F}" destId="{EC573F85-7350-4B6A-AA92-2FA05357C65B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DECA39D7-587D-45C6-9F0F-A3B6F4226F6D}" srcId="{F63AB343-5A73-47E4-8646-CD6F6FB8F31C}" destId="{7F5091E9-5D97-4789-812F-523ADE28F10F}" srcOrd="6" destOrd="0" parTransId="{BD676551-81CD-4A1C-BDFF-B8C79B188F58}" sibTransId="{A93D8125-5F14-4BBB-8990-68DAB7DD7134}"/>
    <dgm:cxn modelId="{33852CDF-B1B9-46BA-9AD0-41920A9139CB}" srcId="{F63AB343-5A73-47E4-8646-CD6F6FB8F31C}" destId="{4A290BB1-6A0D-4298-9279-6E5E17D4FDE9}" srcOrd="1" destOrd="0" parTransId="{05D42C42-6358-4D8E-9EA7-CC77EA1F36B6}" sibTransId="{055936FD-9D81-4692-8F84-BE1D46CDC973}"/>
    <dgm:cxn modelId="{FC50C7E3-644C-41DC-9392-BAEC48D274A6}" srcId="{F63AB343-5A73-47E4-8646-CD6F6FB8F31C}" destId="{FA200A2F-C330-431E-BDD2-CDE3B3595162}" srcOrd="2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56FDB5E2-63E1-4484-B6DE-9678562C3CAD}" type="presParOf" srcId="{4BC6EFDF-A91D-4DDE-B436-D0306CA8FB22}" destId="{98C3D825-7CA3-4ABD-B6B9-AF944E31CC07}" srcOrd="2" destOrd="0" presId="urn:microsoft.com/office/officeart/2005/8/layout/default"/>
    <dgm:cxn modelId="{9DD5AB9D-ECC8-4A69-87CC-7566F76A966E}" type="presParOf" srcId="{4BC6EFDF-A91D-4DDE-B436-D0306CA8FB22}" destId="{C43CB24E-184E-4CBB-AD64-9FCF1221FE78}" srcOrd="3" destOrd="0" presId="urn:microsoft.com/office/officeart/2005/8/layout/default"/>
    <dgm:cxn modelId="{CE01DBE9-E7BA-4532-9CE4-09DB7FBA437A}" type="presParOf" srcId="{4BC6EFDF-A91D-4DDE-B436-D0306CA8FB22}" destId="{1B6A54B0-7323-418C-B8EE-1A870FF5188A}" srcOrd="4" destOrd="0" presId="urn:microsoft.com/office/officeart/2005/8/layout/default"/>
    <dgm:cxn modelId="{6CC580AA-C8EF-4614-80E1-02DFB1C7D5B5}" type="presParOf" srcId="{4BC6EFDF-A91D-4DDE-B436-D0306CA8FB22}" destId="{31BF777E-F773-4B16-B97D-600CC3D57321}" srcOrd="5" destOrd="0" presId="urn:microsoft.com/office/officeart/2005/8/layout/default"/>
    <dgm:cxn modelId="{ED29095C-383F-4177-AD69-9BFAFD17496C}" type="presParOf" srcId="{4BC6EFDF-A91D-4DDE-B436-D0306CA8FB22}" destId="{7887EDED-12AF-4382-A7A3-8629FCB97637}" srcOrd="6" destOrd="0" presId="urn:microsoft.com/office/officeart/2005/8/layout/default"/>
    <dgm:cxn modelId="{E9B8D476-830D-4401-B768-01FE93359536}" type="presParOf" srcId="{4BC6EFDF-A91D-4DDE-B436-D0306CA8FB22}" destId="{76CD9AD1-D3B7-4A3A-B148-6483C2801CFD}" srcOrd="7" destOrd="0" presId="urn:microsoft.com/office/officeart/2005/8/layout/default"/>
    <dgm:cxn modelId="{0940E017-0C0B-47C5-A1CC-4B71E9D8E51F}" type="presParOf" srcId="{4BC6EFDF-A91D-4DDE-B436-D0306CA8FB22}" destId="{405DE401-11FF-4013-AE79-A5FB81DB1C08}" srcOrd="8" destOrd="0" presId="urn:microsoft.com/office/officeart/2005/8/layout/default"/>
    <dgm:cxn modelId="{B9E8FC31-914B-4D91-8F4B-72CA2DB9C6A1}" type="presParOf" srcId="{4BC6EFDF-A91D-4DDE-B436-D0306CA8FB22}" destId="{11BF0B39-2121-4B5E-8CD1-72DD50C88012}" srcOrd="9" destOrd="0" presId="urn:microsoft.com/office/officeart/2005/8/layout/default"/>
    <dgm:cxn modelId="{79557299-9DD6-42F4-8873-CD6020D38EDC}" type="presParOf" srcId="{4BC6EFDF-A91D-4DDE-B436-D0306CA8FB22}" destId="{5C3D264A-6668-47EC-B79B-E5F0AACD7EFF}" srcOrd="10" destOrd="0" presId="urn:microsoft.com/office/officeart/2005/8/layout/default"/>
    <dgm:cxn modelId="{A94453B1-DB6B-4FB3-90FF-31A6E768B64D}" type="presParOf" srcId="{4BC6EFDF-A91D-4DDE-B436-D0306CA8FB22}" destId="{AC27ADC1-81D2-4633-83E4-0EFDF2432BD5}" srcOrd="11" destOrd="0" presId="urn:microsoft.com/office/officeart/2005/8/layout/default"/>
    <dgm:cxn modelId="{1CE2D92F-7C39-428C-ACD0-0718D0016292}" type="presParOf" srcId="{4BC6EFDF-A91D-4DDE-B436-D0306CA8FB22}" destId="{EC573F85-7350-4B6A-AA92-2FA05357C65B}" srcOrd="1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19211" y="1119697"/>
          <a:ext cx="5283005" cy="3169803"/>
        </a:xfrm>
        <a:prstGeom prst="rect">
          <a:avLst/>
        </a:prstGeom>
        <a:solidFill>
          <a:srgbClr val="EE25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STEM education initiative dedicated to bridging the opportunity gap in   underprivileged communities.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19211" y="1119697"/>
        <a:ext cx="5283005" cy="3169803"/>
      </dsp:txXfrm>
    </dsp:sp>
    <dsp:sp modelId="{1B6A54B0-7323-418C-B8EE-1A870FF5188A}">
      <dsp:nvSpPr>
        <dsp:cNvPr id="0" name=""/>
        <dsp:cNvSpPr/>
      </dsp:nvSpPr>
      <dsp:spPr>
        <a:xfrm>
          <a:off x="5814014" y="1119697"/>
          <a:ext cx="5283005" cy="3169803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access to quality STEM education resources and opportunities, empowering students to thrive in the digital age.</a:t>
          </a:r>
          <a:endParaRPr lang="en-IN" sz="2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814014" y="1119697"/>
        <a:ext cx="5283005" cy="316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568702"/>
          <a:ext cx="3550055" cy="1356975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>
              <a:latin typeface="Montserrat" panose="00000500000000000000" pitchFamily="2" charset="0"/>
            </a:rPr>
            <a:t>Limited access to STEM resource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568702"/>
        <a:ext cx="3550055" cy="1356975"/>
      </dsp:txXfrm>
    </dsp:sp>
    <dsp:sp modelId="{98C3D825-7CA3-4ABD-B6B9-AF944E31CC07}">
      <dsp:nvSpPr>
        <dsp:cNvPr id="0" name=""/>
        <dsp:cNvSpPr/>
      </dsp:nvSpPr>
      <dsp:spPr>
        <a:xfrm>
          <a:off x="3611252" y="570017"/>
          <a:ext cx="2956023" cy="1326537"/>
        </a:xfrm>
        <a:prstGeom prst="rect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  <a:latin typeface="Montserrat" panose="00000500000000000000" pitchFamily="2" charset="0"/>
            </a:rPr>
            <a:t>Few opportunity in hands-on learning experience</a:t>
          </a:r>
        </a:p>
      </dsp:txBody>
      <dsp:txXfrm>
        <a:off x="3611252" y="570017"/>
        <a:ext cx="2956023" cy="1326537"/>
      </dsp:txXfrm>
    </dsp:sp>
    <dsp:sp modelId="{1B6A54B0-7323-418C-B8EE-1A870FF5188A}">
      <dsp:nvSpPr>
        <dsp:cNvPr id="0" name=""/>
        <dsp:cNvSpPr/>
      </dsp:nvSpPr>
      <dsp:spPr>
        <a:xfrm>
          <a:off x="6674348" y="570025"/>
          <a:ext cx="3550055" cy="139913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Montserrat" panose="00000500000000000000" pitchFamily="2" charset="0"/>
            </a:rPr>
            <a:t>Target-underprivileged students, support organizations</a:t>
          </a:r>
          <a:endParaRPr lang="en-IN" sz="18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6674348" y="570025"/>
        <a:ext cx="3550055" cy="1399136"/>
      </dsp:txXfrm>
    </dsp:sp>
    <dsp:sp modelId="{7887EDED-12AF-4382-A7A3-8629FCB97637}">
      <dsp:nvSpPr>
        <dsp:cNvPr id="0" name=""/>
        <dsp:cNvSpPr/>
      </dsp:nvSpPr>
      <dsp:spPr>
        <a:xfrm>
          <a:off x="0" y="2127224"/>
          <a:ext cx="3792666" cy="1160075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Montserrat" panose="00000500000000000000" pitchFamily="2" charset="0"/>
            </a:rPr>
            <a:t>Engaging and interactive materials</a:t>
          </a:r>
          <a:endParaRPr lang="en-IN" sz="2400" kern="1200" dirty="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2127224"/>
        <a:ext cx="3792666" cy="1160075"/>
      </dsp:txXfrm>
    </dsp:sp>
    <dsp:sp modelId="{405DE401-11FF-4013-AE79-A5FB81DB1C08}">
      <dsp:nvSpPr>
        <dsp:cNvPr id="0" name=""/>
        <dsp:cNvSpPr/>
      </dsp:nvSpPr>
      <dsp:spPr>
        <a:xfrm>
          <a:off x="4204523" y="2120168"/>
          <a:ext cx="3160145" cy="1185798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  <a:latin typeface="Montserrat" panose="00000500000000000000" pitchFamily="2" charset="0"/>
            </a:rPr>
            <a:t>Virtual labs, simulations, project based learning.</a:t>
          </a:r>
        </a:p>
      </dsp:txBody>
      <dsp:txXfrm>
        <a:off x="4204523" y="2120168"/>
        <a:ext cx="3160145" cy="1185798"/>
      </dsp:txXfrm>
    </dsp:sp>
    <dsp:sp modelId="{5C3D264A-6668-47EC-B79B-E5F0AACD7EFF}">
      <dsp:nvSpPr>
        <dsp:cNvPr id="0" name=""/>
        <dsp:cNvSpPr/>
      </dsp:nvSpPr>
      <dsp:spPr>
        <a:xfrm>
          <a:off x="7711466" y="2110827"/>
          <a:ext cx="2672811" cy="1241783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latin typeface="Montserrat" panose="00000500000000000000" pitchFamily="2" charset="0"/>
            </a:rPr>
            <a:t>Key elements- Technology integration, mentorship network, community engagement.</a:t>
          </a:r>
        </a:p>
      </dsp:txBody>
      <dsp:txXfrm>
        <a:off x="7711466" y="2110827"/>
        <a:ext cx="2672811" cy="1241783"/>
      </dsp:txXfrm>
    </dsp:sp>
    <dsp:sp modelId="{EC573F85-7350-4B6A-AA92-2FA05357C65B}">
      <dsp:nvSpPr>
        <dsp:cNvPr id="0" name=""/>
        <dsp:cNvSpPr/>
      </dsp:nvSpPr>
      <dsp:spPr>
        <a:xfrm>
          <a:off x="2036846" y="3582509"/>
          <a:ext cx="6534677" cy="1098445"/>
        </a:xfrm>
        <a:prstGeom prst="rect">
          <a:avLst/>
        </a:prstGeom>
        <a:solidFill>
          <a:srgbClr val="F040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  <a:latin typeface="Montserrat" panose="00000500000000000000" pitchFamily="2" charset="0"/>
            </a:rPr>
            <a:t>Technology-LMS, VR and AR, Data analytics, online collab tools</a:t>
          </a:r>
        </a:p>
      </dsp:txBody>
      <dsp:txXfrm>
        <a:off x="2036846" y="3582509"/>
        <a:ext cx="6534677" cy="1098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CEE87-031F-49C9-AC3B-784278BEAF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>
          <a:xfrm>
            <a:off x="0" y="1"/>
            <a:ext cx="12192000" cy="4937759"/>
          </a:xfrm>
          <a:custGeom>
            <a:avLst/>
            <a:gdLst>
              <a:gd name="connsiteX0" fmla="*/ 0 w 12192000"/>
              <a:gd name="connsiteY0" fmla="*/ 0 h 4937759"/>
              <a:gd name="connsiteX1" fmla="*/ 12192000 w 12192000"/>
              <a:gd name="connsiteY1" fmla="*/ 0 h 4937759"/>
              <a:gd name="connsiteX2" fmla="*/ 12192000 w 12192000"/>
              <a:gd name="connsiteY2" fmla="*/ 4937759 h 4937759"/>
              <a:gd name="connsiteX3" fmla="*/ 0 w 12192000"/>
              <a:gd name="connsiteY3" fmla="*/ 4937759 h 493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937759">
                <a:moveTo>
                  <a:pt x="0" y="0"/>
                </a:moveTo>
                <a:lnTo>
                  <a:pt x="12192000" y="0"/>
                </a:lnTo>
                <a:lnTo>
                  <a:pt x="12192000" y="4937759"/>
                </a:lnTo>
                <a:lnTo>
                  <a:pt x="0" y="493775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385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3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310F-4D2E-431D-ACB1-4BAFF2853B4F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09D83-CF09-43CB-9643-4CF430E56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7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7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3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7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3FA9-7356-4623-B129-4764C3F1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881"/>
          <a:stretch/>
        </p:blipFill>
        <p:spPr>
          <a:xfrm>
            <a:off x="0" y="0"/>
            <a:ext cx="12192000" cy="493776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0" y="8965"/>
            <a:ext cx="12192000" cy="4937760"/>
          </a:xfrm>
          <a:prstGeom prst="rect">
            <a:avLst/>
          </a:prstGeom>
          <a:solidFill>
            <a:schemeClr val="tx1">
              <a:lumMod val="85000"/>
              <a:lumOff val="1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9993" y="3885971"/>
            <a:ext cx="10952013" cy="2026288"/>
          </a:xfrm>
          <a:prstGeom prst="roundRect">
            <a:avLst>
              <a:gd name="adj" fmla="val 50000"/>
            </a:avLst>
          </a:prstGeom>
          <a:solidFill>
            <a:srgbClr val="F04034"/>
          </a:solidFill>
          <a:ln>
            <a:noFill/>
          </a:ln>
          <a:effectLst>
            <a:outerShdw blurRad="889000" dist="368300" dir="8400000" sx="102000" sy="102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i="0" dirty="0">
                <a:solidFill>
                  <a:srgbClr val="ECECEC"/>
                </a:solidFill>
                <a:effectLst/>
                <a:latin typeface="Söhne"/>
              </a:rPr>
              <a:t>STEM Education for Underprivileged Communities</a:t>
            </a:r>
            <a:endParaRPr lang="en-US" sz="5400" dirty="0">
              <a:latin typeface="Montserrat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4698"/>
            <a:ext cx="11831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YUKTI Innovation Challenge 2023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Institution’s Innovation Council (IIC), 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Ministry of Education’s Innovation Cell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Submission of Assignments 1-5 for 1</a:t>
            </a:r>
            <a:r>
              <a:rPr lang="en-IN" sz="2400" b="1" baseline="30000" dirty="0">
                <a:solidFill>
                  <a:schemeClr val="bg1"/>
                </a:solidFill>
                <a:latin typeface="Montserrat" panose="00000500000000000000" pitchFamily="2" charset="0"/>
              </a:rPr>
              <a:t>st</a:t>
            </a: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Stage Evaluation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180391" y="1893404"/>
            <a:ext cx="4656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Proto ID: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IIC Institute Name: New Horizon College of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Team Lead Name:</a:t>
            </a:r>
          </a:p>
          <a:p>
            <a:pPr algn="ctr"/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AB65A-9930-4692-A810-1D36B837F291}"/>
              </a:ext>
            </a:extLst>
          </p:cNvPr>
          <p:cNvSpPr txBox="1"/>
          <p:nvPr/>
        </p:nvSpPr>
        <p:spPr>
          <a:xfrm>
            <a:off x="6454589" y="1893404"/>
            <a:ext cx="5117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Theme/Sector of Focus: Smart Education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Team Members: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H S YASHAS 1NH21EC063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FAIZAN 1NH21EC069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KUMARGOUDA PATIL 1NH21EC081</a:t>
            </a:r>
          </a:p>
          <a:p>
            <a:pPr algn="ctr"/>
            <a:endParaRPr lang="id-ID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9991DD-220B-DED6-34E5-8934C07926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50" y="6153070"/>
            <a:ext cx="2202023" cy="781718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4C4E51A-F5A9-07B7-8CA1-FFF57D5932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68" y="6195994"/>
            <a:ext cx="692455" cy="692455"/>
          </a:xfrm>
          <a:prstGeom prst="rect">
            <a:avLst/>
          </a:prstGeom>
        </p:spPr>
      </p:pic>
      <p:pic>
        <p:nvPicPr>
          <p:cNvPr id="13" name="Picture 2" descr="Logo &amp; The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721" y="6167128"/>
            <a:ext cx="1085434" cy="61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65" y="6346293"/>
            <a:ext cx="2097799" cy="431510"/>
          </a:xfrm>
          <a:prstGeom prst="rect">
            <a:avLst/>
          </a:prstGeom>
        </p:spPr>
      </p:pic>
      <p:pic>
        <p:nvPicPr>
          <p:cNvPr id="15" name="Picture 2" descr="Azadi Ka Amrit Mahotsav (Hindi) Logo PNG Vector (EPS) Free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8" y="6205284"/>
            <a:ext cx="901960" cy="61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81" y="6281293"/>
            <a:ext cx="1294870" cy="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272" y="124199"/>
            <a:ext cx="11895153" cy="6637366"/>
            <a:chOff x="143122" y="105149"/>
            <a:chExt cx="11895153" cy="6637366"/>
          </a:xfrm>
        </p:grpSpPr>
        <p:pic>
          <p:nvPicPr>
            <p:cNvPr id="5122" name="Picture 2" descr="Problem statement canvas for startups and innovation tea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2" y="1088212"/>
              <a:ext cx="11895153" cy="565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23437" y="632525"/>
              <a:ext cx="52876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Who is your Customer Segment: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23436" y="208095"/>
              <a:ext cx="528761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Idea/Innovation Title:</a:t>
              </a:r>
            </a:p>
            <a:p>
              <a:r>
                <a:rPr lang="en-IN" sz="1000" dirty="0">
                  <a:solidFill>
                    <a:srgbClr val="C00000"/>
                  </a:solidFill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890" y="779963"/>
              <a:ext cx="420762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Prepared By: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90" y="105149"/>
              <a:ext cx="420762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C00000"/>
                  </a:solidFill>
                </a:rPr>
                <a:t>Problem Statement Canvas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6879" y="197377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YUKTI Proto ID: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76879" y="510355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Date of Submission: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6879" y="807050"/>
              <a:ext cx="1803434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Contact No: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903" y="1991205"/>
              <a:ext cx="3642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During Formal Education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During Critical Development Stages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During Transitional Phases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During Economic Shifts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Across Generations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Throughout the Academic Year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After-School Hours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9653" y="1991205"/>
              <a:ext cx="3642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Socioeconomic Disparities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Educational Infrastructure Inequities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Teacher Shortages and Quality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Digital and Technological Divide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Systemic Inequities in Education Policy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Cultural and Societal Perceptions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Limited Community Support and Engagement</a:t>
              </a:r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61403" y="1991205"/>
              <a:ext cx="364209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Self-Study and Informal Learning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 Participation in Community Programs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Seeking Scholarships and Financial Aid</a:t>
              </a:r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 Engagement in Extracurricular Activities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</a:rPr>
                <a:t>Utilization of Free Online Resources</a:t>
              </a:r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 Informal Mentorship and Guidance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903" y="4767535"/>
              <a:ext cx="3642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Underprivileged Students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Students Attending Underfunded Schools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Students Facing Economic Hardship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First-Generation College Students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Girls and Women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Students in Rural Areas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Minority and Marginalized Groups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61403" y="4692365"/>
              <a:ext cx="364209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Limited Resources and Infrastructure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Quality and Scope of Programs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Dependency on External Factors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Limited Parental Involvement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Barriers to Engagement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69653" y="4490536"/>
              <a:ext cx="364209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endParaRPr lang="en-IN" sz="1000" dirty="0">
                <a:solidFill>
                  <a:srgbClr val="C00000"/>
                </a:solidFill>
              </a:endParaRPr>
            </a:p>
            <a:p>
              <a:r>
                <a:rPr lang="en-IN" sz="1000" dirty="0">
                  <a:solidFill>
                    <a:srgbClr val="C00000"/>
                  </a:solidFill>
                </a:rPr>
                <a:t>Isolation  Inadequacy  Empowerment  Determination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69653" y="5923471"/>
              <a:ext cx="364209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STEM Achievement Gap Over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Technology Access Disparities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C00000"/>
                  </a:solidFill>
                </a:rPr>
                <a:t>Graduation Rates in STEM Fields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dirty="0">
                  <a:solidFill>
                    <a:srgbClr val="C00000"/>
                  </a:solidFill>
                </a:rPr>
                <a:t>Academic Achievement Disparities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97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390698" y="474269"/>
            <a:ext cx="1104882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1. The Overview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07700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C</a:t>
            </a:r>
            <a:r>
              <a:rPr lang="en-US" sz="2000" b="0" i="0" dirty="0">
                <a:solidFill>
                  <a:srgbClr val="F04034"/>
                </a:solidFill>
                <a:effectLst/>
                <a:latin typeface="Montserrat" panose="00000500000000000000" pitchFamily="2" charset="0"/>
              </a:rPr>
              <a:t>reate a very high-level overview of your product or service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781538"/>
              </p:ext>
            </p:extLst>
          </p:nvPr>
        </p:nvGraphicFramePr>
        <p:xfrm>
          <a:off x="547490" y="1388933"/>
          <a:ext cx="11097020" cy="537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6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2. The Problem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0F556-EC6F-4389-BD91-6456C88E992D}"/>
              </a:ext>
            </a:extLst>
          </p:cNvPr>
          <p:cNvSpPr txBox="1"/>
          <p:nvPr/>
        </p:nvSpPr>
        <p:spPr>
          <a:xfrm>
            <a:off x="1711583" y="1127724"/>
            <a:ext cx="8768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04034"/>
                </a:solidFill>
                <a:latin typeface="Montserrat" panose="00000500000000000000" pitchFamily="2" charset="0"/>
              </a:rPr>
              <a:t>What problem are you trying to solve? Is it really a problem?</a:t>
            </a:r>
            <a:endParaRPr lang="en-US" sz="2000" b="0" i="0" dirty="0">
              <a:solidFill>
                <a:srgbClr val="F04034"/>
              </a:solidFill>
              <a:effectLst/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493577"/>
              </p:ext>
            </p:extLst>
          </p:nvPr>
        </p:nvGraphicFramePr>
        <p:xfrm>
          <a:off x="791815" y="1611270"/>
          <a:ext cx="10608370" cy="497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0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FF6600"/>
      </a:accent2>
      <a:accent3>
        <a:srgbClr val="FF3399"/>
      </a:accent3>
      <a:accent4>
        <a:srgbClr val="FF6600"/>
      </a:accent4>
      <a:accent5>
        <a:srgbClr val="FF3399"/>
      </a:accent5>
      <a:accent6>
        <a:srgbClr val="FF6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354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Kumargouda Patil</cp:lastModifiedBy>
  <cp:revision>241</cp:revision>
  <dcterms:created xsi:type="dcterms:W3CDTF">2018-08-17T08:14:21Z</dcterms:created>
  <dcterms:modified xsi:type="dcterms:W3CDTF">2024-03-18T14:24:57Z</dcterms:modified>
</cp:coreProperties>
</file>