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5" r:id="rId10"/>
    <p:sldId id="503" r:id="rId11"/>
    <p:sldId id="506" r:id="rId12"/>
    <p:sldId id="455" r:id="rId13"/>
    <p:sldId id="477" r:id="rId14"/>
    <p:sldId id="478" r:id="rId15"/>
    <p:sldId id="492" r:id="rId16"/>
    <p:sldId id="479" r:id="rId17"/>
    <p:sldId id="493" r:id="rId18"/>
    <p:sldId id="481" r:id="rId19"/>
    <p:sldId id="483" r:id="rId20"/>
    <p:sldId id="485" r:id="rId21"/>
    <p:sldId id="494" r:id="rId22"/>
    <p:sldId id="495" r:id="rId23"/>
    <p:sldId id="476" r:id="rId24"/>
    <p:sldId id="491" r:id="rId25"/>
    <p:sldId id="4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7F7F7F"/>
    <a:srgbClr val="F04034"/>
    <a:srgbClr val="EE2516"/>
    <a:srgbClr val="D61E10"/>
    <a:srgbClr val="6D7A8B"/>
    <a:srgbClr val="FF60A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EE2516"/>
        </a:solidFill>
      </dgm:spPr>
      <dgm:t>
        <a:bodyPr/>
        <a:lstStyle/>
        <a:p>
          <a:pPr algn="l"/>
          <a:r>
            <a:rPr lang="en-US" sz="2800" b="0" i="0" dirty="0">
              <a:latin typeface="Montserrat" panose="00000500000000000000" pitchFamily="2" charset="0"/>
            </a:rPr>
            <a:t>Who are you and why you're here?</a:t>
          </a:r>
        </a:p>
        <a:p>
          <a:pPr algn="l"/>
          <a:r>
            <a:rPr lang="en-US" sz="2800" b="0" i="0" dirty="0">
              <a:latin typeface="Montserrat" panose="00000500000000000000" pitchFamily="2" charset="0"/>
            </a:rPr>
            <a:t>Keep it short and sweet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800" b="0" i="0" dirty="0">
              <a:latin typeface="Montserrat" panose="00000500000000000000" pitchFamily="2" charset="0"/>
            </a:rPr>
            <a:t>Don’t put too much text on the slide </a:t>
          </a:r>
        </a:p>
        <a:p>
          <a:pPr algn="l"/>
          <a:r>
            <a:rPr lang="en-US" sz="2800" b="0" i="0" dirty="0">
              <a:latin typeface="Montserrat" panose="00000500000000000000" pitchFamily="2" charset="0"/>
            </a:rPr>
            <a:t>Create a hook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LinFactNeighborX="338" custLinFactNeighborY="498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LinFactNeighborX="254" custLinFactNeighborY="49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r>
            <a:rPr lang="en-US" sz="2400" b="0" i="0" dirty="0">
              <a:latin typeface="Montserrat" panose="00000500000000000000" pitchFamily="2" charset="0"/>
            </a:rPr>
            <a:t>Production Plan?</a:t>
          </a:r>
          <a:endParaRPr lang="en-IN" sz="2400" dirty="0">
            <a:latin typeface="Montserrat" panose="00000500000000000000" pitchFamily="2" charset="0"/>
          </a:endParaRP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r>
            <a:rPr lang="en-IN" sz="2400" dirty="0">
              <a:latin typeface="Montserrat" panose="00000500000000000000" pitchFamily="2" charset="0"/>
            </a:rPr>
            <a:t>Resource Requirement – Human &amp; Technology &amp; Infrastructure/</a:t>
          </a:r>
        </a:p>
        <a:p>
          <a:r>
            <a:rPr lang="en-IN" sz="2400" dirty="0">
              <a:latin typeface="Montserrat" panose="00000500000000000000" pitchFamily="2" charset="0"/>
            </a:rPr>
            <a:t>facility </a:t>
          </a: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3499A7-4FA0-4DD9-ACAC-28D408ACCCA1}">
      <dgm:prSet phldrT="[Text]" custT="1"/>
      <dgm:spPr>
        <a:solidFill>
          <a:srgbClr val="7F7F7F"/>
        </a:solidFill>
      </dgm:spPr>
      <dgm:t>
        <a:bodyPr/>
        <a:lstStyle/>
        <a:p>
          <a:r>
            <a:rPr lang="en-US" sz="2400" b="0" i="0" dirty="0">
              <a:latin typeface="Montserrat" panose="00000500000000000000" pitchFamily="2" charset="0"/>
            </a:rPr>
            <a:t>Financial/Fund Raised/received from Alternatives Sources: Govt. Grant, Friends, Bootstrapping, Bank loans etc.</a:t>
          </a:r>
          <a:endParaRPr lang="en-IN" sz="2400" dirty="0">
            <a:latin typeface="Montserrat" panose="00000500000000000000" pitchFamily="2" charset="0"/>
          </a:endParaRPr>
        </a:p>
      </dgm:t>
    </dgm:pt>
    <dgm:pt modelId="{4C42FB7F-A756-4013-8DF5-EDEA386F8751}" type="par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8D9DE61-326F-4B94-A869-999CF2A03DE3}" type="sib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3" custScaleX="132821" custScaleY="169029" custLinFactNeighborX="-597" custLinFactNeighborY="553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3" custScaleX="132821" custScaleY="169029" custLinFactNeighborX="1208" custLinFactNeighborY="553">
        <dgm:presLayoutVars>
          <dgm:bulletEnabled val="1"/>
        </dgm:presLayoutVars>
      </dgm:prSet>
      <dgm:spPr/>
    </dgm:pt>
    <dgm:pt modelId="{D1CBE8DC-E9ED-49AB-BA64-9734C1429FD9}" type="pres">
      <dgm:prSet presAssocID="{A8416F6E-C974-4E48-81A2-30AC84CCF304}" presName="sibTrans" presStyleCnt="0"/>
      <dgm:spPr/>
    </dgm:pt>
    <dgm:pt modelId="{E605F1CE-1F62-4171-80D5-6035D90FBEDC}" type="pres">
      <dgm:prSet presAssocID="{083499A7-4FA0-4DD9-ACAC-28D408ACCCA1}" presName="node" presStyleLbl="node1" presStyleIdx="2" presStyleCnt="3" custScaleX="134612" custScaleY="169055" custLinFactNeighborX="-1390" custLinFactNeighborY="-162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80AFE762-FFE6-4E0F-9D59-12CC2EAE60F6}" type="presOf" srcId="{083499A7-4FA0-4DD9-ACAC-28D408ACCCA1}" destId="{E605F1CE-1F62-4171-80D5-6035D90FBEDC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B07914FB-BF71-4903-9F5E-80CFEFA7A48F}" srcId="{424DB83B-206D-48A3-BFB8-5D22FE276FA1}" destId="{083499A7-4FA0-4DD9-ACAC-28D408ACCCA1}" srcOrd="2" destOrd="0" parTransId="{4C42FB7F-A756-4013-8DF5-EDEA386F8751}" sibTransId="{98D9DE61-326F-4B94-A869-999CF2A03DE3}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  <dgm:cxn modelId="{35B6CE9E-8596-447E-9EC0-C035057002E9}" type="presParOf" srcId="{DD1DD2BC-B051-4A6D-A8CF-DF8F8687E883}" destId="{D1CBE8DC-E9ED-49AB-BA64-9734C1429FD9}" srcOrd="3" destOrd="0" presId="urn:microsoft.com/office/officeart/2005/8/layout/default"/>
    <dgm:cxn modelId="{ECC72B54-0354-48E0-8599-BBA87242ABA3}" type="presParOf" srcId="{DD1DD2BC-B051-4A6D-A8CF-DF8F8687E883}" destId="{E605F1CE-1F62-4171-80D5-6035D90FBE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r>
            <a:rPr lang="en-US" sz="2400" b="0" i="0" dirty="0">
              <a:latin typeface="Montserrat" panose="00000500000000000000" pitchFamily="2" charset="0"/>
            </a:rPr>
            <a:t>Short term if any?</a:t>
          </a:r>
        </a:p>
        <a:p>
          <a:r>
            <a:rPr lang="en-US" sz="2400" b="0" i="0" dirty="0">
              <a:latin typeface="Montserrat" panose="00000500000000000000" pitchFamily="2" charset="0"/>
            </a:rPr>
            <a:t>For example; Joining an Incubation unit, Forming Startup, Technology Transfer etc.</a:t>
          </a: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r>
            <a:rPr lang="en-IN" sz="2400" dirty="0">
              <a:latin typeface="Montserrat" panose="00000500000000000000" pitchFamily="2" charset="0"/>
            </a:rPr>
            <a:t>Mid term if any?</a:t>
          </a:r>
        </a:p>
        <a:p>
          <a:r>
            <a:rPr lang="en-US" sz="2400" b="0" i="0" dirty="0">
              <a:latin typeface="Montserrat" panose="00000500000000000000" pitchFamily="2" charset="0"/>
            </a:rPr>
            <a:t>Launch of Product,  Market enrollment, Dilution of Founders Share/Equity, incubation,  credit/loan etc.</a:t>
          </a:r>
          <a:endParaRPr lang="en-IN" sz="2400" dirty="0">
            <a:latin typeface="Montserrat" panose="00000500000000000000" pitchFamily="2" charset="0"/>
          </a:endParaRP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3499A7-4FA0-4DD9-ACAC-28D408ACCCA1}">
      <dgm:prSet phldrT="[Text]" custT="1"/>
      <dgm:spPr>
        <a:solidFill>
          <a:srgbClr val="7F7F7F"/>
        </a:solidFill>
      </dgm:spPr>
      <dgm:t>
        <a:bodyPr/>
        <a:lstStyle/>
        <a:p>
          <a:pPr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dirty="0">
              <a:latin typeface="Montserrat" panose="00000500000000000000" pitchFamily="2" charset="0"/>
            </a:rPr>
            <a:t>Long term if any?</a:t>
          </a:r>
        </a:p>
        <a:p>
          <a:pPr marL="0" marR="0" indent="0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IN" sz="2400" dirty="0">
              <a:latin typeface="Montserrat" panose="00000500000000000000" pitchFamily="2" charset="0"/>
            </a:rPr>
            <a:t>For On-boarding Angel and VC partner on equity or debt funding mode etc.</a:t>
          </a:r>
        </a:p>
        <a:p>
          <a:pPr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dirty="0">
              <a:latin typeface="Montserrat" panose="00000500000000000000" pitchFamily="2" charset="0"/>
            </a:rPr>
            <a:t>IPO, Sale out, M&amp;A  etc.</a:t>
          </a:r>
          <a:endParaRPr lang="en-IN" sz="2400" dirty="0">
            <a:latin typeface="Montserrat" panose="00000500000000000000" pitchFamily="2" charset="0"/>
          </a:endParaRPr>
        </a:p>
      </dgm:t>
    </dgm:pt>
    <dgm:pt modelId="{4C42FB7F-A756-4013-8DF5-EDEA386F8751}" type="par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8D9DE61-326F-4B94-A869-999CF2A03DE3}" type="sibTrans" cxnId="{B07914FB-BF71-4903-9F5E-80CFEFA7A4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3" custScaleX="132821" custScaleY="169029" custLinFactNeighborX="-597" custLinFactNeighborY="553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3" custScaleX="132821" custScaleY="169029" custLinFactNeighborX="1208" custLinFactNeighborY="553">
        <dgm:presLayoutVars>
          <dgm:bulletEnabled val="1"/>
        </dgm:presLayoutVars>
      </dgm:prSet>
      <dgm:spPr/>
    </dgm:pt>
    <dgm:pt modelId="{D1CBE8DC-E9ED-49AB-BA64-9734C1429FD9}" type="pres">
      <dgm:prSet presAssocID="{A8416F6E-C974-4E48-81A2-30AC84CCF304}" presName="sibTrans" presStyleCnt="0"/>
      <dgm:spPr/>
    </dgm:pt>
    <dgm:pt modelId="{E605F1CE-1F62-4171-80D5-6035D90FBEDC}" type="pres">
      <dgm:prSet presAssocID="{083499A7-4FA0-4DD9-ACAC-28D408ACCCA1}" presName="node" presStyleLbl="node1" presStyleIdx="2" presStyleCnt="3" custScaleX="134612" custScaleY="169055" custLinFactNeighborX="-1390" custLinFactNeighborY="-162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80AFE762-FFE6-4E0F-9D59-12CC2EAE60F6}" type="presOf" srcId="{083499A7-4FA0-4DD9-ACAC-28D408ACCCA1}" destId="{E605F1CE-1F62-4171-80D5-6035D90FBEDC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B07914FB-BF71-4903-9F5E-80CFEFA7A48F}" srcId="{424DB83B-206D-48A3-BFB8-5D22FE276FA1}" destId="{083499A7-4FA0-4DD9-ACAC-28D408ACCCA1}" srcOrd="2" destOrd="0" parTransId="{4C42FB7F-A756-4013-8DF5-EDEA386F8751}" sibTransId="{98D9DE61-326F-4B94-A869-999CF2A03DE3}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  <dgm:cxn modelId="{35B6CE9E-8596-447E-9EC0-C035057002E9}" type="presParOf" srcId="{DD1DD2BC-B051-4A6D-A8CF-DF8F8687E883}" destId="{D1CBE8DC-E9ED-49AB-BA64-9734C1429FD9}" srcOrd="3" destOrd="0" presId="urn:microsoft.com/office/officeart/2005/8/layout/default"/>
    <dgm:cxn modelId="{ECC72B54-0354-48E0-8599-BBA87242ABA3}" type="presParOf" srcId="{DD1DD2BC-B051-4A6D-A8CF-DF8F8687E883}" destId="{E605F1CE-1F62-4171-80D5-6035D90FBE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Founders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Key team members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Key advisors/mentors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Team member’s history</a:t>
          </a:r>
        </a:p>
        <a:p>
          <a:pPr algn="l"/>
          <a:r>
            <a:rPr lang="en-IN" sz="2400" b="0" i="0" dirty="0">
              <a:latin typeface="Montserrat" panose="00000500000000000000" pitchFamily="2" charset="0"/>
            </a:rPr>
            <a:t>Educational/Industry backgrounds and expertise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Describe their specific role in the company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Explain the unique value each person brings to the startup </a:t>
          </a: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Talk about their passion for the project and why they decided to work for a startup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9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4DB83B-206D-48A3-BFB8-5D22FE276F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AB7018-7FE8-45A9-B4D2-6B7B1F0AEB67}">
      <dgm:prSet phldrT="[Text]" custT="1"/>
      <dgm:spPr>
        <a:solidFill>
          <a:srgbClr val="7F7F7F"/>
        </a:solidFill>
      </dgm:spPr>
      <dgm:t>
        <a:bodyPr/>
        <a:lstStyle/>
        <a:p>
          <a:r>
            <a:rPr lang="en-IN" sz="2400" dirty="0">
              <a:latin typeface="Montserrat" panose="00000500000000000000" pitchFamily="2" charset="0"/>
            </a:rPr>
            <a:t>2 phone nos.</a:t>
          </a:r>
        </a:p>
      </dgm:t>
    </dgm:pt>
    <dgm:pt modelId="{D541ACD8-8372-4EB6-9CA7-ECD18BE45413}" type="par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A8CC7DB-E268-4139-9F83-6E0E1C2B6CEE}" type="sibTrans" cxnId="{C3929DE4-B95D-4FBB-8584-E8C53E18E2A5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9BEE7083-627E-446F-81DD-42C51409D1B1}">
      <dgm:prSet phldrT="[Text]" custT="1"/>
      <dgm:spPr>
        <a:solidFill>
          <a:srgbClr val="F04034"/>
        </a:solidFill>
      </dgm:spPr>
      <dgm:t>
        <a:bodyPr/>
        <a:lstStyle/>
        <a:p>
          <a:r>
            <a:rPr lang="en-US" sz="2400" b="0" i="0" dirty="0">
              <a:latin typeface="Montserrat" panose="00000500000000000000" pitchFamily="2" charset="0"/>
            </a:rPr>
            <a:t>Email id</a:t>
          </a:r>
          <a:endParaRPr lang="en-IN" sz="2400" dirty="0">
            <a:latin typeface="Montserrat" panose="00000500000000000000" pitchFamily="2" charset="0"/>
          </a:endParaRPr>
        </a:p>
      </dgm:t>
    </dgm:pt>
    <dgm:pt modelId="{FB774DE3-20A6-44D1-8B37-6B2A975DB86B}" type="par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8416F6E-C974-4E48-81A2-30AC84CCF304}" type="sibTrans" cxnId="{A50B58E3-2AFB-4BBB-A872-B21E4410F4A4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DD1DD2BC-B051-4A6D-A8CF-DF8F8687E883}" type="pres">
      <dgm:prSet presAssocID="{424DB83B-206D-48A3-BFB8-5D22FE276FA1}" presName="diagram" presStyleCnt="0">
        <dgm:presLayoutVars>
          <dgm:dir/>
          <dgm:resizeHandles val="exact"/>
        </dgm:presLayoutVars>
      </dgm:prSet>
      <dgm:spPr/>
    </dgm:pt>
    <dgm:pt modelId="{103E0D37-EBD3-4B88-9FCB-5404958D7CD8}" type="pres">
      <dgm:prSet presAssocID="{D0AB7018-7FE8-45A9-B4D2-6B7B1F0AEB67}" presName="node" presStyleLbl="node1" presStyleIdx="0" presStyleCnt="2" custScaleX="132821" custScaleY="169029" custLinFactNeighborX="-597" custLinFactNeighborY="553">
        <dgm:presLayoutVars>
          <dgm:bulletEnabled val="1"/>
        </dgm:presLayoutVars>
      </dgm:prSet>
      <dgm:spPr/>
    </dgm:pt>
    <dgm:pt modelId="{62D5A905-0574-4E3B-ABB6-9E23BB24DFE2}" type="pres">
      <dgm:prSet presAssocID="{6A8CC7DB-E268-4139-9F83-6E0E1C2B6CEE}" presName="sibTrans" presStyleCnt="0"/>
      <dgm:spPr/>
    </dgm:pt>
    <dgm:pt modelId="{9A09CD44-6373-48BA-94CF-0D0DE4938535}" type="pres">
      <dgm:prSet presAssocID="{9BEE7083-627E-446F-81DD-42C51409D1B1}" presName="node" presStyleLbl="node1" presStyleIdx="1" presStyleCnt="2" custScaleX="132821" custScaleY="169029" custLinFactNeighborX="1208" custLinFactNeighborY="553">
        <dgm:presLayoutVars>
          <dgm:bulletEnabled val="1"/>
        </dgm:presLayoutVars>
      </dgm:prSet>
      <dgm:spPr/>
    </dgm:pt>
  </dgm:ptLst>
  <dgm:cxnLst>
    <dgm:cxn modelId="{504B4B32-9931-4F67-BF09-DB5C8C798275}" type="presOf" srcId="{9BEE7083-627E-446F-81DD-42C51409D1B1}" destId="{9A09CD44-6373-48BA-94CF-0D0DE4938535}" srcOrd="0" destOrd="0" presId="urn:microsoft.com/office/officeart/2005/8/layout/default"/>
    <dgm:cxn modelId="{90C9A759-7F93-4873-948B-7FAB77F5F57A}" type="presOf" srcId="{D0AB7018-7FE8-45A9-B4D2-6B7B1F0AEB67}" destId="{103E0D37-EBD3-4B88-9FCB-5404958D7CD8}" srcOrd="0" destOrd="0" presId="urn:microsoft.com/office/officeart/2005/8/layout/default"/>
    <dgm:cxn modelId="{A50B58E3-2AFB-4BBB-A872-B21E4410F4A4}" srcId="{424DB83B-206D-48A3-BFB8-5D22FE276FA1}" destId="{9BEE7083-627E-446F-81DD-42C51409D1B1}" srcOrd="1" destOrd="0" parTransId="{FB774DE3-20A6-44D1-8B37-6B2A975DB86B}" sibTransId="{A8416F6E-C974-4E48-81A2-30AC84CCF304}"/>
    <dgm:cxn modelId="{C3929DE4-B95D-4FBB-8584-E8C53E18E2A5}" srcId="{424DB83B-206D-48A3-BFB8-5D22FE276FA1}" destId="{D0AB7018-7FE8-45A9-B4D2-6B7B1F0AEB67}" srcOrd="0" destOrd="0" parTransId="{D541ACD8-8372-4EB6-9CA7-ECD18BE45413}" sibTransId="{6A8CC7DB-E268-4139-9F83-6E0E1C2B6CEE}"/>
    <dgm:cxn modelId="{D8B097F0-6E95-4677-9FF2-195739C0A3DD}" type="presOf" srcId="{424DB83B-206D-48A3-BFB8-5D22FE276FA1}" destId="{DD1DD2BC-B051-4A6D-A8CF-DF8F8687E883}" srcOrd="0" destOrd="0" presId="urn:microsoft.com/office/officeart/2005/8/layout/default"/>
    <dgm:cxn modelId="{6D30FF92-78EB-445B-A687-A44CD0C8BAC7}" type="presParOf" srcId="{DD1DD2BC-B051-4A6D-A8CF-DF8F8687E883}" destId="{103E0D37-EBD3-4B88-9FCB-5404958D7CD8}" srcOrd="0" destOrd="0" presId="urn:microsoft.com/office/officeart/2005/8/layout/default"/>
    <dgm:cxn modelId="{485EE8A9-794C-4405-9C43-E3D14ED184B2}" type="presParOf" srcId="{DD1DD2BC-B051-4A6D-A8CF-DF8F8687E883}" destId="{62D5A905-0574-4E3B-ABB6-9E23BB24DFE2}" srcOrd="1" destOrd="0" presId="urn:microsoft.com/office/officeart/2005/8/layout/default"/>
    <dgm:cxn modelId="{5C65F756-2B13-41F4-8BBC-EB94D4BD75A6}" type="presParOf" srcId="{DD1DD2BC-B051-4A6D-A8CF-DF8F8687E883}" destId="{9A09CD44-6373-48BA-94CF-0D0DE493853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Description of customer pain points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What kind of person/customer is this product for? - Persona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How the innovation/startup solves it - concept &amp; key elements. </a:t>
          </a:r>
        </a:p>
        <a:p>
          <a:pPr algn="l"/>
          <a:endParaRPr lang="en-US" sz="2400" b="0" i="0" dirty="0"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Brief tech involved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ScaleY="84616" custLinFactNeighborX="-599" custLinFactNeighborY="1700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ScaleY="87245" custLinFactNeighborX="651" custLinFactNeighborY="1836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What the Solution 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Why it’s compelling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Include explainer videos, images, demos, product screenshots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Include explainer videos, demos, product screenshots</a:t>
          </a: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Include </a:t>
          </a:r>
          <a:r>
            <a:rPr lang="en-US" sz="2400" b="0" i="0" dirty="0" err="1">
              <a:solidFill>
                <a:schemeClr val="bg1"/>
              </a:solidFill>
              <a:latin typeface="Montserrat" panose="00000500000000000000" pitchFamily="2" charset="0"/>
            </a:rPr>
            <a:t>PoCs.Include</a:t>
          </a:r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 testimonials of actual customers, if any. 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5AA219E4-6F04-4808-99CD-944D382DA16F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Value Proposition of product/service</a:t>
          </a:r>
        </a:p>
      </dgm:t>
    </dgm:pt>
    <dgm:pt modelId="{CBA1AEFC-FD9E-42A6-B854-B51EA6D7FAF4}" type="parTrans" cxnId="{C6CD2E43-23F2-408E-811C-230D5C14FF0B}">
      <dgm:prSet/>
      <dgm:spPr/>
      <dgm:t>
        <a:bodyPr/>
        <a:lstStyle/>
        <a:p>
          <a:endParaRPr lang="en-IN"/>
        </a:p>
      </dgm:t>
    </dgm:pt>
    <dgm:pt modelId="{1785BD5B-1126-43E6-948E-27439901DD8E}" type="sibTrans" cxnId="{C6CD2E43-23F2-408E-811C-230D5C14FF0B}">
      <dgm:prSet/>
      <dgm:spPr/>
      <dgm:t>
        <a:bodyPr/>
        <a:lstStyle/>
        <a:p>
          <a:endParaRPr lang="en-IN"/>
        </a:p>
      </dgm:t>
    </dgm:pt>
    <dgm:pt modelId="{20A84CF6-C920-43EB-963B-429CB27461B2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Benefits/Impact its creating</a:t>
          </a:r>
        </a:p>
      </dgm:t>
    </dgm:pt>
    <dgm:pt modelId="{1C924F2D-2F35-4B59-91D3-81630C94CF0D}" type="parTrans" cxnId="{545FB7EC-01A3-4E64-ACBB-015BA7FFD102}">
      <dgm:prSet/>
      <dgm:spPr/>
      <dgm:t>
        <a:bodyPr/>
        <a:lstStyle/>
        <a:p>
          <a:endParaRPr lang="en-IN"/>
        </a:p>
      </dgm:t>
    </dgm:pt>
    <dgm:pt modelId="{17D3D3CF-5A68-4C22-A3BF-C7A687102626}" type="sibTrans" cxnId="{545FB7EC-01A3-4E64-ACBB-015BA7FFD102}">
      <dgm:prSet/>
      <dgm:spPr/>
      <dgm:t>
        <a:bodyPr/>
        <a:lstStyle/>
        <a:p>
          <a:endParaRPr lang="en-IN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7887EDED-12AF-4382-A7A3-8629FCB97637}" type="pres">
      <dgm:prSet presAssocID="{69CFE273-6634-4AF2-ADF7-195FCFD02937}" presName="node" presStyleLbl="node1" presStyleIdx="0" presStyleCnt="3" custScaleX="254886" custLinFactY="2207" custLinFactNeighborX="0" custLinFactNeighborY="100000">
        <dgm:presLayoutVars>
          <dgm:bulletEnabled val="1"/>
        </dgm:presLayoutVars>
      </dgm:prSet>
      <dgm:spPr/>
    </dgm:pt>
    <dgm:pt modelId="{8A0F2E01-FC71-4E22-96F2-B7052CA7FFD3}" type="pres">
      <dgm:prSet presAssocID="{F652DB56-D174-4C1C-A4B6-0A7ADDCA9A74}" presName="sibTrans" presStyleCnt="0"/>
      <dgm:spPr/>
    </dgm:pt>
    <dgm:pt modelId="{64F4BD2C-8BE8-4AD4-98EC-0A172FB0E49F}" type="pres">
      <dgm:prSet presAssocID="{5AA219E4-6F04-4808-99CD-944D382DA16F}" presName="node" presStyleLbl="node1" presStyleIdx="1" presStyleCnt="3" custScaleX="131251" custLinFactY="-23010" custLinFactNeighborX="2785" custLinFactNeighborY="-100000">
        <dgm:presLayoutVars>
          <dgm:bulletEnabled val="1"/>
        </dgm:presLayoutVars>
      </dgm:prSet>
      <dgm:spPr/>
    </dgm:pt>
    <dgm:pt modelId="{72F1705D-CD2E-4048-AFE3-11381C8E9CD9}" type="pres">
      <dgm:prSet presAssocID="{1785BD5B-1126-43E6-948E-27439901DD8E}" presName="sibTrans" presStyleCnt="0"/>
      <dgm:spPr/>
    </dgm:pt>
    <dgm:pt modelId="{518354C5-EF36-4063-9CED-F62D20F993CC}" type="pres">
      <dgm:prSet presAssocID="{20A84CF6-C920-43EB-963B-429CB27461B2}" presName="node" presStyleLbl="node1" presStyleIdx="2" presStyleCnt="3" custScaleX="117574" custLinFactY="-15632" custLinFactNeighborX="-4041" custLinFactNeighborY="-100000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C6CD2E43-23F2-408E-811C-230D5C14FF0B}" srcId="{F63AB343-5A73-47E4-8646-CD6F6FB8F31C}" destId="{5AA219E4-6F04-4808-99CD-944D382DA16F}" srcOrd="1" destOrd="0" parTransId="{CBA1AEFC-FD9E-42A6-B854-B51EA6D7FAF4}" sibTransId="{1785BD5B-1126-43E6-948E-27439901DD8E}"/>
    <dgm:cxn modelId="{F2D26463-A756-459D-8F8F-64F6F789D0EB}" srcId="{F63AB343-5A73-47E4-8646-CD6F6FB8F31C}" destId="{69CFE273-6634-4AF2-ADF7-195FCFD02937}" srcOrd="0" destOrd="0" parTransId="{464AEF01-3A62-4C91-9C64-6508F6716BD3}" sibTransId="{F652DB56-D174-4C1C-A4B6-0A7ADDCA9A74}"/>
    <dgm:cxn modelId="{E31A3D51-FE36-4A97-B46F-E1D3C72147CB}" type="presOf" srcId="{5AA219E4-6F04-4808-99CD-944D382DA16F}" destId="{64F4BD2C-8BE8-4AD4-98EC-0A172FB0E49F}" srcOrd="0" destOrd="0" presId="urn:microsoft.com/office/officeart/2005/8/layout/default"/>
    <dgm:cxn modelId="{E4F633EA-24E6-4C9F-986E-35F4BDABB6D0}" type="presOf" srcId="{20A84CF6-C920-43EB-963B-429CB27461B2}" destId="{518354C5-EF36-4063-9CED-F62D20F993CC}" srcOrd="0" destOrd="0" presId="urn:microsoft.com/office/officeart/2005/8/layout/default"/>
    <dgm:cxn modelId="{545FB7EC-01A3-4E64-ACBB-015BA7FFD102}" srcId="{F63AB343-5A73-47E4-8646-CD6F6FB8F31C}" destId="{20A84CF6-C920-43EB-963B-429CB27461B2}" srcOrd="2" destOrd="0" parTransId="{1C924F2D-2F35-4B59-91D3-81630C94CF0D}" sibTransId="{17D3D3CF-5A68-4C22-A3BF-C7A687102626}"/>
    <dgm:cxn modelId="{ED29095C-383F-4177-AD69-9BFAFD17496C}" type="presParOf" srcId="{4BC6EFDF-A91D-4DDE-B436-D0306CA8FB22}" destId="{7887EDED-12AF-4382-A7A3-8629FCB97637}" srcOrd="0" destOrd="0" presId="urn:microsoft.com/office/officeart/2005/8/layout/default"/>
    <dgm:cxn modelId="{49F030FA-5476-4C2D-BFFE-911AD6FEDBDB}" type="presParOf" srcId="{4BC6EFDF-A91D-4DDE-B436-D0306CA8FB22}" destId="{8A0F2E01-FC71-4E22-96F2-B7052CA7FFD3}" srcOrd="1" destOrd="0" presId="urn:microsoft.com/office/officeart/2005/8/layout/default"/>
    <dgm:cxn modelId="{3EA64667-3E88-4116-A58C-0CE0552B5510}" type="presParOf" srcId="{4BC6EFDF-A91D-4DDE-B436-D0306CA8FB22}" destId="{64F4BD2C-8BE8-4AD4-98EC-0A172FB0E49F}" srcOrd="2" destOrd="0" presId="urn:microsoft.com/office/officeart/2005/8/layout/default"/>
    <dgm:cxn modelId="{54C07CB6-2F45-4AE7-B491-A7BFACCBA896}" type="presParOf" srcId="{4BC6EFDF-A91D-4DDE-B436-D0306CA8FB22}" destId="{72F1705D-CD2E-4048-AFE3-11381C8E9CD9}" srcOrd="3" destOrd="0" presId="urn:microsoft.com/office/officeart/2005/8/layout/default"/>
    <dgm:cxn modelId="{BC998796-4795-43DF-88F1-DC6E1A96702E}" type="presParOf" srcId="{4BC6EFDF-A91D-4DDE-B436-D0306CA8FB22}" destId="{518354C5-EF36-4063-9CED-F62D20F993CC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Total Addressable Market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Serviceable Addressable Market (SAM)</a:t>
          </a: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Target Market - The portion of SAM that you can capture</a:t>
          </a:r>
        </a:p>
        <a:p>
          <a:pPr algn="l"/>
          <a:endParaRPr lang="en-US" sz="2400" b="0" i="0" dirty="0"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Provide Primary/Secondary Research Data</a:t>
          </a: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1396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Stage of the development of solution</a:t>
          </a:r>
        </a:p>
        <a:p>
          <a:pPr algn="l"/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State/Stage the Technology Readiness Level (TRL)</a:t>
          </a: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Highlight the Intellectual Property (IP) component </a:t>
          </a:r>
        </a:p>
        <a:p>
          <a:pPr algn="l"/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Innovation &amp; Uniqueness </a:t>
          </a: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Road Map for going forward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1705" custLinFactNeighborY="3000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Mention Potential Competitors</a:t>
          </a:r>
        </a:p>
        <a:p>
          <a:pPr algn="l"/>
          <a:endParaRPr lang="en-IN" sz="2400" b="0" i="0" dirty="0">
            <a:latin typeface="Montserrat" panose="00000500000000000000" pitchFamily="2" charset="0"/>
          </a:endParaRPr>
        </a:p>
        <a:p>
          <a:pPr algn="l"/>
          <a:r>
            <a:rPr lang="en-IN" sz="2400" b="0" i="0" dirty="0">
              <a:solidFill>
                <a:schemeClr val="bg1"/>
              </a:solidFill>
              <a:latin typeface="Montserrat" panose="00000500000000000000" pitchFamily="2" charset="0"/>
            </a:rPr>
            <a:t>Mention Competitive Advantage of your Product over others 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Tell about what sets you apart from competitors 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Highlight Barriers to entry – Key partnerships, IP</a:t>
          </a:r>
        </a:p>
        <a:p>
          <a:pPr algn="l"/>
          <a:endParaRPr lang="en-US" sz="2400" b="0" i="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solidFill>
                <a:schemeClr val="bg1"/>
              </a:solidFill>
              <a:latin typeface="Montserrat" panose="00000500000000000000" pitchFamily="2" charset="0"/>
            </a:rPr>
            <a:t>What are Opportunities for collaboration and co-creation</a:t>
          </a:r>
          <a:endParaRPr lang="en-IN" sz="16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LinFactNeighborX="-599" custLinFactNeighborY="6665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LinFactNeighborX="651" custLinFactNeighborY="6665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LinFactNeighborX="-1849" custLinFactNeighborY="-897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Clearly and concisely explain how you generate Money: Source of Revenue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A1A64FDF-DB09-4C10-9862-AD171F88F002}">
      <dgm:prSet phldrT="[Text]"/>
      <dgm:spPr>
        <a:solidFill>
          <a:srgbClr val="F04034"/>
        </a:solidFill>
      </dgm:spPr>
      <dgm:t>
        <a:bodyPr/>
        <a:lstStyle/>
        <a:p>
          <a:r>
            <a:rPr lang="en-US" b="0" i="0" dirty="0">
              <a:latin typeface="Montserrat" panose="00000500000000000000" pitchFamily="2" charset="0"/>
            </a:rPr>
            <a:t>Investors want to know that you have a viable business model in place even if you aren’t currently making a profit</a:t>
          </a:r>
          <a:endParaRPr lang="en-IN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2FC5F85D-045D-4296-B74F-0CC184592E34}" type="parTrans" cxnId="{DDC889BB-3881-4CDD-9E72-1F3CF5A6655B}">
      <dgm:prSet/>
      <dgm:spPr/>
      <dgm:t>
        <a:bodyPr/>
        <a:lstStyle/>
        <a:p>
          <a:endParaRPr lang="en-US"/>
        </a:p>
      </dgm:t>
    </dgm:pt>
    <dgm:pt modelId="{79A5BFD3-93C2-411C-B65B-46EAAE43AB6B}" type="sibTrans" cxnId="{DDC889BB-3881-4CDD-9E72-1F3CF5A6655B}">
      <dgm:prSet/>
      <dgm:spPr/>
      <dgm:t>
        <a:bodyPr/>
        <a:lstStyle/>
        <a:p>
          <a:endParaRPr lang="en-US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109329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8CFFFA3B-2F5A-4E03-BDFF-2ADEB6CF60BC}" type="pres">
      <dgm:prSet presAssocID="{A1A64FDF-DB09-4C10-9862-AD171F88F002}" presName="node" presStyleLbl="node1" presStyleIdx="1" presStyleCnt="2" custScaleX="132821" custScaleY="106375" custLinFactNeighborX="184" custLinFactNeighborY="2587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6C3F06BA-BA2B-4E9B-B527-32F2B33577F0}" type="presOf" srcId="{A1A64FDF-DB09-4C10-9862-AD171F88F002}" destId="{8CFFFA3B-2F5A-4E03-BDFF-2ADEB6CF60BC}" srcOrd="0" destOrd="0" presId="urn:microsoft.com/office/officeart/2005/8/layout/default"/>
    <dgm:cxn modelId="{DDC889BB-3881-4CDD-9E72-1F3CF5A6655B}" srcId="{F63AB343-5A73-47E4-8646-CD6F6FB8F31C}" destId="{A1A64FDF-DB09-4C10-9862-AD171F88F002}" srcOrd="1" destOrd="0" parTransId="{2FC5F85D-045D-4296-B74F-0CC184592E34}" sibTransId="{79A5BFD3-93C2-411C-B65B-46EAAE43AB6B}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5159DA84-E32B-495F-AD05-D7D6DF842816}" type="presParOf" srcId="{4BC6EFDF-A91D-4DDE-B436-D0306CA8FB22}" destId="{8CFFFA3B-2F5A-4E03-BDFF-2ADEB6CF60BC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Mention any business traction you received so far for your innovation/product/service</a:t>
          </a:r>
        </a:p>
        <a:p>
          <a:pPr algn="l"/>
          <a:endParaRPr lang="en-US" sz="2400" b="0" i="0" dirty="0">
            <a:latin typeface="Montserrat" panose="00000500000000000000" pitchFamily="2" charset="0"/>
          </a:endParaRPr>
        </a:p>
        <a:p>
          <a:pPr algn="l"/>
          <a:r>
            <a:rPr lang="en-US" sz="2400" b="0" i="0" dirty="0">
              <a:latin typeface="Montserrat" panose="00000500000000000000" pitchFamily="2" charset="0"/>
            </a:rPr>
            <a:t>Talk about Key Performance Indicators (KPIs)starting from product development to product launch and growth of business</a:t>
          </a:r>
          <a:endParaRPr lang="en-IN" sz="20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000" b="0" i="0" dirty="0">
              <a:latin typeface="Montserrat" panose="00000500000000000000" pitchFamily="2" charset="0"/>
            </a:rPr>
            <a:t>Month on month growth rate</a:t>
          </a:r>
        </a:p>
        <a:p>
          <a:pPr algn="l"/>
          <a:r>
            <a:rPr lang="en-US" sz="2000" b="0" i="0" dirty="0">
              <a:latin typeface="Montserrat" panose="00000500000000000000" pitchFamily="2" charset="0"/>
            </a:rPr>
            <a:t>Pre orders</a:t>
          </a:r>
        </a:p>
        <a:p>
          <a:pPr algn="l"/>
          <a:r>
            <a:rPr lang="en-US" sz="2000" b="0" i="0" dirty="0">
              <a:latin typeface="Montserrat" panose="00000500000000000000" pitchFamily="2" charset="0"/>
            </a:rPr>
            <a:t>Letter of intent</a:t>
          </a:r>
        </a:p>
        <a:p>
          <a:pPr algn="l"/>
          <a:r>
            <a:rPr lang="en-US" sz="2000" b="0" i="0" dirty="0">
              <a:latin typeface="Montserrat" panose="00000500000000000000" pitchFamily="2" charset="0"/>
            </a:rPr>
            <a:t>Beta sign ups</a:t>
          </a:r>
        </a:p>
        <a:p>
          <a:pPr algn="l"/>
          <a:r>
            <a:rPr lang="en-US" sz="2000" b="0" i="0" dirty="0">
              <a:latin typeface="Montserrat" panose="00000500000000000000" pitchFamily="2" charset="0"/>
            </a:rPr>
            <a:t>Key Partnerships/Licenses</a:t>
          </a:r>
          <a:endParaRPr lang="en-IN" sz="1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ScaleX="132821" custScaleY="169029" custLinFactNeighborX="-597" custLinFactNeighborY="553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ScaleX="132821" custScaleY="169029" custLinFactNeighborX="1208" custLinFactNeighborY="553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19211" y="1119697"/>
          <a:ext cx="5283005" cy="3169803"/>
        </a:xfrm>
        <a:prstGeom prst="rect">
          <a:avLst/>
        </a:prstGeom>
        <a:solidFill>
          <a:srgbClr val="EE2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Who are you and why you're here?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Keep it short and sweet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19211" y="1119697"/>
        <a:ext cx="5283005" cy="3169803"/>
      </dsp:txXfrm>
    </dsp:sp>
    <dsp:sp modelId="{1B6A54B0-7323-418C-B8EE-1A870FF5188A}">
      <dsp:nvSpPr>
        <dsp:cNvPr id="0" name=""/>
        <dsp:cNvSpPr/>
      </dsp:nvSpPr>
      <dsp:spPr>
        <a:xfrm>
          <a:off x="5814014" y="1119697"/>
          <a:ext cx="5283005" cy="31698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Don’t put too much text on the slide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Montserrat" panose="00000500000000000000" pitchFamily="2" charset="0"/>
            </a:rPr>
            <a:t>Create a hook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814014" y="1119697"/>
        <a:ext cx="5283005" cy="3169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0" y="1183896"/>
          <a:ext cx="3495756" cy="2669235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Production Plan?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0" y="1183896"/>
        <a:ext cx="3495756" cy="2669235"/>
      </dsp:txXfrm>
    </dsp:sp>
    <dsp:sp modelId="{9A09CD44-6373-48BA-94CF-0D0DE4938535}">
      <dsp:nvSpPr>
        <dsp:cNvPr id="0" name=""/>
        <dsp:cNvSpPr/>
      </dsp:nvSpPr>
      <dsp:spPr>
        <a:xfrm>
          <a:off x="3794426" y="1183896"/>
          <a:ext cx="3495756" cy="2669235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Montserrat" panose="00000500000000000000" pitchFamily="2" charset="0"/>
            </a:rPr>
            <a:t>Resource Requirement – Human &amp; Technology &amp; Infrastructure/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Montserrat" panose="00000500000000000000" pitchFamily="2" charset="0"/>
            </a:rPr>
            <a:t>facility </a:t>
          </a:r>
        </a:p>
      </dsp:txBody>
      <dsp:txXfrm>
        <a:off x="3794426" y="1183896"/>
        <a:ext cx="3495756" cy="2669235"/>
      </dsp:txXfrm>
    </dsp:sp>
    <dsp:sp modelId="{E605F1CE-1F62-4171-80D5-6035D90FBEDC}">
      <dsp:nvSpPr>
        <dsp:cNvPr id="0" name=""/>
        <dsp:cNvSpPr/>
      </dsp:nvSpPr>
      <dsp:spPr>
        <a:xfrm>
          <a:off x="7484998" y="1172400"/>
          <a:ext cx="3542894" cy="2669646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Financial/Fund Raised/received from Alternatives Sources: Govt. Grant, Friends, Bootstrapping, Bank loans etc.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7484998" y="1172400"/>
        <a:ext cx="3542894" cy="26696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0" y="1183896"/>
          <a:ext cx="3495756" cy="2669235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Short term if any?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For example; Joining an Incubation unit, Forming Startup, Technology Transfer etc.</a:t>
          </a:r>
        </a:p>
      </dsp:txBody>
      <dsp:txXfrm>
        <a:off x="0" y="1183896"/>
        <a:ext cx="3495756" cy="2669235"/>
      </dsp:txXfrm>
    </dsp:sp>
    <dsp:sp modelId="{9A09CD44-6373-48BA-94CF-0D0DE4938535}">
      <dsp:nvSpPr>
        <dsp:cNvPr id="0" name=""/>
        <dsp:cNvSpPr/>
      </dsp:nvSpPr>
      <dsp:spPr>
        <a:xfrm>
          <a:off x="3794426" y="1183896"/>
          <a:ext cx="3495756" cy="2669235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Montserrat" panose="00000500000000000000" pitchFamily="2" charset="0"/>
            </a:rPr>
            <a:t>Mid term if any?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Launch of Product,  Market enrollment, Dilution of Founders Share/Equity, incubation,  credit/loan etc.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3794426" y="1183896"/>
        <a:ext cx="3495756" cy="2669235"/>
      </dsp:txXfrm>
    </dsp:sp>
    <dsp:sp modelId="{E605F1CE-1F62-4171-80D5-6035D90FBEDC}">
      <dsp:nvSpPr>
        <dsp:cNvPr id="0" name=""/>
        <dsp:cNvSpPr/>
      </dsp:nvSpPr>
      <dsp:spPr>
        <a:xfrm>
          <a:off x="7484998" y="1172400"/>
          <a:ext cx="3542894" cy="2669646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Long term if any?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IN" sz="2400" kern="1200" dirty="0">
              <a:latin typeface="Montserrat" panose="00000500000000000000" pitchFamily="2" charset="0"/>
            </a:rPr>
            <a:t>For On-boarding Angel and VC partner on equity or debt funding mode etc.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IPO, Sale out, M&amp;A  etc.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7484998" y="1172400"/>
        <a:ext cx="3542894" cy="26696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Founders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Key team members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Key advisors/mentors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Team member’s history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Educational/Industry backgrounds and expertise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Describe their specific role in the company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Explain the unique value each person brings to the startup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Talk about their passion for the project and why they decided to work for a startup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0D37-EBD3-4B88-9FCB-5404958D7CD8}">
      <dsp:nvSpPr>
        <dsp:cNvPr id="0" name=""/>
        <dsp:cNvSpPr/>
      </dsp:nvSpPr>
      <dsp:spPr>
        <a:xfrm>
          <a:off x="0" y="489645"/>
          <a:ext cx="5326183" cy="4066884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Montserrat" panose="00000500000000000000" pitchFamily="2" charset="0"/>
            </a:rPr>
            <a:t>2 phone nos.</a:t>
          </a:r>
        </a:p>
      </dsp:txBody>
      <dsp:txXfrm>
        <a:off x="0" y="489645"/>
        <a:ext cx="5326183" cy="4066884"/>
      </dsp:txXfrm>
    </dsp:sp>
    <dsp:sp modelId="{9A09CD44-6373-48BA-94CF-0D0DE4938535}">
      <dsp:nvSpPr>
        <dsp:cNvPr id="0" name=""/>
        <dsp:cNvSpPr/>
      </dsp:nvSpPr>
      <dsp:spPr>
        <a:xfrm>
          <a:off x="5741976" y="489645"/>
          <a:ext cx="5326183" cy="4066884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Email id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5741976" y="489645"/>
        <a:ext cx="5326183" cy="406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219728"/>
          <a:ext cx="5098044" cy="1948680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Description of customer pain points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19728"/>
        <a:ext cx="5098044" cy="1948680"/>
      </dsp:txXfrm>
    </dsp:sp>
    <dsp:sp modelId="{1B6A54B0-7323-418C-B8EE-1A870FF5188A}">
      <dsp:nvSpPr>
        <dsp:cNvPr id="0" name=""/>
        <dsp:cNvSpPr/>
      </dsp:nvSpPr>
      <dsp:spPr>
        <a:xfrm>
          <a:off x="5510325" y="192587"/>
          <a:ext cx="5098044" cy="200922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What kind of person/customer is this product for? - Persona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92587"/>
        <a:ext cx="5098044" cy="2009225"/>
      </dsp:txXfrm>
    </dsp:sp>
    <dsp:sp modelId="{7887EDED-12AF-4382-A7A3-8629FCB97637}">
      <dsp:nvSpPr>
        <dsp:cNvPr id="0" name=""/>
        <dsp:cNvSpPr/>
      </dsp:nvSpPr>
      <dsp:spPr>
        <a:xfrm>
          <a:off x="0" y="2336598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How the innovation/startup solves it - concept &amp; key elements.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Brief tech involved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336598"/>
        <a:ext cx="10594081" cy="2302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What the Solution 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Why it’s compelling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Include explainer videos, images, demos, product screenshots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7EDED-12AF-4382-A7A3-8629FCB97637}">
      <dsp:nvSpPr>
        <dsp:cNvPr id="0" name=""/>
        <dsp:cNvSpPr/>
      </dsp:nvSpPr>
      <dsp:spPr>
        <a:xfrm>
          <a:off x="405961" y="2357039"/>
          <a:ext cx="9796447" cy="2306077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Include explainer videos, demos, product screenshots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Include </a:t>
          </a:r>
          <a:r>
            <a:rPr lang="en-US" sz="2400" b="0" i="0" kern="1200" dirty="0" err="1">
              <a:solidFill>
                <a:schemeClr val="bg1"/>
              </a:solidFill>
              <a:latin typeface="Montserrat" panose="00000500000000000000" pitchFamily="2" charset="0"/>
            </a:rPr>
            <a:t>PoCs.Include</a:t>
          </a: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 testimonials of actual customers, if any. 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405961" y="2357039"/>
        <a:ext cx="9796447" cy="2306077"/>
      </dsp:txXfrm>
    </dsp:sp>
    <dsp:sp modelId="{64F4BD2C-8BE8-4AD4-98EC-0A172FB0E49F}">
      <dsp:nvSpPr>
        <dsp:cNvPr id="0" name=""/>
        <dsp:cNvSpPr/>
      </dsp:nvSpPr>
      <dsp:spPr>
        <a:xfrm>
          <a:off x="437304" y="0"/>
          <a:ext cx="504458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Value Proposition of product/service</a:t>
          </a:r>
        </a:p>
      </dsp:txBody>
      <dsp:txXfrm>
        <a:off x="437304" y="0"/>
        <a:ext cx="5044582" cy="2306077"/>
      </dsp:txXfrm>
    </dsp:sp>
    <dsp:sp modelId="{518354C5-EF36-4063-9CED-F62D20F993CC}">
      <dsp:nvSpPr>
        <dsp:cNvPr id="0" name=""/>
        <dsp:cNvSpPr/>
      </dsp:nvSpPr>
      <dsp:spPr>
        <a:xfrm>
          <a:off x="5603878" y="23926"/>
          <a:ext cx="4518912" cy="230607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Benefits/Impact its creating</a:t>
          </a:r>
        </a:p>
      </dsp:txBody>
      <dsp:txXfrm>
        <a:off x="5603878" y="23926"/>
        <a:ext cx="4518912" cy="2306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Total Addressable Market</a:t>
          </a: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Serviceable Addressable Market (SAM)</a:t>
          </a: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Target Market - The portion of SAM that you can capture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Provide Primary/Secondary Research Data</a:t>
          </a:r>
        </a:p>
      </dsp:txBody>
      <dsp:txXfrm>
        <a:off x="0" y="2483470"/>
        <a:ext cx="10594081" cy="23029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6168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Stage of the development of solution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State/Stage the Technology Readiness Level (TRL)</a:t>
          </a:r>
        </a:p>
      </dsp:txBody>
      <dsp:txXfrm>
        <a:off x="0" y="16168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72522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Highlight the Intellectual Property (IP) component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Innovation &amp; Uniqueness </a:t>
          </a:r>
        </a:p>
      </dsp:txBody>
      <dsp:txXfrm>
        <a:off x="5510325" y="72522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Road Map for going forward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56926"/>
          <a:ext cx="5098044" cy="230296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Mention Potential Competitors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0" i="0" kern="1200" dirty="0"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Mention Competitive Advantage of your Product over others 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56926"/>
        <a:ext cx="5098044" cy="2302969"/>
      </dsp:txXfrm>
    </dsp:sp>
    <dsp:sp modelId="{1B6A54B0-7323-418C-B8EE-1A870FF5188A}">
      <dsp:nvSpPr>
        <dsp:cNvPr id="0" name=""/>
        <dsp:cNvSpPr/>
      </dsp:nvSpPr>
      <dsp:spPr>
        <a:xfrm>
          <a:off x="5510325" y="156926"/>
          <a:ext cx="5098044" cy="230296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Tell about what sets you apart from competitors 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56926"/>
        <a:ext cx="5098044" cy="2302969"/>
      </dsp:txXfrm>
    </dsp:sp>
    <dsp:sp modelId="{7887EDED-12AF-4382-A7A3-8629FCB97637}">
      <dsp:nvSpPr>
        <dsp:cNvPr id="0" name=""/>
        <dsp:cNvSpPr/>
      </dsp:nvSpPr>
      <dsp:spPr>
        <a:xfrm>
          <a:off x="0" y="2483470"/>
          <a:ext cx="10594081" cy="230296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Highlight Barriers to entry – Key partnerships, IP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solidFill>
              <a:schemeClr val="bg1"/>
            </a:solidFill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1"/>
              </a:solidFill>
              <a:latin typeface="Montserrat" panose="00000500000000000000" pitchFamily="2" charset="0"/>
            </a:rPr>
            <a:t>What are Opportunities for collaboration and co-creation</a:t>
          </a:r>
          <a:endParaRPr lang="en-IN" sz="16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483470"/>
        <a:ext cx="10594081" cy="23029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250463"/>
          <a:ext cx="5104924" cy="2521211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Clearly and concisely explain how you generate Money: Source of Revenue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250463"/>
        <a:ext cx="5104924" cy="2521211"/>
      </dsp:txXfrm>
    </dsp:sp>
    <dsp:sp modelId="{8CFFFA3B-2F5A-4E03-BDFF-2ADEB6CF60BC}">
      <dsp:nvSpPr>
        <dsp:cNvPr id="0" name=""/>
        <dsp:cNvSpPr/>
      </dsp:nvSpPr>
      <dsp:spPr>
        <a:xfrm>
          <a:off x="5503430" y="1331430"/>
          <a:ext cx="5104924" cy="245308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Montserrat" panose="00000500000000000000" pitchFamily="2" charset="0"/>
            </a:rPr>
            <a:t>Investors want to know that you have a viable business model in place even if you aren’t currently making a profit</a:t>
          </a:r>
          <a:endParaRPr lang="en-IN" sz="3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03430" y="1331430"/>
        <a:ext cx="5104924" cy="2453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562099"/>
          <a:ext cx="5104924" cy="3897939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Mention any business traction you received so far for your innovation/product/service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Montserrat" panose="00000500000000000000" pitchFamily="2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Talk about Key Performance Indicators (KPIs)starting from product development to product launch and growth of business</a:t>
          </a:r>
          <a:endParaRPr lang="en-IN" sz="20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562099"/>
        <a:ext cx="5104924" cy="3897939"/>
      </dsp:txXfrm>
    </dsp:sp>
    <dsp:sp modelId="{1B6A54B0-7323-418C-B8EE-1A870FF5188A}">
      <dsp:nvSpPr>
        <dsp:cNvPr id="0" name=""/>
        <dsp:cNvSpPr/>
      </dsp:nvSpPr>
      <dsp:spPr>
        <a:xfrm>
          <a:off x="5503445" y="562099"/>
          <a:ext cx="5104924" cy="3897939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Montserrat" panose="00000500000000000000" pitchFamily="2" charset="0"/>
            </a:rPr>
            <a:t>Month on month growth rate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Montserrat" panose="00000500000000000000" pitchFamily="2" charset="0"/>
            </a:rPr>
            <a:t>Pre orders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Montserrat" panose="00000500000000000000" pitchFamily="2" charset="0"/>
            </a:rPr>
            <a:t>Letter of intent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Montserrat" panose="00000500000000000000" pitchFamily="2" charset="0"/>
            </a:rPr>
            <a:t>Beta sign ups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Montserrat" panose="00000500000000000000" pitchFamily="2" charset="0"/>
            </a:rPr>
            <a:t>Key Partnerships/Licenses</a:t>
          </a:r>
          <a:endParaRPr lang="en-IN" sz="1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03445" y="562099"/>
        <a:ext cx="5104924" cy="389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CEE87-031F-49C9-AC3B-784278BEA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>
          <a:xfrm>
            <a:off x="0" y="1"/>
            <a:ext cx="12192000" cy="4937759"/>
          </a:xfrm>
          <a:custGeom>
            <a:avLst/>
            <a:gdLst>
              <a:gd name="connsiteX0" fmla="*/ 0 w 12192000"/>
              <a:gd name="connsiteY0" fmla="*/ 0 h 4937759"/>
              <a:gd name="connsiteX1" fmla="*/ 12192000 w 12192000"/>
              <a:gd name="connsiteY1" fmla="*/ 0 h 4937759"/>
              <a:gd name="connsiteX2" fmla="*/ 12192000 w 12192000"/>
              <a:gd name="connsiteY2" fmla="*/ 4937759 h 4937759"/>
              <a:gd name="connsiteX3" fmla="*/ 0 w 12192000"/>
              <a:gd name="connsiteY3" fmla="*/ 4937759 h 49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59">
                <a:moveTo>
                  <a:pt x="0" y="0"/>
                </a:moveTo>
                <a:lnTo>
                  <a:pt x="12192000" y="0"/>
                </a:lnTo>
                <a:lnTo>
                  <a:pt x="12192000" y="4937759"/>
                </a:lnTo>
                <a:lnTo>
                  <a:pt x="0" y="4937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8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3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310F-4D2E-431D-ACB1-4BAFF2853B4F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9D83-CF09-43CB-9643-4CF430E56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Employee badge">
            <a:extLst>
              <a:ext uri="{FF2B5EF4-FFF2-40B4-BE49-F238E27FC236}">
                <a16:creationId xmlns:a16="http://schemas.microsoft.com/office/drawing/2014/main" id="{637D86DF-E6FE-4EFC-B80B-25ECFCAE1D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4783" y="2336009"/>
            <a:ext cx="576000" cy="576000"/>
          </a:xfrm>
          <a:prstGeom prst="rect">
            <a:avLst/>
          </a:prstGeom>
        </p:spPr>
      </p:pic>
      <p:pic>
        <p:nvPicPr>
          <p:cNvPr id="7" name="Graphic 6" descr="Lightbulb and gear">
            <a:extLst>
              <a:ext uri="{FF2B5EF4-FFF2-40B4-BE49-F238E27FC236}">
                <a16:creationId xmlns:a16="http://schemas.microsoft.com/office/drawing/2014/main" id="{36FF85F1-BDF0-4421-9281-0C6398B123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87" y="2319801"/>
            <a:ext cx="576000" cy="576000"/>
          </a:xfrm>
          <a:prstGeom prst="rect">
            <a:avLst/>
          </a:prstGeom>
        </p:spPr>
      </p:pic>
      <p:pic>
        <p:nvPicPr>
          <p:cNvPr id="8" name="Graphic 7" descr="Money">
            <a:extLst>
              <a:ext uri="{FF2B5EF4-FFF2-40B4-BE49-F238E27FC236}">
                <a16:creationId xmlns:a16="http://schemas.microsoft.com/office/drawing/2014/main" id="{30A756DC-A7F2-4832-95C3-A7F702BE36C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5851" y="5730612"/>
            <a:ext cx="576000" cy="576000"/>
          </a:xfrm>
          <a:prstGeom prst="rect">
            <a:avLst/>
          </a:prstGeom>
        </p:spPr>
      </p:pic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90C45DE2-636A-4272-80A6-C3F367341F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6400" y="1458813"/>
            <a:ext cx="576000" cy="576000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CFA85E23-33A8-4D40-ABE4-01A7400CDA4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3776" y="5719233"/>
            <a:ext cx="576000" cy="576000"/>
          </a:xfrm>
          <a:prstGeom prst="rect">
            <a:avLst/>
          </a:prstGeom>
        </p:spPr>
      </p:pic>
      <p:pic>
        <p:nvPicPr>
          <p:cNvPr id="11" name="Graphic 10" descr="Customer review">
            <a:extLst>
              <a:ext uri="{FF2B5EF4-FFF2-40B4-BE49-F238E27FC236}">
                <a16:creationId xmlns:a16="http://schemas.microsoft.com/office/drawing/2014/main" id="{69051EB2-5216-417F-B73E-6784CDD2FF7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7935" y="2286571"/>
            <a:ext cx="576000" cy="576000"/>
          </a:xfrm>
          <a:prstGeom prst="rect">
            <a:avLst/>
          </a:prstGeom>
        </p:spPr>
      </p:pic>
      <p:pic>
        <p:nvPicPr>
          <p:cNvPr id="12" name="Graphic 11" descr="Playbook">
            <a:extLst>
              <a:ext uri="{FF2B5EF4-FFF2-40B4-BE49-F238E27FC236}">
                <a16:creationId xmlns:a16="http://schemas.microsoft.com/office/drawing/2014/main" id="{993A030E-7204-473A-B4EE-C988DB0C50A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246400" y="3607978"/>
            <a:ext cx="576000" cy="576000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60A24F37-E2D3-4ABF-BB27-7F476B0EEF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368807" y="3607978"/>
            <a:ext cx="576000" cy="576000"/>
          </a:xfrm>
          <a:prstGeom prst="rect">
            <a:avLst/>
          </a:prstGeom>
        </p:spPr>
      </p:pic>
      <p:pic>
        <p:nvPicPr>
          <p:cNvPr id="14" name="Graphic 13" descr="Checklist">
            <a:extLst>
              <a:ext uri="{FF2B5EF4-FFF2-40B4-BE49-F238E27FC236}">
                <a16:creationId xmlns:a16="http://schemas.microsoft.com/office/drawing/2014/main" id="{08EE316E-A639-43A7-9113-D5E0BE7A6A7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72136" y="1453661"/>
            <a:ext cx="576000" cy="576000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93AC94-FD78-419D-9550-E5BA2E79C2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639" y="5180278"/>
            <a:ext cx="6049168" cy="1653910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might your resources cost? Will your channels take commission of your sales?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DF5CB28-FD6D-4186-B15C-C90D5128E6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638" y="88582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Do you need partners and suppliers to make the business work?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865A4CB-6B56-4C68-B874-2C5E731E5F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7451" y="885825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Do we source raw materials? Engage customers for retail sales? How might you maintain visibility of your business performance?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72570D5-7874-436D-963D-194BDD6642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0508" y="88582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How are you solving the stated problem for your customers and how will you know that the problem is being solved?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FD73EB5-AAC5-45F2-BA57-46E8FF1563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37709" y="888595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sort of relationship do you want to create with your customers? What will they feel when you do business together?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5B73DF3-61EA-4BF2-82E3-EFE3D86019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70766" y="888595"/>
            <a:ext cx="2398712" cy="3870761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AU" noProof="0" dirty="0"/>
              <a:t>Who are the people or organisations for which you create value?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57EF870-98F9-4CC8-A03A-6F923223BF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37709" y="3037760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are the touch points by which you interact with customers and deliver value?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711F054-97D6-4A51-AF55-D2A385BC66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639" y="5180278"/>
            <a:ext cx="6049168" cy="1653910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AU" dirty="0"/>
              <a:t>What is valuable to your customers and how does that translate to a pricing mechanisms?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FF697-8B4E-4517-A09A-53C29F514171}"/>
              </a:ext>
            </a:extLst>
          </p:cNvPr>
          <p:cNvSpPr txBox="1"/>
          <p:nvPr userDrawn="1"/>
        </p:nvSpPr>
        <p:spPr>
          <a:xfrm>
            <a:off x="0" y="467543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Key partnerships</a:t>
            </a:r>
          </a:p>
          <a:p>
            <a:pPr marL="288000"/>
            <a:r>
              <a:rPr lang="en-AU" sz="600" dirty="0">
                <a:latin typeface="+mn-lt"/>
              </a:rPr>
              <a:t>Who are our key partners?</a:t>
            </a:r>
            <a:endParaRPr lang="en-AU" sz="500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591EA6-4927-4B51-BA8F-30376639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4783560"/>
            <a:ext cx="0" cy="20744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4EC24-68CE-475A-A8AE-CA0E2167C31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78356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64C485-C996-4F67-894F-67F0397C2A51}"/>
              </a:ext>
            </a:extLst>
          </p:cNvPr>
          <p:cNvCxnSpPr>
            <a:cxnSpLocks/>
          </p:cNvCxnSpPr>
          <p:nvPr userDrawn="1"/>
        </p:nvCxnSpPr>
        <p:spPr>
          <a:xfrm flipV="1">
            <a:off x="48768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B8955-AC50-406B-A3DD-3F914E41B43E}"/>
              </a:ext>
            </a:extLst>
          </p:cNvPr>
          <p:cNvCxnSpPr>
            <a:cxnSpLocks/>
          </p:cNvCxnSpPr>
          <p:nvPr userDrawn="1"/>
        </p:nvCxnSpPr>
        <p:spPr>
          <a:xfrm flipV="1">
            <a:off x="2438400" y="464456"/>
            <a:ext cx="0" cy="43191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63F288-CAB9-4916-AA37-2209C408C646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495E62-BBA9-4041-8305-FE6B1AA451AB}"/>
              </a:ext>
            </a:extLst>
          </p:cNvPr>
          <p:cNvCxnSpPr>
            <a:cxnSpLocks/>
          </p:cNvCxnSpPr>
          <p:nvPr userDrawn="1"/>
        </p:nvCxnSpPr>
        <p:spPr>
          <a:xfrm flipV="1">
            <a:off x="9753600" y="464456"/>
            <a:ext cx="0" cy="432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9044B6-1D88-4314-AE66-21A17BD64F09}"/>
              </a:ext>
            </a:extLst>
          </p:cNvPr>
          <p:cNvCxnSpPr>
            <a:cxnSpLocks/>
          </p:cNvCxnSpPr>
          <p:nvPr userDrawn="1"/>
        </p:nvCxnSpPr>
        <p:spPr>
          <a:xfrm>
            <a:off x="7315200" y="2618807"/>
            <a:ext cx="243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1310D0-02FF-4B3A-A6F5-7F1BDC82F873}"/>
              </a:ext>
            </a:extLst>
          </p:cNvPr>
          <p:cNvCxnSpPr>
            <a:cxnSpLocks/>
          </p:cNvCxnSpPr>
          <p:nvPr userDrawn="1"/>
        </p:nvCxnSpPr>
        <p:spPr>
          <a:xfrm>
            <a:off x="2438400" y="2618807"/>
            <a:ext cx="243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FFDC4C-2375-4B99-B6AE-A5E63EBCA71A}"/>
              </a:ext>
            </a:extLst>
          </p:cNvPr>
          <p:cNvSpPr txBox="1"/>
          <p:nvPr userDrawn="1"/>
        </p:nvSpPr>
        <p:spPr>
          <a:xfrm>
            <a:off x="0" y="456593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E0E88-5724-4819-8D93-7EC472FD7101}"/>
              </a:ext>
            </a:extLst>
          </p:cNvPr>
          <p:cNvSpPr txBox="1"/>
          <p:nvPr userDrawn="1"/>
        </p:nvSpPr>
        <p:spPr>
          <a:xfrm>
            <a:off x="2438399" y="467543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Key activities</a:t>
            </a:r>
          </a:p>
          <a:p>
            <a:pPr marL="288000"/>
            <a:r>
              <a:rPr lang="en-AU" sz="600" dirty="0">
                <a:latin typeface="+mn-lt"/>
              </a:rPr>
              <a:t>What things do you do to deliver your value proposition?</a:t>
            </a:r>
            <a:endParaRPr lang="en-AU" sz="5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42F36-E7FD-49EA-A0B7-C7A4BA143B00}"/>
              </a:ext>
            </a:extLst>
          </p:cNvPr>
          <p:cNvSpPr txBox="1"/>
          <p:nvPr userDrawn="1"/>
        </p:nvSpPr>
        <p:spPr>
          <a:xfrm>
            <a:off x="2438401" y="261541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Resources</a:t>
            </a:r>
          </a:p>
          <a:p>
            <a:pPr marL="288000"/>
            <a:r>
              <a:rPr lang="en-AU" sz="600" dirty="0">
                <a:latin typeface="+mn-lt"/>
              </a:rPr>
              <a:t>What assets do you need to make it a reality?</a:t>
            </a:r>
            <a:endParaRPr lang="en-AU" sz="5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B58708-8F87-4123-9577-F8E72B786FCE}"/>
              </a:ext>
            </a:extLst>
          </p:cNvPr>
          <p:cNvSpPr txBox="1"/>
          <p:nvPr userDrawn="1"/>
        </p:nvSpPr>
        <p:spPr>
          <a:xfrm>
            <a:off x="0" y="2246"/>
            <a:ext cx="1554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/>
            <a:r>
              <a:rPr lang="en-AU" sz="1050" dirty="0">
                <a:solidFill>
                  <a:schemeClr val="tx2"/>
                </a:solidFill>
                <a:latin typeface="+mj-lt"/>
              </a:rPr>
              <a:t>Business Model Canvas</a:t>
            </a:r>
            <a:endParaRPr lang="en-AU" sz="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60DEB-169A-4C05-B0E6-8EA02256A1A7}"/>
              </a:ext>
            </a:extLst>
          </p:cNvPr>
          <p:cNvSpPr txBox="1"/>
          <p:nvPr userDrawn="1"/>
        </p:nvSpPr>
        <p:spPr>
          <a:xfrm>
            <a:off x="-1" y="203856"/>
            <a:ext cx="383377" cy="108000"/>
          </a:xfrm>
          <a:prstGeom prst="rect">
            <a:avLst/>
          </a:prstGeom>
          <a:noFill/>
        </p:spPr>
        <p:txBody>
          <a:bodyPr wrap="square" lIns="90000" tIns="18000" rIns="90000" bIns="18000" rtlCol="0" anchor="ctr" anchorCtr="0">
            <a:spAutoFit/>
          </a:bodyPr>
          <a:lstStyle/>
          <a:p>
            <a:pPr marL="0" algn="l"/>
            <a:r>
              <a:rPr lang="en-AU" sz="700" dirty="0">
                <a:solidFill>
                  <a:schemeClr val="tx2"/>
                </a:solidFill>
                <a:latin typeface="+mn-lt"/>
              </a:rPr>
              <a:t>Date:</a:t>
            </a:r>
            <a:endParaRPr lang="en-AU" sz="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BCCE09CE-B13A-415A-A59A-7157453F1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2665" y="0"/>
            <a:ext cx="8694961" cy="444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AU" dirty="0">
                <a:latin typeface="+mj-lt"/>
              </a:rPr>
              <a:t>Click to add a canvas title</a:t>
            </a:r>
            <a:endParaRPr lang="en-AU" dirty="0"/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A1ED222E-3649-4FB2-8ED4-4E3A7D39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29488"/>
            <a:ext cx="1664494" cy="108000"/>
          </a:xfrm>
        </p:spPr>
        <p:txBody>
          <a:bodyPr tIns="18000" bIns="18000" anchor="ctr" anchorCtr="0">
            <a:normAutofit/>
          </a:bodyPr>
          <a:lstStyle>
            <a:lvl1pPr marL="0" indent="0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/>
              <a:t>Link to document master copy</a:t>
            </a:r>
          </a:p>
        </p:txBody>
      </p:sp>
      <p:sp>
        <p:nvSpPr>
          <p:cNvPr id="40" name="Text Placeholder 47">
            <a:extLst>
              <a:ext uri="{FF2B5EF4-FFF2-40B4-BE49-F238E27FC236}">
                <a16:creationId xmlns:a16="http://schemas.microsoft.com/office/drawing/2014/main" id="{B5AD25F1-01C1-48C2-A0C9-8AB98BF7AC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4325" y="217361"/>
            <a:ext cx="1350169" cy="108000"/>
          </a:xfrm>
        </p:spPr>
        <p:txBody>
          <a:bodyPr lIns="36000" tIns="18000" bIns="18000" anchor="ctr" anchorCtr="0">
            <a:normAutofit/>
          </a:bodyPr>
          <a:lstStyle>
            <a:lvl1pPr marL="0" indent="0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dirty="0"/>
              <a:t>Click to add 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6DA-2B32-47D8-8A49-B9415DA770B6}"/>
              </a:ext>
            </a:extLst>
          </p:cNvPr>
          <p:cNvSpPr txBox="1"/>
          <p:nvPr userDrawn="1"/>
        </p:nvSpPr>
        <p:spPr>
          <a:xfrm>
            <a:off x="2438399" y="456593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D30194-B8EF-4BBA-91F6-92516FE482F5}"/>
              </a:ext>
            </a:extLst>
          </p:cNvPr>
          <p:cNvSpPr txBox="1"/>
          <p:nvPr userDrawn="1"/>
        </p:nvSpPr>
        <p:spPr>
          <a:xfrm>
            <a:off x="2438399" y="2609295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BE50D7-8BBE-4EB7-9B5B-F155F73810B6}"/>
              </a:ext>
            </a:extLst>
          </p:cNvPr>
          <p:cNvSpPr txBox="1"/>
          <p:nvPr userDrawn="1"/>
        </p:nvSpPr>
        <p:spPr>
          <a:xfrm>
            <a:off x="1" y="4785495"/>
            <a:ext cx="348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Cost structure</a:t>
            </a:r>
          </a:p>
          <a:p>
            <a:pPr marL="288000"/>
            <a:r>
              <a:rPr lang="en-AU" sz="600" dirty="0">
                <a:latin typeface="+mn-lt"/>
              </a:rPr>
              <a:t>What are the most important and expensive resources that you’re going to have to pay for?</a:t>
            </a:r>
            <a:endParaRPr lang="en-AU" sz="500" dirty="0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A5FFB-D2FB-4441-892C-6FF5CA4CB5BC}"/>
              </a:ext>
            </a:extLst>
          </p:cNvPr>
          <p:cNvSpPr txBox="1"/>
          <p:nvPr userDrawn="1"/>
        </p:nvSpPr>
        <p:spPr>
          <a:xfrm>
            <a:off x="0" y="4779374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EB7712-3F01-4574-BA9D-75582D5C18E3}"/>
              </a:ext>
            </a:extLst>
          </p:cNvPr>
          <p:cNvSpPr txBox="1"/>
          <p:nvPr userDrawn="1"/>
        </p:nvSpPr>
        <p:spPr>
          <a:xfrm>
            <a:off x="6096001" y="4784678"/>
            <a:ext cx="501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Revenue streams</a:t>
            </a:r>
          </a:p>
          <a:p>
            <a:pPr marL="288000"/>
            <a:r>
              <a:rPr lang="en-AU" sz="600" dirty="0">
                <a:latin typeface="+mn-lt"/>
              </a:rPr>
              <a:t>How do you actually make money to sustain your business?</a:t>
            </a:r>
            <a:endParaRPr lang="en-AU" sz="500" dirty="0"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21924-D499-45E6-ACE8-2D26E1544850}"/>
              </a:ext>
            </a:extLst>
          </p:cNvPr>
          <p:cNvSpPr txBox="1"/>
          <p:nvPr userDrawn="1"/>
        </p:nvSpPr>
        <p:spPr>
          <a:xfrm>
            <a:off x="6096000" y="4778557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738020-C735-4DF5-834E-215FF2D1D3A0}"/>
              </a:ext>
            </a:extLst>
          </p:cNvPr>
          <p:cNvSpPr txBox="1"/>
          <p:nvPr userDrawn="1"/>
        </p:nvSpPr>
        <p:spPr>
          <a:xfrm>
            <a:off x="7315203" y="461755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Customer relationships</a:t>
            </a:r>
          </a:p>
          <a:p>
            <a:pPr marL="288000"/>
            <a:r>
              <a:rPr lang="en-AU" sz="600" dirty="0">
                <a:latin typeface="+mn-lt"/>
              </a:rPr>
              <a:t>How do you find customers, keep them and grow user base?</a:t>
            </a:r>
            <a:endParaRPr lang="en-AU" sz="500" dirty="0"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FBBA0-F7C0-4706-8AC8-5671D646C5BB}"/>
              </a:ext>
            </a:extLst>
          </p:cNvPr>
          <p:cNvSpPr txBox="1"/>
          <p:nvPr userDrawn="1"/>
        </p:nvSpPr>
        <p:spPr>
          <a:xfrm>
            <a:off x="7315201" y="455634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2AC192-7AF4-4944-A82C-559F72A25F7C}"/>
              </a:ext>
            </a:extLst>
          </p:cNvPr>
          <p:cNvSpPr txBox="1"/>
          <p:nvPr userDrawn="1"/>
        </p:nvSpPr>
        <p:spPr>
          <a:xfrm>
            <a:off x="7315202" y="261541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Channels</a:t>
            </a:r>
          </a:p>
          <a:p>
            <a:pPr marL="288000"/>
            <a:r>
              <a:rPr lang="en-AU" sz="600" dirty="0">
                <a:latin typeface="+mn-lt"/>
              </a:rPr>
              <a:t>How does your product or service get to your customer?</a:t>
            </a:r>
            <a:endParaRPr lang="en-AU" sz="500" dirty="0"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907E71-3D0B-4CF6-8BA5-2EAC34E3F92F}"/>
              </a:ext>
            </a:extLst>
          </p:cNvPr>
          <p:cNvSpPr txBox="1"/>
          <p:nvPr userDrawn="1"/>
        </p:nvSpPr>
        <p:spPr>
          <a:xfrm>
            <a:off x="7315200" y="2609295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662E8-22E7-4619-BBDF-B65F8FAC31AE}"/>
              </a:ext>
            </a:extLst>
          </p:cNvPr>
          <p:cNvSpPr txBox="1"/>
          <p:nvPr userDrawn="1"/>
        </p:nvSpPr>
        <p:spPr>
          <a:xfrm>
            <a:off x="4876785" y="467796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Value proposition</a:t>
            </a:r>
          </a:p>
          <a:p>
            <a:pPr marL="288000"/>
            <a:r>
              <a:rPr lang="en-AU" sz="600" dirty="0">
                <a:latin typeface="+mn-lt"/>
              </a:rPr>
              <a:t>What problem or need are you solving for?</a:t>
            </a:r>
            <a:endParaRPr lang="en-AU" sz="500" dirty="0"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3251B1-8D3B-4AFE-8C6C-664D98845871}"/>
              </a:ext>
            </a:extLst>
          </p:cNvPr>
          <p:cNvSpPr txBox="1"/>
          <p:nvPr userDrawn="1"/>
        </p:nvSpPr>
        <p:spPr>
          <a:xfrm>
            <a:off x="4876785" y="456846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D1429-6258-42C1-BA7C-0BDA05611A3E}"/>
              </a:ext>
            </a:extLst>
          </p:cNvPr>
          <p:cNvSpPr txBox="1"/>
          <p:nvPr userDrawn="1"/>
        </p:nvSpPr>
        <p:spPr>
          <a:xfrm>
            <a:off x="9753604" y="468292"/>
            <a:ext cx="24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/>
            <a:r>
              <a:rPr lang="en-AU" sz="1400" dirty="0">
                <a:latin typeface="+mj-lt"/>
              </a:rPr>
              <a:t>Customer segments</a:t>
            </a:r>
          </a:p>
          <a:p>
            <a:pPr marL="288000"/>
            <a:r>
              <a:rPr lang="en-AU" sz="600" dirty="0">
                <a:latin typeface="+mn-lt"/>
              </a:rPr>
              <a:t>Who are your customers? What are the different groupings?</a:t>
            </a:r>
            <a:endParaRPr lang="en-AU" sz="500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EC4E71-1B5B-43C5-957A-5904EC271668}"/>
              </a:ext>
            </a:extLst>
          </p:cNvPr>
          <p:cNvSpPr txBox="1"/>
          <p:nvPr userDrawn="1"/>
        </p:nvSpPr>
        <p:spPr>
          <a:xfrm>
            <a:off x="9753604" y="457342"/>
            <a:ext cx="383377" cy="405683"/>
          </a:xfrm>
          <a:prstGeom prst="rect">
            <a:avLst/>
          </a:prstGeom>
          <a:noFill/>
        </p:spPr>
        <p:txBody>
          <a:bodyPr wrap="square" tIns="18000" bIns="18000" rtlCol="0" anchor="ctr">
            <a:spAutoFit/>
          </a:bodyPr>
          <a:lstStyle/>
          <a:p>
            <a:pPr algn="ctr"/>
            <a:r>
              <a:rPr lang="en-AU" sz="23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2BE139DE-24AE-460C-BBB3-AE2E0EF4B8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57451" y="3034990"/>
            <a:ext cx="2398712" cy="1721976"/>
          </a:xfrm>
        </p:spPr>
        <p:txBody>
          <a:bodyPr lIns="36000" tIns="36000" rIns="36000" bIns="36000">
            <a:normAutofit/>
          </a:bodyPr>
          <a:lstStyle>
            <a:lvl1pPr marL="108000" indent="-108000">
              <a:spcBef>
                <a:spcPts val="200"/>
              </a:spcBef>
              <a:defRPr sz="1100"/>
            </a:lvl1pPr>
            <a:lvl2pPr marL="216000" indent="-108000">
              <a:spcBef>
                <a:spcPts val="200"/>
              </a:spcBef>
              <a:defRPr sz="1050"/>
            </a:lvl2pPr>
            <a:lvl3pPr marL="324000" indent="-108000">
              <a:spcBef>
                <a:spcPts val="200"/>
              </a:spcBef>
              <a:defRPr sz="1000"/>
            </a:lvl3pPr>
            <a:lvl4pPr marL="432000" indent="-108000">
              <a:spcBef>
                <a:spcPts val="200"/>
              </a:spcBef>
              <a:defRPr sz="900"/>
            </a:lvl4pPr>
          </a:lstStyle>
          <a:p>
            <a:pPr lvl="0"/>
            <a:r>
              <a:rPr lang="en-US" dirty="0"/>
              <a:t>What does the infrastructure look like to enable your revenue streams and key relationships?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8" name="Picture 57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6573A0A-59DD-49EE-8BA1-445AEBB7DBA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116997"/>
            <a:ext cx="1488867" cy="23098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02C3A-D013-45AC-800F-E2548473410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7627" y="0"/>
            <a:ext cx="1748974" cy="43748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AB91F2-9F58-4078-B3F2-1ECADF2CC9C6}"/>
              </a:ext>
            </a:extLst>
          </p:cNvPr>
          <p:cNvSpPr/>
          <p:nvPr userDrawn="1"/>
        </p:nvSpPr>
        <p:spPr>
          <a:xfrm>
            <a:off x="1905" y="464456"/>
            <a:ext cx="12182971" cy="63828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13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9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3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7" r:id="rId4"/>
    <p:sldLayoutId id="2147483670" r:id="rId5"/>
    <p:sldLayoutId id="2147483671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miroverse/problem-framing-canvas-1/" TargetMode="External"/><Relationship Id="rId2" Type="http://schemas.openxmlformats.org/officeDocument/2006/relationships/hyperlink" Target="https://www.metabeta.com/blog/process/problem-statement-canvas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miroverse/empathy-map-canvas-1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yukti@aicte-india.or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3FA9-7356-4623-B129-4764C3F1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81"/>
          <a:stretch/>
        </p:blipFill>
        <p:spPr>
          <a:xfrm>
            <a:off x="0" y="0"/>
            <a:ext cx="12192000" cy="49377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493776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9993" y="3885971"/>
            <a:ext cx="10952013" cy="2026288"/>
          </a:xfrm>
          <a:prstGeom prst="roundRect">
            <a:avLst>
              <a:gd name="adj" fmla="val 50000"/>
            </a:avLst>
          </a:prstGeom>
          <a:solidFill>
            <a:srgbClr val="F04034"/>
          </a:solidFill>
          <a:ln>
            <a:noFill/>
          </a:ln>
          <a:effectLst>
            <a:outerShdw blurRad="889000" dist="368300" dir="84000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Montserrat" panose="00000500000000000000" pitchFamily="2" charset="0"/>
              </a:rPr>
              <a:t>Innovation Title:</a:t>
            </a:r>
            <a:endParaRPr lang="en-US" sz="5400" dirty="0">
              <a:latin typeface="Montserrat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4698"/>
            <a:ext cx="11831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YUKTI Innovation Challenge 2023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Institution’s Innovation Council (IIC), 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Ministry of Education’s Innovation Cell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Submission of Assignments 1-5 for 1</a:t>
            </a:r>
            <a:r>
              <a:rPr lang="en-IN" sz="2400" b="1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st</a:t>
            </a: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Stage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180391" y="1893404"/>
            <a:ext cx="4656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Proto ID: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IIC Institute Name: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Team Lead Name:</a:t>
            </a:r>
          </a:p>
          <a:p>
            <a:pPr algn="ctr"/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6915541" y="1893404"/>
            <a:ext cx="4656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Theme/Sector of Focus: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Mentor Name: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Team Members:</a:t>
            </a:r>
          </a:p>
          <a:p>
            <a:pPr algn="ctr"/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9991DD-220B-DED6-34E5-8934C07926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50" y="6153070"/>
            <a:ext cx="2202023" cy="78171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4C4E51A-F5A9-07B7-8CA1-FFF57D5932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68" y="6195994"/>
            <a:ext cx="692455" cy="692455"/>
          </a:xfrm>
          <a:prstGeom prst="rect">
            <a:avLst/>
          </a:prstGeom>
        </p:spPr>
      </p:pic>
      <p:pic>
        <p:nvPicPr>
          <p:cNvPr id="13" name="Picture 2" descr="Logo &amp; The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21" y="6167128"/>
            <a:ext cx="1085434" cy="61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65" y="6346293"/>
            <a:ext cx="2097799" cy="431510"/>
          </a:xfrm>
          <a:prstGeom prst="rect">
            <a:avLst/>
          </a:prstGeom>
        </p:spPr>
      </p:pic>
      <p:pic>
        <p:nvPicPr>
          <p:cNvPr id="15" name="Picture 2" descr="Azadi Ka Amrit Mahotsav (Hindi) Logo PNG Vector (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8" y="6205284"/>
            <a:ext cx="901960" cy="61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81" y="6281293"/>
            <a:ext cx="1294870" cy="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040835"/>
            <a:ext cx="11425645" cy="306125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Assignment 5: Submit Brief Presentation on your Innovation and Business Opportunity Plan</a:t>
            </a:r>
            <a:br>
              <a:rPr lang="en-IN" b="1" dirty="0"/>
            </a:br>
            <a:br>
              <a:rPr lang="en-IN" b="1" dirty="0"/>
            </a:br>
            <a:br>
              <a:rPr lang="en-IN" dirty="0"/>
            </a:b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09885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BAFB-6659-8EB1-DFB1-BF939CF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7AB2-091D-7B9D-8EE6-24BDA549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89DED-1983-090D-98AF-F14C606D6616}"/>
              </a:ext>
            </a:extLst>
          </p:cNvPr>
          <p:cNvSpPr txBox="1"/>
          <p:nvPr/>
        </p:nvSpPr>
        <p:spPr>
          <a:xfrm>
            <a:off x="2796540" y="3127494"/>
            <a:ext cx="6263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Presentation Format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4419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390698" y="474269"/>
            <a:ext cx="110488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1. The Overview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07700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C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reate a very high-level overview of your product or service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16012"/>
              </p:ext>
            </p:extLst>
          </p:nvPr>
        </p:nvGraphicFramePr>
        <p:xfrm>
          <a:off x="547490" y="1388933"/>
          <a:ext cx="11097020" cy="5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6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2. The Problem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27724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What problem are you trying to solve? Is it really a problem?</a:t>
            </a:r>
            <a:endParaRPr lang="en-US" sz="20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931409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0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3.The Solution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how are you solving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585218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7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4. The Product/Service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how are you solving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85447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1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191032" y="474269"/>
            <a:ext cx="1180423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5. Market &amp; Opportunity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Describe/Highlight the size of your target market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386586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04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6. The Technology/Innovation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31457"/>
            <a:ext cx="9688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Describe the technologies you are using to solve the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800944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08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7. Competitive Landscape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198692" y="1131457"/>
            <a:ext cx="9794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What are the alternative solutions available in th</a:t>
            </a:r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e market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353359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79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8. Business Model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752475" y="1131457"/>
            <a:ext cx="1081053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What is your revenue model?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70710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/>
              <a:t>Assignment 1: Problem Framing/Statement Canvas</a:t>
            </a:r>
            <a:br>
              <a:rPr lang="en-IN" b="1" dirty="0"/>
            </a:br>
            <a:br>
              <a:rPr lang="en-IN" dirty="0"/>
            </a:br>
            <a:r>
              <a:rPr lang="en-IN" sz="3600" dirty="0"/>
              <a:t>Preparation and Submission of a Problem Statement Canvas Sheet for Validation of your Idea/Prototype/Innovation</a:t>
            </a:r>
            <a:br>
              <a:rPr lang="en-IN" dirty="0"/>
            </a:br>
            <a:br>
              <a:rPr lang="en-IN" dirty="0"/>
            </a:br>
            <a:r>
              <a:rPr lang="en-IN" sz="2800" i="1" dirty="0"/>
              <a:t>Find few Sample Problem Statement/Framing Canvas copy for Reference and Blank Formats for Fill up and Upload  the same (jpg or pdf) in the YUKTI Portal.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5708247"/>
            <a:ext cx="1132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i="1" dirty="0"/>
              <a:t>Please refer the example and format of Problem Statement Canvas provided at </a:t>
            </a:r>
            <a:r>
              <a:rPr lang="en-IN" i="1" dirty="0">
                <a:hlinkClick r:id="rId2"/>
              </a:rPr>
              <a:t>https://www.metabeta.com/blog/process/problem-statement-canvas/</a:t>
            </a:r>
            <a:r>
              <a:rPr lang="en-IN" i="1" dirty="0"/>
              <a:t>. Alternatively can refer the Problem Framing Canvas at </a:t>
            </a:r>
            <a:r>
              <a:rPr lang="en-IN" i="1" dirty="0">
                <a:hlinkClick r:id="rId3"/>
              </a:rPr>
              <a:t>https://miro.com/miroverse/problem-framing-canvas-1/</a:t>
            </a:r>
            <a:r>
              <a:rPr lang="en-IN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14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9 Traction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Montserrat" panose="00000500000000000000" pitchFamily="2" charset="0"/>
              </a:rPr>
              <a:t>Customer Validation</a:t>
            </a:r>
            <a:endParaRPr lang="en-US" sz="19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142045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65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47474" y="472096"/>
            <a:ext cx="1202260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10. Resource Mobilization Plan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Montserrat" panose="00000500000000000000" pitchFamily="2" charset="0"/>
              </a:rPr>
              <a:t>What is your Resource Mobilization Strategy and What you have done so far? </a:t>
            </a:r>
            <a:endParaRPr lang="en-US" sz="19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831242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05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47474" y="472096"/>
            <a:ext cx="1202260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11. Way forward Strategy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Montserrat" panose="00000500000000000000" pitchFamily="2" charset="0"/>
              </a:rPr>
              <a:t>What is your implementation strategy in short-term, midterm and long-term?</a:t>
            </a:r>
            <a:endParaRPr lang="en-US" sz="19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30594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41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12. The Team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099149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Show the people behind the idea and briefly describe their role</a:t>
            </a:r>
            <a:endParaRPr lang="en-US" sz="20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686604"/>
              </p:ext>
            </p:extLst>
          </p:nvPr>
        </p:nvGraphicFramePr>
        <p:xfrm>
          <a:off x="791815" y="1611271"/>
          <a:ext cx="10608370" cy="499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6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2096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13. Contact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-66716" y="1131457"/>
            <a:ext cx="1232543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rgbClr val="F04034"/>
                </a:solidFill>
                <a:latin typeface="Montserrat" panose="00000500000000000000" pitchFamily="2" charset="0"/>
              </a:rPr>
              <a:t>Leave your contact details and let people know how to reach you quickly</a:t>
            </a:r>
            <a:endParaRPr lang="en-US" sz="19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2617C-0CCB-480D-A055-56858B538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631450"/>
              </p:ext>
            </p:extLst>
          </p:nvPr>
        </p:nvGraphicFramePr>
        <p:xfrm>
          <a:off x="619015" y="1408439"/>
          <a:ext cx="11068160" cy="501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00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97ACA13C-58B6-4BC3-A6B8-14B40AA351A6}"/>
              </a:ext>
            </a:extLst>
          </p:cNvPr>
          <p:cNvSpPr/>
          <p:nvPr/>
        </p:nvSpPr>
        <p:spPr>
          <a:xfrm>
            <a:off x="2313991" y="223933"/>
            <a:ext cx="7008534" cy="6450253"/>
          </a:xfrm>
          <a:prstGeom prst="donut">
            <a:avLst>
              <a:gd name="adj" fmla="val 22544"/>
            </a:avLst>
          </a:prstGeom>
          <a:solidFill>
            <a:srgbClr val="F9F9F9"/>
          </a:solidFill>
          <a:ln>
            <a:noFill/>
          </a:ln>
          <a:effectLst>
            <a:outerShdw blurRad="6731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B2FAB-385E-41D5-BFD5-0E6058CF3BED}"/>
              </a:ext>
            </a:extLst>
          </p:cNvPr>
          <p:cNvSpPr/>
          <p:nvPr/>
        </p:nvSpPr>
        <p:spPr>
          <a:xfrm>
            <a:off x="3082833" y="2332957"/>
            <a:ext cx="3233533" cy="1746913"/>
          </a:xfrm>
          <a:prstGeom prst="rect">
            <a:avLst/>
          </a:pr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8ACB6-E0DB-4E25-9B73-FB3450893755}"/>
              </a:ext>
            </a:extLst>
          </p:cNvPr>
          <p:cNvSpPr/>
          <p:nvPr/>
        </p:nvSpPr>
        <p:spPr>
          <a:xfrm>
            <a:off x="5553228" y="2552458"/>
            <a:ext cx="1326108" cy="130791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6EEB4-FBA9-4485-A351-F1CE6BD5232A}"/>
              </a:ext>
            </a:extLst>
          </p:cNvPr>
          <p:cNvSpPr txBox="1"/>
          <p:nvPr/>
        </p:nvSpPr>
        <p:spPr>
          <a:xfrm>
            <a:off x="3428443" y="2421583"/>
            <a:ext cx="5335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lang="en-US" sz="8800" i="1" spc="600" dirty="0">
                <a:solidFill>
                  <a:srgbClr val="EE2516"/>
                </a:solidFill>
              </a:rPr>
              <a:t>you</a:t>
            </a:r>
            <a:endParaRPr lang="id-ID" sz="8800" i="1" spc="600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02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272" y="124199"/>
            <a:ext cx="11895153" cy="6624303"/>
            <a:chOff x="143122" y="105149"/>
            <a:chExt cx="11895153" cy="6624303"/>
          </a:xfrm>
        </p:grpSpPr>
        <p:pic>
          <p:nvPicPr>
            <p:cNvPr id="5122" name="Picture 2" descr="Problem statement canvas for startups and innovation tea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2" y="1075149"/>
              <a:ext cx="11895153" cy="565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23437" y="632525"/>
              <a:ext cx="52876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Who is your Customer Segment: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3436" y="208095"/>
              <a:ext cx="528761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Idea/Innovation Title:</a:t>
              </a:r>
            </a:p>
            <a:p>
              <a:r>
                <a:rPr lang="en-IN" sz="1000" dirty="0">
                  <a:solidFill>
                    <a:srgbClr val="C00000"/>
                  </a:solidFill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890" y="779963"/>
              <a:ext cx="420762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Prepared By: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90" y="105149"/>
              <a:ext cx="420762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C00000"/>
                  </a:solidFill>
                </a:rPr>
                <a:t>Problem Statement Canvas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6879" y="197377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YUKTI Proto ID: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6879" y="510355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Date of Submission: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6879" y="807050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Contact No: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903" y="1991205"/>
              <a:ext cx="364209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9653" y="1991205"/>
              <a:ext cx="364209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1403" y="1991205"/>
              <a:ext cx="364209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903" y="4767535"/>
              <a:ext cx="364209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61403" y="4692365"/>
              <a:ext cx="364209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9653" y="4490536"/>
              <a:ext cx="364209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69653" y="5923471"/>
              <a:ext cx="364209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9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/>
              <a:t>Assignment 2: Empathy Map/Opportunity Canvas</a:t>
            </a:r>
            <a:br>
              <a:rPr lang="en-IN" b="1" dirty="0"/>
            </a:br>
            <a:br>
              <a:rPr lang="en-IN" dirty="0"/>
            </a:br>
            <a:r>
              <a:rPr lang="en-IN" sz="4000" dirty="0"/>
              <a:t>Preparation and Submission of an Empathy Map/ Opportunity Canvas Sheet for Validation of your Prototype/Innovation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800" i="1" dirty="0"/>
              <a:t>Find few Sample empathy canvas copy for Reference and a Blank Format for Fill up and Upload the same (jpg or pdf) in the YUKTI Portal.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7929" y="5910332"/>
            <a:ext cx="961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/>
              <a:t>Complete Guidance of Preparing Empathy Canvas with Templet Available at </a:t>
            </a:r>
            <a:r>
              <a:rPr lang="en-IN" sz="1400" i="1" dirty="0">
                <a:hlinkClick r:id="rId2"/>
              </a:rPr>
              <a:t>https://miro.com/miroverse/empathy-map-canvas-1/</a:t>
            </a:r>
            <a:endParaRPr lang="en-IN" sz="1400" i="1" dirty="0"/>
          </a:p>
          <a:p>
            <a:r>
              <a:rPr lang="en-IN" sz="1400" i="1" dirty="0"/>
              <a:t>Opportunity Canvas at </a:t>
            </a:r>
          </a:p>
        </p:txBody>
      </p:sp>
    </p:spTree>
    <p:extLst>
      <p:ext uri="{BB962C8B-B14F-4D97-AF65-F5344CB8AC3E}">
        <p14:creationId xmlns:p14="http://schemas.microsoft.com/office/powerpoint/2010/main" val="2810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Empathy Map Canvas | Personas | | Soft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1301" y="2877909"/>
              <a:ext cx="3334345" cy="20928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0168" y="1240849"/>
              <a:ext cx="506275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7130" y="197377"/>
              <a:ext cx="2156668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Who is your Customer Segment: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71155" y="197377"/>
              <a:ext cx="3584525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Idea/Innovation Title: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r>
                <a:rPr lang="en-IN" sz="1000" dirty="0">
                  <a:solidFill>
                    <a:srgbClr val="C00000"/>
                  </a:solidFill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71154" y="825641"/>
              <a:ext cx="358452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YUKTI Proto ID: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301" y="840601"/>
              <a:ext cx="223134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Designed By: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9998" y="825641"/>
              <a:ext cx="21991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Date of Submission: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26335" y="3001020"/>
              <a:ext cx="196966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926" y="3001020"/>
              <a:ext cx="1733165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9843" y="4668858"/>
              <a:ext cx="196966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4083" y="1256528"/>
              <a:ext cx="506275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54291" y="2408788"/>
              <a:ext cx="292019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54291" y="4007138"/>
              <a:ext cx="292019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9787" y="5669131"/>
              <a:ext cx="712156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3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/>
              <a:t>Assignment 3: Business Model Canvas</a:t>
            </a:r>
            <a:br>
              <a:rPr lang="en-IN" b="1" dirty="0"/>
            </a:br>
            <a:br>
              <a:rPr lang="en-IN" dirty="0"/>
            </a:br>
            <a:r>
              <a:rPr lang="en-IN" sz="3200" dirty="0"/>
              <a:t>Preparation and Submission of an Business Model Canvas Sheet for Business Opportunity Validation of your Prototype/Innovation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800" i="1" dirty="0"/>
              <a:t>Find few Sample Business Model Validation copy for Reference and a Blank Framework for Fill up and Upload of the same (jpg or pdf) in the YUKTI Portal. </a:t>
            </a:r>
          </a:p>
        </p:txBody>
      </p:sp>
    </p:spTree>
    <p:extLst>
      <p:ext uri="{BB962C8B-B14F-4D97-AF65-F5344CB8AC3E}">
        <p14:creationId xmlns:p14="http://schemas.microsoft.com/office/powerpoint/2010/main" val="28846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6E2773F-F0A6-43E3-A16E-251DFD4A3B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F5A431-A5FC-4E1F-A322-8A1F91107D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2F723AA-2DA6-49DC-ABC9-5DF78E6443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BC8C9C-844D-4430-BE5A-D9A0F084C8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E68275F-F252-44FA-99F3-CB9FEE90F5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D2AEB4F-ADEA-4599-A640-4F07432E2A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3413FFE-1ED3-43E3-B2F3-8440B1FAB5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53F81F-464C-4D15-95A4-AB2639B594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4CEAE-DC56-4439-B12E-8564CB8B6A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43064A-A560-4004-B693-73D5E4FE2F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C0C4-9EB4-48D6-BDC6-0E67AB01A2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360E4C09-33CD-4429-8113-4336EE2661D1}" type="slidenum">
              <a:rPr lang="en-AU" smtClean="0"/>
              <a:t>7</a:t>
            </a:fld>
            <a:endParaRPr lang="en-AU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F1946070-EBC9-431A-BA99-4C35152B0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624" y="214118"/>
            <a:ext cx="1350169" cy="108000"/>
          </a:xfrm>
        </p:spPr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739843" y="20468"/>
            <a:ext cx="869683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C00000"/>
                </a:solidFill>
              </a:rPr>
              <a:t>Idea/Innovation Title:</a:t>
            </a:r>
          </a:p>
          <a:p>
            <a:r>
              <a:rPr lang="en-IN" sz="1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53854" y="25140"/>
            <a:ext cx="163337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C00000"/>
                </a:solidFill>
              </a:rPr>
              <a:t>YUKTI Proto ID:</a:t>
            </a:r>
          </a:p>
          <a:p>
            <a:endParaRPr lang="en-IN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629"/>
            <a:ext cx="11425645" cy="6500948"/>
          </a:xfrm>
        </p:spPr>
        <p:txBody>
          <a:bodyPr>
            <a:normAutofit/>
          </a:bodyPr>
          <a:lstStyle/>
          <a:p>
            <a:r>
              <a:rPr lang="en-IN" b="1" dirty="0"/>
              <a:t>Assignment 4: Recent Images of Prototype/Innovation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lang="en-IN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214210" y="2086245"/>
            <a:ext cx="66901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Place at least two –three recent images of your product/innovation</a:t>
            </a:r>
            <a:br>
              <a:rPr lang="en-IN" sz="2400" b="1" dirty="0">
                <a:latin typeface="+mj-lt"/>
              </a:rPr>
            </a:br>
            <a:br>
              <a:rPr lang="en-IN" sz="2400" b="1" dirty="0">
                <a:latin typeface="+mj-lt"/>
              </a:rPr>
            </a:br>
            <a:r>
              <a:rPr lang="en-IN" sz="2400" b="1" dirty="0">
                <a:latin typeface="+mj-lt"/>
              </a:rPr>
              <a:t>&amp; </a:t>
            </a:r>
            <a:br>
              <a:rPr lang="en-IN" sz="2400" b="1" dirty="0">
                <a:latin typeface="+mj-lt"/>
              </a:rPr>
            </a:br>
            <a:r>
              <a:rPr lang="en-IN" sz="2400" b="1" dirty="0">
                <a:latin typeface="+mj-lt"/>
              </a:rPr>
              <a:t> </a:t>
            </a:r>
            <a:br>
              <a:rPr lang="en-IN" sz="2400" b="1" dirty="0">
                <a:latin typeface="+mj-lt"/>
              </a:rPr>
            </a:br>
            <a:r>
              <a:rPr lang="en-IN" sz="2400" b="1" dirty="0">
                <a:latin typeface="+mj-lt"/>
              </a:rPr>
              <a:t>Place the URL of maximum 3 minutes video on your product/innovation. Refer video preparation guideline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5550424"/>
            <a:ext cx="6291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</a:t>
            </a:r>
          </a:p>
          <a:p>
            <a:pPr marL="228600" indent="-228600">
              <a:buAutoNum type="arabicPeriod"/>
            </a:pPr>
            <a:r>
              <a:rPr lang="en-US" sz="1200" dirty="0"/>
              <a:t>If video contains the IP component then video may be uploaded in the google drive and access shall be given to  </a:t>
            </a:r>
            <a:r>
              <a:rPr lang="en-US" sz="1200" dirty="0">
                <a:hlinkClick r:id="rId2"/>
              </a:rPr>
              <a:t>yukti@aicte-india.org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Due to ease of accessibility, the video may be uploaded on YouTube and video link should be provided. </a:t>
            </a:r>
          </a:p>
          <a:p>
            <a:pPr marL="228600" indent="-228600">
              <a:buAutoNum type="arabicPeriod"/>
            </a:pPr>
            <a:r>
              <a:rPr lang="en-US" sz="1200" dirty="0"/>
              <a:t>Only provide video URL/Link and no video should be sent in email to MIC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41" y="819673"/>
            <a:ext cx="5069901" cy="4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6600"/>
      </a:accent2>
      <a:accent3>
        <a:srgbClr val="FF3399"/>
      </a:accent3>
      <a:accent4>
        <a:srgbClr val="FF6600"/>
      </a:accent4>
      <a:accent5>
        <a:srgbClr val="FF3399"/>
      </a:accent5>
      <a:accent6>
        <a:srgbClr val="FF6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1195</Words>
  <Application>Microsoft Office PowerPoint</Application>
  <PresentationFormat>Widescreen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Office Theme</vt:lpstr>
      <vt:lpstr>PowerPoint Presentation</vt:lpstr>
      <vt:lpstr>Assignment 1: Problem Framing/Statement Canvas  Preparation and Submission of a Problem Statement Canvas Sheet for Validation of your Idea/Prototype/Innovation  Find few Sample Problem Statement/Framing Canvas copy for Reference and Blank Formats for Fill up and Upload  the same (jpg or pdf) in the YUKTI Portal. </vt:lpstr>
      <vt:lpstr>PowerPoint Presentation</vt:lpstr>
      <vt:lpstr>Assignment 2: Empathy Map/Opportunity Canvas  Preparation and Submission of an Empathy Map/ Opportunity Canvas Sheet for Validation of your Prototype/Innovation   Find few Sample empathy canvas copy for Reference and a Blank Format for Fill up and Upload the same (jpg or pdf) in the YUKTI Portal. </vt:lpstr>
      <vt:lpstr>PowerPoint Presentation</vt:lpstr>
      <vt:lpstr>Assignment 3: Business Model Canvas  Preparation and Submission of an Business Model Canvas Sheet for Business Opportunity Validation of your Prototype/Innovation   Find few Sample Business Model Validation copy for Reference and a Blank Framework for Fill up and Upload of the same (jpg or pdf) in the YUKTI Portal. </vt:lpstr>
      <vt:lpstr>PowerPoint Presentation</vt:lpstr>
      <vt:lpstr>Assignment 4: Recent Images of Prototype/Innovation   </vt:lpstr>
      <vt:lpstr>PowerPoint Presentation</vt:lpstr>
      <vt:lpstr>Assignment 5: Submit Brief Presentation on your Innovation and Business Opportunity Plan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Asha Rani Borah</cp:lastModifiedBy>
  <cp:revision>239</cp:revision>
  <dcterms:created xsi:type="dcterms:W3CDTF">2018-08-17T08:14:21Z</dcterms:created>
  <dcterms:modified xsi:type="dcterms:W3CDTF">2023-12-15T10:57:31Z</dcterms:modified>
</cp:coreProperties>
</file>