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7" r:id="rId6"/>
    <p:sldId id="268" r:id="rId7"/>
    <p:sldId id="260" r:id="rId8"/>
    <p:sldId id="261" r:id="rId9"/>
    <p:sldId id="262" r:id="rId10"/>
    <p:sldId id="264" r:id="rId11"/>
    <p:sldId id="263" r:id="rId12"/>
    <p:sldId id="265" r:id="rId13"/>
    <p:sldId id="266" r:id="rId14"/>
    <p:sldId id="270" r:id="rId15"/>
    <p:sldId id="271"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7" autoAdjust="0"/>
    <p:restoredTop sz="94660"/>
  </p:normalViewPr>
  <p:slideViewPr>
    <p:cSldViewPr snapToGrid="0">
      <p:cViewPr varScale="1">
        <p:scale>
          <a:sx n="86" d="100"/>
          <a:sy n="86"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050B9A2-D33F-48A4-AB3F-16F520D0C4B9}" type="slidenum">
              <a:rPr lang="en-US" smtClean="0"/>
              <a:t>‹#›</a:t>
            </a:fld>
            <a:endParaRPr lang="en-US"/>
          </a:p>
        </p:txBody>
      </p:sp>
    </p:spTree>
    <p:extLst>
      <p:ext uri="{BB962C8B-B14F-4D97-AF65-F5344CB8AC3E}">
        <p14:creationId xmlns:p14="http://schemas.microsoft.com/office/powerpoint/2010/main" val="60025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363640-0702-4A87-AD98-97738F3D2E4F}"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312725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6320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73673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066498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363640-0702-4A87-AD98-97738F3D2E4F}"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2975602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363640-0702-4A87-AD98-97738F3D2E4F}"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72875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370917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272829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334648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363640-0702-4A87-AD98-97738F3D2E4F}"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70742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63640-0702-4A87-AD98-97738F3D2E4F}"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88221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63640-0702-4A87-AD98-97738F3D2E4F}"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349527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63640-0702-4A87-AD98-97738F3D2E4F}"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343056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63640-0702-4A87-AD98-97738F3D2E4F}"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81039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363640-0702-4A87-AD98-97738F3D2E4F}"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30778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363640-0702-4A87-AD98-97738F3D2E4F}"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50B9A2-D33F-48A4-AB3F-16F520D0C4B9}" type="slidenum">
              <a:rPr lang="en-US" smtClean="0"/>
              <a:t>‹#›</a:t>
            </a:fld>
            <a:endParaRPr lang="en-US"/>
          </a:p>
        </p:txBody>
      </p:sp>
    </p:spTree>
    <p:extLst>
      <p:ext uri="{BB962C8B-B14F-4D97-AF65-F5344CB8AC3E}">
        <p14:creationId xmlns:p14="http://schemas.microsoft.com/office/powerpoint/2010/main" val="1581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0363640-0702-4A87-AD98-97738F3D2E4F}" type="datetimeFigureOut">
              <a:rPr lang="en-US" smtClean="0"/>
              <a:t>5/8/2019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050B9A2-D33F-48A4-AB3F-16F520D0C4B9}" type="slidenum">
              <a:rPr lang="en-US" smtClean="0"/>
              <a:t>‹#›</a:t>
            </a:fld>
            <a:endParaRPr lang="en-US"/>
          </a:p>
        </p:txBody>
      </p:sp>
    </p:spTree>
    <p:extLst>
      <p:ext uri="{BB962C8B-B14F-4D97-AF65-F5344CB8AC3E}">
        <p14:creationId xmlns:p14="http://schemas.microsoft.com/office/powerpoint/2010/main" val="27804541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5">
            <a:extLst>
              <a:ext uri="{FF2B5EF4-FFF2-40B4-BE49-F238E27FC236}">
                <a16:creationId xmlns:a16="http://schemas.microsoft.com/office/drawing/2014/main" id="{F032EDB6-F2A7-4A29-9555-58729910B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9BD6EAF2-4403-4D72-98AA-E839C0EEF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03A1A3AB-744C-456D-8F59-3C5340DD1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521E07B-0F7A-4BFD-8471-A85285E4FD09}"/>
              </a:ext>
            </a:extLst>
          </p:cNvPr>
          <p:cNvSpPr>
            <a:spLocks noGrp="1"/>
          </p:cNvSpPr>
          <p:nvPr>
            <p:ph type="ctrTitle"/>
          </p:nvPr>
        </p:nvSpPr>
        <p:spPr>
          <a:xfrm>
            <a:off x="649975" y="4517136"/>
            <a:ext cx="10893095" cy="1174947"/>
          </a:xfrm>
        </p:spPr>
        <p:txBody>
          <a:bodyPr>
            <a:normAutofit/>
          </a:bodyPr>
          <a:lstStyle/>
          <a:p>
            <a:pPr>
              <a:lnSpc>
                <a:spcPct val="90000"/>
              </a:lnSpc>
            </a:pPr>
            <a:r>
              <a:rPr lang="en-US" sz="2400" b="1"/>
              <a:t>Who’s most trusted Brand?</a:t>
            </a:r>
            <a:br>
              <a:rPr lang="en-US" sz="2400" b="1"/>
            </a:br>
            <a:r>
              <a:rPr lang="en-US" sz="2400" b="1"/>
              <a:t>What’s social media saying?</a:t>
            </a:r>
            <a:br>
              <a:rPr lang="en-US" sz="2400" b="1"/>
            </a:br>
            <a:r>
              <a:rPr lang="en-US" sz="2400" b="1"/>
              <a:t>How’s Social sites defining them?</a:t>
            </a:r>
          </a:p>
        </p:txBody>
      </p:sp>
      <p:sp>
        <p:nvSpPr>
          <p:cNvPr id="3" name="Subtitle 2">
            <a:extLst>
              <a:ext uri="{FF2B5EF4-FFF2-40B4-BE49-F238E27FC236}">
                <a16:creationId xmlns:a16="http://schemas.microsoft.com/office/drawing/2014/main" id="{D9BA89CD-D1D9-4170-AC55-80B6D8F67C2D}"/>
              </a:ext>
            </a:extLst>
          </p:cNvPr>
          <p:cNvSpPr>
            <a:spLocks noGrp="1"/>
          </p:cNvSpPr>
          <p:nvPr>
            <p:ph type="subTitle" idx="1"/>
          </p:nvPr>
        </p:nvSpPr>
        <p:spPr>
          <a:xfrm>
            <a:off x="649976" y="5692877"/>
            <a:ext cx="10893095" cy="535304"/>
          </a:xfrm>
        </p:spPr>
        <p:txBody>
          <a:bodyPr>
            <a:normAutofit lnSpcReduction="10000"/>
          </a:bodyPr>
          <a:lstStyle/>
          <a:p>
            <a:pPr>
              <a:lnSpc>
                <a:spcPct val="90000"/>
              </a:lnSpc>
            </a:pPr>
            <a:r>
              <a:rPr lang="en-US" sz="1200" b="1" dirty="0"/>
              <a:t>					Let’s start a journey of Analytics in Auto Industry…..!	</a:t>
            </a:r>
          </a:p>
          <a:p>
            <a:pPr>
              <a:lnSpc>
                <a:spcPct val="90000"/>
              </a:lnSpc>
            </a:pPr>
            <a:r>
              <a:rPr lang="en-US" sz="1200" b="1" dirty="0"/>
              <a:t>												- </a:t>
            </a:r>
            <a:r>
              <a:rPr lang="en-US" sz="1200" b="1" u="sng" dirty="0"/>
              <a:t>Sandhya Kumari</a:t>
            </a:r>
            <a:r>
              <a:rPr lang="en-US" sz="1200" b="1" dirty="0"/>
              <a:t>	</a:t>
            </a:r>
          </a:p>
          <a:p>
            <a:pPr>
              <a:lnSpc>
                <a:spcPct val="90000"/>
              </a:lnSpc>
            </a:pPr>
            <a:endParaRPr lang="en-US" sz="1200" b="1" dirty="0"/>
          </a:p>
          <a:p>
            <a:pPr>
              <a:lnSpc>
                <a:spcPct val="90000"/>
              </a:lnSpc>
            </a:pPr>
            <a:endParaRPr lang="en-US" sz="1200" b="1" dirty="0"/>
          </a:p>
          <a:p>
            <a:pPr>
              <a:lnSpc>
                <a:spcPct val="90000"/>
              </a:lnSpc>
            </a:pPr>
            <a:endParaRPr lang="en-US" sz="1100" dirty="0"/>
          </a:p>
        </p:txBody>
      </p:sp>
      <p:pic>
        <p:nvPicPr>
          <p:cNvPr id="45" name="Picture 44" descr="A picture containing clipart&#10;&#10;Description generated with very high confidence">
            <a:extLst>
              <a:ext uri="{FF2B5EF4-FFF2-40B4-BE49-F238E27FC236}">
                <a16:creationId xmlns:a16="http://schemas.microsoft.com/office/drawing/2014/main" id="{A01E1E2B-3954-46AA-A6BF-46A4449A2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861" y="946055"/>
            <a:ext cx="2626614" cy="2197978"/>
          </a:xfrm>
          <a:prstGeom prst="roundRect">
            <a:avLst>
              <a:gd name="adj" fmla="val 1858"/>
            </a:avLst>
          </a:prstGeom>
          <a:effectLst/>
        </p:spPr>
      </p:pic>
      <p:pic>
        <p:nvPicPr>
          <p:cNvPr id="36" name="Picture 35" descr="A screenshot of a cell phone&#10;&#10;Description generated with very high confidence">
            <a:extLst>
              <a:ext uri="{FF2B5EF4-FFF2-40B4-BE49-F238E27FC236}">
                <a16:creationId xmlns:a16="http://schemas.microsoft.com/office/drawing/2014/main" id="{0B09357F-CE03-4455-B7D9-D22B1E495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966" y="973614"/>
            <a:ext cx="3005033" cy="2253774"/>
          </a:xfrm>
          <a:prstGeom prst="roundRect">
            <a:avLst>
              <a:gd name="adj" fmla="val 1858"/>
            </a:avLst>
          </a:prstGeom>
          <a:effectLst/>
        </p:spPr>
      </p:pic>
      <p:pic>
        <p:nvPicPr>
          <p:cNvPr id="39" name="Picture 38">
            <a:extLst>
              <a:ext uri="{FF2B5EF4-FFF2-40B4-BE49-F238E27FC236}">
                <a16:creationId xmlns:a16="http://schemas.microsoft.com/office/drawing/2014/main" id="{81A4EB1E-2F69-481D-9894-8EB4D8420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021" y="2266950"/>
            <a:ext cx="2712922" cy="790358"/>
          </a:xfrm>
          <a:prstGeom prst="roundRect">
            <a:avLst>
              <a:gd name="adj" fmla="val 1858"/>
            </a:avLst>
          </a:prstGeom>
          <a:effectLst/>
        </p:spPr>
      </p:pic>
      <p:sp>
        <p:nvSpPr>
          <p:cNvPr id="56" name="Rectangle 55">
            <a:extLst>
              <a:ext uri="{FF2B5EF4-FFF2-40B4-BE49-F238E27FC236}">
                <a16:creationId xmlns:a16="http://schemas.microsoft.com/office/drawing/2014/main" id="{E3882596-DDE6-4106-A6C4-50CAEE3A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1416A48-63C0-4987-80A5-68AC0EB307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916" y="1107398"/>
            <a:ext cx="2609850" cy="2119990"/>
          </a:xfrm>
          <a:prstGeom prst="rect">
            <a:avLst/>
          </a:prstGeom>
        </p:spPr>
      </p:pic>
    </p:spTree>
    <p:extLst>
      <p:ext uri="{BB962C8B-B14F-4D97-AF65-F5344CB8AC3E}">
        <p14:creationId xmlns:p14="http://schemas.microsoft.com/office/powerpoint/2010/main" val="294281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7" name="Rectangle 66">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Oval 69">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2" name="Oval 71">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F41343-3D21-46C4-8F69-55928842BADD}"/>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200" b="0" i="0" kern="1200" dirty="0">
                <a:solidFill>
                  <a:schemeClr val="bg2"/>
                </a:solidFill>
                <a:latin typeface="+mj-lt"/>
                <a:ea typeface="+mj-ea"/>
                <a:cs typeface="+mj-cs"/>
              </a:rPr>
              <a:t>Honda automobile has great levels of engagement on Twitter. Looking at messy user description, it can be said that Honda audience consists of both auto dealers and individuals.</a:t>
            </a:r>
          </a:p>
        </p:txBody>
      </p:sp>
      <p:grpSp>
        <p:nvGrpSpPr>
          <p:cNvPr id="77" name="Group 76">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8" name="Rectangle 77">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1DBF219C-C553-4235-B613-B6452668456C}"/>
              </a:ext>
            </a:extLst>
          </p:cNvPr>
          <p:cNvPicPr>
            <a:picLocks noChangeAspect="1"/>
          </p:cNvPicPr>
          <p:nvPr/>
        </p:nvPicPr>
        <p:blipFill>
          <a:blip r:embed="rId3"/>
          <a:stretch>
            <a:fillRect/>
          </a:stretch>
        </p:blipFill>
        <p:spPr>
          <a:xfrm>
            <a:off x="294663" y="1597827"/>
            <a:ext cx="7813243" cy="4392180"/>
          </a:xfrm>
          <a:prstGeom prst="rect">
            <a:avLst/>
          </a:prstGeom>
        </p:spPr>
      </p:pic>
      <p:pic>
        <p:nvPicPr>
          <p:cNvPr id="36" name="Picture 35">
            <a:extLst>
              <a:ext uri="{FF2B5EF4-FFF2-40B4-BE49-F238E27FC236}">
                <a16:creationId xmlns:a16="http://schemas.microsoft.com/office/drawing/2014/main" id="{127F0BC3-6837-49D6-9DB6-05AF81FEE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50" y="83489"/>
            <a:ext cx="1477509" cy="705111"/>
          </a:xfrm>
          <a:prstGeom prst="rect">
            <a:avLst/>
          </a:prstGeom>
        </p:spPr>
      </p:pic>
    </p:spTree>
    <p:extLst>
      <p:ext uri="{BB962C8B-B14F-4D97-AF65-F5344CB8AC3E}">
        <p14:creationId xmlns:p14="http://schemas.microsoft.com/office/powerpoint/2010/main" val="129489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86" name="Rectangle 8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Oval 8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Oval 8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4" name="Rectangle 9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8E1C2C-D2FE-46E3-975C-887DA83278D8}"/>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200" b="0" i="0" kern="1200" dirty="0">
                <a:solidFill>
                  <a:schemeClr val="bg2"/>
                </a:solidFill>
                <a:latin typeface="+mj-lt"/>
                <a:ea typeface="+mj-ea"/>
                <a:cs typeface="+mj-cs"/>
              </a:rPr>
              <a:t>Nissan seem to have very  high levels of involvement on social sites.</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Engaged audience are mainly auto dealers  and some car enthusiast.</a:t>
            </a:r>
          </a:p>
        </p:txBody>
      </p:sp>
      <p:grpSp>
        <p:nvGrpSpPr>
          <p:cNvPr id="96" name="Group 95">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97" name="Rectangle 96">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8"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9"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AEDDDB20-5FA7-4DF9-9458-54B2F18B088B}"/>
              </a:ext>
            </a:extLst>
          </p:cNvPr>
          <p:cNvPicPr>
            <a:picLocks noChangeAspect="1"/>
          </p:cNvPicPr>
          <p:nvPr/>
        </p:nvPicPr>
        <p:blipFill>
          <a:blip r:embed="rId3"/>
          <a:stretch>
            <a:fillRect/>
          </a:stretch>
        </p:blipFill>
        <p:spPr>
          <a:xfrm>
            <a:off x="170740" y="1683054"/>
            <a:ext cx="7797210" cy="4191000"/>
          </a:xfrm>
          <a:prstGeom prst="rect">
            <a:avLst/>
          </a:prstGeom>
        </p:spPr>
      </p:pic>
      <p:pic>
        <p:nvPicPr>
          <p:cNvPr id="31" name="Picture 30" descr="A picture containing clipart&#10;&#10;Description generated with very high confidence">
            <a:extLst>
              <a:ext uri="{FF2B5EF4-FFF2-40B4-BE49-F238E27FC236}">
                <a16:creationId xmlns:a16="http://schemas.microsoft.com/office/drawing/2014/main" id="{5588571D-79AA-4ABB-B931-6A410C4A7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41" y="61548"/>
            <a:ext cx="1747747" cy="1148825"/>
          </a:xfrm>
          <a:prstGeom prst="roundRect">
            <a:avLst>
              <a:gd name="adj" fmla="val 1858"/>
            </a:avLst>
          </a:prstGeom>
          <a:effectLst/>
        </p:spPr>
      </p:pic>
    </p:spTree>
    <p:extLst>
      <p:ext uri="{BB962C8B-B14F-4D97-AF65-F5344CB8AC3E}">
        <p14:creationId xmlns:p14="http://schemas.microsoft.com/office/powerpoint/2010/main" val="353225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EB15-E567-430F-AC8C-3B99F1F21151}"/>
              </a:ext>
            </a:extLst>
          </p:cNvPr>
          <p:cNvSpPr>
            <a:spLocks noGrp="1"/>
          </p:cNvSpPr>
          <p:nvPr>
            <p:ph type="title"/>
          </p:nvPr>
        </p:nvSpPr>
        <p:spPr>
          <a:xfrm>
            <a:off x="757646" y="714425"/>
            <a:ext cx="9457507" cy="1135789"/>
          </a:xfrm>
        </p:spPr>
        <p:txBody>
          <a:bodyPr/>
          <a:lstStyle/>
          <a:p>
            <a:r>
              <a:rPr lang="en-US" dirty="0"/>
              <a:t>What does the sentiment Analysis say?</a:t>
            </a:r>
          </a:p>
        </p:txBody>
      </p:sp>
      <p:pic>
        <p:nvPicPr>
          <p:cNvPr id="10" name="Picture 9">
            <a:extLst>
              <a:ext uri="{FF2B5EF4-FFF2-40B4-BE49-F238E27FC236}">
                <a16:creationId xmlns:a16="http://schemas.microsoft.com/office/drawing/2014/main" id="{10BBF6CF-D348-4A70-B2AC-78C7AAD1600B}"/>
              </a:ext>
            </a:extLst>
          </p:cNvPr>
          <p:cNvPicPr>
            <a:picLocks noChangeAspect="1"/>
          </p:cNvPicPr>
          <p:nvPr/>
        </p:nvPicPr>
        <p:blipFill>
          <a:blip r:embed="rId2"/>
          <a:stretch>
            <a:fillRect/>
          </a:stretch>
        </p:blipFill>
        <p:spPr>
          <a:xfrm>
            <a:off x="194569" y="3357946"/>
            <a:ext cx="4945602" cy="2430295"/>
          </a:xfrm>
          <a:prstGeom prst="rect">
            <a:avLst/>
          </a:prstGeom>
        </p:spPr>
      </p:pic>
      <p:pic>
        <p:nvPicPr>
          <p:cNvPr id="11" name="Picture 10">
            <a:extLst>
              <a:ext uri="{FF2B5EF4-FFF2-40B4-BE49-F238E27FC236}">
                <a16:creationId xmlns:a16="http://schemas.microsoft.com/office/drawing/2014/main" id="{FCAA718D-452D-43B7-947F-9BC6964F3ED8}"/>
              </a:ext>
            </a:extLst>
          </p:cNvPr>
          <p:cNvPicPr>
            <a:picLocks noChangeAspect="1"/>
          </p:cNvPicPr>
          <p:nvPr/>
        </p:nvPicPr>
        <p:blipFill>
          <a:blip r:embed="rId3"/>
          <a:stretch>
            <a:fillRect/>
          </a:stretch>
        </p:blipFill>
        <p:spPr>
          <a:xfrm>
            <a:off x="6605296" y="3321708"/>
            <a:ext cx="5086595" cy="2466533"/>
          </a:xfrm>
          <a:prstGeom prst="rect">
            <a:avLst/>
          </a:prstGeom>
        </p:spPr>
      </p:pic>
      <p:pic>
        <p:nvPicPr>
          <p:cNvPr id="13" name="Picture 12" descr="A picture containing clipart&#10;&#10;Description generated with very high confidence">
            <a:extLst>
              <a:ext uri="{FF2B5EF4-FFF2-40B4-BE49-F238E27FC236}">
                <a16:creationId xmlns:a16="http://schemas.microsoft.com/office/drawing/2014/main" id="{C52D82B9-BA22-4CE1-82BD-AFA4F21F3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9651" y="2138217"/>
            <a:ext cx="1067487" cy="554349"/>
          </a:xfrm>
          <a:prstGeom prst="roundRect">
            <a:avLst>
              <a:gd name="adj" fmla="val 1858"/>
            </a:avLst>
          </a:prstGeom>
          <a:effectLst/>
        </p:spPr>
      </p:pic>
      <p:pic>
        <p:nvPicPr>
          <p:cNvPr id="14" name="Picture 13">
            <a:extLst>
              <a:ext uri="{FF2B5EF4-FFF2-40B4-BE49-F238E27FC236}">
                <a16:creationId xmlns:a16="http://schemas.microsoft.com/office/drawing/2014/main" id="{9BA92625-5952-4CF0-BC5B-A7C01C9FE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47" y="2049349"/>
            <a:ext cx="1299197" cy="554349"/>
          </a:xfrm>
          <a:prstGeom prst="rect">
            <a:avLst/>
          </a:prstGeom>
        </p:spPr>
      </p:pic>
      <p:sp>
        <p:nvSpPr>
          <p:cNvPr id="15" name="Rectangle 14">
            <a:extLst>
              <a:ext uri="{FF2B5EF4-FFF2-40B4-BE49-F238E27FC236}">
                <a16:creationId xmlns:a16="http://schemas.microsoft.com/office/drawing/2014/main" id="{C456957F-A836-41D4-AAEC-C00BF9B5579D}"/>
              </a:ext>
            </a:extLst>
          </p:cNvPr>
          <p:cNvSpPr/>
          <p:nvPr/>
        </p:nvSpPr>
        <p:spPr>
          <a:xfrm>
            <a:off x="175603" y="2755842"/>
            <a:ext cx="6142387" cy="641971"/>
          </a:xfrm>
          <a:prstGeom prst="rect">
            <a:avLst/>
          </a:prstGeom>
        </p:spPr>
        <p:txBody>
          <a:bodyPr wrap="square">
            <a:spAutoFit/>
          </a:bodyPr>
          <a:lstStyle/>
          <a:p>
            <a:pPr>
              <a:lnSpc>
                <a:spcPct val="115000"/>
              </a:lnSpc>
              <a:spcAft>
                <a:spcPts val="1000"/>
              </a:spcAft>
            </a:pPr>
            <a:r>
              <a:rPr lang="en-US" sz="1600" b="1" u="sng" dirty="0">
                <a:latin typeface="Calibri" panose="020F0502020204030204" pitchFamily="34" charset="0"/>
                <a:ea typeface="Calibri" panose="020F0502020204030204" pitchFamily="34" charset="0"/>
                <a:cs typeface="Times New Roman" panose="02020603050405020304" pitchFamily="18" charset="0"/>
              </a:rPr>
              <a:t>73% Neutral, 23% positive &amp; 4% negative sentiments for Honda Automobile</a:t>
            </a:r>
          </a:p>
        </p:txBody>
      </p:sp>
      <p:sp>
        <p:nvSpPr>
          <p:cNvPr id="16" name="Rectangle 15">
            <a:extLst>
              <a:ext uri="{FF2B5EF4-FFF2-40B4-BE49-F238E27FC236}">
                <a16:creationId xmlns:a16="http://schemas.microsoft.com/office/drawing/2014/main" id="{810B840A-7AC8-44E6-BCE5-FB75CD8FA59B}"/>
              </a:ext>
            </a:extLst>
          </p:cNvPr>
          <p:cNvSpPr/>
          <p:nvPr/>
        </p:nvSpPr>
        <p:spPr>
          <a:xfrm>
            <a:off x="6605296" y="2679737"/>
            <a:ext cx="5411101" cy="641971"/>
          </a:xfrm>
          <a:prstGeom prst="rect">
            <a:avLst/>
          </a:prstGeom>
        </p:spPr>
        <p:txBody>
          <a:bodyPr wrap="square">
            <a:spAutoFit/>
          </a:bodyPr>
          <a:lstStyle/>
          <a:p>
            <a:pPr>
              <a:lnSpc>
                <a:spcPct val="115000"/>
              </a:lnSpc>
              <a:spcAft>
                <a:spcPts val="1000"/>
              </a:spcAft>
            </a:pPr>
            <a:r>
              <a:rPr lang="en-US" sz="1600" b="1" u="sng" dirty="0">
                <a:latin typeface="Calibri" panose="020F0502020204030204" pitchFamily="34" charset="0"/>
                <a:ea typeface="Calibri" panose="020F0502020204030204" pitchFamily="34" charset="0"/>
                <a:cs typeface="Times New Roman" panose="02020603050405020304" pitchFamily="18" charset="0"/>
              </a:rPr>
              <a:t>68% Neutral ,18% Positive &amp; 14% Negative  sentiments for Nissan Auto Company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879F5307-1373-4674-A8BC-E3895E60E54F}"/>
              </a:ext>
            </a:extLst>
          </p:cNvPr>
          <p:cNvPicPr>
            <a:picLocks noChangeAspect="1"/>
          </p:cNvPicPr>
          <p:nvPr/>
        </p:nvPicPr>
        <p:blipFill>
          <a:blip r:embed="rId6"/>
          <a:stretch>
            <a:fillRect/>
          </a:stretch>
        </p:blipFill>
        <p:spPr>
          <a:xfrm>
            <a:off x="213354" y="5792433"/>
            <a:ext cx="5086595" cy="948059"/>
          </a:xfrm>
          <a:prstGeom prst="rect">
            <a:avLst/>
          </a:prstGeom>
        </p:spPr>
      </p:pic>
      <p:pic>
        <p:nvPicPr>
          <p:cNvPr id="19" name="Picture 18">
            <a:extLst>
              <a:ext uri="{FF2B5EF4-FFF2-40B4-BE49-F238E27FC236}">
                <a16:creationId xmlns:a16="http://schemas.microsoft.com/office/drawing/2014/main" id="{B36FCB62-C04F-4FD4-90DA-0004E5FD40E6}"/>
              </a:ext>
            </a:extLst>
          </p:cNvPr>
          <p:cNvPicPr>
            <a:picLocks noChangeAspect="1"/>
          </p:cNvPicPr>
          <p:nvPr/>
        </p:nvPicPr>
        <p:blipFill>
          <a:blip r:embed="rId7"/>
          <a:stretch>
            <a:fillRect/>
          </a:stretch>
        </p:blipFill>
        <p:spPr>
          <a:xfrm>
            <a:off x="6605296" y="5841513"/>
            <a:ext cx="5486090" cy="898980"/>
          </a:xfrm>
          <a:prstGeom prst="rect">
            <a:avLst/>
          </a:prstGeom>
        </p:spPr>
      </p:pic>
    </p:spTree>
    <p:extLst>
      <p:ext uri="{BB962C8B-B14F-4D97-AF65-F5344CB8AC3E}">
        <p14:creationId xmlns:p14="http://schemas.microsoft.com/office/powerpoint/2010/main" val="360715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E81ECE-9F91-4A51-BCCF-AB7E479CA06F}"/>
              </a:ext>
            </a:extLst>
          </p:cNvPr>
          <p:cNvSpPr>
            <a:spLocks noGrp="1"/>
          </p:cNvSpPr>
          <p:nvPr>
            <p:ph type="title"/>
          </p:nvPr>
        </p:nvSpPr>
        <p:spPr>
          <a:xfrm>
            <a:off x="692331" y="640081"/>
            <a:ext cx="9224035" cy="1201782"/>
          </a:xfrm>
        </p:spPr>
        <p:txBody>
          <a:bodyPr/>
          <a:lstStyle/>
          <a:p>
            <a:r>
              <a:rPr lang="en-US" dirty="0"/>
              <a:t>Purpose of the two firms on social media…</a:t>
            </a:r>
          </a:p>
        </p:txBody>
      </p:sp>
      <p:sp>
        <p:nvSpPr>
          <p:cNvPr id="5" name="Content Placeholder 4">
            <a:extLst>
              <a:ext uri="{FF2B5EF4-FFF2-40B4-BE49-F238E27FC236}">
                <a16:creationId xmlns:a16="http://schemas.microsoft.com/office/drawing/2014/main" id="{B4E49A43-419F-4805-8F49-CA1F16D9FD14}"/>
              </a:ext>
            </a:extLst>
          </p:cNvPr>
          <p:cNvSpPr>
            <a:spLocks noGrp="1"/>
          </p:cNvSpPr>
          <p:nvPr>
            <p:ph sz="half" idx="1"/>
          </p:nvPr>
        </p:nvSpPr>
        <p:spPr>
          <a:xfrm>
            <a:off x="208723" y="2603500"/>
            <a:ext cx="5771390" cy="3341055"/>
          </a:xfrm>
        </p:spPr>
        <p:txBody>
          <a:bodyPr>
            <a:normAutofit/>
          </a:bodyPr>
          <a:lstStyle/>
          <a:p>
            <a:r>
              <a:rPr lang="en-US" sz="1700" dirty="0"/>
              <a:t>Honda has engaging content and effective social media strategies besides announcing product’s posts and videos</a:t>
            </a:r>
          </a:p>
          <a:p>
            <a:r>
              <a:rPr lang="en-US" sz="1700" dirty="0"/>
              <a:t>Honda is talking power of dreams and adventurous journey with their new models. </a:t>
            </a:r>
          </a:p>
          <a:p>
            <a:r>
              <a:rPr lang="en-US" sz="1700" dirty="0"/>
              <a:t>Honda is utilizing Twitter to connect with millions of followers and listening and trying to respond each customer.</a:t>
            </a:r>
          </a:p>
          <a:p>
            <a:r>
              <a:rPr lang="en-US" sz="1700" dirty="0"/>
              <a:t>Surely, Honda is enhancing the firm’s reputation using social media platform by targeting general audience.</a:t>
            </a:r>
          </a:p>
          <a:p>
            <a:endParaRPr lang="en-US" dirty="0"/>
          </a:p>
        </p:txBody>
      </p:sp>
      <p:sp>
        <p:nvSpPr>
          <p:cNvPr id="6" name="Content Placeholder 5">
            <a:extLst>
              <a:ext uri="{FF2B5EF4-FFF2-40B4-BE49-F238E27FC236}">
                <a16:creationId xmlns:a16="http://schemas.microsoft.com/office/drawing/2014/main" id="{B8C9E687-D67A-42FE-87CC-3380E54A496F}"/>
              </a:ext>
            </a:extLst>
          </p:cNvPr>
          <p:cNvSpPr>
            <a:spLocks noGrp="1"/>
          </p:cNvSpPr>
          <p:nvPr>
            <p:ph sz="half" idx="2"/>
          </p:nvPr>
        </p:nvSpPr>
        <p:spPr>
          <a:xfrm>
            <a:off x="6208712" y="2603499"/>
            <a:ext cx="5579097" cy="3614419"/>
          </a:xfrm>
        </p:spPr>
        <p:txBody>
          <a:bodyPr>
            <a:normAutofit/>
          </a:bodyPr>
          <a:lstStyle/>
          <a:p>
            <a:r>
              <a:rPr lang="en-US" sz="1700" dirty="0"/>
              <a:t>Nissan is more on the path of sharing Nissan products’ announcement and posting pictures of Nissan cars’ racing events and videos.</a:t>
            </a:r>
          </a:p>
          <a:p>
            <a:r>
              <a:rPr lang="en-US" sz="1700" dirty="0"/>
              <a:t>Nissan is sharing innovative process involving Nissan Motors’ new models</a:t>
            </a:r>
          </a:p>
          <a:p>
            <a:r>
              <a:rPr lang="en-US" sz="1700" dirty="0"/>
              <a:t>Nissan is not much into customer service as they’re not connecting with audience on an individual’s basis, in my perspective.</a:t>
            </a:r>
          </a:p>
          <a:p>
            <a:r>
              <a:rPr lang="en-US" sz="1700" dirty="0"/>
              <a:t>Nissan is providing contents for car lovers to look at and informing them about auto events such as NY Auto Show, Auto Shanghai 2019 etc.</a:t>
            </a:r>
          </a:p>
          <a:p>
            <a:endParaRPr lang="en-US" dirty="0"/>
          </a:p>
          <a:p>
            <a:endParaRPr lang="en-US" dirty="0"/>
          </a:p>
        </p:txBody>
      </p:sp>
      <p:pic>
        <p:nvPicPr>
          <p:cNvPr id="7" name="Picture 6" descr="A picture containing clipart&#10;&#10;Description generated with very high confidence">
            <a:extLst>
              <a:ext uri="{FF2B5EF4-FFF2-40B4-BE49-F238E27FC236}">
                <a16:creationId xmlns:a16="http://schemas.microsoft.com/office/drawing/2014/main" id="{6AEFB18B-1A15-494B-A109-D01A2697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343" y="5944555"/>
            <a:ext cx="1179028" cy="913445"/>
          </a:xfrm>
          <a:prstGeom prst="roundRect">
            <a:avLst>
              <a:gd name="adj" fmla="val 1858"/>
            </a:avLst>
          </a:prstGeom>
          <a:effectLst/>
        </p:spPr>
      </p:pic>
      <p:pic>
        <p:nvPicPr>
          <p:cNvPr id="8" name="Picture 7">
            <a:extLst>
              <a:ext uri="{FF2B5EF4-FFF2-40B4-BE49-F238E27FC236}">
                <a16:creationId xmlns:a16="http://schemas.microsoft.com/office/drawing/2014/main" id="{42EF2AB9-82D5-4C8D-84C6-33A05220E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1" y="5835190"/>
            <a:ext cx="1179028" cy="984008"/>
          </a:xfrm>
          <a:prstGeom prst="rect">
            <a:avLst/>
          </a:prstGeom>
        </p:spPr>
      </p:pic>
    </p:spTree>
    <p:extLst>
      <p:ext uri="{BB962C8B-B14F-4D97-AF65-F5344CB8AC3E}">
        <p14:creationId xmlns:p14="http://schemas.microsoft.com/office/powerpoint/2010/main" val="404629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512-2840-4000-84A8-E50928552CA4}"/>
              </a:ext>
            </a:extLst>
          </p:cNvPr>
          <p:cNvSpPr>
            <a:spLocks noGrp="1"/>
          </p:cNvSpPr>
          <p:nvPr>
            <p:ph type="title"/>
          </p:nvPr>
        </p:nvSpPr>
        <p:spPr>
          <a:xfrm>
            <a:off x="781235" y="763480"/>
            <a:ext cx="9365942" cy="887768"/>
          </a:xfrm>
        </p:spPr>
        <p:txBody>
          <a:bodyPr/>
          <a:lstStyle/>
          <a:p>
            <a:br>
              <a:rPr lang="en-US" sz="2800" dirty="0"/>
            </a:br>
            <a:r>
              <a:rPr lang="en-US" sz="2400" dirty="0"/>
              <a:t>So, which firm has the most effective use of Twitter and why?</a:t>
            </a:r>
            <a:br>
              <a:rPr lang="en-US" sz="2400" dirty="0"/>
            </a:br>
            <a:endParaRPr lang="en-US" sz="2400" dirty="0"/>
          </a:p>
        </p:txBody>
      </p:sp>
      <p:sp>
        <p:nvSpPr>
          <p:cNvPr id="4" name="Rectangle 3">
            <a:extLst>
              <a:ext uri="{FF2B5EF4-FFF2-40B4-BE49-F238E27FC236}">
                <a16:creationId xmlns:a16="http://schemas.microsoft.com/office/drawing/2014/main" id="{ABAD8428-2976-4659-8B49-8C44D62A3D2C}"/>
              </a:ext>
            </a:extLst>
          </p:cNvPr>
          <p:cNvSpPr/>
          <p:nvPr/>
        </p:nvSpPr>
        <p:spPr>
          <a:xfrm>
            <a:off x="1651247" y="2436549"/>
            <a:ext cx="8673483" cy="3006721"/>
          </a:xfrm>
          <a:prstGeom prst="rect">
            <a:avLst/>
          </a:prstGeom>
        </p:spPr>
        <p:txBody>
          <a:bodyPr wrap="square">
            <a:spAutoFit/>
          </a:bodyPr>
          <a:lstStyle/>
          <a:p>
            <a:pPr marL="914400" marR="0">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1200150" marR="0" indent="-285750">
              <a:lnSpc>
                <a:spcPct val="115000"/>
              </a:lnSpc>
              <a:spcBef>
                <a:spcPts val="0"/>
              </a:spcBef>
              <a:spcAft>
                <a:spcPts val="10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As of my analysis, Honda Motors are considerably leveraging the social media strategy better than Nissan Motors. </a:t>
            </a:r>
          </a:p>
          <a:p>
            <a:pPr marL="1200150" marR="0" indent="-285750">
              <a:lnSpc>
                <a:spcPct val="115000"/>
              </a:lnSpc>
              <a:spcBef>
                <a:spcPts val="0"/>
              </a:spcBef>
              <a:spcAft>
                <a:spcPts val="10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Honda has maintained an extensive social media presence, connecting with its fans and followers and engaging directly with them whereas I don’t witness the same from the Nissan Twitter feed.</a:t>
            </a:r>
          </a:p>
          <a:p>
            <a:pPr marL="914400" marR="0">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507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1C29-1A21-4231-8447-70E836CA1CE5}"/>
              </a:ext>
            </a:extLst>
          </p:cNvPr>
          <p:cNvSpPr>
            <a:spLocks noGrp="1"/>
          </p:cNvSpPr>
          <p:nvPr>
            <p:ph type="title"/>
          </p:nvPr>
        </p:nvSpPr>
        <p:spPr>
          <a:xfrm>
            <a:off x="736847" y="727968"/>
            <a:ext cx="9561250" cy="1207363"/>
          </a:xfrm>
        </p:spPr>
        <p:txBody>
          <a:bodyPr/>
          <a:lstStyle/>
          <a:p>
            <a:r>
              <a:rPr lang="en-US" sz="2400" dirty="0"/>
              <a:t>Evaluation &amp; Comparison of the sentiment of the Two Auto Firms’ tweets, metrics, success:</a:t>
            </a:r>
            <a:br>
              <a:rPr lang="en-US" sz="2400" dirty="0"/>
            </a:br>
            <a:endParaRPr lang="en-US" sz="2400" dirty="0"/>
          </a:p>
        </p:txBody>
      </p:sp>
      <p:sp>
        <p:nvSpPr>
          <p:cNvPr id="3" name="Content Placeholder 2">
            <a:extLst>
              <a:ext uri="{FF2B5EF4-FFF2-40B4-BE49-F238E27FC236}">
                <a16:creationId xmlns:a16="http://schemas.microsoft.com/office/drawing/2014/main" id="{2B7B870B-C8D5-4466-B716-5A46724C5015}"/>
              </a:ext>
            </a:extLst>
          </p:cNvPr>
          <p:cNvSpPr>
            <a:spLocks noGrp="1"/>
          </p:cNvSpPr>
          <p:nvPr>
            <p:ph sz="half" idx="1"/>
          </p:nvPr>
        </p:nvSpPr>
        <p:spPr>
          <a:xfrm>
            <a:off x="600075" y="3286125"/>
            <a:ext cx="5380037" cy="2671762"/>
          </a:xfrm>
        </p:spPr>
        <p:txBody>
          <a:bodyPr>
            <a:normAutofit/>
          </a:bodyPr>
          <a:lstStyle/>
          <a:p>
            <a:r>
              <a:rPr lang="en-US" dirty="0"/>
              <a:t>Well, based on my sentiment analysis, 4% negative out of 300 tweets for Honda Motors is convincing that people are conversing good stuff than bad. </a:t>
            </a:r>
          </a:p>
          <a:p>
            <a:r>
              <a:rPr lang="en-US" dirty="0"/>
              <a:t>Honda joined Twitter in 2009, made 202K tweets with 7,775 likes and following 1,582 people and firms altogether around the globe. </a:t>
            </a:r>
          </a:p>
          <a:p>
            <a:endParaRPr lang="en-US" dirty="0"/>
          </a:p>
        </p:txBody>
      </p:sp>
      <p:sp>
        <p:nvSpPr>
          <p:cNvPr id="4" name="Content Placeholder 3">
            <a:extLst>
              <a:ext uri="{FF2B5EF4-FFF2-40B4-BE49-F238E27FC236}">
                <a16:creationId xmlns:a16="http://schemas.microsoft.com/office/drawing/2014/main" id="{82F04BA4-4C84-4814-8310-84DBD8148F66}"/>
              </a:ext>
            </a:extLst>
          </p:cNvPr>
          <p:cNvSpPr>
            <a:spLocks noGrp="1"/>
          </p:cNvSpPr>
          <p:nvPr>
            <p:ph sz="half" idx="2"/>
          </p:nvPr>
        </p:nvSpPr>
        <p:spPr>
          <a:xfrm>
            <a:off x="6208712" y="3286125"/>
            <a:ext cx="5278438" cy="2807185"/>
          </a:xfrm>
        </p:spPr>
        <p:txBody>
          <a:bodyPr>
            <a:normAutofit/>
          </a:bodyPr>
          <a:lstStyle/>
          <a:p>
            <a:r>
              <a:rPr lang="en-US" dirty="0"/>
              <a:t>Nissan has 14% negative sentiments out of 300 tweets is not bad either besides the fact that Nissan is less engaging in direct conversation with audience .</a:t>
            </a:r>
          </a:p>
          <a:p>
            <a:r>
              <a:rPr lang="en-US" dirty="0"/>
              <a:t>Nissan joined Twitter in February 2011, engaged in 7,235 tweets with 4203 likes and following only 456 people/firms from all over the world.</a:t>
            </a:r>
          </a:p>
          <a:p>
            <a:endParaRPr lang="en-US" dirty="0"/>
          </a:p>
        </p:txBody>
      </p:sp>
      <p:sp>
        <p:nvSpPr>
          <p:cNvPr id="5" name="Rectangle 4">
            <a:extLst>
              <a:ext uri="{FF2B5EF4-FFF2-40B4-BE49-F238E27FC236}">
                <a16:creationId xmlns:a16="http://schemas.microsoft.com/office/drawing/2014/main" id="{34F6E872-D798-4D1A-9D1A-8AE0C61707AE}"/>
              </a:ext>
            </a:extLst>
          </p:cNvPr>
          <p:cNvSpPr/>
          <p:nvPr/>
        </p:nvSpPr>
        <p:spPr>
          <a:xfrm>
            <a:off x="248575" y="6093311"/>
            <a:ext cx="11638625" cy="646331"/>
          </a:xfrm>
          <a:prstGeom prst="rect">
            <a:avLst/>
          </a:prstGeom>
        </p:spPr>
        <p:txBody>
          <a:bodyPr wrap="square">
            <a:spAutoFit/>
          </a:bodyPr>
          <a:lstStyle/>
          <a:p>
            <a:r>
              <a:rPr lang="en-US" b="1" u="sng" dirty="0">
                <a:solidFill>
                  <a:schemeClr val="tx2">
                    <a:lumMod val="50000"/>
                  </a:schemeClr>
                </a:solidFill>
              </a:rPr>
              <a:t>As the number says, it’s quite evident that Honda has more success in achieving social media presence in comparison to Nissan.</a:t>
            </a:r>
          </a:p>
        </p:txBody>
      </p:sp>
      <p:pic>
        <p:nvPicPr>
          <p:cNvPr id="6" name="Picture 5">
            <a:extLst>
              <a:ext uri="{FF2B5EF4-FFF2-40B4-BE49-F238E27FC236}">
                <a16:creationId xmlns:a16="http://schemas.microsoft.com/office/drawing/2014/main" id="{867E7D1C-FC31-4CDC-AB53-4EBFBDC1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75" y="2036697"/>
            <a:ext cx="1550504" cy="990899"/>
          </a:xfrm>
          <a:prstGeom prst="rect">
            <a:avLst/>
          </a:prstGeom>
        </p:spPr>
      </p:pic>
      <p:pic>
        <p:nvPicPr>
          <p:cNvPr id="7" name="Picture 6" descr="A picture containing clipart&#10;&#10;Description generated with very high confidence">
            <a:extLst>
              <a:ext uri="{FF2B5EF4-FFF2-40B4-BE49-F238E27FC236}">
                <a16:creationId xmlns:a16="http://schemas.microsoft.com/office/drawing/2014/main" id="{C4D22624-2464-477B-BD13-907CCD7A6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159" y="2114151"/>
            <a:ext cx="1179028" cy="913445"/>
          </a:xfrm>
          <a:prstGeom prst="roundRect">
            <a:avLst>
              <a:gd name="adj" fmla="val 1858"/>
            </a:avLst>
          </a:prstGeom>
          <a:effectLst/>
        </p:spPr>
      </p:pic>
    </p:spTree>
    <p:extLst>
      <p:ext uri="{BB962C8B-B14F-4D97-AF65-F5344CB8AC3E}">
        <p14:creationId xmlns:p14="http://schemas.microsoft.com/office/powerpoint/2010/main" val="247618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D950F15-6D99-47E2-B154-2C00E88EA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8" name="Rectangle 17">
              <a:extLst>
                <a:ext uri="{FF2B5EF4-FFF2-40B4-BE49-F238E27FC236}">
                  <a16:creationId xmlns:a16="http://schemas.microsoft.com/office/drawing/2014/main" id="{1A14C901-D8C8-4CD1-AAA5-1A817CF01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197C4951-D8F5-46FB-8B71-68812534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86A28D8-A49D-4FCF-A23D-E67EB998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E5457A18-54B4-4D19-8822-970FB0CF6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FD1E74F-5193-4410-8D57-F2F44EDBC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A60DA7D-DF3C-42E6-B8E7-CA05113A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49DD32C2-73A0-44F9-A340-1E4DBD5213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4FE4FEFB-1CF6-42E6-A494-774587540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6994CB-0C50-4EB6-9261-FC02CBF0162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u="sng"/>
              <a:t>Swot Analysis For Honda Automobiles:</a:t>
            </a:r>
          </a:p>
        </p:txBody>
      </p:sp>
      <p:grpSp>
        <p:nvGrpSpPr>
          <p:cNvPr id="28" name="Group 27">
            <a:extLst>
              <a:ext uri="{FF2B5EF4-FFF2-40B4-BE49-F238E27FC236}">
                <a16:creationId xmlns:a16="http://schemas.microsoft.com/office/drawing/2014/main" id="{0F61C4B8-E5B7-46D4-8E18-47D70A0AB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9" name="Rectangle 28">
              <a:extLst>
                <a:ext uri="{FF2B5EF4-FFF2-40B4-BE49-F238E27FC236}">
                  <a16:creationId xmlns:a16="http://schemas.microsoft.com/office/drawing/2014/main" id="{1FEE49B5-50ED-4DCF-A2CE-FA31D140A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DA598523-5F47-4ABB-9F8B-7ADE94DA7B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F17F1737-604E-4F6C-913F-77779CF83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 name="Picture 11">
            <a:extLst>
              <a:ext uri="{FF2B5EF4-FFF2-40B4-BE49-F238E27FC236}">
                <a16:creationId xmlns:a16="http://schemas.microsoft.com/office/drawing/2014/main" id="{E1F8215B-2A91-4FDA-A665-46763FC4F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4" y="35214"/>
            <a:ext cx="889859" cy="597570"/>
          </a:xfrm>
          <a:prstGeom prst="rect">
            <a:avLst/>
          </a:prstGeom>
        </p:spPr>
      </p:pic>
      <p:pic>
        <p:nvPicPr>
          <p:cNvPr id="14" name="Picture 13">
            <a:extLst>
              <a:ext uri="{FF2B5EF4-FFF2-40B4-BE49-F238E27FC236}">
                <a16:creationId xmlns:a16="http://schemas.microsoft.com/office/drawing/2014/main" id="{FDB2D58D-C6DF-4F1B-9940-5A16CAE2B34E}"/>
              </a:ext>
            </a:extLst>
          </p:cNvPr>
          <p:cNvPicPr>
            <a:picLocks noChangeAspect="1"/>
          </p:cNvPicPr>
          <p:nvPr/>
        </p:nvPicPr>
        <p:blipFill>
          <a:blip r:embed="rId4"/>
          <a:stretch>
            <a:fillRect/>
          </a:stretch>
        </p:blipFill>
        <p:spPr>
          <a:xfrm>
            <a:off x="83974" y="1111409"/>
            <a:ext cx="7800779" cy="5098472"/>
          </a:xfrm>
          <a:prstGeom prst="rect">
            <a:avLst/>
          </a:prstGeom>
        </p:spPr>
      </p:pic>
    </p:spTree>
    <p:extLst>
      <p:ext uri="{BB962C8B-B14F-4D97-AF65-F5344CB8AC3E}">
        <p14:creationId xmlns:p14="http://schemas.microsoft.com/office/powerpoint/2010/main" val="272451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2">
            <a:extLst>
              <a:ext uri="{FF2B5EF4-FFF2-40B4-BE49-F238E27FC236}">
                <a16:creationId xmlns:a16="http://schemas.microsoft.com/office/drawing/2014/main" id="{CD950F15-6D99-47E2-B154-2C00E88EA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4" name="Rectangle 13">
              <a:extLst>
                <a:ext uri="{FF2B5EF4-FFF2-40B4-BE49-F238E27FC236}">
                  <a16:creationId xmlns:a16="http://schemas.microsoft.com/office/drawing/2014/main" id="{1A14C901-D8C8-4CD1-AAA5-1A817CF01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197C4951-D8F5-46FB-8B71-68812534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86A28D8-A49D-4FCF-A23D-E67EB998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E5457A18-54B4-4D19-8822-970FB0CF6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2FD1E74F-5193-4410-8D57-F2F44EDBC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A60DA7D-DF3C-42E6-B8E7-CA05113A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9DD32C2-73A0-44F9-A340-1E4DBD5213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21">
            <a:extLst>
              <a:ext uri="{FF2B5EF4-FFF2-40B4-BE49-F238E27FC236}">
                <a16:creationId xmlns:a16="http://schemas.microsoft.com/office/drawing/2014/main" id="{4FE4FEFB-1CF6-42E6-A494-774587540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75917F-536B-42BF-8079-6214F04F4D7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400"/>
              <a:t>Swot Analysis For Nissan:</a:t>
            </a:r>
          </a:p>
        </p:txBody>
      </p:sp>
      <p:grpSp>
        <p:nvGrpSpPr>
          <p:cNvPr id="40" name="Group 23">
            <a:extLst>
              <a:ext uri="{FF2B5EF4-FFF2-40B4-BE49-F238E27FC236}">
                <a16:creationId xmlns:a16="http://schemas.microsoft.com/office/drawing/2014/main" id="{0F61C4B8-E5B7-46D4-8E18-47D70A0AB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1FEE49B5-50ED-4DCF-A2CE-FA31D140A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DA598523-5F47-4ABB-9F8B-7ADE94DA7B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F17F1737-604E-4F6C-913F-77779CF83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descr="A picture containing clipart&#10;&#10;Description generated with very high confidence">
            <a:extLst>
              <a:ext uri="{FF2B5EF4-FFF2-40B4-BE49-F238E27FC236}">
                <a16:creationId xmlns:a16="http://schemas.microsoft.com/office/drawing/2014/main" id="{331991A0-8249-4DB8-863B-30813D9D5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4" y="132215"/>
            <a:ext cx="989534" cy="989534"/>
          </a:xfrm>
          <a:prstGeom prst="rect">
            <a:avLst/>
          </a:prstGeom>
        </p:spPr>
      </p:pic>
      <p:pic>
        <p:nvPicPr>
          <p:cNvPr id="10" name="Picture 9">
            <a:extLst>
              <a:ext uri="{FF2B5EF4-FFF2-40B4-BE49-F238E27FC236}">
                <a16:creationId xmlns:a16="http://schemas.microsoft.com/office/drawing/2014/main" id="{B5CE1FAB-50CF-45D7-A08E-A82601E1E235}"/>
              </a:ext>
            </a:extLst>
          </p:cNvPr>
          <p:cNvPicPr>
            <a:picLocks noChangeAspect="1"/>
          </p:cNvPicPr>
          <p:nvPr/>
        </p:nvPicPr>
        <p:blipFill>
          <a:blip r:embed="rId4"/>
          <a:stretch>
            <a:fillRect/>
          </a:stretch>
        </p:blipFill>
        <p:spPr>
          <a:xfrm>
            <a:off x="22270" y="1449478"/>
            <a:ext cx="7862483" cy="4924585"/>
          </a:xfrm>
          <a:prstGeom prst="rect">
            <a:avLst/>
          </a:prstGeom>
        </p:spPr>
      </p:pic>
    </p:spTree>
    <p:extLst>
      <p:ext uri="{BB962C8B-B14F-4D97-AF65-F5344CB8AC3E}">
        <p14:creationId xmlns:p14="http://schemas.microsoft.com/office/powerpoint/2010/main" val="348281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EEFB7E8-11BA-4350-98E9-BA01E1C6DDD0}"/>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Insights/My Views From This Analysis:</a:t>
            </a:r>
          </a:p>
        </p:txBody>
      </p:sp>
      <p:sp>
        <p:nvSpPr>
          <p:cNvPr id="4" name="Rectangle 3">
            <a:extLst>
              <a:ext uri="{FF2B5EF4-FFF2-40B4-BE49-F238E27FC236}">
                <a16:creationId xmlns:a16="http://schemas.microsoft.com/office/drawing/2014/main" id="{152F3EDD-9F81-4A9E-9A88-F7AA55ADBE17}"/>
              </a:ext>
            </a:extLst>
          </p:cNvPr>
          <p:cNvSpPr/>
          <p:nvPr/>
        </p:nvSpPr>
        <p:spPr>
          <a:xfrm>
            <a:off x="5992427" y="577000"/>
            <a:ext cx="5565602" cy="5068375"/>
          </a:xfrm>
          <a:prstGeom prst="rect">
            <a:avLst/>
          </a:prstGeom>
        </p:spPr>
        <p:txBody>
          <a:bodyPr wrap="square">
            <a:spAutoFit/>
          </a:bodyPr>
          <a:lstStyle/>
          <a:p>
            <a:pPr algn="just">
              <a:lnSpc>
                <a:spcPct val="115000"/>
              </a:lnSpc>
              <a:spcAft>
                <a:spcPts val="1000"/>
              </a:spcAft>
            </a:pPr>
            <a:endParaRPr lang="en-US" sz="1400" b="1" dirty="0">
              <a:ea typeface="Calibri" panose="020F0502020204030204" pitchFamily="34" charset="0"/>
              <a:cs typeface="Times New Roman" panose="02020603050405020304" pitchFamily="18" charset="0"/>
            </a:endParaRPr>
          </a:p>
          <a:p>
            <a:pPr algn="just">
              <a:lnSpc>
                <a:spcPct val="115000"/>
              </a:lnSpc>
              <a:spcAft>
                <a:spcPts val="1000"/>
              </a:spcAft>
            </a:pPr>
            <a:endParaRPr lang="en-US" sz="1400" b="1" dirty="0">
              <a:ea typeface="Calibri" panose="020F0502020204030204" pitchFamily="34" charset="0"/>
              <a:cs typeface="Times New Roman" panose="02020603050405020304" pitchFamily="18" charset="0"/>
            </a:endParaRPr>
          </a:p>
          <a:p>
            <a:pPr algn="just">
              <a:lnSpc>
                <a:spcPct val="115000"/>
              </a:lnSpc>
              <a:spcAft>
                <a:spcPts val="1000"/>
              </a:spcAft>
            </a:pPr>
            <a:r>
              <a:rPr lang="en-US" sz="1400" b="1" dirty="0">
                <a:ea typeface="Calibri" panose="020F0502020204030204" pitchFamily="34" charset="0"/>
                <a:cs typeface="Times New Roman" panose="02020603050405020304" pitchFamily="18" charset="0"/>
              </a:rPr>
              <a:t>Honda is more successful in balancing the act of marketing their product and  connecting with people at the same time. </a:t>
            </a:r>
          </a:p>
          <a:p>
            <a:pPr algn="just">
              <a:lnSpc>
                <a:spcPct val="115000"/>
              </a:lnSpc>
              <a:spcAft>
                <a:spcPts val="1000"/>
              </a:spcAft>
            </a:pPr>
            <a:r>
              <a:rPr lang="en-US" sz="1400" b="1" dirty="0">
                <a:ea typeface="Calibri" panose="020F0502020204030204" pitchFamily="34" charset="0"/>
                <a:cs typeface="Times New Roman" panose="02020603050405020304" pitchFamily="18" charset="0"/>
              </a:rPr>
              <a:t>1. Marketing: </a:t>
            </a:r>
          </a:p>
          <a:p>
            <a:pPr marL="285750" indent="-285750" algn="just">
              <a:lnSpc>
                <a:spcPct val="115000"/>
              </a:lnSpc>
              <a:spcAft>
                <a:spcPts val="1000"/>
              </a:spcAft>
              <a:buFont typeface="Arial" panose="020B0604020202020204" pitchFamily="34" charset="0"/>
              <a:buChar char="•"/>
            </a:pPr>
            <a:r>
              <a:rPr lang="en-US" sz="1400" b="1" dirty="0" err="1">
                <a:ea typeface="Calibri" panose="020F0502020204030204" pitchFamily="34" charset="0"/>
                <a:cs typeface="Times New Roman" panose="02020603050405020304" pitchFamily="18" charset="0"/>
              </a:rPr>
              <a:t>HondaPassport</a:t>
            </a:r>
            <a:r>
              <a:rPr lang="en-US" sz="1400" b="1" dirty="0">
                <a:ea typeface="Calibri" panose="020F0502020204030204" pitchFamily="34" charset="0"/>
                <a:cs typeface="Times New Roman" panose="02020603050405020304" pitchFamily="18" charset="0"/>
              </a:rPr>
              <a:t>-the all-new SUV fully equipped</a:t>
            </a:r>
          </a:p>
          <a:p>
            <a:pPr marL="285750" indent="-285750" algn="just">
              <a:lnSpc>
                <a:spcPct val="115000"/>
              </a:lnSpc>
              <a:spcAft>
                <a:spcPts val="1000"/>
              </a:spcAft>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 </a:t>
            </a:r>
            <a:r>
              <a:rPr lang="en-US" sz="1400" b="1" dirty="0" err="1">
                <a:ea typeface="Calibri" panose="020F0502020204030204" pitchFamily="34" charset="0"/>
                <a:cs typeface="Times New Roman" panose="02020603050405020304" pitchFamily="18" charset="0"/>
              </a:rPr>
              <a:t>HondaCivic</a:t>
            </a:r>
            <a:r>
              <a:rPr lang="en-US" sz="1400" b="1" dirty="0">
                <a:ea typeface="Calibri" panose="020F0502020204030204" pitchFamily="34" charset="0"/>
                <a:cs typeface="Times New Roman" panose="02020603050405020304" pitchFamily="18" charset="0"/>
              </a:rPr>
              <a:t>-being a leader in U.S. passenger car sales,</a:t>
            </a:r>
          </a:p>
          <a:p>
            <a:pPr marL="285750" indent="-285750" algn="just">
              <a:lnSpc>
                <a:spcPct val="115000"/>
              </a:lnSpc>
              <a:spcAft>
                <a:spcPts val="1000"/>
              </a:spcAft>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The INDY 500- a month away (MayMotorSports).</a:t>
            </a:r>
          </a:p>
          <a:p>
            <a:pPr algn="just">
              <a:lnSpc>
                <a:spcPct val="115000"/>
              </a:lnSpc>
              <a:spcAft>
                <a:spcPts val="1000"/>
              </a:spcAft>
            </a:pPr>
            <a:r>
              <a:rPr lang="en-US" sz="1400" b="1" dirty="0">
                <a:ea typeface="Calibri" panose="020F0502020204030204" pitchFamily="34" charset="0"/>
                <a:cs typeface="Times New Roman" panose="02020603050405020304" pitchFamily="18" charset="0"/>
              </a:rPr>
              <a:t>2. Social engagement:</a:t>
            </a:r>
          </a:p>
          <a:p>
            <a:pPr marL="285750" indent="-285750" algn="just">
              <a:lnSpc>
                <a:spcPct val="115000"/>
              </a:lnSpc>
              <a:spcAft>
                <a:spcPts val="1000"/>
              </a:spcAft>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No Texting while driving and taking pledge on one of their webpages. </a:t>
            </a:r>
          </a:p>
          <a:p>
            <a:pPr marL="285750" indent="-285750" algn="just">
              <a:lnSpc>
                <a:spcPct val="115000"/>
              </a:lnSpc>
              <a:spcAft>
                <a:spcPts val="1000"/>
              </a:spcAft>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Carbon-free society through zero emission vehicles.</a:t>
            </a:r>
          </a:p>
          <a:p>
            <a:pPr marL="285750" indent="-285750" algn="just">
              <a:lnSpc>
                <a:spcPct val="115000"/>
              </a:lnSpc>
              <a:spcAft>
                <a:spcPts val="1000"/>
              </a:spcAft>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Engaging with Audience using vote system such as podcasts/Music, Civic Si/Civic Hatch, Drive-through car-wash/ Hand-wash, Manual/Automatic Clutch.</a:t>
            </a:r>
          </a:p>
        </p:txBody>
      </p:sp>
      <p:pic>
        <p:nvPicPr>
          <p:cNvPr id="21" name="Picture 20">
            <a:extLst>
              <a:ext uri="{FF2B5EF4-FFF2-40B4-BE49-F238E27FC236}">
                <a16:creationId xmlns:a16="http://schemas.microsoft.com/office/drawing/2014/main" id="{0DB793ED-3E63-42B7-B6F3-18E0FA0D4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806" y="5964972"/>
            <a:ext cx="889859" cy="597570"/>
          </a:xfrm>
          <a:prstGeom prst="rect">
            <a:avLst/>
          </a:prstGeom>
        </p:spPr>
      </p:pic>
      <p:pic>
        <p:nvPicPr>
          <p:cNvPr id="22" name="Picture 21">
            <a:extLst>
              <a:ext uri="{FF2B5EF4-FFF2-40B4-BE49-F238E27FC236}">
                <a16:creationId xmlns:a16="http://schemas.microsoft.com/office/drawing/2014/main" id="{54C25808-B73D-49BC-83E6-2EFEFBDD9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529" y="6106454"/>
            <a:ext cx="889859" cy="597570"/>
          </a:xfrm>
          <a:prstGeom prst="rect">
            <a:avLst/>
          </a:prstGeom>
        </p:spPr>
      </p:pic>
    </p:spTree>
    <p:extLst>
      <p:ext uri="{BB962C8B-B14F-4D97-AF65-F5344CB8AC3E}">
        <p14:creationId xmlns:p14="http://schemas.microsoft.com/office/powerpoint/2010/main" val="225325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063B7C-F359-4636-992F-93CAFA7FFF08}"/>
              </a:ext>
            </a:extLst>
          </p:cNvPr>
          <p:cNvSpPr>
            <a:spLocks noGrp="1"/>
          </p:cNvSpPr>
          <p:nvPr>
            <p:ph type="title"/>
          </p:nvPr>
        </p:nvSpPr>
        <p:spPr/>
        <p:txBody>
          <a:bodyPr>
            <a:normAutofit/>
          </a:bodyPr>
          <a:lstStyle/>
          <a:p>
            <a:r>
              <a:rPr lang="en-US" sz="2800" b="1" u="sng" dirty="0"/>
              <a:t>Let’s check out brief history of two auto brands!</a:t>
            </a:r>
          </a:p>
        </p:txBody>
      </p:sp>
      <p:sp>
        <p:nvSpPr>
          <p:cNvPr id="5" name="Content Placeholder 4">
            <a:extLst>
              <a:ext uri="{FF2B5EF4-FFF2-40B4-BE49-F238E27FC236}">
                <a16:creationId xmlns:a16="http://schemas.microsoft.com/office/drawing/2014/main" id="{F0B43770-C593-43A2-988C-2C1A47B61EDE}"/>
              </a:ext>
            </a:extLst>
          </p:cNvPr>
          <p:cNvSpPr>
            <a:spLocks noGrp="1"/>
          </p:cNvSpPr>
          <p:nvPr>
            <p:ph sz="half" idx="1"/>
          </p:nvPr>
        </p:nvSpPr>
        <p:spPr>
          <a:xfrm>
            <a:off x="843379" y="2603501"/>
            <a:ext cx="5136733" cy="2740856"/>
          </a:xfrm>
        </p:spPr>
        <p:txBody>
          <a:bodyPr>
            <a:normAutofit fontScale="85000" lnSpcReduction="20000"/>
          </a:bodyPr>
          <a:lstStyle/>
          <a:p>
            <a:pPr marL="0" indent="0" algn="ctr">
              <a:buNone/>
            </a:pPr>
            <a:r>
              <a:rPr lang="en-US" b="1" u="sng" dirty="0">
                <a:solidFill>
                  <a:schemeClr val="accent2">
                    <a:lumMod val="50000"/>
                  </a:schemeClr>
                </a:solidFill>
              </a:rPr>
              <a:t>@Honda</a:t>
            </a:r>
          </a:p>
          <a:p>
            <a:endParaRPr lang="en-US" sz="2000" b="1" u="sng" dirty="0">
              <a:solidFill>
                <a:schemeClr val="accent2">
                  <a:lumMod val="50000"/>
                </a:schemeClr>
              </a:solidFill>
            </a:endParaRPr>
          </a:p>
          <a:p>
            <a:r>
              <a:rPr lang="en-US" sz="2000" dirty="0"/>
              <a:t>Founded in 1948 in Hamamatsu, Japan</a:t>
            </a:r>
            <a:r>
              <a:rPr lang="en-US" dirty="0"/>
              <a:t>	</a:t>
            </a:r>
          </a:p>
          <a:p>
            <a:r>
              <a:rPr lang="en-US" sz="2000" dirty="0"/>
              <a:t>Joined Twitter on May 2009.</a:t>
            </a:r>
          </a:p>
          <a:p>
            <a:r>
              <a:rPr lang="en-US" sz="2000" dirty="0"/>
              <a:t>7 continents running Honda equipment or vehicles. Yes, even Antarctica!</a:t>
            </a:r>
          </a:p>
          <a:p>
            <a:r>
              <a:rPr lang="en-US" sz="2000" dirty="0"/>
              <a:t>Slogan of Honda</a:t>
            </a:r>
          </a:p>
        </p:txBody>
      </p:sp>
      <p:sp>
        <p:nvSpPr>
          <p:cNvPr id="6" name="Content Placeholder 5">
            <a:extLst>
              <a:ext uri="{FF2B5EF4-FFF2-40B4-BE49-F238E27FC236}">
                <a16:creationId xmlns:a16="http://schemas.microsoft.com/office/drawing/2014/main" id="{E9DA4308-E206-488A-B295-A2B088E7FD4A}"/>
              </a:ext>
            </a:extLst>
          </p:cNvPr>
          <p:cNvSpPr>
            <a:spLocks noGrp="1"/>
          </p:cNvSpPr>
          <p:nvPr>
            <p:ph sz="half" idx="2"/>
          </p:nvPr>
        </p:nvSpPr>
        <p:spPr>
          <a:xfrm>
            <a:off x="6208712" y="2603500"/>
            <a:ext cx="5207971" cy="2527793"/>
          </a:xfrm>
        </p:spPr>
        <p:txBody>
          <a:bodyPr>
            <a:normAutofit fontScale="85000" lnSpcReduction="20000"/>
          </a:bodyPr>
          <a:lstStyle/>
          <a:p>
            <a:pPr marL="0" indent="0" algn="ctr">
              <a:buNone/>
            </a:pPr>
            <a:r>
              <a:rPr lang="en-US" b="1" u="sng" dirty="0">
                <a:solidFill>
                  <a:schemeClr val="accent2">
                    <a:lumMod val="50000"/>
                  </a:schemeClr>
                </a:solidFill>
              </a:rPr>
              <a:t>@</a:t>
            </a:r>
            <a:r>
              <a:rPr lang="en-US" b="1" u="sng" dirty="0" err="1">
                <a:solidFill>
                  <a:schemeClr val="accent2">
                    <a:lumMod val="50000"/>
                  </a:schemeClr>
                </a:solidFill>
              </a:rPr>
              <a:t>NissanMotor</a:t>
            </a:r>
            <a:endParaRPr lang="en-US" b="1" u="sng" dirty="0">
              <a:solidFill>
                <a:schemeClr val="accent2">
                  <a:lumMod val="50000"/>
                </a:schemeClr>
              </a:solidFill>
            </a:endParaRPr>
          </a:p>
          <a:p>
            <a:endParaRPr lang="en-US" sz="2000" dirty="0"/>
          </a:p>
          <a:p>
            <a:r>
              <a:rPr lang="en-US" sz="2000" dirty="0"/>
              <a:t>Established in 1933 in Yokohama City, Japan.</a:t>
            </a:r>
          </a:p>
          <a:p>
            <a:r>
              <a:rPr lang="en-US" sz="2000" dirty="0"/>
              <a:t>Joined Twitter on November 2011</a:t>
            </a:r>
          </a:p>
          <a:p>
            <a:r>
              <a:rPr lang="en-US" sz="2000" dirty="0"/>
              <a:t>Nissan offers products and services in more than 160 countries.</a:t>
            </a:r>
          </a:p>
          <a:p>
            <a:r>
              <a:rPr lang="en-US" sz="2000" dirty="0"/>
              <a:t>Slogan of Nissan </a:t>
            </a:r>
          </a:p>
        </p:txBody>
      </p:sp>
      <p:pic>
        <p:nvPicPr>
          <p:cNvPr id="8" name="Picture 7" descr="A close up of a logo&#10;&#10;Description generated with very high confidence">
            <a:extLst>
              <a:ext uri="{FF2B5EF4-FFF2-40B4-BE49-F238E27FC236}">
                <a16:creationId xmlns:a16="http://schemas.microsoft.com/office/drawing/2014/main" id="{F3514024-5EE1-4765-A6BF-92B167394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902" y="5131293"/>
            <a:ext cx="2143125" cy="1416376"/>
          </a:xfrm>
          <a:prstGeom prst="rect">
            <a:avLst/>
          </a:prstGeom>
        </p:spPr>
      </p:pic>
      <p:pic>
        <p:nvPicPr>
          <p:cNvPr id="10" name="Picture 9" descr="A picture containing clipart&#10;&#10;Description generated with very high confidence">
            <a:extLst>
              <a:ext uri="{FF2B5EF4-FFF2-40B4-BE49-F238E27FC236}">
                <a16:creationId xmlns:a16="http://schemas.microsoft.com/office/drawing/2014/main" id="{3E96EFB3-1B21-4768-AA77-5C8F4E7EE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616" y="5131293"/>
            <a:ext cx="1843474" cy="1461980"/>
          </a:xfrm>
          <a:prstGeom prst="rect">
            <a:avLst/>
          </a:prstGeom>
        </p:spPr>
      </p:pic>
    </p:spTree>
    <p:extLst>
      <p:ext uri="{BB962C8B-B14F-4D97-AF65-F5344CB8AC3E}">
        <p14:creationId xmlns:p14="http://schemas.microsoft.com/office/powerpoint/2010/main" val="234314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E247E-89D6-4D83-979E-00F27C34CC0F}"/>
              </a:ext>
            </a:extLst>
          </p:cNvPr>
          <p:cNvSpPr>
            <a:spLocks noGrp="1"/>
          </p:cNvSpPr>
          <p:nvPr>
            <p:ph type="title"/>
          </p:nvPr>
        </p:nvSpPr>
        <p:spPr>
          <a:xfrm>
            <a:off x="838200" y="365125"/>
            <a:ext cx="10515600" cy="1377949"/>
          </a:xfrm>
        </p:spPr>
        <p:txBody>
          <a:bodyPr>
            <a:normAutofit/>
          </a:bodyPr>
          <a:lstStyle/>
          <a:p>
            <a:br>
              <a:rPr lang="en-US" sz="2800" dirty="0"/>
            </a:br>
            <a:r>
              <a:rPr lang="en-US" sz="2400" b="1" u="sng" dirty="0">
                <a:solidFill>
                  <a:schemeClr val="bg1"/>
                </a:solidFill>
              </a:rPr>
              <a:t>Who has most followers on Twitter?</a:t>
            </a:r>
          </a:p>
        </p:txBody>
      </p:sp>
      <p:sp>
        <p:nvSpPr>
          <p:cNvPr id="5" name="Content Placeholder 4">
            <a:extLst>
              <a:ext uri="{FF2B5EF4-FFF2-40B4-BE49-F238E27FC236}">
                <a16:creationId xmlns:a16="http://schemas.microsoft.com/office/drawing/2014/main" id="{70C20972-459B-4BFE-8118-89250A4501AF}"/>
              </a:ext>
            </a:extLst>
          </p:cNvPr>
          <p:cNvSpPr>
            <a:spLocks noGrp="1"/>
          </p:cNvSpPr>
          <p:nvPr>
            <p:ph sz="half" idx="1"/>
          </p:nvPr>
        </p:nvSpPr>
        <p:spPr>
          <a:xfrm>
            <a:off x="91441" y="2495006"/>
            <a:ext cx="5329646" cy="3700271"/>
          </a:xfrm>
        </p:spPr>
        <p:txBody>
          <a:bodyPr/>
          <a:lstStyle/>
          <a:p>
            <a:pPr marL="0" indent="0" algn="ctr">
              <a:buNone/>
            </a:pPr>
            <a:r>
              <a:rPr lang="en-US" b="1" u="sng" dirty="0">
                <a:solidFill>
                  <a:schemeClr val="accent2">
                    <a:lumMod val="50000"/>
                  </a:schemeClr>
                </a:solidFill>
              </a:rPr>
              <a:t>@Honda</a:t>
            </a:r>
          </a:p>
          <a:p>
            <a:endParaRPr lang="en-US" dirty="0"/>
          </a:p>
          <a:p>
            <a:r>
              <a:rPr lang="en-US" dirty="0"/>
              <a:t>Tweets 202K | </a:t>
            </a:r>
          </a:p>
          <a:p>
            <a:r>
              <a:rPr lang="en-US" dirty="0"/>
              <a:t>Following 1,582 |</a:t>
            </a:r>
          </a:p>
          <a:p>
            <a:r>
              <a:rPr lang="en-US" dirty="0"/>
              <a:t>Followers 975K | </a:t>
            </a:r>
          </a:p>
          <a:p>
            <a:r>
              <a:rPr lang="en-US" dirty="0"/>
              <a:t>Likes 7,775</a:t>
            </a:r>
          </a:p>
        </p:txBody>
      </p:sp>
      <p:sp>
        <p:nvSpPr>
          <p:cNvPr id="6" name="Content Placeholder 5">
            <a:extLst>
              <a:ext uri="{FF2B5EF4-FFF2-40B4-BE49-F238E27FC236}">
                <a16:creationId xmlns:a16="http://schemas.microsoft.com/office/drawing/2014/main" id="{CB02D33C-126A-48F7-AA3C-4AB61356C857}"/>
              </a:ext>
            </a:extLst>
          </p:cNvPr>
          <p:cNvSpPr>
            <a:spLocks noGrp="1"/>
          </p:cNvSpPr>
          <p:nvPr>
            <p:ph sz="half" idx="2"/>
          </p:nvPr>
        </p:nvSpPr>
        <p:spPr>
          <a:xfrm>
            <a:off x="5590903" y="2612570"/>
            <a:ext cx="6021977" cy="3407229"/>
          </a:xfrm>
        </p:spPr>
        <p:txBody>
          <a:bodyPr/>
          <a:lstStyle/>
          <a:p>
            <a:pPr marL="0" indent="0" algn="ctr">
              <a:buNone/>
            </a:pPr>
            <a:r>
              <a:rPr lang="en-US" b="1" u="sng" dirty="0">
                <a:solidFill>
                  <a:schemeClr val="accent2">
                    <a:lumMod val="50000"/>
                  </a:schemeClr>
                </a:solidFill>
              </a:rPr>
              <a:t>@Nissan</a:t>
            </a:r>
          </a:p>
          <a:p>
            <a:endParaRPr lang="en-US" dirty="0"/>
          </a:p>
          <a:p>
            <a:r>
              <a:rPr lang="en-US" dirty="0"/>
              <a:t>Tweets 7,235 |</a:t>
            </a:r>
          </a:p>
          <a:p>
            <a:r>
              <a:rPr lang="en-US" dirty="0"/>
              <a:t> Following 456 |</a:t>
            </a:r>
          </a:p>
          <a:p>
            <a:r>
              <a:rPr lang="en-US" dirty="0"/>
              <a:t> Followers 742K |</a:t>
            </a:r>
          </a:p>
          <a:p>
            <a:r>
              <a:rPr lang="en-US" dirty="0"/>
              <a:t> Likes 4203</a:t>
            </a:r>
          </a:p>
        </p:txBody>
      </p:sp>
      <p:sp>
        <p:nvSpPr>
          <p:cNvPr id="2" name="Rectangle 1">
            <a:extLst>
              <a:ext uri="{FF2B5EF4-FFF2-40B4-BE49-F238E27FC236}">
                <a16:creationId xmlns:a16="http://schemas.microsoft.com/office/drawing/2014/main" id="{0CED04B9-9495-42D6-8C4B-982413EBAA60}"/>
              </a:ext>
            </a:extLst>
          </p:cNvPr>
          <p:cNvSpPr/>
          <p:nvPr/>
        </p:nvSpPr>
        <p:spPr>
          <a:xfrm>
            <a:off x="3280365" y="6195278"/>
            <a:ext cx="6429115" cy="392159"/>
          </a:xfrm>
          <a:prstGeom prst="rect">
            <a:avLst/>
          </a:prstGeom>
        </p:spPr>
        <p:txBody>
          <a:bodyPr wrap="square">
            <a:spAutoFit/>
          </a:bodyPr>
          <a:lstStyle/>
          <a:p>
            <a:pPr>
              <a:lnSpc>
                <a:spcPct val="115000"/>
              </a:lnSpc>
              <a:spcAft>
                <a:spcPts val="1000"/>
              </a:spcAft>
            </a:pPr>
            <a:r>
              <a:rPr lang="en-US" b="1" u="sng"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Clearly, Honda is ahead with 233K followers.</a:t>
            </a:r>
          </a:p>
        </p:txBody>
      </p:sp>
      <p:pic>
        <p:nvPicPr>
          <p:cNvPr id="7" name="Picture 6" descr="A car parked in a parking lot&#10;&#10;Description generated with very high confidence">
            <a:extLst>
              <a:ext uri="{FF2B5EF4-FFF2-40B4-BE49-F238E27FC236}">
                <a16:creationId xmlns:a16="http://schemas.microsoft.com/office/drawing/2014/main" id="{18C27F6E-160B-4E54-A219-5E9580C6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5" y="4876881"/>
            <a:ext cx="3028950" cy="1514475"/>
          </a:xfrm>
          <a:prstGeom prst="rect">
            <a:avLst/>
          </a:prstGeom>
        </p:spPr>
      </p:pic>
      <p:pic>
        <p:nvPicPr>
          <p:cNvPr id="9" name="Picture 8" descr="A close up of a car&#10;&#10;Description generated with very high confidence">
            <a:extLst>
              <a:ext uri="{FF2B5EF4-FFF2-40B4-BE49-F238E27FC236}">
                <a16:creationId xmlns:a16="http://schemas.microsoft.com/office/drawing/2014/main" id="{7A84A40B-0673-4651-BA86-1EF200A0F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992" y="4393526"/>
            <a:ext cx="2466975" cy="1847850"/>
          </a:xfrm>
          <a:prstGeom prst="rect">
            <a:avLst/>
          </a:prstGeom>
        </p:spPr>
      </p:pic>
    </p:spTree>
    <p:extLst>
      <p:ext uri="{BB962C8B-B14F-4D97-AF65-F5344CB8AC3E}">
        <p14:creationId xmlns:p14="http://schemas.microsoft.com/office/powerpoint/2010/main" val="295593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712F46-F7ED-4B79-A8F4-8026F8112822}"/>
              </a:ext>
            </a:extLst>
          </p:cNvPr>
          <p:cNvSpPr>
            <a:spLocks noGrp="1"/>
          </p:cNvSpPr>
          <p:nvPr>
            <p:ph type="title"/>
          </p:nvPr>
        </p:nvSpPr>
        <p:spPr>
          <a:xfrm>
            <a:off x="654952" y="630315"/>
            <a:ext cx="9740799" cy="1029809"/>
          </a:xfrm>
        </p:spPr>
        <p:txBody>
          <a:bodyPr/>
          <a:lstStyle/>
          <a:p>
            <a:r>
              <a:rPr lang="en-US" sz="2400" b="1" dirty="0">
                <a:solidFill>
                  <a:schemeClr val="bg1"/>
                </a:solidFill>
              </a:rPr>
              <a:t>Number of Tweets, Most amount of likes &amp; Total mount of tweets :</a:t>
            </a:r>
            <a:br>
              <a:rPr lang="en-US" sz="2400" b="1" dirty="0">
                <a:solidFill>
                  <a:schemeClr val="bg1"/>
                </a:solidFill>
              </a:rPr>
            </a:br>
            <a:endParaRPr lang="en-US" sz="1800" b="1" dirty="0">
              <a:solidFill>
                <a:schemeClr val="bg1"/>
              </a:solidFill>
            </a:endParaRPr>
          </a:p>
        </p:txBody>
      </p:sp>
      <p:pic>
        <p:nvPicPr>
          <p:cNvPr id="7" name="Picture 6" descr="A picture containing clipart&#10;&#10;Description generated with very high confidence">
            <a:extLst>
              <a:ext uri="{FF2B5EF4-FFF2-40B4-BE49-F238E27FC236}">
                <a16:creationId xmlns:a16="http://schemas.microsoft.com/office/drawing/2014/main" id="{28FA58B9-8BD3-439D-AC00-2001FEB5A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492" y="5913782"/>
            <a:ext cx="1228725" cy="887996"/>
          </a:xfrm>
          <a:prstGeom prst="roundRect">
            <a:avLst>
              <a:gd name="adj" fmla="val 1858"/>
            </a:avLst>
          </a:prstGeom>
          <a:effectLst/>
        </p:spPr>
      </p:pic>
      <p:pic>
        <p:nvPicPr>
          <p:cNvPr id="8" name="Picture 7">
            <a:extLst>
              <a:ext uri="{FF2B5EF4-FFF2-40B4-BE49-F238E27FC236}">
                <a16:creationId xmlns:a16="http://schemas.microsoft.com/office/drawing/2014/main" id="{3564298A-85B2-42CA-90D5-7FB514D6D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3" y="5810879"/>
            <a:ext cx="1550504" cy="990899"/>
          </a:xfrm>
          <a:prstGeom prst="rect">
            <a:avLst/>
          </a:prstGeom>
        </p:spPr>
      </p:pic>
      <p:sp>
        <p:nvSpPr>
          <p:cNvPr id="2" name="Rectangle 1">
            <a:extLst>
              <a:ext uri="{FF2B5EF4-FFF2-40B4-BE49-F238E27FC236}">
                <a16:creationId xmlns:a16="http://schemas.microsoft.com/office/drawing/2014/main" id="{9348DEDF-96FA-436E-9489-7398F3BF3724}"/>
              </a:ext>
            </a:extLst>
          </p:cNvPr>
          <p:cNvSpPr/>
          <p:nvPr/>
        </p:nvSpPr>
        <p:spPr>
          <a:xfrm>
            <a:off x="1848678" y="5883342"/>
            <a:ext cx="8726557" cy="770211"/>
          </a:xfrm>
          <a:prstGeom prst="rect">
            <a:avLst/>
          </a:prstGeom>
        </p:spPr>
        <p:txBody>
          <a:bodyPr wrap="square">
            <a:spAutoFit/>
          </a:bodyPr>
          <a:lstStyle/>
          <a:p>
            <a:pPr>
              <a:lnSpc>
                <a:spcPct val="115000"/>
              </a:lnSpc>
              <a:spcAft>
                <a:spcPts val="1000"/>
              </a:spcAft>
            </a:pPr>
            <a:r>
              <a:rPr lang="en-US" sz="1600" b="1" u="sng" dirty="0">
                <a:latin typeface="Calibri" panose="020F0502020204030204" pitchFamily="34" charset="0"/>
                <a:ea typeface="Calibri" panose="020F0502020204030204" pitchFamily="34" charset="0"/>
                <a:cs typeface="Times New Roman" panose="02020603050405020304" pitchFamily="18" charset="0"/>
              </a:rPr>
              <a:t>The Statistics confirms that Nissan is way ahead in total retweets whereas Honda is ahead</a:t>
            </a:r>
          </a:p>
          <a:p>
            <a:pPr>
              <a:lnSpc>
                <a:spcPct val="115000"/>
              </a:lnSpc>
              <a:spcAft>
                <a:spcPts val="1000"/>
              </a:spcAft>
            </a:pPr>
            <a:r>
              <a:rPr lang="en-US" sz="1600" b="1" u="sng" dirty="0">
                <a:effectLst/>
                <a:latin typeface="Calibri" panose="020F0502020204030204" pitchFamily="34" charset="0"/>
                <a:ea typeface="Calibri" panose="020F0502020204030204" pitchFamily="34" charset="0"/>
                <a:cs typeface="Times New Roman" panose="02020603050405020304" pitchFamily="18" charset="0"/>
              </a:rPr>
              <a:t>In total likes with little margin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5817E58-11DD-47AB-B7F3-FF178786CC2A}"/>
              </a:ext>
            </a:extLst>
          </p:cNvPr>
          <p:cNvPicPr>
            <a:picLocks noChangeAspect="1"/>
          </p:cNvPicPr>
          <p:nvPr/>
        </p:nvPicPr>
        <p:blipFill>
          <a:blip r:embed="rId4"/>
          <a:stretch>
            <a:fillRect/>
          </a:stretch>
        </p:blipFill>
        <p:spPr>
          <a:xfrm>
            <a:off x="6096000" y="2404861"/>
            <a:ext cx="5762625" cy="3419475"/>
          </a:xfrm>
          <a:prstGeom prst="rect">
            <a:avLst/>
          </a:prstGeom>
        </p:spPr>
      </p:pic>
      <p:pic>
        <p:nvPicPr>
          <p:cNvPr id="5" name="Picture 4">
            <a:extLst>
              <a:ext uri="{FF2B5EF4-FFF2-40B4-BE49-F238E27FC236}">
                <a16:creationId xmlns:a16="http://schemas.microsoft.com/office/drawing/2014/main" id="{0473296E-9CEA-44A6-BA36-767331F55E1A}"/>
              </a:ext>
            </a:extLst>
          </p:cNvPr>
          <p:cNvPicPr>
            <a:picLocks noChangeAspect="1"/>
          </p:cNvPicPr>
          <p:nvPr/>
        </p:nvPicPr>
        <p:blipFill>
          <a:blip r:embed="rId5"/>
          <a:stretch>
            <a:fillRect/>
          </a:stretch>
        </p:blipFill>
        <p:spPr>
          <a:xfrm>
            <a:off x="88006" y="2336316"/>
            <a:ext cx="5495925" cy="3457575"/>
          </a:xfrm>
          <a:prstGeom prst="rect">
            <a:avLst/>
          </a:prstGeom>
        </p:spPr>
      </p:pic>
    </p:spTree>
    <p:extLst>
      <p:ext uri="{BB962C8B-B14F-4D97-AF65-F5344CB8AC3E}">
        <p14:creationId xmlns:p14="http://schemas.microsoft.com/office/powerpoint/2010/main" val="33653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8" name="Rectangle 47">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Oval 48">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12BE5D-DA2B-474D-9535-D7AD41DCAF7B}"/>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1800" b="0" i="0" kern="1200" dirty="0">
                <a:solidFill>
                  <a:schemeClr val="bg2"/>
                </a:solidFill>
                <a:latin typeface="+mj-lt"/>
                <a:ea typeface="+mj-ea"/>
                <a:cs typeface="+mj-cs"/>
              </a:rPr>
              <a:t>How’s the relationship of likes &amp; retweets on Honda Twitter?</a:t>
            </a:r>
            <a:br>
              <a:rPr lang="en-US" sz="1800" b="0" i="0" kern="1200" dirty="0">
                <a:solidFill>
                  <a:schemeClr val="bg2"/>
                </a:solidFill>
                <a:latin typeface="+mj-lt"/>
                <a:ea typeface="+mj-ea"/>
                <a:cs typeface="+mj-cs"/>
              </a:rPr>
            </a:b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There’s positive correlation between likes and retweets most of the time  with some exception where likes are way ahead of retweets and vice-versa.</a:t>
            </a:r>
          </a:p>
        </p:txBody>
      </p:sp>
      <p:grpSp>
        <p:nvGrpSpPr>
          <p:cNvPr id="58" name="Group 57">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59" name="Rectangle 58">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32E5FD11-5E1D-4522-BBB6-F352A8AA0052}"/>
              </a:ext>
            </a:extLst>
          </p:cNvPr>
          <p:cNvPicPr>
            <a:picLocks noChangeAspect="1"/>
          </p:cNvPicPr>
          <p:nvPr/>
        </p:nvPicPr>
        <p:blipFill>
          <a:blip r:embed="rId3"/>
          <a:stretch>
            <a:fillRect/>
          </a:stretch>
        </p:blipFill>
        <p:spPr>
          <a:xfrm>
            <a:off x="211016" y="1406769"/>
            <a:ext cx="7873724" cy="4566715"/>
          </a:xfrm>
          <a:prstGeom prst="rect">
            <a:avLst/>
          </a:prstGeom>
        </p:spPr>
      </p:pic>
      <p:pic>
        <p:nvPicPr>
          <p:cNvPr id="23" name="Picture 22">
            <a:extLst>
              <a:ext uri="{FF2B5EF4-FFF2-40B4-BE49-F238E27FC236}">
                <a16:creationId xmlns:a16="http://schemas.microsoft.com/office/drawing/2014/main" id="{9AD9306E-A59F-4A89-A5B7-5D783A8EE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50" y="83489"/>
            <a:ext cx="1477509" cy="705111"/>
          </a:xfrm>
          <a:prstGeom prst="rect">
            <a:avLst/>
          </a:prstGeom>
        </p:spPr>
      </p:pic>
    </p:spTree>
    <p:extLst>
      <p:ext uri="{BB962C8B-B14F-4D97-AF65-F5344CB8AC3E}">
        <p14:creationId xmlns:p14="http://schemas.microsoft.com/office/powerpoint/2010/main" val="1476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85" name="Rectangle 84">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Oval 85">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Oval 86">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Oval 88">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3" name="Rectangle 92">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7245BA-C315-49D9-9918-7898587D643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Now, let’s check on Nissan Twitter:</a:t>
            </a:r>
            <a:br>
              <a:rPr lang="en-US" sz="2200" b="0" i="0" kern="1200" dirty="0">
                <a:solidFill>
                  <a:schemeClr val="bg2"/>
                </a:solidFill>
                <a:latin typeface="+mj-lt"/>
                <a:ea typeface="+mj-ea"/>
                <a:cs typeface="+mj-cs"/>
              </a:rPr>
            </a:b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Here, Likes are underperforming than retweets with few exception of late hours of may 7</a:t>
            </a:r>
            <a:r>
              <a:rPr lang="en-US" sz="2200" b="0" i="0" kern="1200" baseline="30000" dirty="0">
                <a:solidFill>
                  <a:schemeClr val="bg2"/>
                </a:solidFill>
                <a:latin typeface="+mj-lt"/>
                <a:ea typeface="+mj-ea"/>
                <a:cs typeface="+mj-cs"/>
              </a:rPr>
              <a:t>th</a:t>
            </a:r>
            <a:r>
              <a:rPr lang="en-US" sz="2200" b="0" i="0" kern="1200" dirty="0">
                <a:solidFill>
                  <a:schemeClr val="bg2"/>
                </a:solidFill>
                <a:latin typeface="+mj-lt"/>
                <a:ea typeface="+mj-ea"/>
                <a:cs typeface="+mj-cs"/>
              </a:rPr>
              <a:t> and early hours of May 8</a:t>
            </a:r>
            <a:r>
              <a:rPr lang="en-US" sz="2200" b="0" i="0" kern="1200" baseline="30000" dirty="0">
                <a:solidFill>
                  <a:schemeClr val="bg2"/>
                </a:solidFill>
                <a:latin typeface="+mj-lt"/>
                <a:ea typeface="+mj-ea"/>
                <a:cs typeface="+mj-cs"/>
              </a:rPr>
              <a:t>th</a:t>
            </a:r>
            <a:r>
              <a:rPr lang="en-US" sz="2200" b="0" i="0" kern="1200" dirty="0">
                <a:solidFill>
                  <a:schemeClr val="bg2"/>
                </a:solidFill>
                <a:latin typeface="+mj-lt"/>
                <a:ea typeface="+mj-ea"/>
                <a:cs typeface="+mj-cs"/>
              </a:rPr>
              <a:t>.</a:t>
            </a:r>
          </a:p>
        </p:txBody>
      </p:sp>
      <p:grpSp>
        <p:nvGrpSpPr>
          <p:cNvPr id="95" name="Group 94">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96" name="Rectangle 95">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7"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8"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a:extLst>
              <a:ext uri="{FF2B5EF4-FFF2-40B4-BE49-F238E27FC236}">
                <a16:creationId xmlns:a16="http://schemas.microsoft.com/office/drawing/2014/main" id="{C151AC09-2B59-47B2-BD21-F578FA1D75B3}"/>
              </a:ext>
            </a:extLst>
          </p:cNvPr>
          <p:cNvPicPr>
            <a:picLocks noChangeAspect="1"/>
          </p:cNvPicPr>
          <p:nvPr/>
        </p:nvPicPr>
        <p:blipFill>
          <a:blip r:embed="rId3"/>
          <a:stretch>
            <a:fillRect/>
          </a:stretch>
        </p:blipFill>
        <p:spPr>
          <a:xfrm>
            <a:off x="57855" y="1975586"/>
            <a:ext cx="7834901" cy="4152497"/>
          </a:xfrm>
          <a:prstGeom prst="rect">
            <a:avLst/>
          </a:prstGeom>
        </p:spPr>
      </p:pic>
      <p:pic>
        <p:nvPicPr>
          <p:cNvPr id="54" name="Picture 53" descr="A picture containing clipart&#10;&#10;Description generated with very high confidence">
            <a:extLst>
              <a:ext uri="{FF2B5EF4-FFF2-40B4-BE49-F238E27FC236}">
                <a16:creationId xmlns:a16="http://schemas.microsoft.com/office/drawing/2014/main" id="{2123C18B-4F40-41B2-9953-37F06D2E8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4" y="53200"/>
            <a:ext cx="1441833" cy="885507"/>
          </a:xfrm>
          <a:prstGeom prst="roundRect">
            <a:avLst>
              <a:gd name="adj" fmla="val 1858"/>
            </a:avLst>
          </a:prstGeom>
          <a:effectLst/>
        </p:spPr>
      </p:pic>
    </p:spTree>
    <p:extLst>
      <p:ext uri="{BB962C8B-B14F-4D97-AF65-F5344CB8AC3E}">
        <p14:creationId xmlns:p14="http://schemas.microsoft.com/office/powerpoint/2010/main" val="410444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393F-7695-447F-8EA2-413B1EDDA281}"/>
              </a:ext>
            </a:extLst>
          </p:cNvPr>
          <p:cNvSpPr>
            <a:spLocks noGrp="1"/>
          </p:cNvSpPr>
          <p:nvPr>
            <p:ph type="title"/>
          </p:nvPr>
        </p:nvSpPr>
        <p:spPr>
          <a:xfrm>
            <a:off x="733841" y="973668"/>
            <a:ext cx="9182525" cy="588432"/>
          </a:xfrm>
        </p:spPr>
        <p:txBody>
          <a:bodyPr>
            <a:normAutofit fontScale="90000"/>
          </a:bodyPr>
          <a:lstStyle/>
          <a:p>
            <a:r>
              <a:rPr lang="en-US" b="1" dirty="0"/>
              <a:t>Let’s see Top 25 Words on Twitter…</a:t>
            </a:r>
          </a:p>
        </p:txBody>
      </p:sp>
      <p:sp>
        <p:nvSpPr>
          <p:cNvPr id="25" name="Rectangle 24">
            <a:extLst>
              <a:ext uri="{FF2B5EF4-FFF2-40B4-BE49-F238E27FC236}">
                <a16:creationId xmlns:a16="http://schemas.microsoft.com/office/drawing/2014/main" id="{82EEDD39-C13F-4F37-A856-A3AD711BDFAC}"/>
              </a:ext>
            </a:extLst>
          </p:cNvPr>
          <p:cNvSpPr/>
          <p:nvPr/>
        </p:nvSpPr>
        <p:spPr>
          <a:xfrm>
            <a:off x="1802167" y="6168636"/>
            <a:ext cx="8389398" cy="646331"/>
          </a:xfrm>
          <a:prstGeom prst="rect">
            <a:avLst/>
          </a:prstGeom>
        </p:spPr>
        <p:txBody>
          <a:bodyPr wrap="square">
            <a:spAutoFit/>
          </a:bodyPr>
          <a:lstStyle/>
          <a:p>
            <a:r>
              <a:rPr lang="en-US" b="1" u="sng" dirty="0">
                <a:solidFill>
                  <a:schemeClr val="bg2">
                    <a:lumMod val="10000"/>
                  </a:schemeClr>
                </a:solidFill>
              </a:rPr>
              <a:t>Obviously, words that appear darker &amp; bigger indicate higher average Engagement</a:t>
            </a:r>
          </a:p>
        </p:txBody>
      </p:sp>
      <p:pic>
        <p:nvPicPr>
          <p:cNvPr id="3" name="Picture 2">
            <a:extLst>
              <a:ext uri="{FF2B5EF4-FFF2-40B4-BE49-F238E27FC236}">
                <a16:creationId xmlns:a16="http://schemas.microsoft.com/office/drawing/2014/main" id="{8BE39147-9FF8-41C1-AD35-8F6E7506D59B}"/>
              </a:ext>
            </a:extLst>
          </p:cNvPr>
          <p:cNvPicPr>
            <a:picLocks noChangeAspect="1"/>
          </p:cNvPicPr>
          <p:nvPr/>
        </p:nvPicPr>
        <p:blipFill>
          <a:blip r:embed="rId2"/>
          <a:stretch>
            <a:fillRect/>
          </a:stretch>
        </p:blipFill>
        <p:spPr>
          <a:xfrm>
            <a:off x="1710232" y="2813538"/>
            <a:ext cx="4484234" cy="3083427"/>
          </a:xfrm>
          <a:prstGeom prst="rect">
            <a:avLst/>
          </a:prstGeom>
        </p:spPr>
      </p:pic>
      <p:pic>
        <p:nvPicPr>
          <p:cNvPr id="4" name="Picture 3">
            <a:extLst>
              <a:ext uri="{FF2B5EF4-FFF2-40B4-BE49-F238E27FC236}">
                <a16:creationId xmlns:a16="http://schemas.microsoft.com/office/drawing/2014/main" id="{C0615D1C-ACD0-46B4-9230-2017E2686F5D}"/>
              </a:ext>
            </a:extLst>
          </p:cNvPr>
          <p:cNvPicPr>
            <a:picLocks noChangeAspect="1"/>
          </p:cNvPicPr>
          <p:nvPr/>
        </p:nvPicPr>
        <p:blipFill>
          <a:blip r:embed="rId3"/>
          <a:stretch>
            <a:fillRect/>
          </a:stretch>
        </p:blipFill>
        <p:spPr>
          <a:xfrm>
            <a:off x="6262406" y="2849050"/>
            <a:ext cx="4399675" cy="3153123"/>
          </a:xfrm>
          <a:prstGeom prst="rect">
            <a:avLst/>
          </a:prstGeom>
        </p:spPr>
      </p:pic>
      <p:pic>
        <p:nvPicPr>
          <p:cNvPr id="5" name="Picture 4">
            <a:extLst>
              <a:ext uri="{FF2B5EF4-FFF2-40B4-BE49-F238E27FC236}">
                <a16:creationId xmlns:a16="http://schemas.microsoft.com/office/drawing/2014/main" id="{EC38EA35-001B-44B2-BD9E-FBCBDF901C83}"/>
              </a:ext>
            </a:extLst>
          </p:cNvPr>
          <p:cNvPicPr>
            <a:picLocks noChangeAspect="1"/>
          </p:cNvPicPr>
          <p:nvPr/>
        </p:nvPicPr>
        <p:blipFill>
          <a:blip r:embed="rId4"/>
          <a:stretch>
            <a:fillRect/>
          </a:stretch>
        </p:blipFill>
        <p:spPr>
          <a:xfrm>
            <a:off x="10817732" y="2050742"/>
            <a:ext cx="1190625" cy="4712836"/>
          </a:xfrm>
          <a:prstGeom prst="rect">
            <a:avLst/>
          </a:prstGeom>
        </p:spPr>
      </p:pic>
      <p:pic>
        <p:nvPicPr>
          <p:cNvPr id="6" name="Picture 5">
            <a:extLst>
              <a:ext uri="{FF2B5EF4-FFF2-40B4-BE49-F238E27FC236}">
                <a16:creationId xmlns:a16="http://schemas.microsoft.com/office/drawing/2014/main" id="{2E573E9D-5FDC-4C7C-83E5-BCAECCF592AB}"/>
              </a:ext>
            </a:extLst>
          </p:cNvPr>
          <p:cNvPicPr>
            <a:picLocks noChangeAspect="1"/>
          </p:cNvPicPr>
          <p:nvPr/>
        </p:nvPicPr>
        <p:blipFill>
          <a:blip r:embed="rId5"/>
          <a:stretch>
            <a:fillRect/>
          </a:stretch>
        </p:blipFill>
        <p:spPr>
          <a:xfrm>
            <a:off x="169237" y="2094713"/>
            <a:ext cx="1466850" cy="4712837"/>
          </a:xfrm>
          <a:prstGeom prst="rect">
            <a:avLst/>
          </a:prstGeom>
        </p:spPr>
      </p:pic>
    </p:spTree>
    <p:extLst>
      <p:ext uri="{BB962C8B-B14F-4D97-AF65-F5344CB8AC3E}">
        <p14:creationId xmlns:p14="http://schemas.microsoft.com/office/powerpoint/2010/main" val="346608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7" name="Rectangle 66">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Oval 69">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2" name="Oval 71">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9D5306-420B-4AAE-A755-7A1DBADBDBBE}"/>
              </a:ext>
            </a:extLst>
          </p:cNvPr>
          <p:cNvSpPr>
            <a:spLocks noGrp="1"/>
          </p:cNvSpPr>
          <p:nvPr>
            <p:ph type="title"/>
          </p:nvPr>
        </p:nvSpPr>
        <p:spPr>
          <a:xfrm>
            <a:off x="8382055" y="1241266"/>
            <a:ext cx="3161016" cy="4538097"/>
          </a:xfrm>
        </p:spPr>
        <p:txBody>
          <a:bodyPr vert="horz" lIns="91440" tIns="45720" rIns="91440" bIns="45720" rtlCol="0" anchor="b">
            <a:normAutofit/>
          </a:bodyPr>
          <a:lstStyle/>
          <a:p>
            <a:pPr lvl="0">
              <a:lnSpc>
                <a:spcPct val="90000"/>
              </a:lnSpc>
            </a:pPr>
            <a:r>
              <a:rPr lang="en-US" sz="1800" b="0" i="0" kern="1200" dirty="0">
                <a:solidFill>
                  <a:schemeClr val="bg2"/>
                </a:solidFill>
                <a:latin typeface="+mj-lt"/>
                <a:ea typeface="+mj-ea"/>
                <a:cs typeface="+mj-cs"/>
              </a:rPr>
              <a:t>The overall audience of the Honda is spread all around the world.</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Here, we can see Tweet Source, user location and user follower count. India is ahead in having followers of users which can be used by Honda.</a:t>
            </a:r>
            <a:br>
              <a:rPr lang="en-US" sz="1800" b="0" i="0" kern="1200" dirty="0">
                <a:solidFill>
                  <a:schemeClr val="bg2"/>
                </a:solidFill>
                <a:latin typeface="+mj-lt"/>
                <a:ea typeface="+mj-ea"/>
                <a:cs typeface="+mj-cs"/>
              </a:rPr>
            </a:br>
            <a:endParaRPr lang="en-US" sz="1800" b="0" i="0" kern="1200" dirty="0">
              <a:solidFill>
                <a:schemeClr val="bg2"/>
              </a:solidFill>
              <a:latin typeface="+mj-lt"/>
              <a:ea typeface="+mj-ea"/>
              <a:cs typeface="+mj-cs"/>
            </a:endParaRPr>
          </a:p>
        </p:txBody>
      </p:sp>
      <p:grpSp>
        <p:nvGrpSpPr>
          <p:cNvPr id="77" name="Group 76">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8" name="Rectangle 77">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F167D2A-249C-47C1-962B-4F931787FFA4}"/>
              </a:ext>
            </a:extLst>
          </p:cNvPr>
          <p:cNvPicPr>
            <a:picLocks noChangeAspect="1"/>
          </p:cNvPicPr>
          <p:nvPr/>
        </p:nvPicPr>
        <p:blipFill>
          <a:blip r:embed="rId3"/>
          <a:stretch>
            <a:fillRect/>
          </a:stretch>
        </p:blipFill>
        <p:spPr>
          <a:xfrm>
            <a:off x="202815" y="1241265"/>
            <a:ext cx="7749469" cy="4888229"/>
          </a:xfrm>
          <a:prstGeom prst="rect">
            <a:avLst/>
          </a:prstGeom>
        </p:spPr>
      </p:pic>
      <p:pic>
        <p:nvPicPr>
          <p:cNvPr id="36" name="Picture 35">
            <a:extLst>
              <a:ext uri="{FF2B5EF4-FFF2-40B4-BE49-F238E27FC236}">
                <a16:creationId xmlns:a16="http://schemas.microsoft.com/office/drawing/2014/main" id="{FC4B5D41-AB70-4B83-B4C0-B0F170C7A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50" y="83489"/>
            <a:ext cx="1477509" cy="705111"/>
          </a:xfrm>
          <a:prstGeom prst="rect">
            <a:avLst/>
          </a:prstGeom>
        </p:spPr>
      </p:pic>
    </p:spTree>
    <p:extLst>
      <p:ext uri="{BB962C8B-B14F-4D97-AF65-F5344CB8AC3E}">
        <p14:creationId xmlns:p14="http://schemas.microsoft.com/office/powerpoint/2010/main" val="26976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AB0B96-3ED7-46A1-9899-ECC37C44BEA8}"/>
              </a:ext>
            </a:extLst>
          </p:cNvPr>
          <p:cNvSpPr>
            <a:spLocks noGrp="1"/>
          </p:cNvSpPr>
          <p:nvPr>
            <p:ph type="title"/>
          </p:nvPr>
        </p:nvSpPr>
        <p:spPr>
          <a:xfrm>
            <a:off x="8402617" y="1482570"/>
            <a:ext cx="3140453" cy="4092607"/>
          </a:xfrm>
        </p:spPr>
        <p:txBody>
          <a:bodyPr vert="horz" lIns="91440" tIns="45720" rIns="91440" bIns="45720" rtlCol="0" anchor="b">
            <a:normAutofit fontScale="90000"/>
          </a:bodyPr>
          <a:lstStyle/>
          <a:p>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br>
              <a:rPr lang="en-US" sz="2400" b="0" i="0" kern="1200" dirty="0">
                <a:solidFill>
                  <a:schemeClr val="bg2"/>
                </a:solidFill>
                <a:latin typeface="+mj-lt"/>
                <a:ea typeface="+mj-ea"/>
                <a:cs typeface="+mj-cs"/>
              </a:rPr>
            </a:br>
            <a:r>
              <a:rPr lang="en-US" sz="2000" b="0" i="0" kern="1200" dirty="0">
                <a:solidFill>
                  <a:schemeClr val="bg2"/>
                </a:solidFill>
                <a:latin typeface="+mj-lt"/>
                <a:ea typeface="+mj-ea"/>
                <a:cs typeface="+mj-cs"/>
              </a:rPr>
              <a:t>Target Audience for Nissan can also be seen all over the world. United Kingdom is leading with 35,536 followers </a:t>
            </a:r>
            <a:r>
              <a:rPr lang="en-US" sz="2000" dirty="0"/>
              <a:t>of user. Nissan can use this it in its favor.</a:t>
            </a:r>
            <a:endParaRPr lang="en-US" sz="2000" b="0" i="0" kern="1200" dirty="0">
              <a:solidFill>
                <a:schemeClr val="bg2"/>
              </a:solidFill>
              <a:latin typeface="+mj-lt"/>
              <a:ea typeface="+mj-ea"/>
              <a:cs typeface="+mj-cs"/>
            </a:endParaRPr>
          </a:p>
        </p:txBody>
      </p:sp>
      <p:grpSp>
        <p:nvGrpSpPr>
          <p:cNvPr id="20" name="Group 19">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4" name="Picture 23" descr="A picture containing clipart&#10;&#10;Description generated with very high confidence">
            <a:extLst>
              <a:ext uri="{FF2B5EF4-FFF2-40B4-BE49-F238E27FC236}">
                <a16:creationId xmlns:a16="http://schemas.microsoft.com/office/drawing/2014/main" id="{347BCB38-690A-40B6-9F58-D61038BAA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8" y="45668"/>
            <a:ext cx="1254558" cy="782884"/>
          </a:xfrm>
          <a:prstGeom prst="roundRect">
            <a:avLst>
              <a:gd name="adj" fmla="val 1858"/>
            </a:avLst>
          </a:prstGeom>
          <a:effectLst/>
        </p:spPr>
      </p:pic>
      <p:sp>
        <p:nvSpPr>
          <p:cNvPr id="8" name="Rectangle 7">
            <a:extLst>
              <a:ext uri="{FF2B5EF4-FFF2-40B4-BE49-F238E27FC236}">
                <a16:creationId xmlns:a16="http://schemas.microsoft.com/office/drawing/2014/main" id="{C1F1E078-E7F8-44C0-BD71-7E9CA6274C38}"/>
              </a:ext>
            </a:extLst>
          </p:cNvPr>
          <p:cNvSpPr/>
          <p:nvPr/>
        </p:nvSpPr>
        <p:spPr>
          <a:xfrm>
            <a:off x="212017" y="5816843"/>
            <a:ext cx="7785765" cy="838948"/>
          </a:xfrm>
          <a:prstGeom prst="rect">
            <a:avLst/>
          </a:prstGeom>
        </p:spPr>
        <p:txBody>
          <a:bodyPr wrap="square">
            <a:spAutoFit/>
          </a:bodyPr>
          <a:lstStyle/>
          <a:p>
            <a:pPr>
              <a:lnSpc>
                <a:spcPct val="115000"/>
              </a:lnSpc>
              <a:spcAft>
                <a:spcPts val="1000"/>
              </a:spcAft>
            </a:pPr>
            <a:endParaRPr lang="en-US" b="1" u="sng"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latin typeface="Calibri" panose="020F0502020204030204" pitchFamily="34" charset="0"/>
                <a:ea typeface="Calibri" panose="020F0502020204030204" pitchFamily="34" charset="0"/>
                <a:cs typeface="Times New Roman" panose="02020603050405020304" pitchFamily="18" charset="0"/>
              </a:rPr>
              <a:t>Certainly, both Auto Brands have fair share of audience around the globe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9577D4F4-7A4A-4CA8-B093-DC1F600AABCB}"/>
              </a:ext>
            </a:extLst>
          </p:cNvPr>
          <p:cNvPicPr>
            <a:picLocks noChangeAspect="1"/>
          </p:cNvPicPr>
          <p:nvPr/>
        </p:nvPicPr>
        <p:blipFill>
          <a:blip r:embed="rId4"/>
          <a:stretch>
            <a:fillRect/>
          </a:stretch>
        </p:blipFill>
        <p:spPr>
          <a:xfrm>
            <a:off x="269850" y="1597826"/>
            <a:ext cx="7565247" cy="4491475"/>
          </a:xfrm>
          <a:prstGeom prst="rect">
            <a:avLst/>
          </a:prstGeom>
        </p:spPr>
      </p:pic>
    </p:spTree>
    <p:extLst>
      <p:ext uri="{BB962C8B-B14F-4D97-AF65-F5344CB8AC3E}">
        <p14:creationId xmlns:p14="http://schemas.microsoft.com/office/powerpoint/2010/main" val="2346472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121</TotalTime>
  <Words>747</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Who’s most trusted Brand? What’s social media saying? How’s Social sites defining them?</vt:lpstr>
      <vt:lpstr>Let’s check out brief history of two auto brands!</vt:lpstr>
      <vt:lpstr> Who has most followers on Twitter?</vt:lpstr>
      <vt:lpstr>Number of Tweets, Most amount of likes &amp; Total mount of tweets : </vt:lpstr>
      <vt:lpstr>How’s the relationship of likes &amp; retweets on Honda Twitter?  There’s positive correlation between likes and retweets most of the time  with some exception where likes are way ahead of retweets and vice-versa.</vt:lpstr>
      <vt:lpstr> Now, let’s check on Nissan Twitter:  Here, Likes are underperforming than retweets with few exception of late hours of may 7th and early hours of May 8th.</vt:lpstr>
      <vt:lpstr>Let’s see Top 25 Words on Twitter…</vt:lpstr>
      <vt:lpstr>The overall audience of the Honda is spread all around the world. Here, we can see Tweet Source, user location and user follower count. India is ahead in having followers of users which can be used by Honda. </vt:lpstr>
      <vt:lpstr>             Target Audience for Nissan can also be seen all over the world. United Kingdom is leading with 35,536 followers of user. Nissan can use this it in its favor.</vt:lpstr>
      <vt:lpstr>Honda automobile has great levels of engagement on Twitter. Looking at messy user description, it can be said that Honda audience consists of both auto dealers and individuals.</vt:lpstr>
      <vt:lpstr>Nissan seem to have very  high levels of involvement on social sites. Engaged audience are mainly auto dealers  and some car enthusiast.</vt:lpstr>
      <vt:lpstr>What does the sentiment Analysis say?</vt:lpstr>
      <vt:lpstr>Purpose of the two firms on social media…</vt:lpstr>
      <vt:lpstr> So, which firm has the most effective use of Twitter and why? </vt:lpstr>
      <vt:lpstr>Evaluation &amp; Comparison of the sentiment of the Two Auto Firms’ tweets, metrics, success: </vt:lpstr>
      <vt:lpstr>Swot Analysis For Honda Automobiles:</vt:lpstr>
      <vt:lpstr>Swot Analysis For Nissan:</vt:lpstr>
      <vt:lpstr>Insights/My Views From This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most trusted Brand? What’s social media saying? How’s Social sites defining them?</dc:title>
  <dc:creator>Sandhya Kumari</dc:creator>
  <cp:lastModifiedBy>Sandhya Kumari</cp:lastModifiedBy>
  <cp:revision>7</cp:revision>
  <dcterms:created xsi:type="dcterms:W3CDTF">2019-05-08T20:16:46Z</dcterms:created>
  <dcterms:modified xsi:type="dcterms:W3CDTF">2019-05-08T22:18:17Z</dcterms:modified>
</cp:coreProperties>
</file>