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2" r:id="rId22"/>
    <p:sldId id="277" r:id="rId23"/>
    <p:sldId id="278" r:id="rId24"/>
    <p:sldId id="279" r:id="rId25"/>
    <p:sldId id="280" r:id="rId26"/>
    <p:sldId id="281" r:id="rId27"/>
    <p:sldId id="276"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717" autoAdjust="0"/>
  </p:normalViewPr>
  <p:slideViewPr>
    <p:cSldViewPr>
      <p:cViewPr varScale="1">
        <p:scale>
          <a:sx n="103" d="100"/>
          <a:sy n="103" d="100"/>
        </p:scale>
        <p:origin x="-20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11/18/2017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solidFill>
                  <a:srgbClr val="002060"/>
                </a:solidFill>
              </a:rPr>
              <a:t>PHARMACY MANAGEMENT SYSTEM</a:t>
            </a:r>
            <a:endParaRPr lang="en-US" sz="3600"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Requirement Specification</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1600" dirty="0" smtClean="0">
                <a:latin typeface="Verdana" pitchFamily="34" charset="0"/>
                <a:ea typeface="Verdana" pitchFamily="34" charset="0"/>
                <a:cs typeface="Verdana" pitchFamily="34" charset="0"/>
              </a:rPr>
              <a:t>Operating </a:t>
            </a:r>
            <a:r>
              <a:rPr lang="en-US" sz="1600" dirty="0" smtClean="0">
                <a:latin typeface="Verdana" pitchFamily="34" charset="0"/>
                <a:ea typeface="Verdana" pitchFamily="34" charset="0"/>
                <a:cs typeface="Verdana" pitchFamily="34" charset="0"/>
              </a:rPr>
              <a:t>System </a:t>
            </a:r>
            <a:r>
              <a:rPr lang="en-US" sz="1600" dirty="0" smtClean="0">
                <a:latin typeface="Verdana" pitchFamily="34" charset="0"/>
                <a:ea typeface="Verdana" pitchFamily="34" charset="0"/>
                <a:cs typeface="Verdana" pitchFamily="34" charset="0"/>
              </a:rPr>
              <a:t>	</a:t>
            </a:r>
            <a:r>
              <a:rPr lang="en-US" sz="1600" dirty="0" smtClean="0">
                <a:latin typeface="Verdana" pitchFamily="34" charset="0"/>
                <a:ea typeface="Verdana" pitchFamily="34" charset="0"/>
                <a:cs typeface="Verdana" pitchFamily="34" charset="0"/>
              </a:rPr>
              <a:t>     :  Windows </a:t>
            </a:r>
            <a:r>
              <a:rPr lang="en-US" sz="1600" dirty="0" smtClean="0">
                <a:latin typeface="Verdana" pitchFamily="34" charset="0"/>
                <a:ea typeface="Verdana" pitchFamily="34" charset="0"/>
                <a:cs typeface="Verdana" pitchFamily="34" charset="0"/>
              </a:rPr>
              <a:t>XP/2003 or Linux/Solaris</a:t>
            </a:r>
          </a:p>
          <a:p>
            <a:pPr algn="just">
              <a:lnSpc>
                <a:spcPct val="150000"/>
              </a:lnSpc>
            </a:pPr>
            <a:r>
              <a:rPr lang="en-US" sz="1600" dirty="0" smtClean="0">
                <a:latin typeface="Verdana" pitchFamily="34" charset="0"/>
                <a:ea typeface="Verdana" pitchFamily="34" charset="0"/>
                <a:cs typeface="Verdana" pitchFamily="34" charset="0"/>
              </a:rPr>
              <a:t>User </a:t>
            </a:r>
            <a:r>
              <a:rPr lang="en-US" sz="1600" dirty="0" smtClean="0">
                <a:latin typeface="Verdana" pitchFamily="34" charset="0"/>
                <a:ea typeface="Verdana" pitchFamily="34" charset="0"/>
                <a:cs typeface="Verdana" pitchFamily="34" charset="0"/>
              </a:rPr>
              <a:t>Interface                  :        HTML</a:t>
            </a:r>
            <a:r>
              <a:rPr lang="en-US" sz="1600" dirty="0" smtClean="0">
                <a:latin typeface="Verdana" pitchFamily="34" charset="0"/>
                <a:ea typeface="Verdana" pitchFamily="34" charset="0"/>
                <a:cs typeface="Verdana" pitchFamily="34" charset="0"/>
              </a:rPr>
              <a:t>, CSS</a:t>
            </a:r>
          </a:p>
          <a:p>
            <a:pPr algn="just">
              <a:lnSpc>
                <a:spcPct val="150000"/>
              </a:lnSpc>
            </a:pPr>
            <a:r>
              <a:rPr lang="en-US" sz="1600" dirty="0" smtClean="0">
                <a:latin typeface="Verdana" pitchFamily="34" charset="0"/>
                <a:ea typeface="Verdana" pitchFamily="34" charset="0"/>
                <a:cs typeface="Verdana" pitchFamily="34" charset="0"/>
              </a:rPr>
              <a:t>Client-side </a:t>
            </a:r>
            <a:r>
              <a:rPr lang="en-US" sz="1600" dirty="0" smtClean="0">
                <a:latin typeface="Verdana" pitchFamily="34" charset="0"/>
                <a:ea typeface="Verdana" pitchFamily="34" charset="0"/>
                <a:cs typeface="Verdana" pitchFamily="34" charset="0"/>
              </a:rPr>
              <a:t>Scripting</a:t>
            </a:r>
            <a:r>
              <a:rPr lang="en-US" sz="1600" dirty="0" smtClean="0">
                <a:latin typeface="Verdana" pitchFamily="34" charset="0"/>
                <a:ea typeface="Verdana" pitchFamily="34" charset="0"/>
                <a:cs typeface="Verdana" pitchFamily="34" charset="0"/>
              </a:rPr>
              <a:t> </a:t>
            </a:r>
            <a:r>
              <a:rPr lang="en-US" sz="1600" dirty="0" smtClean="0">
                <a:latin typeface="Verdana" pitchFamily="34" charset="0"/>
                <a:ea typeface="Verdana" pitchFamily="34" charset="0"/>
                <a:cs typeface="Verdana" pitchFamily="34" charset="0"/>
              </a:rPr>
              <a:t>        :        JavaScript</a:t>
            </a:r>
            <a:endParaRPr lang="en-US" sz="1600" dirty="0" smtClean="0">
              <a:latin typeface="Verdana" pitchFamily="34" charset="0"/>
              <a:ea typeface="Verdana" pitchFamily="34" charset="0"/>
              <a:cs typeface="Verdana" pitchFamily="34" charset="0"/>
            </a:endParaRPr>
          </a:p>
          <a:p>
            <a:pPr algn="just">
              <a:lnSpc>
                <a:spcPct val="150000"/>
              </a:lnSpc>
            </a:pPr>
            <a:r>
              <a:rPr lang="en-US" sz="1600" dirty="0" smtClean="0">
                <a:latin typeface="Verdana" pitchFamily="34" charset="0"/>
                <a:ea typeface="Verdana" pitchFamily="34" charset="0"/>
                <a:cs typeface="Verdana" pitchFamily="34" charset="0"/>
              </a:rPr>
              <a:t>Programming </a:t>
            </a:r>
            <a:r>
              <a:rPr lang="en-US" sz="1600" dirty="0" smtClean="0">
                <a:latin typeface="Verdana" pitchFamily="34" charset="0"/>
                <a:ea typeface="Verdana" pitchFamily="34" charset="0"/>
                <a:cs typeface="Verdana" pitchFamily="34" charset="0"/>
              </a:rPr>
              <a:t>Language    :       PHP</a:t>
            </a:r>
            <a:endParaRPr lang="en-US" sz="1600" dirty="0" smtClean="0">
              <a:latin typeface="Verdana" pitchFamily="34" charset="0"/>
              <a:ea typeface="Verdana" pitchFamily="34" charset="0"/>
              <a:cs typeface="Verdana" pitchFamily="34" charset="0"/>
            </a:endParaRPr>
          </a:p>
          <a:p>
            <a:pPr algn="just">
              <a:lnSpc>
                <a:spcPct val="150000"/>
              </a:lnSpc>
            </a:pPr>
            <a:r>
              <a:rPr lang="en-US" sz="1600" dirty="0" smtClean="0">
                <a:latin typeface="Verdana" pitchFamily="34" charset="0"/>
                <a:ea typeface="Verdana" pitchFamily="34" charset="0"/>
                <a:cs typeface="Verdana" pitchFamily="34" charset="0"/>
              </a:rPr>
              <a:t>Software		</a:t>
            </a:r>
            <a:r>
              <a:rPr lang="en-US" sz="1600" dirty="0" smtClean="0">
                <a:latin typeface="Verdana" pitchFamily="34" charset="0"/>
                <a:ea typeface="Verdana" pitchFamily="34" charset="0"/>
                <a:cs typeface="Verdana" pitchFamily="34" charset="0"/>
              </a:rPr>
              <a:t>     :       XAMPP</a:t>
            </a:r>
            <a:endParaRPr lang="en-US" sz="1600" dirty="0" smtClean="0">
              <a:latin typeface="Verdana" pitchFamily="34" charset="0"/>
              <a:ea typeface="Verdana" pitchFamily="34" charset="0"/>
              <a:cs typeface="Verdana" pitchFamily="34" charset="0"/>
            </a:endParaRPr>
          </a:p>
          <a:p>
            <a:pPr algn="just">
              <a:lnSpc>
                <a:spcPct val="150000"/>
              </a:lnSpc>
            </a:pPr>
            <a:r>
              <a:rPr lang="en-US" sz="1600" dirty="0" smtClean="0">
                <a:latin typeface="Verdana" pitchFamily="34" charset="0"/>
                <a:ea typeface="Verdana" pitchFamily="34" charset="0"/>
                <a:cs typeface="Verdana" pitchFamily="34" charset="0"/>
              </a:rPr>
              <a:t>Database   </a:t>
            </a:r>
            <a:r>
              <a:rPr lang="en-US" sz="1600" dirty="0" smtClean="0">
                <a:latin typeface="Verdana" pitchFamily="34" charset="0"/>
                <a:ea typeface="Verdana" pitchFamily="34" charset="0"/>
                <a:cs typeface="Verdana" pitchFamily="34" charset="0"/>
              </a:rPr>
              <a:t>	</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MySQL</a:t>
            </a:r>
            <a:endParaRPr lang="en-US" sz="1600" dirty="0" smtClean="0">
              <a:latin typeface="Verdana" pitchFamily="34" charset="0"/>
              <a:ea typeface="Verdana" pitchFamily="34" charset="0"/>
              <a:cs typeface="Verdana" pitchFamily="34" charset="0"/>
            </a:endParaRPr>
          </a:p>
          <a:p>
            <a:pPr algn="just">
              <a:lnSpc>
                <a:spcPct val="150000"/>
              </a:lnSpc>
            </a:pPr>
            <a:r>
              <a:rPr lang="en-US" sz="1600" dirty="0" smtClean="0">
                <a:latin typeface="Verdana" pitchFamily="34" charset="0"/>
                <a:ea typeface="Verdana" pitchFamily="34" charset="0"/>
                <a:cs typeface="Verdana" pitchFamily="34" charset="0"/>
              </a:rPr>
              <a:t>Web Server	</a:t>
            </a:r>
            <a:r>
              <a:rPr lang="en-US" sz="1600" dirty="0" smtClean="0">
                <a:latin typeface="Verdana" pitchFamily="34" charset="0"/>
                <a:ea typeface="Verdana" pitchFamily="34" charset="0"/>
                <a:cs typeface="Verdana" pitchFamily="34" charset="0"/>
              </a:rPr>
              <a:t>                  :       Apache</a:t>
            </a:r>
            <a:endParaRPr lang="en-US" sz="1600" dirty="0" smtClean="0">
              <a:latin typeface="Verdana" pitchFamily="34" charset="0"/>
              <a:ea typeface="Verdana" pitchFamily="34" charset="0"/>
              <a:cs typeface="Verdana" pitchFamily="34" charset="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Modules</a:t>
            </a:r>
            <a:endParaRPr lang="en-US" dirty="0"/>
          </a:p>
        </p:txBody>
      </p:sp>
      <p:sp>
        <p:nvSpPr>
          <p:cNvPr id="3" name="Content Placeholder 2"/>
          <p:cNvSpPr>
            <a:spLocks noGrp="1"/>
          </p:cNvSpPr>
          <p:nvPr>
            <p:ph idx="1"/>
          </p:nvPr>
        </p:nvSpPr>
        <p:spPr/>
        <p:txBody>
          <a:bodyPr/>
          <a:lstStyle/>
          <a:p>
            <a:pPr lvl="0" algn="just">
              <a:lnSpc>
                <a:spcPct val="150000"/>
              </a:lnSpc>
            </a:pPr>
            <a:r>
              <a:rPr lang="en-US" sz="2000" dirty="0" smtClean="0">
                <a:latin typeface="Verdana" pitchFamily="34" charset="0"/>
                <a:ea typeface="Verdana" pitchFamily="34" charset="0"/>
                <a:cs typeface="Verdana" pitchFamily="34" charset="0"/>
              </a:rPr>
              <a:t>Admin</a:t>
            </a:r>
          </a:p>
          <a:p>
            <a:pPr lvl="0" algn="just">
              <a:lnSpc>
                <a:spcPct val="150000"/>
              </a:lnSpc>
            </a:pPr>
            <a:r>
              <a:rPr lang="en-US" sz="2000" dirty="0" smtClean="0">
                <a:latin typeface="Verdana" pitchFamily="34" charset="0"/>
                <a:ea typeface="Verdana" pitchFamily="34" charset="0"/>
                <a:cs typeface="Verdana" pitchFamily="34" charset="0"/>
              </a:rPr>
              <a:t>Login</a:t>
            </a:r>
          </a:p>
          <a:p>
            <a:pPr lvl="0" algn="just">
              <a:lnSpc>
                <a:spcPct val="150000"/>
              </a:lnSpc>
            </a:pPr>
            <a:r>
              <a:rPr lang="en-US" sz="2000" dirty="0" smtClean="0">
                <a:latin typeface="Verdana" pitchFamily="34" charset="0"/>
                <a:ea typeface="Verdana" pitchFamily="34" charset="0"/>
                <a:cs typeface="Verdana" pitchFamily="34" charset="0"/>
              </a:rPr>
              <a:t>Pharmacist</a:t>
            </a:r>
          </a:p>
          <a:p>
            <a:pPr lvl="0" algn="just">
              <a:lnSpc>
                <a:spcPct val="150000"/>
              </a:lnSpc>
            </a:pPr>
            <a:r>
              <a:rPr lang="en-US" sz="2000" dirty="0" smtClean="0">
                <a:latin typeface="Verdana" pitchFamily="34" charset="0"/>
                <a:ea typeface="Verdana" pitchFamily="34" charset="0"/>
                <a:cs typeface="Verdana" pitchFamily="34" charset="0"/>
              </a:rPr>
              <a:t>Manager</a:t>
            </a:r>
          </a:p>
          <a:p>
            <a:pPr lvl="0" algn="just">
              <a:lnSpc>
                <a:spcPct val="150000"/>
              </a:lnSpc>
            </a:pPr>
            <a:r>
              <a:rPr lang="en-US" sz="2000" dirty="0" smtClean="0">
                <a:latin typeface="Verdana" pitchFamily="34" charset="0"/>
                <a:ea typeface="Verdana" pitchFamily="34" charset="0"/>
                <a:cs typeface="Verdana" pitchFamily="34" charset="0"/>
              </a:rPr>
              <a:t>Cashier</a:t>
            </a:r>
          </a:p>
          <a:p>
            <a:pPr lvl="0" algn="just">
              <a:lnSpc>
                <a:spcPct val="150000"/>
              </a:lnSpc>
            </a:pPr>
            <a:r>
              <a:rPr lang="en-US" sz="2000" dirty="0" smtClean="0">
                <a:latin typeface="Verdana" pitchFamily="34" charset="0"/>
                <a:ea typeface="Verdana" pitchFamily="34" charset="0"/>
                <a:cs typeface="Verdana" pitchFamily="34" charset="0"/>
              </a:rPr>
              <a:t>Logout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of Modules</a:t>
            </a:r>
            <a:endParaRPr lang="en-US" dirty="0"/>
          </a:p>
        </p:txBody>
      </p:sp>
      <p:sp>
        <p:nvSpPr>
          <p:cNvPr id="3" name="Content Placeholder 2"/>
          <p:cNvSpPr>
            <a:spLocks noGrp="1"/>
          </p:cNvSpPr>
          <p:nvPr>
            <p:ph idx="1"/>
          </p:nvPr>
        </p:nvSpPr>
        <p:spPr/>
        <p:txBody>
          <a:bodyPr>
            <a:normAutofit fontScale="40000" lnSpcReduction="20000"/>
          </a:bodyPr>
          <a:lstStyle/>
          <a:p>
            <a:pPr algn="just">
              <a:lnSpc>
                <a:spcPct val="170000"/>
              </a:lnSpc>
            </a:pPr>
            <a:r>
              <a:rPr lang="en-US" b="1" dirty="0" smtClean="0">
                <a:latin typeface="Verdana" pitchFamily="34" charset="0"/>
                <a:ea typeface="Verdana" pitchFamily="34" charset="0"/>
                <a:cs typeface="Verdana" pitchFamily="34" charset="0"/>
              </a:rPr>
              <a:t>Admin:</a:t>
            </a:r>
            <a:endParaRPr lang="en-US" dirty="0" smtClean="0">
              <a:latin typeface="Verdana" pitchFamily="34" charset="0"/>
              <a:ea typeface="Verdana" pitchFamily="34" charset="0"/>
              <a:cs typeface="Verdana" pitchFamily="34" charset="0"/>
            </a:endParaRPr>
          </a:p>
          <a:p>
            <a:pPr algn="just">
              <a:lnSpc>
                <a:spcPct val="170000"/>
              </a:lnSpc>
            </a:pPr>
            <a:r>
              <a:rPr lang="en-US" dirty="0" smtClean="0">
                <a:latin typeface="Verdana" pitchFamily="34" charset="0"/>
                <a:ea typeface="Verdana" pitchFamily="34" charset="0"/>
                <a:cs typeface="Verdana" pitchFamily="34" charset="0"/>
              </a:rPr>
              <a:t>Dashboard:</a:t>
            </a:r>
          </a:p>
          <a:p>
            <a:pPr algn="just">
              <a:lnSpc>
                <a:spcPct val="170000"/>
              </a:lnSpc>
            </a:pPr>
            <a:r>
              <a:rPr lang="en-US" dirty="0" smtClean="0">
                <a:latin typeface="Verdana" pitchFamily="34" charset="0"/>
                <a:ea typeface="Verdana" pitchFamily="34" charset="0"/>
                <a:cs typeface="Verdana" pitchFamily="34" charset="0"/>
              </a:rPr>
              <a:t>    View the main department details Pharmacist, Manager, Cashier.</a:t>
            </a:r>
          </a:p>
          <a:p>
            <a:pPr algn="just">
              <a:lnSpc>
                <a:spcPct val="170000"/>
              </a:lnSpc>
            </a:pPr>
            <a:r>
              <a:rPr lang="en-US" dirty="0" smtClean="0">
                <a:latin typeface="Verdana" pitchFamily="34" charset="0"/>
                <a:ea typeface="Verdana" pitchFamily="34" charset="0"/>
                <a:cs typeface="Verdana" pitchFamily="34" charset="0"/>
              </a:rPr>
              <a:t>Pharmacist:</a:t>
            </a:r>
          </a:p>
          <a:p>
            <a:pPr algn="just">
              <a:lnSpc>
                <a:spcPct val="170000"/>
              </a:lnSpc>
            </a:pPr>
            <a:r>
              <a:rPr lang="en-US" dirty="0" smtClean="0">
                <a:latin typeface="Verdana" pitchFamily="34" charset="0"/>
                <a:ea typeface="Verdana" pitchFamily="34" charset="0"/>
                <a:cs typeface="Verdana" pitchFamily="34" charset="0"/>
              </a:rPr>
              <a:t>    He add the user registration and  view user register details. He updated and delete the user details</a:t>
            </a:r>
          </a:p>
          <a:p>
            <a:pPr algn="just">
              <a:lnSpc>
                <a:spcPct val="170000"/>
              </a:lnSpc>
            </a:pPr>
            <a:r>
              <a:rPr lang="en-US" dirty="0" smtClean="0">
                <a:latin typeface="Verdana" pitchFamily="34" charset="0"/>
                <a:ea typeface="Verdana" pitchFamily="34" charset="0"/>
                <a:cs typeface="Verdana" pitchFamily="34" charset="0"/>
              </a:rPr>
              <a:t>Manger:</a:t>
            </a:r>
          </a:p>
          <a:p>
            <a:pPr algn="just">
              <a:lnSpc>
                <a:spcPct val="170000"/>
              </a:lnSpc>
            </a:pPr>
            <a:r>
              <a:rPr lang="en-US" dirty="0" smtClean="0">
                <a:latin typeface="Verdana" pitchFamily="34" charset="0"/>
                <a:ea typeface="Verdana" pitchFamily="34" charset="0"/>
                <a:cs typeface="Verdana" pitchFamily="34" charset="0"/>
              </a:rPr>
              <a:t>       Manager add the user registration and  view user register details. He updated and delete the user details</a:t>
            </a:r>
          </a:p>
          <a:p>
            <a:pPr algn="just">
              <a:lnSpc>
                <a:spcPct val="170000"/>
              </a:lnSpc>
            </a:pPr>
            <a:r>
              <a:rPr lang="en-US" dirty="0" smtClean="0">
                <a:latin typeface="Verdana" pitchFamily="34" charset="0"/>
                <a:ea typeface="Verdana" pitchFamily="34" charset="0"/>
                <a:cs typeface="Verdana" pitchFamily="34" charset="0"/>
              </a:rPr>
              <a:t>Cashier:</a:t>
            </a:r>
          </a:p>
          <a:p>
            <a:pPr algn="just">
              <a:lnSpc>
                <a:spcPct val="170000"/>
              </a:lnSpc>
            </a:pPr>
            <a:r>
              <a:rPr lang="en-US" dirty="0" smtClean="0">
                <a:latin typeface="Verdana" pitchFamily="34" charset="0"/>
                <a:ea typeface="Verdana" pitchFamily="34" charset="0"/>
                <a:cs typeface="Verdana" pitchFamily="34" charset="0"/>
              </a:rPr>
              <a:t>       Cashier add the user registration and  view user register details. He updated and delete the user details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of Modules</a:t>
            </a:r>
            <a:endParaRPr lang="en-US" dirty="0"/>
          </a:p>
        </p:txBody>
      </p:sp>
      <p:sp>
        <p:nvSpPr>
          <p:cNvPr id="3" name="Content Placeholder 2"/>
          <p:cNvSpPr>
            <a:spLocks noGrp="1"/>
          </p:cNvSpPr>
          <p:nvPr>
            <p:ph idx="1"/>
          </p:nvPr>
        </p:nvSpPr>
        <p:spPr/>
        <p:txBody>
          <a:bodyPr>
            <a:normAutofit fontScale="47500" lnSpcReduction="20000"/>
          </a:bodyPr>
          <a:lstStyle/>
          <a:p>
            <a:pPr algn="just">
              <a:lnSpc>
                <a:spcPct val="170000"/>
              </a:lnSpc>
            </a:pPr>
            <a:r>
              <a:rPr lang="en-US" sz="2900" b="1" dirty="0" smtClean="0">
                <a:latin typeface="Verdana" pitchFamily="34" charset="0"/>
                <a:ea typeface="Verdana" pitchFamily="34" charset="0"/>
                <a:cs typeface="Verdana" pitchFamily="34" charset="0"/>
              </a:rPr>
              <a:t>Pharmacist:</a:t>
            </a:r>
            <a:r>
              <a:rPr lang="en-US" sz="2900" dirty="0" smtClean="0">
                <a:latin typeface="Verdana" pitchFamily="34" charset="0"/>
                <a:ea typeface="Verdana" pitchFamily="34" charset="0"/>
                <a:cs typeface="Verdana" pitchFamily="34" charset="0"/>
              </a:rPr>
              <a:t> These are two sub modules Prescription and Stock</a:t>
            </a:r>
          </a:p>
          <a:p>
            <a:pPr lvl="0" algn="just">
              <a:lnSpc>
                <a:spcPct val="170000"/>
              </a:lnSpc>
            </a:pPr>
            <a:r>
              <a:rPr lang="en-US" sz="2900" dirty="0" smtClean="0">
                <a:latin typeface="Verdana" pitchFamily="34" charset="0"/>
                <a:ea typeface="Verdana" pitchFamily="34" charset="0"/>
                <a:cs typeface="Verdana" pitchFamily="34" charset="0"/>
              </a:rPr>
              <a:t>Prescription add the new prescription, view and delete the prescription.</a:t>
            </a:r>
          </a:p>
          <a:p>
            <a:pPr lvl="0" algn="just">
              <a:lnSpc>
                <a:spcPct val="170000"/>
              </a:lnSpc>
            </a:pPr>
            <a:r>
              <a:rPr lang="en-US" sz="2900" dirty="0" smtClean="0">
                <a:latin typeface="Verdana" pitchFamily="34" charset="0"/>
                <a:ea typeface="Verdana" pitchFamily="34" charset="0"/>
                <a:cs typeface="Verdana" pitchFamily="34" charset="0"/>
              </a:rPr>
              <a:t>Stock add the medicine. He view and delete the medicine</a:t>
            </a:r>
          </a:p>
          <a:p>
            <a:pPr algn="just">
              <a:lnSpc>
                <a:spcPct val="170000"/>
              </a:lnSpc>
            </a:pPr>
            <a:r>
              <a:rPr lang="en-US" sz="2900" b="1" dirty="0" smtClean="0">
                <a:latin typeface="Verdana" pitchFamily="34" charset="0"/>
                <a:ea typeface="Verdana" pitchFamily="34" charset="0"/>
                <a:cs typeface="Verdana" pitchFamily="34" charset="0"/>
              </a:rPr>
              <a:t>Cashier:</a:t>
            </a:r>
            <a:endParaRPr lang="en-US" sz="2900" dirty="0" smtClean="0">
              <a:latin typeface="Verdana" pitchFamily="34" charset="0"/>
              <a:ea typeface="Verdana" pitchFamily="34" charset="0"/>
              <a:cs typeface="Verdana" pitchFamily="34" charset="0"/>
            </a:endParaRPr>
          </a:p>
          <a:p>
            <a:pPr algn="just">
              <a:lnSpc>
                <a:spcPct val="170000"/>
              </a:lnSpc>
            </a:pPr>
            <a:r>
              <a:rPr lang="en-US" sz="2900" dirty="0" smtClean="0">
                <a:latin typeface="Verdana" pitchFamily="34" charset="0"/>
                <a:ea typeface="Verdana" pitchFamily="34" charset="0"/>
                <a:cs typeface="Verdana" pitchFamily="34" charset="0"/>
              </a:rPr>
              <a:t>        Cashier maintain the total payment details.</a:t>
            </a:r>
          </a:p>
          <a:p>
            <a:pPr algn="just">
              <a:lnSpc>
                <a:spcPct val="170000"/>
              </a:lnSpc>
            </a:pPr>
            <a:r>
              <a:rPr lang="en-US" sz="2900" b="1" dirty="0" smtClean="0">
                <a:latin typeface="Verdana" pitchFamily="34" charset="0"/>
                <a:ea typeface="Verdana" pitchFamily="34" charset="0"/>
                <a:cs typeface="Verdana" pitchFamily="34" charset="0"/>
              </a:rPr>
              <a:t>Manager: </a:t>
            </a:r>
            <a:endParaRPr lang="en-US" sz="2900" dirty="0" smtClean="0">
              <a:latin typeface="Verdana" pitchFamily="34" charset="0"/>
              <a:ea typeface="Verdana" pitchFamily="34" charset="0"/>
              <a:cs typeface="Verdana" pitchFamily="34" charset="0"/>
            </a:endParaRPr>
          </a:p>
          <a:p>
            <a:pPr algn="just">
              <a:lnSpc>
                <a:spcPct val="170000"/>
              </a:lnSpc>
            </a:pPr>
            <a:r>
              <a:rPr lang="en-US" sz="2900" dirty="0" smtClean="0">
                <a:latin typeface="Verdana" pitchFamily="34" charset="0"/>
                <a:ea typeface="Verdana" pitchFamily="34" charset="0"/>
                <a:cs typeface="Verdana" pitchFamily="34" charset="0"/>
              </a:rPr>
              <a:t>      Manager have three sub modules they are View users, View Prescription, Manage Stock. </a:t>
            </a:r>
          </a:p>
          <a:p>
            <a:pPr algn="just">
              <a:lnSpc>
                <a:spcPct val="170000"/>
              </a:lnSpc>
            </a:pPr>
            <a:r>
              <a:rPr lang="en-US" sz="2900" dirty="0" smtClean="0">
                <a:latin typeface="Verdana" pitchFamily="34" charset="0"/>
                <a:ea typeface="Verdana" pitchFamily="34" charset="0"/>
                <a:cs typeface="Verdana" pitchFamily="34" charset="0"/>
              </a:rPr>
              <a:t>   View users: This module view the manager, cashier, pharmacist details.</a:t>
            </a:r>
          </a:p>
          <a:p>
            <a:pPr algn="just">
              <a:lnSpc>
                <a:spcPct val="170000"/>
              </a:lnSpc>
            </a:pPr>
            <a:r>
              <a:rPr lang="en-US" sz="2900" dirty="0" smtClean="0">
                <a:latin typeface="Verdana" pitchFamily="34" charset="0"/>
                <a:ea typeface="Verdana" pitchFamily="34" charset="0"/>
                <a:cs typeface="Verdana" pitchFamily="34" charset="0"/>
              </a:rPr>
              <a:t>   View prescription: view the Prescription all details.</a:t>
            </a:r>
          </a:p>
          <a:p>
            <a:pPr algn="just">
              <a:lnSpc>
                <a:spcPct val="170000"/>
              </a:lnSpc>
            </a:pPr>
            <a:r>
              <a:rPr lang="en-US" sz="2900" dirty="0" smtClean="0">
                <a:latin typeface="Verdana" pitchFamily="34" charset="0"/>
                <a:ea typeface="Verdana" pitchFamily="34" charset="0"/>
                <a:cs typeface="Verdana" pitchFamily="34" charset="0"/>
              </a:rPr>
              <a:t>   Manage Stock: add the medicines and view, delete the details.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of Modules</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000" b="1" dirty="0" smtClean="0">
                <a:latin typeface="Verdana" pitchFamily="34" charset="0"/>
                <a:ea typeface="Verdana" pitchFamily="34" charset="0"/>
                <a:cs typeface="Verdana" pitchFamily="34" charset="0"/>
              </a:rPr>
              <a:t>Login:</a:t>
            </a:r>
            <a:endParaRPr lang="en-US" sz="2000" dirty="0" smtClean="0">
              <a:latin typeface="Verdana" pitchFamily="34" charset="0"/>
              <a:ea typeface="Verdana" pitchFamily="34" charset="0"/>
              <a:cs typeface="Verdana" pitchFamily="34" charset="0"/>
            </a:endParaRPr>
          </a:p>
          <a:p>
            <a:pPr algn="just">
              <a:lnSpc>
                <a:spcPct val="150000"/>
              </a:lnSpc>
              <a:buNone/>
            </a:pPr>
            <a:r>
              <a:rPr lang="en-US" sz="2000" dirty="0" smtClean="0">
                <a:latin typeface="Verdana" pitchFamily="34" charset="0"/>
                <a:ea typeface="Verdana" pitchFamily="34" charset="0"/>
                <a:cs typeface="Verdana" pitchFamily="34" charset="0"/>
              </a:rPr>
              <a:t>       </a:t>
            </a:r>
            <a:r>
              <a:rPr lang="en-US" sz="2000" dirty="0" smtClean="0">
                <a:latin typeface="Verdana" pitchFamily="34" charset="0"/>
                <a:ea typeface="Verdana" pitchFamily="34" charset="0"/>
                <a:cs typeface="Verdana" pitchFamily="34" charset="0"/>
              </a:rPr>
              <a:t>The system has a process of login. Whenever a user registration completed then only a user can get log in into the system by using his user id and password.</a:t>
            </a:r>
          </a:p>
          <a:p>
            <a:pPr algn="just">
              <a:lnSpc>
                <a:spcPct val="150000"/>
              </a:lnSpc>
            </a:pPr>
            <a:r>
              <a:rPr lang="en-US" sz="2000" b="1" dirty="0" smtClean="0">
                <a:latin typeface="Verdana" pitchFamily="34" charset="0"/>
                <a:ea typeface="Verdana" pitchFamily="34" charset="0"/>
                <a:cs typeface="Verdana" pitchFamily="34" charset="0"/>
              </a:rPr>
              <a:t>Logout: </a:t>
            </a:r>
            <a:endParaRPr lang="en-US" sz="2000" b="1" dirty="0" smtClean="0">
              <a:latin typeface="Verdana" pitchFamily="34" charset="0"/>
              <a:ea typeface="Verdana" pitchFamily="34" charset="0"/>
              <a:cs typeface="Verdana" pitchFamily="34" charset="0"/>
            </a:endParaRPr>
          </a:p>
          <a:p>
            <a:pPr algn="just">
              <a:lnSpc>
                <a:spcPct val="150000"/>
              </a:lnSpc>
              <a:buNone/>
            </a:pPr>
            <a:r>
              <a:rPr lang="en-US" sz="2000" dirty="0" smtClean="0">
                <a:latin typeface="Verdana" pitchFamily="34" charset="0"/>
                <a:ea typeface="Verdana" pitchFamily="34" charset="0"/>
                <a:cs typeface="Verdana" pitchFamily="34" charset="0"/>
              </a:rPr>
              <a:t>        </a:t>
            </a:r>
            <a:r>
              <a:rPr lang="en-US" sz="2000" dirty="0" smtClean="0">
                <a:latin typeface="Verdana" pitchFamily="34" charset="0"/>
                <a:ea typeface="Verdana" pitchFamily="34" charset="0"/>
                <a:cs typeface="Verdana" pitchFamily="34" charset="0"/>
              </a:rPr>
              <a:t>Completed the process  then leave the page.</a:t>
            </a:r>
            <a:endParaRPr lang="en-US" sz="2000" dirty="0">
              <a:latin typeface="Verdana" pitchFamily="34" charset="0"/>
              <a:ea typeface="Verdana" pitchFamily="34" charset="0"/>
              <a:cs typeface="Verdana"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ER-Diagram</a:t>
            </a:r>
            <a:endParaRPr lang="en-US" dirty="0"/>
          </a:p>
        </p:txBody>
      </p:sp>
      <p:pic>
        <p:nvPicPr>
          <p:cNvPr id="4" name="Content Placeholder 3"/>
          <p:cNvPicPr>
            <a:picLocks noGrp="1"/>
          </p:cNvPicPr>
          <p:nvPr>
            <p:ph idx="1"/>
          </p:nvPr>
        </p:nvPicPr>
        <p:blipFill>
          <a:blip r:embed="rId2"/>
          <a:srcRect/>
          <a:stretch>
            <a:fillRect/>
          </a:stretch>
        </p:blipFill>
        <p:spPr bwMode="auto">
          <a:xfrm>
            <a:off x="2305931" y="1600200"/>
            <a:ext cx="4532138" cy="452596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or DFD 1</a:t>
            </a:r>
            <a:r>
              <a:rPr lang="en-US" baseline="30000" dirty="0" smtClean="0"/>
              <a:t>st</a:t>
            </a:r>
            <a:r>
              <a:rPr lang="en-US" dirty="0" smtClean="0"/>
              <a:t> Level</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009650" y="1967706"/>
            <a:ext cx="7124700" cy="37909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 2</a:t>
            </a:r>
            <a:r>
              <a:rPr lang="en-US" baseline="30000" dirty="0" smtClean="0"/>
              <a:t>nd</a:t>
            </a:r>
            <a:r>
              <a:rPr lang="en-US" dirty="0" smtClean="0"/>
              <a:t> Level</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047967" y="1600200"/>
            <a:ext cx="7048065" cy="4525963"/>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 3</a:t>
            </a:r>
            <a:r>
              <a:rPr lang="en-US" baseline="30000" dirty="0" smtClean="0"/>
              <a:t>rd</a:t>
            </a:r>
            <a:r>
              <a:rPr lang="en-US" dirty="0" smtClean="0"/>
              <a:t> Level</a:t>
            </a:r>
            <a:endParaRPr lang="en-US" dirty="0"/>
          </a:p>
        </p:txBody>
      </p:sp>
      <p:pic>
        <p:nvPicPr>
          <p:cNvPr id="4" name="Content Placeholder 3"/>
          <p:cNvPicPr>
            <a:picLocks noGrp="1"/>
          </p:cNvPicPr>
          <p:nvPr>
            <p:ph idx="1"/>
          </p:nvPr>
        </p:nvPicPr>
        <p:blipFill>
          <a:blip r:embed="rId2"/>
          <a:srcRect/>
          <a:stretch>
            <a:fillRect/>
          </a:stretch>
        </p:blipFill>
        <p:spPr bwMode="auto">
          <a:xfrm>
            <a:off x="1289304" y="1600200"/>
            <a:ext cx="6565392" cy="452596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 4</a:t>
            </a:r>
            <a:r>
              <a:rPr lang="en-US" baseline="30000" dirty="0" smtClean="0"/>
              <a:t>th</a:t>
            </a:r>
            <a:r>
              <a:rPr lang="en-US" dirty="0" smtClean="0"/>
              <a:t> Level </a:t>
            </a:r>
            <a:endParaRPr lang="en-US" dirty="0"/>
          </a:p>
        </p:txBody>
      </p:sp>
      <p:pic>
        <p:nvPicPr>
          <p:cNvPr id="4" name="Content Placeholder 3"/>
          <p:cNvPicPr>
            <a:picLocks noGrp="1"/>
          </p:cNvPicPr>
          <p:nvPr>
            <p:ph idx="1"/>
          </p:nvPr>
        </p:nvPicPr>
        <p:blipFill>
          <a:blip r:embed="rId2"/>
          <a:srcRect/>
          <a:stretch>
            <a:fillRect/>
          </a:stretch>
        </p:blipFill>
        <p:spPr bwMode="auto">
          <a:xfrm>
            <a:off x="647700" y="1720056"/>
            <a:ext cx="7848600" cy="42862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marL="609600" indent="-609600" algn="just">
              <a:lnSpc>
                <a:spcPct val="150000"/>
              </a:lnSpc>
            </a:pPr>
            <a:r>
              <a:rPr lang="en-US" sz="2400" dirty="0" smtClean="0">
                <a:latin typeface="Verdana" pitchFamily="34" charset="0"/>
                <a:ea typeface="Verdana" pitchFamily="34" charset="0"/>
                <a:cs typeface="Verdana" pitchFamily="34" charset="0"/>
              </a:rPr>
              <a:t>Vision</a:t>
            </a:r>
          </a:p>
          <a:p>
            <a:pPr marL="609600" indent="-609600" algn="just">
              <a:lnSpc>
                <a:spcPct val="150000"/>
              </a:lnSpc>
            </a:pPr>
            <a:r>
              <a:rPr lang="en-US" sz="2400" dirty="0" smtClean="0">
                <a:latin typeface="Verdana" pitchFamily="34" charset="0"/>
                <a:ea typeface="Verdana" pitchFamily="34" charset="0"/>
                <a:cs typeface="Verdana" pitchFamily="34" charset="0"/>
              </a:rPr>
              <a:t>Functional Specifications</a:t>
            </a:r>
          </a:p>
          <a:p>
            <a:pPr marL="609600" indent="-609600" algn="just">
              <a:lnSpc>
                <a:spcPct val="150000"/>
              </a:lnSpc>
            </a:pPr>
            <a:r>
              <a:rPr lang="en-US" sz="2400" dirty="0" smtClean="0">
                <a:latin typeface="Verdana" pitchFamily="34" charset="0"/>
                <a:ea typeface="Verdana" pitchFamily="34" charset="0"/>
                <a:cs typeface="Verdana" pitchFamily="34" charset="0"/>
              </a:rPr>
              <a:t>User Interface Requirements</a:t>
            </a:r>
          </a:p>
          <a:p>
            <a:pPr marL="609600" indent="-609600" algn="just">
              <a:lnSpc>
                <a:spcPct val="150000"/>
              </a:lnSpc>
            </a:pPr>
            <a:r>
              <a:rPr lang="en-US" sz="2400" dirty="0" smtClean="0">
                <a:latin typeface="Verdana" pitchFamily="34" charset="0"/>
                <a:ea typeface="Verdana" pitchFamily="34" charset="0"/>
                <a:cs typeface="Verdana" pitchFamily="34" charset="0"/>
              </a:rPr>
              <a:t>Database Design</a:t>
            </a:r>
          </a:p>
          <a:p>
            <a:pPr marL="609600" indent="-609600" algn="just">
              <a:lnSpc>
                <a:spcPct val="150000"/>
              </a:lnSpc>
            </a:pPr>
            <a:r>
              <a:rPr lang="en-US" sz="2400" dirty="0" smtClean="0">
                <a:latin typeface="Verdana" pitchFamily="34" charset="0"/>
                <a:ea typeface="Verdana" pitchFamily="34" charset="0"/>
                <a:cs typeface="Verdana" pitchFamily="34" charset="0"/>
              </a:rPr>
              <a:t>Preferred Software</a:t>
            </a:r>
          </a:p>
          <a:p>
            <a:pPr marL="609600" indent="-609600" algn="just">
              <a:lnSpc>
                <a:spcPct val="150000"/>
              </a:lnSpc>
            </a:pPr>
            <a:r>
              <a:rPr lang="en-US" sz="2400" dirty="0" smtClean="0">
                <a:latin typeface="Verdana" pitchFamily="34" charset="0"/>
                <a:ea typeface="Verdana" pitchFamily="34" charset="0"/>
                <a:cs typeface="Verdana" pitchFamily="34" charset="0"/>
              </a:rPr>
              <a:t>Hardware Requirements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 5</a:t>
            </a:r>
            <a:r>
              <a:rPr lang="en-US" baseline="30000" dirty="0" smtClean="0"/>
              <a:t>th</a:t>
            </a:r>
            <a:r>
              <a:rPr lang="en-US" dirty="0" smtClean="0"/>
              <a:t> Level</a:t>
            </a:r>
            <a:endParaRPr lang="en-US" dirty="0"/>
          </a:p>
        </p:txBody>
      </p:sp>
      <p:pic>
        <p:nvPicPr>
          <p:cNvPr id="4" name="Content Placeholder 3"/>
          <p:cNvPicPr>
            <a:picLocks noGrp="1"/>
          </p:cNvPicPr>
          <p:nvPr>
            <p:ph idx="1"/>
          </p:nvPr>
        </p:nvPicPr>
        <p:blipFill>
          <a:blip r:embed="rId2"/>
          <a:srcRect/>
          <a:stretch>
            <a:fillRect/>
          </a:stretch>
        </p:blipFill>
        <p:spPr bwMode="auto">
          <a:xfrm>
            <a:off x="561975" y="1801019"/>
            <a:ext cx="8020050" cy="41243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 6</a:t>
            </a:r>
            <a:r>
              <a:rPr lang="en-US" baseline="30000" dirty="0" smtClean="0"/>
              <a:t>th</a:t>
            </a:r>
            <a:r>
              <a:rPr lang="en-US" dirty="0" smtClean="0"/>
              <a:t> Level</a:t>
            </a:r>
            <a:endParaRPr lang="en-US" dirty="0"/>
          </a:p>
        </p:txBody>
      </p:sp>
      <p:pic>
        <p:nvPicPr>
          <p:cNvPr id="4" name="Content Placeholder 3"/>
          <p:cNvPicPr>
            <a:picLocks noGrp="1"/>
          </p:cNvPicPr>
          <p:nvPr>
            <p:ph idx="1"/>
          </p:nvPr>
        </p:nvPicPr>
        <p:blipFill>
          <a:blip r:embed="rId2"/>
          <a:srcRect/>
          <a:stretch>
            <a:fillRect/>
          </a:stretch>
        </p:blipFill>
        <p:spPr bwMode="auto">
          <a:xfrm>
            <a:off x="585787" y="1739106"/>
            <a:ext cx="7972425" cy="424815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4" name="Content Placeholder 3"/>
          <p:cNvPicPr>
            <a:picLocks noGrp="1"/>
          </p:cNvPicPr>
          <p:nvPr>
            <p:ph idx="1"/>
          </p:nvPr>
        </p:nvPicPr>
        <p:blipFill>
          <a:blip r:embed="rId2"/>
          <a:srcRect/>
          <a:stretch>
            <a:fillRect/>
          </a:stretch>
        </p:blipFill>
        <p:spPr bwMode="auto">
          <a:xfrm>
            <a:off x="1551386" y="1600200"/>
            <a:ext cx="6041228" cy="452596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2</a:t>
            </a:r>
            <a:r>
              <a:rPr lang="en-US" baseline="30000" dirty="0" smtClean="0"/>
              <a:t>nd</a:t>
            </a:r>
            <a:r>
              <a:rPr lang="en-US" dirty="0" smtClean="0"/>
              <a:t> Level</a:t>
            </a:r>
            <a:endParaRPr lang="en-US" dirty="0"/>
          </a:p>
        </p:txBody>
      </p:sp>
      <p:pic>
        <p:nvPicPr>
          <p:cNvPr id="4" name="Content Placeholder 3"/>
          <p:cNvPicPr>
            <a:picLocks noGrp="1"/>
          </p:cNvPicPr>
          <p:nvPr>
            <p:ph idx="1"/>
          </p:nvPr>
        </p:nvPicPr>
        <p:blipFill>
          <a:blip r:embed="rId2"/>
          <a:srcRect/>
          <a:stretch>
            <a:fillRect/>
          </a:stretch>
        </p:blipFill>
        <p:spPr bwMode="auto">
          <a:xfrm>
            <a:off x="1787896" y="1600200"/>
            <a:ext cx="5568207" cy="4525963"/>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3</a:t>
            </a:r>
            <a:r>
              <a:rPr lang="en-US" baseline="30000" dirty="0" smtClean="0"/>
              <a:t>rd</a:t>
            </a:r>
            <a:r>
              <a:rPr lang="en-US" dirty="0" smtClean="0"/>
              <a:t> Level</a:t>
            </a:r>
            <a:endParaRPr lang="en-US" dirty="0"/>
          </a:p>
        </p:txBody>
      </p:sp>
      <p:pic>
        <p:nvPicPr>
          <p:cNvPr id="4" name="Content Placeholder 3"/>
          <p:cNvPicPr>
            <a:picLocks noGrp="1"/>
          </p:cNvPicPr>
          <p:nvPr>
            <p:ph idx="1"/>
          </p:nvPr>
        </p:nvPicPr>
        <p:blipFill>
          <a:blip r:embed="rId2"/>
          <a:srcRect/>
          <a:stretch>
            <a:fillRect/>
          </a:stretch>
        </p:blipFill>
        <p:spPr bwMode="auto">
          <a:xfrm>
            <a:off x="1589444" y="1600200"/>
            <a:ext cx="5965112" cy="4525963"/>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4th Level</a:t>
            </a:r>
            <a:endParaRPr lang="en-US" dirty="0"/>
          </a:p>
        </p:txBody>
      </p:sp>
      <p:pic>
        <p:nvPicPr>
          <p:cNvPr id="6" name="Content Placeholder 5"/>
          <p:cNvPicPr>
            <a:picLocks noGrp="1"/>
          </p:cNvPicPr>
          <p:nvPr>
            <p:ph idx="1"/>
          </p:nvPr>
        </p:nvPicPr>
        <p:blipFill>
          <a:blip r:embed="rId2"/>
          <a:srcRect/>
          <a:stretch>
            <a:fillRect/>
          </a:stretch>
        </p:blipFill>
        <p:spPr bwMode="auto">
          <a:xfrm>
            <a:off x="748049" y="1600200"/>
            <a:ext cx="7647902" cy="4525963"/>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5</a:t>
            </a:r>
            <a:r>
              <a:rPr lang="en-US" baseline="30000" dirty="0" smtClean="0"/>
              <a:t>th</a:t>
            </a:r>
            <a:r>
              <a:rPr lang="en-US" dirty="0" smtClean="0"/>
              <a:t> Level</a:t>
            </a:r>
            <a:endParaRPr lang="en-US" dirty="0"/>
          </a:p>
        </p:txBody>
      </p:sp>
      <p:pic>
        <p:nvPicPr>
          <p:cNvPr id="4" name="Content Placeholder 3"/>
          <p:cNvPicPr>
            <a:picLocks noGrp="1"/>
          </p:cNvPicPr>
          <p:nvPr>
            <p:ph idx="1"/>
          </p:nvPr>
        </p:nvPicPr>
        <p:blipFill>
          <a:blip r:embed="rId2"/>
          <a:srcRect/>
          <a:stretch>
            <a:fillRect/>
          </a:stretch>
        </p:blipFill>
        <p:spPr bwMode="auto">
          <a:xfrm>
            <a:off x="2137199" y="1600200"/>
            <a:ext cx="4869602" cy="4525963"/>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1</a:t>
            </a:r>
            <a:r>
              <a:rPr lang="en-US" baseline="30000" dirty="0" smtClean="0"/>
              <a:t>st</a:t>
            </a:r>
            <a:r>
              <a:rPr lang="en-US" dirty="0" smtClean="0"/>
              <a:t> Level</a:t>
            </a:r>
            <a:endParaRPr lang="en-US" dirty="0"/>
          </a:p>
        </p:txBody>
      </p:sp>
      <p:pic>
        <p:nvPicPr>
          <p:cNvPr id="6" name="Content Placeholder 5"/>
          <p:cNvPicPr>
            <a:picLocks noGrp="1"/>
          </p:cNvPicPr>
          <p:nvPr>
            <p:ph idx="1"/>
          </p:nvPr>
        </p:nvPicPr>
        <p:blipFill>
          <a:blip r:embed="rId2"/>
          <a:srcRect/>
          <a:stretch>
            <a:fillRect/>
          </a:stretch>
        </p:blipFill>
        <p:spPr bwMode="auto">
          <a:xfrm>
            <a:off x="1653328" y="1923962"/>
            <a:ext cx="5837344" cy="3878438"/>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2</a:t>
            </a:r>
            <a:r>
              <a:rPr lang="en-US" baseline="30000" dirty="0" smtClean="0"/>
              <a:t>nd</a:t>
            </a:r>
            <a:r>
              <a:rPr lang="en-US" dirty="0" smtClean="0"/>
              <a:t> Level</a:t>
            </a:r>
            <a:endParaRPr lang="en-US" dirty="0"/>
          </a:p>
        </p:txBody>
      </p:sp>
      <p:pic>
        <p:nvPicPr>
          <p:cNvPr id="4" name="Content Placeholder 3"/>
          <p:cNvPicPr>
            <a:picLocks noGrp="1"/>
          </p:cNvPicPr>
          <p:nvPr>
            <p:ph idx="1"/>
          </p:nvPr>
        </p:nvPicPr>
        <p:blipFill>
          <a:blip r:embed="rId2"/>
          <a:srcRect/>
          <a:stretch>
            <a:fillRect/>
          </a:stretch>
        </p:blipFill>
        <p:spPr bwMode="auto">
          <a:xfrm>
            <a:off x="1754552" y="1600200"/>
            <a:ext cx="5634896" cy="4525963"/>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3</a:t>
            </a:r>
            <a:r>
              <a:rPr lang="en-US" baseline="30000" dirty="0" smtClean="0"/>
              <a:t>rd</a:t>
            </a:r>
            <a:r>
              <a:rPr lang="en-US" dirty="0" smtClean="0"/>
              <a:t> Level</a:t>
            </a:r>
            <a:endParaRPr lang="en-US" dirty="0"/>
          </a:p>
        </p:txBody>
      </p:sp>
      <p:pic>
        <p:nvPicPr>
          <p:cNvPr id="4" name="Content Placeholder 3"/>
          <p:cNvPicPr>
            <a:picLocks noGrp="1"/>
          </p:cNvPicPr>
          <p:nvPr>
            <p:ph idx="1"/>
          </p:nvPr>
        </p:nvPicPr>
        <p:blipFill>
          <a:blip r:embed="rId2"/>
          <a:srcRect/>
          <a:stretch>
            <a:fillRect/>
          </a:stretch>
        </p:blipFill>
        <p:spPr bwMode="auto">
          <a:xfrm>
            <a:off x="2187037" y="1600200"/>
            <a:ext cx="4769925" cy="4525963"/>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a:t>
            </a:r>
            <a:endParaRPr lang="en-US" dirty="0"/>
          </a:p>
        </p:txBody>
      </p:sp>
      <p:sp>
        <p:nvSpPr>
          <p:cNvPr id="3" name="Content Placeholder 2"/>
          <p:cNvSpPr>
            <a:spLocks noGrp="1"/>
          </p:cNvSpPr>
          <p:nvPr>
            <p:ph idx="1"/>
          </p:nvPr>
        </p:nvSpPr>
        <p:spPr/>
        <p:txBody>
          <a:bodyPr>
            <a:normAutofit fontScale="25000" lnSpcReduction="20000"/>
          </a:bodyPr>
          <a:lstStyle/>
          <a:p>
            <a:pPr algn="just">
              <a:lnSpc>
                <a:spcPct val="170000"/>
              </a:lnSpc>
            </a:pPr>
            <a:r>
              <a:rPr lang="en-US" b="1" dirty="0" smtClean="0"/>
              <a:t> </a:t>
            </a:r>
            <a:r>
              <a:rPr lang="en-US" sz="5500" dirty="0" smtClean="0">
                <a:latin typeface="Verdana" pitchFamily="34" charset="0"/>
                <a:ea typeface="Verdana" pitchFamily="34" charset="0"/>
                <a:cs typeface="Verdana" pitchFamily="34" charset="0"/>
              </a:rPr>
              <a:t>The project entitled Pharmacy Management System this is developed for established Medical store in the city. To manage all operations of the medical store this project is being developed. It will have the entire basic module to manage the medical store operations. The main objective of the application is to automate the existing system of manually maintained records of the counter sales, purchases, reorder levels, Supplier and Customer monetary positions and other related transactions made by the seller.</a:t>
            </a:r>
          </a:p>
          <a:p>
            <a:pPr algn="just">
              <a:lnSpc>
                <a:spcPct val="170000"/>
              </a:lnSpc>
            </a:pPr>
            <a:r>
              <a:rPr lang="en-US" sz="5500" dirty="0" smtClean="0">
                <a:latin typeface="Verdana" pitchFamily="34" charset="0"/>
                <a:ea typeface="Verdana" pitchFamily="34" charset="0"/>
                <a:cs typeface="Verdana" pitchFamily="34" charset="0"/>
              </a:rPr>
              <a:t>This application can be used by any other store to automate the process of manually maintaining the records related to the subject of maintaining the stock and liquid flows.</a:t>
            </a:r>
          </a:p>
          <a:p>
            <a:pPr algn="just">
              <a:lnSpc>
                <a:spcPct val="170000"/>
              </a:lnSpc>
            </a:pPr>
            <a:r>
              <a:rPr lang="en-US" sz="5500" dirty="0" smtClean="0">
                <a:latin typeface="Verdana" pitchFamily="34" charset="0"/>
                <a:ea typeface="Verdana" pitchFamily="34" charset="0"/>
                <a:cs typeface="Verdana" pitchFamily="34" charset="0"/>
              </a:rPr>
              <a:t>The transactions related to purchase, sale and returns are maintained manually at present. These are to be automated and an application is required to relate all of them relatively and logically so that the current system can be replaced and accepted without major changes and problems.</a:t>
            </a:r>
            <a:endParaRPr lang="en-US" sz="5500" dirty="0">
              <a:latin typeface="Verdana" pitchFamily="34" charset="0"/>
              <a:ea typeface="Verdana" pitchFamily="34" charset="0"/>
              <a:cs typeface="Verdana"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4</a:t>
            </a:r>
            <a:r>
              <a:rPr lang="en-US" baseline="30000" dirty="0" smtClean="0"/>
              <a:t>th</a:t>
            </a:r>
            <a:r>
              <a:rPr lang="en-US" dirty="0" smtClean="0"/>
              <a:t> Level</a:t>
            </a:r>
            <a:endParaRPr lang="en-US" dirty="0"/>
          </a:p>
        </p:txBody>
      </p:sp>
      <p:pic>
        <p:nvPicPr>
          <p:cNvPr id="4" name="Content Placeholder 3"/>
          <p:cNvPicPr>
            <a:picLocks noGrp="1"/>
          </p:cNvPicPr>
          <p:nvPr>
            <p:ph idx="1"/>
          </p:nvPr>
        </p:nvPicPr>
        <p:blipFill>
          <a:blip r:embed="rId2"/>
          <a:srcRect/>
          <a:stretch>
            <a:fillRect/>
          </a:stretch>
        </p:blipFill>
        <p:spPr bwMode="auto">
          <a:xfrm>
            <a:off x="1794318" y="2333867"/>
            <a:ext cx="5555363" cy="3058629"/>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5</a:t>
            </a:r>
            <a:r>
              <a:rPr lang="en-US" baseline="30000" dirty="0" smtClean="0"/>
              <a:t>th</a:t>
            </a:r>
            <a:r>
              <a:rPr lang="en-US" dirty="0" smtClean="0"/>
              <a:t> Level</a:t>
            </a:r>
            <a:endParaRPr lang="en-US" dirty="0"/>
          </a:p>
        </p:txBody>
      </p:sp>
      <p:pic>
        <p:nvPicPr>
          <p:cNvPr id="4" name="Content Placeholder 3"/>
          <p:cNvPicPr>
            <a:picLocks noGrp="1"/>
          </p:cNvPicPr>
          <p:nvPr>
            <p:ph idx="1"/>
          </p:nvPr>
        </p:nvPicPr>
        <p:blipFill>
          <a:blip r:embed="rId2"/>
          <a:srcRect/>
          <a:stretch>
            <a:fillRect/>
          </a:stretch>
        </p:blipFill>
        <p:spPr bwMode="auto">
          <a:xfrm>
            <a:off x="1131614" y="1600200"/>
            <a:ext cx="6880771" cy="4525963"/>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Verdana" pitchFamily="34" charset="0"/>
                <a:ea typeface="Verdana" pitchFamily="34" charset="0"/>
                <a:cs typeface="Verdana" pitchFamily="34" charset="0"/>
              </a:rPr>
              <a:t>This pharmacy management system can be efficiently used by any medical store to automate the process of data management and maintenance of records related to stock, liquid flows, staffs, customers, and suppliers. New features, modules, and other components can be incorporated into the system as per user requirements in future</a:t>
            </a:r>
            <a:r>
              <a:rPr lang="en-US" dirty="0" smtClean="0"/>
              <a: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chemeClr val="tx2"/>
                </a:solidFill>
              </a:rPr>
              <a:t>Bibliography</a:t>
            </a:r>
            <a:endParaRPr lang="en-US" dirty="0"/>
          </a:p>
        </p:txBody>
      </p:sp>
      <p:sp>
        <p:nvSpPr>
          <p:cNvPr id="3" name="Content Placeholder 2"/>
          <p:cNvSpPr>
            <a:spLocks noGrp="1"/>
          </p:cNvSpPr>
          <p:nvPr>
            <p:ph idx="1"/>
          </p:nvPr>
        </p:nvSpPr>
        <p:spPr/>
        <p:txBody>
          <a:bodyPr>
            <a:normAutofit fontScale="77500" lnSpcReduction="20000"/>
          </a:bodyPr>
          <a:lstStyle/>
          <a:p>
            <a:pPr algn="just">
              <a:lnSpc>
                <a:spcPct val="160000"/>
              </a:lnSpc>
              <a:buFont typeface="Arial" charset="0"/>
              <a:buChar char="•"/>
            </a:pPr>
            <a:r>
              <a:rPr lang="en-US" sz="2600" b="1" dirty="0" smtClean="0">
                <a:latin typeface="Verdana" pitchFamily="34" charset="0"/>
                <a:ea typeface="Verdana" pitchFamily="34" charset="0"/>
                <a:cs typeface="Verdana" pitchFamily="34" charset="0"/>
              </a:rPr>
              <a:t>FOR PHP</a:t>
            </a:r>
            <a:endParaRPr lang="en-US" sz="2600" dirty="0" smtClean="0">
              <a:latin typeface="Verdana" pitchFamily="34" charset="0"/>
              <a:ea typeface="Verdana" pitchFamily="34" charset="0"/>
              <a:cs typeface="Verdana" pitchFamily="34" charset="0"/>
            </a:endParaRPr>
          </a:p>
          <a:p>
            <a:pPr algn="just">
              <a:lnSpc>
                <a:spcPct val="160000"/>
              </a:lnSpc>
              <a:buFont typeface="Arial" charset="0"/>
              <a:buChar char="•"/>
            </a:pPr>
            <a:r>
              <a:rPr lang="en-US" sz="2600" dirty="0" smtClean="0">
                <a:latin typeface="Verdana" pitchFamily="34" charset="0"/>
                <a:ea typeface="Verdana" pitchFamily="34" charset="0"/>
                <a:cs typeface="Verdana" pitchFamily="34" charset="0"/>
              </a:rPr>
              <a:t>PHP5 and </a:t>
            </a:r>
            <a:r>
              <a:rPr lang="en-US" sz="2600" dirty="0" smtClean="0">
                <a:latin typeface="Verdana" pitchFamily="34" charset="0"/>
                <a:ea typeface="Verdana" pitchFamily="34" charset="0"/>
                <a:cs typeface="Verdana" pitchFamily="34" charset="0"/>
              </a:rPr>
              <a:t>MySQL</a:t>
            </a:r>
            <a:r>
              <a:rPr lang="en-US" sz="2600" dirty="0" smtClean="0">
                <a:latin typeface="Verdana" pitchFamily="34" charset="0"/>
                <a:ea typeface="Verdana" pitchFamily="34" charset="0"/>
                <a:cs typeface="Verdana" pitchFamily="34" charset="0"/>
              </a:rPr>
              <a:t> by W Jason Gilmore (</a:t>
            </a:r>
            <a:r>
              <a:rPr lang="en-US" sz="2600" dirty="0" smtClean="0">
                <a:latin typeface="Verdana" pitchFamily="34" charset="0"/>
                <a:ea typeface="Verdana" pitchFamily="34" charset="0"/>
                <a:cs typeface="Verdana" pitchFamily="34" charset="0"/>
              </a:rPr>
              <a:t>Apress</a:t>
            </a:r>
            <a:r>
              <a:rPr lang="en-US" sz="2600" dirty="0" smtClean="0">
                <a:latin typeface="Verdana" pitchFamily="34" charset="0"/>
                <a:ea typeface="Verdana" pitchFamily="34" charset="0"/>
                <a:cs typeface="Verdana" pitchFamily="34" charset="0"/>
              </a:rPr>
              <a:t>).</a:t>
            </a:r>
            <a:endParaRPr lang="en-US" sz="2600" dirty="0" smtClean="0">
              <a:latin typeface="Verdana" pitchFamily="34" charset="0"/>
              <a:ea typeface="Verdana" pitchFamily="34" charset="0"/>
              <a:cs typeface="Verdana" pitchFamily="34" charset="0"/>
            </a:endParaRPr>
          </a:p>
          <a:p>
            <a:pPr algn="just">
              <a:lnSpc>
                <a:spcPct val="160000"/>
              </a:lnSpc>
              <a:buFont typeface="Arial" charset="0"/>
              <a:buChar char="•"/>
            </a:pPr>
            <a:r>
              <a:rPr lang="en-US" sz="2600" dirty="0" smtClean="0">
                <a:latin typeface="Verdana" pitchFamily="34" charset="0"/>
                <a:ea typeface="Verdana" pitchFamily="34" charset="0"/>
                <a:cs typeface="Verdana" pitchFamily="34" charset="0"/>
              </a:rPr>
              <a:t>PHP Web Development by Allan Kent and David Powers (</a:t>
            </a:r>
            <a:r>
              <a:rPr lang="en-US" sz="2600" dirty="0" smtClean="0">
                <a:latin typeface="Verdana" pitchFamily="34" charset="0"/>
                <a:ea typeface="Verdana" pitchFamily="34" charset="0"/>
                <a:cs typeface="Verdana" pitchFamily="34" charset="0"/>
              </a:rPr>
              <a:t>Apress</a:t>
            </a:r>
            <a:r>
              <a:rPr lang="en-US" sz="2600" dirty="0" smtClean="0">
                <a:latin typeface="Verdana" pitchFamily="34" charset="0"/>
                <a:ea typeface="Verdana" pitchFamily="34" charset="0"/>
                <a:cs typeface="Verdana" pitchFamily="34" charset="0"/>
              </a:rPr>
              <a:t>).</a:t>
            </a:r>
            <a:endParaRPr lang="en-US" sz="2600" dirty="0" smtClean="0">
              <a:latin typeface="Verdana" pitchFamily="34" charset="0"/>
              <a:ea typeface="Verdana" pitchFamily="34" charset="0"/>
              <a:cs typeface="Verdana" pitchFamily="34" charset="0"/>
            </a:endParaRPr>
          </a:p>
          <a:p>
            <a:pPr algn="just">
              <a:lnSpc>
                <a:spcPct val="160000"/>
              </a:lnSpc>
              <a:buFont typeface="Arial" charset="0"/>
              <a:buChar char="•"/>
            </a:pPr>
            <a:r>
              <a:rPr lang="en-US" sz="2600" dirty="0" smtClean="0">
                <a:latin typeface="Verdana" pitchFamily="34" charset="0"/>
                <a:ea typeface="Verdana" pitchFamily="34" charset="0"/>
                <a:cs typeface="Verdana" pitchFamily="34" charset="0"/>
              </a:rPr>
              <a:t>Professional PHP4 by Christopher </a:t>
            </a:r>
            <a:r>
              <a:rPr lang="en-US" sz="2600" dirty="0" smtClean="0">
                <a:latin typeface="Verdana" pitchFamily="34" charset="0"/>
                <a:ea typeface="Verdana" pitchFamily="34" charset="0"/>
                <a:cs typeface="Verdana" pitchFamily="34" charset="0"/>
              </a:rPr>
              <a:t>Scollo</a:t>
            </a:r>
            <a:endParaRPr lang="en-US" sz="2600" dirty="0" smtClean="0">
              <a:latin typeface="Verdana" pitchFamily="34" charset="0"/>
              <a:ea typeface="Verdana" pitchFamily="34" charset="0"/>
              <a:cs typeface="Verdana" pitchFamily="34" charset="0"/>
            </a:endParaRPr>
          </a:p>
          <a:p>
            <a:pPr algn="just">
              <a:lnSpc>
                <a:spcPct val="160000"/>
              </a:lnSpc>
              <a:buFont typeface="Arial" charset="0"/>
              <a:buChar char="•"/>
            </a:pPr>
            <a:r>
              <a:rPr lang="en-US" sz="2600" dirty="0" smtClean="0">
                <a:latin typeface="Verdana" pitchFamily="34" charset="0"/>
                <a:ea typeface="Verdana" pitchFamily="34" charset="0"/>
                <a:cs typeface="Verdana" pitchFamily="34" charset="0"/>
              </a:rPr>
              <a:t>PHP 5 Unleashed by John M. </a:t>
            </a:r>
            <a:r>
              <a:rPr lang="en-US" sz="2600" dirty="0" smtClean="0">
                <a:latin typeface="Verdana" pitchFamily="34" charset="0"/>
                <a:ea typeface="Verdana" pitchFamily="34" charset="0"/>
                <a:cs typeface="Verdana" pitchFamily="34" charset="0"/>
              </a:rPr>
              <a:t>Coggeshall</a:t>
            </a:r>
            <a:r>
              <a:rPr lang="en-US" sz="2600" dirty="0" smtClean="0">
                <a:latin typeface="Verdana" pitchFamily="34" charset="0"/>
                <a:ea typeface="Verdana" pitchFamily="34" charset="0"/>
                <a:cs typeface="Verdana" pitchFamily="34" charset="0"/>
              </a:rPr>
              <a:t>.</a:t>
            </a:r>
            <a:endParaRPr lang="en-US" sz="2600" dirty="0" smtClean="0">
              <a:latin typeface="Verdana" pitchFamily="34" charset="0"/>
              <a:ea typeface="Verdana" pitchFamily="34" charset="0"/>
              <a:cs typeface="Verdana" pitchFamily="34" charset="0"/>
            </a:endParaRPr>
          </a:p>
          <a:p>
            <a:pPr algn="just">
              <a:lnSpc>
                <a:spcPct val="160000"/>
              </a:lnSpc>
              <a:buFont typeface="Arial" charset="0"/>
              <a:buChar char="•"/>
            </a:pPr>
            <a:r>
              <a:rPr lang="en-US" sz="2600" dirty="0" smtClean="0">
                <a:latin typeface="Verdana" pitchFamily="34" charset="0"/>
                <a:ea typeface="Verdana" pitchFamily="34" charset="0"/>
                <a:cs typeface="Verdana" pitchFamily="34" charset="0"/>
              </a:rPr>
              <a:t>Advanced PHP Programming by George </a:t>
            </a:r>
            <a:r>
              <a:rPr lang="en-US" sz="2600" dirty="0" smtClean="0">
                <a:latin typeface="Verdana" pitchFamily="34" charset="0"/>
                <a:ea typeface="Verdana" pitchFamily="34" charset="0"/>
                <a:cs typeface="Verdana" pitchFamily="34" charset="0"/>
              </a:rPr>
              <a:t>Schlossnagle</a:t>
            </a:r>
            <a:r>
              <a:rPr lang="en-US" sz="2600" dirty="0" smtClean="0">
                <a:latin typeface="Verdana" pitchFamily="34" charset="0"/>
                <a:ea typeface="Verdana" pitchFamily="34" charset="0"/>
                <a:cs typeface="Verdana" pitchFamily="34" charset="0"/>
              </a:rPr>
              <a:t>.</a:t>
            </a:r>
            <a:endParaRPr lang="en-US" sz="2600" dirty="0" smtClean="0">
              <a:latin typeface="Verdana" pitchFamily="34" charset="0"/>
              <a:ea typeface="Verdana" pitchFamily="34" charset="0"/>
              <a:cs typeface="Verdana" pitchFamily="34" charset="0"/>
            </a:endParaRPr>
          </a:p>
          <a:p>
            <a:pPr algn="just">
              <a:lnSpc>
                <a:spcPct val="160000"/>
              </a:lnSpc>
              <a:buFont typeface="Arial" charset="0"/>
              <a:buChar char="•"/>
            </a:pPr>
            <a:r>
              <a:rPr lang="en-US" sz="2600" dirty="0" smtClean="0">
                <a:latin typeface="Verdana" pitchFamily="34" charset="0"/>
                <a:ea typeface="Verdana" pitchFamily="34" charset="0"/>
                <a:cs typeface="Verdana" pitchFamily="34" charset="0"/>
              </a:rPr>
              <a:t>Programming PHP by Kevin </a:t>
            </a:r>
            <a:r>
              <a:rPr lang="en-US" sz="2600" dirty="0" smtClean="0">
                <a:latin typeface="Verdana" pitchFamily="34" charset="0"/>
                <a:ea typeface="Verdana" pitchFamily="34" charset="0"/>
                <a:cs typeface="Verdana" pitchFamily="34" charset="0"/>
              </a:rPr>
              <a:t>Tatroe</a:t>
            </a:r>
            <a:r>
              <a:rPr lang="en-US" sz="2600" dirty="0" smtClean="0">
                <a:latin typeface="Verdana" pitchFamily="34" charset="0"/>
                <a:ea typeface="Verdana" pitchFamily="34" charset="0"/>
                <a:cs typeface="Verdana" pitchFamily="34" charset="0"/>
              </a:rPr>
              <a:t>.</a:t>
            </a:r>
            <a:endParaRPr lang="en-US" sz="2600" dirty="0" smtClean="0">
              <a:latin typeface="Verdana" pitchFamily="34" charset="0"/>
              <a:ea typeface="Verdana" pitchFamily="34" charset="0"/>
              <a:cs typeface="Verdana" pitchFamily="34" charset="0"/>
            </a:endParaRPr>
          </a:p>
          <a:p>
            <a:pPr algn="just">
              <a:lnSpc>
                <a:spcPct val="160000"/>
              </a:lnSpc>
              <a:buFont typeface="Arial" charset="0"/>
              <a:buChar char="•"/>
            </a:pPr>
            <a:r>
              <a:rPr lang="en-US" sz="2600" dirty="0" smtClean="0">
                <a:latin typeface="Verdana" pitchFamily="34" charset="0"/>
                <a:ea typeface="Verdana" pitchFamily="34" charset="0"/>
                <a:cs typeface="Verdana" pitchFamily="34" charset="0"/>
              </a:rPr>
              <a:t>Zend</a:t>
            </a:r>
            <a:r>
              <a:rPr lang="en-US" sz="2600" dirty="0" smtClean="0">
                <a:latin typeface="Verdana" pitchFamily="34" charset="0"/>
                <a:ea typeface="Verdana" pitchFamily="34" charset="0"/>
                <a:cs typeface="Verdana" pitchFamily="34" charset="0"/>
              </a:rPr>
              <a:t> PHP Certification Study Guide by </a:t>
            </a:r>
            <a:r>
              <a:rPr lang="en-US" sz="2600" dirty="0" smtClean="0">
                <a:latin typeface="Verdana" pitchFamily="34" charset="0"/>
                <a:ea typeface="Verdana" pitchFamily="34" charset="0"/>
                <a:cs typeface="Verdana" pitchFamily="34" charset="0"/>
              </a:rPr>
              <a:t>Zend</a:t>
            </a:r>
            <a:r>
              <a:rPr lang="en-US" sz="2600" dirty="0" smtClean="0">
                <a:latin typeface="Verdana" pitchFamily="34" charset="0"/>
                <a:ea typeface="Verdana" pitchFamily="34" charset="0"/>
                <a:cs typeface="Verdana" pitchFamily="34" charset="0"/>
              </a:rPr>
              <a:t> </a:t>
            </a:r>
            <a:r>
              <a:rPr lang="en-US" sz="2600" dirty="0" smtClean="0">
                <a:latin typeface="Verdana" pitchFamily="34" charset="0"/>
                <a:ea typeface="Verdana" pitchFamily="34" charset="0"/>
                <a:cs typeface="Verdana" pitchFamily="34" charset="0"/>
              </a:rPr>
              <a:t>Technologies.</a:t>
            </a:r>
            <a:endParaRPr lang="en-US" sz="2600" dirty="0" smtClean="0">
              <a:latin typeface="Verdana" pitchFamily="34" charset="0"/>
              <a:ea typeface="Verdana" pitchFamily="34" charset="0"/>
              <a:cs typeface="Verdana" pitchFamily="34" charset="0"/>
            </a:endParaRP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24201"/>
            <a:ext cx="8229600" cy="1447800"/>
          </a:xfrm>
        </p:spPr>
        <p:txBody>
          <a:bodyPr>
            <a:normAutofit/>
          </a:bodyPr>
          <a:lstStyle/>
          <a:p>
            <a:pPr>
              <a:buNone/>
            </a:pPr>
            <a:r>
              <a:rPr lang="en-US" sz="4000" smtClean="0">
                <a:latin typeface="Verdana" pitchFamily="34" charset="0"/>
                <a:ea typeface="Verdana" pitchFamily="34" charset="0"/>
                <a:cs typeface="Verdana" pitchFamily="34" charset="0"/>
              </a:rPr>
              <a:t>              </a:t>
            </a:r>
            <a:r>
              <a:rPr lang="en-US" sz="4000" dirty="0" smtClean="0">
                <a:solidFill>
                  <a:srgbClr val="FFC000"/>
                </a:solidFill>
                <a:latin typeface="Verdana" pitchFamily="34" charset="0"/>
                <a:ea typeface="Verdana" pitchFamily="34" charset="0"/>
                <a:cs typeface="Verdana" pitchFamily="34" charset="0"/>
              </a:rPr>
              <a:t>Thank You</a:t>
            </a:r>
            <a:endParaRPr lang="en-US" sz="4000" dirty="0">
              <a:solidFill>
                <a:srgbClr val="FFC000"/>
              </a:solidFill>
              <a:latin typeface="Verdana" pitchFamily="34" charset="0"/>
              <a:ea typeface="Verdana" pitchFamily="34" charset="0"/>
              <a:cs typeface="Verdana"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Specification</a:t>
            </a:r>
            <a:endParaRPr lang="en-US" dirty="0"/>
          </a:p>
        </p:txBody>
      </p:sp>
      <p:sp>
        <p:nvSpPr>
          <p:cNvPr id="3" name="Content Placeholder 2"/>
          <p:cNvSpPr>
            <a:spLocks noGrp="1"/>
          </p:cNvSpPr>
          <p:nvPr>
            <p:ph idx="1"/>
          </p:nvPr>
        </p:nvSpPr>
        <p:spPr/>
        <p:txBody>
          <a:bodyPr>
            <a:normAutofit fontScale="85000" lnSpcReduction="10000"/>
          </a:bodyPr>
          <a:lstStyle/>
          <a:p>
            <a:pPr algn="just">
              <a:lnSpc>
                <a:spcPct val="150000"/>
              </a:lnSpc>
              <a:defRPr/>
            </a:pPr>
            <a:r>
              <a:rPr lang="en-US" sz="2600" dirty="0" smtClean="0">
                <a:latin typeface="Verdana" pitchFamily="34" charset="0"/>
                <a:ea typeface="Verdana" pitchFamily="34" charset="0"/>
                <a:cs typeface="Verdana" pitchFamily="34" charset="0"/>
              </a:rPr>
              <a:t>Admin/User </a:t>
            </a:r>
            <a:r>
              <a:rPr lang="en-US" sz="2600" dirty="0" smtClean="0">
                <a:latin typeface="Verdana" pitchFamily="34" charset="0"/>
                <a:ea typeface="Verdana" pitchFamily="34" charset="0"/>
                <a:cs typeface="Verdana" pitchFamily="34" charset="0"/>
              </a:rPr>
              <a:t>enters user id and password for login.</a:t>
            </a:r>
          </a:p>
          <a:p>
            <a:pPr algn="just">
              <a:lnSpc>
                <a:spcPct val="150000"/>
              </a:lnSpc>
              <a:defRPr/>
            </a:pPr>
            <a:r>
              <a:rPr lang="en-US" sz="2600" dirty="0" smtClean="0">
                <a:latin typeface="Verdana" pitchFamily="34" charset="0"/>
                <a:ea typeface="Verdana" pitchFamily="34" charset="0"/>
                <a:cs typeface="Verdana" pitchFamily="34" charset="0"/>
              </a:rPr>
              <a:t>User enters his user id and password for login.</a:t>
            </a:r>
          </a:p>
          <a:p>
            <a:pPr algn="just">
              <a:lnSpc>
                <a:spcPct val="150000"/>
              </a:lnSpc>
              <a:defRPr/>
            </a:pPr>
            <a:r>
              <a:rPr lang="en-US" sz="2600" dirty="0" smtClean="0">
                <a:latin typeface="Verdana" pitchFamily="34" charset="0"/>
                <a:ea typeface="Verdana" pitchFamily="34" charset="0"/>
                <a:cs typeface="Verdana" pitchFamily="34" charset="0"/>
              </a:rPr>
              <a:t>New user gives his completed personnel, address and phone details for registration.</a:t>
            </a:r>
          </a:p>
          <a:p>
            <a:pPr algn="just">
              <a:lnSpc>
                <a:spcPct val="150000"/>
              </a:lnSpc>
              <a:defRPr/>
            </a:pPr>
            <a:r>
              <a:rPr lang="en-US" sz="2600" dirty="0" smtClean="0">
                <a:latin typeface="Verdana" pitchFamily="34" charset="0"/>
                <a:ea typeface="Verdana" pitchFamily="34" charset="0"/>
                <a:cs typeface="Verdana" pitchFamily="34" charset="0"/>
              </a:rPr>
              <a:t>Admin gives different kind of user information for search the user data.</a:t>
            </a:r>
          </a:p>
          <a:p>
            <a:pPr algn="just">
              <a:lnSpc>
                <a:spcPct val="150000"/>
              </a:lnSpc>
              <a:defRPr/>
            </a:pPr>
            <a:r>
              <a:rPr lang="en-US" sz="2600" dirty="0" smtClean="0">
                <a:latin typeface="Verdana" pitchFamily="34" charset="0"/>
                <a:ea typeface="Verdana" pitchFamily="34" charset="0"/>
                <a:cs typeface="Verdana" pitchFamily="34" charset="0"/>
              </a:rPr>
              <a:t>Administrator giving information to generate various kinds of reports.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Identification</a:t>
            </a:r>
            <a:endParaRPr lang="en-US" dirty="0"/>
          </a:p>
        </p:txBody>
      </p:sp>
      <p:sp>
        <p:nvSpPr>
          <p:cNvPr id="3" name="Content Placeholder 2"/>
          <p:cNvSpPr>
            <a:spLocks noGrp="1"/>
          </p:cNvSpPr>
          <p:nvPr>
            <p:ph idx="1"/>
          </p:nvPr>
        </p:nvSpPr>
        <p:spPr/>
        <p:txBody>
          <a:bodyPr>
            <a:normAutofit fontScale="92500"/>
          </a:bodyPr>
          <a:lstStyle/>
          <a:p>
            <a:pPr algn="just">
              <a:lnSpc>
                <a:spcPct val="150000"/>
              </a:lnSpc>
            </a:pPr>
            <a:r>
              <a:rPr lang="en-US" sz="2400" dirty="0" smtClean="0">
                <a:latin typeface="Verdana" pitchFamily="34" charset="0"/>
                <a:ea typeface="Verdana" pitchFamily="34" charset="0"/>
                <a:cs typeface="Verdana" pitchFamily="34" charset="0"/>
              </a:rPr>
              <a:t>The existing system is paper-based involving high amount of paper work and manpower requirement</a:t>
            </a:r>
            <a:r>
              <a:rPr lang="en-US" sz="2400" dirty="0" smtClean="0">
                <a:latin typeface="Verdana" pitchFamily="34" charset="0"/>
                <a:ea typeface="Verdana" pitchFamily="34" charset="0"/>
                <a:cs typeface="Verdana" pitchFamily="34" charset="0"/>
              </a:rPr>
              <a:t>.</a:t>
            </a:r>
          </a:p>
          <a:p>
            <a:pPr algn="just">
              <a:lnSpc>
                <a:spcPct val="150000"/>
              </a:lnSpc>
            </a:pPr>
            <a:r>
              <a:rPr lang="en-US" sz="2400" dirty="0" smtClean="0">
                <a:latin typeface="Verdana" pitchFamily="34" charset="0"/>
                <a:ea typeface="Verdana" pitchFamily="34" charset="0"/>
                <a:cs typeface="Verdana" pitchFamily="34" charset="0"/>
              </a:rPr>
              <a:t> </a:t>
            </a:r>
            <a:r>
              <a:rPr lang="en-US" sz="2400" dirty="0" smtClean="0">
                <a:latin typeface="Verdana" pitchFamily="34" charset="0"/>
                <a:ea typeface="Verdana" pitchFamily="34" charset="0"/>
                <a:cs typeface="Verdana" pitchFamily="34" charset="0"/>
              </a:rPr>
              <a:t>Even though computerized systems are used in some places, they are not web-based and are very insecure and improperly managed</a:t>
            </a:r>
            <a:r>
              <a:rPr lang="en-US" sz="2400" dirty="0" smtClean="0">
                <a:latin typeface="Verdana" pitchFamily="34" charset="0"/>
                <a:ea typeface="Verdana" pitchFamily="34" charset="0"/>
                <a:cs typeface="Verdana" pitchFamily="34" charset="0"/>
              </a:rPr>
              <a:t>.</a:t>
            </a:r>
          </a:p>
          <a:p>
            <a:pPr algn="just">
              <a:lnSpc>
                <a:spcPct val="150000"/>
              </a:lnSpc>
            </a:pPr>
            <a:r>
              <a:rPr lang="en-US" sz="2400" dirty="0" smtClean="0">
                <a:latin typeface="Verdana" pitchFamily="34" charset="0"/>
                <a:ea typeface="Verdana" pitchFamily="34" charset="0"/>
                <a:cs typeface="Verdana" pitchFamily="34" charset="0"/>
              </a:rPr>
              <a:t> </a:t>
            </a:r>
            <a:r>
              <a:rPr lang="en-US" sz="2400" dirty="0" smtClean="0">
                <a:latin typeface="Verdana" pitchFamily="34" charset="0"/>
                <a:ea typeface="Verdana" pitchFamily="34" charset="0"/>
                <a:cs typeface="Verdana" pitchFamily="34" charset="0"/>
              </a:rPr>
              <a:t>So, the current pharmacy management procedure is very uneconomical and inflexible to meet user demands.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Provide Solution for Problem</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Verdana" pitchFamily="34" charset="0"/>
                <a:ea typeface="Verdana" pitchFamily="34" charset="0"/>
                <a:cs typeface="Verdana" pitchFamily="34" charset="0"/>
              </a:rPr>
              <a:t>The proposed system, being web-based, is very efficient and effective from the point of view of work productivity and time</a:t>
            </a:r>
            <a:r>
              <a:rPr lang="en-US" sz="2000" dirty="0" smtClean="0">
                <a:latin typeface="Verdana" pitchFamily="34" charset="0"/>
                <a:ea typeface="Verdana" pitchFamily="34" charset="0"/>
                <a:cs typeface="Verdana" pitchFamily="34" charset="0"/>
              </a:rPr>
              <a:t>.</a:t>
            </a:r>
          </a:p>
          <a:p>
            <a:pPr algn="just">
              <a:lnSpc>
                <a:spcPct val="150000"/>
              </a:lnSpc>
            </a:pPr>
            <a:r>
              <a:rPr lang="en-US" sz="2000" dirty="0" smtClean="0">
                <a:latin typeface="Verdana" pitchFamily="34" charset="0"/>
                <a:ea typeface="Verdana" pitchFamily="34" charset="0"/>
                <a:cs typeface="Verdana" pitchFamily="34" charset="0"/>
              </a:rPr>
              <a:t> </a:t>
            </a:r>
            <a:r>
              <a:rPr lang="en-US" sz="2000" dirty="0" smtClean="0">
                <a:latin typeface="Verdana" pitchFamily="34" charset="0"/>
                <a:ea typeface="Verdana" pitchFamily="34" charset="0"/>
                <a:cs typeface="Verdana" pitchFamily="34" charset="0"/>
              </a:rPr>
              <a:t>It is less tedious to manage operations in a pharmacy with such a system</a:t>
            </a:r>
            <a:r>
              <a:rPr lang="en-US" sz="2000" dirty="0" smtClean="0">
                <a:latin typeface="Verdana" pitchFamily="34" charset="0"/>
                <a:ea typeface="Verdana" pitchFamily="34" charset="0"/>
                <a:cs typeface="Verdana" pitchFamily="34" charset="0"/>
              </a:rPr>
              <a:t>.</a:t>
            </a:r>
          </a:p>
          <a:p>
            <a:pPr algn="just">
              <a:lnSpc>
                <a:spcPct val="150000"/>
              </a:lnSpc>
            </a:pPr>
            <a:r>
              <a:rPr lang="en-US" sz="2000" dirty="0" smtClean="0">
                <a:latin typeface="Verdana" pitchFamily="34" charset="0"/>
                <a:ea typeface="Verdana" pitchFamily="34" charset="0"/>
                <a:cs typeface="Verdana" pitchFamily="34" charset="0"/>
              </a:rPr>
              <a:t> </a:t>
            </a:r>
            <a:r>
              <a:rPr lang="en-US" sz="2000" dirty="0" smtClean="0">
                <a:latin typeface="Verdana" pitchFamily="34" charset="0"/>
                <a:ea typeface="Verdana" pitchFamily="34" charset="0"/>
                <a:cs typeface="Verdana" pitchFamily="34" charset="0"/>
              </a:rPr>
              <a:t>It has all the required modules and is developed with the aim of managing staffs, schedule, inventories, and relevant things in the medical store.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 Report </a:t>
            </a:r>
            <a:endParaRPr lang="en-US" dirty="0"/>
          </a:p>
        </p:txBody>
      </p:sp>
      <p:sp>
        <p:nvSpPr>
          <p:cNvPr id="3" name="Content Placeholder 2"/>
          <p:cNvSpPr>
            <a:spLocks noGrp="1"/>
          </p:cNvSpPr>
          <p:nvPr>
            <p:ph idx="1"/>
          </p:nvPr>
        </p:nvSpPr>
        <p:spPr/>
        <p:txBody>
          <a:bodyPr>
            <a:normAutofit fontScale="55000" lnSpcReduction="20000"/>
          </a:bodyPr>
          <a:lstStyle/>
          <a:p>
            <a:pPr algn="just">
              <a:lnSpc>
                <a:spcPct val="170000"/>
              </a:lnSpc>
              <a:buNone/>
              <a:defRPr/>
            </a:pPr>
            <a:r>
              <a:rPr lang="en-US" dirty="0" smtClean="0">
                <a:latin typeface="Verdana" pitchFamily="34" charset="0"/>
                <a:ea typeface="Verdana" pitchFamily="34" charset="0"/>
                <a:cs typeface="Verdana" pitchFamily="34" charset="0"/>
              </a:rPr>
              <a:t>            Preliminary </a:t>
            </a:r>
            <a:r>
              <a:rPr lang="en-US" dirty="0" smtClean="0">
                <a:latin typeface="Verdana" pitchFamily="34" charset="0"/>
                <a:ea typeface="Verdana" pitchFamily="34" charset="0"/>
                <a:cs typeface="Verdana" pitchFamily="34" charset="0"/>
              </a:rPr>
              <a:t>investigation examine project feasibility, the likelihood the system will be useful to the organization. The main objective of the feasibility study is to test the Technical, Operational and Economical feasibility for adding new modules and debugging old running system</a:t>
            </a:r>
            <a:r>
              <a:rPr lang="en-US" dirty="0" smtClean="0">
                <a:latin typeface="Verdana" pitchFamily="34" charset="0"/>
                <a:ea typeface="Verdana" pitchFamily="34" charset="0"/>
                <a:cs typeface="Verdana" pitchFamily="34" charset="0"/>
              </a:rPr>
              <a:t>. </a:t>
            </a:r>
            <a:r>
              <a:rPr lang="en-US" dirty="0" smtClean="0">
                <a:latin typeface="Verdana" pitchFamily="34" charset="0"/>
                <a:ea typeface="Verdana" pitchFamily="34" charset="0"/>
                <a:cs typeface="Verdana" pitchFamily="34" charset="0"/>
              </a:rPr>
              <a:t>All system is feasible if they are unlimited resources and infinite time. There are aspects in the feasibility study portion of the preliminary investigation:</a:t>
            </a:r>
          </a:p>
          <a:p>
            <a:pPr algn="just">
              <a:lnSpc>
                <a:spcPct val="170000"/>
              </a:lnSpc>
              <a:defRPr/>
            </a:pPr>
            <a:r>
              <a:rPr lang="en-US" dirty="0" smtClean="0">
                <a:latin typeface="Verdana" pitchFamily="34" charset="0"/>
                <a:ea typeface="Verdana" pitchFamily="34" charset="0"/>
                <a:cs typeface="Verdana" pitchFamily="34" charset="0"/>
              </a:rPr>
              <a:t>Technical Feasibility</a:t>
            </a:r>
          </a:p>
          <a:p>
            <a:pPr algn="just">
              <a:lnSpc>
                <a:spcPct val="170000"/>
              </a:lnSpc>
              <a:defRPr/>
            </a:pPr>
            <a:r>
              <a:rPr lang="en-US" dirty="0" smtClean="0">
                <a:latin typeface="Verdana" pitchFamily="34" charset="0"/>
                <a:ea typeface="Verdana" pitchFamily="34" charset="0"/>
                <a:cs typeface="Verdana" pitchFamily="34" charset="0"/>
              </a:rPr>
              <a:t>Operational Feasibility</a:t>
            </a:r>
          </a:p>
          <a:p>
            <a:pPr algn="just">
              <a:lnSpc>
                <a:spcPct val="170000"/>
              </a:lnSpc>
              <a:defRPr/>
            </a:pPr>
            <a:r>
              <a:rPr lang="en-US" dirty="0" smtClean="0">
                <a:latin typeface="Verdana" pitchFamily="34" charset="0"/>
                <a:ea typeface="Verdana" pitchFamily="34" charset="0"/>
                <a:cs typeface="Verdana" pitchFamily="34" charset="0"/>
              </a:rPr>
              <a:t>Economical Feasibility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solidFill>
                  <a:schemeClr val="tx2"/>
                </a:solidFill>
              </a:rPr>
              <a:t>Preferred Technologies</a:t>
            </a:r>
            <a:endParaRPr lang="en-US" dirty="0"/>
          </a:p>
        </p:txBody>
      </p:sp>
      <p:sp>
        <p:nvSpPr>
          <p:cNvPr id="3" name="Content Placeholder 2"/>
          <p:cNvSpPr>
            <a:spLocks noGrp="1"/>
          </p:cNvSpPr>
          <p:nvPr>
            <p:ph idx="1"/>
          </p:nvPr>
        </p:nvSpPr>
        <p:spPr/>
        <p:txBody>
          <a:bodyPr/>
          <a:lstStyle/>
          <a:p>
            <a:pPr marL="609600" indent="-609600" algn="just">
              <a:lnSpc>
                <a:spcPct val="150000"/>
              </a:lnSpc>
              <a:buBlip>
                <a:blip r:embed="rId2"/>
              </a:buBlip>
            </a:pPr>
            <a:r>
              <a:rPr lang="en-US" sz="2400" dirty="0" smtClean="0">
                <a:latin typeface="Verdana" pitchFamily="34" charset="0"/>
                <a:ea typeface="Verdana" pitchFamily="34" charset="0"/>
                <a:cs typeface="Verdana" pitchFamily="34" charset="0"/>
              </a:rPr>
              <a:t>Windows Operating System ( 2000 / XP)</a:t>
            </a:r>
          </a:p>
          <a:p>
            <a:pPr marL="609600" indent="-609600" algn="just">
              <a:lnSpc>
                <a:spcPct val="150000"/>
              </a:lnSpc>
              <a:buBlip>
                <a:blip r:embed="rId2"/>
              </a:buBlip>
            </a:pPr>
            <a:r>
              <a:rPr lang="en-US" sz="2400" dirty="0" smtClean="0">
                <a:latin typeface="Verdana" pitchFamily="34" charset="0"/>
                <a:ea typeface="Verdana" pitchFamily="34" charset="0"/>
                <a:cs typeface="Verdana" pitchFamily="34" charset="0"/>
              </a:rPr>
              <a:t>PHP, JavaScript and CSS</a:t>
            </a:r>
          </a:p>
          <a:p>
            <a:pPr marL="609600" indent="-609600" algn="just">
              <a:lnSpc>
                <a:spcPct val="150000"/>
              </a:lnSpc>
              <a:buBlip>
                <a:blip r:embed="rId2"/>
              </a:buBlip>
            </a:pPr>
            <a:r>
              <a:rPr lang="en-US" sz="2400" dirty="0" smtClean="0">
                <a:latin typeface="Verdana" pitchFamily="34" charset="0"/>
                <a:ea typeface="Verdana" pitchFamily="34" charset="0"/>
                <a:cs typeface="Verdana" pitchFamily="34" charset="0"/>
              </a:rPr>
              <a:t>MySQL</a:t>
            </a:r>
            <a:r>
              <a:rPr lang="en-US" sz="2400" dirty="0" smtClean="0">
                <a:latin typeface="Verdana" pitchFamily="34" charset="0"/>
                <a:ea typeface="Verdana" pitchFamily="34" charset="0"/>
                <a:cs typeface="Verdana" pitchFamily="34" charset="0"/>
              </a:rPr>
              <a:t> as Back End </a:t>
            </a:r>
          </a:p>
          <a:p>
            <a:pPr marL="609600" indent="-609600" algn="just">
              <a:lnSpc>
                <a:spcPct val="150000"/>
              </a:lnSpc>
              <a:buBlip>
                <a:blip r:embed="rId2"/>
              </a:buBlip>
            </a:pPr>
            <a:r>
              <a:rPr lang="en-US" sz="2400" dirty="0" smtClean="0">
                <a:latin typeface="Verdana" pitchFamily="34" charset="0"/>
                <a:ea typeface="Verdana" pitchFamily="34" charset="0"/>
                <a:cs typeface="Verdana" pitchFamily="34" charset="0"/>
              </a:rPr>
              <a:t>Internet explorer 6/7 for Output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Hardware Requirements</a:t>
            </a:r>
            <a:endParaRPr lang="en-US" dirty="0"/>
          </a:p>
        </p:txBody>
      </p:sp>
      <p:sp>
        <p:nvSpPr>
          <p:cNvPr id="3" name="Content Placeholder 2"/>
          <p:cNvSpPr>
            <a:spLocks noGrp="1"/>
          </p:cNvSpPr>
          <p:nvPr>
            <p:ph idx="1"/>
          </p:nvPr>
        </p:nvSpPr>
        <p:spPr/>
        <p:txBody>
          <a:bodyPr/>
          <a:lstStyle/>
          <a:p>
            <a:r>
              <a:rPr lang="en-US" dirty="0" smtClean="0"/>
              <a:t>Processor	</a:t>
            </a:r>
            <a:r>
              <a:rPr lang="en-US" dirty="0" smtClean="0"/>
              <a:t>:</a:t>
            </a:r>
            <a:r>
              <a:rPr lang="en-US" dirty="0" smtClean="0"/>
              <a:t>	Dual Core</a:t>
            </a:r>
          </a:p>
          <a:p>
            <a:r>
              <a:rPr lang="en-US" dirty="0" smtClean="0"/>
              <a:t>Hard </a:t>
            </a:r>
            <a:r>
              <a:rPr lang="en-US" dirty="0" smtClean="0"/>
              <a:t>Disk</a:t>
            </a:r>
            <a:r>
              <a:rPr lang="en-US" dirty="0" smtClean="0"/>
              <a:t>	</a:t>
            </a:r>
            <a:r>
              <a:rPr lang="en-US" dirty="0" smtClean="0"/>
              <a:t>:</a:t>
            </a:r>
            <a:r>
              <a:rPr lang="en-US" dirty="0" smtClean="0"/>
              <a:t>	</a:t>
            </a:r>
            <a:r>
              <a:rPr lang="en-US" dirty="0" smtClean="0"/>
              <a:t>40GB</a:t>
            </a:r>
            <a:endParaRPr lang="en-US" dirty="0" smtClean="0"/>
          </a:p>
          <a:p>
            <a:r>
              <a:rPr lang="en-US" dirty="0" smtClean="0"/>
              <a:t>RAM		:	</a:t>
            </a:r>
            <a:r>
              <a:rPr lang="en-US" dirty="0" smtClean="0"/>
              <a:t>256MB</a:t>
            </a:r>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904</Words>
  <Application>Microsoft Office PowerPoint</Application>
  <PresentationFormat>On-screen Show (4:3)</PresentationFormat>
  <Paragraphs>110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PHARMACY MANAGEMENT SYSTEM</vt:lpstr>
      <vt:lpstr>Overview</vt:lpstr>
      <vt:lpstr>Vision</vt:lpstr>
      <vt:lpstr>Function Specification</vt:lpstr>
      <vt:lpstr>Problem Identification</vt:lpstr>
      <vt:lpstr>Provide Solution for Problem</vt:lpstr>
      <vt:lpstr>Feasibility Report </vt:lpstr>
      <vt:lpstr>Preferred Technologies</vt:lpstr>
      <vt:lpstr>Hardware Requirements</vt:lpstr>
      <vt:lpstr>Software Requirement Specification</vt:lpstr>
      <vt:lpstr>Number of Modules</vt:lpstr>
      <vt:lpstr>No of Modules</vt:lpstr>
      <vt:lpstr>No of Modules</vt:lpstr>
      <vt:lpstr>No of Modules</vt:lpstr>
      <vt:lpstr>ER-Diagram</vt:lpstr>
      <vt:lpstr>Context or DFD 1st Level</vt:lpstr>
      <vt:lpstr>DFD 2nd Level</vt:lpstr>
      <vt:lpstr>DFD 3rd Level</vt:lpstr>
      <vt:lpstr>DFD 4th Level </vt:lpstr>
      <vt:lpstr>DFD 5th Level</vt:lpstr>
      <vt:lpstr>DFD 6th Level</vt:lpstr>
      <vt:lpstr>Use case Diagram</vt:lpstr>
      <vt:lpstr>Use case 2nd Level</vt:lpstr>
      <vt:lpstr>Use case 3rd Level</vt:lpstr>
      <vt:lpstr>Use case 4th Level</vt:lpstr>
      <vt:lpstr>Use case 5th Level</vt:lpstr>
      <vt:lpstr>Sequence Diagram 1st Level</vt:lpstr>
      <vt:lpstr>Sequence 2nd Level</vt:lpstr>
      <vt:lpstr>Sequence 3rd Level</vt:lpstr>
      <vt:lpstr>Sequence 4th Level</vt:lpstr>
      <vt:lpstr>Sequence 5th Level</vt:lpstr>
      <vt:lpstr>Conclusion</vt:lpstr>
      <vt:lpstr>Bibliography</vt:lpstr>
      <vt:lpstr>Slide 34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PHARMACY MANAGEMENT SYSTEM</dc:title>
  <dc:creator>nit</dc:creator>
  <cp:lastModifiedBy>nit</cp:lastModifiedBy>
  <cp:revision>6</cp:revision>
  <dcterms:created xsi:type="dcterms:W3CDTF">2006-08-16T00:00:00Z</dcterms:created>
  <dcterms:modified xsi:type="dcterms:W3CDTF">2017-11-18T12:21:45Z</dcterms:modified>
</cp:coreProperties>
</file>