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E1CDCC"/>
    <a:srgbClr val="A53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CFAE5-ADF6-4A84-8EA5-0D21F6BA36C9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5D675-1F46-4B87-A5F8-67DB0C31E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622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CE75-2696-426B-A7C6-7629D8CF2437}" type="datetime1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972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228FF-BE53-47F7-B430-409A097CA437}" type="datetime1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75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5DF8-C87B-4AA2-B81E-F9B41C3DE973}" type="datetime1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4965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1343-E99C-4C22-AAE8-C343A811CECF}" type="datetime1">
              <a:rPr lang="en-IN" smtClean="0"/>
              <a:t>12-11-2024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278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DC9B-DBC7-4258-BEB9-733492353AF9}" type="datetime1">
              <a:rPr lang="en-IN" smtClean="0"/>
              <a:t>12-11-2024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5122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C6488-E703-4AFF-AB60-B11F0E50C7BC}" type="datetime1">
              <a:rPr lang="en-IN" smtClean="0"/>
              <a:t>12-11-2024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11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3479-18BA-4E37-9716-A08D210E9EC7}" type="datetime1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254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F7E75-1528-41FC-88CA-CFEB217670A5}" type="datetime1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55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>
            <a:lvl1pPr>
              <a:defRPr sz="4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F0E0-2234-4197-A558-6EA21AC7A0A0}" type="datetime1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 userDrawn="1"/>
        </p:nvSpPr>
        <p:spPr bwMode="auto">
          <a:xfrm rot="10800000" flipV="1">
            <a:off x="10587856" y="6247184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22029" y="6338155"/>
            <a:ext cx="7797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75ECA5-96F4-415B-9B7B-F5BEE4B08E09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4E0AF9-0CD7-865F-F584-E7F93A8852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10" y="0"/>
            <a:ext cx="1457325" cy="12430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42BC9D-E099-1948-3435-FFC2468E3BB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395" y="-394223"/>
            <a:ext cx="1017037" cy="180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865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3316-F1D2-4CFB-B3A8-36FF84D60DC1}" type="datetime1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941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DD2DD-462B-4CBA-AA0A-8301F8EE9842}" type="datetime1">
              <a:rPr lang="en-IN" smtClean="0"/>
              <a:t>12-11-2024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02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0FB0-DEC5-44F8-B224-7DEA76B58BCE}" type="datetime1">
              <a:rPr lang="en-IN" smtClean="0"/>
              <a:t>12-11-2024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132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51C4-12AA-486A-8A73-FD7CDFC9A495}" type="datetime1">
              <a:rPr lang="en-IN" smtClean="0"/>
              <a:t>12-11-2024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892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A1EF-1C77-4320-9664-16BFC03E4F4D}" type="datetime1">
              <a:rPr lang="en-IN" smtClean="0"/>
              <a:t>12-11-2024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484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BE58-E9FD-47D2-91AC-7CE0251A25B2}" type="datetime1">
              <a:rPr lang="en-IN" smtClean="0"/>
              <a:t>12-11-2024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767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1803-78DB-4882-8A70-E311DA0EF9FC}" type="datetime1">
              <a:rPr lang="en-IN" smtClean="0"/>
              <a:t>12-11-2024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96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58841-AB6D-42AC-A9E1-E0D97A1068DD}" type="datetime1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605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94E13-AF13-FE84-B59A-88C7FF0DD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1660" y="2136434"/>
            <a:ext cx="8915399" cy="2511551"/>
          </a:xfrm>
        </p:spPr>
        <p:txBody>
          <a:bodyPr>
            <a:normAutofit fontScale="90000"/>
          </a:bodyPr>
          <a:lstStyle/>
          <a:p>
            <a:pPr algn="ctr"/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Synopsis Presentation</a:t>
            </a:r>
            <a:br>
              <a:rPr lang="en-I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Smart Financial Advisor </a:t>
            </a:r>
            <a:b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b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</a:t>
            </a:r>
            <a:r>
              <a:rPr lang="en-IN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Leraning</a:t>
            </a:r>
            <a:b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B09E56-A5E9-0BDC-98BD-DDD921DCD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5453" y="3747052"/>
            <a:ext cx="9079464" cy="3031435"/>
          </a:xfrm>
        </p:spPr>
        <p:txBody>
          <a:bodyPr>
            <a:normAutofit fontScale="92500" lnSpcReduction="20000"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US" dirty="0"/>
              <a:t>Dr. Prashant Lakkadwala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 Aarohi Balde (0827IO211001)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	 Aaryan Gupta (0827IO211002)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	 Abdeali Kota Wala (0827IO211003)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	 Kshitiz Rai (0827IO211035)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BC312B-2F58-B7DE-00D2-0142F8801F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7059" y="-354166"/>
            <a:ext cx="1175716" cy="20901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5F9EF6-DBB5-9291-78C0-1BD5FCF2CF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75" y="0"/>
            <a:ext cx="1620078" cy="138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270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9A8C4-4EBE-CD01-32B2-BE69FCAB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39957"/>
            <a:ext cx="8915400" cy="1553619"/>
          </a:xfrm>
        </p:spPr>
        <p:txBody>
          <a:bodyPr/>
          <a:lstStyle/>
          <a:p>
            <a:r>
              <a:rPr lang="en-US" dirty="0"/>
              <a:t>Personal financial management for individuals. </a:t>
            </a:r>
          </a:p>
          <a:p>
            <a:r>
              <a:rPr lang="en-US" dirty="0"/>
              <a:t>Portfolio management for advisors. </a:t>
            </a:r>
          </a:p>
          <a:p>
            <a:r>
              <a:rPr lang="en-US" dirty="0"/>
              <a:t>Risk assessment and diversification for investors.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1340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9A8C4-4EBE-CD01-32B2-BE69FCAB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39957"/>
            <a:ext cx="8915400" cy="2167768"/>
          </a:xfrm>
        </p:spPr>
        <p:txBody>
          <a:bodyPr/>
          <a:lstStyle/>
          <a:p>
            <a:r>
              <a:rPr lang="en-IN" dirty="0"/>
              <a:t>https://www.github.com/aarohibalde11</a:t>
            </a:r>
          </a:p>
          <a:p>
            <a:r>
              <a:rPr lang="en-IN" dirty="0"/>
              <a:t>https://www.github.com/AaryanGupta2002</a:t>
            </a:r>
          </a:p>
          <a:p>
            <a:r>
              <a:rPr lang="en-IN" dirty="0"/>
              <a:t>https://www.github.com/53Abdeali</a:t>
            </a:r>
          </a:p>
          <a:p>
            <a:r>
              <a:rPr lang="en-IN" dirty="0"/>
              <a:t>https://www.github.com/Kumarkshitiz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836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9A8C4-4EBE-CD01-32B2-BE69FCAB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39957"/>
            <a:ext cx="8915400" cy="2126825"/>
          </a:xfrm>
        </p:spPr>
        <p:txBody>
          <a:bodyPr/>
          <a:lstStyle/>
          <a:p>
            <a:r>
              <a:rPr lang="en-IN" dirty="0">
                <a:solidFill>
                  <a:srgbClr val="404040"/>
                </a:solidFill>
              </a:rPr>
              <a:t>NSE Official Website for market data, ETMoney.com and Screener.com</a:t>
            </a:r>
            <a:r>
              <a:rPr lang="en-US" dirty="0"/>
              <a:t>.</a:t>
            </a:r>
          </a:p>
          <a:p>
            <a:r>
              <a:rPr lang="en-US" dirty="0"/>
              <a:t>Machine Learning resources for AI model development.</a:t>
            </a:r>
          </a:p>
          <a:p>
            <a:r>
              <a:rPr lang="en-US" dirty="0"/>
              <a:t>Official documentation of React.js, Flask, and AWS.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970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C9646-E93C-1967-B61B-316EFA057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13</a:t>
            </a:fld>
            <a:endParaRPr lang="en-IN" dirty="0"/>
          </a:p>
        </p:txBody>
      </p:sp>
      <p:grpSp>
        <p:nvGrpSpPr>
          <p:cNvPr id="7" name="Group 6"/>
          <p:cNvGrpSpPr/>
          <p:nvPr/>
        </p:nvGrpSpPr>
        <p:grpSpPr>
          <a:xfrm>
            <a:off x="4184162" y="2066582"/>
            <a:ext cx="3647152" cy="2218730"/>
            <a:chOff x="5057618" y="2967335"/>
            <a:chExt cx="3647152" cy="221873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9DA9428-B45B-20BA-B9BF-9EC990C7F486}"/>
                </a:ext>
              </a:extLst>
            </p:cNvPr>
            <p:cNvSpPr/>
            <p:nvPr/>
          </p:nvSpPr>
          <p:spPr>
            <a:xfrm>
              <a:off x="5057618" y="2967335"/>
              <a:ext cx="3647152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Thank You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B405D59-04E2-F173-8396-FFBCDFE0262A}"/>
                </a:ext>
              </a:extLst>
            </p:cNvPr>
            <p:cNvSpPr/>
            <p:nvPr/>
          </p:nvSpPr>
          <p:spPr>
            <a:xfrm>
              <a:off x="5310893" y="4262735"/>
              <a:ext cx="282000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Queries 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1341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98BD3-82F3-F887-7675-7696E56FA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475750"/>
            <a:ext cx="8911687" cy="1280890"/>
          </a:xfrm>
        </p:spPr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DD591-8615-A08A-67F8-943007048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152939"/>
            <a:ext cx="8915400" cy="5185216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Introduction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1.1</a:t>
            </a:r>
            <a:r>
              <a:rPr lang="en-IN" dirty="0"/>
              <a:t> Overview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1.2</a:t>
            </a:r>
            <a:r>
              <a:rPr lang="en-IN" dirty="0"/>
              <a:t> Purpose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Literature Review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Problem Statement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Proposed Solution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Objectives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Theoretical Analysis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6.1</a:t>
            </a:r>
            <a:r>
              <a:rPr lang="en-IN" dirty="0"/>
              <a:t> Block Diagram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6.2</a:t>
            </a:r>
            <a:r>
              <a:rPr lang="en-IN" dirty="0"/>
              <a:t> Hardware Requirements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6.3</a:t>
            </a:r>
            <a:r>
              <a:rPr lang="en-IN" dirty="0"/>
              <a:t> Software Requirements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Applications </a:t>
            </a:r>
          </a:p>
          <a:p>
            <a:pPr marL="0" indent="0">
              <a:buNone/>
            </a:pPr>
            <a:r>
              <a:rPr lang="en-IN" dirty="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A21891-9C7A-E4D4-07BD-AF0CB8124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8645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9A8C4-4EBE-CD01-32B2-BE69FCAB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39957"/>
            <a:ext cx="8915400" cy="4363278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rgbClr val="404040"/>
                </a:solidFill>
              </a:rPr>
              <a:t>1.1 Overview</a:t>
            </a:r>
          </a:p>
          <a:p>
            <a:pPr lvl="1"/>
            <a:r>
              <a:rPr lang="en-US" sz="1400" dirty="0">
                <a:solidFill>
                  <a:srgbClr val="404040"/>
                </a:solidFill>
              </a:rPr>
              <a:t>Provides personalized investment advice using AI and ML. </a:t>
            </a:r>
          </a:p>
          <a:p>
            <a:pPr lvl="1"/>
            <a:r>
              <a:rPr lang="en-US" sz="1400" dirty="0">
                <a:solidFill>
                  <a:srgbClr val="404040"/>
                </a:solidFill>
              </a:rPr>
              <a:t>Suggests optimal strategies in Mutual Funds, ETFs and Fixed Deposit. </a:t>
            </a:r>
          </a:p>
          <a:p>
            <a:pPr lvl="1"/>
            <a:r>
              <a:rPr lang="en-US" sz="1400" dirty="0">
                <a:solidFill>
                  <a:srgbClr val="404040"/>
                </a:solidFill>
              </a:rPr>
              <a:t>Analyzes salary, expenses, savings, and investments to create tailored recommendations. </a:t>
            </a:r>
          </a:p>
          <a:p>
            <a:pPr lvl="1"/>
            <a:r>
              <a:rPr lang="en-US" sz="1400" dirty="0">
                <a:solidFill>
                  <a:srgbClr val="404040"/>
                </a:solidFill>
              </a:rPr>
              <a:t>Focuses on minimizing tax liabilities while maximizing returns.</a:t>
            </a:r>
            <a:endParaRPr lang="en-IN" sz="1400" dirty="0">
              <a:solidFill>
                <a:srgbClr val="40404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</a:rPr>
              <a:t>1.2 Purpose</a:t>
            </a:r>
          </a:p>
          <a:p>
            <a:pPr lvl="1"/>
            <a:r>
              <a:rPr lang="en-US" sz="1400" dirty="0">
                <a:solidFill>
                  <a:srgbClr val="404040"/>
                </a:solidFill>
              </a:rPr>
              <a:t>Simplify investment decisions for users of all experience levels. </a:t>
            </a:r>
          </a:p>
          <a:p>
            <a:pPr lvl="1"/>
            <a:r>
              <a:rPr lang="en-US" sz="1400" dirty="0">
                <a:solidFill>
                  <a:srgbClr val="404040"/>
                </a:solidFill>
              </a:rPr>
              <a:t>Deliver cost-effective and efficient financial guidance. </a:t>
            </a:r>
          </a:p>
          <a:p>
            <a:pPr lvl="1"/>
            <a:r>
              <a:rPr lang="en-US" sz="1400" dirty="0">
                <a:solidFill>
                  <a:srgbClr val="404040"/>
                </a:solidFill>
              </a:rPr>
              <a:t>Provide real-time insights, market trends, and alerts. </a:t>
            </a:r>
          </a:p>
          <a:p>
            <a:pPr lvl="1"/>
            <a:r>
              <a:rPr lang="en-US" sz="1400" dirty="0">
                <a:solidFill>
                  <a:srgbClr val="404040"/>
                </a:solidFill>
              </a:rPr>
              <a:t>Promote long-term financial planning and risk management.</a:t>
            </a:r>
            <a:endParaRPr lang="en-IN" sz="1400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1755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 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9A8C4-4EBE-CD01-32B2-BE69FCAB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39957"/>
            <a:ext cx="8915400" cy="4363278"/>
          </a:xfrm>
        </p:spPr>
        <p:txBody>
          <a:bodyPr/>
          <a:lstStyle/>
          <a:p>
            <a:r>
              <a:rPr lang="en-US" sz="2000" dirty="0"/>
              <a:t>Following  highlights the gaps in current solutions, emphasizing the need for an intelligent, cost-effective, and user-friendly platform like the </a:t>
            </a:r>
            <a:r>
              <a:rPr lang="en-US" sz="2000" b="1" dirty="0"/>
              <a:t>Smart Financial Advisor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4</a:t>
            </a:fld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D486EC0-E04D-95E7-B43B-C60E6CC60E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663290"/>
              </p:ext>
            </p:extLst>
          </p:nvPr>
        </p:nvGraphicFramePr>
        <p:xfrm>
          <a:off x="2747618" y="2735427"/>
          <a:ext cx="891168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515">
                  <a:extLst>
                    <a:ext uri="{9D8B030D-6E8A-4147-A177-3AD203B41FA5}">
                      <a16:colId xmlns:a16="http://schemas.microsoft.com/office/drawing/2014/main" val="3061002685"/>
                    </a:ext>
                  </a:extLst>
                </a:gridCol>
                <a:gridCol w="3124986">
                  <a:extLst>
                    <a:ext uri="{9D8B030D-6E8A-4147-A177-3AD203B41FA5}">
                      <a16:colId xmlns:a16="http://schemas.microsoft.com/office/drawing/2014/main" val="3308928935"/>
                    </a:ext>
                  </a:extLst>
                </a:gridCol>
                <a:gridCol w="2456597">
                  <a:extLst>
                    <a:ext uri="{9D8B030D-6E8A-4147-A177-3AD203B41FA5}">
                      <a16:colId xmlns:a16="http://schemas.microsoft.com/office/drawing/2014/main" val="3184326738"/>
                    </a:ext>
                  </a:extLst>
                </a:gridCol>
                <a:gridCol w="2310589">
                  <a:extLst>
                    <a:ext uri="{9D8B030D-6E8A-4147-A177-3AD203B41FA5}">
                      <a16:colId xmlns:a16="http://schemas.microsoft.com/office/drawing/2014/main" val="3980447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Sr.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Name of Solution/System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Limitations/</a:t>
                      </a:r>
                    </a:p>
                    <a:p>
                      <a:pPr algn="ctr"/>
                      <a:r>
                        <a:rPr lang="en-IN" dirty="0"/>
                        <a:t>Drawbacks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40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A5301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A53010"/>
                          </a:solidFill>
                        </a:rPr>
                        <a:t>Traditional Advisors</a:t>
                      </a:r>
                      <a:endParaRPr lang="en-IN" sz="1400" dirty="0">
                        <a:solidFill>
                          <a:srgbClr val="A5301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A53010"/>
                          </a:solidFill>
                        </a:rPr>
                        <a:t>Personalized guidance and tailored advice.</a:t>
                      </a:r>
                      <a:endParaRPr lang="en-IN" sz="1400" dirty="0">
                        <a:solidFill>
                          <a:srgbClr val="A5301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A53010"/>
                          </a:solidFill>
                        </a:rPr>
                        <a:t>High cost, requires physical interaction.</a:t>
                      </a:r>
                      <a:endParaRPr lang="en-IN" sz="1400" dirty="0">
                        <a:solidFill>
                          <a:srgbClr val="A5301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208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rgbClr val="A5301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rgbClr val="A53010"/>
                          </a:solidFill>
                        </a:rPr>
                        <a:t>Robo</a:t>
                      </a:r>
                      <a:r>
                        <a:rPr lang="en-US" sz="1400" dirty="0">
                          <a:solidFill>
                            <a:srgbClr val="A53010"/>
                          </a:solidFill>
                        </a:rPr>
                        <a:t>-Advisors</a:t>
                      </a:r>
                      <a:endParaRPr lang="en-IN" sz="1400" dirty="0">
                        <a:solidFill>
                          <a:srgbClr val="A5301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A53010"/>
                          </a:solidFill>
                        </a:rPr>
                        <a:t>Automated portfolio management using algorithms.</a:t>
                      </a:r>
                      <a:endParaRPr lang="en-IN" sz="1400" dirty="0">
                        <a:solidFill>
                          <a:srgbClr val="A5301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A53010"/>
                          </a:solidFill>
                        </a:rPr>
                        <a:t>Limited customization and flexibility.</a:t>
                      </a:r>
                      <a:endParaRPr lang="en-IN" sz="1400" dirty="0">
                        <a:solidFill>
                          <a:srgbClr val="A5301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866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rgbClr val="A5301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A53010"/>
                          </a:solidFill>
                        </a:rPr>
                        <a:t>Self-Investing Platforms</a:t>
                      </a:r>
                      <a:endParaRPr lang="en-IN" sz="1400" dirty="0">
                        <a:solidFill>
                          <a:srgbClr val="A5301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A53010"/>
                          </a:solidFill>
                        </a:rPr>
                        <a:t>Direct market access for independent investors.</a:t>
                      </a:r>
                      <a:endParaRPr lang="en-IN" sz="1400" dirty="0">
                        <a:solidFill>
                          <a:srgbClr val="A5301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A53010"/>
                          </a:solidFill>
                        </a:rPr>
                        <a:t>Requires significant user expertise.</a:t>
                      </a:r>
                      <a:endParaRPr lang="en-IN" sz="1400" dirty="0">
                        <a:solidFill>
                          <a:srgbClr val="A5301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rgbClr val="A5301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A53010"/>
                          </a:solidFill>
                        </a:rPr>
                        <a:t>Budget Management Apps</a:t>
                      </a:r>
                      <a:endParaRPr lang="en-IN" sz="1400" dirty="0">
                        <a:solidFill>
                          <a:srgbClr val="A5301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A53010"/>
                          </a:solidFill>
                        </a:rPr>
                        <a:t>Tracks expenses and budgets.</a:t>
                      </a:r>
                      <a:endParaRPr lang="en-IN" sz="1400" dirty="0">
                        <a:solidFill>
                          <a:srgbClr val="A5301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A53010"/>
                          </a:solidFill>
                        </a:rPr>
                        <a:t>Lacks advanced investment advice.</a:t>
                      </a:r>
                      <a:endParaRPr lang="en-IN" sz="1400" dirty="0">
                        <a:solidFill>
                          <a:srgbClr val="A5301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561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9A8C4-4EBE-CD01-32B2-BE69FCAB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39957"/>
            <a:ext cx="8915400" cy="4363278"/>
          </a:xfrm>
        </p:spPr>
        <p:txBody>
          <a:bodyPr/>
          <a:lstStyle/>
          <a:p>
            <a:r>
              <a:rPr lang="en-US" dirty="0"/>
              <a:t>Many individuals face challenges in managing finances due to limited financial literacy, high advisory costs, and emotional biases in decision-making. Existing solutions, such as traditional advisors or robo-advisors, often lack accessibility or personalization. This results in poor risk management, inadequate diversification, and missed financial opportunities, highlighting the need for a cost-effective, intelligent financial advisory platform.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5955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4. 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9A8C4-4EBE-CD01-32B2-BE69FCAB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35492"/>
            <a:ext cx="8915400" cy="2099529"/>
          </a:xfrm>
        </p:spPr>
        <p:txBody>
          <a:bodyPr/>
          <a:lstStyle/>
          <a:p>
            <a:r>
              <a:rPr lang="en-US" dirty="0">
                <a:solidFill>
                  <a:srgbClr val="404040"/>
                </a:solidFill>
              </a:rPr>
              <a:t>AI-driven personalized financial advisory system.</a:t>
            </a:r>
          </a:p>
          <a:p>
            <a:r>
              <a:rPr lang="en-US" dirty="0">
                <a:solidFill>
                  <a:srgbClr val="404040"/>
                </a:solidFill>
              </a:rPr>
              <a:t>Objective, data-driven recommendations eliminate emotional biases.</a:t>
            </a:r>
          </a:p>
          <a:p>
            <a:r>
              <a:rPr lang="en-US" dirty="0">
                <a:solidFill>
                  <a:srgbClr val="404040"/>
                </a:solidFill>
              </a:rPr>
              <a:t>Goal-oriented strategies with integrated risk management tools.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1163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5.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9A8C4-4EBE-CD01-32B2-BE69FCAB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39957"/>
            <a:ext cx="8915400" cy="2877452"/>
          </a:xfrm>
        </p:spPr>
        <p:txBody>
          <a:bodyPr/>
          <a:lstStyle/>
          <a:p>
            <a:r>
              <a:rPr lang="en-US" dirty="0">
                <a:solidFill>
                  <a:srgbClr val="404040"/>
                </a:solidFill>
              </a:rPr>
              <a:t>Develop a user-friendly platform for financial literacy and investment. </a:t>
            </a:r>
          </a:p>
          <a:p>
            <a:r>
              <a:rPr lang="en-US" dirty="0">
                <a:solidFill>
                  <a:srgbClr val="404040"/>
                </a:solidFill>
              </a:rPr>
              <a:t>Leverage AI to automate investment recommendations and risk profiling. </a:t>
            </a:r>
          </a:p>
          <a:p>
            <a:r>
              <a:rPr lang="en-US" dirty="0">
                <a:solidFill>
                  <a:srgbClr val="404040"/>
                </a:solidFill>
              </a:rPr>
              <a:t>Optimizes financial growth by using reliable data. </a:t>
            </a:r>
          </a:p>
          <a:p>
            <a:r>
              <a:rPr lang="en-US" dirty="0">
                <a:solidFill>
                  <a:srgbClr val="404040"/>
                </a:solidFill>
              </a:rPr>
              <a:t>Enhance user experience through iterative improvements.</a:t>
            </a:r>
            <a:endParaRPr lang="en-IN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0974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6. Theoretical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9A8C4-4EBE-CD01-32B2-BE69FCAB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39957"/>
            <a:ext cx="8915400" cy="436327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6.1 Block Diagram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8</a:t>
            </a:fld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715906" y="2282344"/>
            <a:ext cx="7956643" cy="405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225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6. Theoretical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9A8C4-4EBE-CD01-32B2-BE69FCAB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39957"/>
            <a:ext cx="8915400" cy="43632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rgbClr val="404040"/>
                </a:solidFill>
              </a:rPr>
              <a:t>6.2 Hardware Requirements</a:t>
            </a:r>
          </a:p>
          <a:p>
            <a:r>
              <a:rPr lang="en-IN" sz="2000" dirty="0">
                <a:solidFill>
                  <a:srgbClr val="404040"/>
                </a:solidFill>
              </a:rPr>
              <a:t>Cloud servers for backend processing. </a:t>
            </a:r>
          </a:p>
          <a:p>
            <a:r>
              <a:rPr lang="en-IN" sz="2000" dirty="0">
                <a:solidFill>
                  <a:srgbClr val="404040"/>
                </a:solidFill>
              </a:rPr>
              <a:t>User devices (smartphones, computers).</a:t>
            </a:r>
          </a:p>
          <a:p>
            <a:endParaRPr lang="en-IN" dirty="0">
              <a:solidFill>
                <a:srgbClr val="404040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404040"/>
                </a:solidFill>
              </a:rPr>
              <a:t>6.3 Software Requirements</a:t>
            </a:r>
          </a:p>
          <a:p>
            <a:r>
              <a:rPr lang="en-IN" sz="2000" dirty="0">
                <a:solidFill>
                  <a:srgbClr val="404040"/>
                </a:solidFill>
              </a:rPr>
              <a:t>Frontend: React.js, HTML5, CSS3. </a:t>
            </a:r>
          </a:p>
          <a:p>
            <a:r>
              <a:rPr lang="en-IN" sz="2000" dirty="0">
                <a:solidFill>
                  <a:srgbClr val="404040"/>
                </a:solidFill>
              </a:rPr>
              <a:t>Backend: Python (Flask/Django), AWS, Docker. </a:t>
            </a:r>
          </a:p>
          <a:p>
            <a:r>
              <a:rPr lang="en-IN" sz="2000" dirty="0">
                <a:solidFill>
                  <a:srgbClr val="404040"/>
                </a:solidFill>
              </a:rPr>
              <a:t>Database: AWS RDS with MySQL. </a:t>
            </a:r>
          </a:p>
          <a:p>
            <a:r>
              <a:rPr lang="en-IN" sz="2000" dirty="0">
                <a:solidFill>
                  <a:srgbClr val="404040"/>
                </a:solidFill>
              </a:rPr>
              <a:t>Data Source: NSE Official Website for market data, ETMoney.com and 						      Screener.com.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850015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180</TotalTime>
  <Words>494</Words>
  <Application>Microsoft Office PowerPoint</Application>
  <PresentationFormat>Widescreen</PresentationFormat>
  <Paragraphs>108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Wisp</vt:lpstr>
      <vt:lpstr>          Synopsis Presentation on  Implementation of Smart Financial Advisor  Using  Unsupervised Leraning </vt:lpstr>
      <vt:lpstr>Contents</vt:lpstr>
      <vt:lpstr>1. Introduction</vt:lpstr>
      <vt:lpstr>2. Literature Review</vt:lpstr>
      <vt:lpstr>3. Problem Statement</vt:lpstr>
      <vt:lpstr>4. Proposed Solution</vt:lpstr>
      <vt:lpstr>5. Objectives</vt:lpstr>
      <vt:lpstr>6. Theoretical Analysis</vt:lpstr>
      <vt:lpstr>6. Theoretical Analysis</vt:lpstr>
      <vt:lpstr>Applications</vt:lpstr>
      <vt:lpstr>GitHub Link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Synopsis Presentation on  Title of Project </dc:title>
  <dc:creator>Deepak Singh Chouhan</dc:creator>
  <cp:lastModifiedBy>Aarohi Balde</cp:lastModifiedBy>
  <cp:revision>16</cp:revision>
  <dcterms:created xsi:type="dcterms:W3CDTF">2024-09-26T07:25:32Z</dcterms:created>
  <dcterms:modified xsi:type="dcterms:W3CDTF">2024-11-12T09:20:25Z</dcterms:modified>
</cp:coreProperties>
</file>