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41"/>
  </p:notesMasterIdLst>
  <p:handoutMasterIdLst>
    <p:handoutMasterId r:id="rId42"/>
  </p:handoutMasterIdLst>
  <p:sldIdLst>
    <p:sldId id="277" r:id="rId5"/>
    <p:sldId id="316" r:id="rId6"/>
    <p:sldId id="272" r:id="rId7"/>
    <p:sldId id="273" r:id="rId8"/>
    <p:sldId id="274" r:id="rId9"/>
    <p:sldId id="275" r:id="rId10"/>
    <p:sldId id="276" r:id="rId11"/>
    <p:sldId id="278" r:id="rId12"/>
    <p:sldId id="297" r:id="rId13"/>
    <p:sldId id="298" r:id="rId14"/>
    <p:sldId id="279" r:id="rId15"/>
    <p:sldId id="315" r:id="rId16"/>
    <p:sldId id="299" r:id="rId17"/>
    <p:sldId id="280" r:id="rId18"/>
    <p:sldId id="282" r:id="rId19"/>
    <p:sldId id="281" r:id="rId20"/>
    <p:sldId id="283" r:id="rId21"/>
    <p:sldId id="284" r:id="rId22"/>
    <p:sldId id="285" r:id="rId23"/>
    <p:sldId id="303" r:id="rId24"/>
    <p:sldId id="304" r:id="rId25"/>
    <p:sldId id="305" r:id="rId26"/>
    <p:sldId id="286" r:id="rId27"/>
    <p:sldId id="307" r:id="rId28"/>
    <p:sldId id="306" r:id="rId29"/>
    <p:sldId id="308" r:id="rId30"/>
    <p:sldId id="309" r:id="rId31"/>
    <p:sldId id="310" r:id="rId32"/>
    <p:sldId id="311" r:id="rId33"/>
    <p:sldId id="312" r:id="rId34"/>
    <p:sldId id="313" r:id="rId35"/>
    <p:sldId id="293" r:id="rId36"/>
    <p:sldId id="314" r:id="rId37"/>
    <p:sldId id="294" r:id="rId38"/>
    <p:sldId id="295" r:id="rId39"/>
    <p:sldId id="26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35" autoAdjust="0"/>
  </p:normalViewPr>
  <p:slideViewPr>
    <p:cSldViewPr snapToGrid="0">
      <p:cViewPr varScale="1">
        <p:scale>
          <a:sx n="64" d="100"/>
          <a:sy n="64" d="100"/>
        </p:scale>
        <p:origin x="1290" y="48"/>
      </p:cViewPr>
      <p:guideLst>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76F6619-D40A-4F80-9793-0966222F7E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469F8D3D-6614-4795-9F62-45A513345F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21C772-9A4E-41B8-AFA2-98ED321DB4A6}" type="datetimeFigureOut">
              <a:rPr lang="en-US" smtClean="0"/>
              <a:t>5/9/2024</a:t>
            </a:fld>
            <a:endParaRPr lang="en-US" dirty="0"/>
          </a:p>
        </p:txBody>
      </p:sp>
      <p:sp>
        <p:nvSpPr>
          <p:cNvPr id="4" name="Footer Placeholder 3">
            <a:extLst>
              <a:ext uri="{FF2B5EF4-FFF2-40B4-BE49-F238E27FC236}">
                <a16:creationId xmlns="" xmlns:a16="http://schemas.microsoft.com/office/drawing/2014/main" id="{D7359F01-2F94-45B7-934F-417D3F930E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2D99601-88E4-466A-922A-716DC698C6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856DE-02AF-4D3A-A7DF-F957F55EF3F7}" type="slidenum">
              <a:rPr lang="en-US" smtClean="0"/>
              <a:t>‹#›</a:t>
            </a:fld>
            <a:endParaRPr lang="en-US" dirty="0"/>
          </a:p>
        </p:txBody>
      </p:sp>
    </p:spTree>
    <p:extLst>
      <p:ext uri="{BB962C8B-B14F-4D97-AF65-F5344CB8AC3E}">
        <p14:creationId xmlns:p14="http://schemas.microsoft.com/office/powerpoint/2010/main" val="81023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59A1B-68CC-4822-B53F-ABB4D5826619}" type="datetimeFigureOut">
              <a:rPr lang="en-US" smtClean="0"/>
              <a:t>5/9/2024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95845-AB23-429F-BB6B-BB634305DF1D}" type="slidenum">
              <a:rPr lang="en-US" smtClean="0"/>
              <a:t>‹#›</a:t>
            </a:fld>
            <a:endParaRPr lang="en-US" dirty="0"/>
          </a:p>
        </p:txBody>
      </p:sp>
    </p:spTree>
    <p:extLst>
      <p:ext uri="{BB962C8B-B14F-4D97-AF65-F5344CB8AC3E}">
        <p14:creationId xmlns:p14="http://schemas.microsoft.com/office/powerpoint/2010/main" val="206750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36</a:t>
            </a:fld>
            <a:endParaRPr lang="en-US" dirty="0"/>
          </a:p>
        </p:txBody>
      </p:sp>
    </p:spTree>
    <p:extLst>
      <p:ext uri="{BB962C8B-B14F-4D97-AF65-F5344CB8AC3E}">
        <p14:creationId xmlns:p14="http://schemas.microsoft.com/office/powerpoint/2010/main" val="31058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802299"/>
            <a:ext cx="6477805" cy="2541431"/>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3531205"/>
            <a:ext cx="6477804" cy="977621"/>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a:xfrm>
            <a:off x="1812376" y="329308"/>
            <a:ext cx="3730436" cy="309201"/>
          </a:xfrm>
        </p:spPr>
        <p:txBody>
          <a:bodyPr/>
          <a:lstStyle/>
          <a:p>
            <a:endParaRPr lang="en-US" dirty="0"/>
          </a:p>
        </p:txBody>
      </p:sp>
      <p:sp>
        <p:nvSpPr>
          <p:cNvPr id="6" name="Slide Number Placeholder 5"/>
          <p:cNvSpPr>
            <a:spLocks noGrp="1"/>
          </p:cNvSpPr>
          <p:nvPr>
            <p:ph type="sldNum" sz="quarter" idx="12"/>
          </p:nvPr>
        </p:nvSpPr>
        <p:spPr>
          <a:xfrm>
            <a:off x="1078249" y="798973"/>
            <a:ext cx="608264"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70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37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798974"/>
            <a:ext cx="121180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798974"/>
            <a:ext cx="5871623"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707933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07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75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756130"/>
            <a:ext cx="6482366" cy="1887950"/>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3806196"/>
            <a:ext cx="6472835" cy="1012929"/>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090679"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9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804890"/>
            <a:ext cx="7204226"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2010879"/>
            <a:ext cx="348386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2017343"/>
            <a:ext cx="348386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66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804164"/>
            <a:ext cx="7205746"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2019550"/>
            <a:ext cx="3483864" cy="801943"/>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824270"/>
            <a:ext cx="348386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2023004"/>
            <a:ext cx="3483864" cy="80223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821491"/>
            <a:ext cx="348386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41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89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798973"/>
            <a:ext cx="2454824" cy="2247117"/>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798974"/>
            <a:ext cx="4509353"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3205492"/>
            <a:ext cx="2456260" cy="2248181"/>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086210" y="3205491"/>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5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482171"/>
            <a:ext cx="3055900"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1129513"/>
            <a:ext cx="4149246" cy="183058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3145992"/>
            <a:ext cx="4143303" cy="2003742"/>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5469857"/>
            <a:ext cx="4145513" cy="320123"/>
          </a:xfrm>
        </p:spPr>
        <p:txBody>
          <a:bodyPr/>
          <a:lstStyle>
            <a:lvl1pPr algn="l">
              <a:defRPr/>
            </a:lvl1pPr>
          </a:lstStyle>
          <a:p>
            <a:fld id="{48A87A34-81AB-432B-8DAE-1953F412C126}" type="datetimeFigureOut">
              <a:rPr lang="en-US" smtClean="0"/>
              <a:pPr/>
              <a:t>5/9/2024</a:t>
            </a:fld>
            <a:endParaRPr lang="en-US" dirty="0"/>
          </a:p>
        </p:txBody>
      </p:sp>
      <p:sp>
        <p:nvSpPr>
          <p:cNvPr id="6" name="Footer Placeholder 5"/>
          <p:cNvSpPr>
            <a:spLocks noGrp="1"/>
          </p:cNvSpPr>
          <p:nvPr>
            <p:ph type="ftr" sz="quarter" idx="11"/>
          </p:nvPr>
        </p:nvSpPr>
        <p:spPr>
          <a:xfrm>
            <a:off x="1085537" y="318641"/>
            <a:ext cx="415575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9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a:ext>
            </a:extLst>
          </a:blip>
          <a:srcRect b="-1562"/>
          <a:stretch/>
        </p:blipFill>
        <p:spPr bwMode="black">
          <a:xfrm>
            <a:off x="0" y="6126480"/>
            <a:ext cx="9144000" cy="742950"/>
          </a:xfrm>
          <a:prstGeom prst="rect">
            <a:avLst/>
          </a:prstGeom>
        </p:spPr>
      </p:pic>
      <p:sp>
        <p:nvSpPr>
          <p:cNvPr id="2" name="Title Placeholder 1"/>
          <p:cNvSpPr>
            <a:spLocks noGrp="1"/>
          </p:cNvSpPr>
          <p:nvPr>
            <p:ph type="title"/>
          </p:nvPr>
        </p:nvSpPr>
        <p:spPr>
          <a:xfrm>
            <a:off x="1088685" y="804520"/>
            <a:ext cx="7202456"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2015733"/>
            <a:ext cx="7202456"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330370"/>
            <a:ext cx="2625536" cy="3092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5/9/2024</a:t>
            </a:fld>
            <a:endParaRPr lang="en-US" dirty="0"/>
          </a:p>
        </p:txBody>
      </p:sp>
      <p:sp>
        <p:nvSpPr>
          <p:cNvPr id="5" name="Footer Placeholder 4"/>
          <p:cNvSpPr>
            <a:spLocks noGrp="1"/>
          </p:cNvSpPr>
          <p:nvPr>
            <p:ph type="ftr" sz="quarter" idx="3"/>
          </p:nvPr>
        </p:nvSpPr>
        <p:spPr>
          <a:xfrm>
            <a:off x="1088684" y="329308"/>
            <a:ext cx="4454127" cy="3092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798973"/>
            <a:ext cx="608264" cy="503578"/>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353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179881" y="1740397"/>
            <a:ext cx="8844197" cy="4150737"/>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spcAft>
                <a:spcPts val="0"/>
              </a:spcAft>
              <a:buClr>
                <a:schemeClr val="tx2">
                  <a:lumMod val="60000"/>
                  <a:lumOff val="40000"/>
                </a:schemeClr>
              </a:buClr>
              <a:buFont typeface="Arial" panose="020B0604020202020204" pitchFamily="34" charset="0"/>
              <a:buNone/>
              <a:defRPr sz="1400" kern="1200" spc="8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6pPr>
            <a:lvl7pPr marL="2743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7pPr>
            <a:lvl8pPr marL="3200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8pPr>
            <a:lvl9pPr marL="3657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9pPr>
          </a:lstStyle>
          <a:p>
            <a:r>
              <a:rPr lang="en-US" sz="2000" b="1" dirty="0">
                <a:effectLst>
                  <a:outerShdw blurRad="38100" dist="38100" dir="2700000" algn="tl">
                    <a:srgbClr val="000000">
                      <a:alpha val="43137"/>
                    </a:srgbClr>
                  </a:outerShdw>
                </a:effectLst>
              </a:rPr>
              <a:t>A DEEP LEARNING ALGORITHM IMPLEMENTATION FOR CREDIT CARD FRAUD ANALYSIS AND </a:t>
            </a:r>
            <a:r>
              <a:rPr lang="en-US" sz="2000" b="1" dirty="0" smtClean="0">
                <a:effectLst>
                  <a:outerShdw blurRad="38100" dist="38100" dir="2700000" algn="tl">
                    <a:srgbClr val="000000">
                      <a:alpha val="43137"/>
                    </a:srgbClr>
                  </a:outerShdw>
                </a:effectLst>
              </a:rPr>
              <a:t>DETECTION</a:t>
            </a:r>
          </a:p>
          <a:p>
            <a:endParaRPr lang="en-US" sz="2400" b="1" dirty="0" smtClean="0">
              <a:effectLst>
                <a:outerShdw blurRad="38100" dist="38100" dir="2700000" algn="tl">
                  <a:srgbClr val="000000">
                    <a:alpha val="43137"/>
                  </a:srgbClr>
                </a:outerShdw>
              </a:effectLst>
            </a:endParaRPr>
          </a:p>
          <a:p>
            <a:r>
              <a:rPr lang="en-US" sz="2000" b="1" dirty="0">
                <a:solidFill>
                  <a:schemeClr val="bg2">
                    <a:lumMod val="25000"/>
                  </a:schemeClr>
                </a:solidFill>
                <a:effectLst>
                  <a:outerShdw blurRad="38100" dist="38100" dir="2700000" algn="tl">
                    <a:srgbClr val="000000">
                      <a:alpha val="43137"/>
                    </a:srgbClr>
                  </a:outerShdw>
                </a:effectLst>
              </a:rPr>
              <a:t> FINAL REVIEW</a:t>
            </a:r>
          </a:p>
          <a:p>
            <a:r>
              <a:rPr lang="en-US" sz="2000" b="1" dirty="0" smtClean="0">
                <a:effectLst>
                  <a:outerShdw blurRad="38100" dist="38100" dir="2700000" algn="tl">
                    <a:srgbClr val="000000">
                      <a:alpha val="43137"/>
                    </a:srgbClr>
                  </a:outerShdw>
                </a:effectLst>
              </a:rPr>
              <a:t>BATCH 1</a:t>
            </a:r>
          </a:p>
          <a:p>
            <a:endParaRPr lang="en-US" sz="2000" b="1" dirty="0">
              <a:effectLst>
                <a:outerShdw blurRad="38100" dist="38100" dir="2700000" algn="tl">
                  <a:srgbClr val="000000">
                    <a:alpha val="43137"/>
                  </a:srgbClr>
                </a:outerShdw>
              </a:effectLst>
            </a:endParaRPr>
          </a:p>
          <a:p>
            <a:endParaRPr lang="en-US" sz="2000" b="1" dirty="0" smtClean="0">
              <a:effectLst>
                <a:outerShdw blurRad="38100" dist="38100" dir="2700000" algn="tl">
                  <a:srgbClr val="000000">
                    <a:alpha val="43137"/>
                  </a:srgbClr>
                </a:outerShdw>
              </a:effectLst>
            </a:endParaRPr>
          </a:p>
          <a:p>
            <a:endParaRPr lang="en-US" sz="2000" b="1" dirty="0">
              <a:effectLst>
                <a:outerShdw blurRad="38100" dist="38100" dir="2700000" algn="tl">
                  <a:srgbClr val="000000">
                    <a:alpha val="43137"/>
                  </a:srgbClr>
                </a:outerShdw>
              </a:effectLst>
            </a:endParaRPr>
          </a:p>
          <a:p>
            <a:endParaRPr lang="en-US" sz="2000" b="1" dirty="0" smtClean="0">
              <a:effectLst>
                <a:outerShdw blurRad="38100" dist="38100" dir="2700000" algn="tl">
                  <a:srgbClr val="000000">
                    <a:alpha val="43137"/>
                  </a:srgbClr>
                </a:outerShdw>
              </a:effectLst>
            </a:endParaRPr>
          </a:p>
          <a:p>
            <a:pPr algn="l"/>
            <a:r>
              <a:rPr lang="en-IN" sz="1800" b="1" dirty="0" smtClean="0">
                <a:effectLst>
                  <a:outerShdw blurRad="38100" dist="38100" dir="2700000" algn="tl">
                    <a:srgbClr val="000000">
                      <a:alpha val="43137"/>
                    </a:srgbClr>
                  </a:outerShdw>
                </a:effectLst>
              </a:rPr>
              <a:t>PRESENTED </a:t>
            </a:r>
            <a:r>
              <a:rPr lang="en-IN" sz="1800" b="1" dirty="0">
                <a:effectLst>
                  <a:outerShdw blurRad="38100" dist="38100" dir="2700000" algn="tl">
                    <a:srgbClr val="000000">
                      <a:alpha val="43137"/>
                    </a:srgbClr>
                  </a:outerShdw>
                </a:effectLst>
              </a:rPr>
              <a:t>BY</a:t>
            </a:r>
            <a:r>
              <a:rPr lang="en-IN" sz="1800" b="1" dirty="0" smtClean="0">
                <a:effectLst>
                  <a:outerShdw blurRad="38100" dist="38100" dir="2700000" algn="tl">
                    <a:srgbClr val="000000">
                      <a:alpha val="43137"/>
                    </a:srgbClr>
                  </a:outerShdw>
                </a:effectLst>
              </a:rPr>
              <a:t>                                                               GUIDED  BY</a:t>
            </a:r>
          </a:p>
          <a:p>
            <a:pPr algn="l"/>
            <a:r>
              <a:rPr lang="en-IN" sz="1800" b="1" dirty="0" smtClean="0">
                <a:effectLst>
                  <a:outerShdw blurRad="38100" dist="38100" dir="2700000" algn="tl">
                    <a:srgbClr val="000000">
                      <a:alpha val="43137"/>
                    </a:srgbClr>
                  </a:outerShdw>
                </a:effectLst>
              </a:rPr>
              <a:t>DHAVAMANI V (512220106001)                                    </a:t>
            </a:r>
            <a:r>
              <a:rPr lang="en-IN" sz="1800" b="1" dirty="0" err="1" smtClean="0">
                <a:effectLst>
                  <a:outerShdw blurRad="38100" dist="38100" dir="2700000" algn="tl">
                    <a:srgbClr val="000000">
                      <a:alpha val="43137"/>
                    </a:srgbClr>
                  </a:outerShdw>
                </a:effectLst>
              </a:rPr>
              <a:t>Dr.BASKARAN</a:t>
            </a:r>
            <a:r>
              <a:rPr lang="en-IN" sz="1800" b="1" dirty="0" smtClean="0">
                <a:effectLst>
                  <a:outerShdw blurRad="38100" dist="38100" dir="2700000" algn="tl">
                    <a:srgbClr val="000000">
                      <a:alpha val="43137"/>
                    </a:srgbClr>
                  </a:outerShdw>
                </a:effectLst>
              </a:rPr>
              <a:t> S</a:t>
            </a:r>
            <a:endParaRPr lang="en-IN" sz="1800" b="1" dirty="0" smtClean="0">
              <a:effectLst>
                <a:outerShdw blurRad="38100" dist="38100" dir="2700000" algn="tl">
                  <a:srgbClr val="000000">
                    <a:alpha val="43137"/>
                  </a:srgbClr>
                </a:outerShdw>
              </a:effectLst>
            </a:endParaRPr>
          </a:p>
          <a:p>
            <a:pPr algn="l"/>
            <a:r>
              <a:rPr lang="en-IN" sz="1800" b="1" dirty="0" smtClean="0">
                <a:effectLst>
                  <a:outerShdw blurRad="38100" dist="38100" dir="2700000" algn="tl">
                    <a:srgbClr val="000000">
                      <a:alpha val="43137"/>
                    </a:srgbClr>
                  </a:outerShdw>
                </a:effectLst>
              </a:rPr>
              <a:t>KUMAR S (512220106002</a:t>
            </a:r>
            <a:r>
              <a:rPr lang="en-IN" sz="1800" b="1" dirty="0" smtClean="0">
                <a:effectLst>
                  <a:outerShdw blurRad="38100" dist="38100" dir="2700000" algn="tl">
                    <a:srgbClr val="000000">
                      <a:alpha val="43137"/>
                    </a:srgbClr>
                  </a:outerShdw>
                </a:effectLst>
              </a:rPr>
              <a:t>)                                               SUPERVISIOR</a:t>
            </a:r>
            <a:endParaRPr lang="en-IN" sz="1800" b="1" dirty="0">
              <a:effectLst>
                <a:outerShdw blurRad="38100" dist="38100" dir="2700000" algn="tl">
                  <a:srgbClr val="000000">
                    <a:alpha val="43137"/>
                  </a:srgbClr>
                </a:outerShdw>
              </a:effectLst>
            </a:endParaRPr>
          </a:p>
          <a:p>
            <a:pPr algn="l"/>
            <a:r>
              <a:rPr lang="en-IN" sz="1800" b="1" dirty="0" smtClean="0">
                <a:effectLst>
                  <a:outerShdw blurRad="38100" dist="38100" dir="2700000" algn="tl">
                    <a:srgbClr val="000000">
                      <a:alpha val="43137"/>
                    </a:srgbClr>
                  </a:outerShdw>
                </a:effectLst>
              </a:rPr>
              <a:t>PRAGADEESWARAN K</a:t>
            </a:r>
            <a:r>
              <a:rPr lang="en-IN" sz="1800" b="1" dirty="0">
                <a:effectLst>
                  <a:outerShdw blurRad="38100" dist="38100" dir="2700000" algn="tl">
                    <a:srgbClr val="000000">
                      <a:alpha val="43137"/>
                    </a:srgbClr>
                  </a:outerShdw>
                </a:effectLst>
              </a:rPr>
              <a:t>(512220106001)</a:t>
            </a: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endParaRPr lang="en-IN" sz="2400" b="1" dirty="0" smtClean="0">
              <a:effectLst>
                <a:outerShdw blurRad="38100" dist="38100" dir="2700000" algn="tl">
                  <a:srgbClr val="000000">
                    <a:alpha val="43137"/>
                  </a:srgbClr>
                </a:outerShdw>
              </a:effectLst>
            </a:endParaRPr>
          </a:p>
          <a:p>
            <a:pPr algn="l"/>
            <a:endParaRPr lang="en-IN" sz="2400" b="1" dirty="0">
              <a:effectLst>
                <a:outerShdw blurRad="38100" dist="38100" dir="2700000" algn="tl">
                  <a:srgbClr val="000000">
                    <a:alpha val="43137"/>
                  </a:srgbClr>
                </a:outerShdw>
              </a:effectLst>
            </a:endParaRPr>
          </a:p>
          <a:p>
            <a:pPr algn="l"/>
            <a:r>
              <a:rPr lang="en-IN" sz="2400" b="1" dirty="0" smtClean="0">
                <a:effectLst>
                  <a:outerShdw blurRad="38100" dist="38100" dir="2700000" algn="tl">
                    <a:srgbClr val="000000">
                      <a:alpha val="43137"/>
                    </a:srgbClr>
                  </a:outerShdw>
                </a:effectLst>
              </a:rPr>
              <a:t>                              </a:t>
            </a:r>
          </a:p>
        </p:txBody>
      </p:sp>
      <p:sp>
        <p:nvSpPr>
          <p:cNvPr id="3" name="Subtitle 2"/>
          <p:cNvSpPr txBox="1">
            <a:spLocks/>
          </p:cNvSpPr>
          <p:nvPr/>
        </p:nvSpPr>
        <p:spPr>
          <a:xfrm>
            <a:off x="711200" y="3869122"/>
            <a:ext cx="7759700" cy="170617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spcAft>
                <a:spcPts val="0"/>
              </a:spcAft>
              <a:buClr>
                <a:schemeClr val="tx2">
                  <a:lumMod val="60000"/>
                  <a:lumOff val="40000"/>
                </a:schemeClr>
              </a:buClr>
              <a:buFont typeface="Arial" panose="020B0604020202020204" pitchFamily="34" charset="0"/>
              <a:buNone/>
              <a:defRPr sz="1400" kern="1200" spc="8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6pPr>
            <a:lvl7pPr marL="2743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7pPr>
            <a:lvl8pPr marL="3200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8pPr>
            <a:lvl9pPr marL="3657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9pPr>
          </a:lstStyle>
          <a:p>
            <a:endParaRPr lang="en-IN" sz="2200" b="1" dirty="0">
              <a:effectLst>
                <a:outerShdw blurRad="38100" dist="38100" dir="2700000" algn="tl">
                  <a:srgbClr val="000000">
                    <a:alpha val="43137"/>
                  </a:srgbClr>
                </a:outerShdw>
              </a:effectLst>
            </a:endParaRPr>
          </a:p>
        </p:txBody>
      </p:sp>
      <p:pic>
        <p:nvPicPr>
          <p:cNvPr id="5" name="Picture 4">
            <a:extLst>
              <a:ext uri="{FF2B5EF4-FFF2-40B4-BE49-F238E27FC236}">
                <a16:creationId xmlns="" xmlns:a16="http://schemas.microsoft.com/office/drawing/2014/main" id="{1E75DAEB-6DD2-DF55-0627-99EA01B25C15}"/>
              </a:ext>
            </a:extLst>
          </p:cNvPr>
          <p:cNvPicPr>
            <a:picLocks noChangeAspect="1"/>
          </p:cNvPicPr>
          <p:nvPr/>
        </p:nvPicPr>
        <p:blipFill>
          <a:blip r:embed="rId3"/>
          <a:stretch>
            <a:fillRect/>
          </a:stretch>
        </p:blipFill>
        <p:spPr>
          <a:xfrm>
            <a:off x="7568353" y="375170"/>
            <a:ext cx="1308620" cy="1049393"/>
          </a:xfrm>
          <a:prstGeom prst="rect">
            <a:avLst/>
          </a:prstGeom>
        </p:spPr>
      </p:pic>
      <p:sp>
        <p:nvSpPr>
          <p:cNvPr id="8" name="Subtitle 2">
            <a:extLst>
              <a:ext uri="{FF2B5EF4-FFF2-40B4-BE49-F238E27FC236}">
                <a16:creationId xmlns="" xmlns:a16="http://schemas.microsoft.com/office/drawing/2014/main" id="{FD359F57-DCF5-7ED8-7559-278DF6024370}"/>
              </a:ext>
            </a:extLst>
          </p:cNvPr>
          <p:cNvSpPr txBox="1">
            <a:spLocks/>
          </p:cNvSpPr>
          <p:nvPr/>
        </p:nvSpPr>
        <p:spPr>
          <a:xfrm>
            <a:off x="1216377" y="479817"/>
            <a:ext cx="6351976" cy="100872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spcAft>
                <a:spcPts val="0"/>
              </a:spcAft>
              <a:buClr>
                <a:schemeClr val="tx2">
                  <a:lumMod val="60000"/>
                  <a:lumOff val="40000"/>
                </a:schemeClr>
              </a:buClr>
              <a:buFont typeface="Arial" panose="020B0604020202020204" pitchFamily="34" charset="0"/>
              <a:buNone/>
              <a:defRPr sz="1400" kern="1200" spc="8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6pPr>
            <a:lvl7pPr marL="2743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7pPr>
            <a:lvl8pPr marL="3200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8pPr>
            <a:lvl9pPr marL="3657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9pPr>
          </a:lstStyle>
          <a:p>
            <a:r>
              <a:rPr lang="en-US" sz="2400" b="1" dirty="0">
                <a:effectLst>
                  <a:outerShdw blurRad="38100" dist="38100" dir="2700000" algn="tl">
                    <a:srgbClr val="000000">
                      <a:alpha val="43137"/>
                    </a:srgbClr>
                  </a:outerShdw>
                </a:effectLst>
              </a:rPr>
              <a:t> SKP ENGINEERING COLLEGE </a:t>
            </a:r>
          </a:p>
          <a:p>
            <a:r>
              <a:rPr lang="en-US" sz="2400" b="1" dirty="0">
                <a:effectLst>
                  <a:outerShdw blurRad="38100" dist="38100" dir="2700000" algn="tl">
                    <a:srgbClr val="000000">
                      <a:alpha val="43137"/>
                    </a:srgbClr>
                  </a:outerShdw>
                </a:effectLst>
              </a:rPr>
              <a:t>TIRUVANNAMALAI </a:t>
            </a:r>
            <a:endParaRPr lang="en-IN" sz="2400" b="1" dirty="0">
              <a:effectLst>
                <a:outerShdw blurRad="38100" dist="38100" dir="2700000" algn="tl">
                  <a:srgbClr val="000000">
                    <a:alpha val="43137"/>
                  </a:srgbClr>
                </a:outerShdw>
              </a:effectLst>
            </a:endParaRPr>
          </a:p>
        </p:txBody>
      </p:sp>
      <p:sp>
        <p:nvSpPr>
          <p:cNvPr id="10" name="Subtitle 2">
            <a:extLst>
              <a:ext uri="{FF2B5EF4-FFF2-40B4-BE49-F238E27FC236}">
                <a16:creationId xmlns="" xmlns:a16="http://schemas.microsoft.com/office/drawing/2014/main" id="{7FB081F1-3921-DD95-9D68-7CC5EEA48410}"/>
              </a:ext>
            </a:extLst>
          </p:cNvPr>
          <p:cNvSpPr txBox="1">
            <a:spLocks/>
          </p:cNvSpPr>
          <p:nvPr/>
        </p:nvSpPr>
        <p:spPr>
          <a:xfrm>
            <a:off x="673100" y="3869122"/>
            <a:ext cx="7759700" cy="1872111"/>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spcAft>
                <a:spcPts val="0"/>
              </a:spcAft>
              <a:buClr>
                <a:schemeClr val="tx2">
                  <a:lumMod val="60000"/>
                  <a:lumOff val="40000"/>
                </a:schemeClr>
              </a:buClr>
              <a:buFont typeface="Arial" panose="020B0604020202020204" pitchFamily="34" charset="0"/>
              <a:buNone/>
              <a:defRPr sz="1400" kern="1200" spc="8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6pPr>
            <a:lvl7pPr marL="27432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7pPr>
            <a:lvl8pPr marL="32004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8pPr>
            <a:lvl9pPr marL="3657600" indent="0" algn="ctr" defTabSz="914400" rtl="0" eaLnBrk="1" latinLnBrk="0" hangingPunct="1">
              <a:lnSpc>
                <a:spcPct val="100000"/>
              </a:lnSpc>
              <a:spcBef>
                <a:spcPts val="500"/>
              </a:spcBef>
              <a:buClr>
                <a:schemeClr val="tx2">
                  <a:lumMod val="60000"/>
                  <a:lumOff val="40000"/>
                </a:schemeClr>
              </a:buClr>
              <a:buFont typeface="Arial" panose="020B0604020202020204" pitchFamily="34" charset="0"/>
              <a:buNone/>
              <a:defRPr sz="1400" kern="1200">
                <a:solidFill>
                  <a:schemeClr val="bg1"/>
                </a:solidFill>
                <a:latin typeface="+mn-lt"/>
                <a:ea typeface="+mn-ea"/>
                <a:cs typeface="+mn-cs"/>
              </a:defRPr>
            </a:lvl9pPr>
          </a:lstStyle>
          <a:p>
            <a:endParaRPr lang="en-IN" sz="2400" b="1"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4"/>
          <a:stretch>
            <a:fillRect/>
          </a:stretch>
        </p:blipFill>
        <p:spPr>
          <a:xfrm>
            <a:off x="256193" y="375170"/>
            <a:ext cx="1407715" cy="1042988"/>
          </a:xfrm>
          <a:prstGeom prst="rect">
            <a:avLst/>
          </a:prstGeom>
        </p:spPr>
      </p:pic>
    </p:spTree>
    <p:extLst>
      <p:ext uri="{BB962C8B-B14F-4D97-AF65-F5344CB8AC3E}">
        <p14:creationId xmlns:p14="http://schemas.microsoft.com/office/powerpoint/2010/main" val="428875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5" name="Content Placeholder 3"/>
          <p:cNvGraphicFramePr>
            <a:graphicFrameLocks/>
          </p:cNvGraphicFramePr>
          <p:nvPr>
            <p:extLst>
              <p:ext uri="{D42A27DB-BD31-4B8C-83A1-F6EECF244321}">
                <p14:modId xmlns:p14="http://schemas.microsoft.com/office/powerpoint/2010/main" val="641110731"/>
              </p:ext>
            </p:extLst>
          </p:nvPr>
        </p:nvGraphicFramePr>
        <p:xfrm>
          <a:off x="511106" y="1527175"/>
          <a:ext cx="8121787" cy="4148295"/>
        </p:xfrm>
        <a:graphic>
          <a:graphicData uri="http://schemas.openxmlformats.org/drawingml/2006/table">
            <a:tbl>
              <a:tblPr firstRow="1" bandRow="1">
                <a:tableStyleId>{5C22544A-7EE6-4342-B048-85BDC9FD1C3A}</a:tableStyleId>
              </a:tblPr>
              <a:tblGrid>
                <a:gridCol w="432747">
                  <a:extLst>
                    <a:ext uri="{9D8B030D-6E8A-4147-A177-3AD203B41FA5}">
                      <a16:colId xmlns="" xmlns:a16="http://schemas.microsoft.com/office/drawing/2014/main" val="20000"/>
                    </a:ext>
                  </a:extLst>
                </a:gridCol>
                <a:gridCol w="1683026">
                  <a:extLst>
                    <a:ext uri="{9D8B030D-6E8A-4147-A177-3AD203B41FA5}">
                      <a16:colId xmlns="" xmlns:a16="http://schemas.microsoft.com/office/drawing/2014/main" val="20001"/>
                    </a:ext>
                  </a:extLst>
                </a:gridCol>
                <a:gridCol w="2106977">
                  <a:extLst>
                    <a:ext uri="{9D8B030D-6E8A-4147-A177-3AD203B41FA5}">
                      <a16:colId xmlns="" xmlns:a16="http://schemas.microsoft.com/office/drawing/2014/main" val="20002"/>
                    </a:ext>
                  </a:extLst>
                </a:gridCol>
                <a:gridCol w="1816100">
                  <a:extLst>
                    <a:ext uri="{9D8B030D-6E8A-4147-A177-3AD203B41FA5}">
                      <a16:colId xmlns="" xmlns:a16="http://schemas.microsoft.com/office/drawing/2014/main" val="20003"/>
                    </a:ext>
                  </a:extLst>
                </a:gridCol>
                <a:gridCol w="2082937">
                  <a:extLst>
                    <a:ext uri="{9D8B030D-6E8A-4147-A177-3AD203B41FA5}">
                      <a16:colId xmlns="" xmlns:a16="http://schemas.microsoft.com/office/drawing/2014/main" val="20004"/>
                    </a:ext>
                  </a:extLst>
                </a:gridCol>
              </a:tblGrid>
              <a:tr h="690201">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SL. NO</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TITLE /AUTHOR</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METHODOLOGY</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ADVANTAGES</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DISADVANTAGES</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extLst>
                  <a:ext uri="{0D108BD9-81ED-4DB2-BD59-A6C34878D82A}">
                    <a16:rowId xmlns="" xmlns:a16="http://schemas.microsoft.com/office/drawing/2014/main" val="10000"/>
                  </a:ext>
                </a:extLst>
              </a:tr>
              <a:tr h="1570853">
                <a:tc>
                  <a:txBody>
                    <a:bodyPr/>
                    <a:lstStyle/>
                    <a:p>
                      <a:pPr algn="just">
                        <a:lnSpc>
                          <a:spcPct val="150000"/>
                        </a:lnSpc>
                      </a:pPr>
                      <a:r>
                        <a:rPr lang="en-US" sz="1300" dirty="0">
                          <a:solidFill>
                            <a:schemeClr val="tx1"/>
                          </a:solidFill>
                          <a:latin typeface="Times New Roman" panose="02020603050405020304" pitchFamily="18" charset="0"/>
                          <a:cs typeface="Times New Roman" panose="02020603050405020304" pitchFamily="18" charset="0"/>
                        </a:rPr>
                        <a:t>5.</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1300" dirty="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Credit card fraud detection using Machine learning algorithms</a:t>
                      </a:r>
                      <a:r>
                        <a:rPr lang="en-GB" sz="1300" dirty="0">
                          <a:solidFill>
                            <a:schemeClr val="tx1"/>
                          </a:solidFill>
                          <a:latin typeface="Times New Roman" panose="02020603050405020304" pitchFamily="18" charset="0"/>
                          <a:cs typeface="Times New Roman" panose="02020603050405020304" pitchFamily="18" charset="0"/>
                        </a:rPr>
                        <a:t>’ &amp;  A.</a:t>
                      </a:r>
                      <a:r>
                        <a:rPr lang="en-GB" sz="1300" baseline="0" dirty="0">
                          <a:solidFill>
                            <a:schemeClr val="tx1"/>
                          </a:solidFill>
                          <a:latin typeface="Times New Roman" panose="02020603050405020304" pitchFamily="18" charset="0"/>
                          <a:cs typeface="Times New Roman" panose="02020603050405020304" pitchFamily="18" charset="0"/>
                        </a:rPr>
                        <a:t> </a:t>
                      </a:r>
                      <a:r>
                        <a:rPr lang="en-GB" sz="1300" dirty="0">
                          <a:solidFill>
                            <a:schemeClr val="tx1"/>
                          </a:solidFill>
                          <a:latin typeface="Times New Roman" panose="02020603050405020304" pitchFamily="18" charset="0"/>
                          <a:cs typeface="Times New Roman" panose="02020603050405020304" pitchFamily="18" charset="0"/>
                        </a:rPr>
                        <a:t>Bhanusri </a:t>
                      </a:r>
                      <a:r>
                        <a:rPr lang="en-GB" sz="1300" i="1" baseline="0" dirty="0">
                          <a:solidFill>
                            <a:schemeClr val="tx1"/>
                          </a:solidFill>
                          <a:latin typeface="Times New Roman" panose="02020603050405020304" pitchFamily="18" charset="0"/>
                          <a:cs typeface="Times New Roman" panose="02020603050405020304" pitchFamily="18" charset="0"/>
                        </a:rPr>
                        <a:t>et al</a:t>
                      </a:r>
                      <a:r>
                        <a:rPr lang="en-GB" sz="1300" i="0" baseline="0" dirty="0">
                          <a:solidFill>
                            <a:schemeClr val="tx1"/>
                          </a:solidFill>
                          <a:latin typeface="Times New Roman" panose="02020603050405020304" pitchFamily="18" charset="0"/>
                          <a:cs typeface="Times New Roman" panose="02020603050405020304" pitchFamily="18" charset="0"/>
                        </a:rPr>
                        <a:t> [2020].</a:t>
                      </a:r>
                      <a:endParaRPr lang="en-GB"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1300" dirty="0">
                          <a:solidFill>
                            <a:schemeClr val="tx1"/>
                          </a:solidFill>
                          <a:latin typeface="Times New Roman" panose="02020603050405020304" pitchFamily="18" charset="0"/>
                          <a:cs typeface="Times New Roman" panose="02020603050405020304" pitchFamily="18" charset="0"/>
                        </a:rPr>
                        <a:t> </a:t>
                      </a:r>
                      <a:r>
                        <a:rPr lang="en-US" sz="1300" baseline="0" dirty="0">
                          <a:solidFill>
                            <a:schemeClr val="tx1"/>
                          </a:solidFill>
                          <a:latin typeface="Times New Roman" panose="02020603050405020304" pitchFamily="18" charset="0"/>
                          <a:cs typeface="Times New Roman" panose="02020603050405020304" pitchFamily="18" charset="0"/>
                        </a:rPr>
                        <a:t>The concept of frauds related to credit cards </a:t>
                      </a:r>
                      <a:r>
                        <a:rPr lang="en-GB" sz="1300" baseline="0" dirty="0">
                          <a:solidFill>
                            <a:schemeClr val="tx1"/>
                          </a:solidFill>
                          <a:latin typeface="Times New Roman" panose="02020603050405020304" pitchFamily="18" charset="0"/>
                          <a:cs typeface="Times New Roman" panose="02020603050405020304" pitchFamily="18" charset="0"/>
                        </a:rPr>
                        <a:t>is presented in this paper.</a:t>
                      </a:r>
                      <a:endParaRPr lang="en-GB"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GB" sz="1300" dirty="0">
                          <a:solidFill>
                            <a:schemeClr val="tx1"/>
                          </a:solidFill>
                          <a:latin typeface="Times New Roman" panose="02020603050405020304" pitchFamily="18" charset="0"/>
                          <a:cs typeface="Times New Roman" panose="02020603050405020304" pitchFamily="18" charset="0"/>
                        </a:rPr>
                        <a:t>It Provides better solution.</a:t>
                      </a:r>
                    </a:p>
                    <a:p>
                      <a:pPr marL="171450" indent="-171450" algn="just">
                        <a:lnSpc>
                          <a:spcPct val="150000"/>
                        </a:lnSpc>
                        <a:buFont typeface="Arial" panose="020B0604020202020204" pitchFamily="34" charset="0"/>
                        <a:buChar char="•"/>
                      </a:pPr>
                      <a:r>
                        <a:rPr lang="en-GB" sz="1300" dirty="0">
                          <a:solidFill>
                            <a:schemeClr val="tx1"/>
                          </a:solidFill>
                          <a:latin typeface="Times New Roman" panose="02020603050405020304" pitchFamily="18" charset="0"/>
                          <a:cs typeface="Times New Roman" panose="02020603050405020304" pitchFamily="18" charset="0"/>
                        </a:rPr>
                        <a:t>It</a:t>
                      </a:r>
                      <a:r>
                        <a:rPr lang="en-GB" sz="1300" baseline="0" dirty="0">
                          <a:solidFill>
                            <a:schemeClr val="tx1"/>
                          </a:solidFill>
                          <a:latin typeface="Times New Roman" panose="02020603050405020304" pitchFamily="18" charset="0"/>
                          <a:cs typeface="Times New Roman" panose="02020603050405020304" pitchFamily="18" charset="0"/>
                        </a:rPr>
                        <a:t> </a:t>
                      </a:r>
                      <a:r>
                        <a:rPr lang="en-GB" sz="1300" dirty="0">
                          <a:solidFill>
                            <a:schemeClr val="tx1"/>
                          </a:solidFill>
                          <a:latin typeface="Times New Roman" panose="02020603050405020304" pitchFamily="18" charset="0"/>
                          <a:cs typeface="Times New Roman" panose="02020603050405020304" pitchFamily="18" charset="0"/>
                        </a:rPr>
                        <a:t>reduce the risks.</a:t>
                      </a:r>
                    </a:p>
                  </a:txBody>
                  <a:tcPr/>
                </a:tc>
                <a:tc>
                  <a:txBody>
                    <a:bodyPr/>
                    <a:lstStyle/>
                    <a:p>
                      <a:pPr marL="171450" indent="-171450" algn="just">
                        <a:lnSpc>
                          <a:spcPct val="150000"/>
                        </a:lnSpc>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Fraud and un-fraud transactions</a:t>
                      </a:r>
                      <a:r>
                        <a:rPr lang="en-US" sz="1300" baseline="0" dirty="0">
                          <a:solidFill>
                            <a:schemeClr val="tx1"/>
                          </a:solidFill>
                          <a:latin typeface="Times New Roman" panose="02020603050405020304" pitchFamily="18" charset="0"/>
                          <a:cs typeface="Times New Roman" panose="02020603050405020304" pitchFamily="18" charset="0"/>
                        </a:rPr>
                        <a:t> is not detected.</a:t>
                      </a:r>
                      <a:endParaRPr lang="en-GB"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1880754">
                <a:tc>
                  <a:txBody>
                    <a:bodyPr/>
                    <a:lstStyle/>
                    <a:p>
                      <a:pPr algn="just">
                        <a:lnSpc>
                          <a:spcPct val="150000"/>
                        </a:lnSpc>
                      </a:pPr>
                      <a:r>
                        <a:rPr lang="en-US" sz="1300" dirty="0">
                          <a:solidFill>
                            <a:schemeClr val="tx1"/>
                          </a:solidFill>
                          <a:latin typeface="Times New Roman" panose="02020603050405020304" pitchFamily="18" charset="0"/>
                          <a:cs typeface="Times New Roman" panose="02020603050405020304" pitchFamily="18" charset="0"/>
                        </a:rPr>
                        <a:t>6.</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pPr>
                      <a:r>
                        <a:rPr lang="en-US" sz="1300" b="0" i="0" dirty="0">
                          <a:solidFill>
                            <a:schemeClr val="tx1"/>
                          </a:solidFill>
                          <a:effectLst/>
                          <a:latin typeface="Times New Roman" panose="02020603050405020304" pitchFamily="18" charset="0"/>
                          <a:cs typeface="Times New Roman" panose="02020603050405020304" pitchFamily="18" charset="0"/>
                        </a:rPr>
                        <a:t>‘Predictive Modelling For Credit Card Fraud Detection Using Data Analytics’ &amp; </a:t>
                      </a:r>
                      <a:r>
                        <a:rPr lang="en-IN" sz="1300" b="0" i="0" dirty="0">
                          <a:solidFill>
                            <a:schemeClr val="tx1"/>
                          </a:solidFill>
                          <a:effectLst/>
                          <a:latin typeface="Times New Roman" panose="02020603050405020304" pitchFamily="18" charset="0"/>
                          <a:cs typeface="Times New Roman" panose="02020603050405020304" pitchFamily="18" charset="0"/>
                        </a:rPr>
                        <a:t>Suraj Patil </a:t>
                      </a:r>
                      <a:r>
                        <a:rPr lang="en-IN" sz="1300" b="0" i="1" dirty="0">
                          <a:solidFill>
                            <a:schemeClr val="tx1"/>
                          </a:solidFill>
                          <a:effectLst/>
                          <a:latin typeface="Times New Roman" panose="02020603050405020304" pitchFamily="18" charset="0"/>
                          <a:cs typeface="Times New Roman" panose="02020603050405020304" pitchFamily="18" charset="0"/>
                        </a:rPr>
                        <a:t>et</a:t>
                      </a:r>
                      <a:r>
                        <a:rPr lang="en-IN" sz="1300" b="0" i="1" baseline="0" dirty="0">
                          <a:solidFill>
                            <a:schemeClr val="tx1"/>
                          </a:solidFill>
                          <a:effectLst/>
                          <a:latin typeface="Times New Roman" panose="02020603050405020304" pitchFamily="18" charset="0"/>
                          <a:cs typeface="Times New Roman" panose="02020603050405020304" pitchFamily="18" charset="0"/>
                        </a:rPr>
                        <a:t> al </a:t>
                      </a:r>
                      <a:r>
                        <a:rPr lang="en-IN" sz="1300" b="0" i="0" baseline="0" dirty="0">
                          <a:solidFill>
                            <a:schemeClr val="tx1"/>
                          </a:solidFill>
                          <a:effectLst/>
                          <a:latin typeface="Times New Roman" panose="02020603050405020304" pitchFamily="18" charset="0"/>
                          <a:cs typeface="Times New Roman" panose="02020603050405020304" pitchFamily="18" charset="0"/>
                        </a:rPr>
                        <a:t>[2018]</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300" dirty="0">
                          <a:solidFill>
                            <a:schemeClr val="tx1"/>
                          </a:solidFill>
                          <a:latin typeface="Times New Roman" panose="02020603050405020304" pitchFamily="18" charset="0"/>
                          <a:cs typeface="Times New Roman" panose="02020603050405020304" pitchFamily="18" charset="0"/>
                        </a:rPr>
                        <a:t>A robust framework to process large volume of data</a:t>
                      </a:r>
                      <a:r>
                        <a:rPr lang="en-US" sz="1300" baseline="0" dirty="0">
                          <a:solidFill>
                            <a:schemeClr val="tx1"/>
                          </a:solidFill>
                          <a:latin typeface="Times New Roman" panose="02020603050405020304" pitchFamily="18" charset="0"/>
                          <a:cs typeface="Times New Roman" panose="02020603050405020304" pitchFamily="18" charset="0"/>
                        </a:rPr>
                        <a:t> proposed in this paper.</a:t>
                      </a:r>
                      <a:endParaRPr lang="en-GB"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Analytical accuracy of fraud prediction</a:t>
                      </a:r>
                      <a:r>
                        <a:rPr lang="en-US" sz="1300" baseline="0" dirty="0">
                          <a:solidFill>
                            <a:schemeClr val="tx1"/>
                          </a:solidFill>
                          <a:latin typeface="Times New Roman" panose="02020603050405020304" pitchFamily="18" charset="0"/>
                          <a:cs typeface="Times New Roman" panose="02020603050405020304" pitchFamily="18" charset="0"/>
                        </a:rPr>
                        <a:t> is improved.</a:t>
                      </a:r>
                    </a:p>
                    <a:p>
                      <a:pPr marL="171450" indent="-171450" algn="just">
                        <a:lnSpc>
                          <a:spcPct val="150000"/>
                        </a:lnSpc>
                        <a:buFont typeface="Arial" panose="020B0604020202020204" pitchFamily="34" charset="0"/>
                        <a:buChar char="•"/>
                      </a:pPr>
                      <a:r>
                        <a:rPr lang="en-US" sz="1300" baseline="0" dirty="0">
                          <a:solidFill>
                            <a:schemeClr val="tx1"/>
                          </a:solidFill>
                          <a:latin typeface="Times New Roman" panose="02020603050405020304" pitchFamily="18" charset="0"/>
                          <a:cs typeface="Times New Roman" panose="02020603050405020304" pitchFamily="18" charset="0"/>
                        </a:rPr>
                        <a:t>Low risk.</a:t>
                      </a:r>
                    </a:p>
                    <a:p>
                      <a:pPr marL="171450" indent="-171450" algn="just">
                        <a:lnSpc>
                          <a:spcPct val="150000"/>
                        </a:lnSpc>
                        <a:buFont typeface="Arial" panose="020B0604020202020204" pitchFamily="34" charset="0"/>
                        <a:buChar char="•"/>
                      </a:pPr>
                      <a:r>
                        <a:rPr lang="en-US" sz="1300" baseline="0" dirty="0">
                          <a:solidFill>
                            <a:schemeClr val="tx1"/>
                          </a:solidFill>
                          <a:latin typeface="Times New Roman" panose="02020603050405020304" pitchFamily="18" charset="0"/>
                          <a:cs typeface="Times New Roman" panose="02020603050405020304" pitchFamily="18" charset="0"/>
                        </a:rPr>
                        <a:t>High customer satisfaction.</a:t>
                      </a:r>
                    </a:p>
                  </a:txBody>
                  <a:tcPr/>
                </a:tc>
                <a:tc>
                  <a:txBody>
                    <a:bodyPr/>
                    <a:lstStyle/>
                    <a:p>
                      <a:pPr marL="171450" indent="-171450" algn="just">
                        <a:lnSpc>
                          <a:spcPct val="150000"/>
                        </a:lnSpc>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 The</a:t>
                      </a:r>
                      <a:r>
                        <a:rPr lang="en-US" sz="1300" baseline="0" dirty="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over fitting problem of</a:t>
                      </a:r>
                      <a:r>
                        <a:rPr lang="en-US" sz="1300" baseline="0" dirty="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decision tree need to be removed.</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5120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Location-based frauds need to be focused.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Better  prediction is needed.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Different machine learning methods are essential to be implementing and testing.</a:t>
            </a:r>
          </a:p>
          <a:p>
            <a:pPr algn="just">
              <a:buClr>
                <a:schemeClr val="accent1">
                  <a:lumMod val="75000"/>
                </a:schemeClr>
              </a:buClr>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Initial grid search needs to be improved.</a:t>
            </a:r>
            <a:endParaRPr lang="en-US" sz="2000" dirty="0">
              <a:latin typeface="Times New Roman" panose="02020603050405020304" pitchFamily="18" charset="0"/>
              <a:cs typeface="Times New Roman" panose="02020603050405020304" pitchFamily="18" charset="0"/>
            </a:endParaRPr>
          </a:p>
          <a:p>
            <a:pPr algn="just">
              <a:buClr>
                <a:schemeClr val="accent1">
                  <a:lumMod val="75000"/>
                </a:schemeClr>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90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existing system, fraud detection in banking data by machine learning techniques is developed.</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First, apply the desired pre-processing the data and further dividing the data into two sections: training and testing.</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Followed by performing Bayesian optimization on the training data to find the best Hyperparameter that lead to the improvement of performance.</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Weight-tuning as a pre-process for unbalanced data, as well as CatBoost and XGBoost to improve the performance of the LightGBM method by accounting for the voting mechanisms, are used.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cross-validation method is used to obtain a performance comparison in an unbalanced set and then examine the algorithms using different evaluation metrics.</a:t>
            </a:r>
          </a:p>
        </p:txBody>
      </p:sp>
    </p:spTree>
    <p:extLst>
      <p:ext uri="{BB962C8B-B14F-4D97-AF65-F5344CB8AC3E}">
        <p14:creationId xmlns:p14="http://schemas.microsoft.com/office/powerpoint/2010/main" val="480263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 OF EXISTING  SYSTEM</a:t>
            </a:r>
          </a:p>
        </p:txBody>
      </p:sp>
      <p:pic>
        <p:nvPicPr>
          <p:cNvPr id="5" name="Picture 4"/>
          <p:cNvPicPr>
            <a:picLocks noChangeAspect="1"/>
          </p:cNvPicPr>
          <p:nvPr/>
        </p:nvPicPr>
        <p:blipFill>
          <a:blip r:embed="rId2"/>
          <a:stretch>
            <a:fillRect/>
          </a:stretch>
        </p:blipFill>
        <p:spPr>
          <a:xfrm>
            <a:off x="1122964" y="1622484"/>
            <a:ext cx="6898072" cy="3769746"/>
          </a:xfrm>
          <a:prstGeom prst="rect">
            <a:avLst/>
          </a:prstGeom>
        </p:spPr>
      </p:pic>
    </p:spTree>
    <p:extLst>
      <p:ext uri="{BB962C8B-B14F-4D97-AF65-F5344CB8AC3E}">
        <p14:creationId xmlns:p14="http://schemas.microsoft.com/office/powerpoint/2010/main" val="3660390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IN"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DRAWBACKS of existing system</a:t>
            </a:r>
            <a:endPar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However, this method causes an increase in the false-positive rate, which is not acceptable in banking for customer orientation.</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Additionally, the results cannot be cited because false negatives are far from the view of this ROC-AUC curve diagram.</a:t>
            </a:r>
          </a:p>
        </p:txBody>
      </p:sp>
    </p:spTree>
    <p:extLst>
      <p:ext uri="{BB962C8B-B14F-4D97-AF65-F5344CB8AC3E}">
        <p14:creationId xmlns:p14="http://schemas.microsoft.com/office/powerpoint/2010/main" val="2478065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 OF PROPOSED  SYSTEM</a:t>
            </a:r>
            <a:endPar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0491" y="1733228"/>
            <a:ext cx="7763018" cy="3826620"/>
          </a:xfrm>
          <a:prstGeom prst="rect">
            <a:avLst/>
          </a:prstGeom>
        </p:spPr>
      </p:pic>
    </p:spTree>
    <p:extLst>
      <p:ext uri="{BB962C8B-B14F-4D97-AF65-F5344CB8AC3E}">
        <p14:creationId xmlns:p14="http://schemas.microsoft.com/office/powerpoint/2010/main" val="4250640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project, A Deep Learning Algorithm Implementation for Credit Card Fraud Analysis and Detection is proposed.</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First, the input dataset is allowed to undergo preprocessing. which involves cleaning and analyzing the input dataset and handling the missing values.</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Following data pre-processing, the next stage of data visualization Matplotlib and Seaborn tools are used in the data visualization process. These modules are used for observing, exploring, and understanding the data in detail.</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Next, the data splitting process handles the data set and divides training and testing data for the purpose of the regression and identification process.</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the datasets are allowed to be classified using the classification techniques of deep learning. </a:t>
            </a:r>
          </a:p>
        </p:txBody>
      </p:sp>
    </p:spTree>
    <p:extLst>
      <p:ext uri="{BB962C8B-B14F-4D97-AF65-F5344CB8AC3E}">
        <p14:creationId xmlns:p14="http://schemas.microsoft.com/office/powerpoint/2010/main" val="1814514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CONTINUED...</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deep learning technique handles the MLP algorithm. It works to handle robustness, missing data, and feature importance analysis against overfitting.</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Which makes it a popular option for a variety of uses, including prediction and detection issues. Additionally, the classification techniques provide excellent specificity and sensitivity.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Following that, data validation is employed to improve integrity. Finally, the predicted fraudulent transaction is identified in the evaluation block.</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Overall, the proposed project was developed in Python, employing the Jupyter software. </a:t>
            </a:r>
          </a:p>
        </p:txBody>
      </p:sp>
    </p:spTree>
    <p:extLst>
      <p:ext uri="{BB962C8B-B14F-4D97-AF65-F5344CB8AC3E}">
        <p14:creationId xmlns:p14="http://schemas.microsoft.com/office/powerpoint/2010/main" val="3999876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 </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LANGUAGE </a:t>
            </a:r>
            <a:r>
              <a:rPr lang="en-US" sz="2000" dirty="0">
                <a:latin typeface="Times New Roman" panose="02020603050405020304" pitchFamily="18" charset="0"/>
                <a:cs typeface="Times New Roman" panose="02020603050405020304" pitchFamily="18" charset="0"/>
              </a:rPr>
              <a:t>: Python </a:t>
            </a:r>
          </a:p>
          <a:p>
            <a:pPr algn="just">
              <a:buClr>
                <a:schemeClr val="accent1">
                  <a:lumMod val="75000"/>
                </a:schemeClr>
              </a:buCl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 : Jupyter software</a:t>
            </a:r>
          </a:p>
        </p:txBody>
      </p:sp>
    </p:spTree>
    <p:extLst>
      <p:ext uri="{BB962C8B-B14F-4D97-AF65-F5344CB8AC3E}">
        <p14:creationId xmlns:p14="http://schemas.microsoft.com/office/powerpoint/2010/main" val="2094731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p>
        </p:txBody>
      </p:sp>
      <p:sp>
        <p:nvSpPr>
          <p:cNvPr id="3" name="Content Placeholder 2"/>
          <p:cNvSpPr txBox="1">
            <a:spLocks/>
          </p:cNvSpPr>
          <p:nvPr/>
        </p:nvSpPr>
        <p:spPr>
          <a:xfrm>
            <a:off x="438150" y="121333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Data Preprocessing:</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preparation is the process of preparing raw data so that it is suitable for further processing and analysis.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preparation is necessary in machine learning as raw data, in most cases, has various issues like missing values, irrelevant feature variables, inconsistent column values, etc.</a:t>
            </a:r>
          </a:p>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Data cleaning:</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data is not in a specific range, so the preprocessing technique is used to fit the dataset into an exact range. Several approaches are available for the normalization of the dataset.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work, the data cleaning technique is used for cleaning the data, removing null values, and handling the missed values of the datasets.</a:t>
            </a:r>
          </a:p>
        </p:txBody>
      </p:sp>
    </p:spTree>
    <p:extLst>
      <p:ext uri="{BB962C8B-B14F-4D97-AF65-F5344CB8AC3E}">
        <p14:creationId xmlns:p14="http://schemas.microsoft.com/office/powerpoint/2010/main" val="2929557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2807" y="584616"/>
            <a:ext cx="4242217"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 CONTENT </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1601" y="1618936"/>
            <a:ext cx="6153462" cy="7848302"/>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a:t>
            </a: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p>
          <a:p>
            <a:pPr marL="285750" indent="-285750">
              <a:buFont typeface="Arial" panose="020B0604020202020204" pitchFamily="34" charset="0"/>
              <a:buChar char="•"/>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 OF EXISTING  </a:t>
            </a: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p>
          <a:p>
            <a:pPr marL="285750" indent="-285750">
              <a:buFont typeface="Arial" panose="020B0604020202020204" pitchFamily="34" charset="0"/>
              <a:buChar char="•"/>
            </a:pP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DRAWBACKS OF EXISTING SYSTEM</a:t>
            </a:r>
          </a:p>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 OF PROPOSED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p>
          <a:p>
            <a:pPr marL="285750" indent="-285750">
              <a:buFont typeface="Arial" panose="020B0604020202020204" pitchFamily="34" charset="0"/>
              <a:buChar char="•"/>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endPar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GB"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GB"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GB"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288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p>
        </p:txBody>
      </p:sp>
      <p:sp>
        <p:nvSpPr>
          <p:cNvPr id="3" name="Content Placeholder 2"/>
          <p:cNvSpPr txBox="1">
            <a:spLocks/>
          </p:cNvSpPr>
          <p:nvPr/>
        </p:nvSpPr>
        <p:spPr>
          <a:xfrm>
            <a:off x="438150" y="121333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Data Visualization:</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These processes are handled in two modules: Matplotlib and Seaborn.</a:t>
            </a:r>
          </a:p>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Matplotlib:</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Matplotlib is a comprehensive library for creating static, animated, and interactive visualizations in Python. Matplotlib makes easy things easy and hard things possible.</a:t>
            </a:r>
          </a:p>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Seaborn:</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Seaborn is a library for making statistical graphics in Python. It builds on top of Matplotlib and which work on exploring and understanding the data.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285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p>
        </p:txBody>
      </p:sp>
      <p:sp>
        <p:nvSpPr>
          <p:cNvPr id="3" name="Content Placeholder 2"/>
          <p:cNvSpPr txBox="1">
            <a:spLocks/>
          </p:cNvSpPr>
          <p:nvPr/>
        </p:nvSpPr>
        <p:spPr>
          <a:xfrm>
            <a:off x="438150" y="121333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Deep Learning Classification:</a:t>
            </a:r>
          </a:p>
          <a:p>
            <a:pPr marL="0" indent="0" algn="just">
              <a:buNone/>
            </a:pPr>
            <a:r>
              <a:rPr lang="en-US" sz="2000" b="1" dirty="0">
                <a:solidFill>
                  <a:srgbClr val="990033"/>
                </a:solidFill>
                <a:latin typeface="Times New Roman" panose="02020603050405020304" pitchFamily="18" charset="0"/>
                <a:cs typeface="Times New Roman" panose="02020603050405020304" pitchFamily="18" charset="0"/>
              </a:rPr>
              <a:t>MLP:</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multilayer perceptron (MLP) is made up of multiple layers, each of which is connected to the next. Each node is a processing element or a neuron that has a nonlinear activation function except the input nodes.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employs back propagation, a supervised learning technique, to train the network. It is a feed forward artificial neural network model that maps input sets to output proper sets.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final stage is the prediction process, output is generated by the output layer using the data processed in the hidden layer.</a:t>
            </a:r>
          </a:p>
        </p:txBody>
      </p:sp>
    </p:spTree>
    <p:extLst>
      <p:ext uri="{BB962C8B-B14F-4D97-AF65-F5344CB8AC3E}">
        <p14:creationId xmlns:p14="http://schemas.microsoft.com/office/powerpoint/2010/main" val="701031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p>
        </p:txBody>
      </p:sp>
      <p:sp>
        <p:nvSpPr>
          <p:cNvPr id="3" name="Content Placeholder 2"/>
          <p:cNvSpPr txBox="1">
            <a:spLocks/>
          </p:cNvSpPr>
          <p:nvPr/>
        </p:nvSpPr>
        <p:spPr>
          <a:xfrm>
            <a:off x="438150" y="121333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lgn="just">
              <a:lnSpc>
                <a:spcPct val="130000"/>
              </a:lnSpc>
              <a:buNone/>
            </a:pPr>
            <a:r>
              <a:rPr lang="en-US" sz="2000" b="1" dirty="0">
                <a:solidFill>
                  <a:srgbClr val="990033"/>
                </a:solidFill>
                <a:latin typeface="Times New Roman" panose="02020603050405020304" pitchFamily="18" charset="0"/>
                <a:cs typeface="Times New Roman" panose="02020603050405020304" pitchFamily="18" charset="0"/>
              </a:rPr>
              <a:t>Validation:</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validation data set is used in deep learning to compare the performance of different trained models.</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validation means checking the accuracy and quality of source data before using, importing or otherwise processing data. </a:t>
            </a:r>
          </a:p>
          <a:p>
            <a:pPr marL="0" indent="0" algn="just">
              <a:lnSpc>
                <a:spcPct val="130000"/>
              </a:lnSpc>
              <a:buNone/>
            </a:pPr>
            <a:r>
              <a:rPr lang="en-US" sz="2000" b="1" dirty="0">
                <a:solidFill>
                  <a:srgbClr val="990033"/>
                </a:solidFill>
                <a:latin typeface="Times New Roman" panose="02020603050405020304" pitchFamily="18" charset="0"/>
                <a:cs typeface="Times New Roman" panose="02020603050405020304" pitchFamily="18" charset="0"/>
              </a:rPr>
              <a:t>Model Evaluation</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method of evaluation focuses on the accuracy of the model in predicting the end outcomes.</a:t>
            </a:r>
          </a:p>
          <a:p>
            <a:pPr algn="just">
              <a:lnSpc>
                <a:spcPct val="130000"/>
              </a:lnSpc>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Even though there are several stages, the stage of evaluating a DL model is the most crucial because it gives us an idea of the accuracy of model prediction.</a:t>
            </a:r>
          </a:p>
        </p:txBody>
      </p:sp>
    </p:spTree>
    <p:extLst>
      <p:ext uri="{BB962C8B-B14F-4D97-AF65-F5344CB8AC3E}">
        <p14:creationId xmlns:p14="http://schemas.microsoft.com/office/powerpoint/2010/main" val="234365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314472" y="1110043"/>
            <a:ext cx="1361655"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endParaRPr lang="en-IN" sz="2000" dirty="0">
              <a:solidFill>
                <a:srgbClr val="C00000"/>
              </a:solidFill>
            </a:endParaRPr>
          </a:p>
        </p:txBody>
      </p:sp>
      <p:pic>
        <p:nvPicPr>
          <p:cNvPr id="5" name="Picture 4"/>
          <p:cNvPicPr>
            <a:picLocks noChangeAspect="1"/>
          </p:cNvPicPr>
          <p:nvPr/>
        </p:nvPicPr>
        <p:blipFill>
          <a:blip r:embed="rId2"/>
          <a:stretch>
            <a:fillRect/>
          </a:stretch>
        </p:blipFill>
        <p:spPr>
          <a:xfrm>
            <a:off x="2117307" y="1510153"/>
            <a:ext cx="4871286" cy="2191264"/>
          </a:xfrm>
          <a:prstGeom prst="rect">
            <a:avLst/>
          </a:prstGeom>
        </p:spPr>
      </p:pic>
      <p:pic>
        <p:nvPicPr>
          <p:cNvPr id="6" name="Picture 5"/>
          <p:cNvPicPr>
            <a:picLocks noChangeAspect="1"/>
          </p:cNvPicPr>
          <p:nvPr/>
        </p:nvPicPr>
        <p:blipFill>
          <a:blip r:embed="rId3"/>
          <a:stretch>
            <a:fillRect/>
          </a:stretch>
        </p:blipFill>
        <p:spPr>
          <a:xfrm>
            <a:off x="2117305" y="3792883"/>
            <a:ext cx="4871288" cy="2219612"/>
          </a:xfrm>
          <a:prstGeom prst="rect">
            <a:avLst/>
          </a:prstGeom>
        </p:spPr>
      </p:pic>
    </p:spTree>
    <p:extLst>
      <p:ext uri="{BB962C8B-B14F-4D97-AF65-F5344CB8AC3E}">
        <p14:creationId xmlns:p14="http://schemas.microsoft.com/office/powerpoint/2010/main" val="2879714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pic>
        <p:nvPicPr>
          <p:cNvPr id="7" name="Picture 6"/>
          <p:cNvPicPr>
            <a:picLocks noChangeAspect="1"/>
          </p:cNvPicPr>
          <p:nvPr/>
        </p:nvPicPr>
        <p:blipFill>
          <a:blip r:embed="rId2"/>
          <a:stretch>
            <a:fillRect/>
          </a:stretch>
        </p:blipFill>
        <p:spPr>
          <a:xfrm>
            <a:off x="3203960" y="2060175"/>
            <a:ext cx="3158112" cy="3175854"/>
          </a:xfrm>
          <a:prstGeom prst="rect">
            <a:avLst/>
          </a:prstGeom>
        </p:spPr>
      </p:pic>
      <p:sp>
        <p:nvSpPr>
          <p:cNvPr id="3" name="Rectangle 2"/>
          <p:cNvSpPr/>
          <p:nvPr/>
        </p:nvSpPr>
        <p:spPr>
          <a:xfrm>
            <a:off x="336628" y="1279880"/>
            <a:ext cx="2554995" cy="369332"/>
          </a:xfrm>
          <a:prstGeom prst="rect">
            <a:avLst/>
          </a:prstGeom>
        </p:spPr>
        <p:txBody>
          <a:bodyPr wrap="none">
            <a:spAutoFit/>
          </a:bodyPr>
          <a:lstStyle/>
          <a:p>
            <a:r>
              <a:rPr lang="en-GB"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DISTRIBUTION</a:t>
            </a:r>
            <a:endParaRPr lang="en-IN" dirty="0">
              <a:solidFill>
                <a:srgbClr val="C00000"/>
              </a:solidFill>
            </a:endParaRPr>
          </a:p>
        </p:txBody>
      </p:sp>
    </p:spTree>
    <p:extLst>
      <p:ext uri="{BB962C8B-B14F-4D97-AF65-F5344CB8AC3E}">
        <p14:creationId xmlns:p14="http://schemas.microsoft.com/office/powerpoint/2010/main" val="2625981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347129" y="1218869"/>
            <a:ext cx="2975495"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DISTRIBUTION</a:t>
            </a:r>
            <a:endParaRPr lang="en-IN" sz="2000" dirty="0">
              <a:solidFill>
                <a:srgbClr val="C00000"/>
              </a:solidFill>
            </a:endParaRPr>
          </a:p>
        </p:txBody>
      </p:sp>
      <p:pic>
        <p:nvPicPr>
          <p:cNvPr id="7" name="Picture 6"/>
          <p:cNvPicPr>
            <a:picLocks noChangeAspect="1"/>
          </p:cNvPicPr>
          <p:nvPr/>
        </p:nvPicPr>
        <p:blipFill>
          <a:blip r:embed="rId2"/>
          <a:stretch>
            <a:fillRect/>
          </a:stretch>
        </p:blipFill>
        <p:spPr>
          <a:xfrm>
            <a:off x="2307771" y="1882170"/>
            <a:ext cx="4528458" cy="3382418"/>
          </a:xfrm>
          <a:prstGeom prst="rect">
            <a:avLst/>
          </a:prstGeom>
        </p:spPr>
      </p:pic>
    </p:spTree>
    <p:extLst>
      <p:ext uri="{BB962C8B-B14F-4D97-AF65-F5344CB8AC3E}">
        <p14:creationId xmlns:p14="http://schemas.microsoft.com/office/powerpoint/2010/main" val="3428832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312797" y="1264078"/>
            <a:ext cx="4590231"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EXPLORATION OF TRANSACTIONS</a:t>
            </a:r>
            <a:endParaRPr lang="en-IN" sz="2000" dirty="0">
              <a:solidFill>
                <a:srgbClr val="C00000"/>
              </a:solidFill>
            </a:endParaRPr>
          </a:p>
        </p:txBody>
      </p:sp>
      <p:pic>
        <p:nvPicPr>
          <p:cNvPr id="5" name="Picture 4"/>
          <p:cNvPicPr>
            <a:picLocks noChangeAspect="1"/>
          </p:cNvPicPr>
          <p:nvPr/>
        </p:nvPicPr>
        <p:blipFill>
          <a:blip r:embed="rId2"/>
          <a:stretch>
            <a:fillRect/>
          </a:stretch>
        </p:blipFill>
        <p:spPr>
          <a:xfrm>
            <a:off x="1038225" y="2185377"/>
            <a:ext cx="7029450" cy="2667000"/>
          </a:xfrm>
          <a:prstGeom prst="rect">
            <a:avLst/>
          </a:prstGeom>
        </p:spPr>
      </p:pic>
    </p:spTree>
    <p:extLst>
      <p:ext uri="{BB962C8B-B14F-4D97-AF65-F5344CB8AC3E}">
        <p14:creationId xmlns:p14="http://schemas.microsoft.com/office/powerpoint/2010/main" val="737233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326195" y="1279257"/>
            <a:ext cx="4931478"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TRANSACTIONS TIME DENSITY PLOT</a:t>
            </a:r>
            <a:endParaRPr lang="en-IN" sz="2000" dirty="0">
              <a:solidFill>
                <a:srgbClr val="C00000"/>
              </a:solidFill>
            </a:endParaRPr>
          </a:p>
        </p:txBody>
      </p:sp>
      <p:pic>
        <p:nvPicPr>
          <p:cNvPr id="5" name="Picture 4"/>
          <p:cNvPicPr>
            <a:picLocks noChangeAspect="1"/>
          </p:cNvPicPr>
          <p:nvPr/>
        </p:nvPicPr>
        <p:blipFill>
          <a:blip r:embed="rId2"/>
          <a:stretch>
            <a:fillRect/>
          </a:stretch>
        </p:blipFill>
        <p:spPr>
          <a:xfrm>
            <a:off x="1174749" y="1891824"/>
            <a:ext cx="6756402" cy="3328352"/>
          </a:xfrm>
          <a:prstGeom prst="rect">
            <a:avLst/>
          </a:prstGeom>
        </p:spPr>
      </p:pic>
    </p:spTree>
    <p:extLst>
      <p:ext uri="{BB962C8B-B14F-4D97-AF65-F5344CB8AC3E}">
        <p14:creationId xmlns:p14="http://schemas.microsoft.com/office/powerpoint/2010/main" val="853092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438150" y="1298740"/>
            <a:ext cx="3926459"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FRAUDULENT TRANSACTION</a:t>
            </a:r>
            <a:endParaRPr lang="en-IN" sz="2000" dirty="0">
              <a:solidFill>
                <a:srgbClr val="C00000"/>
              </a:solidFill>
            </a:endParaRPr>
          </a:p>
        </p:txBody>
      </p:sp>
      <p:pic>
        <p:nvPicPr>
          <p:cNvPr id="5" name="Picture 4"/>
          <p:cNvPicPr>
            <a:picLocks noChangeAspect="1"/>
          </p:cNvPicPr>
          <p:nvPr/>
        </p:nvPicPr>
        <p:blipFill>
          <a:blip r:embed="rId2"/>
          <a:stretch>
            <a:fillRect/>
          </a:stretch>
        </p:blipFill>
        <p:spPr>
          <a:xfrm>
            <a:off x="1149350" y="1843704"/>
            <a:ext cx="6807200" cy="3580620"/>
          </a:xfrm>
          <a:prstGeom prst="rect">
            <a:avLst/>
          </a:prstGeom>
        </p:spPr>
      </p:pic>
    </p:spTree>
    <p:extLst>
      <p:ext uri="{BB962C8B-B14F-4D97-AF65-F5344CB8AC3E}">
        <p14:creationId xmlns:p14="http://schemas.microsoft.com/office/powerpoint/2010/main" val="368378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315685" y="1165442"/>
            <a:ext cx="3926459"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CONFUSION MATRIX OF MLP</a:t>
            </a:r>
            <a:endParaRPr lang="en-IN" sz="2000" dirty="0">
              <a:solidFill>
                <a:srgbClr val="C00000"/>
              </a:solidFill>
            </a:endParaRPr>
          </a:p>
        </p:txBody>
      </p:sp>
      <p:pic>
        <p:nvPicPr>
          <p:cNvPr id="6" name="Picture 5"/>
          <p:cNvPicPr>
            <a:picLocks noChangeAspect="1"/>
          </p:cNvPicPr>
          <p:nvPr/>
        </p:nvPicPr>
        <p:blipFill>
          <a:blip r:embed="rId2"/>
          <a:stretch>
            <a:fillRect/>
          </a:stretch>
        </p:blipFill>
        <p:spPr>
          <a:xfrm>
            <a:off x="2821111" y="1664195"/>
            <a:ext cx="3209925" cy="962025"/>
          </a:xfrm>
          <a:prstGeom prst="rect">
            <a:avLst/>
          </a:prstGeom>
        </p:spPr>
      </p:pic>
      <p:pic>
        <p:nvPicPr>
          <p:cNvPr id="7" name="Picture 6"/>
          <p:cNvPicPr>
            <a:picLocks noChangeAspect="1"/>
          </p:cNvPicPr>
          <p:nvPr/>
        </p:nvPicPr>
        <p:blipFill>
          <a:blip r:embed="rId3"/>
          <a:stretch>
            <a:fillRect/>
          </a:stretch>
        </p:blipFill>
        <p:spPr>
          <a:xfrm>
            <a:off x="2534681" y="2676929"/>
            <a:ext cx="4036538" cy="2925665"/>
          </a:xfrm>
          <a:prstGeom prst="rect">
            <a:avLst/>
          </a:prstGeom>
        </p:spPr>
      </p:pic>
    </p:spTree>
    <p:extLst>
      <p:ext uri="{BB962C8B-B14F-4D97-AF65-F5344CB8AC3E}">
        <p14:creationId xmlns:p14="http://schemas.microsoft.com/office/powerpoint/2010/main" val="563513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FRAUD TRANSACTIONS </a:t>
            </a:r>
          </a:p>
        </p:txBody>
      </p:sp>
      <p:pic>
        <p:nvPicPr>
          <p:cNvPr id="3" name="Picture 2"/>
          <p:cNvPicPr>
            <a:picLocks noChangeAspect="1"/>
          </p:cNvPicPr>
          <p:nvPr/>
        </p:nvPicPr>
        <p:blipFill>
          <a:blip r:embed="rId2"/>
          <a:stretch>
            <a:fillRect/>
          </a:stretch>
        </p:blipFill>
        <p:spPr>
          <a:xfrm>
            <a:off x="1095375" y="1748308"/>
            <a:ext cx="6915150" cy="3409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8221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438150" y="1282076"/>
            <a:ext cx="2771015" cy="400110"/>
          </a:xfrm>
          <a:prstGeom prst="rect">
            <a:avLst/>
          </a:prstGeom>
        </p:spPr>
        <p:txBody>
          <a:bodyPr wrap="none">
            <a:spAutoFit/>
          </a:bodyPr>
          <a:lstStyle/>
          <a:p>
            <a:r>
              <a:rPr lang="en-GB"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ROC CURVE OF MLP</a:t>
            </a:r>
            <a:endParaRPr lang="en-IN" sz="2000" dirty="0">
              <a:solidFill>
                <a:srgbClr val="C00000"/>
              </a:solidFill>
            </a:endParaRPr>
          </a:p>
        </p:txBody>
      </p:sp>
      <p:pic>
        <p:nvPicPr>
          <p:cNvPr id="6" name="Picture 5"/>
          <p:cNvPicPr>
            <a:picLocks noChangeAspect="1"/>
          </p:cNvPicPr>
          <p:nvPr/>
        </p:nvPicPr>
        <p:blipFill>
          <a:blip r:embed="rId2"/>
          <a:stretch>
            <a:fillRect/>
          </a:stretch>
        </p:blipFill>
        <p:spPr>
          <a:xfrm>
            <a:off x="2579007" y="1995433"/>
            <a:ext cx="3947886" cy="2848990"/>
          </a:xfrm>
          <a:prstGeom prst="rect">
            <a:avLst/>
          </a:prstGeom>
        </p:spPr>
      </p:pic>
    </p:spTree>
    <p:extLst>
      <p:ext uri="{BB962C8B-B14F-4D97-AF65-F5344CB8AC3E}">
        <p14:creationId xmlns:p14="http://schemas.microsoft.com/office/powerpoint/2010/main" val="1832512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t>
            </a:r>
          </a:p>
        </p:txBody>
      </p:sp>
      <p:sp>
        <p:nvSpPr>
          <p:cNvPr id="4" name="Rectangle 3"/>
          <p:cNvSpPr/>
          <p:nvPr/>
        </p:nvSpPr>
        <p:spPr>
          <a:xfrm>
            <a:off x="340179" y="1293042"/>
            <a:ext cx="4749377" cy="400110"/>
          </a:xfrm>
          <a:prstGeom prst="rect">
            <a:avLst/>
          </a:prstGeom>
        </p:spPr>
        <p:txBody>
          <a:bodyPr wrap="none">
            <a:spAutoFit/>
          </a:bodyPr>
          <a:lstStyle/>
          <a:p>
            <a:r>
              <a:rPr lang="en-US" sz="2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PRECISION RECALL CURVE OF MLP</a:t>
            </a:r>
            <a:endParaRPr lang="en-IN" sz="2000" dirty="0">
              <a:solidFill>
                <a:srgbClr val="C00000"/>
              </a:solidFill>
            </a:endParaRPr>
          </a:p>
        </p:txBody>
      </p:sp>
      <p:pic>
        <p:nvPicPr>
          <p:cNvPr id="6" name="Picture 5"/>
          <p:cNvPicPr>
            <a:picLocks noChangeAspect="1"/>
          </p:cNvPicPr>
          <p:nvPr/>
        </p:nvPicPr>
        <p:blipFill>
          <a:blip r:embed="rId2"/>
          <a:stretch>
            <a:fillRect/>
          </a:stretch>
        </p:blipFill>
        <p:spPr>
          <a:xfrm>
            <a:off x="2686050" y="2305957"/>
            <a:ext cx="3733800" cy="2743200"/>
          </a:xfrm>
          <a:prstGeom prst="rect">
            <a:avLst/>
          </a:prstGeom>
        </p:spPr>
      </p:pic>
    </p:spTree>
    <p:extLst>
      <p:ext uri="{BB962C8B-B14F-4D97-AF65-F5344CB8AC3E}">
        <p14:creationId xmlns:p14="http://schemas.microsoft.com/office/powerpoint/2010/main" val="4176535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customer satisfaction.</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alerts the bank about the fraud pattern and accuracy rate.</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Cost-effectiveness.</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Better classifier output.</a:t>
            </a:r>
          </a:p>
        </p:txBody>
      </p:sp>
    </p:spTree>
    <p:extLst>
      <p:ext uri="{BB962C8B-B14F-4D97-AF65-F5344CB8AC3E}">
        <p14:creationId xmlns:p14="http://schemas.microsoft.com/office/powerpoint/2010/main" val="3495181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Object detection image.</a:t>
            </a:r>
          </a:p>
          <a:p>
            <a:pPr algn="just">
              <a:buClr>
                <a:schemeClr val="accent1">
                  <a:lumMod val="75000"/>
                </a:schemeClr>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Immune response abnormalities.</a:t>
            </a:r>
          </a:p>
          <a:p>
            <a:pPr algn="just">
              <a:buClr>
                <a:schemeClr val="accent1">
                  <a:lumMod val="75000"/>
                </a:schemeClr>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DDOS Attack Detection.</a:t>
            </a:r>
          </a:p>
          <a:p>
            <a:pPr algn="just">
              <a:buClr>
                <a:schemeClr val="accent1">
                  <a:lumMod val="75000"/>
                </a:schemeClr>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Wireless </a:t>
            </a:r>
            <a:r>
              <a:rPr lang="en-IN" sz="2000" dirty="0">
                <a:latin typeface="Times New Roman" panose="02020603050405020304" pitchFamily="18" charset="0"/>
                <a:cs typeface="Times New Roman" panose="02020603050405020304" pitchFamily="18" charset="0"/>
              </a:rPr>
              <a:t>Communication.</a:t>
            </a:r>
          </a:p>
          <a:p>
            <a:pPr algn="just">
              <a:buClr>
                <a:schemeClr val="accent1">
                  <a:lumMod val="75000"/>
                </a:schemeClr>
              </a:buCl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Network Security.</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882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project proposes, a Deep Learning Algorithm Implementation for Credit Card Fraud Analysis and Detection was implemented. The detection of credit card fraud is a vital research field.</a:t>
            </a:r>
          </a:p>
          <a:p>
            <a:pPr algn="just">
              <a:buClr>
                <a:schemeClr val="accent1">
                  <a:lumMod val="75000"/>
                </a:schemeClr>
              </a:buCl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This is because of the increasing number of fraud cases in financial institutions. </a:t>
            </a:r>
          </a:p>
          <a:p>
            <a:pPr algn="just">
              <a:buClr>
                <a:schemeClr val="accent1">
                  <a:lumMod val="75000"/>
                </a:schemeClr>
              </a:buCl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project opens the door for employing machine learning to build systems that can detect fraud. Building an automated-based system to detect fraud requires a database to train the system (or classifier). </a:t>
            </a:r>
          </a:p>
          <a:p>
            <a:pPr algn="just">
              <a:buClr>
                <a:schemeClr val="accent1">
                  <a:lumMod val="75000"/>
                </a:schemeClr>
              </a:buCl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work demonstrates the advantages of applying deep learning techniques, including MLP classification techniques, to the credit card fraud detection problem for the purpose of reducing the bank's financial risks.</a:t>
            </a:r>
          </a:p>
          <a:p>
            <a:pPr algn="just">
              <a:buClr>
                <a:schemeClr val="accent1">
                  <a:lumMod val="75000"/>
                </a:schemeClr>
              </a:buCl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Finally, the proposed classifier is evaluated based on its accuracy, and the MLP classifier generates the best results. Using these methods for the detection of credit cards yields better performance than traditional algorithms.</a:t>
            </a:r>
          </a:p>
        </p:txBody>
      </p:sp>
    </p:spTree>
    <p:extLst>
      <p:ext uri="{BB962C8B-B14F-4D97-AF65-F5344CB8AC3E}">
        <p14:creationId xmlns:p14="http://schemas.microsoft.com/office/powerpoint/2010/main" val="2414576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342900" indent="-342900" algn="just">
              <a:buClr>
                <a:schemeClr val="accent1">
                  <a:lumMod val="75000"/>
                </a:schemeClr>
              </a:buClr>
              <a:buFont typeface="+mj-lt"/>
              <a:buAutoNum type="arabicPeriod"/>
            </a:pPr>
            <a:r>
              <a:rPr lang="en-US" sz="1400" dirty="0">
                <a:latin typeface="Times New Roman" panose="02020603050405020304" pitchFamily="18" charset="0"/>
                <a:cs typeface="Times New Roman" panose="02020603050405020304" pitchFamily="18" charset="0"/>
              </a:rPr>
              <a:t>Trivedi, N.K., Simaiya, S., Lilhore, U.K. and Sharma, S.K., An efficient credit card fraud detection model based on machine learning methods. International Journal of Advanced Science and Technology, 29(5), pp.3414-3424, 2020.</a:t>
            </a:r>
          </a:p>
          <a:p>
            <a:pPr marL="342900" indent="-342900" algn="just">
              <a:buClr>
                <a:schemeClr val="accent1">
                  <a:lumMod val="75000"/>
                </a:schemeClr>
              </a:buClr>
              <a:buFont typeface="+mj-lt"/>
              <a:buAutoNum type="arabicPeriod"/>
            </a:pPr>
            <a:r>
              <a:rPr lang="en-US" sz="1400" dirty="0">
                <a:latin typeface="Times New Roman" panose="02020603050405020304" pitchFamily="18" charset="0"/>
                <a:cs typeface="Times New Roman" panose="02020603050405020304" pitchFamily="18" charset="0"/>
              </a:rPr>
              <a:t>Yee, O.S., Sagadevan, S. and Malim, N.H.A.H., Credit card fraud detection using machine learning as data mining technique. Journal of Telecommunication, Electronic and Computer Engineering (JTEC), 10(1-4), pp.23-27, 2018.</a:t>
            </a:r>
          </a:p>
          <a:p>
            <a:pPr marL="342900" indent="-342900" algn="just">
              <a:buClr>
                <a:schemeClr val="accent1">
                  <a:lumMod val="75000"/>
                </a:schemeClr>
              </a:buClr>
              <a:buFont typeface="+mj-lt"/>
              <a:buAutoNum type="arabicPeriod"/>
            </a:pPr>
            <a:r>
              <a:rPr lang="en-US" sz="1400" dirty="0">
                <a:latin typeface="Times New Roman" panose="02020603050405020304" pitchFamily="18" charset="0"/>
                <a:cs typeface="Times New Roman" panose="02020603050405020304" pitchFamily="18" charset="0"/>
              </a:rPr>
              <a:t>A. Roy, J. Sun, R. Mahoney, L. Alonzi, S. Adams and P. Beling, "Deep learning detecting fraud in credit card transactions," 2018 Systems and Information Engineering Design Symposium (SIEDS), pp. 129-134, 2018.</a:t>
            </a:r>
          </a:p>
          <a:p>
            <a:pPr marL="342900" indent="-342900" algn="just">
              <a:buClr>
                <a:schemeClr val="accent1">
                  <a:lumMod val="75000"/>
                </a:schemeClr>
              </a:buClr>
              <a:buFont typeface="+mj-lt"/>
              <a:buAutoNum type="arabicPeriod"/>
            </a:pPr>
            <a:r>
              <a:rPr lang="en-US" sz="1400" dirty="0">
                <a:latin typeface="Times New Roman" panose="02020603050405020304" pitchFamily="18" charset="0"/>
                <a:cs typeface="Times New Roman" panose="02020603050405020304" pitchFamily="18" charset="0"/>
              </a:rPr>
              <a:t>Thennakoon, C. Bhagyani, S. Premadasa, S. Mihiranga and N. Kuruwitaarachchi, "Real-time Credit Card Fraud Detection Using Machine Learning," 2019 9th International Conference on Cloud Computing, Data Science &amp; Engineering (Confluence),pp. 488-493, 2019.</a:t>
            </a:r>
          </a:p>
          <a:p>
            <a:pPr marL="342900" indent="-342900" algn="just">
              <a:buClr>
                <a:schemeClr val="accent1">
                  <a:lumMod val="75000"/>
                </a:schemeClr>
              </a:buClr>
              <a:buFont typeface="+mj-lt"/>
              <a:buAutoNum type="arabicPeriod"/>
            </a:pPr>
            <a:r>
              <a:rPr lang="en-US" sz="1400" dirty="0">
                <a:latin typeface="Times New Roman" panose="02020603050405020304" pitchFamily="18" charset="0"/>
                <a:cs typeface="Times New Roman" panose="02020603050405020304" pitchFamily="18" charset="0"/>
              </a:rPr>
              <a:t>Bhanusri, A., Valli, K.R.S., Jyothi, P., Sai, G.V. and Rohith, R., 2020. Credit card fraud detection using Machine learning algorithms. Journal of Research in Humanities and Social Science, 8(2), pp.04-11.</a:t>
            </a:r>
          </a:p>
          <a:p>
            <a:pPr marL="342900" indent="-342900" algn="just">
              <a:buClr>
                <a:schemeClr val="accent1">
                  <a:lumMod val="75000"/>
                </a:schemeClr>
              </a:buClr>
              <a:buFont typeface="+mj-lt"/>
              <a:buAutoNum type="arabicPeriod"/>
            </a:pPr>
            <a:r>
              <a:rPr lang="en-US" sz="1400" dirty="0">
                <a:latin typeface="Times New Roman" panose="02020603050405020304" pitchFamily="18" charset="0"/>
                <a:cs typeface="Times New Roman" panose="02020603050405020304" pitchFamily="18" charset="0"/>
              </a:rPr>
              <a:t>Patil, S., Nemade, V. and Soni, P.K., Predictive modelling for credit card fraud detection using data analytics. Procedia computer science, 132, pp.385-395, 2018.</a:t>
            </a:r>
          </a:p>
        </p:txBody>
      </p:sp>
    </p:spTree>
    <p:extLst>
      <p:ext uri="{BB962C8B-B14F-4D97-AF65-F5344CB8AC3E}">
        <p14:creationId xmlns:p14="http://schemas.microsoft.com/office/powerpoint/2010/main" val="2878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833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With the rapid development of the global economy in recent decades, credit cards have become much more popular for commercial transactions.</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Finance and banking are very important sectors in our present-day generation, where almost every human has to deal with banks either physically or online.</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Fraud refers to obtaining goods, services, and money by illegal means, which deals with events that involve criminal motives. That, mostly, is difficult to identify. Credit cards are one of the most popular targets for fraud.</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Credit cards are becoming more and more popular in financial transactions, and at the same time, fraud is also increasing. Hence, the identification and detection of fraud are essential.</a:t>
            </a:r>
          </a:p>
        </p:txBody>
      </p:sp>
    </p:spTree>
    <p:extLst>
      <p:ext uri="{BB962C8B-B14F-4D97-AF65-F5344CB8AC3E}">
        <p14:creationId xmlns:p14="http://schemas.microsoft.com/office/powerpoint/2010/main" val="2759051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proposes A Deep Learning Algorithm Implementation for Credit Card Fraud Analysis and Detection. This work was developed by the Python Jupyter software.</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Initially, the input dataset is initiated by a preprocessing technique. This process is handled by data cleaning, which helps clean the datasets and, additionally, handles the missing values.</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Under pre-processing, the process started with data visualization process.</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Which process is used to clearly show the patterns in the dataset and improve integrity.</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Next, the data splitting process handles the data set and divides it for the purpose of the regression process. Deep learning algorithms are used in this work.</a:t>
            </a:r>
          </a:p>
        </p:txBody>
      </p:sp>
    </p:spTree>
    <p:extLst>
      <p:ext uri="{BB962C8B-B14F-4D97-AF65-F5344CB8AC3E}">
        <p14:creationId xmlns:p14="http://schemas.microsoft.com/office/powerpoint/2010/main" val="55639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CONTINUED...</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deep learning technique that handles the MLP algorithm is to predict fraudulent transactions and normal transactions. </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final step is predicting whether the output of identification for fraudulent transactions is achieved in the model evaluation process.</a:t>
            </a:r>
          </a:p>
        </p:txBody>
      </p:sp>
    </p:spTree>
    <p:extLst>
      <p:ext uri="{BB962C8B-B14F-4D97-AF65-F5344CB8AC3E}">
        <p14:creationId xmlns:p14="http://schemas.microsoft.com/office/powerpoint/2010/main" val="1595289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3" name="Content Placeholder 2"/>
          <p:cNvSpPr txBox="1">
            <a:spLocks/>
          </p:cNvSpPr>
          <p:nvPr/>
        </p:nvSpPr>
        <p:spPr>
          <a:xfrm>
            <a:off x="457200" y="1248508"/>
            <a:ext cx="8229600" cy="4800600"/>
          </a:xfrm>
          <a:prstGeom prst="rect">
            <a:avLst/>
          </a:prstGeom>
        </p:spPr>
        <p:txBody>
          <a:bodyPr>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predict whether a credit card transaction is fraudulent or not.</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efficiently classify credit card frauds accurately using a multilayer perceptron (MLP) classifier.</a:t>
            </a:r>
          </a:p>
          <a:p>
            <a:pPr algn="just">
              <a:buClr>
                <a:schemeClr val="accent1">
                  <a:lumMod val="75000"/>
                </a:schemeClr>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evaluate the precision and recall value by using a deep learning classification model.</a:t>
            </a:r>
          </a:p>
        </p:txBody>
      </p:sp>
    </p:spTree>
    <p:extLst>
      <p:ext uri="{BB962C8B-B14F-4D97-AF65-F5344CB8AC3E}">
        <p14:creationId xmlns:p14="http://schemas.microsoft.com/office/powerpoint/2010/main" val="249286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p:cNvGraphicFramePr>
          <p:nvPr>
            <p:extLst>
              <p:ext uri="{D42A27DB-BD31-4B8C-83A1-F6EECF244321}">
                <p14:modId xmlns:p14="http://schemas.microsoft.com/office/powerpoint/2010/main" val="3447090146"/>
              </p:ext>
            </p:extLst>
          </p:nvPr>
        </p:nvGraphicFramePr>
        <p:xfrm>
          <a:off x="492056" y="1368913"/>
          <a:ext cx="8121787" cy="4445475"/>
        </p:xfrm>
        <a:graphic>
          <a:graphicData uri="http://schemas.openxmlformats.org/drawingml/2006/table">
            <a:tbl>
              <a:tblPr firstRow="1" bandRow="1">
                <a:tableStyleId>{5C22544A-7EE6-4342-B048-85BDC9FD1C3A}</a:tableStyleId>
              </a:tblPr>
              <a:tblGrid>
                <a:gridCol w="432747">
                  <a:extLst>
                    <a:ext uri="{9D8B030D-6E8A-4147-A177-3AD203B41FA5}">
                      <a16:colId xmlns="" xmlns:a16="http://schemas.microsoft.com/office/drawing/2014/main" val="20000"/>
                    </a:ext>
                  </a:extLst>
                </a:gridCol>
                <a:gridCol w="1683026">
                  <a:extLst>
                    <a:ext uri="{9D8B030D-6E8A-4147-A177-3AD203B41FA5}">
                      <a16:colId xmlns="" xmlns:a16="http://schemas.microsoft.com/office/drawing/2014/main" val="20001"/>
                    </a:ext>
                  </a:extLst>
                </a:gridCol>
                <a:gridCol w="2106977">
                  <a:extLst>
                    <a:ext uri="{9D8B030D-6E8A-4147-A177-3AD203B41FA5}">
                      <a16:colId xmlns="" xmlns:a16="http://schemas.microsoft.com/office/drawing/2014/main" val="20002"/>
                    </a:ext>
                  </a:extLst>
                </a:gridCol>
                <a:gridCol w="1816100">
                  <a:extLst>
                    <a:ext uri="{9D8B030D-6E8A-4147-A177-3AD203B41FA5}">
                      <a16:colId xmlns="" xmlns:a16="http://schemas.microsoft.com/office/drawing/2014/main" val="20003"/>
                    </a:ext>
                  </a:extLst>
                </a:gridCol>
                <a:gridCol w="2082937">
                  <a:extLst>
                    <a:ext uri="{9D8B030D-6E8A-4147-A177-3AD203B41FA5}">
                      <a16:colId xmlns="" xmlns:a16="http://schemas.microsoft.com/office/drawing/2014/main" val="20004"/>
                    </a:ext>
                  </a:extLst>
                </a:gridCol>
              </a:tblGrid>
              <a:tr h="690201">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SL. NO</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TITLE /AUTHOR</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METHODOLOGY</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ADVANTAGES</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cs typeface="Times New Roman" panose="02020603050405020304" pitchFamily="18" charset="0"/>
                        </a:rPr>
                        <a:t>DISADVANTAGES</a:t>
                      </a:r>
                      <a:endParaRPr lang="en-US" sz="1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extLst>
                  <a:ext uri="{0D108BD9-81ED-4DB2-BD59-A6C34878D82A}">
                    <a16:rowId xmlns="" xmlns:a16="http://schemas.microsoft.com/office/drawing/2014/main" val="10000"/>
                  </a:ext>
                </a:extLst>
              </a:tr>
              <a:tr h="1706924">
                <a:tc>
                  <a:txBody>
                    <a:bodyPr/>
                    <a:lstStyle/>
                    <a:p>
                      <a:pPr algn="just">
                        <a:lnSpc>
                          <a:spcPct val="150000"/>
                        </a:lnSpc>
                      </a:pPr>
                      <a:r>
                        <a:rPr lang="en-IN" sz="1300" dirty="0">
                          <a:latin typeface="Times New Roman" panose="02020603050405020304" pitchFamily="18" charset="0"/>
                          <a:cs typeface="Times New Roman" panose="02020603050405020304" pitchFamily="18" charset="0"/>
                        </a:rPr>
                        <a:t>1.</a:t>
                      </a:r>
                    </a:p>
                  </a:txBody>
                  <a:tcPr/>
                </a:tc>
                <a:tc>
                  <a:txBody>
                    <a:bodyPr/>
                    <a:lstStyle/>
                    <a:p>
                      <a:pPr algn="just">
                        <a:lnSpc>
                          <a:spcPct val="150000"/>
                        </a:lnSpc>
                      </a:pPr>
                      <a:r>
                        <a:rPr lang="en-GB" sz="1300"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An efficient credit card fraud detection model based on machine learning methods</a:t>
                      </a:r>
                      <a:r>
                        <a:rPr lang="en-GB" sz="1300" dirty="0">
                          <a:latin typeface="Times New Roman" panose="02020603050405020304" pitchFamily="18" charset="0"/>
                          <a:cs typeface="Times New Roman" panose="02020603050405020304" pitchFamily="18" charset="0"/>
                        </a:rPr>
                        <a:t>’ &amp; N. K. Trivedi</a:t>
                      </a:r>
                      <a:r>
                        <a:rPr lang="en-GB" sz="1300" baseline="0" dirty="0">
                          <a:latin typeface="Times New Roman" panose="02020603050405020304" pitchFamily="18" charset="0"/>
                          <a:cs typeface="Times New Roman" panose="02020603050405020304" pitchFamily="18" charset="0"/>
                        </a:rPr>
                        <a:t> </a:t>
                      </a:r>
                      <a:r>
                        <a:rPr lang="en-GB" sz="1300" i="1" baseline="0" dirty="0">
                          <a:latin typeface="Times New Roman" panose="02020603050405020304" pitchFamily="18" charset="0"/>
                          <a:cs typeface="Times New Roman" panose="02020603050405020304" pitchFamily="18" charset="0"/>
                        </a:rPr>
                        <a:t>et al  </a:t>
                      </a:r>
                      <a:r>
                        <a:rPr lang="en-GB" sz="1300" baseline="0" dirty="0">
                          <a:latin typeface="Times New Roman" panose="02020603050405020304" pitchFamily="18" charset="0"/>
                          <a:cs typeface="Times New Roman" panose="02020603050405020304" pitchFamily="18" charset="0"/>
                        </a:rPr>
                        <a:t>[</a:t>
                      </a:r>
                      <a:r>
                        <a:rPr lang="en-GB" sz="1300" dirty="0">
                          <a:latin typeface="Times New Roman" panose="02020603050405020304" pitchFamily="18" charset="0"/>
                          <a:cs typeface="Times New Roman" panose="02020603050405020304" pitchFamily="18" charset="0"/>
                        </a:rPr>
                        <a:t>2020]. </a:t>
                      </a:r>
                    </a:p>
                  </a:txBody>
                  <a:tcPr/>
                </a:tc>
                <a:tc>
                  <a:txBody>
                    <a:bodyPr/>
                    <a:lstStyle/>
                    <a:p>
                      <a:pPr algn="just">
                        <a:lnSpc>
                          <a:spcPct val="150000"/>
                        </a:lnSpc>
                      </a:pPr>
                      <a:r>
                        <a:rPr lang="en-US" sz="1300" baseline="0" dirty="0">
                          <a:latin typeface="Times New Roman" panose="02020603050405020304" pitchFamily="18" charset="0"/>
                          <a:cs typeface="Times New Roman" panose="02020603050405020304" pitchFamily="18" charset="0"/>
                        </a:rPr>
                        <a:t>An effective credit card fraud detection mechanism including a feedback system, dependent on machine learning methodology </a:t>
                      </a:r>
                      <a:r>
                        <a:rPr lang="en-GB" sz="1300" baseline="0" dirty="0">
                          <a:latin typeface="Times New Roman" panose="02020603050405020304" pitchFamily="18" charset="0"/>
                          <a:cs typeface="Times New Roman" panose="02020603050405020304" pitchFamily="18" charset="0"/>
                        </a:rPr>
                        <a:t>is presented in this paper.</a:t>
                      </a:r>
                      <a:endParaRPr lang="en-GB" sz="130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GB" sz="1300" dirty="0">
                          <a:latin typeface="Times New Roman" panose="02020603050405020304" pitchFamily="18" charset="0"/>
                          <a:cs typeface="Times New Roman" panose="02020603050405020304" pitchFamily="18" charset="0"/>
                        </a:rPr>
                        <a:t>Cost-effectiveness.</a:t>
                      </a:r>
                    </a:p>
                    <a:p>
                      <a:pPr marL="171450" indent="-171450"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Utilizing this technique, clients feel confident.</a:t>
                      </a:r>
                      <a:endParaRPr lang="en-GB" sz="130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US" sz="1300" baseline="0" dirty="0">
                          <a:latin typeface="Times New Roman" panose="02020603050405020304" pitchFamily="18" charset="0"/>
                          <a:cs typeface="Times New Roman" panose="02020603050405020304" pitchFamily="18" charset="0"/>
                        </a:rPr>
                        <a:t>D</a:t>
                      </a:r>
                      <a:r>
                        <a:rPr lang="en-US" sz="1300" dirty="0">
                          <a:latin typeface="Times New Roman" panose="02020603050405020304" pitchFamily="18" charset="0"/>
                          <a:cs typeface="Times New Roman" panose="02020603050405020304" pitchFamily="18" charset="0"/>
                        </a:rPr>
                        <a:t>ifferent machine learning methods are essential to be implementing and testing.</a:t>
                      </a:r>
                    </a:p>
                  </a:txBody>
                  <a:tcPr/>
                </a:tc>
                <a:extLst>
                  <a:ext uri="{0D108BD9-81ED-4DB2-BD59-A6C34878D82A}">
                    <a16:rowId xmlns="" xmlns:a16="http://schemas.microsoft.com/office/drawing/2014/main" val="10001"/>
                  </a:ext>
                </a:extLst>
              </a:tr>
              <a:tr h="1880754">
                <a:tc>
                  <a:txBody>
                    <a:bodyPr/>
                    <a:lstStyle/>
                    <a:p>
                      <a:pPr algn="just">
                        <a:lnSpc>
                          <a:spcPct val="150000"/>
                        </a:lnSpc>
                      </a:pPr>
                      <a:r>
                        <a:rPr lang="en-IN" sz="1300" dirty="0">
                          <a:latin typeface="Times New Roman" panose="02020603050405020304" pitchFamily="18" charset="0"/>
                          <a:cs typeface="Times New Roman" panose="02020603050405020304" pitchFamily="18" charset="0"/>
                        </a:rPr>
                        <a:t>2.</a:t>
                      </a:r>
                    </a:p>
                  </a:txBody>
                  <a:tcPr/>
                </a:tc>
                <a:tc>
                  <a:txBody>
                    <a:bodyPr/>
                    <a:lstStyle/>
                    <a:p>
                      <a:pPr marL="0" indent="0" algn="just">
                        <a:lnSpc>
                          <a:spcPct val="150000"/>
                        </a:lnSpc>
                      </a:pPr>
                      <a:r>
                        <a:rPr lang="en-GB" sz="1300"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Credit Card Fraud Detection Using Machine</a:t>
                      </a:r>
                      <a:r>
                        <a:rPr lang="en-US" sz="1300" baseline="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Learning As Data</a:t>
                      </a:r>
                      <a:r>
                        <a:rPr lang="en-US" sz="1300" baseline="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Mining Technique</a:t>
                      </a:r>
                      <a:r>
                        <a:rPr lang="en-GB" sz="1300" dirty="0">
                          <a:latin typeface="Times New Roman" panose="02020603050405020304" pitchFamily="18" charset="0"/>
                          <a:cs typeface="Times New Roman" panose="02020603050405020304" pitchFamily="18" charset="0"/>
                        </a:rPr>
                        <a:t>’</a:t>
                      </a:r>
                      <a:r>
                        <a:rPr lang="en-GB" sz="1300" baseline="0" dirty="0">
                          <a:latin typeface="Times New Roman" panose="02020603050405020304" pitchFamily="18" charset="0"/>
                          <a:cs typeface="Times New Roman" panose="02020603050405020304" pitchFamily="18" charset="0"/>
                        </a:rPr>
                        <a:t> </a:t>
                      </a:r>
                      <a:r>
                        <a:rPr lang="en-GB" sz="1300" dirty="0">
                          <a:latin typeface="Times New Roman" panose="02020603050405020304" pitchFamily="18" charset="0"/>
                          <a:cs typeface="Times New Roman" panose="02020603050405020304" pitchFamily="18" charset="0"/>
                        </a:rPr>
                        <a:t>&amp; O. S. Yee </a:t>
                      </a:r>
                      <a:r>
                        <a:rPr lang="en-GB" sz="1300" i="1" dirty="0">
                          <a:latin typeface="Times New Roman" panose="02020603050405020304" pitchFamily="18" charset="0"/>
                          <a:cs typeface="Times New Roman" panose="02020603050405020304" pitchFamily="18" charset="0"/>
                        </a:rPr>
                        <a:t>et al </a:t>
                      </a:r>
                      <a:r>
                        <a:rPr lang="en-GB" sz="1300" dirty="0">
                          <a:latin typeface="Times New Roman" panose="02020603050405020304" pitchFamily="18" charset="0"/>
                          <a:cs typeface="Times New Roman" panose="02020603050405020304" pitchFamily="18" charset="0"/>
                        </a:rPr>
                        <a:t>[2018].</a:t>
                      </a:r>
                      <a:endParaRPr lang="en-IN" sz="1300" i="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300" baseline="0" dirty="0">
                          <a:latin typeface="Times New Roman" panose="02020603050405020304" pitchFamily="18" charset="0"/>
                          <a:cs typeface="Times New Roman" panose="02020603050405020304" pitchFamily="18" charset="0"/>
                        </a:rPr>
                        <a:t>The supervised-based classification using Bayesian network classifiers, namely K2, Naïve Bayes, and logistics classifiers, is presented in this paper.</a:t>
                      </a:r>
                      <a:endParaRPr lang="en-GB" sz="130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GB" sz="1300" dirty="0">
                          <a:latin typeface="Times New Roman" panose="02020603050405020304" pitchFamily="18" charset="0"/>
                          <a:cs typeface="Times New Roman" panose="02020603050405020304" pitchFamily="18" charset="0"/>
                        </a:rPr>
                        <a:t>Better results are</a:t>
                      </a:r>
                      <a:r>
                        <a:rPr lang="en-GB" sz="1300" baseline="0" dirty="0">
                          <a:latin typeface="Times New Roman" panose="02020603050405020304" pitchFamily="18" charset="0"/>
                          <a:cs typeface="Times New Roman" panose="02020603050405020304" pitchFamily="18" charset="0"/>
                        </a:rPr>
                        <a:t> achieved.</a:t>
                      </a:r>
                      <a:endParaRPr lang="en-GB" sz="130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GB" sz="1300" dirty="0">
                          <a:latin typeface="Times New Roman" panose="02020603050405020304" pitchFamily="18" charset="0"/>
                          <a:cs typeface="Times New Roman" panose="02020603050405020304" pitchFamily="18" charset="0"/>
                        </a:rPr>
                        <a:t>Future</a:t>
                      </a:r>
                      <a:r>
                        <a:rPr lang="en-GB" sz="1300" baseline="0" dirty="0">
                          <a:latin typeface="Times New Roman" panose="02020603050405020304" pitchFamily="18" charset="0"/>
                          <a:cs typeface="Times New Roman" panose="02020603050405020304" pitchFamily="18" charset="0"/>
                        </a:rPr>
                        <a:t> study is needed to </a:t>
                      </a:r>
                      <a:r>
                        <a:rPr lang="en-US" sz="1300" baseline="0" dirty="0">
                          <a:latin typeface="Times New Roman" panose="02020603050405020304" pitchFamily="18" charset="0"/>
                          <a:cs typeface="Times New Roman" panose="02020603050405020304" pitchFamily="18" charset="0"/>
                        </a:rPr>
                        <a:t>explore more credit Card fraud detections using real time data.</a:t>
                      </a:r>
                      <a:endParaRPr lang="en-GB" sz="13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693946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8150" y="469900"/>
            <a:ext cx="8229600" cy="596900"/>
          </a:xfrm>
          <a:prstGeom prst="rect">
            <a:avLst/>
          </a:prstGeom>
          <a:ln>
            <a:noFill/>
          </a:ln>
        </p:spPr>
        <p:txBody>
          <a:bodyP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a:r>
              <a:rPr lang="en-GB"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5" name="Content Placeholder 3"/>
          <p:cNvGraphicFramePr>
            <a:graphicFrameLocks/>
          </p:cNvGraphicFramePr>
          <p:nvPr>
            <p:extLst>
              <p:ext uri="{D42A27DB-BD31-4B8C-83A1-F6EECF244321}">
                <p14:modId xmlns:p14="http://schemas.microsoft.com/office/powerpoint/2010/main" val="3568797429"/>
              </p:ext>
            </p:extLst>
          </p:nvPr>
        </p:nvGraphicFramePr>
        <p:xfrm>
          <a:off x="492056" y="1439252"/>
          <a:ext cx="8121787" cy="4445475"/>
        </p:xfrm>
        <a:graphic>
          <a:graphicData uri="http://schemas.openxmlformats.org/drawingml/2006/table">
            <a:tbl>
              <a:tblPr firstRow="1" bandRow="1">
                <a:tableStyleId>{5C22544A-7EE6-4342-B048-85BDC9FD1C3A}</a:tableStyleId>
              </a:tblPr>
              <a:tblGrid>
                <a:gridCol w="432747">
                  <a:extLst>
                    <a:ext uri="{9D8B030D-6E8A-4147-A177-3AD203B41FA5}">
                      <a16:colId xmlns="" xmlns:a16="http://schemas.microsoft.com/office/drawing/2014/main" val="20000"/>
                    </a:ext>
                  </a:extLst>
                </a:gridCol>
                <a:gridCol w="1683026">
                  <a:extLst>
                    <a:ext uri="{9D8B030D-6E8A-4147-A177-3AD203B41FA5}">
                      <a16:colId xmlns="" xmlns:a16="http://schemas.microsoft.com/office/drawing/2014/main" val="20001"/>
                    </a:ext>
                  </a:extLst>
                </a:gridCol>
                <a:gridCol w="2195492">
                  <a:extLst>
                    <a:ext uri="{9D8B030D-6E8A-4147-A177-3AD203B41FA5}">
                      <a16:colId xmlns="" xmlns:a16="http://schemas.microsoft.com/office/drawing/2014/main" val="20002"/>
                    </a:ext>
                  </a:extLst>
                </a:gridCol>
                <a:gridCol w="1839686">
                  <a:extLst>
                    <a:ext uri="{9D8B030D-6E8A-4147-A177-3AD203B41FA5}">
                      <a16:colId xmlns="" xmlns:a16="http://schemas.microsoft.com/office/drawing/2014/main" val="20003"/>
                    </a:ext>
                  </a:extLst>
                </a:gridCol>
                <a:gridCol w="1970836">
                  <a:extLst>
                    <a:ext uri="{9D8B030D-6E8A-4147-A177-3AD203B41FA5}">
                      <a16:colId xmlns="" xmlns:a16="http://schemas.microsoft.com/office/drawing/2014/main" val="20004"/>
                    </a:ext>
                  </a:extLst>
                </a:gridCol>
              </a:tblGrid>
              <a:tr h="690201">
                <a:tc>
                  <a:txBody>
                    <a:bodyPr/>
                    <a:lstStyle/>
                    <a:p>
                      <a:pPr marL="0" marR="0" algn="ctr">
                        <a:lnSpc>
                          <a:spcPct val="150000"/>
                        </a:lnSpc>
                        <a:spcBef>
                          <a:spcPts val="0"/>
                        </a:spcBef>
                        <a:spcAft>
                          <a:spcPts val="0"/>
                        </a:spcAft>
                      </a:pPr>
                      <a:r>
                        <a:rPr lang="en-US" sz="1300" dirty="0">
                          <a:solidFill>
                            <a:schemeClr val="bg1"/>
                          </a:solidFill>
                          <a:effectLst/>
                          <a:latin typeface="Times New Roman" panose="02020603050405020304" pitchFamily="18" charset="0"/>
                          <a:cs typeface="Times New Roman" panose="02020603050405020304" pitchFamily="18" charset="0"/>
                        </a:rPr>
                        <a:t>SL. NO</a:t>
                      </a:r>
                      <a:endParaRPr lang="en-US" sz="1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solidFill>
                            <a:schemeClr val="bg1"/>
                          </a:solidFill>
                          <a:effectLst/>
                          <a:latin typeface="Times New Roman" panose="02020603050405020304" pitchFamily="18" charset="0"/>
                          <a:cs typeface="Times New Roman" panose="02020603050405020304" pitchFamily="18" charset="0"/>
                        </a:rPr>
                        <a:t>TITLE /AUTHOR</a:t>
                      </a:r>
                      <a:endParaRPr lang="en-US" sz="1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solidFill>
                            <a:schemeClr val="bg1"/>
                          </a:solidFill>
                          <a:effectLst/>
                          <a:latin typeface="Times New Roman" panose="02020603050405020304" pitchFamily="18" charset="0"/>
                          <a:cs typeface="Times New Roman" panose="02020603050405020304" pitchFamily="18" charset="0"/>
                        </a:rPr>
                        <a:t>METHODOLOGY</a:t>
                      </a:r>
                      <a:endParaRPr lang="en-US" sz="1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solidFill>
                            <a:schemeClr val="bg1"/>
                          </a:solidFill>
                          <a:effectLst/>
                          <a:latin typeface="Times New Roman" panose="02020603050405020304" pitchFamily="18" charset="0"/>
                          <a:cs typeface="Times New Roman" panose="02020603050405020304" pitchFamily="18" charset="0"/>
                        </a:rPr>
                        <a:t>ADVANTAGES</a:t>
                      </a:r>
                      <a:endParaRPr lang="en-US" sz="1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tc>
                  <a:txBody>
                    <a:bodyPr/>
                    <a:lstStyle/>
                    <a:p>
                      <a:pPr marL="0" marR="0" algn="ctr">
                        <a:lnSpc>
                          <a:spcPct val="150000"/>
                        </a:lnSpc>
                        <a:spcBef>
                          <a:spcPts val="0"/>
                        </a:spcBef>
                        <a:spcAft>
                          <a:spcPts val="0"/>
                        </a:spcAft>
                      </a:pPr>
                      <a:r>
                        <a:rPr lang="en-US" sz="1300" dirty="0">
                          <a:solidFill>
                            <a:schemeClr val="bg1"/>
                          </a:solidFill>
                          <a:effectLst/>
                          <a:latin typeface="Times New Roman" panose="02020603050405020304" pitchFamily="18" charset="0"/>
                          <a:cs typeface="Times New Roman" panose="02020603050405020304" pitchFamily="18" charset="0"/>
                        </a:rPr>
                        <a:t>DISADVANTAGES</a:t>
                      </a:r>
                      <a:endParaRPr lang="en-US" sz="13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771" marR="44771" marT="0" marB="0" anchor="ctr">
                    <a:solidFill>
                      <a:srgbClr val="990033"/>
                    </a:solidFill>
                  </a:tcPr>
                </a:tc>
                <a:extLst>
                  <a:ext uri="{0D108BD9-81ED-4DB2-BD59-A6C34878D82A}">
                    <a16:rowId xmlns="" xmlns:a16="http://schemas.microsoft.com/office/drawing/2014/main" val="10000"/>
                  </a:ext>
                </a:extLst>
              </a:tr>
              <a:tr h="1385795">
                <a:tc>
                  <a:txBody>
                    <a:bodyPr/>
                    <a:lstStyle/>
                    <a:p>
                      <a:pPr algn="just">
                        <a:lnSpc>
                          <a:spcPct val="150000"/>
                        </a:lnSpc>
                      </a:pPr>
                      <a:r>
                        <a:rPr lang="en-IN"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just">
                        <a:lnSpc>
                          <a:spcPct val="150000"/>
                        </a:lnSpc>
                      </a:pPr>
                      <a:r>
                        <a:rPr lang="en-GB" sz="1300" dirty="0">
                          <a:solidFill>
                            <a:schemeClr val="tx1"/>
                          </a:solidFill>
                          <a:latin typeface="Times New Roman" panose="02020603050405020304" pitchFamily="18" charset="0"/>
                          <a:cs typeface="Times New Roman" panose="02020603050405020304" pitchFamily="18" charset="0"/>
                        </a:rPr>
                        <a:t>‘</a:t>
                      </a:r>
                      <a:r>
                        <a:rPr lang="en-US" sz="1300" dirty="0">
                          <a:solidFill>
                            <a:schemeClr val="tx1"/>
                          </a:solidFill>
                          <a:latin typeface="Times New Roman" panose="02020603050405020304" pitchFamily="18" charset="0"/>
                          <a:cs typeface="Times New Roman" panose="02020603050405020304" pitchFamily="18" charset="0"/>
                        </a:rPr>
                        <a:t>Deep learning detecting fraud in credit card transactions</a:t>
                      </a:r>
                      <a:r>
                        <a:rPr lang="en-GB" sz="1300" dirty="0">
                          <a:solidFill>
                            <a:schemeClr val="tx1"/>
                          </a:solidFill>
                          <a:latin typeface="Times New Roman" panose="02020603050405020304" pitchFamily="18" charset="0"/>
                          <a:cs typeface="Times New Roman" panose="02020603050405020304" pitchFamily="18" charset="0"/>
                        </a:rPr>
                        <a:t>’ &amp; A. Roy </a:t>
                      </a:r>
                      <a:r>
                        <a:rPr lang="en-GB" sz="1300" i="1" dirty="0">
                          <a:solidFill>
                            <a:schemeClr val="tx1"/>
                          </a:solidFill>
                          <a:latin typeface="Times New Roman" panose="02020603050405020304" pitchFamily="18" charset="0"/>
                          <a:cs typeface="Times New Roman" panose="02020603050405020304" pitchFamily="18" charset="0"/>
                        </a:rPr>
                        <a:t>et al</a:t>
                      </a:r>
                      <a:r>
                        <a:rPr lang="en-GB" sz="1300" dirty="0">
                          <a:solidFill>
                            <a:schemeClr val="tx1"/>
                          </a:solidFill>
                          <a:latin typeface="Times New Roman" panose="02020603050405020304" pitchFamily="18" charset="0"/>
                          <a:cs typeface="Times New Roman" panose="02020603050405020304" pitchFamily="18" charset="0"/>
                        </a:rPr>
                        <a:t> [2018].</a:t>
                      </a:r>
                    </a:p>
                  </a:txBody>
                  <a:tcPr/>
                </a:tc>
                <a:tc>
                  <a:txBody>
                    <a:bodyPr/>
                    <a:lstStyle/>
                    <a:p>
                      <a:pPr algn="just">
                        <a:lnSpc>
                          <a:spcPct val="150000"/>
                        </a:lnSpc>
                      </a:pPr>
                      <a:r>
                        <a:rPr lang="en-US" sz="1300" dirty="0">
                          <a:solidFill>
                            <a:schemeClr val="tx1"/>
                          </a:solidFill>
                          <a:latin typeface="Times New Roman" panose="02020603050405020304" pitchFamily="18" charset="0"/>
                          <a:cs typeface="Times New Roman" panose="02020603050405020304" pitchFamily="18" charset="0"/>
                        </a:rPr>
                        <a:t>This paper presents, a subsection of Deep Learning topologies</a:t>
                      </a:r>
                      <a:r>
                        <a:rPr lang="en-US" sz="1300" baseline="0" dirty="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from the general artificial neural network to topologies</a:t>
                      </a:r>
                      <a:r>
                        <a:rPr lang="en-US" sz="1300" baseline="0" dirty="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with built-in time and memory components.</a:t>
                      </a:r>
                      <a:endParaRPr lang="en-GB"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71450" marR="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300" dirty="0">
                          <a:solidFill>
                            <a:schemeClr val="tx1"/>
                          </a:solidFill>
                          <a:latin typeface="Times New Roman" panose="02020603050405020304" pitchFamily="18" charset="0"/>
                          <a:cs typeface="Times New Roman" panose="02020603050405020304" pitchFamily="18" charset="0"/>
                        </a:rPr>
                        <a:t>High</a:t>
                      </a:r>
                      <a:r>
                        <a:rPr lang="en-GB" sz="1300" baseline="0" dirty="0">
                          <a:solidFill>
                            <a:schemeClr val="tx1"/>
                          </a:solidFill>
                          <a:latin typeface="Times New Roman" panose="02020603050405020304" pitchFamily="18" charset="0"/>
                          <a:cs typeface="Times New Roman" panose="02020603050405020304" pitchFamily="18" charset="0"/>
                        </a:rPr>
                        <a:t> </a:t>
                      </a:r>
                      <a:r>
                        <a:rPr lang="en-GB" sz="1300" dirty="0">
                          <a:solidFill>
                            <a:schemeClr val="tx1"/>
                          </a:solidFill>
                          <a:latin typeface="Times New Roman" panose="02020603050405020304" pitchFamily="18" charset="0"/>
                          <a:cs typeface="Times New Roman" panose="02020603050405020304" pitchFamily="18" charset="0"/>
                        </a:rPr>
                        <a:t>performance.</a:t>
                      </a:r>
                    </a:p>
                  </a:txBody>
                  <a:tcPr/>
                </a:tc>
                <a:tc>
                  <a:txBody>
                    <a:bodyPr/>
                    <a:lstStyle/>
                    <a:p>
                      <a:pPr marL="171450" indent="-171450" algn="just">
                        <a:lnSpc>
                          <a:spcPct val="150000"/>
                        </a:lnSpc>
                        <a:buFont typeface="Arial" panose="020B0604020202020204" pitchFamily="34" charset="0"/>
                        <a:buChar char="•"/>
                      </a:pPr>
                      <a:r>
                        <a:rPr lang="en-GB" sz="1300" dirty="0">
                          <a:solidFill>
                            <a:schemeClr val="tx1"/>
                          </a:solidFill>
                          <a:latin typeface="Times New Roman" panose="02020603050405020304" pitchFamily="18" charset="0"/>
                          <a:cs typeface="Times New Roman" panose="02020603050405020304" pitchFamily="18" charset="0"/>
                        </a:rPr>
                        <a:t>Initial grid search needs to be improved.</a:t>
                      </a:r>
                    </a:p>
                  </a:txBody>
                  <a:tcPr/>
                </a:tc>
                <a:extLst>
                  <a:ext uri="{0D108BD9-81ED-4DB2-BD59-A6C34878D82A}">
                    <a16:rowId xmlns="" xmlns:a16="http://schemas.microsoft.com/office/drawing/2014/main" val="10001"/>
                  </a:ext>
                </a:extLst>
              </a:tr>
              <a:tr h="1880754">
                <a:tc>
                  <a:txBody>
                    <a:bodyPr/>
                    <a:lstStyle/>
                    <a:p>
                      <a:pPr algn="just">
                        <a:lnSpc>
                          <a:spcPct val="150000"/>
                        </a:lnSpc>
                      </a:pPr>
                      <a:r>
                        <a:rPr lang="en-IN" sz="13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marL="0" indent="0" algn="just">
                        <a:lnSpc>
                          <a:spcPct val="150000"/>
                        </a:lnSpc>
                      </a:pPr>
                      <a:r>
                        <a:rPr lang="en-IN" sz="1300" dirty="0">
                          <a:solidFill>
                            <a:schemeClr val="tx1"/>
                          </a:solidFill>
                          <a:latin typeface="Times New Roman" panose="02020603050405020304" pitchFamily="18" charset="0"/>
                          <a:cs typeface="Times New Roman" panose="02020603050405020304" pitchFamily="18" charset="0"/>
                        </a:rPr>
                        <a:t>‘</a:t>
                      </a:r>
                      <a:r>
                        <a:rPr lang="en-US" sz="1300" dirty="0">
                          <a:solidFill>
                            <a:schemeClr val="tx1"/>
                          </a:solidFill>
                          <a:latin typeface="Times New Roman" panose="02020603050405020304" pitchFamily="18" charset="0"/>
                          <a:cs typeface="Times New Roman" panose="02020603050405020304" pitchFamily="18" charset="0"/>
                        </a:rPr>
                        <a:t>Real-time Credit Card Fraud Detection Using Machine Learning</a:t>
                      </a:r>
                      <a:r>
                        <a:rPr lang="en-IN" sz="1300" dirty="0">
                          <a:solidFill>
                            <a:schemeClr val="tx1"/>
                          </a:solidFill>
                          <a:latin typeface="Times New Roman" panose="02020603050405020304" pitchFamily="18" charset="0"/>
                          <a:cs typeface="Times New Roman" panose="02020603050405020304" pitchFamily="18" charset="0"/>
                        </a:rPr>
                        <a:t>’ &amp; A. Thennakoon </a:t>
                      </a:r>
                      <a:r>
                        <a:rPr lang="en-IN" sz="1300" i="1" dirty="0">
                          <a:solidFill>
                            <a:schemeClr val="tx1"/>
                          </a:solidFill>
                          <a:latin typeface="Times New Roman" panose="02020603050405020304" pitchFamily="18" charset="0"/>
                          <a:cs typeface="Times New Roman" panose="02020603050405020304" pitchFamily="18" charset="0"/>
                        </a:rPr>
                        <a:t>et</a:t>
                      </a:r>
                      <a:r>
                        <a:rPr lang="en-IN" sz="1300" i="1" baseline="0" dirty="0">
                          <a:solidFill>
                            <a:schemeClr val="tx1"/>
                          </a:solidFill>
                          <a:latin typeface="Times New Roman" panose="02020603050405020304" pitchFamily="18" charset="0"/>
                          <a:cs typeface="Times New Roman" panose="02020603050405020304" pitchFamily="18" charset="0"/>
                        </a:rPr>
                        <a:t> </a:t>
                      </a:r>
                      <a:r>
                        <a:rPr lang="en-IN" sz="1300" i="1" dirty="0">
                          <a:solidFill>
                            <a:schemeClr val="tx1"/>
                          </a:solidFill>
                          <a:latin typeface="Times New Roman" panose="02020603050405020304" pitchFamily="18" charset="0"/>
                          <a:cs typeface="Times New Roman" panose="02020603050405020304" pitchFamily="18" charset="0"/>
                        </a:rPr>
                        <a:t>al </a:t>
                      </a:r>
                      <a:r>
                        <a:rPr lang="en-IN" sz="1300" dirty="0">
                          <a:solidFill>
                            <a:schemeClr val="tx1"/>
                          </a:solidFill>
                          <a:latin typeface="Times New Roman" panose="02020603050405020304" pitchFamily="18" charset="0"/>
                          <a:cs typeface="Times New Roman" panose="02020603050405020304" pitchFamily="18" charset="0"/>
                        </a:rPr>
                        <a:t>[2019].</a:t>
                      </a:r>
                    </a:p>
                  </a:txBody>
                  <a:tcPr/>
                </a:tc>
                <a:tc>
                  <a:txBody>
                    <a:bodyPr/>
                    <a:lstStyle/>
                    <a:p>
                      <a:pPr algn="just">
                        <a:lnSpc>
                          <a:spcPct val="150000"/>
                        </a:lnSpc>
                      </a:pPr>
                      <a:r>
                        <a:rPr lang="en-US" sz="1300" dirty="0">
                          <a:solidFill>
                            <a:schemeClr val="tx1"/>
                          </a:solidFill>
                          <a:latin typeface="Times New Roman" panose="02020603050405020304" pitchFamily="18" charset="0"/>
                          <a:cs typeface="Times New Roman" panose="02020603050405020304" pitchFamily="18" charset="0"/>
                        </a:rPr>
                        <a:t>A credit-card fraud detection system for detecting four different patterns of fraudulent transactions using the best-suited algorithms is proposed in this work.</a:t>
                      </a:r>
                      <a:endParaRPr lang="en-GB"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50000"/>
                        </a:lnSpc>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It alerts the bank about the fraud pattern and accuracy rate.</a:t>
                      </a:r>
                    </a:p>
                  </a:txBody>
                  <a:tcPr/>
                </a:tc>
                <a:tc>
                  <a:txBody>
                    <a:bodyPr/>
                    <a:lstStyle/>
                    <a:p>
                      <a:pPr marL="171450" indent="-171450" algn="just">
                        <a:lnSpc>
                          <a:spcPct val="150000"/>
                        </a:lnSpc>
                        <a:buFont typeface="Arial" panose="020B0604020202020204" pitchFamily="34" charset="0"/>
                        <a:buChar char="•"/>
                      </a:pPr>
                      <a:r>
                        <a:rPr lang="en-GB" sz="1300" dirty="0">
                          <a:solidFill>
                            <a:schemeClr val="tx1"/>
                          </a:solidFill>
                          <a:latin typeface="Times New Roman" panose="02020603050405020304" pitchFamily="18" charset="0"/>
                          <a:cs typeface="Times New Roman" panose="02020603050405020304" pitchFamily="18" charset="0"/>
                        </a:rPr>
                        <a:t>Location-based frauds</a:t>
                      </a:r>
                      <a:r>
                        <a:rPr lang="en-GB" sz="1300" baseline="0" dirty="0">
                          <a:solidFill>
                            <a:schemeClr val="tx1"/>
                          </a:solidFill>
                          <a:latin typeface="Times New Roman" panose="02020603050405020304" pitchFamily="18" charset="0"/>
                          <a:cs typeface="Times New Roman" panose="02020603050405020304" pitchFamily="18" charset="0"/>
                        </a:rPr>
                        <a:t> need to be focussed. </a:t>
                      </a:r>
                    </a:p>
                    <a:p>
                      <a:pPr marL="171450" indent="-171450" algn="just">
                        <a:lnSpc>
                          <a:spcPct val="150000"/>
                        </a:lnSpc>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Better </a:t>
                      </a:r>
                      <a:r>
                        <a:rPr lang="en-US" sz="1300" baseline="0" dirty="0">
                          <a:solidFill>
                            <a:schemeClr val="tx1"/>
                          </a:solidFill>
                          <a:latin typeface="Times New Roman" panose="02020603050405020304" pitchFamily="18" charset="0"/>
                          <a:cs typeface="Times New Roman" panose="02020603050405020304" pitchFamily="18" charset="0"/>
                        </a:rPr>
                        <a:t> </a:t>
                      </a:r>
                      <a:r>
                        <a:rPr lang="en-US" sz="1300" dirty="0">
                          <a:solidFill>
                            <a:schemeClr val="tx1"/>
                          </a:solidFill>
                          <a:latin typeface="Times New Roman" panose="02020603050405020304" pitchFamily="18" charset="0"/>
                          <a:cs typeface="Times New Roman" panose="02020603050405020304" pitchFamily="18" charset="0"/>
                        </a:rPr>
                        <a:t>prediction is needed. </a:t>
                      </a:r>
                      <a:endParaRPr lang="en-GB"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18602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F27F17-F7E2-4ABC-8FD6-FB2C5955ACE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3341CF-1C0A-4D7E-B932-A5D5A65DBFE6}">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6149D09-4C9D-4986-9921-BE69442B72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Maker design</Template>
  <TotalTime>0</TotalTime>
  <Words>1823</Words>
  <Application>Microsoft Office PowerPoint</Application>
  <PresentationFormat>On-screen Show (4:3)</PresentationFormat>
  <Paragraphs>245</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2024-01-20T08:48:25Z</dcterms:created>
  <dcterms:modified xsi:type="dcterms:W3CDTF">2024-05-09T10:01:21Z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