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5143500" cx="9144000"/>
  <p:notesSz cx="6858000" cy="9144000"/>
  <p:embeddedFontLst>
    <p:embeddedFont>
      <p:font typeface="Roboto Slab"/>
      <p:regular r:id="rId42"/>
      <p:bold r:id="rId43"/>
    </p:embeddedFont>
    <p:embeddedFont>
      <p:font typeface="Robo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RobotoSlab-regular.fntdata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Roboto-regular.fntdata"/><Relationship Id="rId21" Type="http://schemas.openxmlformats.org/officeDocument/2006/relationships/slide" Target="slides/slide17.xml"/><Relationship Id="rId43" Type="http://schemas.openxmlformats.org/officeDocument/2006/relationships/font" Target="fonts/RobotoSlab-bold.fntdata"/><Relationship Id="rId24" Type="http://schemas.openxmlformats.org/officeDocument/2006/relationships/slide" Target="slides/slide20.xml"/><Relationship Id="rId46" Type="http://schemas.openxmlformats.org/officeDocument/2006/relationships/font" Target="fonts/Roboto-italic.fntdata"/><Relationship Id="rId23" Type="http://schemas.openxmlformats.org/officeDocument/2006/relationships/slide" Target="slides/slide19.xml"/><Relationship Id="rId45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Roboto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f554c6c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f554c6c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f554c6c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f554c6c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f554c6c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f554c6c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f554c6c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f554c6c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f554c6c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f554c6c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f554c6c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f554c6c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f554c6c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af554c6c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f554c6c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f554c6c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f7fa63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f7fa63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f7fa63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f7fa63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08ff579b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08ff579b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f7fa63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f7fa63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0c80958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b0c80958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f7fa636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f7fa636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b0c809585_6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b0c809585_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b0c809585_6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b0c809585_6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f7fa636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af7fa636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af7fa636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af7fa636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8876d4ed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8876d4ed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b0c809585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b0c809585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8876d4e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8876d4e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08ff579b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08ff579b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0c809585_6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b0c809585_6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b0c809585_6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b0c809585_6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b0c809585_6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b0c809585_6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b0c809585_6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b0c809585_6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b0c809585_6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b0c809585_6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b587adb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b587adb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b587adb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b587adb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b0c809585_6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b0c809585_6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08ff579b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08ff579b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08ff579b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08ff579b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08ff579b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08ff579b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08ff579b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08ff579b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08ff579b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08ff579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2233202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22233202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527902" y="807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00"/>
                </a:solidFill>
              </a:rPr>
              <a:t>JAVASCRIPT</a:t>
            </a:r>
            <a:r>
              <a:rPr lang="en">
                <a:solidFill>
                  <a:srgbClr val="FFFF00"/>
                </a:solidFill>
              </a:rPr>
              <a:t> 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BC34A"/>
                </a:solidFill>
              </a:rPr>
              <a:t>			</a:t>
            </a:r>
            <a:endParaRPr>
              <a:solidFill>
                <a:srgbClr val="8BC34A"/>
              </a:solidFill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BC34A"/>
                </a:solidFill>
              </a:rPr>
              <a:t>- Manideep </a:t>
            </a:r>
            <a:endParaRPr>
              <a:solidFill>
                <a:srgbClr val="8BC34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BC34A"/>
                </a:solidFill>
              </a:rPr>
              <a:t>						</a:t>
            </a:r>
            <a:endParaRPr>
              <a:solidFill>
                <a:srgbClr val="8BC34A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Creation of Object types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Using Object Literal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Using new </a:t>
            </a:r>
            <a:r>
              <a:rPr lang="en" sz="2400"/>
              <a:t>keyword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Using Create Method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Using function constructor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AutoNum type="arabicParenR"/>
            </a:pPr>
            <a:r>
              <a:rPr lang="en">
                <a:solidFill>
                  <a:srgbClr val="FFFF00"/>
                </a:solidFill>
              </a:rPr>
              <a:t>Using Object Literal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Syntax: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 object_name =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Property: value,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Property: value,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</a:t>
            </a:r>
            <a:r>
              <a:rPr lang="en"/>
              <a:t>...</a:t>
            </a:r>
            <a:r>
              <a:rPr lang="en"/>
              <a:t>..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Example: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 myCar = {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Make: ‘Ford’,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Model: ‘Figo’,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Description: function(){ return make + “  ”  +  model;  }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Syntax to access object properties: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Object_name.property;</a:t>
            </a:r>
            <a:endParaRPr sz="20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Examples: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myCar.model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myCar[‘model’]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2) Using new Keyword: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u="sng"/>
              <a:t>Syntax: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Var object_name  =  new Object();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u="sng"/>
              <a:t>Example: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Var myDetails  =  new Object();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myDetails.name  =  ‘Naveen’;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3) Using constructor function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Function Car(make, model, year) {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This.make = make;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This.model  =  model;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This.year  =  year;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Var myCar = new Car(‘benz’, ‘520’, ‘2017’);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4) Using Create method: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Create an object using object literal.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 technology =  { 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name:  ‘mean stack’,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displayName: function(){</a:t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console.log(this.name);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87900" y="781450"/>
            <a:ext cx="8368200" cy="3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front_end = Object.create(technology);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To assign a property to object: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Front_end.name = “Angular”;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To display the value: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front_end.displayName();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Scope: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 Scope determines the </a:t>
            </a:r>
            <a:r>
              <a:rPr lang="en"/>
              <a:t>accessibility</a:t>
            </a:r>
            <a:r>
              <a:rPr lang="en"/>
              <a:t> (</a:t>
            </a:r>
            <a:r>
              <a:rPr lang="en"/>
              <a:t>visibility)</a:t>
            </a:r>
            <a:r>
              <a:rPr lang="en"/>
              <a:t> of a variable.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Types:</a:t>
            </a:r>
            <a:endParaRPr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Global Scope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Local Scope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 Global Scope: Variable declared outside the function.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 Local Scope: Variable declared  inside the function.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Scope: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  </a:t>
            </a:r>
            <a:r>
              <a:rPr lang="en"/>
              <a:t>Variable declared outside the function which has global access.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 carName = “BMW X5” 					// Global Scope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Function displayCarName(){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console.log(this.carName);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Possibilities: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Innerhtml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document.write( 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window.alert( 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console.log( )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Scope: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 A Variable declared inside the function.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Function displayPhone(){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Var phoneName = “Iphone X”;   				//local scope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console.log(this.phoneName);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IIFE (Immediately Invocable Functions):</a:t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Syntax: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(function (parameter, parameter){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//stmts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//stmts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})();</a:t>
            </a:r>
            <a:endParaRPr/>
          </a:p>
        </p:txBody>
      </p:sp>
      <p:sp>
        <p:nvSpPr>
          <p:cNvPr id="184" name="Google Shape;184;p33"/>
          <p:cNvSpPr/>
          <p:nvPr/>
        </p:nvSpPr>
        <p:spPr>
          <a:xfrm>
            <a:off x="489850" y="1609550"/>
            <a:ext cx="431400" cy="23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Events:</a:t>
            </a:r>
            <a:endParaRPr/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 </a:t>
            </a:r>
            <a:r>
              <a:rPr b="1" lang="en">
                <a:solidFill>
                  <a:srgbClr val="FFFFFF"/>
                </a:solidFill>
              </a:rPr>
              <a:t>An HTML event can be something the browser does, or something a user              does.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Example: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arenR"/>
            </a:pPr>
            <a:r>
              <a:rPr b="1" lang="en">
                <a:solidFill>
                  <a:srgbClr val="FFFFFF"/>
                </a:solidFill>
              </a:rPr>
              <a:t>An HTML web page has finished loading.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arenR"/>
            </a:pPr>
            <a:r>
              <a:rPr b="1" lang="en">
                <a:solidFill>
                  <a:srgbClr val="FFFFFF"/>
                </a:solidFill>
              </a:rPr>
              <a:t>An HTML input field was changed.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arenR"/>
            </a:pPr>
            <a:r>
              <a:rPr b="1" lang="en">
                <a:solidFill>
                  <a:srgbClr val="FFFFFF"/>
                </a:solidFill>
              </a:rPr>
              <a:t>An HTML button was clicked.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Arrays:</a:t>
            </a:r>
            <a:endParaRPr/>
          </a:p>
        </p:txBody>
      </p:sp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Arrays are used to store multiple values into a single variable.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Syntax: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Var variable_name = [value1, value2, value3, … ];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Example: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Var students = [“Hari”, “Prasad”, “Nihanth”, “Hema Sai”];</a:t>
            </a:r>
            <a:endParaRPr/>
          </a:p>
        </p:txBody>
      </p:sp>
      <p:sp>
        <p:nvSpPr>
          <p:cNvPr id="197" name="Google Shape;197;p35"/>
          <p:cNvSpPr/>
          <p:nvPr/>
        </p:nvSpPr>
        <p:spPr>
          <a:xfrm>
            <a:off x="469525" y="1621200"/>
            <a:ext cx="358500" cy="22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</a:t>
            </a:r>
            <a:endParaRPr/>
          </a:p>
        </p:txBody>
      </p:sp>
      <p:sp>
        <p:nvSpPr>
          <p:cNvPr id="203" name="Google Shape;203;p3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a.toString();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push( 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pop( 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splice(index_pos, delete_num, “new_value”, “new_value”);  // To add and 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concat( second_arr);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Sort(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Reverse( 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Events:</a:t>
            </a:r>
            <a:endParaRPr/>
          </a:p>
        </p:txBody>
      </p:sp>
      <p:pic>
        <p:nvPicPr>
          <p:cNvPr id="209" name="Google Shape;2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25" y="1478175"/>
            <a:ext cx="7518975" cy="318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Strings:	</a:t>
            </a:r>
            <a:endParaRPr/>
          </a:p>
        </p:txBody>
      </p:sp>
      <p:sp>
        <p:nvSpPr>
          <p:cNvPr id="215" name="Google Shape;215;p3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Strings are used for storing and manipulating text.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Javascript strings simply stores a series of characters.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Var car</a:t>
            </a:r>
            <a:r>
              <a:rPr lang="en"/>
              <a:t>Name</a:t>
            </a:r>
            <a:r>
              <a:rPr lang="en"/>
              <a:t> = “Volvo XC60.”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Var answer = “It’s all right.”;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Var answer = “It’s all ‘right.’ ”;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Var answer = ‘It’s all right.’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8"/>
          <p:cNvSpPr/>
          <p:nvPr/>
        </p:nvSpPr>
        <p:spPr>
          <a:xfrm>
            <a:off x="469525" y="1621200"/>
            <a:ext cx="358500" cy="22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8"/>
          <p:cNvSpPr/>
          <p:nvPr/>
        </p:nvSpPr>
        <p:spPr>
          <a:xfrm>
            <a:off x="469525" y="2111850"/>
            <a:ext cx="358500" cy="22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Methods:</a:t>
            </a:r>
            <a:endParaRPr/>
          </a:p>
        </p:txBody>
      </p:sp>
      <p:sp>
        <p:nvSpPr>
          <p:cNvPr id="223" name="Google Shape;223;p3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Length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indexOf(string)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lastIndexOf(string)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slice(start, end)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substr(start, len)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toUpperCase()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toLowerCase()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concat(“ ”, str)                         //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.concat(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"World!"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charAt(index);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Object:</a:t>
            </a:r>
            <a:endParaRPr/>
          </a:p>
        </p:txBody>
      </p:sp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Represents a single moment in time.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Syntax: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New Date(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New Date(millisec)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New Date(dateString)       // 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October 13, 2014 11:13:00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	New Date(year, month, date, hrs, mins, secs, millisecs)</a:t>
            </a:r>
            <a:endParaRPr/>
          </a:p>
        </p:txBody>
      </p:sp>
      <p:sp>
        <p:nvSpPr>
          <p:cNvPr id="230" name="Google Shape;230;p40"/>
          <p:cNvSpPr/>
          <p:nvPr/>
        </p:nvSpPr>
        <p:spPr>
          <a:xfrm>
            <a:off x="469525" y="1621200"/>
            <a:ext cx="358500" cy="22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0"/>
          <p:cNvSpPr/>
          <p:nvPr/>
        </p:nvSpPr>
        <p:spPr>
          <a:xfrm>
            <a:off x="469525" y="2088500"/>
            <a:ext cx="358500" cy="22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237" name="Google Shape;237;p4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Get Methods	</a:t>
            </a:r>
            <a:r>
              <a:rPr lang="en"/>
              <a:t>							</a:t>
            </a:r>
            <a:r>
              <a:rPr lang="en" u="sng"/>
              <a:t>Set Methods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getDate()								setDate()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getDay()									setFullYear()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getFullYear()								setHours()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getHours()								setMonth()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getMinutes()								setMinutes()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Operators: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Arithmetic</a:t>
            </a:r>
            <a:r>
              <a:rPr lang="en" sz="2400"/>
              <a:t> Operators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Assignment Operators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Comparison Operators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Logical Operators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Statements</a:t>
            </a:r>
            <a:endParaRPr/>
          </a:p>
        </p:txBody>
      </p:sp>
      <p:sp>
        <p:nvSpPr>
          <p:cNvPr id="243" name="Google Shape;243;p4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Statements are used to perform different actions based on different conditions.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Types of Conditional </a:t>
            </a:r>
            <a:r>
              <a:rPr lang="en"/>
              <a:t>Statements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2"/>
          <p:cNvSpPr/>
          <p:nvPr/>
        </p:nvSpPr>
        <p:spPr>
          <a:xfrm>
            <a:off x="469525" y="1621200"/>
            <a:ext cx="358500" cy="22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625" y="3213625"/>
            <a:ext cx="6736650" cy="1104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2"/>
          <p:cNvSpPr/>
          <p:nvPr/>
        </p:nvSpPr>
        <p:spPr>
          <a:xfrm>
            <a:off x="904225" y="2460900"/>
            <a:ext cx="358500" cy="22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else If Statement:</a:t>
            </a:r>
            <a:endParaRPr/>
          </a:p>
        </p:txBody>
      </p:sp>
      <p:sp>
        <p:nvSpPr>
          <p:cNvPr id="252" name="Google Shape;252;p4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Syntax: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if(condition1){</a:t>
            </a:r>
            <a:endParaRPr/>
          </a:p>
          <a:p>
            <a:pPr indent="45720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// block of code to  be executed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}else if (condition2){</a:t>
            </a:r>
            <a:endParaRPr/>
          </a:p>
          <a:p>
            <a:pPr indent="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// block of code to be executed.</a:t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}else{</a:t>
            </a:r>
            <a:endParaRPr/>
          </a:p>
          <a:p>
            <a:pPr indent="45720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// block of code to be executed.  }	</a:t>
            </a:r>
            <a:endParaRPr/>
          </a:p>
        </p:txBody>
      </p:sp>
      <p:sp>
        <p:nvSpPr>
          <p:cNvPr id="253" name="Google Shape;253;p43"/>
          <p:cNvSpPr/>
          <p:nvPr/>
        </p:nvSpPr>
        <p:spPr>
          <a:xfrm>
            <a:off x="469525" y="1621200"/>
            <a:ext cx="358500" cy="22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Statement</a:t>
            </a:r>
            <a:endParaRPr/>
          </a:p>
        </p:txBody>
      </p:sp>
      <p:sp>
        <p:nvSpPr>
          <p:cNvPr id="259" name="Google Shape;259;p4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Switch(expression){</a:t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Case n:  //block	break;</a:t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Case n:  //block	break;</a:t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Case n:  //block	break;</a:t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default : //block;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4"/>
          <p:cNvSpPr/>
          <p:nvPr/>
        </p:nvSpPr>
        <p:spPr>
          <a:xfrm>
            <a:off x="469525" y="1621200"/>
            <a:ext cx="358500" cy="22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/>
          <p:nvPr>
            <p:ph type="title"/>
          </p:nvPr>
        </p:nvSpPr>
        <p:spPr>
          <a:xfrm>
            <a:off x="387900" y="458025"/>
            <a:ext cx="87150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Looping Statements:</a:t>
            </a:r>
            <a:endParaRPr/>
          </a:p>
        </p:txBody>
      </p:sp>
      <p:sp>
        <p:nvSpPr>
          <p:cNvPr id="266" name="Google Shape;266;p4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can execute a block of code a number of lines.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Types: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1)	While / do-while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2) 	For</a:t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3) 	for-in		</a:t>
            </a:r>
            <a:endParaRPr/>
          </a:p>
        </p:txBody>
      </p:sp>
      <p:sp>
        <p:nvSpPr>
          <p:cNvPr id="267" name="Google Shape;267;p45"/>
          <p:cNvSpPr/>
          <p:nvPr/>
        </p:nvSpPr>
        <p:spPr>
          <a:xfrm>
            <a:off x="469525" y="1621200"/>
            <a:ext cx="358500" cy="22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Manipulation:</a:t>
            </a:r>
            <a:endParaRPr/>
          </a:p>
        </p:txBody>
      </p:sp>
      <p:sp>
        <p:nvSpPr>
          <p:cNvPr id="273" name="Google Shape;273;p4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Finding HTML Elements: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document.getElementById(‘ value ’);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document.getElementsByTagName(‘ value ’);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document.getElementsByClassName( name )</a:t>
            </a:r>
            <a:endParaRPr/>
          </a:p>
        </p:txBody>
      </p:sp>
      <p:sp>
        <p:nvSpPr>
          <p:cNvPr id="274" name="Google Shape;274;p46"/>
          <p:cNvSpPr/>
          <p:nvPr/>
        </p:nvSpPr>
        <p:spPr>
          <a:xfrm>
            <a:off x="489875" y="1586200"/>
            <a:ext cx="466500" cy="24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 Prototypes</a:t>
            </a:r>
            <a:endParaRPr b="1"/>
          </a:p>
        </p:txBody>
      </p:sp>
      <p:sp>
        <p:nvSpPr>
          <p:cNvPr id="280" name="Google Shape;280;p4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Every Javascript Object has a prototype. The prototype is also an object.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All Javascript objects inherit properties and methods from their prototype.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Objects created using object literal or with new Object ( ), inherit from a prototype called Object.prototype.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Object.prototype is on the top of the prototype chain.</a:t>
            </a:r>
            <a:endParaRPr/>
          </a:p>
        </p:txBody>
      </p:sp>
      <p:sp>
        <p:nvSpPr>
          <p:cNvPr id="281" name="Google Shape;281;p47"/>
          <p:cNvSpPr/>
          <p:nvPr/>
        </p:nvSpPr>
        <p:spPr>
          <a:xfrm>
            <a:off x="513200" y="1632850"/>
            <a:ext cx="408300" cy="140100"/>
          </a:xfrm>
          <a:prstGeom prst="rightArrow">
            <a:avLst>
              <a:gd fmla="val 10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7"/>
          <p:cNvSpPr/>
          <p:nvPr/>
        </p:nvSpPr>
        <p:spPr>
          <a:xfrm>
            <a:off x="513200" y="2170150"/>
            <a:ext cx="408300" cy="140100"/>
          </a:xfrm>
          <a:prstGeom prst="rightArrow">
            <a:avLst>
              <a:gd fmla="val 10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7"/>
          <p:cNvSpPr/>
          <p:nvPr/>
        </p:nvSpPr>
        <p:spPr>
          <a:xfrm>
            <a:off x="513200" y="2707450"/>
            <a:ext cx="408300" cy="140100"/>
          </a:xfrm>
          <a:prstGeom prst="rightArrow">
            <a:avLst>
              <a:gd fmla="val 10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7"/>
          <p:cNvSpPr/>
          <p:nvPr/>
        </p:nvSpPr>
        <p:spPr>
          <a:xfrm>
            <a:off x="513200" y="3524600"/>
            <a:ext cx="408300" cy="140100"/>
          </a:xfrm>
          <a:prstGeom prst="rightArrow">
            <a:avLst>
              <a:gd fmla="val 10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</a:t>
            </a:r>
            <a:r>
              <a:rPr lang="en"/>
              <a:t> Operators: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99" y="1490988"/>
            <a:ext cx="817592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Operators: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50" y="1623075"/>
            <a:ext cx="819850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Operators: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1343175"/>
            <a:ext cx="7580350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Operators: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603613"/>
            <a:ext cx="579120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888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Objects: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081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object is a standard alone entity.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object is collection of properties.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Property is an association between a name (key) and a value.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property’s value can be a function, in which case the property is known as method.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