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256" r:id="rId2"/>
    <p:sldId id="269" r:id="rId3"/>
    <p:sldId id="257" r:id="rId4"/>
    <p:sldId id="270" r:id="rId5"/>
    <p:sldId id="271" r:id="rId6"/>
    <p:sldId id="272" r:id="rId7"/>
    <p:sldId id="258" r:id="rId8"/>
    <p:sldId id="259" r:id="rId9"/>
    <p:sldId id="260" r:id="rId10"/>
    <p:sldId id="266" r:id="rId11"/>
    <p:sldId id="273" r:id="rId12"/>
    <p:sldId id="274" r:id="rId13"/>
    <p:sldId id="275" r:id="rId14"/>
    <p:sldId id="276" r:id="rId15"/>
    <p:sldId id="277" r:id="rId16"/>
    <p:sldId id="278" r:id="rId17"/>
    <p:sldId id="279" r:id="rId18"/>
    <p:sldId id="289" r:id="rId19"/>
    <p:sldId id="282" r:id="rId20"/>
    <p:sldId id="283" r:id="rId21"/>
    <p:sldId id="284" r:id="rId22"/>
    <p:sldId id="286" r:id="rId23"/>
    <p:sldId id="285" r:id="rId24"/>
    <p:sldId id="287" r:id="rId25"/>
    <p:sldId id="288" r:id="rId26"/>
    <p:sldId id="264" r:id="rId27"/>
    <p:sldId id="265" r:id="rId28"/>
    <p:sldId id="29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6601" autoAdjust="0"/>
  </p:normalViewPr>
  <p:slideViewPr>
    <p:cSldViewPr snapToGrid="0">
      <p:cViewPr varScale="1">
        <p:scale>
          <a:sx n="82" d="100"/>
          <a:sy n="82" d="100"/>
        </p:scale>
        <p:origin x="150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extLst>
      <p:ext uri="{BB962C8B-B14F-4D97-AF65-F5344CB8AC3E}">
        <p14:creationId xmlns:p14="http://schemas.microsoft.com/office/powerpoint/2010/main" val="23205935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1</a:t>
            </a:fld>
            <a:endParaRPr lang="en-US" dirty="0"/>
          </a:p>
        </p:txBody>
      </p:sp>
    </p:spTree>
    <p:extLst>
      <p:ext uri="{BB962C8B-B14F-4D97-AF65-F5344CB8AC3E}">
        <p14:creationId xmlns:p14="http://schemas.microsoft.com/office/powerpoint/2010/main" val="177038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3</a:t>
            </a:fld>
            <a:endParaRPr lang="en-US" dirty="0"/>
          </a:p>
        </p:txBody>
      </p:sp>
    </p:spTree>
    <p:extLst>
      <p:ext uri="{BB962C8B-B14F-4D97-AF65-F5344CB8AC3E}">
        <p14:creationId xmlns:p14="http://schemas.microsoft.com/office/powerpoint/2010/main" val="366703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15</a:t>
            </a:fld>
            <a:endParaRPr lang="en-US" dirty="0"/>
          </a:p>
        </p:txBody>
      </p:sp>
    </p:spTree>
    <p:extLst>
      <p:ext uri="{BB962C8B-B14F-4D97-AF65-F5344CB8AC3E}">
        <p14:creationId xmlns:p14="http://schemas.microsoft.com/office/powerpoint/2010/main" val="34783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20</a:t>
            </a:fld>
            <a:endParaRPr lang="en-US" dirty="0"/>
          </a:p>
        </p:txBody>
      </p:sp>
    </p:spTree>
    <p:extLst>
      <p:ext uri="{BB962C8B-B14F-4D97-AF65-F5344CB8AC3E}">
        <p14:creationId xmlns:p14="http://schemas.microsoft.com/office/powerpoint/2010/main" val="416449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23</a:t>
            </a:fld>
            <a:endParaRPr lang="en-US" dirty="0"/>
          </a:p>
        </p:txBody>
      </p:sp>
    </p:spTree>
    <p:extLst>
      <p:ext uri="{BB962C8B-B14F-4D97-AF65-F5344CB8AC3E}">
        <p14:creationId xmlns:p14="http://schemas.microsoft.com/office/powerpoint/2010/main" val="393127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33092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0163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4859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9103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209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75738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7833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3632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217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383903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7946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4166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770638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89647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3416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918792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6/2/2024</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dirty="0"/>
          </a:p>
        </p:txBody>
      </p:sp>
    </p:spTree>
    <p:extLst>
      <p:ext uri="{BB962C8B-B14F-4D97-AF65-F5344CB8AC3E}">
        <p14:creationId xmlns:p14="http://schemas.microsoft.com/office/powerpoint/2010/main" val="21886065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korben.info/fin-de-lanonymat-la-reconnaissance-faciale-en-1-clic.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extLst>
              <a:ext uri="{837473B0-CC2E-450A-ABE3-18F120FF3D39}">
                <a1611:picAttrSrcUrl xmlns:a1611="http://schemas.microsoft.com/office/drawing/2016/11/main" r:id="rId4"/>
              </a:ext>
            </a:extLst>
          </a:blip>
          <a:srcRect/>
          <a:stretch>
            <a:fillRect l="-10000" r="-10000"/>
          </a:stretch>
        </a:blipFill>
        <a:effectLst/>
      </p:bgPr>
    </p:bg>
    <p:spTree>
      <p:nvGrpSpPr>
        <p:cNvPr id="1" name=""/>
        <p:cNvGrpSpPr/>
        <p:nvPr/>
      </p:nvGrpSpPr>
      <p:grpSpPr>
        <a:xfrm>
          <a:off x="0" y="0"/>
          <a:ext cx="0" cy="0"/>
          <a:chOff x="0" y="0"/>
          <a:chExt cx="0" cy="0"/>
        </a:xfrm>
      </p:grpSpPr>
      <p:sp>
        <p:nvSpPr>
          <p:cNvPr id="1048586" name="Rectangle 1"/>
          <p:cNvSpPr>
            <a:spLocks noChangeArrowheads="1"/>
          </p:cNvSpPr>
          <p:nvPr/>
        </p:nvSpPr>
        <p:spPr bwMode="auto">
          <a:xfrm>
            <a:off x="0" y="-145316"/>
            <a:ext cx="9144000" cy="9677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SREENIVASA INSTITUTE OF TECHNOLOGY AND  MANAGEMENT STUDIES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(Autonomous)</a:t>
            </a:r>
            <a:endParaRPr kumimoji="0" lang="en-US" sz="1050" b="0" i="0" u="none" strike="noStrike" cap="none" normalizeH="0" baseline="0" dirty="0">
              <a:ln>
                <a:noFill/>
              </a:ln>
              <a:solidFill>
                <a:schemeClr val="tx1"/>
              </a:solidFill>
              <a:effectLst/>
              <a:latin typeface="Arial" pitchFamily="34" charset="0"/>
              <a:cs typeface="Arial" pitchFamily="34" charset="0"/>
            </a:endParaRPr>
          </a:p>
        </p:txBody>
      </p:sp>
      <p:sp>
        <p:nvSpPr>
          <p:cNvPr id="1048587" name="Rectangle 2"/>
          <p:cNvSpPr>
            <a:spLocks noChangeArrowheads="1"/>
          </p:cNvSpPr>
          <p:nvPr/>
        </p:nvSpPr>
        <p:spPr bwMode="auto">
          <a:xfrm>
            <a:off x="1447800" y="762000"/>
            <a:ext cx="63246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Arial Black" pitchFamily="34" charset="0"/>
                <a:ea typeface="Calibri" pitchFamily="34" charset="0"/>
                <a:cs typeface="Times New Roman" pitchFamily="18" charset="0"/>
              </a:rPr>
              <a:t>DEPARTMENT OF CSE -AR</a:t>
            </a:r>
            <a:r>
              <a:rPr lang="en-US" sz="1600" b="1" dirty="0">
                <a:latin typeface="Arial Black" pitchFamily="34" charset="0"/>
                <a:ea typeface="Calibri" pitchFamily="34" charset="0"/>
                <a:cs typeface="Times New Roman" pitchFamily="18" charset="0"/>
              </a:rPr>
              <a:t>I</a:t>
            </a:r>
            <a:r>
              <a:rPr kumimoji="0" lang="en-US" sz="1600" b="1" i="0" u="none" strike="noStrike" cap="none" normalizeH="0" baseline="0" dirty="0">
                <a:ln>
                  <a:noFill/>
                </a:ln>
                <a:solidFill>
                  <a:schemeClr val="tx1"/>
                </a:solidFill>
                <a:effectLst/>
                <a:latin typeface="Arial Black" pitchFamily="34" charset="0"/>
                <a:ea typeface="Calibri" pitchFamily="34" charset="0"/>
                <a:cs typeface="Times New Roman" pitchFamily="18" charset="0"/>
              </a:rPr>
              <a:t>TIFICIAL INTELLIGENCE</a:t>
            </a:r>
            <a:endParaRPr kumimoji="0" lang="en-US" sz="900" b="0" i="0" u="none" strike="noStrike" cap="none" normalizeH="0" baseline="0" dirty="0">
              <a:ln>
                <a:noFill/>
              </a:ln>
              <a:solidFill>
                <a:schemeClr val="tx1"/>
              </a:solidFill>
              <a:effectLst/>
              <a:latin typeface="Arial Black"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(2023-2024)</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2097152" name="Picture 5"/>
          <p:cNvPicPr>
            <a:picLocks/>
          </p:cNvPicPr>
          <p:nvPr/>
        </p:nvPicPr>
        <p:blipFill>
          <a:blip r:embed="rId5"/>
          <a:srcRect/>
          <a:stretch>
            <a:fillRect/>
          </a:stretch>
        </p:blipFill>
        <p:spPr bwMode="auto">
          <a:xfrm>
            <a:off x="495300" y="598407"/>
            <a:ext cx="876300" cy="1043351"/>
          </a:xfrm>
          <a:prstGeom prst="rect">
            <a:avLst/>
          </a:prstGeom>
          <a:noFill/>
          <a:ln w="9525">
            <a:noFill/>
            <a:miter lim="800000"/>
            <a:headEnd/>
            <a:tailEnd/>
          </a:ln>
        </p:spPr>
      </p:pic>
      <p:sp>
        <p:nvSpPr>
          <p:cNvPr id="1048588" name="Rectangle 3"/>
          <p:cNvSpPr>
            <a:spLocks noChangeArrowheads="1"/>
          </p:cNvSpPr>
          <p:nvPr/>
        </p:nvSpPr>
        <p:spPr bwMode="auto">
          <a:xfrm>
            <a:off x="0" y="1447801"/>
            <a:ext cx="914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FINAL PROJECT SKILLS</a:t>
            </a:r>
          </a:p>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a:t>
            </a:r>
          </a:p>
          <a:p>
            <a:pPr marL="0" marR="0" lvl="0" indent="0" algn="ctr" defTabSz="914400" rtl="0" eaLnBrk="1" fontAlgn="base" latinLnBrk="0" hangingPunct="1">
              <a:lnSpc>
                <a:spcPct val="100000"/>
              </a:lnSpc>
              <a:spcBef>
                <a:spcPct val="0"/>
              </a:spcBef>
              <a:spcAft>
                <a:spcPct val="0"/>
              </a:spcAft>
              <a:buClrTx/>
              <a:buSzTx/>
              <a:buFontTx/>
              <a:buNone/>
            </a:pPr>
            <a:r>
              <a:rPr lang="en-US" sz="2000" b="1" dirty="0">
                <a:latin typeface="Arial" pitchFamily="34" charset="0"/>
                <a:cs typeface="Arial" pitchFamily="34" charset="0"/>
              </a:rPr>
              <a:t>AGE DETECTION USING DEEP LEARNING</a:t>
            </a:r>
          </a:p>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Arial" pitchFamily="34" charset="0"/>
              <a:cs typeface="Arial" pitchFamily="34" charset="0"/>
            </a:endParaRPr>
          </a:p>
        </p:txBody>
      </p:sp>
      <p:sp>
        <p:nvSpPr>
          <p:cNvPr id="2" name="Title 1">
            <a:extLst>
              <a:ext uri="{FF2B5EF4-FFF2-40B4-BE49-F238E27FC236}">
                <a16:creationId xmlns:a16="http://schemas.microsoft.com/office/drawing/2014/main" id="{74F59276-E497-58C3-D0CF-8D21B01E3DC5}"/>
              </a:ext>
            </a:extLst>
          </p:cNvPr>
          <p:cNvSpPr>
            <a:spLocks noGrp="1"/>
          </p:cNvSpPr>
          <p:nvPr>
            <p:ph type="title"/>
          </p:nvPr>
        </p:nvSpPr>
        <p:spPr>
          <a:xfrm>
            <a:off x="4724400" y="3337949"/>
            <a:ext cx="4419600" cy="1459587"/>
          </a:xfrm>
        </p:spPr>
        <p:txBody>
          <a:bodyPr>
            <a:noAutofit/>
          </a:bodyPr>
          <a:lstStyle/>
          <a:p>
            <a:r>
              <a:rPr lang="en-IN" sz="1800" b="1" dirty="0">
                <a:solidFill>
                  <a:schemeClr val="tx1"/>
                </a:solidFill>
                <a:latin typeface="Times New Roman" pitchFamily="18" charset="0"/>
                <a:cs typeface="Times New Roman" pitchFamily="18" charset="0"/>
              </a:rPr>
              <a:t>BY</a:t>
            </a:r>
            <a:br>
              <a:rPr lang="en-IN" sz="1800" b="1" dirty="0">
                <a:solidFill>
                  <a:schemeClr val="tx1"/>
                </a:solidFill>
                <a:latin typeface="Times New Roman" pitchFamily="18" charset="0"/>
                <a:cs typeface="Times New Roman" pitchFamily="18" charset="0"/>
              </a:rPr>
            </a:br>
            <a:r>
              <a:rPr lang="en-IN" sz="1800" b="1" dirty="0">
                <a:solidFill>
                  <a:schemeClr val="tx1"/>
                </a:solidFill>
                <a:latin typeface="Times New Roman" pitchFamily="18" charset="0"/>
                <a:cs typeface="Times New Roman" pitchFamily="18" charset="0"/>
              </a:rPr>
              <a:t>P. SINDHU                            21751A3131</a:t>
            </a:r>
            <a:br>
              <a:rPr lang="en-IN" sz="1800" b="1" dirty="0">
                <a:solidFill>
                  <a:schemeClr val="tx1"/>
                </a:solidFill>
                <a:latin typeface="Times New Roman" pitchFamily="18" charset="0"/>
                <a:cs typeface="Times New Roman" pitchFamily="18" charset="0"/>
              </a:rPr>
            </a:br>
            <a:r>
              <a:rPr lang="en-IN" sz="1800" b="1" dirty="0">
                <a:solidFill>
                  <a:schemeClr val="tx1"/>
                </a:solidFill>
                <a:latin typeface="Times New Roman" pitchFamily="18" charset="0"/>
                <a:cs typeface="Times New Roman" pitchFamily="18" charset="0"/>
              </a:rPr>
              <a:t>K. VAISHALI                       21751A3115</a:t>
            </a:r>
            <a:br>
              <a:rPr lang="en-IN" sz="1800" b="1" dirty="0">
                <a:solidFill>
                  <a:schemeClr val="tx1"/>
                </a:solidFill>
                <a:latin typeface="Times New Roman" pitchFamily="18" charset="0"/>
                <a:cs typeface="Times New Roman" pitchFamily="18" charset="0"/>
              </a:rPr>
            </a:br>
            <a:r>
              <a:rPr lang="en-IN" sz="1800" b="1" dirty="0">
                <a:solidFill>
                  <a:schemeClr val="tx1"/>
                </a:solidFill>
                <a:latin typeface="Times New Roman" pitchFamily="18" charset="0"/>
                <a:cs typeface="Times New Roman" pitchFamily="18" charset="0"/>
              </a:rPr>
              <a:t>P. SANJANA                         21751A3126</a:t>
            </a:r>
            <a:br>
              <a:rPr lang="en-IN" sz="1800" b="1" dirty="0">
                <a:solidFill>
                  <a:schemeClr val="tx1"/>
                </a:solidFill>
                <a:latin typeface="Times New Roman" pitchFamily="18" charset="0"/>
                <a:cs typeface="Times New Roman" pitchFamily="18" charset="0"/>
              </a:rPr>
            </a:br>
            <a:r>
              <a:rPr lang="en-IN" sz="1800" b="1" dirty="0">
                <a:solidFill>
                  <a:schemeClr val="tx1"/>
                </a:solidFill>
                <a:latin typeface="Times New Roman" pitchFamily="18" charset="0"/>
                <a:cs typeface="Times New Roman" pitchFamily="18" charset="0"/>
              </a:rPr>
              <a:t> M. SREE VAISHNAVI        21751A3143</a:t>
            </a:r>
          </a:p>
        </p:txBody>
      </p:sp>
      <p:sp>
        <p:nvSpPr>
          <p:cNvPr id="1048590" name="Text Placeholder 16"/>
          <p:cNvSpPr>
            <a:spLocks noGrp="1"/>
          </p:cNvSpPr>
          <p:nvPr>
            <p:ph type="body" idx="4294967295"/>
          </p:nvPr>
        </p:nvSpPr>
        <p:spPr>
          <a:xfrm>
            <a:off x="0" y="3224213"/>
            <a:ext cx="4498975" cy="1957387"/>
          </a:xfrm>
        </p:spPr>
        <p:txBody>
          <a:bodyPr vert="horz" lIns="91440" tIns="45720" rIns="91440" bIns="45720" rtlCol="0" anchor="t">
            <a:noAutofit/>
          </a:bodyPr>
          <a:lstStyle/>
          <a:p>
            <a:pPr marL="0" indent="0" algn="ctr">
              <a:buNone/>
            </a:pPr>
            <a:r>
              <a:rPr lang="en-US" sz="1600" b="1" dirty="0">
                <a:solidFill>
                  <a:schemeClr val="tx1"/>
                </a:solidFill>
                <a:latin typeface="Times New Roman" pitchFamily="18" charset="0"/>
                <a:ea typeface="Calibri" pitchFamily="34" charset="0"/>
                <a:cs typeface="Times New Roman" pitchFamily="18" charset="0"/>
              </a:rPr>
              <a:t>Under the Guidance of</a:t>
            </a:r>
          </a:p>
          <a:p>
            <a:pPr marL="0" indent="0" algn="ctr">
              <a:buNone/>
            </a:pPr>
            <a:r>
              <a:rPr lang="en-US" sz="1800" b="1" dirty="0">
                <a:solidFill>
                  <a:schemeClr val="tx1"/>
                </a:solidFill>
                <a:latin typeface="Times New Roman" pitchFamily="18" charset="0"/>
                <a:ea typeface="Calibri" pitchFamily="34" charset="0"/>
                <a:cs typeface="Times New Roman" pitchFamily="18" charset="0"/>
              </a:rPr>
              <a:t>Dr. N. GAYATRI DEVI</a:t>
            </a:r>
          </a:p>
          <a:p>
            <a:pPr marL="0" indent="0" algn="ctr">
              <a:buNone/>
            </a:pPr>
            <a:r>
              <a:rPr lang="en-US" sz="1600" b="1" dirty="0">
                <a:solidFill>
                  <a:schemeClr val="tx1"/>
                </a:solidFill>
                <a:latin typeface="Times New Roman" pitchFamily="18" charset="0"/>
                <a:ea typeface="Calibri" pitchFamily="34" charset="0"/>
                <a:cs typeface="Times New Roman" pitchFamily="18" charset="0"/>
              </a:rPr>
              <a:t> Associate Professor </a:t>
            </a:r>
          </a:p>
          <a:p>
            <a:pPr marL="0" indent="0" algn="ctr">
              <a:buNone/>
            </a:pPr>
            <a:r>
              <a:rPr lang="en-US" sz="1600" b="1" dirty="0">
                <a:solidFill>
                  <a:schemeClr val="tx1"/>
                </a:solidFill>
                <a:latin typeface="Times New Roman"/>
                <a:ea typeface="Calibri" pitchFamily="34" charset="0"/>
                <a:cs typeface="Times New Roman"/>
              </a:rPr>
              <a:t>Department of CSE-Artificial Intelligence ,</a:t>
            </a:r>
          </a:p>
          <a:p>
            <a:pPr marL="0" indent="0" algn="ctr">
              <a:buNone/>
            </a:pPr>
            <a:r>
              <a:rPr lang="en-US" sz="1600" b="1" dirty="0">
                <a:solidFill>
                  <a:schemeClr val="tx1"/>
                </a:solidFill>
                <a:latin typeface="Times New Roman" pitchFamily="18" charset="0"/>
                <a:ea typeface="Calibri" pitchFamily="34" charset="0"/>
                <a:cs typeface="Times New Roman" pitchFamily="18" charset="0"/>
              </a:rPr>
              <a:t>Sreenivasa Institute of Technology and </a:t>
            </a:r>
          </a:p>
          <a:p>
            <a:pPr marL="0" indent="0" algn="ctr">
              <a:buNone/>
            </a:pPr>
            <a:r>
              <a:rPr lang="en-US" sz="1600" b="1" dirty="0">
                <a:solidFill>
                  <a:schemeClr val="tx1"/>
                </a:solidFill>
                <a:latin typeface="Times New Roman" pitchFamily="18" charset="0"/>
                <a:ea typeface="Calibri" pitchFamily="34" charset="0"/>
                <a:cs typeface="Times New Roman" pitchFamily="18" charset="0"/>
              </a:rPr>
              <a:t>Management Studies, Chittoor, A.P.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0983-3E8A-D5E4-6596-3BC9BED9121F}"/>
              </a:ext>
            </a:extLst>
          </p:cNvPr>
          <p:cNvSpPr>
            <a:spLocks noGrp="1"/>
          </p:cNvSpPr>
          <p:nvPr>
            <p:ph type="title"/>
          </p:nvPr>
        </p:nvSpPr>
        <p:spPr>
          <a:xfrm>
            <a:off x="1553315" y="260217"/>
            <a:ext cx="6589199" cy="1280890"/>
          </a:xfrm>
        </p:spPr>
        <p:txBody>
          <a:bodyPr>
            <a:normAutofit fontScale="90000"/>
          </a:bodyPr>
          <a:lstStyle/>
          <a:p>
            <a:br>
              <a:rPr lang="en-IN" dirty="0"/>
            </a:br>
            <a:r>
              <a:rPr lang="en-IN" dirty="0">
                <a:latin typeface="Times New Roman" pitchFamily="18" charset="0"/>
                <a:cs typeface="Times New Roman" pitchFamily="18" charset="0"/>
              </a:rPr>
              <a:t>Demerits</a:t>
            </a:r>
            <a:br>
              <a:rPr lang="en-IN" dirty="0"/>
            </a:br>
            <a:endParaRPr lang="en-IN" dirty="0"/>
          </a:p>
        </p:txBody>
      </p:sp>
      <p:sp>
        <p:nvSpPr>
          <p:cNvPr id="4" name="Content Placeholder 3">
            <a:extLst>
              <a:ext uri="{FF2B5EF4-FFF2-40B4-BE49-F238E27FC236}">
                <a16:creationId xmlns:a16="http://schemas.microsoft.com/office/drawing/2014/main" id="{2355B830-6D99-48CA-97FF-CDA9D0D3AB9F}"/>
              </a:ext>
            </a:extLst>
          </p:cNvPr>
          <p:cNvSpPr>
            <a:spLocks noGrp="1"/>
          </p:cNvSpPr>
          <p:nvPr>
            <p:ph idx="1"/>
          </p:nvPr>
        </p:nvSpPr>
        <p:spPr>
          <a:xfrm>
            <a:off x="919726" y="1762449"/>
            <a:ext cx="7856376" cy="4742840"/>
          </a:xfrm>
        </p:spPr>
        <p:txBody>
          <a:bodyPr>
            <a:normAutofit/>
          </a:bodyPr>
          <a:lstStyle/>
          <a:p>
            <a:pPr algn="just"/>
            <a:r>
              <a:rPr lang="en-IN" dirty="0">
                <a:latin typeface="Times New Roman" panose="02020603050405020304" pitchFamily="18" charset="0"/>
                <a:cs typeface="Times New Roman" panose="02020603050405020304" pitchFamily="18" charset="0"/>
              </a:rPr>
              <a:t>Dataset problem that affect the performance, machine learning on quality of data.</a:t>
            </a:r>
          </a:p>
          <a:p>
            <a:pPr algn="just"/>
            <a:r>
              <a:rPr lang="en-IN" dirty="0">
                <a:latin typeface="Times New Roman" panose="02020603050405020304" pitchFamily="18" charset="0"/>
                <a:cs typeface="Times New Roman" panose="02020603050405020304" pitchFamily="18" charset="0"/>
              </a:rPr>
              <a:t>Mislabelled data excessive noise can cause the models to start learning wrong things.</a:t>
            </a:r>
          </a:p>
          <a:p>
            <a:pPr algn="just"/>
            <a:r>
              <a:rPr lang="en-IN" dirty="0">
                <a:latin typeface="Times New Roman" panose="02020603050405020304" pitchFamily="18" charset="0"/>
                <a:cs typeface="Times New Roman" panose="02020603050405020304" pitchFamily="18" charset="0"/>
              </a:rPr>
              <a:t>Traditional classification algorithm can not learn the complicated nonlinear relationship in image data.</a:t>
            </a:r>
          </a:p>
          <a:p>
            <a:pPr algn="just"/>
            <a:r>
              <a:rPr lang="en-IN" dirty="0">
                <a:latin typeface="Times New Roman" panose="02020603050405020304" pitchFamily="18" charset="0"/>
                <a:cs typeface="Times New Roman" panose="02020603050405020304" pitchFamily="18" charset="0"/>
              </a:rPr>
              <a:t> It cause effect on the private personal problems in social media the images that are trained are may not be more safe.</a:t>
            </a:r>
          </a:p>
          <a:p>
            <a:endParaRPr lang="en-IN" dirty="0"/>
          </a:p>
        </p:txBody>
      </p:sp>
    </p:spTree>
    <p:extLst>
      <p:ext uri="{BB962C8B-B14F-4D97-AF65-F5344CB8AC3E}">
        <p14:creationId xmlns:p14="http://schemas.microsoft.com/office/powerpoint/2010/main" val="2083126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67DD-A5DB-A3BC-9CC5-A82B9C552BD9}"/>
              </a:ext>
            </a:extLst>
          </p:cNvPr>
          <p:cNvSpPr>
            <a:spLocks noGrp="1"/>
          </p:cNvSpPr>
          <p:nvPr>
            <p:ph type="title"/>
          </p:nvPr>
        </p:nvSpPr>
        <p:spPr/>
        <p:txBody>
          <a:bodyPr/>
          <a:lstStyle/>
          <a:p>
            <a:r>
              <a:rPr lang="en-IN" dirty="0">
                <a:latin typeface="Times New Roman" pitchFamily="18" charset="0"/>
                <a:cs typeface="Times New Roman" pitchFamily="18" charset="0"/>
              </a:rPr>
              <a:t>Proposed Method</a:t>
            </a:r>
          </a:p>
        </p:txBody>
      </p:sp>
      <p:sp>
        <p:nvSpPr>
          <p:cNvPr id="3" name="Content Placeholder 2">
            <a:extLst>
              <a:ext uri="{FF2B5EF4-FFF2-40B4-BE49-F238E27FC236}">
                <a16:creationId xmlns:a16="http://schemas.microsoft.com/office/drawing/2014/main" id="{10CF81AB-CABE-F9AF-8DF7-EE812098C2AA}"/>
              </a:ext>
            </a:extLst>
          </p:cNvPr>
          <p:cNvSpPr>
            <a:spLocks noGrp="1"/>
          </p:cNvSpPr>
          <p:nvPr>
            <p:ph idx="1"/>
          </p:nvPr>
        </p:nvSpPr>
        <p:spPr>
          <a:xfrm>
            <a:off x="1063689" y="1648408"/>
            <a:ext cx="7386735" cy="3777622"/>
          </a:xfrm>
        </p:spPr>
        <p:txBody>
          <a:bodyPr>
            <a:normAutofit fontScale="85000" lnSpcReduction="20000"/>
          </a:bodyPr>
          <a:lstStyle/>
          <a:p>
            <a:pPr algn="just"/>
            <a:r>
              <a:rPr lang="en-US" sz="2800" dirty="0">
                <a:latin typeface="Times New Roman" panose="02020603050405020304" pitchFamily="18" charset="0"/>
                <a:cs typeface="Times New Roman" panose="02020603050405020304" pitchFamily="18" charset="0"/>
              </a:rPr>
              <a:t>To detect age and gender through the given data set. We will use python and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methods for detecting age and gender. </a:t>
            </a:r>
          </a:p>
          <a:p>
            <a:pPr algn="just"/>
            <a:r>
              <a:rPr lang="en-US" sz="2800" dirty="0">
                <a:latin typeface="Times New Roman" panose="02020603050405020304" pitchFamily="18" charset="0"/>
                <a:cs typeface="Times New Roman" panose="02020603050405020304" pitchFamily="18" charset="0"/>
              </a:rPr>
              <a:t>Model Architecture Selection, Model </a:t>
            </a:r>
            <a:r>
              <a:rPr lang="en-US" sz="2800" dirty="0" err="1">
                <a:latin typeface="Times New Roman" panose="02020603050405020304" pitchFamily="18" charset="0"/>
                <a:cs typeface="Times New Roman" panose="02020603050405020304" pitchFamily="18" charset="0"/>
              </a:rPr>
              <a:t>Training,Model</a:t>
            </a:r>
            <a:r>
              <a:rPr lang="en-US" sz="2800" dirty="0">
                <a:latin typeface="Times New Roman" panose="02020603050405020304" pitchFamily="18" charset="0"/>
                <a:cs typeface="Times New Roman" panose="02020603050405020304" pitchFamily="18" charset="0"/>
              </a:rPr>
              <a:t> Evaluation and Fine-Tuning, Model Deployment, the main layers are convolutional and hidden layers.</a:t>
            </a:r>
          </a:p>
          <a:p>
            <a:pPr algn="just"/>
            <a:r>
              <a:rPr lang="en-US" sz="2800" dirty="0">
                <a:latin typeface="Times New Roman" panose="02020603050405020304" pitchFamily="18" charset="0"/>
                <a:cs typeface="Times New Roman" panose="02020603050405020304" pitchFamily="18" charset="0"/>
              </a:rPr>
              <a:t>Pandas, Seaborn, pillow </a:t>
            </a:r>
            <a:r>
              <a:rPr lang="en-US" sz="2800" dirty="0" err="1">
                <a:latin typeface="Times New Roman" panose="02020603050405020304" pitchFamily="18" charset="0"/>
                <a:cs typeface="Times New Roman" panose="02020603050405020304" pitchFamily="18" charset="0"/>
              </a:rPr>
              <a:t>pil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are the libraries we have to execute the age prediction.</a:t>
            </a:r>
          </a:p>
          <a:p>
            <a:pPr algn="just"/>
            <a:r>
              <a:rPr lang="en-US" sz="2800" dirty="0">
                <a:latin typeface="Times New Roman" panose="02020603050405020304" pitchFamily="18" charset="0"/>
                <a:cs typeface="Times New Roman" panose="02020603050405020304" pitchFamily="18" charset="0"/>
              </a:rPr>
              <a:t>There are more than 100 epochs we have only used 20 epochs for every frame to consume the time for the execution.</a:t>
            </a:r>
            <a:endParaRPr lang="en-IN" sz="2800" dirty="0">
              <a:latin typeface="Times New Roman" panose="02020603050405020304" pitchFamily="18" charset="0"/>
              <a:cs typeface="Times New Roman" panose="02020603050405020304" pitchFamily="18" charset="0"/>
            </a:endParaRPr>
          </a:p>
          <a:p>
            <a:pPr marL="285750" indent="-285750"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716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C842-F050-6D3B-4713-AD19DDCC7696}"/>
              </a:ext>
            </a:extLst>
          </p:cNvPr>
          <p:cNvSpPr>
            <a:spLocks noGrp="1"/>
          </p:cNvSpPr>
          <p:nvPr>
            <p:ph type="title"/>
          </p:nvPr>
        </p:nvSpPr>
        <p:spPr/>
        <p:txBody>
          <a:bodyPr>
            <a:normAutofit fontScale="90000"/>
          </a:bodyPr>
          <a:lstStyle/>
          <a:p>
            <a:br>
              <a:rPr lang="en-IN" dirty="0"/>
            </a:br>
            <a:r>
              <a:rPr lang="en-IN" dirty="0">
                <a:latin typeface="Times New Roman" pitchFamily="18" charset="0"/>
                <a:cs typeface="Times New Roman" pitchFamily="18" charset="0"/>
              </a:rPr>
              <a:t>Merits</a:t>
            </a:r>
            <a:br>
              <a:rPr lang="en-IN" dirty="0"/>
            </a:br>
            <a:endParaRPr lang="en-IN" dirty="0"/>
          </a:p>
        </p:txBody>
      </p:sp>
      <p:sp>
        <p:nvSpPr>
          <p:cNvPr id="3" name="Content Placeholder 2">
            <a:extLst>
              <a:ext uri="{FF2B5EF4-FFF2-40B4-BE49-F238E27FC236}">
                <a16:creationId xmlns:a16="http://schemas.microsoft.com/office/drawing/2014/main" id="{3D79AAAC-2D7E-8200-C585-39C9C932D218}"/>
              </a:ext>
            </a:extLst>
          </p:cNvPr>
          <p:cNvSpPr>
            <a:spLocks noGrp="1"/>
          </p:cNvSpPr>
          <p:nvPr>
            <p:ph idx="1"/>
          </p:nvPr>
        </p:nvSpPr>
        <p:spPr>
          <a:xfrm>
            <a:off x="774440" y="2108241"/>
            <a:ext cx="8042989" cy="484834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There are many advantages of age detection</a:t>
            </a:r>
          </a:p>
          <a:p>
            <a:pPr algn="just"/>
            <a:r>
              <a:rPr lang="en-IN" dirty="0">
                <a:latin typeface="Times New Roman" panose="02020603050405020304" pitchFamily="18" charset="0"/>
                <a:cs typeface="Times New Roman" panose="02020603050405020304" pitchFamily="18" charset="0"/>
              </a:rPr>
              <a:t>It is easy to recognise people.</a:t>
            </a:r>
          </a:p>
          <a:p>
            <a:pPr algn="just"/>
            <a:r>
              <a:rPr lang="en-IN" dirty="0">
                <a:latin typeface="Times New Roman" panose="02020603050405020304" pitchFamily="18" charset="0"/>
                <a:cs typeface="Times New Roman" panose="02020603050405020304" pitchFamily="18" charset="0"/>
              </a:rPr>
              <a:t>It is very useful  for authentication, human computer interaction, behavioural analysis.</a:t>
            </a:r>
          </a:p>
          <a:p>
            <a:pPr algn="just"/>
            <a:r>
              <a:rPr lang="en-IN" dirty="0">
                <a:latin typeface="Times New Roman" panose="02020603050405020304" pitchFamily="18" charset="0"/>
                <a:cs typeface="Times New Roman" panose="02020603050405020304" pitchFamily="18" charset="0"/>
              </a:rPr>
              <a:t>It can be useful for product recommendations based on preferences. </a:t>
            </a:r>
          </a:p>
          <a:p>
            <a:pPr algn="just"/>
            <a:r>
              <a:rPr lang="en-IN" dirty="0">
                <a:latin typeface="Times New Roman" panose="02020603050405020304" pitchFamily="18" charset="0"/>
                <a:cs typeface="Times New Roman" panose="02020603050405020304" pitchFamily="18" charset="0"/>
              </a:rPr>
              <a:t>Many companies needed age and gender data capture.</a:t>
            </a:r>
          </a:p>
          <a:p>
            <a:pPr algn="just"/>
            <a:r>
              <a:rPr lang="en-IN" dirty="0">
                <a:latin typeface="Times New Roman" panose="02020603050405020304" pitchFamily="18" charset="0"/>
                <a:cs typeface="Times New Roman" panose="02020603050405020304" pitchFamily="18" charset="0"/>
              </a:rPr>
              <a:t>It can recognise the dead persons image to check for when they were born.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08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5A12-9011-0815-5717-8251F3649E25}"/>
              </a:ext>
            </a:extLst>
          </p:cNvPr>
          <p:cNvSpPr>
            <a:spLocks noGrp="1"/>
          </p:cNvSpPr>
          <p:nvPr>
            <p:ph type="title"/>
          </p:nvPr>
        </p:nvSpPr>
        <p:spPr>
          <a:xfrm>
            <a:off x="1315616" y="272220"/>
            <a:ext cx="8369559" cy="1107394"/>
          </a:xfrm>
        </p:spPr>
        <p:txBody>
          <a:bodyPr/>
          <a:lstStyle/>
          <a:p>
            <a:r>
              <a:rPr lang="en-IN" sz="4400" dirty="0">
                <a:latin typeface="Times New Roman" panose="02020603050405020304" pitchFamily="18" charset="0"/>
                <a:cs typeface="Times New Roman" panose="02020603050405020304" pitchFamily="18" charset="0"/>
              </a:rPr>
              <a:t>Block Diagram</a:t>
            </a:r>
            <a:endParaRPr lang="en-IN" dirty="0"/>
          </a:p>
        </p:txBody>
      </p:sp>
      <p:pic>
        <p:nvPicPr>
          <p:cNvPr id="4" name="Content Placeholder 3">
            <a:extLst>
              <a:ext uri="{FF2B5EF4-FFF2-40B4-BE49-F238E27FC236}">
                <a16:creationId xmlns:a16="http://schemas.microsoft.com/office/drawing/2014/main" id="{FF2A76FF-25B2-83B1-E1B9-AF35C8912F5C}"/>
              </a:ext>
            </a:extLst>
          </p:cNvPr>
          <p:cNvPicPr>
            <a:picLocks noGrp="1" noChangeAspect="1"/>
          </p:cNvPicPr>
          <p:nvPr>
            <p:ph idx="1"/>
          </p:nvPr>
        </p:nvPicPr>
        <p:blipFill>
          <a:blip r:embed="rId2"/>
          <a:stretch>
            <a:fillRect/>
          </a:stretch>
        </p:blipFill>
        <p:spPr>
          <a:xfrm>
            <a:off x="2250114" y="1379614"/>
            <a:ext cx="4806461" cy="5000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9193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FB7F-57BA-F5F5-9911-99A574558928}"/>
              </a:ext>
            </a:extLst>
          </p:cNvPr>
          <p:cNvSpPr>
            <a:spLocks noGrp="1"/>
          </p:cNvSpPr>
          <p:nvPr>
            <p:ph type="title"/>
          </p:nvPr>
        </p:nvSpPr>
        <p:spPr/>
        <p:txBody>
          <a:bodyPr/>
          <a:lstStyle/>
          <a:p>
            <a:r>
              <a:rPr lang="en-IN" dirty="0">
                <a:latin typeface="Times New Roman" pitchFamily="18" charset="0"/>
                <a:cs typeface="Times New Roman" pitchFamily="18" charset="0"/>
              </a:rPr>
              <a:t>Modules of the System</a:t>
            </a:r>
          </a:p>
        </p:txBody>
      </p:sp>
      <p:sp>
        <p:nvSpPr>
          <p:cNvPr id="3" name="Content Placeholder 2">
            <a:extLst>
              <a:ext uri="{FF2B5EF4-FFF2-40B4-BE49-F238E27FC236}">
                <a16:creationId xmlns:a16="http://schemas.microsoft.com/office/drawing/2014/main" id="{3FC7E9C8-E174-672F-9A8C-61FE67D4F159}"/>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modules that we are used in the age detection are</a:t>
            </a:r>
          </a:p>
          <a:p>
            <a:pPr algn="just"/>
            <a:r>
              <a:rPr lang="en-IN" b="1" dirty="0">
                <a:latin typeface="Times New Roman" panose="02020603050405020304" pitchFamily="18" charset="0"/>
                <a:cs typeface="Times New Roman" panose="02020603050405020304" pitchFamily="18" charset="0"/>
              </a:rPr>
              <a:t>Pandas</a:t>
            </a:r>
            <a:r>
              <a:rPr lang="en-IN" dirty="0">
                <a:latin typeface="Times New Roman" panose="02020603050405020304" pitchFamily="18" charset="0"/>
                <a:cs typeface="Times New Roman" panose="02020603050405020304" pitchFamily="18" charset="0"/>
              </a:rPr>
              <a:t>-ordinal regression can enhance model performance based on age information.</a:t>
            </a:r>
          </a:p>
          <a:p>
            <a:pPr algn="just"/>
            <a:r>
              <a:rPr lang="en-IN" b="1" dirty="0">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it help to explore and understand the data in the image.</a:t>
            </a:r>
          </a:p>
          <a:p>
            <a:pPr algn="just"/>
            <a:r>
              <a:rPr lang="en-IN" b="1" dirty="0">
                <a:latin typeface="Times New Roman" panose="02020603050405020304" pitchFamily="18" charset="0"/>
                <a:cs typeface="Times New Roman" panose="02020603050405020304" pitchFamily="18" charset="0"/>
              </a:rPr>
              <a:t>PIL-</a:t>
            </a:r>
            <a:r>
              <a:rPr lang="en-IN" dirty="0">
                <a:latin typeface="Times New Roman" panose="02020603050405020304" pitchFamily="18" charset="0"/>
                <a:cs typeface="Times New Roman" panose="02020603050405020304" pitchFamily="18" charset="0"/>
              </a:rPr>
              <a:t> Pillow is an updated version of “python image library” or ”PIL”, it supports a range of simple and sophisticated image manipulation functionality</a:t>
            </a:r>
          </a:p>
          <a:p>
            <a:pPr algn="just"/>
            <a:r>
              <a:rPr lang="en-IN" b="1" dirty="0">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-They are trained on the UTK face dataset which contains 23Kimages with age and gender.</a:t>
            </a:r>
          </a:p>
          <a:p>
            <a:pPr marL="0" indent="0">
              <a:buNone/>
            </a:pPr>
            <a:endParaRPr lang="en-IN" dirty="0"/>
          </a:p>
          <a:p>
            <a:endParaRPr lang="en-IN" dirty="0"/>
          </a:p>
        </p:txBody>
      </p:sp>
    </p:spTree>
    <p:extLst>
      <p:ext uri="{BB962C8B-B14F-4D97-AF65-F5344CB8AC3E}">
        <p14:creationId xmlns:p14="http://schemas.microsoft.com/office/powerpoint/2010/main" val="538623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AF8DB81-E2AD-5510-A55D-E985EE5733C8}"/>
              </a:ext>
            </a:extLst>
          </p:cNvPr>
          <p:cNvPicPr>
            <a:picLocks noChangeAspect="1"/>
          </p:cNvPicPr>
          <p:nvPr/>
        </p:nvPicPr>
        <p:blipFill rotWithShape="1">
          <a:blip r:embed="rId3">
            <a:extLst>
              <a:ext uri="{28A0092B-C50C-407E-A947-70E740481C1C}">
                <a14:useLocalDpi xmlns:a14="http://schemas.microsoft.com/office/drawing/2010/main" val="0"/>
              </a:ext>
            </a:extLst>
          </a:blip>
          <a:srcRect l="3071" t="6308" r="68" b="7074"/>
          <a:stretch/>
        </p:blipFill>
        <p:spPr>
          <a:xfrm>
            <a:off x="0" y="1"/>
            <a:ext cx="9144000" cy="6857999"/>
          </a:xfrm>
          <a:prstGeom prst="rect">
            <a:avLst/>
          </a:prstGeom>
        </p:spPr>
      </p:pic>
    </p:spTree>
    <p:extLst>
      <p:ext uri="{BB962C8B-B14F-4D97-AF65-F5344CB8AC3E}">
        <p14:creationId xmlns:p14="http://schemas.microsoft.com/office/powerpoint/2010/main" val="3750574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4D3264-01FD-8F11-A32A-D65C7B3ADBF0}"/>
              </a:ext>
            </a:extLst>
          </p:cNvPr>
          <p:cNvPicPr>
            <a:picLocks noChangeAspect="1"/>
          </p:cNvPicPr>
          <p:nvPr/>
        </p:nvPicPr>
        <p:blipFill rotWithShape="1">
          <a:blip r:embed="rId2">
            <a:extLst>
              <a:ext uri="{28A0092B-C50C-407E-A947-70E740481C1C}">
                <a14:useLocalDpi xmlns:a14="http://schemas.microsoft.com/office/drawing/2010/main" val="0"/>
              </a:ext>
            </a:extLst>
          </a:blip>
          <a:srcRect l="3649" t="3729" r="49196" b="5937"/>
          <a:stretch/>
        </p:blipFill>
        <p:spPr>
          <a:xfrm>
            <a:off x="0" y="0"/>
            <a:ext cx="9144000" cy="6858000"/>
          </a:xfrm>
          <a:prstGeom prst="rect">
            <a:avLst/>
          </a:prstGeom>
        </p:spPr>
      </p:pic>
    </p:spTree>
    <p:extLst>
      <p:ext uri="{BB962C8B-B14F-4D97-AF65-F5344CB8AC3E}">
        <p14:creationId xmlns:p14="http://schemas.microsoft.com/office/powerpoint/2010/main" val="1529343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B274A3-687F-5F23-CE17-4D882B659A90}"/>
              </a:ext>
            </a:extLst>
          </p:cNvPr>
          <p:cNvPicPr>
            <a:picLocks noChangeAspect="1"/>
          </p:cNvPicPr>
          <p:nvPr/>
        </p:nvPicPr>
        <p:blipFill rotWithShape="1">
          <a:blip r:embed="rId2">
            <a:extLst>
              <a:ext uri="{28A0092B-C50C-407E-A947-70E740481C1C}">
                <a14:useLocalDpi xmlns:a14="http://schemas.microsoft.com/office/drawing/2010/main" val="0"/>
              </a:ext>
            </a:extLst>
          </a:blip>
          <a:srcRect l="2997" t="2667" r="47002" b="5599"/>
          <a:stretch/>
        </p:blipFill>
        <p:spPr>
          <a:xfrm>
            <a:off x="0" y="0"/>
            <a:ext cx="9241536" cy="6858000"/>
          </a:xfrm>
          <a:prstGeom prst="rect">
            <a:avLst/>
          </a:prstGeom>
        </p:spPr>
      </p:pic>
    </p:spTree>
    <p:extLst>
      <p:ext uri="{BB962C8B-B14F-4D97-AF65-F5344CB8AC3E}">
        <p14:creationId xmlns:p14="http://schemas.microsoft.com/office/powerpoint/2010/main" val="2013045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198FBF-1755-6F2C-2515-A402B69EFFD4}"/>
              </a:ext>
            </a:extLst>
          </p:cNvPr>
          <p:cNvPicPr>
            <a:picLocks noChangeAspect="1"/>
          </p:cNvPicPr>
          <p:nvPr/>
        </p:nvPicPr>
        <p:blipFill rotWithShape="1">
          <a:blip r:embed="rId2">
            <a:extLst>
              <a:ext uri="{28A0092B-C50C-407E-A947-70E740481C1C}">
                <a14:useLocalDpi xmlns:a14="http://schemas.microsoft.com/office/drawing/2010/main" val="0"/>
              </a:ext>
            </a:extLst>
          </a:blip>
          <a:srcRect l="3622" t="3350" r="101" b="6756"/>
          <a:stretch/>
        </p:blipFill>
        <p:spPr>
          <a:xfrm>
            <a:off x="0" y="0"/>
            <a:ext cx="9253729" cy="6858000"/>
          </a:xfrm>
          <a:prstGeom prst="rect">
            <a:avLst/>
          </a:prstGeom>
        </p:spPr>
      </p:pic>
    </p:spTree>
    <p:extLst>
      <p:ext uri="{BB962C8B-B14F-4D97-AF65-F5344CB8AC3E}">
        <p14:creationId xmlns:p14="http://schemas.microsoft.com/office/powerpoint/2010/main" val="470123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B548AB-93CF-EA6D-E384-1EC160C940CF}"/>
              </a:ext>
            </a:extLst>
          </p:cNvPr>
          <p:cNvPicPr>
            <a:picLocks noChangeAspect="1"/>
          </p:cNvPicPr>
          <p:nvPr/>
        </p:nvPicPr>
        <p:blipFill rotWithShape="1">
          <a:blip r:embed="rId2">
            <a:extLst>
              <a:ext uri="{28A0092B-C50C-407E-A947-70E740481C1C}">
                <a14:useLocalDpi xmlns:a14="http://schemas.microsoft.com/office/drawing/2010/main" val="0"/>
              </a:ext>
            </a:extLst>
          </a:blip>
          <a:srcRect l="3100" t="3377" r="25000" b="6134"/>
          <a:stretch/>
        </p:blipFill>
        <p:spPr>
          <a:xfrm>
            <a:off x="0" y="0"/>
            <a:ext cx="9144000" cy="6858000"/>
          </a:xfrm>
          <a:prstGeom prst="rect">
            <a:avLst/>
          </a:prstGeom>
        </p:spPr>
      </p:pic>
    </p:spTree>
    <p:extLst>
      <p:ext uri="{BB962C8B-B14F-4D97-AF65-F5344CB8AC3E}">
        <p14:creationId xmlns:p14="http://schemas.microsoft.com/office/powerpoint/2010/main" val="936004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5274-6FF0-D604-F85A-0BB849B8EB96}"/>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E5F8D12-252F-3913-C084-F6C5B2738C0D}"/>
              </a:ext>
            </a:extLst>
          </p:cNvPr>
          <p:cNvSpPr>
            <a:spLocks noGrp="1"/>
          </p:cNvSpPr>
          <p:nvPr>
            <p:ph idx="1"/>
          </p:nvPr>
        </p:nvSpPr>
        <p:spPr>
          <a:xfrm>
            <a:off x="2192694" y="1525555"/>
            <a:ext cx="2929812" cy="4525963"/>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Algorithm</a:t>
            </a:r>
          </a:p>
          <a:p>
            <a:r>
              <a:rPr lang="en-IN" dirty="0">
                <a:latin typeface="Times New Roman" panose="02020603050405020304" pitchFamily="18" charset="0"/>
                <a:cs typeface="Times New Roman" panose="02020603050405020304" pitchFamily="18" charset="0"/>
              </a:rPr>
              <a:t>Dataset Description</a:t>
            </a:r>
          </a:p>
          <a:p>
            <a:r>
              <a:rPr lang="en-IN" dirty="0">
                <a:latin typeface="Times New Roman" panose="02020603050405020304" pitchFamily="18" charset="0"/>
                <a:cs typeface="Times New Roman" panose="02020603050405020304" pitchFamily="18" charset="0"/>
              </a:rPr>
              <a:t>Problem Identification</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Existing Methodology</a:t>
            </a:r>
          </a:p>
          <a:p>
            <a:r>
              <a:rPr lang="en-IN" dirty="0">
                <a:latin typeface="Times New Roman" panose="02020603050405020304" pitchFamily="18" charset="0"/>
                <a:cs typeface="Times New Roman" panose="02020603050405020304" pitchFamily="18" charset="0"/>
              </a:rPr>
              <a:t>Demerits</a:t>
            </a:r>
          </a:p>
          <a:p>
            <a:r>
              <a:rPr lang="en-IN" dirty="0">
                <a:latin typeface="Times New Roman" panose="02020603050405020304" pitchFamily="18" charset="0"/>
                <a:cs typeface="Times New Roman" panose="02020603050405020304" pitchFamily="18" charset="0"/>
              </a:rPr>
              <a:t>Proposed Method</a:t>
            </a:r>
          </a:p>
          <a:p>
            <a:r>
              <a:rPr lang="en-IN" dirty="0">
                <a:latin typeface="Times New Roman" panose="02020603050405020304" pitchFamily="18" charset="0"/>
                <a:cs typeface="Times New Roman" panose="02020603050405020304" pitchFamily="18" charset="0"/>
              </a:rPr>
              <a:t>Merits</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Modules of System</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56686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1EE9B5-A824-FC66-6C1A-40443CC4552D}"/>
              </a:ext>
            </a:extLst>
          </p:cNvPr>
          <p:cNvPicPr>
            <a:picLocks noChangeAspect="1"/>
          </p:cNvPicPr>
          <p:nvPr/>
        </p:nvPicPr>
        <p:blipFill rotWithShape="1">
          <a:blip r:embed="rId3">
            <a:extLst>
              <a:ext uri="{28A0092B-C50C-407E-A947-70E740481C1C}">
                <a14:useLocalDpi xmlns:a14="http://schemas.microsoft.com/office/drawing/2010/main" val="0"/>
              </a:ext>
            </a:extLst>
          </a:blip>
          <a:srcRect l="123" r="36155" b="5355"/>
          <a:stretch/>
        </p:blipFill>
        <p:spPr>
          <a:xfrm>
            <a:off x="0" y="0"/>
            <a:ext cx="9144000" cy="6858000"/>
          </a:xfrm>
          <a:prstGeom prst="rect">
            <a:avLst/>
          </a:prstGeom>
        </p:spPr>
      </p:pic>
    </p:spTree>
    <p:extLst>
      <p:ext uri="{BB962C8B-B14F-4D97-AF65-F5344CB8AC3E}">
        <p14:creationId xmlns:p14="http://schemas.microsoft.com/office/powerpoint/2010/main" val="4263289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DC134-BC0F-10B6-58F3-150319469743}"/>
              </a:ext>
            </a:extLst>
          </p:cNvPr>
          <p:cNvPicPr>
            <a:picLocks noChangeAspect="1"/>
          </p:cNvPicPr>
          <p:nvPr/>
        </p:nvPicPr>
        <p:blipFill rotWithShape="1">
          <a:blip r:embed="rId2">
            <a:extLst>
              <a:ext uri="{28A0092B-C50C-407E-A947-70E740481C1C}">
                <a14:useLocalDpi xmlns:a14="http://schemas.microsoft.com/office/drawing/2010/main" val="0"/>
              </a:ext>
            </a:extLst>
          </a:blip>
          <a:srcRect l="5600" t="2780" r="28399" b="5282"/>
          <a:stretch/>
        </p:blipFill>
        <p:spPr>
          <a:xfrm>
            <a:off x="0" y="0"/>
            <a:ext cx="9144000" cy="6858000"/>
          </a:xfrm>
          <a:prstGeom prst="rect">
            <a:avLst/>
          </a:prstGeom>
        </p:spPr>
      </p:pic>
    </p:spTree>
    <p:extLst>
      <p:ext uri="{BB962C8B-B14F-4D97-AF65-F5344CB8AC3E}">
        <p14:creationId xmlns:p14="http://schemas.microsoft.com/office/powerpoint/2010/main" val="1966923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57B251-4479-6E81-2C0D-0B39EFAB8B72}"/>
              </a:ext>
            </a:extLst>
          </p:cNvPr>
          <p:cNvPicPr>
            <a:picLocks noChangeAspect="1"/>
          </p:cNvPicPr>
          <p:nvPr/>
        </p:nvPicPr>
        <p:blipFill rotWithShape="1">
          <a:blip r:embed="rId2">
            <a:extLst>
              <a:ext uri="{28A0092B-C50C-407E-A947-70E740481C1C}">
                <a14:useLocalDpi xmlns:a14="http://schemas.microsoft.com/office/drawing/2010/main" val="0"/>
              </a:ext>
            </a:extLst>
          </a:blip>
          <a:srcRect l="3866" t="3718" b="5734"/>
          <a:stretch/>
        </p:blipFill>
        <p:spPr>
          <a:xfrm>
            <a:off x="0" y="0"/>
            <a:ext cx="9144000" cy="6858000"/>
          </a:xfrm>
          <a:prstGeom prst="rect">
            <a:avLst/>
          </a:prstGeom>
        </p:spPr>
      </p:pic>
    </p:spTree>
    <p:extLst>
      <p:ext uri="{BB962C8B-B14F-4D97-AF65-F5344CB8AC3E}">
        <p14:creationId xmlns:p14="http://schemas.microsoft.com/office/powerpoint/2010/main" val="2379069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DA571C-98ED-71EF-87DF-DE926729942A}"/>
              </a:ext>
            </a:extLst>
          </p:cNvPr>
          <p:cNvPicPr>
            <a:picLocks noChangeAspect="1"/>
          </p:cNvPicPr>
          <p:nvPr/>
        </p:nvPicPr>
        <p:blipFill rotWithShape="1">
          <a:blip r:embed="rId3">
            <a:extLst>
              <a:ext uri="{28A0092B-C50C-407E-A947-70E740481C1C}">
                <a14:useLocalDpi xmlns:a14="http://schemas.microsoft.com/office/drawing/2010/main" val="0"/>
              </a:ext>
            </a:extLst>
          </a:blip>
          <a:srcRect l="2900" t="3996" r="28900" b="6086"/>
          <a:stretch/>
        </p:blipFill>
        <p:spPr>
          <a:xfrm>
            <a:off x="0" y="0"/>
            <a:ext cx="9144000" cy="6858000"/>
          </a:xfrm>
          <a:prstGeom prst="rect">
            <a:avLst/>
          </a:prstGeom>
        </p:spPr>
      </p:pic>
    </p:spTree>
    <p:extLst>
      <p:ext uri="{BB962C8B-B14F-4D97-AF65-F5344CB8AC3E}">
        <p14:creationId xmlns:p14="http://schemas.microsoft.com/office/powerpoint/2010/main" val="4118852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B7791-B67A-A615-08EE-2F5FEEF1E3E5}"/>
              </a:ext>
            </a:extLst>
          </p:cNvPr>
          <p:cNvPicPr>
            <a:picLocks noChangeAspect="1"/>
          </p:cNvPicPr>
          <p:nvPr/>
        </p:nvPicPr>
        <p:blipFill rotWithShape="1">
          <a:blip r:embed="rId2">
            <a:extLst>
              <a:ext uri="{28A0092B-C50C-407E-A947-70E740481C1C}">
                <a14:useLocalDpi xmlns:a14="http://schemas.microsoft.com/office/drawing/2010/main" val="0"/>
              </a:ext>
            </a:extLst>
          </a:blip>
          <a:srcRect l="4400" t="3378" r="-33334" b="6489"/>
          <a:stretch/>
        </p:blipFill>
        <p:spPr>
          <a:xfrm>
            <a:off x="0" y="0"/>
            <a:ext cx="12411456" cy="6858000"/>
          </a:xfrm>
          <a:prstGeom prst="rect">
            <a:avLst/>
          </a:prstGeom>
        </p:spPr>
      </p:pic>
    </p:spTree>
    <p:extLst>
      <p:ext uri="{BB962C8B-B14F-4D97-AF65-F5344CB8AC3E}">
        <p14:creationId xmlns:p14="http://schemas.microsoft.com/office/powerpoint/2010/main" val="4125070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6795CD-C196-733E-33F9-6AFA83040F6C}"/>
              </a:ext>
            </a:extLst>
          </p:cNvPr>
          <p:cNvPicPr>
            <a:picLocks noChangeAspect="1"/>
          </p:cNvPicPr>
          <p:nvPr/>
        </p:nvPicPr>
        <p:blipFill rotWithShape="1">
          <a:blip r:embed="rId2">
            <a:extLst>
              <a:ext uri="{28A0092B-C50C-407E-A947-70E740481C1C}">
                <a14:useLocalDpi xmlns:a14="http://schemas.microsoft.com/office/drawing/2010/main" val="0"/>
              </a:ext>
            </a:extLst>
          </a:blip>
          <a:srcRect l="3302" t="2318" r="-18356" b="7369"/>
          <a:stretch/>
        </p:blipFill>
        <p:spPr>
          <a:xfrm>
            <a:off x="0" y="0"/>
            <a:ext cx="11035004" cy="6858000"/>
          </a:xfrm>
          <a:prstGeom prst="rect">
            <a:avLst/>
          </a:prstGeom>
        </p:spPr>
      </p:pic>
    </p:spTree>
    <p:extLst>
      <p:ext uri="{BB962C8B-B14F-4D97-AF65-F5344CB8AC3E}">
        <p14:creationId xmlns:p14="http://schemas.microsoft.com/office/powerpoint/2010/main" val="2287927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1048611" name="Content Placeholder 2"/>
          <p:cNvSpPr>
            <a:spLocks noGrp="1"/>
          </p:cNvSpPr>
          <p:nvPr>
            <p:ph idx="1"/>
          </p:nvPr>
        </p:nvSpPr>
        <p:spPr>
          <a:xfrm>
            <a:off x="486506" y="1336431"/>
            <a:ext cx="8241323" cy="2391509"/>
          </a:xfrm>
        </p:spPr>
        <p:txBody>
          <a:bodyPr>
            <a:normAutofit fontScale="92500"/>
          </a:bodyPr>
          <a:lstStyle/>
          <a:p>
            <a:pPr algn="just"/>
            <a:r>
              <a:rPr lang="en-IN" sz="2400" dirty="0">
                <a:latin typeface="Times New Roman" panose="02020603050405020304" pitchFamily="18" charset="0"/>
                <a:cs typeface="Times New Roman" panose="02020603050405020304" pitchFamily="18" charset="0"/>
              </a:rPr>
              <a:t>We considered all capturing techniques to capture images automatically and quickly this methodology even exist of gender detect.</a:t>
            </a:r>
          </a:p>
          <a:p>
            <a:pPr algn="just"/>
            <a:r>
              <a:rPr lang="en-IN" sz="2400" dirty="0">
                <a:latin typeface="Times New Roman" panose="02020603050405020304" pitchFamily="18" charset="0"/>
                <a:cs typeface="Times New Roman" panose="02020603050405020304" pitchFamily="18" charset="0"/>
              </a:rPr>
              <a:t>We have successfully executed the source code for the age detection.</a:t>
            </a:r>
          </a:p>
          <a:p>
            <a:pPr algn="just"/>
            <a:r>
              <a:rPr lang="en-IN" sz="2400" dirty="0">
                <a:latin typeface="Times New Roman" panose="02020603050405020304" pitchFamily="18" charset="0"/>
                <a:cs typeface="Times New Roman" panose="02020603050405020304" pitchFamily="18" charset="0"/>
              </a:rPr>
              <a:t>Here the model can not detect the exact age but it can detect the accurate age.</a:t>
            </a:r>
          </a:p>
          <a:p>
            <a:pPr marL="0" indent="0">
              <a:buNone/>
            </a:pPr>
            <a:endParaRPr lang="en-IN"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43811" y="246646"/>
            <a:ext cx="8229601" cy="1143000"/>
          </a:xfrm>
        </p:spPr>
        <p:txBody>
          <a:bodyPr/>
          <a:lstStyle/>
          <a:p>
            <a:r>
              <a:rPr lang="en-US" dirty="0">
                <a:latin typeface="Times New Roman" panose="02020603050405020304" pitchFamily="18" charset="0"/>
                <a:cs typeface="Times New Roman" panose="02020603050405020304" pitchFamily="18" charset="0"/>
              </a:rPr>
              <a:t>References</a:t>
            </a:r>
            <a:r>
              <a:rPr lang="en-US" dirty="0"/>
              <a:t> </a:t>
            </a:r>
            <a:endParaRPr lang="en-IN" dirty="0"/>
          </a:p>
        </p:txBody>
      </p:sp>
      <p:sp>
        <p:nvSpPr>
          <p:cNvPr id="1048613" name="Content Placeholder 2"/>
          <p:cNvSpPr>
            <a:spLocks noGrp="1"/>
          </p:cNvSpPr>
          <p:nvPr>
            <p:ph idx="1"/>
          </p:nvPr>
        </p:nvSpPr>
        <p:spPr>
          <a:xfrm>
            <a:off x="643811" y="1389646"/>
            <a:ext cx="8229600" cy="5011154"/>
          </a:xfrm>
        </p:spPr>
        <p:txBody>
          <a:bodyPr>
            <a:noAutofit/>
          </a:bodyPr>
          <a:lstStyle/>
          <a:p>
            <a:pPr algn="just"/>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Saxena, A., Singh, P. and Singh, S.N., 2021, January. Gender and age detection using deep learning. In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2021 11th International Conference on Cloud Computing, Data Science &amp; Engineering (Confluence)</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(pp. 719-724). IEEE.</a:t>
            </a:r>
          </a:p>
          <a:p>
            <a:pPr algn="just"/>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Refik</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Can Malli, Mehmet Aygun,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Hazim</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Kemal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EkenelProceedings</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of the IEEE Conference on Computer Vision and Pattern Recognition Workshops, 9-16, 2016</a:t>
            </a:r>
            <a:endParaRPr lang="en-US" sz="2000" dirty="0">
              <a:solidFill>
                <a:srgbClr val="222222"/>
              </a:solidFill>
              <a:highlight>
                <a:srgbClr val="FFFFFF"/>
              </a:highlight>
              <a:latin typeface="Times New Roman" panose="02020603050405020304" pitchFamily="18" charset="0"/>
              <a:cs typeface="Times New Roman" panose="02020603050405020304" pitchFamily="18" charset="0"/>
            </a:endParaRPr>
          </a:p>
          <a:p>
            <a:pPr algn="just"/>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Hyunkwang</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Lee,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Shahein</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Tajmir</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Jenny Lee, Maurice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Zissen</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Bethel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Ayele</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Yeshiwas</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Tarik K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Alkasab</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Garry Choy,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Synho</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DoJournal</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of digital imaging 30, 427-441, 2017</a:t>
            </a:r>
          </a:p>
          <a:p>
            <a:pPr algn="just"/>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Soumaya</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Zaghbani</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Noureddine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Boujneh</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Med Salim </a:t>
            </a:r>
            <a:r>
              <a:rPr lang="en-US" sz="20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BouhlelComputers</a:t>
            </a:r>
            <a:r>
              <a:rPr lang="en-US" sz="2000" b="0" i="0">
                <a:solidFill>
                  <a:srgbClr val="222222"/>
                </a:solidFill>
                <a:effectLst/>
                <a:highlight>
                  <a:srgbClr val="FFFFFF"/>
                </a:highlight>
                <a:latin typeface="Times New Roman" panose="02020603050405020304" pitchFamily="18" charset="0"/>
                <a:cs typeface="Times New Roman" panose="02020603050405020304" pitchFamily="18" charset="0"/>
              </a:rPr>
              <a:t> &amp; Electrical Engineering 68, 337-347, 2018</a:t>
            </a:r>
            <a:endPar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Vector, PSD, and Clipart ...">
            <a:extLst>
              <a:ext uri="{FF2B5EF4-FFF2-40B4-BE49-F238E27FC236}">
                <a16:creationId xmlns:a16="http://schemas.microsoft.com/office/drawing/2014/main" id="{0CD47EDA-0954-B66E-3232-553DF527D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704" y="1392936"/>
            <a:ext cx="5498592" cy="4072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53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585019" y="1278195"/>
            <a:ext cx="8229600" cy="4887298"/>
          </a:xfrm>
        </p:spPr>
        <p:txBody>
          <a:bodyPr vert="horz" lIns="91440" tIns="45720" rIns="91440" bIns="45720" rtlCol="0" anchor="t">
            <a:normAutofit/>
          </a:bodyPr>
          <a:lstStyle/>
          <a:p>
            <a:pPr algn="just"/>
            <a:r>
              <a:rPr lang="en-IN" sz="2000" dirty="0">
                <a:latin typeface="Times New Roman" panose="02020603050405020304" pitchFamily="18" charset="0"/>
                <a:cs typeface="Times New Roman" panose="02020603050405020304" pitchFamily="18" charset="0"/>
              </a:rPr>
              <a:t>The age detection technology will also underline its importance and how it may be used to better our everyday lives.</a:t>
            </a:r>
          </a:p>
          <a:p>
            <a:pPr algn="just"/>
            <a:r>
              <a:rPr lang="en-IN" sz="2000" dirty="0">
                <a:latin typeface="Times New Roman" panose="02020603050405020304" pitchFamily="18" charset="0"/>
                <a:cs typeface="Times New Roman" panose="02020603050405020304" pitchFamily="18" charset="0"/>
              </a:rPr>
              <a:t>CNN methods have been used for classification and regression, there are multi layers have been included they are input layer, convolutional layer, pooling layer, fully connected layer.</a:t>
            </a:r>
          </a:p>
          <a:p>
            <a:pPr algn="just"/>
            <a:r>
              <a:rPr lang="en-IN" sz="2000" dirty="0">
                <a:latin typeface="Times New Roman" panose="02020603050405020304" pitchFamily="18" charset="0"/>
                <a:cs typeface="Times New Roman" panose="02020603050405020304" pitchFamily="18" charset="0"/>
              </a:rPr>
              <a:t>The classified layers are executed in hidden layers by using “UTK DATASET”</a:t>
            </a:r>
          </a:p>
          <a:p>
            <a:pPr algn="just"/>
            <a:r>
              <a:rPr lang="en-IN" sz="2000" dirty="0">
                <a:latin typeface="Times New Roman" panose="02020603050405020304" pitchFamily="18" charset="0"/>
                <a:cs typeface="Times New Roman" panose="02020603050405020304" pitchFamily="18" charset="0"/>
              </a:rPr>
              <a:t>There are datasets which are already trained for predicting age they are called “EPOCHS”.</a:t>
            </a:r>
          </a:p>
          <a:p>
            <a:pPr algn="just"/>
            <a:r>
              <a:rPr lang="en-IN" sz="2100" dirty="0">
                <a:latin typeface="Times New Roman"/>
                <a:cs typeface="Times New Roman"/>
              </a:rPr>
              <a:t>According to the social media, there has been an increased in automatic age classification through facial images.</a:t>
            </a:r>
          </a:p>
          <a:p>
            <a:pPr algn="just"/>
            <a:r>
              <a:rPr lang="en-IN" sz="2100" dirty="0">
                <a:latin typeface="Times New Roman" panose="02020603050405020304" pitchFamily="18" charset="0"/>
                <a:cs typeface="Times New Roman" panose="02020603050405020304" pitchFamily="18" charset="0"/>
              </a:rPr>
              <a:t>The age detection technology will also underline its importance and how it may be used to better our everyday lives.</a:t>
            </a:r>
          </a:p>
          <a:p>
            <a:endParaRPr lang="en-IN" sz="1600" dirty="0">
              <a:latin typeface="Times New Roman"/>
              <a:cs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91A2-056F-8C57-B79B-77DFBDEE3BF1}"/>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0A52843-23BE-4347-A91B-E7256FB60768}"/>
              </a:ext>
            </a:extLst>
          </p:cNvPr>
          <p:cNvSpPr>
            <a:spLocks noGrp="1"/>
          </p:cNvSpPr>
          <p:nvPr>
            <p:ph idx="1"/>
          </p:nvPr>
        </p:nvSpPr>
        <p:spPr>
          <a:xfrm>
            <a:off x="526024" y="1417638"/>
            <a:ext cx="8160775" cy="4679028"/>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CONVOLUTION NEURAL NETWORK:</a:t>
            </a:r>
            <a:r>
              <a:rPr lang="en-IN" sz="2000" b="1" u="sng" dirty="0">
                <a:latin typeface="Times New Roman" panose="02020603050405020304" pitchFamily="18" charset="0"/>
                <a:cs typeface="Times New Roman" panose="02020603050405020304" pitchFamily="18" charset="0"/>
              </a:rPr>
              <a:t> </a:t>
            </a: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is a type of Deep learning neural network architecture, which is mainly used to detect an object.</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Input Layer: </a:t>
            </a:r>
            <a:r>
              <a:rPr lang="en-US" sz="2000" dirty="0">
                <a:latin typeface="Times New Roman" panose="02020603050405020304" pitchFamily="18" charset="0"/>
                <a:cs typeface="Times New Roman" panose="02020603050405020304" pitchFamily="18" charset="0"/>
              </a:rPr>
              <a:t>This layer takes in the raw input data, such as an image, and passes it to the next layer.</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Convolutional Layers</a:t>
            </a:r>
            <a:r>
              <a:rPr lang="en-US" sz="2000" dirty="0">
                <a:latin typeface="Times New Roman" panose="02020603050405020304" pitchFamily="18" charset="0"/>
                <a:cs typeface="Times New Roman" panose="02020603050405020304" pitchFamily="18" charset="0"/>
              </a:rPr>
              <a:t>: These layers apply convolution operations to the input data. Each convolutional layer consists of multiple edges,</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Activation Layers: </a:t>
            </a:r>
            <a:r>
              <a:rPr lang="en-US" sz="2000" dirty="0">
                <a:latin typeface="Times New Roman" panose="02020603050405020304" pitchFamily="18" charset="0"/>
                <a:cs typeface="Times New Roman" panose="02020603050405020304" pitchFamily="18" charset="0"/>
              </a:rPr>
              <a:t>After each convolutional layer, an activation function like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(Rectified Linear Unit) is applied element-wise to introduce non-linearity into the network</a:t>
            </a:r>
            <a:r>
              <a:rPr lang="en-US" sz="2000" dirty="0"/>
              <a:t>.</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Pooling </a:t>
            </a:r>
            <a:r>
              <a:rPr lang="en-US" sz="2000" b="1" dirty="0" err="1">
                <a:latin typeface="Times New Roman" panose="02020603050405020304" pitchFamily="18" charset="0"/>
                <a:cs typeface="Times New Roman" panose="02020603050405020304" pitchFamily="18" charset="0"/>
              </a:rPr>
              <a:t>Layers</a:t>
            </a:r>
            <a:r>
              <a:rPr lang="en-US" sz="2000" dirty="0" err="1">
                <a:latin typeface="Times New Roman" panose="02020603050405020304" pitchFamily="18" charset="0"/>
                <a:cs typeface="Times New Roman" panose="02020603050405020304" pitchFamily="18" charset="0"/>
              </a:rPr>
              <a:t>:These</a:t>
            </a:r>
            <a:r>
              <a:rPr lang="en-US" sz="2000" dirty="0">
                <a:latin typeface="Times New Roman" panose="02020603050405020304" pitchFamily="18" charset="0"/>
                <a:cs typeface="Times New Roman" panose="02020603050405020304" pitchFamily="18" charset="0"/>
              </a:rPr>
              <a:t> layers reduce the spatial dimensions of the feature maps produced by the convolutional layers, helping in reducing computation and controlling overfitting</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196487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8164-8628-7908-785F-D579512B563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8545D2CC-2D84-3607-0A7C-B3570F44F6CE}"/>
              </a:ext>
            </a:extLst>
          </p:cNvPr>
          <p:cNvSpPr>
            <a:spLocks noGrp="1"/>
          </p:cNvSpPr>
          <p:nvPr>
            <p:ph idx="1"/>
          </p:nvPr>
        </p:nvSpPr>
        <p:spPr>
          <a:xfrm>
            <a:off x="457200" y="1268362"/>
            <a:ext cx="8229600" cy="4857802"/>
          </a:xfrm>
        </p:spPr>
        <p:txBody>
          <a:bodyPr>
            <a:normAutofit/>
          </a:bodyPr>
          <a:lstStyle/>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Fully Connected Layers </a:t>
            </a:r>
            <a:r>
              <a:rPr lang="en-US" sz="2200" dirty="0">
                <a:latin typeface="Times New Roman" panose="02020603050405020304" pitchFamily="18" charset="0"/>
                <a:cs typeface="Times New Roman" panose="02020603050405020304" pitchFamily="18" charset="0"/>
              </a:rPr>
              <a:t>:In the final layers of a CNN, fully connected layers are used for classification or regression tasks. These layers connect every neuron from the previous layer to every neuron in the current layer.</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Output Layer</a:t>
            </a:r>
            <a:r>
              <a:rPr lang="en-US" sz="2200" dirty="0">
                <a:latin typeface="Times New Roman" panose="02020603050405020304" pitchFamily="18" charset="0"/>
                <a:cs typeface="Times New Roman" panose="02020603050405020304" pitchFamily="18" charset="0"/>
              </a:rPr>
              <a:t>: The output layer produces the final predictions based on the features extracted by the previous layers. The number of neurons in this layer depends on the task at hand.</a:t>
            </a:r>
            <a:endParaRPr lang="en-IN" dirty="0"/>
          </a:p>
        </p:txBody>
      </p:sp>
      <p:pic>
        <p:nvPicPr>
          <p:cNvPr id="4" name="Picture 2" descr="Basic CNN Architecture: Explaining 5 Layers of Convolutional Neural Network  | upGrad blog">
            <a:extLst>
              <a:ext uri="{FF2B5EF4-FFF2-40B4-BE49-F238E27FC236}">
                <a16:creationId xmlns:a16="http://schemas.microsoft.com/office/drawing/2014/main" id="{580645D5-E55F-C867-77A0-DC0E994FA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 y="3923071"/>
            <a:ext cx="7632192" cy="258060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61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49D6-2EB9-BD20-ECE3-C15CEB35A872}"/>
              </a:ext>
            </a:extLst>
          </p:cNvPr>
          <p:cNvSpPr>
            <a:spLocks noGrp="1"/>
          </p:cNvSpPr>
          <p:nvPr>
            <p:ph type="title"/>
          </p:nvPr>
        </p:nvSpPr>
        <p:spPr>
          <a:xfrm>
            <a:off x="1842565" y="726747"/>
            <a:ext cx="6589199" cy="1280890"/>
          </a:xfrm>
        </p:spPr>
        <p:txBody>
          <a:bodyPr/>
          <a:lstStyle/>
          <a:p>
            <a:r>
              <a:rPr lang="en-IN" dirty="0">
                <a:solidFill>
                  <a:schemeClr val="tx1"/>
                </a:solidFill>
                <a:latin typeface="Times New Roman" pitchFamily="18" charset="0"/>
                <a:cs typeface="Times New Roman" pitchFamily="18" charset="0"/>
              </a:rPr>
              <a:t>Dataset</a:t>
            </a:r>
            <a:r>
              <a:rPr lang="en-IN" dirty="0">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Description</a:t>
            </a:r>
          </a:p>
        </p:txBody>
      </p:sp>
      <p:sp>
        <p:nvSpPr>
          <p:cNvPr id="3" name="Content Placeholder 2">
            <a:extLst>
              <a:ext uri="{FF2B5EF4-FFF2-40B4-BE49-F238E27FC236}">
                <a16:creationId xmlns:a16="http://schemas.microsoft.com/office/drawing/2014/main" id="{2ECEEEA2-395E-33EA-FED3-BDAAE6196062}"/>
              </a:ext>
            </a:extLst>
          </p:cNvPr>
          <p:cNvSpPr>
            <a:spLocks noGrp="1"/>
          </p:cNvSpPr>
          <p:nvPr>
            <p:ph idx="1"/>
          </p:nvPr>
        </p:nvSpPr>
        <p:spPr/>
        <p:txBody>
          <a:bodyPr>
            <a:normAutofit fontScale="85000" lnSpcReduction="10000"/>
          </a:bodyPr>
          <a:lstStyle/>
          <a:p>
            <a:pPr algn="just"/>
            <a:r>
              <a:rPr lang="en-US" sz="2600" dirty="0">
                <a:latin typeface="Times New Roman" panose="02020603050405020304" pitchFamily="18" charset="0"/>
                <a:cs typeface="Times New Roman" panose="02020603050405020304" pitchFamily="18" charset="0"/>
              </a:rPr>
              <a:t>UTK Face dataset is a large-scale face dataset with long age span (range from 0 to 110 years old). </a:t>
            </a:r>
          </a:p>
          <a:p>
            <a:pPr algn="just"/>
            <a:r>
              <a:rPr lang="en-US" sz="2600" dirty="0">
                <a:latin typeface="Times New Roman" panose="02020603050405020304" pitchFamily="18" charset="0"/>
                <a:cs typeface="Times New Roman" panose="02020603050405020304" pitchFamily="18" charset="0"/>
              </a:rPr>
              <a:t>The dataset consists of over 20,000 face images with annotations of age, gender, and ethnicity. </a:t>
            </a:r>
          </a:p>
          <a:p>
            <a:pPr algn="just"/>
            <a:r>
              <a:rPr lang="en-US" sz="2600" dirty="0">
                <a:latin typeface="Times New Roman" panose="02020603050405020304" pitchFamily="18" charset="0"/>
                <a:cs typeface="Times New Roman" panose="02020603050405020304" pitchFamily="18" charset="0"/>
              </a:rPr>
              <a:t>The images cover large variation in pose, facial expression, illumination, occlusion, resolution, etc.</a:t>
            </a:r>
          </a:p>
          <a:p>
            <a:pPr algn="just"/>
            <a:r>
              <a:rPr lang="en-US" sz="2600" dirty="0">
                <a:latin typeface="Times New Roman" panose="02020603050405020304" pitchFamily="18" charset="0"/>
                <a:cs typeface="Times New Roman" panose="02020603050405020304" pitchFamily="18" charset="0"/>
              </a:rPr>
              <a:t> This dataset could be used on a variety of tasks, e.g., face detection, age estimation, age progression/regression, landmark localization, etc.</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0584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457200" y="157407"/>
            <a:ext cx="7361853" cy="579711"/>
          </a:xfrm>
        </p:spPr>
        <p:txBody>
          <a:bodyPr>
            <a:normAutofit fontScale="90000"/>
          </a:bodyPr>
          <a:lstStyle/>
          <a:p>
            <a:r>
              <a:rPr lang="en-US" dirty="0">
                <a:solidFill>
                  <a:schemeClr val="tx1"/>
                </a:solidFill>
                <a:latin typeface="Times New Roman" pitchFamily="18" charset="0"/>
                <a:cs typeface="Times New Roman" pitchFamily="18" charset="0"/>
              </a:rPr>
              <a:t>Problem</a:t>
            </a:r>
            <a:r>
              <a:rPr lang="en-US" dirty="0">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Identification</a:t>
            </a:r>
            <a:endParaRPr lang="en-IN" dirty="0">
              <a:solidFill>
                <a:schemeClr val="tx1"/>
              </a:solidFill>
              <a:latin typeface="Times New Roman" pitchFamily="18" charset="0"/>
              <a:cs typeface="Times New Roman" pitchFamily="18" charset="0"/>
            </a:endParaRPr>
          </a:p>
        </p:txBody>
      </p:sp>
      <p:sp>
        <p:nvSpPr>
          <p:cNvPr id="1048599" name="Content Placeholder 2"/>
          <p:cNvSpPr>
            <a:spLocks noGrp="1"/>
          </p:cNvSpPr>
          <p:nvPr>
            <p:ph idx="1"/>
          </p:nvPr>
        </p:nvSpPr>
        <p:spPr>
          <a:xfrm>
            <a:off x="344888" y="671566"/>
            <a:ext cx="8454224" cy="4469601"/>
          </a:xfrm>
        </p:spPr>
        <p:txBody>
          <a:bodyPr vert="horz" lIns="91440" tIns="45720" rIns="91440" bIns="45720" rtlCol="0" anchor="t">
            <a:noAutofit/>
          </a:bodyPr>
          <a:lstStyle/>
          <a:p>
            <a:pPr marL="285750" indent="-285750"/>
            <a:r>
              <a:rPr lang="en-IN" sz="1900" dirty="0">
                <a:latin typeface="Times New Roman" panose="02020603050405020304" pitchFamily="18" charset="0"/>
                <a:cs typeface="Times New Roman" panose="02020603050405020304" pitchFamily="18" charset="0"/>
              </a:rPr>
              <a:t>In the age detection the problems are risen due to :</a:t>
            </a:r>
            <a:endParaRPr lang="en-US" sz="1900" dirty="0">
              <a:latin typeface="Times New Roman" panose="02020603050405020304" pitchFamily="18" charset="0"/>
              <a:cs typeface="Times New Roman" panose="02020603050405020304" pitchFamily="18" charset="0"/>
            </a:endParaRPr>
          </a:p>
          <a:p>
            <a:pPr marL="400050" lvl="1" indent="0">
              <a:buNone/>
            </a:pPr>
            <a:r>
              <a:rPr lang="en-IN" sz="1900" dirty="0">
                <a:latin typeface="Times New Roman" panose="02020603050405020304" pitchFamily="18" charset="0"/>
                <a:cs typeface="Times New Roman" panose="02020603050405020304" pitchFamily="18" charset="0"/>
              </a:rPr>
              <a:t>   Data quality</a:t>
            </a:r>
          </a:p>
          <a:p>
            <a:pPr marL="400050" lvl="1" indent="0">
              <a:buNone/>
            </a:pPr>
            <a:r>
              <a:rPr lang="en-IN" sz="1900" dirty="0">
                <a:latin typeface="Times New Roman" panose="02020603050405020304" pitchFamily="18" charset="0"/>
                <a:cs typeface="Times New Roman" panose="02020603050405020304" pitchFamily="18" charset="0"/>
              </a:rPr>
              <a:t>   Data imbalance</a:t>
            </a:r>
          </a:p>
          <a:p>
            <a:pPr marL="400050" lvl="1" indent="0">
              <a:buNone/>
            </a:pPr>
            <a:r>
              <a:rPr lang="en-IN" sz="1900" dirty="0">
                <a:latin typeface="Times New Roman" panose="02020603050405020304" pitchFamily="18" charset="0"/>
                <a:cs typeface="Times New Roman" panose="02020603050405020304" pitchFamily="18" charset="0"/>
              </a:rPr>
              <a:t>   Model performance</a:t>
            </a:r>
          </a:p>
          <a:p>
            <a:pPr marL="400050" lvl="1" indent="0">
              <a:buNone/>
            </a:pPr>
            <a:r>
              <a:rPr lang="en-IN" sz="1900" dirty="0">
                <a:latin typeface="Times New Roman" panose="02020603050405020304" pitchFamily="18" charset="0"/>
                <a:cs typeface="Times New Roman" panose="02020603050405020304" pitchFamily="18" charset="0"/>
              </a:rPr>
              <a:t>   Generalization</a:t>
            </a:r>
          </a:p>
          <a:p>
            <a:pPr marL="285750" indent="-285750"/>
            <a:r>
              <a:rPr lang="en-IN" sz="1900" i="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To solve those problems we use few techniques they are:</a:t>
            </a:r>
          </a:p>
          <a:p>
            <a:pPr marL="0" indent="0">
              <a:buNone/>
            </a:pPr>
            <a:r>
              <a:rPr lang="en-IN" sz="1900" b="1" dirty="0">
                <a:latin typeface="Times New Roman" panose="02020603050405020304" pitchFamily="18" charset="0"/>
                <a:cs typeface="Times New Roman" panose="02020603050405020304" pitchFamily="18" charset="0"/>
              </a:rPr>
              <a:t>Define the problem</a:t>
            </a:r>
            <a:r>
              <a:rPr lang="en-IN"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define the objectives of age detection</a:t>
            </a:r>
          </a:p>
          <a:p>
            <a:pPr marL="0" indent="0" algn="just">
              <a:buNone/>
            </a:pPr>
            <a:r>
              <a:rPr lang="en-US" sz="1900" b="1"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 Gather a diverse and representative dataset of images or videos with labeled   ages.</a:t>
            </a:r>
          </a:p>
          <a:p>
            <a:pPr marL="0" indent="0" algn="just">
              <a:buNone/>
            </a:pPr>
            <a:r>
              <a:rPr lang="en-US" sz="1900" b="1" dirty="0">
                <a:latin typeface="Times New Roman" panose="02020603050405020304" pitchFamily="18" charset="0"/>
                <a:cs typeface="Times New Roman" panose="02020603050405020304" pitchFamily="18" charset="0"/>
              </a:rPr>
              <a:t>Data Preprocessing</a:t>
            </a:r>
            <a:r>
              <a:rPr lang="en-US" sz="1900" dirty="0">
                <a:latin typeface="Times New Roman" panose="02020603050405020304" pitchFamily="18" charset="0"/>
                <a:cs typeface="Times New Roman" panose="02020603050405020304" pitchFamily="18" charset="0"/>
              </a:rPr>
              <a:t>: Clean the dataset by removing outliers, handling missing values, and standardizing the data. </a:t>
            </a:r>
          </a:p>
          <a:p>
            <a:pPr marL="0" indent="0" algn="just">
              <a:buNone/>
            </a:pPr>
            <a:r>
              <a:rPr lang="en-US" sz="1900" b="1" dirty="0">
                <a:latin typeface="Times New Roman" panose="02020603050405020304" pitchFamily="18" charset="0"/>
                <a:cs typeface="Times New Roman" panose="02020603050405020304" pitchFamily="18" charset="0"/>
              </a:rPr>
              <a:t>Fine-tuning</a:t>
            </a:r>
            <a:r>
              <a:rPr lang="en-US" sz="1900" dirty="0">
                <a:latin typeface="Times New Roman" panose="02020603050405020304" pitchFamily="18" charset="0"/>
                <a:cs typeface="Times New Roman" panose="02020603050405020304" pitchFamily="18" charset="0"/>
              </a:rPr>
              <a:t>: Fine-tune hyperparameters such as learning rate, batch size, and model architecture based on performance metrics to improve the model's accuracy.</a:t>
            </a:r>
            <a:endParaRPr lang="en-IN" sz="1900" dirty="0">
              <a:latin typeface="Times New Roman" panose="02020603050405020304" pitchFamily="18" charset="0"/>
              <a:cs typeface="Times New Roman" panose="02020603050405020304" pitchFamily="18" charset="0"/>
            </a:endParaRPr>
          </a:p>
          <a:p>
            <a:pPr marL="0" indent="0" algn="just">
              <a:buNone/>
            </a:pPr>
            <a:r>
              <a:rPr lang="en-US" sz="1900" b="1" dirty="0">
                <a:latin typeface="Times New Roman" panose="02020603050405020304" pitchFamily="18" charset="0"/>
                <a:cs typeface="Times New Roman" panose="02020603050405020304" pitchFamily="18" charset="0"/>
              </a:rPr>
              <a:t>Training:</a:t>
            </a:r>
            <a:r>
              <a:rPr lang="en-US" sz="1900" dirty="0">
                <a:latin typeface="Times New Roman" panose="02020603050405020304" pitchFamily="18" charset="0"/>
                <a:cs typeface="Times New Roman" panose="02020603050405020304" pitchFamily="18" charset="0"/>
              </a:rPr>
              <a:t> Split your dataset into training, validation, and testing sets. Train your model on the training data using techniques like stochastic gradient descent (SGD) or Adam optimization. Monitor performance on the validation set to prevent </a:t>
            </a:r>
            <a:r>
              <a:rPr lang="en-US" sz="1900" dirty="0" err="1">
                <a:latin typeface="Times New Roman" panose="02020603050405020304" pitchFamily="18" charset="0"/>
                <a:cs typeface="Times New Roman" panose="02020603050405020304" pitchFamily="18" charset="0"/>
              </a:rPr>
              <a:t>overfitting</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57200" y="211016"/>
            <a:ext cx="8229600" cy="633046"/>
          </a:xfrm>
        </p:spPr>
        <p:txBody>
          <a:bodyPr>
            <a:normAutofit fontScale="90000"/>
          </a:bodyPr>
          <a:lstStyle/>
          <a:p>
            <a:r>
              <a:rPr lang="en-US" dirty="0">
                <a:solidFill>
                  <a:schemeClr val="tx1"/>
                </a:solidFill>
                <a:latin typeface="Times New Roman" pitchFamily="18" charset="0"/>
                <a:cs typeface="Times New Roman" pitchFamily="18" charset="0"/>
              </a:rPr>
              <a:t>Objectives</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048601" name="Content Placeholder 2"/>
          <p:cNvSpPr>
            <a:spLocks noGrp="1"/>
          </p:cNvSpPr>
          <p:nvPr>
            <p:ph idx="1"/>
          </p:nvPr>
        </p:nvSpPr>
        <p:spPr>
          <a:xfrm>
            <a:off x="1051247" y="765110"/>
            <a:ext cx="7924801" cy="2761862"/>
          </a:xfrm>
        </p:spPr>
        <p:txBody>
          <a:bodyPr vert="horz" lIns="91440" tIns="45720" rIns="91440" bIns="45720" rtlCol="0" anchor="t">
            <a:noAutofit/>
          </a:bodyPr>
          <a:lstStyle/>
          <a:p>
            <a:pPr marL="285750" indent="-285750" algn="just"/>
            <a:r>
              <a:rPr lang="en-IN" sz="1900" b="1" dirty="0">
                <a:latin typeface="Times New Roman"/>
                <a:cs typeface="Times New Roman"/>
              </a:rPr>
              <a:t>Data collection</a:t>
            </a:r>
            <a:r>
              <a:rPr lang="en-IN" sz="1900" dirty="0">
                <a:latin typeface="Times New Roman"/>
                <a:cs typeface="Times New Roman"/>
              </a:rPr>
              <a:t>: Gather a large collection of dataset</a:t>
            </a:r>
            <a:endParaRPr lang="en-US" sz="1900" dirty="0">
              <a:latin typeface="Times New Roman"/>
              <a:cs typeface="Times New Roman"/>
            </a:endParaRPr>
          </a:p>
          <a:p>
            <a:pPr marL="285750" indent="-285750" algn="just"/>
            <a:r>
              <a:rPr lang="en-IN" sz="1900" b="1" dirty="0">
                <a:latin typeface="Times New Roman"/>
                <a:cs typeface="Times New Roman"/>
              </a:rPr>
              <a:t>Preprocessing </a:t>
            </a:r>
            <a:r>
              <a:rPr lang="en-IN" sz="1900" dirty="0">
                <a:latin typeface="Times New Roman"/>
                <a:cs typeface="Times New Roman"/>
              </a:rPr>
              <a:t>: which it process the data to ensure consistency include cropping, resizing, etc.</a:t>
            </a:r>
          </a:p>
          <a:p>
            <a:pPr marL="285750" indent="-285750" algn="just"/>
            <a:r>
              <a:rPr lang="en-IN" sz="1900" b="1" dirty="0">
                <a:latin typeface="Times New Roman"/>
                <a:cs typeface="Times New Roman"/>
              </a:rPr>
              <a:t>Model selection </a:t>
            </a:r>
            <a:r>
              <a:rPr lang="en-IN" sz="1900" dirty="0">
                <a:latin typeface="Times New Roman"/>
                <a:cs typeface="Times New Roman"/>
              </a:rPr>
              <a:t>: choose a deep learning algorithm which is suitable for the labelled dataset.</a:t>
            </a:r>
          </a:p>
          <a:p>
            <a:pPr marL="285750" indent="-285750" algn="just"/>
            <a:r>
              <a:rPr lang="en-IN" sz="1900" b="1" dirty="0">
                <a:latin typeface="Times New Roman"/>
                <a:cs typeface="Times New Roman"/>
              </a:rPr>
              <a:t>Model training </a:t>
            </a:r>
            <a:r>
              <a:rPr lang="en-IN" sz="1900" dirty="0">
                <a:latin typeface="Times New Roman"/>
                <a:cs typeface="Times New Roman"/>
              </a:rPr>
              <a:t>: train the selected model on labelled dataset</a:t>
            </a:r>
          </a:p>
          <a:p>
            <a:pPr marL="285750" indent="-285750" algn="just"/>
            <a:r>
              <a:rPr lang="en-IN" sz="1900" b="1" dirty="0">
                <a:latin typeface="Times New Roman"/>
                <a:cs typeface="Times New Roman"/>
              </a:rPr>
              <a:t>Evaluation Metrix </a:t>
            </a:r>
            <a:r>
              <a:rPr lang="en-IN" sz="1900" dirty="0">
                <a:latin typeface="Times New Roman"/>
                <a:cs typeface="Times New Roman"/>
              </a:rPr>
              <a:t>: matrix such as Mean absolute error (MAE),  Mean squared error(MSE) model’s performance.</a:t>
            </a:r>
          </a:p>
          <a:p>
            <a:pPr marL="285750" indent="-285750" algn="just"/>
            <a:r>
              <a:rPr lang="en-IN" sz="1900" b="1" dirty="0">
                <a:latin typeface="Times New Roman"/>
                <a:cs typeface="Times New Roman"/>
              </a:rPr>
              <a:t>Optimization</a:t>
            </a:r>
            <a:r>
              <a:rPr lang="en-IN" sz="1900" dirty="0">
                <a:latin typeface="Times New Roman"/>
                <a:cs typeface="Times New Roman"/>
              </a:rPr>
              <a:t> : improve performance and efficiency of the model</a:t>
            </a:r>
          </a:p>
          <a:p>
            <a:pPr marL="285750" indent="-285750" algn="just"/>
            <a:r>
              <a:rPr lang="en-IN" sz="1900" b="1" dirty="0">
                <a:latin typeface="Times New Roman"/>
                <a:cs typeface="Times New Roman"/>
              </a:rPr>
              <a:t>Deployment </a:t>
            </a:r>
            <a:r>
              <a:rPr lang="en-IN" sz="1900" dirty="0">
                <a:latin typeface="Times New Roman"/>
                <a:cs typeface="Times New Roman"/>
              </a:rPr>
              <a:t>: deploy the trained model such as facial recognition, age , restriction, filtering, cropping etc.</a:t>
            </a:r>
          </a:p>
          <a:p>
            <a:pPr marL="0" indent="0">
              <a:buNone/>
            </a:pPr>
            <a:r>
              <a:rPr lang="en-IN" sz="1900" dirty="0">
                <a:latin typeface="Times New Roman"/>
                <a:cs typeface="Times New Roman"/>
              </a:rPr>
              <a:t>    </a:t>
            </a:r>
          </a:p>
        </p:txBody>
      </p:sp>
      <p:pic>
        <p:nvPicPr>
          <p:cNvPr id="3" name="Picture 2">
            <a:extLst>
              <a:ext uri="{FF2B5EF4-FFF2-40B4-BE49-F238E27FC236}">
                <a16:creationId xmlns:a16="http://schemas.microsoft.com/office/drawing/2014/main" id="{585AC452-9B71-D89D-2611-6CD3D8746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890110"/>
            <a:ext cx="7924800" cy="1784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362270" y="607669"/>
            <a:ext cx="8229600" cy="839054"/>
          </a:xfrm>
        </p:spPr>
        <p:txBody>
          <a:bodyPr/>
          <a:lstStyle/>
          <a:p>
            <a:r>
              <a:rPr lang="en-US" altLang="en" dirty="0">
                <a:latin typeface="Times New Roman" pitchFamily="18" charset="0"/>
                <a:cs typeface="Times New Roman" pitchFamily="18" charset="0"/>
              </a:rPr>
              <a:t>Existing </a:t>
            </a:r>
            <a:r>
              <a:rPr lang="en-US" dirty="0">
                <a:latin typeface="Times New Roman" pitchFamily="18" charset="0"/>
                <a:cs typeface="Times New Roman" pitchFamily="18" charset="0"/>
              </a:rPr>
              <a:t>Methodology</a:t>
            </a:r>
            <a:endParaRPr lang="en-IN" dirty="0">
              <a:latin typeface="Times New Roman" pitchFamily="18" charset="0"/>
              <a:cs typeface="Times New Roman" pitchFamily="18" charset="0"/>
            </a:endParaRPr>
          </a:p>
        </p:txBody>
      </p:sp>
      <p:sp>
        <p:nvSpPr>
          <p:cNvPr id="1048603" name="Content Placeholder 2"/>
          <p:cNvSpPr>
            <a:spLocks noGrp="1"/>
          </p:cNvSpPr>
          <p:nvPr>
            <p:ph idx="1"/>
          </p:nvPr>
        </p:nvSpPr>
        <p:spPr>
          <a:xfrm>
            <a:off x="671804" y="1607763"/>
            <a:ext cx="8229600" cy="5250237"/>
          </a:xfrm>
        </p:spPr>
        <p:txBody>
          <a:bodyPr vert="horz" lIns="91440" tIns="45720" rIns="91440" bIns="45720" rtlCol="0" anchor="t">
            <a:noAutofit/>
          </a:bodyPr>
          <a:lstStyle/>
          <a:p>
            <a:pPr marL="285750" indent="-285750" algn="just"/>
            <a:r>
              <a:rPr lang="en-US" sz="2200" dirty="0">
                <a:latin typeface="Times New Roman"/>
                <a:cs typeface="Times New Roman"/>
              </a:rPr>
              <a:t>EcascadedAdaboost learning algorithm in face detection and achieved the age Estimation mechanism using Gabor wavelets and OLPP.</a:t>
            </a:r>
          </a:p>
          <a:p>
            <a:pPr marL="285750" indent="-285750" algn="just"/>
            <a:r>
              <a:rPr lang="en-US" sz="2200" dirty="0">
                <a:latin typeface="Times New Roman"/>
                <a:cs typeface="Times New Roman"/>
              </a:rPr>
              <a:t>His paper is organized in the following sections. </a:t>
            </a:r>
          </a:p>
          <a:p>
            <a:pPr marL="285750" indent="-285750" algn="just"/>
            <a:r>
              <a:rPr lang="en-US" sz="2200" dirty="0">
                <a:latin typeface="Times New Roman"/>
                <a:cs typeface="Times New Roman"/>
              </a:rPr>
              <a:t>First, our presented face detection System includes histogram lighting normalization, feature selection.</a:t>
            </a:r>
          </a:p>
          <a:p>
            <a:pPr marL="285750" indent="-285750" algn="just"/>
            <a:r>
              <a:rPr lang="en-US" sz="2200" dirty="0">
                <a:latin typeface="Times New Roman"/>
                <a:cs typeface="Times New Roman"/>
              </a:rPr>
              <a:t>The age estimation process, including the feature extraction ,Feature reduction and selection, and age classification, is then introduced.</a:t>
            </a:r>
          </a:p>
          <a:p>
            <a:pPr marL="285750" indent="-285750" algn="just"/>
            <a:r>
              <a:rPr lang="en-US" sz="2200" dirty="0">
                <a:latin typeface="Times New Roman"/>
                <a:cs typeface="Times New Roman"/>
              </a:rPr>
              <a:t>There are common approaches include facial recognition algorithms. Which analyze features like wrinkles Models trained on demographic data to predict age based on factors like body language or online behavior.</a:t>
            </a:r>
            <a:endParaRPr lang="en-IN" sz="2200" dirty="0">
              <a:latin typeface="Times New Roman"/>
              <a:cs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254</TotalTime>
  <Words>1366</Words>
  <Application>Microsoft Office PowerPoint</Application>
  <PresentationFormat>On-screen Show (4:3)</PresentationFormat>
  <Paragraphs>119</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Calibri</vt:lpstr>
      <vt:lpstr>Century Gothic</vt:lpstr>
      <vt:lpstr>Times New Roman</vt:lpstr>
      <vt:lpstr>Wingdings</vt:lpstr>
      <vt:lpstr>Wingdings 3</vt:lpstr>
      <vt:lpstr>Wisp</vt:lpstr>
      <vt:lpstr>BY P. SINDHU                            21751A3131 K. VAISHALI                       21751A3115 P. SANJANA                         21751A3126  M. SREE VAISHNAVI        21751A3143</vt:lpstr>
      <vt:lpstr>Contents</vt:lpstr>
      <vt:lpstr>Abstract</vt:lpstr>
      <vt:lpstr>Algorithm</vt:lpstr>
      <vt:lpstr>Algorithm</vt:lpstr>
      <vt:lpstr>Dataset Description</vt:lpstr>
      <vt:lpstr>Problem Identification</vt:lpstr>
      <vt:lpstr>Objectives </vt:lpstr>
      <vt:lpstr>Existing Methodology</vt:lpstr>
      <vt:lpstr> Demerits </vt:lpstr>
      <vt:lpstr>Proposed Method</vt:lpstr>
      <vt:lpstr> Merits </vt:lpstr>
      <vt:lpstr>Block Diagram</vt:lpstr>
      <vt:lpstr>Modules of the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Dr.S.Rajesh(HOD)</dc:creator>
  <cp:lastModifiedBy>Sree Vaishnavi</cp:lastModifiedBy>
  <cp:revision>16</cp:revision>
  <dcterms:created xsi:type="dcterms:W3CDTF">2006-08-15T13:00:00Z</dcterms:created>
  <dcterms:modified xsi:type="dcterms:W3CDTF">2024-06-02T16:19:36Z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db3cc2c8bd5942608203f6c36fb778f5</vt:lpwstr>
  </property>
</Properties>
</file>