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259" r:id="rId5"/>
    <p:sldId id="261" r:id="rId6"/>
    <p:sldId id="263" r:id="rId7"/>
    <p:sldId id="265" r:id="rId8"/>
    <p:sldId id="264" r:id="rId9"/>
    <p:sldId id="266" r:id="rId10"/>
    <p:sldId id="267" r:id="rId11"/>
    <p:sldId id="268" r:id="rId12"/>
    <p:sldId id="269" r:id="rId13"/>
    <p:sldId id="270" r:id="rId14"/>
    <p:sldId id="271" r:id="rId15"/>
    <p:sldId id="27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52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02DA02E-AC72-4EC6-BB12-A4A364FD61FE}" type="datetimeFigureOut">
              <a:rPr lang="en-IN" smtClean="0"/>
              <a:t>07-03-2023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91694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2DA02E-AC72-4EC6-BB12-A4A364FD61FE}"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4143692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2DA02E-AC72-4EC6-BB12-A4A364FD61FE}"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3183571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2DA02E-AC72-4EC6-BB12-A4A364FD61FE}"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283856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2DA02E-AC72-4EC6-BB12-A4A364FD61FE}"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1502105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2DA02E-AC72-4EC6-BB12-A4A364FD61FE}" type="datetimeFigureOut">
              <a:rPr lang="en-IN" smtClean="0"/>
              <a:t>07-03-2023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3867774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2DA02E-AC72-4EC6-BB12-A4A364FD61FE}" type="datetimeFigureOut">
              <a:rPr lang="en-IN" smtClean="0"/>
              <a:t>07-03-2023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3258363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02DA02E-AC72-4EC6-BB12-A4A364FD61FE}"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3687090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02DA02E-AC72-4EC6-BB12-A4A364FD61FE}"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382882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DA02E-AC72-4EC6-BB12-A4A364FD61FE}"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1808356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2DA02E-AC72-4EC6-BB12-A4A364FD61FE}"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16690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2DA02E-AC72-4EC6-BB12-A4A364FD61FE}"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412279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2DA02E-AC72-4EC6-BB12-A4A364FD61FE}" type="datetimeFigureOut">
              <a:rPr lang="en-IN" smtClean="0"/>
              <a:t>07-03-2023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421467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2DA02E-AC72-4EC6-BB12-A4A364FD61FE}" type="datetimeFigureOut">
              <a:rPr lang="en-IN" smtClean="0"/>
              <a:t>07-03-2023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356428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DA02E-AC72-4EC6-BB12-A4A364FD61FE}" type="datetimeFigureOut">
              <a:rPr lang="en-IN" smtClean="0"/>
              <a:t>07-03-2023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352197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2DA02E-AC72-4EC6-BB12-A4A364FD61FE}"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721309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2DA02E-AC72-4EC6-BB12-A4A364FD61FE}"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7D4876-8784-4197-882C-EF03D8209F12}" type="slidenum">
              <a:rPr lang="en-IN" smtClean="0"/>
              <a:t>‹#›</a:t>
            </a:fld>
            <a:endParaRPr lang="en-IN"/>
          </a:p>
        </p:txBody>
      </p:sp>
    </p:spTree>
    <p:extLst>
      <p:ext uri="{BB962C8B-B14F-4D97-AF65-F5344CB8AC3E}">
        <p14:creationId xmlns:p14="http://schemas.microsoft.com/office/powerpoint/2010/main" val="1623968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02DA02E-AC72-4EC6-BB12-A4A364FD61FE}" type="datetimeFigureOut">
              <a:rPr lang="en-IN" smtClean="0"/>
              <a:t>07-03-2023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B7D4876-8784-4197-882C-EF03D8209F12}" type="slidenum">
              <a:rPr lang="en-IN" smtClean="0"/>
              <a:t>‹#›</a:t>
            </a:fld>
            <a:endParaRPr lang="en-IN"/>
          </a:p>
        </p:txBody>
      </p:sp>
    </p:spTree>
    <p:extLst>
      <p:ext uri="{BB962C8B-B14F-4D97-AF65-F5344CB8AC3E}">
        <p14:creationId xmlns:p14="http://schemas.microsoft.com/office/powerpoint/2010/main" val="1209850133"/>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D9C5-07C8-C1C7-2D75-E5513B68805E}"/>
              </a:ext>
            </a:extLst>
          </p:cNvPr>
          <p:cNvSpPr>
            <a:spLocks noGrp="1"/>
          </p:cNvSpPr>
          <p:nvPr>
            <p:ph type="ctrTitle"/>
          </p:nvPr>
        </p:nvSpPr>
        <p:spPr>
          <a:xfrm>
            <a:off x="776596" y="0"/>
            <a:ext cx="10374404" cy="1678174"/>
          </a:xfrm>
          <a:solidFill>
            <a:schemeClr val="accent2">
              <a:lumMod val="75000"/>
            </a:schemeClr>
          </a:solidFill>
        </p:spPr>
        <p:txBody>
          <a:bodyPr>
            <a:normAutofit fontScale="90000"/>
          </a:bodyPr>
          <a:lstStyle/>
          <a:p>
            <a:r>
              <a:rPr lang="en-IN" dirty="0"/>
              <a:t>           </a:t>
            </a:r>
            <a:r>
              <a:rPr lang="en-IN" sz="6000" dirty="0"/>
              <a:t>Deep learning</a:t>
            </a:r>
            <a:br>
              <a:rPr lang="en-IN" sz="6000" dirty="0"/>
            </a:br>
            <a:r>
              <a:rPr lang="en-IN" sz="6000" dirty="0"/>
              <a:t>                with AI</a:t>
            </a:r>
          </a:p>
        </p:txBody>
      </p:sp>
      <p:sp>
        <p:nvSpPr>
          <p:cNvPr id="3" name="Subtitle 2">
            <a:extLst>
              <a:ext uri="{FF2B5EF4-FFF2-40B4-BE49-F238E27FC236}">
                <a16:creationId xmlns:a16="http://schemas.microsoft.com/office/drawing/2014/main" id="{ED24DF47-E2AE-BA57-BC9B-8048D3464479}"/>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39B84953-5A0E-E1CE-10EC-E47DBC5AE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96" y="1678174"/>
            <a:ext cx="10287000" cy="43509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47287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D275-A69F-3774-1015-C5E952A52E9A}"/>
              </a:ext>
            </a:extLst>
          </p:cNvPr>
          <p:cNvSpPr>
            <a:spLocks noGrp="1"/>
          </p:cNvSpPr>
          <p:nvPr>
            <p:ph type="ctrTitle"/>
          </p:nvPr>
        </p:nvSpPr>
        <p:spPr>
          <a:xfrm flipV="1">
            <a:off x="1381601" y="664308"/>
            <a:ext cx="8825658" cy="106810"/>
          </a:xfrm>
        </p:spPr>
        <p:txBody>
          <a:bodyPr>
            <a:normAutofit fontScale="90000"/>
          </a:bodyPr>
          <a:lstStyle/>
          <a:p>
            <a:r>
              <a:rPr lang="en-IN" sz="800" dirty="0"/>
              <a:t>.</a:t>
            </a:r>
          </a:p>
        </p:txBody>
      </p:sp>
      <p:sp>
        <p:nvSpPr>
          <p:cNvPr id="3" name="Subtitle 2">
            <a:extLst>
              <a:ext uri="{FF2B5EF4-FFF2-40B4-BE49-F238E27FC236}">
                <a16:creationId xmlns:a16="http://schemas.microsoft.com/office/drawing/2014/main" id="{D113DA59-CD05-553A-0DAA-ACB6C261080E}"/>
              </a:ext>
            </a:extLst>
          </p:cNvPr>
          <p:cNvSpPr>
            <a:spLocks noGrp="1"/>
          </p:cNvSpPr>
          <p:nvPr>
            <p:ph type="subTitle" idx="1"/>
          </p:nvPr>
        </p:nvSpPr>
        <p:spPr>
          <a:xfrm>
            <a:off x="1154955" y="1000369"/>
            <a:ext cx="9958522" cy="5064369"/>
          </a:xfrm>
        </p:spPr>
        <p:txBody>
          <a:bodyPr/>
          <a:lstStyle/>
          <a:p>
            <a:r>
              <a:rPr lang="en-US" b="0" i="0" dirty="0">
                <a:solidFill>
                  <a:schemeClr val="accent2">
                    <a:lumMod val="60000"/>
                    <a:lumOff val="40000"/>
                  </a:schemeClr>
                </a:solidFill>
                <a:effectLst/>
                <a:latin typeface="Söhne"/>
              </a:rPr>
              <a:t>3.Deployment</a:t>
            </a:r>
            <a:r>
              <a:rPr lang="en-US" b="0" i="0" dirty="0">
                <a:solidFill>
                  <a:srgbClr val="D1D5DB"/>
                </a:solidFill>
                <a:effectLst/>
                <a:latin typeface="Söhne"/>
              </a:rPr>
              <a:t>: </a:t>
            </a:r>
            <a:r>
              <a:rPr lang="en-US" b="0" i="0" dirty="0" err="1">
                <a:solidFill>
                  <a:srgbClr val="D1D5DB"/>
                </a:solidFill>
                <a:effectLst/>
                <a:latin typeface="Söhne"/>
              </a:rPr>
              <a:t>FastAI</a:t>
            </a:r>
            <a:r>
              <a:rPr lang="en-US" b="0" i="0" dirty="0">
                <a:solidFill>
                  <a:srgbClr val="D1D5DB"/>
                </a:solidFill>
                <a:effectLst/>
                <a:latin typeface="Söhne"/>
              </a:rPr>
              <a:t> provides tools for deploying trained models to a variety of environments, including web applications and mobile devices</a:t>
            </a:r>
            <a:endParaRPr lang="en-IN" dirty="0"/>
          </a:p>
        </p:txBody>
      </p:sp>
    </p:spTree>
    <p:extLst>
      <p:ext uri="{BB962C8B-B14F-4D97-AF65-F5344CB8AC3E}">
        <p14:creationId xmlns:p14="http://schemas.microsoft.com/office/powerpoint/2010/main" val="3184422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A1ED-0FDC-31A4-85B3-6AA9116768F0}"/>
              </a:ext>
            </a:extLst>
          </p:cNvPr>
          <p:cNvSpPr>
            <a:spLocks noGrp="1"/>
          </p:cNvSpPr>
          <p:nvPr>
            <p:ph type="ctrTitle"/>
          </p:nvPr>
        </p:nvSpPr>
        <p:spPr>
          <a:xfrm>
            <a:off x="943939" y="683846"/>
            <a:ext cx="8825658" cy="861420"/>
          </a:xfrm>
        </p:spPr>
        <p:txBody>
          <a:bodyPr/>
          <a:lstStyle/>
          <a:p>
            <a:r>
              <a:rPr lang="en-IN" sz="4400" b="1" i="0" u="none" strike="noStrike" dirty="0" err="1">
                <a:solidFill>
                  <a:srgbClr val="FFC000"/>
                </a:solidFill>
                <a:effectLst/>
                <a:latin typeface="Perpetua Titling MT" panose="02020502060505020804" pitchFamily="18" charset="0"/>
              </a:rPr>
              <a:t>FastAi</a:t>
            </a:r>
            <a:r>
              <a:rPr lang="en-IN" sz="4400" b="1" i="0" u="none" strike="noStrike" dirty="0">
                <a:solidFill>
                  <a:srgbClr val="FFC000"/>
                </a:solidFill>
                <a:effectLst/>
                <a:latin typeface="Perpetua Titling MT" panose="02020502060505020804" pitchFamily="18" charset="0"/>
              </a:rPr>
              <a:t> for NLP</a:t>
            </a:r>
            <a:endParaRPr lang="en-IN" sz="4400" dirty="0">
              <a:solidFill>
                <a:srgbClr val="FFC000"/>
              </a:solidFill>
              <a:latin typeface="Perpetua Titling MT" panose="02020502060505020804" pitchFamily="18" charset="0"/>
            </a:endParaRPr>
          </a:p>
        </p:txBody>
      </p:sp>
      <p:sp>
        <p:nvSpPr>
          <p:cNvPr id="3" name="Subtitle 2">
            <a:extLst>
              <a:ext uri="{FF2B5EF4-FFF2-40B4-BE49-F238E27FC236}">
                <a16:creationId xmlns:a16="http://schemas.microsoft.com/office/drawing/2014/main" id="{9B94A130-D657-C26E-4A53-EBA973F2022D}"/>
              </a:ext>
            </a:extLst>
          </p:cNvPr>
          <p:cNvSpPr>
            <a:spLocks noGrp="1"/>
          </p:cNvSpPr>
          <p:nvPr>
            <p:ph type="subTitle" idx="1"/>
          </p:nvPr>
        </p:nvSpPr>
        <p:spPr>
          <a:xfrm>
            <a:off x="695570" y="1545266"/>
            <a:ext cx="10660184" cy="4628888"/>
          </a:xfrm>
        </p:spPr>
        <p:txBody>
          <a:bodyPr>
            <a:normAutofit fontScale="92500" lnSpcReduction="10000"/>
          </a:bodyPr>
          <a:lstStyle/>
          <a:p>
            <a:pPr algn="just"/>
            <a:r>
              <a:rPr lang="en-US" sz="1800" b="0" i="0" u="none" strike="noStrike" dirty="0">
                <a:solidFill>
                  <a:schemeClr val="bg1"/>
                </a:solidFill>
                <a:effectLst/>
                <a:latin typeface="Roboto" panose="02000000000000000000" pitchFamily="2" charset="0"/>
              </a:rPr>
              <a:t>Natural Language Processing (NLP) is a field of artificial intelligence that focuses on the interaction between computers and humans using natural language. NLP involves various techniques for processing, analyzing, and understanding human language, including both written and spoken forms.</a:t>
            </a:r>
          </a:p>
          <a:p>
            <a:r>
              <a:rPr lang="en-US" b="0" i="0" dirty="0">
                <a:solidFill>
                  <a:schemeClr val="accent2">
                    <a:lumMod val="60000"/>
                    <a:lumOff val="40000"/>
                  </a:schemeClr>
                </a:solidFill>
                <a:effectLst/>
                <a:latin typeface="Söhne"/>
              </a:rPr>
              <a:t>Some of the key features of </a:t>
            </a:r>
            <a:r>
              <a:rPr lang="en-US" b="0" i="0" dirty="0" err="1">
                <a:solidFill>
                  <a:schemeClr val="accent2">
                    <a:lumMod val="60000"/>
                    <a:lumOff val="40000"/>
                  </a:schemeClr>
                </a:solidFill>
                <a:effectLst/>
                <a:latin typeface="Söhne"/>
              </a:rPr>
              <a:t>FastAI</a:t>
            </a:r>
            <a:r>
              <a:rPr lang="en-US" b="0" i="0" dirty="0">
                <a:solidFill>
                  <a:schemeClr val="accent2">
                    <a:lumMod val="60000"/>
                    <a:lumOff val="40000"/>
                  </a:schemeClr>
                </a:solidFill>
                <a:effectLst/>
                <a:latin typeface="Söhne"/>
              </a:rPr>
              <a:t> for NLP include</a:t>
            </a:r>
            <a:r>
              <a:rPr lang="en-US" b="0" i="0" dirty="0">
                <a:solidFill>
                  <a:srgbClr val="D1D5DB"/>
                </a:solidFill>
                <a:effectLst/>
                <a:latin typeface="Söhne"/>
              </a:rPr>
              <a:t>:</a:t>
            </a:r>
          </a:p>
          <a:p>
            <a:r>
              <a:rPr lang="en-US" b="0" i="0" dirty="0">
                <a:solidFill>
                  <a:schemeClr val="accent1">
                    <a:lumMod val="60000"/>
                    <a:lumOff val="40000"/>
                  </a:schemeClr>
                </a:solidFill>
                <a:effectLst/>
                <a:latin typeface="Söhne"/>
              </a:rPr>
              <a:t>1.Language model training</a:t>
            </a:r>
            <a:r>
              <a:rPr lang="en-US" b="0" i="0" dirty="0">
                <a:solidFill>
                  <a:srgbClr val="D1D5DB"/>
                </a:solidFill>
                <a:effectLst/>
                <a:latin typeface="Söhne"/>
              </a:rPr>
              <a:t>: </a:t>
            </a:r>
            <a:r>
              <a:rPr lang="en-US" b="0" i="0" dirty="0" err="1">
                <a:solidFill>
                  <a:srgbClr val="D1D5DB"/>
                </a:solidFill>
                <a:effectLst/>
                <a:latin typeface="Söhne"/>
              </a:rPr>
              <a:t>FastAI</a:t>
            </a:r>
            <a:r>
              <a:rPr lang="en-US" b="0" i="0" dirty="0">
                <a:solidFill>
                  <a:srgbClr val="D1D5DB"/>
                </a:solidFill>
                <a:effectLst/>
                <a:latin typeface="Söhne"/>
              </a:rPr>
              <a:t> provides tools for training language models using techniques such as AWD-LSTM and Transformer architectures. These models can be used for tasks such as text generation, sentiment analysis, and language translation.</a:t>
            </a:r>
          </a:p>
          <a:p>
            <a:pPr algn="l"/>
            <a:r>
              <a:rPr lang="en-US" b="0" i="0" dirty="0">
                <a:solidFill>
                  <a:schemeClr val="accent2">
                    <a:lumMod val="60000"/>
                    <a:lumOff val="40000"/>
                  </a:schemeClr>
                </a:solidFill>
                <a:effectLst/>
                <a:latin typeface="Söhne"/>
              </a:rPr>
              <a:t>2.Tokenization and </a:t>
            </a:r>
            <a:r>
              <a:rPr lang="en-US" b="0" i="0" dirty="0" err="1">
                <a:solidFill>
                  <a:schemeClr val="accent2">
                    <a:lumMod val="60000"/>
                    <a:lumOff val="40000"/>
                  </a:schemeClr>
                </a:solidFill>
                <a:effectLst/>
                <a:latin typeface="Söhne"/>
              </a:rPr>
              <a:t>numericalization</a:t>
            </a:r>
            <a:r>
              <a:rPr lang="en-US" b="0" i="0" dirty="0">
                <a:solidFill>
                  <a:srgbClr val="D1D5DB"/>
                </a:solidFill>
                <a:effectLst/>
                <a:latin typeface="Söhne"/>
              </a:rPr>
              <a:t>: </a:t>
            </a:r>
            <a:r>
              <a:rPr lang="en-US" b="0" i="0" dirty="0" err="1">
                <a:solidFill>
                  <a:srgbClr val="D1D5DB"/>
                </a:solidFill>
                <a:effectLst/>
                <a:latin typeface="Söhne"/>
              </a:rPr>
              <a:t>FastAI</a:t>
            </a:r>
            <a:r>
              <a:rPr lang="en-US" b="0" i="0" dirty="0">
                <a:solidFill>
                  <a:srgbClr val="D1D5DB"/>
                </a:solidFill>
                <a:effectLst/>
                <a:latin typeface="Söhne"/>
              </a:rPr>
              <a:t> includes tools for tokenizing text data and converting it into numerical form, which can be used as input to deep learning models.</a:t>
            </a:r>
          </a:p>
          <a:p>
            <a:pPr algn="l"/>
            <a:r>
              <a:rPr lang="en-US" b="0" i="0" dirty="0">
                <a:solidFill>
                  <a:srgbClr val="FFFF00"/>
                </a:solidFill>
                <a:effectLst/>
                <a:latin typeface="Söhne"/>
              </a:rPr>
              <a:t>3.Text classification:</a:t>
            </a:r>
            <a:r>
              <a:rPr lang="en-US" b="0" i="0" dirty="0">
                <a:solidFill>
                  <a:srgbClr val="D1D5DB"/>
                </a:solidFill>
                <a:effectLst/>
                <a:latin typeface="Söhne"/>
              </a:rPr>
              <a:t> </a:t>
            </a:r>
            <a:r>
              <a:rPr lang="en-US" b="0" i="0" dirty="0" err="1">
                <a:solidFill>
                  <a:srgbClr val="D1D5DB"/>
                </a:solidFill>
                <a:effectLst/>
                <a:latin typeface="Söhne"/>
              </a:rPr>
              <a:t>FastAI</a:t>
            </a:r>
            <a:r>
              <a:rPr lang="en-US" b="0" i="0" dirty="0">
                <a:solidFill>
                  <a:srgbClr val="D1D5DB"/>
                </a:solidFill>
                <a:effectLst/>
                <a:latin typeface="Söhne"/>
              </a:rPr>
              <a:t> provides tools for training deep learning models for text classification tasks such as sentiment analysis, spam detection, and topic classification.</a:t>
            </a:r>
          </a:p>
          <a:p>
            <a:pPr algn="l"/>
            <a:r>
              <a:rPr lang="en-US" dirty="0">
                <a:solidFill>
                  <a:srgbClr val="00B0F0"/>
                </a:solidFill>
                <a:latin typeface="Söhne"/>
              </a:rPr>
              <a:t>4.</a:t>
            </a:r>
            <a:r>
              <a:rPr lang="en-US" b="0" i="0" dirty="0">
                <a:solidFill>
                  <a:srgbClr val="00B0F0"/>
                </a:solidFill>
                <a:effectLst/>
                <a:latin typeface="Söhne"/>
              </a:rPr>
              <a:t>Embeddings</a:t>
            </a:r>
            <a:r>
              <a:rPr lang="en-US" b="0" i="0" dirty="0">
                <a:solidFill>
                  <a:srgbClr val="D1D5DB"/>
                </a:solidFill>
                <a:effectLst/>
                <a:latin typeface="Söhne"/>
              </a:rPr>
              <a:t>: </a:t>
            </a:r>
            <a:r>
              <a:rPr lang="en-US" b="0" i="0" dirty="0" err="1">
                <a:solidFill>
                  <a:srgbClr val="D1D5DB"/>
                </a:solidFill>
                <a:effectLst/>
                <a:latin typeface="Söhne"/>
              </a:rPr>
              <a:t>FastAI</a:t>
            </a:r>
            <a:r>
              <a:rPr lang="en-US" b="0" i="0" dirty="0">
                <a:solidFill>
                  <a:srgbClr val="D1D5DB"/>
                </a:solidFill>
                <a:effectLst/>
                <a:latin typeface="Söhne"/>
              </a:rPr>
              <a:t> includes support for popular word embeddings such as Word2Vec and </a:t>
            </a:r>
            <a:r>
              <a:rPr lang="en-US" b="0" i="0" dirty="0" err="1">
                <a:solidFill>
                  <a:srgbClr val="D1D5DB"/>
                </a:solidFill>
                <a:effectLst/>
                <a:latin typeface="Söhne"/>
              </a:rPr>
              <a:t>GloVe</a:t>
            </a:r>
            <a:r>
              <a:rPr lang="en-US" b="0" i="0" dirty="0">
                <a:solidFill>
                  <a:srgbClr val="D1D5DB"/>
                </a:solidFill>
                <a:effectLst/>
                <a:latin typeface="Söhne"/>
              </a:rPr>
              <a:t>, which can be used to represent text data in a low-dimensional space.</a:t>
            </a:r>
          </a:p>
          <a:p>
            <a:pPr algn="l"/>
            <a:r>
              <a:rPr lang="en-US" b="0" i="0" dirty="0">
                <a:solidFill>
                  <a:srgbClr val="FFC000"/>
                </a:solidFill>
                <a:effectLst/>
                <a:latin typeface="Söhne"/>
              </a:rPr>
              <a:t>5.Transfer learning</a:t>
            </a:r>
            <a:r>
              <a:rPr lang="en-US" b="0" i="0" dirty="0">
                <a:solidFill>
                  <a:srgbClr val="D1D5DB"/>
                </a:solidFill>
                <a:effectLst/>
                <a:latin typeface="Söhne"/>
              </a:rPr>
              <a:t>: </a:t>
            </a:r>
            <a:r>
              <a:rPr lang="en-US" b="0" i="0" dirty="0" err="1">
                <a:solidFill>
                  <a:srgbClr val="D1D5DB"/>
                </a:solidFill>
                <a:effectLst/>
                <a:latin typeface="Söhne"/>
              </a:rPr>
              <a:t>FastAI</a:t>
            </a:r>
            <a:r>
              <a:rPr lang="en-US" b="0" i="0" dirty="0">
                <a:solidFill>
                  <a:srgbClr val="D1D5DB"/>
                </a:solidFill>
                <a:effectLst/>
                <a:latin typeface="Söhne"/>
              </a:rPr>
              <a:t> supports transfer learning, allowing users to leverage pre-trained language models for specific NLP tasks.</a:t>
            </a:r>
          </a:p>
          <a:p>
            <a:endParaRPr lang="en-US" b="0" i="0" dirty="0">
              <a:solidFill>
                <a:srgbClr val="D1D5DB"/>
              </a:solidFill>
              <a:effectLst/>
              <a:latin typeface="Söhne"/>
            </a:endParaRPr>
          </a:p>
          <a:p>
            <a:endParaRPr lang="en-IN" dirty="0">
              <a:solidFill>
                <a:schemeClr val="bg1"/>
              </a:solidFill>
            </a:endParaRPr>
          </a:p>
        </p:txBody>
      </p:sp>
    </p:spTree>
    <p:extLst>
      <p:ext uri="{BB962C8B-B14F-4D97-AF65-F5344CB8AC3E}">
        <p14:creationId xmlns:p14="http://schemas.microsoft.com/office/powerpoint/2010/main" val="172214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E7A1-67B1-50CA-4A35-67691AC2C36C}"/>
              </a:ext>
            </a:extLst>
          </p:cNvPr>
          <p:cNvSpPr>
            <a:spLocks noGrp="1"/>
          </p:cNvSpPr>
          <p:nvPr>
            <p:ph type="ctrTitle"/>
          </p:nvPr>
        </p:nvSpPr>
        <p:spPr>
          <a:xfrm>
            <a:off x="904863" y="793262"/>
            <a:ext cx="8825658" cy="500184"/>
          </a:xfrm>
        </p:spPr>
        <p:txBody>
          <a:bodyPr/>
          <a:lstStyle/>
          <a:p>
            <a:r>
              <a:rPr lang="en-IN" sz="2800" dirty="0">
                <a:solidFill>
                  <a:schemeClr val="accent4">
                    <a:lumMod val="40000"/>
                    <a:lumOff val="60000"/>
                  </a:schemeClr>
                </a:solidFill>
              </a:rPr>
              <a:t>Program in python for word analysis</a:t>
            </a:r>
          </a:p>
        </p:txBody>
      </p:sp>
      <p:sp>
        <p:nvSpPr>
          <p:cNvPr id="3" name="Subtitle 2">
            <a:extLst>
              <a:ext uri="{FF2B5EF4-FFF2-40B4-BE49-F238E27FC236}">
                <a16:creationId xmlns:a16="http://schemas.microsoft.com/office/drawing/2014/main" id="{F7AD814E-610A-1E7B-81CF-8F064761A348}"/>
              </a:ext>
            </a:extLst>
          </p:cNvPr>
          <p:cNvSpPr>
            <a:spLocks noGrp="1"/>
          </p:cNvSpPr>
          <p:nvPr>
            <p:ph type="subTitle" idx="1"/>
          </p:nvPr>
        </p:nvSpPr>
        <p:spPr>
          <a:xfrm>
            <a:off x="828431" y="1445846"/>
            <a:ext cx="10456984" cy="4657969"/>
          </a:xfrm>
        </p:spPr>
        <p:txBody>
          <a:bodyPr>
            <a:normAutofit/>
          </a:bodyPr>
          <a:lstStyle/>
          <a:p>
            <a:r>
              <a:rPr lang="en-US" sz="1200" dirty="0">
                <a:solidFill>
                  <a:schemeClr val="bg1"/>
                </a:solidFill>
              </a:rPr>
              <a:t>This program takes a sample text and tokenizes it into words. Then, it calculates the frequency distribution of the words using the </a:t>
            </a:r>
            <a:r>
              <a:rPr lang="en-US" sz="1200" dirty="0" err="1">
                <a:solidFill>
                  <a:schemeClr val="bg1"/>
                </a:solidFill>
              </a:rPr>
              <a:t>FreqDist</a:t>
            </a:r>
            <a:r>
              <a:rPr lang="en-US" sz="1200" dirty="0">
                <a:solidFill>
                  <a:schemeClr val="bg1"/>
                </a:solidFill>
              </a:rPr>
              <a:t> class from the </a:t>
            </a:r>
            <a:r>
              <a:rPr lang="en-US" sz="1200" dirty="0" err="1">
                <a:solidFill>
                  <a:schemeClr val="bg1"/>
                </a:solidFill>
              </a:rPr>
              <a:t>nltk.probability</a:t>
            </a:r>
            <a:r>
              <a:rPr lang="en-US" sz="1200" dirty="0">
                <a:solidFill>
                  <a:schemeClr val="bg1"/>
                </a:solidFill>
              </a:rPr>
              <a:t> module. Finally, it prints the five most common words and their </a:t>
            </a:r>
            <a:r>
              <a:rPr lang="en-US" sz="1200" dirty="0" err="1">
                <a:solidFill>
                  <a:schemeClr val="bg1"/>
                </a:solidFill>
              </a:rPr>
              <a:t>frequency.Program</a:t>
            </a:r>
            <a:r>
              <a:rPr lang="en-US" sz="1200" dirty="0">
                <a:solidFill>
                  <a:schemeClr val="bg1"/>
                </a:solidFill>
              </a:rPr>
              <a:t>:</a:t>
            </a:r>
          </a:p>
          <a:p>
            <a:r>
              <a:rPr lang="en-US" sz="1200" cap="none" dirty="0">
                <a:solidFill>
                  <a:srgbClr val="FFFF00"/>
                </a:solidFill>
              </a:rPr>
              <a:t>import </a:t>
            </a:r>
            <a:r>
              <a:rPr lang="en-US" sz="1200" cap="none" dirty="0" err="1">
                <a:solidFill>
                  <a:srgbClr val="FFFF00"/>
                </a:solidFill>
              </a:rPr>
              <a:t>nltk</a:t>
            </a:r>
            <a:endParaRPr lang="en-US" sz="1200" cap="none" dirty="0">
              <a:solidFill>
                <a:srgbClr val="FFFF00"/>
              </a:solidFill>
            </a:endParaRPr>
          </a:p>
          <a:p>
            <a:r>
              <a:rPr lang="en-US" sz="1200" cap="none" dirty="0" err="1">
                <a:solidFill>
                  <a:srgbClr val="FFFF00"/>
                </a:solidFill>
              </a:rPr>
              <a:t>nltk.download</a:t>
            </a:r>
            <a:r>
              <a:rPr lang="en-US" sz="1200" cap="none" dirty="0">
                <a:solidFill>
                  <a:srgbClr val="FFFF00"/>
                </a:solidFill>
              </a:rPr>
              <a:t>('</a:t>
            </a:r>
            <a:r>
              <a:rPr lang="en-US" sz="1200" cap="none" dirty="0" err="1">
                <a:solidFill>
                  <a:srgbClr val="FFFF00"/>
                </a:solidFill>
              </a:rPr>
              <a:t>punkt</a:t>
            </a:r>
            <a:r>
              <a:rPr lang="en-US" sz="1200" cap="none" dirty="0">
                <a:solidFill>
                  <a:srgbClr val="FFFF00"/>
                </a:solidFill>
              </a:rPr>
              <a:t>’) </a:t>
            </a:r>
          </a:p>
          <a:p>
            <a:r>
              <a:rPr lang="en-US" sz="1200" cap="none" dirty="0">
                <a:solidFill>
                  <a:srgbClr val="FFFF00"/>
                </a:solidFill>
              </a:rPr>
              <a:t>from </a:t>
            </a:r>
            <a:r>
              <a:rPr lang="en-US" sz="1200" cap="none" dirty="0" err="1">
                <a:solidFill>
                  <a:srgbClr val="FFFF00"/>
                </a:solidFill>
              </a:rPr>
              <a:t>nltk.tokenize</a:t>
            </a:r>
            <a:endParaRPr lang="en-US" sz="1200" cap="none" dirty="0">
              <a:solidFill>
                <a:srgbClr val="FFFF00"/>
              </a:solidFill>
            </a:endParaRPr>
          </a:p>
          <a:p>
            <a:r>
              <a:rPr lang="en-US" sz="1200" cap="none" dirty="0">
                <a:solidFill>
                  <a:srgbClr val="FFFF00"/>
                </a:solidFill>
              </a:rPr>
              <a:t> import </a:t>
            </a:r>
            <a:r>
              <a:rPr lang="en-US" sz="1200" cap="none" dirty="0" err="1">
                <a:solidFill>
                  <a:srgbClr val="FFFF00"/>
                </a:solidFill>
              </a:rPr>
              <a:t>word_tokenize</a:t>
            </a:r>
            <a:endParaRPr lang="en-US" sz="1200" cap="none" dirty="0">
              <a:solidFill>
                <a:srgbClr val="FFFF00"/>
              </a:solidFill>
            </a:endParaRPr>
          </a:p>
          <a:p>
            <a:r>
              <a:rPr lang="en-US" sz="1200" cap="none" dirty="0">
                <a:solidFill>
                  <a:srgbClr val="FFFF00"/>
                </a:solidFill>
              </a:rPr>
              <a:t>from </a:t>
            </a:r>
            <a:r>
              <a:rPr lang="en-US" sz="1200" cap="none" dirty="0" err="1">
                <a:solidFill>
                  <a:srgbClr val="FFFF00"/>
                </a:solidFill>
              </a:rPr>
              <a:t>nltk.probability</a:t>
            </a:r>
            <a:r>
              <a:rPr lang="en-US" sz="1200" cap="none" dirty="0">
                <a:solidFill>
                  <a:srgbClr val="FFFF00"/>
                </a:solidFill>
              </a:rPr>
              <a:t> import </a:t>
            </a:r>
            <a:r>
              <a:rPr lang="en-US" sz="1200" cap="none" dirty="0" err="1">
                <a:solidFill>
                  <a:srgbClr val="FFFF00"/>
                </a:solidFill>
              </a:rPr>
              <a:t>freqdist</a:t>
            </a:r>
            <a:endParaRPr lang="en-US" sz="1200" cap="none" dirty="0">
              <a:solidFill>
                <a:srgbClr val="FFFF00"/>
              </a:solidFill>
            </a:endParaRPr>
          </a:p>
          <a:p>
            <a:r>
              <a:rPr lang="en-US" sz="1200" cap="none" dirty="0">
                <a:solidFill>
                  <a:srgbClr val="FFFF00"/>
                </a:solidFill>
              </a:rPr>
              <a:t>text = "this is a sample text for word analysis. it will show how many times each word appears in the text.</a:t>
            </a:r>
          </a:p>
          <a:p>
            <a:r>
              <a:rPr lang="en-US" sz="1200" cap="none" dirty="0">
                <a:solidFill>
                  <a:srgbClr val="FFFF00"/>
                </a:solidFill>
              </a:rPr>
              <a:t>"# tokenize the words</a:t>
            </a:r>
          </a:p>
          <a:p>
            <a:r>
              <a:rPr lang="en-US" sz="1200" cap="none" dirty="0">
                <a:solidFill>
                  <a:srgbClr val="FFFF00"/>
                </a:solidFill>
              </a:rPr>
              <a:t>tokens = </a:t>
            </a:r>
            <a:r>
              <a:rPr lang="en-US" sz="1200" cap="none" dirty="0" err="1">
                <a:solidFill>
                  <a:srgbClr val="FFFF00"/>
                </a:solidFill>
              </a:rPr>
              <a:t>word_tokenize</a:t>
            </a:r>
            <a:r>
              <a:rPr lang="en-US" sz="1200" cap="none" dirty="0">
                <a:solidFill>
                  <a:srgbClr val="FFFF00"/>
                </a:solidFill>
              </a:rPr>
              <a:t>(text)</a:t>
            </a:r>
          </a:p>
          <a:p>
            <a:r>
              <a:rPr lang="en-US" sz="1200" cap="none" dirty="0">
                <a:solidFill>
                  <a:srgbClr val="FFFF00"/>
                </a:solidFill>
              </a:rPr>
              <a:t># calculate frequency </a:t>
            </a:r>
            <a:r>
              <a:rPr lang="en-US" sz="1200" cap="none" dirty="0" err="1">
                <a:solidFill>
                  <a:srgbClr val="FFFF00"/>
                </a:solidFill>
              </a:rPr>
              <a:t>distributionfdist</a:t>
            </a:r>
            <a:r>
              <a:rPr lang="en-US" sz="1200" cap="none" dirty="0">
                <a:solidFill>
                  <a:srgbClr val="FFFF00"/>
                </a:solidFill>
              </a:rPr>
              <a:t> = </a:t>
            </a:r>
            <a:r>
              <a:rPr lang="en-US" sz="1200" cap="none" dirty="0" err="1">
                <a:solidFill>
                  <a:srgbClr val="FFFF00"/>
                </a:solidFill>
              </a:rPr>
              <a:t>freqdist</a:t>
            </a:r>
            <a:r>
              <a:rPr lang="en-US" sz="1200" cap="none" dirty="0">
                <a:solidFill>
                  <a:srgbClr val="FFFF00"/>
                </a:solidFill>
              </a:rPr>
              <a:t>(tokens) </a:t>
            </a:r>
          </a:p>
          <a:p>
            <a:r>
              <a:rPr lang="en-US" sz="1200" cap="none" dirty="0">
                <a:solidFill>
                  <a:srgbClr val="FFFF00"/>
                </a:solidFill>
              </a:rPr>
              <a:t># print the most common words and their frequency</a:t>
            </a:r>
          </a:p>
          <a:p>
            <a:r>
              <a:rPr lang="en-US" sz="1200" cap="none" dirty="0">
                <a:solidFill>
                  <a:srgbClr val="FFFF00"/>
                </a:solidFill>
              </a:rPr>
              <a:t>print("the most common words and their frequency:")                                                      </a:t>
            </a:r>
          </a:p>
          <a:p>
            <a:r>
              <a:rPr lang="en-US" sz="1200" cap="none" dirty="0">
                <a:solidFill>
                  <a:srgbClr val="FFFF00"/>
                </a:solidFill>
              </a:rPr>
              <a:t>print(</a:t>
            </a:r>
            <a:r>
              <a:rPr lang="en-US" sz="1200" cap="none" dirty="0" err="1">
                <a:solidFill>
                  <a:srgbClr val="FFFF00"/>
                </a:solidFill>
              </a:rPr>
              <a:t>fdist.most_common</a:t>
            </a:r>
            <a:r>
              <a:rPr lang="en-US" sz="1200" cap="none" dirty="0">
                <a:solidFill>
                  <a:srgbClr val="FFFF00"/>
                </a:solidFill>
              </a:rPr>
              <a:t>(5))</a:t>
            </a:r>
            <a:endParaRPr lang="en-IN" sz="1200" cap="none" dirty="0">
              <a:solidFill>
                <a:srgbClr val="FFFF00"/>
              </a:solidFill>
            </a:endParaRPr>
          </a:p>
        </p:txBody>
      </p:sp>
    </p:spTree>
    <p:extLst>
      <p:ext uri="{BB962C8B-B14F-4D97-AF65-F5344CB8AC3E}">
        <p14:creationId xmlns:p14="http://schemas.microsoft.com/office/powerpoint/2010/main" val="537285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E4B0-9CDB-0489-A342-1594F7F9DAF0}"/>
              </a:ext>
            </a:extLst>
          </p:cNvPr>
          <p:cNvSpPr>
            <a:spLocks noGrp="1"/>
          </p:cNvSpPr>
          <p:nvPr>
            <p:ph type="ctrTitle"/>
          </p:nvPr>
        </p:nvSpPr>
        <p:spPr>
          <a:xfrm>
            <a:off x="1154955" y="687754"/>
            <a:ext cx="8825658" cy="797169"/>
          </a:xfrm>
        </p:spPr>
        <p:txBody>
          <a:bodyPr/>
          <a:lstStyle/>
          <a:p>
            <a:r>
              <a:rPr lang="en-IN" sz="2400" dirty="0">
                <a:solidFill>
                  <a:schemeClr val="accent1">
                    <a:lumMod val="60000"/>
                    <a:lumOff val="40000"/>
                  </a:schemeClr>
                </a:solidFill>
              </a:rPr>
              <a:t>output</a:t>
            </a:r>
          </a:p>
        </p:txBody>
      </p:sp>
      <p:sp>
        <p:nvSpPr>
          <p:cNvPr id="3" name="Subtitle 2">
            <a:extLst>
              <a:ext uri="{FF2B5EF4-FFF2-40B4-BE49-F238E27FC236}">
                <a16:creationId xmlns:a16="http://schemas.microsoft.com/office/drawing/2014/main" id="{08AC79D8-C336-DEB1-8434-395CD6D3E321}"/>
              </a:ext>
            </a:extLst>
          </p:cNvPr>
          <p:cNvSpPr>
            <a:spLocks noGrp="1"/>
          </p:cNvSpPr>
          <p:nvPr>
            <p:ph type="subTitle" idx="1"/>
          </p:nvPr>
        </p:nvSpPr>
        <p:spPr>
          <a:xfrm>
            <a:off x="1154955" y="1695938"/>
            <a:ext cx="8825658" cy="3942862"/>
          </a:xfrm>
        </p:spPr>
        <p:txBody>
          <a:bodyPr/>
          <a:lstStyle/>
          <a:p>
            <a:r>
              <a:rPr lang="en-IN" cap="none" dirty="0">
                <a:solidFill>
                  <a:schemeClr val="accent4">
                    <a:lumMod val="40000"/>
                    <a:lumOff val="60000"/>
                  </a:schemeClr>
                </a:solidFill>
              </a:rPr>
              <a:t>Compile:(python3 a.py)</a:t>
            </a:r>
          </a:p>
          <a:p>
            <a:r>
              <a:rPr lang="en-IN" cap="none" dirty="0">
                <a:solidFill>
                  <a:schemeClr val="accent4">
                    <a:lumMod val="40000"/>
                    <a:lumOff val="60000"/>
                  </a:schemeClr>
                </a:solidFill>
              </a:rPr>
              <a:t> [</a:t>
            </a:r>
            <a:r>
              <a:rPr lang="en-IN" cap="none" dirty="0" err="1">
                <a:solidFill>
                  <a:schemeClr val="accent4">
                    <a:lumMod val="40000"/>
                    <a:lumOff val="60000"/>
                  </a:schemeClr>
                </a:solidFill>
              </a:rPr>
              <a:t>nltk_data</a:t>
            </a:r>
            <a:r>
              <a:rPr lang="en-IN" cap="none" dirty="0">
                <a:solidFill>
                  <a:schemeClr val="accent4">
                    <a:lumMod val="40000"/>
                    <a:lumOff val="60000"/>
                  </a:schemeClr>
                </a:solidFill>
              </a:rPr>
              <a:t>] downloading package </a:t>
            </a:r>
            <a:r>
              <a:rPr lang="en-IN" cap="none" dirty="0" err="1">
                <a:solidFill>
                  <a:schemeClr val="accent4">
                    <a:lumMod val="40000"/>
                    <a:lumOff val="60000"/>
                  </a:schemeClr>
                </a:solidFill>
              </a:rPr>
              <a:t>punkt</a:t>
            </a:r>
            <a:r>
              <a:rPr lang="en-IN" cap="none" dirty="0">
                <a:solidFill>
                  <a:schemeClr val="accent4">
                    <a:lumMod val="40000"/>
                    <a:lumOff val="60000"/>
                  </a:schemeClr>
                </a:solidFill>
              </a:rPr>
              <a:t> to /home/</a:t>
            </a:r>
            <a:r>
              <a:rPr lang="en-IN" cap="none" dirty="0" err="1">
                <a:solidFill>
                  <a:schemeClr val="accent4">
                    <a:lumMod val="40000"/>
                    <a:lumOff val="60000"/>
                  </a:schemeClr>
                </a:solidFill>
              </a:rPr>
              <a:t>nmrec</a:t>
            </a:r>
            <a:r>
              <a:rPr lang="en-IN" cap="none" dirty="0">
                <a:solidFill>
                  <a:schemeClr val="accent4">
                    <a:lumMod val="40000"/>
                    <a:lumOff val="60000"/>
                  </a:schemeClr>
                </a:solidFill>
              </a:rPr>
              <a:t>/</a:t>
            </a:r>
            <a:r>
              <a:rPr lang="en-IN" cap="none" dirty="0" err="1">
                <a:solidFill>
                  <a:schemeClr val="accent4">
                    <a:lumMod val="40000"/>
                    <a:lumOff val="60000"/>
                  </a:schemeClr>
                </a:solidFill>
              </a:rPr>
              <a:t>nltk_data</a:t>
            </a:r>
            <a:r>
              <a:rPr lang="en-IN" cap="none" dirty="0">
                <a:solidFill>
                  <a:schemeClr val="accent4">
                    <a:lumMod val="40000"/>
                    <a:lumOff val="60000"/>
                  </a:schemeClr>
                </a:solidFill>
              </a:rPr>
              <a:t>... [</a:t>
            </a:r>
            <a:r>
              <a:rPr lang="en-IN" cap="none" dirty="0" err="1">
                <a:solidFill>
                  <a:schemeClr val="accent4">
                    <a:lumMod val="40000"/>
                    <a:lumOff val="60000"/>
                  </a:schemeClr>
                </a:solidFill>
              </a:rPr>
              <a:t>nltk_data</a:t>
            </a:r>
            <a:r>
              <a:rPr lang="en-IN" cap="none" dirty="0">
                <a:solidFill>
                  <a:schemeClr val="accent4">
                    <a:lumMod val="40000"/>
                    <a:lumOff val="60000"/>
                  </a:schemeClr>
                </a:solidFill>
              </a:rPr>
              <a:t>] unzipping tokenizers/punkt.zip. the most common words and their frequency: [('text', 2), ('word', 2), ('this', 1), ('is', 1), ('a', 1)]</a:t>
            </a:r>
          </a:p>
        </p:txBody>
      </p:sp>
    </p:spTree>
    <p:extLst>
      <p:ext uri="{BB962C8B-B14F-4D97-AF65-F5344CB8AC3E}">
        <p14:creationId xmlns:p14="http://schemas.microsoft.com/office/powerpoint/2010/main" val="83665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9115-9786-FB23-9AD8-E28F2A0EB917}"/>
              </a:ext>
            </a:extLst>
          </p:cNvPr>
          <p:cNvSpPr>
            <a:spLocks noGrp="1"/>
          </p:cNvSpPr>
          <p:nvPr>
            <p:ph type="ctrTitle"/>
          </p:nvPr>
        </p:nvSpPr>
        <p:spPr>
          <a:xfrm>
            <a:off x="1154955" y="1591733"/>
            <a:ext cx="8825658" cy="1002975"/>
          </a:xfrm>
        </p:spPr>
        <p:txBody>
          <a:bodyPr/>
          <a:lstStyle/>
          <a:p>
            <a:r>
              <a:rPr lang="en-IN" dirty="0">
                <a:solidFill>
                  <a:srgbClr val="00B050"/>
                </a:solidFill>
              </a:rPr>
              <a:t>Conclusion</a:t>
            </a:r>
            <a:r>
              <a:rPr lang="en-IN" dirty="0"/>
              <a:t>:</a:t>
            </a:r>
          </a:p>
        </p:txBody>
      </p:sp>
      <p:sp>
        <p:nvSpPr>
          <p:cNvPr id="3" name="Subtitle 2">
            <a:extLst>
              <a:ext uri="{FF2B5EF4-FFF2-40B4-BE49-F238E27FC236}">
                <a16:creationId xmlns:a16="http://schemas.microsoft.com/office/drawing/2014/main" id="{8EFD9258-26EE-05D9-18F7-A5994970645F}"/>
              </a:ext>
            </a:extLst>
          </p:cNvPr>
          <p:cNvSpPr>
            <a:spLocks noGrp="1"/>
          </p:cNvSpPr>
          <p:nvPr>
            <p:ph type="subTitle" idx="1"/>
          </p:nvPr>
        </p:nvSpPr>
        <p:spPr>
          <a:xfrm>
            <a:off x="1154955" y="3102708"/>
            <a:ext cx="8825658" cy="2536092"/>
          </a:xfrm>
        </p:spPr>
        <p:txBody>
          <a:bodyPr/>
          <a:lstStyle/>
          <a:p>
            <a:r>
              <a:rPr lang="en-US" b="0" i="0" dirty="0">
                <a:solidFill>
                  <a:srgbClr val="D1D5DB"/>
                </a:solidFill>
                <a:effectLst/>
                <a:latin typeface="Söhne"/>
              </a:rPr>
              <a:t>In conclusion, deep learning with AI and </a:t>
            </a:r>
            <a:r>
              <a:rPr lang="en-US" b="0" i="0" dirty="0" err="1">
                <a:solidFill>
                  <a:srgbClr val="D1D5DB"/>
                </a:solidFill>
                <a:effectLst/>
                <a:latin typeface="Söhne"/>
              </a:rPr>
              <a:t>FastAI</a:t>
            </a:r>
            <a:r>
              <a:rPr lang="en-US" b="0" i="0" dirty="0">
                <a:solidFill>
                  <a:srgbClr val="D1D5DB"/>
                </a:solidFill>
                <a:effectLst/>
                <a:latin typeface="Söhne"/>
              </a:rPr>
              <a:t> in particular, has opened up a world of possibilities for developers and data scientists to build sophisticated models that can learn from vast amounts of data. </a:t>
            </a:r>
            <a:r>
              <a:rPr lang="en-US" b="0" i="0" dirty="0" err="1">
                <a:solidFill>
                  <a:srgbClr val="D1D5DB"/>
                </a:solidFill>
                <a:effectLst/>
                <a:latin typeface="Söhne"/>
              </a:rPr>
              <a:t>FastAI</a:t>
            </a:r>
            <a:r>
              <a:rPr lang="en-US" b="0" i="0" dirty="0">
                <a:solidFill>
                  <a:srgbClr val="D1D5DB"/>
                </a:solidFill>
                <a:effectLst/>
                <a:latin typeface="Söhne"/>
              </a:rPr>
              <a:t> provides a comprehensive set of tools and techniques that simplify the process of building, training, and deploying deep learning models for a variety of tasks</a:t>
            </a:r>
            <a:endParaRPr lang="en-IN" dirty="0"/>
          </a:p>
        </p:txBody>
      </p:sp>
    </p:spTree>
    <p:extLst>
      <p:ext uri="{BB962C8B-B14F-4D97-AF65-F5344CB8AC3E}">
        <p14:creationId xmlns:p14="http://schemas.microsoft.com/office/powerpoint/2010/main" val="1583084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3152E-6982-1ABA-3401-A81F3FF51D5E}"/>
              </a:ext>
            </a:extLst>
          </p:cNvPr>
          <p:cNvSpPr>
            <a:spLocks noGrp="1"/>
          </p:cNvSpPr>
          <p:nvPr>
            <p:ph type="ctrTitle"/>
          </p:nvPr>
        </p:nvSpPr>
        <p:spPr/>
        <p:txBody>
          <a:bodyPr/>
          <a:lstStyle/>
          <a:p>
            <a:r>
              <a:rPr lang="en-IN" sz="9600" dirty="0">
                <a:latin typeface="Algerian" panose="04020705040A02060702" pitchFamily="82" charset="0"/>
              </a:rPr>
              <a:t>     Thank</a:t>
            </a:r>
            <a:r>
              <a:rPr lang="en-IN" sz="9600" dirty="0"/>
              <a:t> </a:t>
            </a:r>
            <a:br>
              <a:rPr lang="en-IN" sz="9600" dirty="0"/>
            </a:br>
            <a:r>
              <a:rPr lang="en-IN" sz="9600" dirty="0"/>
              <a:t>              </a:t>
            </a:r>
            <a:r>
              <a:rPr lang="en-IN" sz="9600" dirty="0">
                <a:latin typeface="Algerian" panose="04020705040A02060702" pitchFamily="82" charset="0"/>
              </a:rPr>
              <a:t>you</a:t>
            </a:r>
          </a:p>
        </p:txBody>
      </p:sp>
      <p:sp>
        <p:nvSpPr>
          <p:cNvPr id="3" name="Subtitle 2">
            <a:extLst>
              <a:ext uri="{FF2B5EF4-FFF2-40B4-BE49-F238E27FC236}">
                <a16:creationId xmlns:a16="http://schemas.microsoft.com/office/drawing/2014/main" id="{33A861D8-185F-6D20-9D63-7E7AD919C339}"/>
              </a:ext>
            </a:extLst>
          </p:cNvPr>
          <p:cNvSpPr>
            <a:spLocks noGrp="1"/>
          </p:cNvSpPr>
          <p:nvPr>
            <p:ph type="subTitle" idx="1"/>
          </p:nvPr>
        </p:nvSpPr>
        <p:spPr/>
        <p:txBody>
          <a:bodyPr/>
          <a:lstStyle/>
          <a:p>
            <a:r>
              <a:rPr lang="en-IN" dirty="0"/>
              <a:t>.</a:t>
            </a:r>
          </a:p>
        </p:txBody>
      </p:sp>
    </p:spTree>
    <p:extLst>
      <p:ext uri="{BB962C8B-B14F-4D97-AF65-F5344CB8AC3E}">
        <p14:creationId xmlns:p14="http://schemas.microsoft.com/office/powerpoint/2010/main" val="258259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BC3A-2C2D-580E-C868-7709AE2B5DBD}"/>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6C55A12A-E5B3-8D45-B9F8-D6CB8747B861}"/>
              </a:ext>
            </a:extLst>
          </p:cNvPr>
          <p:cNvSpPr>
            <a:spLocks noGrp="1"/>
          </p:cNvSpPr>
          <p:nvPr>
            <p:ph idx="1"/>
          </p:nvPr>
        </p:nvSpPr>
        <p:spPr/>
        <p:txBody>
          <a:bodyPr>
            <a:normAutofit/>
          </a:bodyPr>
          <a:lstStyle/>
          <a:p>
            <a:r>
              <a:rPr lang="en-IN" sz="2800" dirty="0">
                <a:latin typeface="Elephant" panose="02020904090505020303" pitchFamily="18" charset="0"/>
              </a:rPr>
              <a:t>Done by </a:t>
            </a:r>
          </a:p>
          <a:p>
            <a:r>
              <a:rPr lang="en-IN" sz="2800" dirty="0" err="1">
                <a:latin typeface="Elephant" panose="02020904090505020303" pitchFamily="18" charset="0"/>
              </a:rPr>
              <a:t>K.Shivani</a:t>
            </a:r>
            <a:r>
              <a:rPr lang="en-IN" sz="2800" dirty="0">
                <a:latin typeface="Elephant" panose="02020904090505020303" pitchFamily="18" charset="0"/>
              </a:rPr>
              <a:t> (20b61a6622) </a:t>
            </a:r>
            <a:r>
              <a:rPr lang="en-IN" sz="2800" dirty="0" err="1">
                <a:latin typeface="Elephant" panose="02020904090505020303" pitchFamily="18" charset="0"/>
              </a:rPr>
              <a:t>cse</a:t>
            </a:r>
            <a:r>
              <a:rPr lang="en-IN" sz="2800" dirty="0">
                <a:latin typeface="Elephant" panose="02020904090505020303" pitchFamily="18" charset="0"/>
              </a:rPr>
              <a:t>(</a:t>
            </a:r>
            <a:r>
              <a:rPr lang="en-IN" sz="2800" dirty="0" err="1">
                <a:latin typeface="Elephant" panose="02020904090505020303" pitchFamily="18" charset="0"/>
              </a:rPr>
              <a:t>aiml</a:t>
            </a:r>
            <a:r>
              <a:rPr lang="en-IN" sz="2800" dirty="0">
                <a:latin typeface="Elephant" panose="02020904090505020303" pitchFamily="18" charset="0"/>
              </a:rPr>
              <a:t>)</a:t>
            </a:r>
          </a:p>
          <a:p>
            <a:r>
              <a:rPr lang="en-IN" sz="2800" dirty="0">
                <a:latin typeface="Elephant" panose="02020904090505020303" pitchFamily="18" charset="0"/>
              </a:rPr>
              <a:t>MOHAMMED NASEEM PASHA (21B65A6610) </a:t>
            </a:r>
            <a:r>
              <a:rPr lang="en-IN" sz="2800" dirty="0" err="1">
                <a:latin typeface="Elephant" panose="02020904090505020303" pitchFamily="18" charset="0"/>
              </a:rPr>
              <a:t>cse</a:t>
            </a:r>
            <a:r>
              <a:rPr lang="en-IN" sz="2800" dirty="0">
                <a:latin typeface="Elephant" panose="02020904090505020303" pitchFamily="18" charset="0"/>
              </a:rPr>
              <a:t>(</a:t>
            </a:r>
            <a:r>
              <a:rPr lang="en-IN" sz="2800" dirty="0" err="1">
                <a:latin typeface="Elephant" panose="02020904090505020303" pitchFamily="18" charset="0"/>
              </a:rPr>
              <a:t>aiml</a:t>
            </a:r>
            <a:r>
              <a:rPr lang="en-IN" sz="2800" dirty="0">
                <a:latin typeface="Elephant" panose="02020904090505020303" pitchFamily="18" charset="0"/>
              </a:rPr>
              <a:t>)</a:t>
            </a:r>
          </a:p>
          <a:p>
            <a:r>
              <a:rPr lang="en-IN" sz="2800" dirty="0">
                <a:latin typeface="Elephant" panose="02020904090505020303" pitchFamily="18" charset="0"/>
              </a:rPr>
              <a:t>VANGAVETI RAM SAI NAGA (20B61A6645) </a:t>
            </a:r>
            <a:r>
              <a:rPr lang="en-IN" sz="2800" dirty="0" err="1">
                <a:latin typeface="Elephant" panose="02020904090505020303" pitchFamily="18" charset="0"/>
              </a:rPr>
              <a:t>cse</a:t>
            </a:r>
            <a:r>
              <a:rPr lang="en-IN" sz="2800" dirty="0">
                <a:latin typeface="Elephant" panose="02020904090505020303" pitchFamily="18" charset="0"/>
              </a:rPr>
              <a:t>(</a:t>
            </a:r>
            <a:r>
              <a:rPr lang="en-IN" sz="2800" dirty="0" err="1">
                <a:latin typeface="Elephant" panose="02020904090505020303" pitchFamily="18" charset="0"/>
              </a:rPr>
              <a:t>aiml</a:t>
            </a:r>
            <a:r>
              <a:rPr lang="en-IN" sz="2800" dirty="0">
                <a:latin typeface="Elephant" panose="02020904090505020303" pitchFamily="18" charset="0"/>
              </a:rPr>
              <a:t>)</a:t>
            </a:r>
          </a:p>
          <a:p>
            <a:endParaRPr lang="en-IN" sz="2800" dirty="0">
              <a:latin typeface="Elephant" panose="02020904090505020303" pitchFamily="18" charset="0"/>
            </a:endParaRPr>
          </a:p>
        </p:txBody>
      </p:sp>
    </p:spTree>
    <p:extLst>
      <p:ext uri="{BB962C8B-B14F-4D97-AF65-F5344CB8AC3E}">
        <p14:creationId xmlns:p14="http://schemas.microsoft.com/office/powerpoint/2010/main" val="256924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2318-0CF9-375A-31BC-ED50BBAD55DE}"/>
              </a:ext>
            </a:extLst>
          </p:cNvPr>
          <p:cNvSpPr>
            <a:spLocks noGrp="1"/>
          </p:cNvSpPr>
          <p:nvPr>
            <p:ph type="ctrTitle"/>
          </p:nvPr>
        </p:nvSpPr>
        <p:spPr>
          <a:xfrm>
            <a:off x="1339419" y="773975"/>
            <a:ext cx="8637073" cy="811169"/>
          </a:xfrm>
          <a:solidFill>
            <a:schemeClr val="accent1">
              <a:lumMod val="40000"/>
              <a:lumOff val="60000"/>
            </a:schemeClr>
          </a:solidFill>
          <a:ln>
            <a:solidFill>
              <a:schemeClr val="tx1">
                <a:lumMod val="75000"/>
                <a:lumOff val="25000"/>
              </a:schemeClr>
            </a:solidFill>
          </a:ln>
        </p:spPr>
        <p:txBody>
          <a:bodyPr>
            <a:normAutofit fontScale="90000"/>
          </a:bodyPr>
          <a:lstStyle/>
          <a:p>
            <a:pPr algn="ctr"/>
            <a:r>
              <a:rPr lang="en-IN" dirty="0">
                <a:solidFill>
                  <a:schemeClr val="accent2">
                    <a:lumMod val="50000"/>
                  </a:schemeClr>
                </a:solidFill>
                <a:latin typeface="Algerian" panose="04020705040A02060702" pitchFamily="82" charset="0"/>
              </a:rPr>
              <a:t>deep</a:t>
            </a:r>
            <a:r>
              <a:rPr lang="en-IN" sz="4800" dirty="0">
                <a:latin typeface="Algerian" panose="04020705040A02060702" pitchFamily="82" charset="0"/>
              </a:rPr>
              <a:t> </a:t>
            </a:r>
            <a:r>
              <a:rPr lang="en-IN" sz="4800" dirty="0">
                <a:solidFill>
                  <a:schemeClr val="accent2">
                    <a:lumMod val="50000"/>
                  </a:schemeClr>
                </a:solidFill>
                <a:latin typeface="Algerian" panose="04020705040A02060702" pitchFamily="82" charset="0"/>
              </a:rPr>
              <a:t>learning</a:t>
            </a:r>
          </a:p>
        </p:txBody>
      </p:sp>
      <p:sp>
        <p:nvSpPr>
          <p:cNvPr id="3" name="Subtitle 2">
            <a:extLst>
              <a:ext uri="{FF2B5EF4-FFF2-40B4-BE49-F238E27FC236}">
                <a16:creationId xmlns:a16="http://schemas.microsoft.com/office/drawing/2014/main" id="{A400280A-F41A-44D9-171F-D1420D1CEA5E}"/>
              </a:ext>
            </a:extLst>
          </p:cNvPr>
          <p:cNvSpPr>
            <a:spLocks noGrp="1"/>
          </p:cNvSpPr>
          <p:nvPr>
            <p:ph type="subTitle" idx="1"/>
          </p:nvPr>
        </p:nvSpPr>
        <p:spPr>
          <a:xfrm>
            <a:off x="1128403" y="1757082"/>
            <a:ext cx="9297319" cy="4002855"/>
          </a:xfrm>
        </p:spPr>
        <p:txBody>
          <a:bodyPr>
            <a:normAutofit/>
          </a:bodyPr>
          <a:lstStyle/>
          <a:p>
            <a:r>
              <a:rPr lang="en-US" b="0" i="0" dirty="0">
                <a:solidFill>
                  <a:srgbClr val="D1D5DB"/>
                </a:solidFill>
                <a:effectLst/>
                <a:latin typeface="SimSun" panose="02010600030101010101" pitchFamily="2" charset="-122"/>
                <a:ea typeface="SimSun" panose="02010600030101010101" pitchFamily="2" charset="-122"/>
              </a:rPr>
              <a:t>Deep learning is a subfield of artificial intelligence (AI) that involves training artificial neural networks to recognize patterns and make predictions or decisions based on input data. It is a form of machine learning that uses multiple layers of interconnected nodes (or neurons) to learn increasingly complex representations of the data.</a:t>
            </a:r>
          </a:p>
          <a:p>
            <a:r>
              <a:rPr lang="en-US" b="0" i="0" dirty="0">
                <a:solidFill>
                  <a:srgbClr val="D1D5DB"/>
                </a:solidFill>
                <a:effectLst/>
                <a:latin typeface="SimSun" panose="02010600030101010101" pitchFamily="2" charset="-122"/>
                <a:ea typeface="SimSun" panose="02010600030101010101" pitchFamily="2" charset="-122"/>
              </a:rPr>
              <a:t>Deep learning has been successfully applied to a wide range of tasks, including image and speech recognition, natural language processing, and autonomous driving. One of the key advantages of deep learning is that it can learn useful features automatically, without the need for manual feature engineering</a:t>
            </a:r>
            <a:r>
              <a:rPr lang="en-US" b="0" i="0" dirty="0">
                <a:solidFill>
                  <a:srgbClr val="D1D5DB"/>
                </a:solidFill>
                <a:effectLst/>
                <a:latin typeface="Söhne"/>
              </a:rPr>
              <a:t>.</a:t>
            </a:r>
            <a:endParaRPr lang="en-IN"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81457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1580-BA17-55D6-416B-C1CEAF6A6F2D}"/>
              </a:ext>
            </a:extLst>
          </p:cNvPr>
          <p:cNvSpPr>
            <a:spLocks noGrp="1"/>
          </p:cNvSpPr>
          <p:nvPr>
            <p:ph type="ctrTitle"/>
          </p:nvPr>
        </p:nvSpPr>
        <p:spPr>
          <a:xfrm>
            <a:off x="1561355" y="841456"/>
            <a:ext cx="8825658" cy="1643836"/>
          </a:xfrm>
        </p:spPr>
        <p:txBody>
          <a:bodyPr/>
          <a:lstStyle/>
          <a:p>
            <a:r>
              <a:rPr lang="en-IN" dirty="0">
                <a:solidFill>
                  <a:schemeClr val="accent3">
                    <a:lumMod val="60000"/>
                    <a:lumOff val="40000"/>
                  </a:schemeClr>
                </a:solidFill>
                <a:latin typeface="Algerian" panose="04020705040A02060702" pitchFamily="82" charset="0"/>
              </a:rPr>
              <a:t>Working of deep      leaning </a:t>
            </a:r>
          </a:p>
        </p:txBody>
      </p:sp>
      <p:sp>
        <p:nvSpPr>
          <p:cNvPr id="3" name="Subtitle 2">
            <a:extLst>
              <a:ext uri="{FF2B5EF4-FFF2-40B4-BE49-F238E27FC236}">
                <a16:creationId xmlns:a16="http://schemas.microsoft.com/office/drawing/2014/main" id="{FB5C0576-4386-18D1-DB57-F595DCCC9CE9}"/>
              </a:ext>
            </a:extLst>
          </p:cNvPr>
          <p:cNvSpPr>
            <a:spLocks noGrp="1"/>
          </p:cNvSpPr>
          <p:nvPr>
            <p:ph type="subTitle" idx="1"/>
          </p:nvPr>
        </p:nvSpPr>
        <p:spPr>
          <a:xfrm>
            <a:off x="1154954" y="2485292"/>
            <a:ext cx="10169537" cy="3153508"/>
          </a:xfrm>
        </p:spPr>
        <p:txBody>
          <a:bodyPr>
            <a:normAutofit/>
          </a:bodyPr>
          <a:lstStyle/>
          <a:p>
            <a:r>
              <a:rPr lang="en-US" b="0" i="0" cap="none" dirty="0">
                <a:solidFill>
                  <a:srgbClr val="D1D5DB"/>
                </a:solidFill>
                <a:effectLst/>
                <a:latin typeface="SimSun" panose="02010600030101010101" pitchFamily="2" charset="-122"/>
                <a:ea typeface="SimSun" panose="02010600030101010101" pitchFamily="2" charset="-122"/>
              </a:rPr>
              <a:t>Deep learning in AI works by using artificial neural networks that are designed to simulate the functioning of the human brain. These networks consist of multiple layers of interconnected nodes, or neurons, that work together to recognize patterns and make decisions based on input data</a:t>
            </a:r>
          </a:p>
          <a:p>
            <a:r>
              <a:rPr lang="en-US" b="0" i="0" cap="none" dirty="0">
                <a:solidFill>
                  <a:srgbClr val="D1D5DB"/>
                </a:solidFill>
                <a:effectLst/>
                <a:latin typeface="SimSun" panose="02010600030101010101" pitchFamily="2" charset="-122"/>
                <a:ea typeface="SimSun" panose="02010600030101010101" pitchFamily="2" charset="-122"/>
              </a:rPr>
              <a:t>The process of deep learning involves feeding large amounts of labeled data into the neural network, which allows it to learn from the data and make predictions or decisions based on the patterns it has recognized. During the training process, the network adjusts the weights of the connections between the neurons to minimize the difference between its predictions and the actual values of the labeled data.</a:t>
            </a:r>
            <a:endParaRPr lang="en-IN" cap="none"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64755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CD54E0-E3E6-0F83-3BCE-07E4D4381C25}"/>
              </a:ext>
            </a:extLst>
          </p:cNvPr>
          <p:cNvSpPr>
            <a:spLocks noGrp="1"/>
          </p:cNvSpPr>
          <p:nvPr>
            <p:ph type="ctrTitle"/>
          </p:nvPr>
        </p:nvSpPr>
        <p:spPr/>
        <p:txBody>
          <a:bodyPr/>
          <a:lstStyle/>
          <a:p>
            <a:endParaRPr lang="en-IN"/>
          </a:p>
        </p:txBody>
      </p:sp>
      <p:sp>
        <p:nvSpPr>
          <p:cNvPr id="7" name="Subtitle 6">
            <a:extLst>
              <a:ext uri="{FF2B5EF4-FFF2-40B4-BE49-F238E27FC236}">
                <a16:creationId xmlns:a16="http://schemas.microsoft.com/office/drawing/2014/main" id="{71A1B7C8-EA4B-D716-9BB7-76AA52B69F34}"/>
              </a:ext>
            </a:extLst>
          </p:cNvPr>
          <p:cNvSpPr>
            <a:spLocks noGrp="1"/>
          </p:cNvSpPr>
          <p:nvPr>
            <p:ph type="subTitle" idx="1"/>
          </p:nvPr>
        </p:nvSpPr>
        <p:spPr/>
        <p:txBody>
          <a:bodyPr/>
          <a:lstStyle/>
          <a:p>
            <a:endParaRPr lang="en-IN"/>
          </a:p>
        </p:txBody>
      </p:sp>
      <p:pic>
        <p:nvPicPr>
          <p:cNvPr id="5" name="Content Placeholder 4">
            <a:extLst>
              <a:ext uri="{FF2B5EF4-FFF2-40B4-BE49-F238E27FC236}">
                <a16:creationId xmlns:a16="http://schemas.microsoft.com/office/drawing/2014/main" id="{2754801B-8876-A6DC-DD52-66BF544DDDB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84188" y="234950"/>
            <a:ext cx="11707812" cy="6510338"/>
          </a:xfrm>
        </p:spPr>
      </p:pic>
    </p:spTree>
    <p:extLst>
      <p:ext uri="{BB962C8B-B14F-4D97-AF65-F5344CB8AC3E}">
        <p14:creationId xmlns:p14="http://schemas.microsoft.com/office/powerpoint/2010/main" val="4125488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FB4EF-B582-F4A1-B504-8582A9B0F277}"/>
              </a:ext>
            </a:extLst>
          </p:cNvPr>
          <p:cNvSpPr>
            <a:spLocks noGrp="1"/>
          </p:cNvSpPr>
          <p:nvPr>
            <p:ph type="ctrTitle"/>
          </p:nvPr>
        </p:nvSpPr>
        <p:spPr>
          <a:xfrm>
            <a:off x="1209663" y="914400"/>
            <a:ext cx="8825658" cy="976924"/>
          </a:xfrm>
        </p:spPr>
        <p:txBody>
          <a:bodyPr>
            <a:normAutofit/>
          </a:bodyPr>
          <a:lstStyle/>
          <a:p>
            <a:r>
              <a:rPr lang="en-IN" sz="4400" dirty="0">
                <a:solidFill>
                  <a:schemeClr val="accent2">
                    <a:lumMod val="60000"/>
                    <a:lumOff val="40000"/>
                  </a:schemeClr>
                </a:solidFill>
              </a:rPr>
              <a:t>Applications of Deep learning</a:t>
            </a:r>
          </a:p>
        </p:txBody>
      </p:sp>
      <p:sp>
        <p:nvSpPr>
          <p:cNvPr id="5" name="Subtitle 4">
            <a:extLst>
              <a:ext uri="{FF2B5EF4-FFF2-40B4-BE49-F238E27FC236}">
                <a16:creationId xmlns:a16="http://schemas.microsoft.com/office/drawing/2014/main" id="{F670640B-A47C-8791-5812-B5F062376480}"/>
              </a:ext>
            </a:extLst>
          </p:cNvPr>
          <p:cNvSpPr>
            <a:spLocks noGrp="1"/>
          </p:cNvSpPr>
          <p:nvPr>
            <p:ph type="subTitle" idx="1"/>
          </p:nvPr>
        </p:nvSpPr>
        <p:spPr>
          <a:xfrm>
            <a:off x="1131508" y="2078892"/>
            <a:ext cx="9591199" cy="3575539"/>
          </a:xfrm>
        </p:spPr>
        <p:txBody>
          <a:bodyPr/>
          <a:lstStyle/>
          <a:p>
            <a:pPr algn="just"/>
            <a:r>
              <a:rPr lang="en-US" b="1" i="0" dirty="0">
                <a:solidFill>
                  <a:srgbClr val="FFFF00"/>
                </a:solidFill>
                <a:effectLst/>
                <a:latin typeface="Söhne"/>
              </a:rPr>
              <a:t>Computer</a:t>
            </a:r>
            <a:r>
              <a:rPr lang="en-US" b="0" i="0" dirty="0">
                <a:solidFill>
                  <a:srgbClr val="D1D5DB"/>
                </a:solidFill>
                <a:effectLst/>
                <a:latin typeface="Söhne"/>
              </a:rPr>
              <a:t> </a:t>
            </a:r>
            <a:r>
              <a:rPr lang="en-US" b="1" i="0" dirty="0">
                <a:solidFill>
                  <a:srgbClr val="FFFF00"/>
                </a:solidFill>
                <a:effectLst/>
                <a:latin typeface="Söhne"/>
              </a:rPr>
              <a:t>Vision</a:t>
            </a:r>
            <a:r>
              <a:rPr lang="en-US" b="1" i="0" dirty="0">
                <a:solidFill>
                  <a:srgbClr val="D1D5DB"/>
                </a:solidFill>
                <a:effectLst/>
                <a:latin typeface="Söhne"/>
              </a:rPr>
              <a:t>:</a:t>
            </a:r>
            <a:r>
              <a:rPr lang="en-US" b="0" i="0" dirty="0">
                <a:solidFill>
                  <a:srgbClr val="D1D5DB"/>
                </a:solidFill>
                <a:effectLst/>
                <a:latin typeface="Söhne"/>
              </a:rPr>
              <a:t> Deep learning has been highly effective in image and video recognition tasks. It is used in applications such as facial recognition, object detection, and self-driving cars.</a:t>
            </a:r>
          </a:p>
          <a:p>
            <a:pPr algn="just"/>
            <a:r>
              <a:rPr lang="en-US" b="1" i="0" dirty="0">
                <a:solidFill>
                  <a:srgbClr val="FFC000"/>
                </a:solidFill>
                <a:effectLst/>
                <a:latin typeface="Söhne"/>
              </a:rPr>
              <a:t>Natural Language Processing</a:t>
            </a:r>
            <a:r>
              <a:rPr lang="en-US" b="0" i="0" dirty="0">
                <a:solidFill>
                  <a:srgbClr val="D1D5DB"/>
                </a:solidFill>
                <a:effectLst/>
                <a:latin typeface="Söhne"/>
              </a:rPr>
              <a:t>: Deep learning has improved natural language processing (NLP) systems, making them more accurate in tasks such as language translation, text summarization, and sentiment analysis.</a:t>
            </a:r>
          </a:p>
          <a:p>
            <a:pPr algn="just"/>
            <a:r>
              <a:rPr lang="en-US" b="1" i="0" dirty="0">
                <a:solidFill>
                  <a:srgbClr val="92D050"/>
                </a:solidFill>
                <a:effectLst/>
                <a:latin typeface="Söhne"/>
              </a:rPr>
              <a:t>Speech Recognition</a:t>
            </a:r>
            <a:r>
              <a:rPr lang="en-US" dirty="0">
                <a:solidFill>
                  <a:srgbClr val="86529E"/>
                </a:solidFill>
                <a:latin typeface="Söhne"/>
              </a:rPr>
              <a:t> </a:t>
            </a:r>
            <a:r>
              <a:rPr lang="en-US" dirty="0">
                <a:solidFill>
                  <a:srgbClr val="92D050"/>
                </a:solidFill>
                <a:latin typeface="Söhne"/>
              </a:rPr>
              <a:t>:</a:t>
            </a:r>
            <a:r>
              <a:rPr lang="en-US" b="0" i="0" dirty="0">
                <a:solidFill>
                  <a:srgbClr val="D1D5DB"/>
                </a:solidFill>
                <a:effectLst/>
                <a:latin typeface="Söhne"/>
              </a:rPr>
              <a:t>Deep learning has greatly improved speech recognition systems, such as virtual assistants, by allowing them to understand natural language and respond accordingly.</a:t>
            </a:r>
          </a:p>
          <a:p>
            <a:pPr algn="just"/>
            <a:endParaRPr lang="en-IN" dirty="0"/>
          </a:p>
        </p:txBody>
      </p:sp>
    </p:spTree>
    <p:extLst>
      <p:ext uri="{BB962C8B-B14F-4D97-AF65-F5344CB8AC3E}">
        <p14:creationId xmlns:p14="http://schemas.microsoft.com/office/powerpoint/2010/main" val="285471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D689-730A-2E76-7CDD-F6D6CE0AE764}"/>
              </a:ext>
            </a:extLst>
          </p:cNvPr>
          <p:cNvSpPr>
            <a:spLocks noGrp="1"/>
          </p:cNvSpPr>
          <p:nvPr>
            <p:ph type="ctrTitle"/>
          </p:nvPr>
        </p:nvSpPr>
        <p:spPr>
          <a:xfrm flipV="1">
            <a:off x="1280002" y="992553"/>
            <a:ext cx="8825658" cy="59918"/>
          </a:xfrm>
        </p:spPr>
        <p:txBody>
          <a:bodyPr>
            <a:normAutofit fontScale="90000"/>
          </a:bodyPr>
          <a:lstStyle/>
          <a:p>
            <a:r>
              <a:rPr lang="en-IN" sz="800" dirty="0"/>
              <a:t>.</a:t>
            </a:r>
          </a:p>
        </p:txBody>
      </p:sp>
      <p:sp>
        <p:nvSpPr>
          <p:cNvPr id="3" name="Subtitle 2">
            <a:extLst>
              <a:ext uri="{FF2B5EF4-FFF2-40B4-BE49-F238E27FC236}">
                <a16:creationId xmlns:a16="http://schemas.microsoft.com/office/drawing/2014/main" id="{0C38ECA4-420F-A0E4-F13E-5A52071A38A5}"/>
              </a:ext>
            </a:extLst>
          </p:cNvPr>
          <p:cNvSpPr>
            <a:spLocks noGrp="1"/>
          </p:cNvSpPr>
          <p:nvPr>
            <p:ph type="subTitle" idx="1"/>
          </p:nvPr>
        </p:nvSpPr>
        <p:spPr>
          <a:xfrm>
            <a:off x="1154954" y="914400"/>
            <a:ext cx="9757043" cy="5306646"/>
          </a:xfrm>
        </p:spPr>
        <p:txBody>
          <a:bodyPr>
            <a:noAutofit/>
          </a:bodyPr>
          <a:lstStyle/>
          <a:p>
            <a:pPr algn="l"/>
            <a:r>
              <a:rPr lang="en-US" sz="2000" b="0" i="0" dirty="0">
                <a:solidFill>
                  <a:srgbClr val="FFC000"/>
                </a:solidFill>
                <a:effectLst/>
                <a:latin typeface="Söhne"/>
              </a:rPr>
              <a:t>Healthcare</a:t>
            </a:r>
            <a:r>
              <a:rPr lang="en-US" sz="2000" b="0" i="0" dirty="0">
                <a:solidFill>
                  <a:srgbClr val="D1D5DB"/>
                </a:solidFill>
                <a:effectLst/>
                <a:latin typeface="Söhne"/>
              </a:rPr>
              <a:t>: Deep learning has enabled the development of more accurate medical image analysis systems for diagnosis, personalized treatment plans, and drug discovery.</a:t>
            </a:r>
          </a:p>
          <a:p>
            <a:pPr algn="l"/>
            <a:r>
              <a:rPr lang="en-US" sz="2000" b="0" i="0" dirty="0">
                <a:solidFill>
                  <a:srgbClr val="00B0F0"/>
                </a:solidFill>
                <a:effectLst/>
                <a:latin typeface="Söhne"/>
              </a:rPr>
              <a:t>Finance</a:t>
            </a:r>
            <a:r>
              <a:rPr lang="en-US" sz="2000" b="0" i="0" dirty="0">
                <a:solidFill>
                  <a:srgbClr val="D1D5DB"/>
                </a:solidFill>
                <a:effectLst/>
                <a:latin typeface="Söhne"/>
              </a:rPr>
              <a:t>: Deep learning is used in financial fraud detection systems, stock price prediction, and algorithmic trading.</a:t>
            </a:r>
          </a:p>
          <a:p>
            <a:pPr algn="l"/>
            <a:r>
              <a:rPr lang="en-US" sz="2000" b="0" i="0" dirty="0">
                <a:solidFill>
                  <a:srgbClr val="92D050"/>
                </a:solidFill>
                <a:effectLst/>
                <a:latin typeface="Söhne"/>
              </a:rPr>
              <a:t>Gaming</a:t>
            </a:r>
            <a:r>
              <a:rPr lang="en-US" sz="2000" b="0" i="0" dirty="0">
                <a:solidFill>
                  <a:srgbClr val="D1D5DB"/>
                </a:solidFill>
                <a:effectLst/>
                <a:latin typeface="Söhne"/>
              </a:rPr>
              <a:t>: Deep learning has been applied in game development to create more intelligent and realistic characters and NPCs.</a:t>
            </a:r>
          </a:p>
          <a:p>
            <a:pPr algn="l"/>
            <a:r>
              <a:rPr lang="en-US" sz="2000" b="0" i="0" dirty="0">
                <a:effectLst/>
                <a:latin typeface="Söhne"/>
              </a:rPr>
              <a:t>Robotics</a:t>
            </a:r>
            <a:r>
              <a:rPr lang="en-US" sz="2000" b="0" i="0" dirty="0">
                <a:solidFill>
                  <a:srgbClr val="D1D5DB"/>
                </a:solidFill>
                <a:effectLst/>
                <a:latin typeface="Söhne"/>
              </a:rPr>
              <a:t>: Deep learning is used in robotics for object detection, navigation, and movement planning.</a:t>
            </a:r>
          </a:p>
          <a:p>
            <a:pPr algn="just"/>
            <a:r>
              <a:rPr lang="en-US" sz="2000" b="0" i="0" dirty="0">
                <a:solidFill>
                  <a:srgbClr val="00B0F0"/>
                </a:solidFill>
                <a:effectLst/>
                <a:latin typeface="Söhne"/>
              </a:rPr>
              <a:t>Agriculture</a:t>
            </a:r>
            <a:r>
              <a:rPr lang="en-US" sz="2000" b="0" i="0" dirty="0">
                <a:solidFill>
                  <a:srgbClr val="D1D5DB"/>
                </a:solidFill>
                <a:effectLst/>
                <a:latin typeface="Söhne"/>
              </a:rPr>
              <a:t>: Deep learning is used in precision agriculture for crop monitoring, yield prediction, and disease detection.</a:t>
            </a:r>
          </a:p>
          <a:p>
            <a:pPr algn="just"/>
            <a:r>
              <a:rPr lang="en-IN" sz="1600" b="0" i="0" dirty="0">
                <a:solidFill>
                  <a:srgbClr val="FFFF00"/>
                </a:solidFill>
                <a:effectLst/>
                <a:latin typeface="Roboto" panose="02000000000000000000" pitchFamily="2" charset="0"/>
              </a:rPr>
              <a:t>Self Driving Cars</a:t>
            </a:r>
            <a:r>
              <a:rPr lang="en-US" sz="1600" b="0" i="0" dirty="0">
                <a:solidFill>
                  <a:srgbClr val="FFFF00"/>
                </a:solidFill>
                <a:effectLst/>
                <a:latin typeface="Roboto" panose="02000000000000000000" pitchFamily="2" charset="0"/>
              </a:rPr>
              <a:t> </a:t>
            </a:r>
            <a:r>
              <a:rPr lang="en-US" sz="1600" b="0" i="0" dirty="0">
                <a:solidFill>
                  <a:schemeClr val="bg1">
                    <a:lumMod val="95000"/>
                  </a:schemeClr>
                </a:solidFill>
                <a:effectLst/>
                <a:latin typeface="Roboto" panose="02000000000000000000" pitchFamily="2" charset="0"/>
              </a:rPr>
              <a:t>:Deep Learning is the driving force behind the notion </a:t>
            </a:r>
            <a:r>
              <a:rPr lang="en-IN" sz="1600" b="0" i="0" dirty="0">
                <a:solidFill>
                  <a:schemeClr val="bg1"/>
                </a:solidFill>
                <a:effectLst/>
                <a:latin typeface="Roboto" panose="02000000000000000000" pitchFamily="2" charset="0"/>
              </a:rPr>
              <a:t>Self Driving</a:t>
            </a:r>
            <a:r>
              <a:rPr lang="en-US" sz="1600" b="0" i="0" dirty="0">
                <a:solidFill>
                  <a:schemeClr val="bg1">
                    <a:lumMod val="95000"/>
                  </a:schemeClr>
                </a:solidFill>
                <a:effectLst/>
                <a:latin typeface="Roboto" panose="02000000000000000000" pitchFamily="2" charset="0"/>
              </a:rPr>
              <a:t>of</a:t>
            </a:r>
            <a:r>
              <a:rPr lang="en-US" sz="1600" dirty="0">
                <a:solidFill>
                  <a:schemeClr val="bg1">
                    <a:lumMod val="95000"/>
                  </a:schemeClr>
                </a:solidFill>
                <a:latin typeface="Roboto" panose="02000000000000000000" pitchFamily="2" charset="0"/>
              </a:rPr>
              <a:t>  </a:t>
            </a:r>
            <a:r>
              <a:rPr lang="en-US" sz="1600" dirty="0" err="1">
                <a:solidFill>
                  <a:schemeClr val="bg1">
                    <a:lumMod val="95000"/>
                  </a:schemeClr>
                </a:solidFill>
                <a:latin typeface="Roboto" panose="02000000000000000000" pitchFamily="2" charset="0"/>
              </a:rPr>
              <a:t>automobilES</a:t>
            </a:r>
            <a:r>
              <a:rPr lang="en-US" sz="1600" b="0" i="0" dirty="0">
                <a:solidFill>
                  <a:schemeClr val="bg1">
                    <a:lumMod val="95000"/>
                  </a:schemeClr>
                </a:solidFill>
                <a:effectLst/>
                <a:latin typeface="Roboto" panose="02000000000000000000" pitchFamily="2" charset="0"/>
              </a:rPr>
              <a:t> that are autonomous. Deep Learning technologies are actually "learning machines" that learn how to act and respond using millions of data sets and training</a:t>
            </a:r>
            <a:r>
              <a:rPr lang="en-US" b="0" i="0" dirty="0">
                <a:solidFill>
                  <a:srgbClr val="51565E"/>
                </a:solidFill>
                <a:effectLst/>
                <a:latin typeface="Roboto" panose="02000000000000000000" pitchFamily="2" charset="0"/>
              </a:rPr>
              <a:t>.</a:t>
            </a:r>
            <a:endParaRPr lang="en-US" b="0" i="0" dirty="0">
              <a:solidFill>
                <a:srgbClr val="D1D5DB"/>
              </a:solidFill>
              <a:effectLst/>
              <a:latin typeface="Söhne"/>
            </a:endParaRPr>
          </a:p>
          <a:p>
            <a:pPr algn="l"/>
            <a:r>
              <a:rPr lang="en-US" b="0" i="0" dirty="0">
                <a:solidFill>
                  <a:srgbClr val="51565E"/>
                </a:solidFill>
                <a:effectLst/>
                <a:latin typeface="Roboto" panose="02000000000000000000" pitchFamily="2" charset="0"/>
              </a:rPr>
              <a:t>.</a:t>
            </a:r>
            <a:endParaRPr lang="en-US" b="0" i="0" dirty="0">
              <a:solidFill>
                <a:srgbClr val="D1D5DB"/>
              </a:solidFill>
              <a:effectLst/>
              <a:latin typeface="Söhne"/>
            </a:endParaRPr>
          </a:p>
        </p:txBody>
      </p:sp>
    </p:spTree>
    <p:extLst>
      <p:ext uri="{BB962C8B-B14F-4D97-AF65-F5344CB8AC3E}">
        <p14:creationId xmlns:p14="http://schemas.microsoft.com/office/powerpoint/2010/main" val="312854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1BE5-8295-DFE7-BF86-393DFA7B8A59}"/>
              </a:ext>
            </a:extLst>
          </p:cNvPr>
          <p:cNvSpPr>
            <a:spLocks noGrp="1"/>
          </p:cNvSpPr>
          <p:nvPr>
            <p:ph type="ctrTitle"/>
          </p:nvPr>
        </p:nvSpPr>
        <p:spPr>
          <a:xfrm>
            <a:off x="1280001" y="821464"/>
            <a:ext cx="8825658" cy="804136"/>
          </a:xfrm>
        </p:spPr>
        <p:txBody>
          <a:bodyPr>
            <a:normAutofit fontScale="90000"/>
          </a:bodyPr>
          <a:lstStyle/>
          <a:p>
            <a:r>
              <a:rPr lang="en-IN" dirty="0" err="1"/>
              <a:t>FastAI</a:t>
            </a:r>
            <a:endParaRPr lang="en-IN" dirty="0"/>
          </a:p>
        </p:txBody>
      </p:sp>
      <p:sp>
        <p:nvSpPr>
          <p:cNvPr id="3" name="Subtitle 2">
            <a:extLst>
              <a:ext uri="{FF2B5EF4-FFF2-40B4-BE49-F238E27FC236}">
                <a16:creationId xmlns:a16="http://schemas.microsoft.com/office/drawing/2014/main" id="{D5D7CFEA-5331-2EC4-2F82-4B0CAF37F30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65CF8E6-62F9-ADB3-0052-B44751891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774092"/>
            <a:ext cx="10287000" cy="3993661"/>
          </a:xfrm>
          <a:prstGeom prst="rect">
            <a:avLst/>
          </a:prstGeom>
        </p:spPr>
      </p:pic>
    </p:spTree>
    <p:extLst>
      <p:ext uri="{BB962C8B-B14F-4D97-AF65-F5344CB8AC3E}">
        <p14:creationId xmlns:p14="http://schemas.microsoft.com/office/powerpoint/2010/main" val="792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ED2F-94F5-0307-D2BE-CF70B523A6ED}"/>
              </a:ext>
            </a:extLst>
          </p:cNvPr>
          <p:cNvSpPr>
            <a:spLocks noGrp="1"/>
          </p:cNvSpPr>
          <p:nvPr>
            <p:ph type="ctrTitle"/>
          </p:nvPr>
        </p:nvSpPr>
        <p:spPr>
          <a:xfrm>
            <a:off x="1359877" y="722923"/>
            <a:ext cx="4736123" cy="773723"/>
          </a:xfrm>
        </p:spPr>
        <p:txBody>
          <a:bodyPr/>
          <a:lstStyle/>
          <a:p>
            <a:r>
              <a:rPr lang="en-IN" sz="4000" b="0" i="0" u="none" strike="noStrike" dirty="0">
                <a:solidFill>
                  <a:srgbClr val="00B0F0"/>
                </a:solidFill>
                <a:effectLst/>
                <a:latin typeface="Algerian" panose="04020705040A02060702" pitchFamily="82" charset="0"/>
              </a:rPr>
              <a:t>      </a:t>
            </a:r>
            <a:endParaRPr lang="en-IN" sz="4000" dirty="0">
              <a:solidFill>
                <a:srgbClr val="00B0F0"/>
              </a:solidFill>
              <a:latin typeface="Algerian" panose="04020705040A02060702" pitchFamily="82" charset="0"/>
            </a:endParaRPr>
          </a:p>
        </p:txBody>
      </p:sp>
      <p:sp>
        <p:nvSpPr>
          <p:cNvPr id="3" name="Subtitle 2">
            <a:extLst>
              <a:ext uri="{FF2B5EF4-FFF2-40B4-BE49-F238E27FC236}">
                <a16:creationId xmlns:a16="http://schemas.microsoft.com/office/drawing/2014/main" id="{FB8BFB2C-FFDB-CB6A-F07A-7EA9171A9FC4}"/>
              </a:ext>
            </a:extLst>
          </p:cNvPr>
          <p:cNvSpPr>
            <a:spLocks noGrp="1"/>
          </p:cNvSpPr>
          <p:nvPr>
            <p:ph type="subTitle" idx="1"/>
          </p:nvPr>
        </p:nvSpPr>
        <p:spPr>
          <a:xfrm>
            <a:off x="875323" y="867508"/>
            <a:ext cx="9831754" cy="5126892"/>
          </a:xfrm>
        </p:spPr>
        <p:txBody>
          <a:bodyPr>
            <a:noAutofit/>
          </a:bodyPr>
          <a:lstStyle/>
          <a:p>
            <a:pPr algn="just" rtl="0">
              <a:spcBef>
                <a:spcPts val="0"/>
              </a:spcBef>
              <a:spcAft>
                <a:spcPts val="0"/>
              </a:spcAft>
            </a:pPr>
            <a:r>
              <a:rPr lang="en-IN" sz="3200" dirty="0" err="1">
                <a:solidFill>
                  <a:schemeClr val="accent2">
                    <a:lumMod val="40000"/>
                    <a:lumOff val="60000"/>
                  </a:schemeClr>
                </a:solidFill>
              </a:rPr>
              <a:t>FastAI</a:t>
            </a:r>
            <a:endParaRPr lang="en-US" sz="3200" b="0" i="0" u="none" strike="noStrike" dirty="0">
              <a:solidFill>
                <a:schemeClr val="accent2">
                  <a:lumMod val="40000"/>
                  <a:lumOff val="60000"/>
                </a:schemeClr>
              </a:solidFill>
              <a:effectLst/>
              <a:latin typeface="Roboto" panose="02000000000000000000" pitchFamily="2" charset="0"/>
            </a:endParaRPr>
          </a:p>
          <a:p>
            <a:pPr algn="just" rtl="0">
              <a:spcBef>
                <a:spcPts val="0"/>
              </a:spcBef>
              <a:spcAft>
                <a:spcPts val="0"/>
              </a:spcAft>
            </a:pPr>
            <a:endParaRPr lang="en-US" dirty="0">
              <a:solidFill>
                <a:schemeClr val="bg1"/>
              </a:solidFill>
              <a:latin typeface="Roboto" panose="02000000000000000000" pitchFamily="2" charset="0"/>
            </a:endParaRPr>
          </a:p>
          <a:p>
            <a:pPr algn="just" rtl="0">
              <a:spcBef>
                <a:spcPts val="0"/>
              </a:spcBef>
              <a:spcAft>
                <a:spcPts val="0"/>
              </a:spcAft>
            </a:pPr>
            <a:r>
              <a:rPr lang="en-US" b="0" i="0" u="none" strike="noStrike" dirty="0" err="1">
                <a:solidFill>
                  <a:schemeClr val="bg1"/>
                </a:solidFill>
                <a:effectLst/>
                <a:latin typeface="Roboto" panose="02000000000000000000" pitchFamily="2" charset="0"/>
              </a:rPr>
              <a:t>FastAI</a:t>
            </a:r>
            <a:r>
              <a:rPr lang="en-US" b="0" i="0" u="none" strike="noStrike" dirty="0">
                <a:solidFill>
                  <a:schemeClr val="bg1"/>
                </a:solidFill>
                <a:effectLst/>
                <a:latin typeface="Roboto" panose="02000000000000000000" pitchFamily="2" charset="0"/>
              </a:rPr>
              <a:t> is a popular deep learning library that makes it easy to build, train, and deploy machine learning models. It provides pre-trained models and a variety of tools to help you get started quickly.</a:t>
            </a:r>
          </a:p>
          <a:p>
            <a:pPr rtl="0">
              <a:spcBef>
                <a:spcPts val="0"/>
              </a:spcBef>
              <a:spcAft>
                <a:spcPts val="0"/>
              </a:spcAft>
            </a:pPr>
            <a:r>
              <a:rPr lang="en-US" b="0" i="0" dirty="0">
                <a:solidFill>
                  <a:schemeClr val="accent1">
                    <a:lumMod val="60000"/>
                    <a:lumOff val="40000"/>
                  </a:schemeClr>
                </a:solidFill>
                <a:effectLst/>
                <a:latin typeface="Söhne"/>
              </a:rPr>
              <a:t>Some of the key components of the </a:t>
            </a:r>
            <a:r>
              <a:rPr lang="en-US" b="0" i="0" dirty="0" err="1">
                <a:solidFill>
                  <a:schemeClr val="accent1">
                    <a:lumMod val="60000"/>
                    <a:lumOff val="40000"/>
                  </a:schemeClr>
                </a:solidFill>
                <a:effectLst/>
                <a:latin typeface="Söhne"/>
              </a:rPr>
              <a:t>fastAI</a:t>
            </a:r>
            <a:r>
              <a:rPr lang="en-US" b="0" i="0" dirty="0">
                <a:solidFill>
                  <a:schemeClr val="accent1">
                    <a:lumMod val="60000"/>
                    <a:lumOff val="40000"/>
                  </a:schemeClr>
                </a:solidFill>
                <a:effectLst/>
                <a:latin typeface="Söhne"/>
              </a:rPr>
              <a:t> library include:</a:t>
            </a:r>
          </a:p>
          <a:p>
            <a:pPr algn="l"/>
            <a:r>
              <a:rPr lang="en-US" b="0" i="0" dirty="0">
                <a:solidFill>
                  <a:schemeClr val="accent3">
                    <a:lumMod val="60000"/>
                    <a:lumOff val="40000"/>
                  </a:schemeClr>
                </a:solidFill>
                <a:effectLst/>
                <a:latin typeface="Söhne"/>
              </a:rPr>
              <a:t>1.Data block API</a:t>
            </a:r>
            <a:r>
              <a:rPr lang="en-US" b="0" i="0" dirty="0">
                <a:solidFill>
                  <a:srgbClr val="D1D5DB"/>
                </a:solidFill>
                <a:effectLst/>
                <a:latin typeface="Söhne"/>
              </a:rPr>
              <a:t>: This API provides a simple and flexible way to load, transform, and preprocess data for deep learning models.</a:t>
            </a:r>
          </a:p>
          <a:p>
            <a:pPr algn="l"/>
            <a:r>
              <a:rPr lang="en-US" b="0" i="0" dirty="0">
                <a:solidFill>
                  <a:srgbClr val="FFFF00"/>
                </a:solidFill>
                <a:effectLst/>
                <a:latin typeface="Söhne"/>
              </a:rPr>
              <a:t>2.Learner class</a:t>
            </a:r>
            <a:r>
              <a:rPr lang="en-US" b="0" i="0" dirty="0">
                <a:solidFill>
                  <a:srgbClr val="D1D5DB"/>
                </a:solidFill>
                <a:effectLst/>
                <a:latin typeface="Söhne"/>
              </a:rPr>
              <a:t>: This class encapsulates the training loop, including data loading, model fitting, and evaluation, making it easy to train models with just a few lines of code.</a:t>
            </a:r>
          </a:p>
          <a:p>
            <a:pPr algn="l"/>
            <a:r>
              <a:rPr lang="en-US" b="0" i="0" dirty="0">
                <a:solidFill>
                  <a:schemeClr val="accent3">
                    <a:lumMod val="60000"/>
                    <a:lumOff val="40000"/>
                  </a:schemeClr>
                </a:solidFill>
                <a:effectLst/>
                <a:latin typeface="Söhne"/>
              </a:rPr>
              <a:t>3.Callback system</a:t>
            </a:r>
            <a:r>
              <a:rPr lang="en-US" b="0" i="0" dirty="0">
                <a:solidFill>
                  <a:srgbClr val="D1D5DB"/>
                </a:solidFill>
                <a:effectLst/>
                <a:latin typeface="Söhne"/>
              </a:rPr>
              <a:t>: This system allows users to customize the training loop by adding their own functions, such as custom loss functions, learning rate schedules, or early stopping.</a:t>
            </a:r>
          </a:p>
          <a:p>
            <a:pPr algn="l"/>
            <a:r>
              <a:rPr lang="en-US" dirty="0">
                <a:solidFill>
                  <a:srgbClr val="92D050"/>
                </a:solidFill>
                <a:latin typeface="Söhne"/>
              </a:rPr>
              <a:t>4.</a:t>
            </a:r>
            <a:r>
              <a:rPr lang="en-US" b="0" i="0" dirty="0">
                <a:solidFill>
                  <a:srgbClr val="92D050"/>
                </a:solidFill>
                <a:effectLst/>
                <a:latin typeface="Söhne"/>
              </a:rPr>
              <a:t>Pretrained models</a:t>
            </a:r>
            <a:r>
              <a:rPr lang="en-US" b="0" i="0" dirty="0">
                <a:solidFill>
                  <a:srgbClr val="D1D5DB"/>
                </a:solidFill>
                <a:effectLst/>
                <a:latin typeface="Söhne"/>
              </a:rPr>
              <a:t>: </a:t>
            </a:r>
            <a:r>
              <a:rPr lang="en-US" b="0" i="0" dirty="0" err="1">
                <a:solidFill>
                  <a:srgbClr val="D1D5DB"/>
                </a:solidFill>
                <a:effectLst/>
                <a:latin typeface="Söhne"/>
              </a:rPr>
              <a:t>fastAI</a:t>
            </a:r>
            <a:r>
              <a:rPr lang="en-US" b="0" i="0" dirty="0">
                <a:solidFill>
                  <a:srgbClr val="D1D5DB"/>
                </a:solidFill>
                <a:effectLst/>
                <a:latin typeface="Söhne"/>
              </a:rPr>
              <a:t> includes a wide range of pre-trained models for tasks such as image classification, object detection, and natural language processing, which can be fine-tuned for specific applications.</a:t>
            </a:r>
          </a:p>
          <a:p>
            <a:pPr lvl="1" algn="l"/>
            <a:r>
              <a:rPr lang="en-US" b="0" i="0" dirty="0">
                <a:solidFill>
                  <a:srgbClr val="D1D5DB"/>
                </a:solidFill>
                <a:effectLst/>
                <a:latin typeface="Söhne"/>
              </a:rPr>
              <a:t>.</a:t>
            </a:r>
          </a:p>
          <a:p>
            <a:pPr rtl="0">
              <a:spcBef>
                <a:spcPts val="0"/>
              </a:spcBef>
              <a:spcAft>
                <a:spcPts val="0"/>
              </a:spcAft>
            </a:pPr>
            <a:endParaRPr lang="en-US" b="0" dirty="0">
              <a:solidFill>
                <a:schemeClr val="accent1">
                  <a:lumMod val="60000"/>
                  <a:lumOff val="40000"/>
                </a:schemeClr>
              </a:solidFill>
              <a:effectLst/>
            </a:endParaRPr>
          </a:p>
          <a:p>
            <a:br>
              <a:rPr lang="en-US" dirty="0">
                <a:solidFill>
                  <a:schemeClr val="accent1">
                    <a:lumMod val="60000"/>
                    <a:lumOff val="40000"/>
                  </a:schemeClr>
                </a:solidFill>
              </a:rPr>
            </a:br>
            <a:endParaRPr lang="en-IN" dirty="0">
              <a:solidFill>
                <a:schemeClr val="accent1">
                  <a:lumMod val="60000"/>
                  <a:lumOff val="40000"/>
                </a:schemeClr>
              </a:solidFill>
            </a:endParaRPr>
          </a:p>
        </p:txBody>
      </p:sp>
    </p:spTree>
    <p:extLst>
      <p:ext uri="{BB962C8B-B14F-4D97-AF65-F5344CB8AC3E}">
        <p14:creationId xmlns:p14="http://schemas.microsoft.com/office/powerpoint/2010/main" val="357723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F11B-FCA0-A6E5-45BA-2860430F1CEA}"/>
              </a:ext>
            </a:extLst>
          </p:cNvPr>
          <p:cNvSpPr>
            <a:spLocks noGrp="1"/>
          </p:cNvSpPr>
          <p:nvPr>
            <p:ph type="ctrTitle"/>
          </p:nvPr>
        </p:nvSpPr>
        <p:spPr>
          <a:xfrm>
            <a:off x="1326893" y="859693"/>
            <a:ext cx="8825658" cy="874445"/>
          </a:xfrm>
        </p:spPr>
        <p:txBody>
          <a:bodyPr>
            <a:normAutofit/>
          </a:bodyPr>
          <a:lstStyle/>
          <a:p>
            <a:r>
              <a:rPr lang="en-IN" sz="4400" b="1" i="0" u="none" strike="noStrike" dirty="0" err="1">
                <a:solidFill>
                  <a:schemeClr val="tx2">
                    <a:lumMod val="20000"/>
                    <a:lumOff val="80000"/>
                  </a:schemeClr>
                </a:solidFill>
                <a:effectLst/>
                <a:latin typeface="Elephant" panose="02020904090505020303" pitchFamily="18" charset="0"/>
              </a:rPr>
              <a:t>FastAI</a:t>
            </a:r>
            <a:r>
              <a:rPr lang="en-IN" sz="4400" b="1" i="0" u="none" strike="noStrike" dirty="0">
                <a:solidFill>
                  <a:schemeClr val="tx2">
                    <a:lumMod val="20000"/>
                    <a:lumOff val="80000"/>
                  </a:schemeClr>
                </a:solidFill>
                <a:effectLst/>
                <a:latin typeface="Elephant" panose="02020904090505020303" pitchFamily="18" charset="0"/>
              </a:rPr>
              <a:t> for Computer Vision</a:t>
            </a:r>
            <a:endParaRPr lang="en-IN" sz="4400" dirty="0">
              <a:solidFill>
                <a:schemeClr val="tx2">
                  <a:lumMod val="20000"/>
                  <a:lumOff val="80000"/>
                </a:schemeClr>
              </a:solidFill>
              <a:latin typeface="Elephant" panose="02020904090505020303" pitchFamily="18" charset="0"/>
            </a:endParaRPr>
          </a:p>
        </p:txBody>
      </p:sp>
      <p:sp>
        <p:nvSpPr>
          <p:cNvPr id="3" name="Subtitle 2">
            <a:extLst>
              <a:ext uri="{FF2B5EF4-FFF2-40B4-BE49-F238E27FC236}">
                <a16:creationId xmlns:a16="http://schemas.microsoft.com/office/drawing/2014/main" id="{457CE5DD-E2B5-125A-C8B7-60BD72CBC3A8}"/>
              </a:ext>
            </a:extLst>
          </p:cNvPr>
          <p:cNvSpPr>
            <a:spLocks noGrp="1"/>
          </p:cNvSpPr>
          <p:nvPr>
            <p:ph type="subTitle" idx="1"/>
          </p:nvPr>
        </p:nvSpPr>
        <p:spPr>
          <a:xfrm>
            <a:off x="1154955" y="1820985"/>
            <a:ext cx="10036676" cy="4177322"/>
          </a:xfrm>
        </p:spPr>
        <p:txBody>
          <a:bodyPr>
            <a:normAutofit/>
          </a:bodyPr>
          <a:lstStyle/>
          <a:p>
            <a:r>
              <a:rPr lang="en-US" sz="1800" b="0" i="0" u="none" strike="noStrike" dirty="0">
                <a:solidFill>
                  <a:schemeClr val="bg1"/>
                </a:solidFill>
                <a:effectLst/>
                <a:latin typeface="Roboto" panose="02000000000000000000" pitchFamily="2" charset="0"/>
              </a:rPr>
              <a:t>Computer vision is the field of artificial intelligence that enables computers to interpret and understand visual information from the world around us.</a:t>
            </a:r>
          </a:p>
          <a:p>
            <a:pPr algn="l"/>
            <a:r>
              <a:rPr lang="en-US" b="0" i="0" dirty="0">
                <a:solidFill>
                  <a:schemeClr val="accent3">
                    <a:lumMod val="60000"/>
                    <a:lumOff val="40000"/>
                  </a:schemeClr>
                </a:solidFill>
                <a:effectLst/>
                <a:latin typeface="Söhne"/>
              </a:rPr>
              <a:t>Some of the key features of </a:t>
            </a:r>
            <a:r>
              <a:rPr lang="en-US" b="0" i="0" dirty="0" err="1">
                <a:solidFill>
                  <a:schemeClr val="accent3">
                    <a:lumMod val="60000"/>
                    <a:lumOff val="40000"/>
                  </a:schemeClr>
                </a:solidFill>
                <a:effectLst/>
                <a:latin typeface="Söhne"/>
              </a:rPr>
              <a:t>FastAI</a:t>
            </a:r>
            <a:r>
              <a:rPr lang="en-US" b="0" i="0" dirty="0">
                <a:solidFill>
                  <a:schemeClr val="accent3">
                    <a:lumMod val="60000"/>
                    <a:lumOff val="40000"/>
                  </a:schemeClr>
                </a:solidFill>
                <a:effectLst/>
                <a:latin typeface="Söhne"/>
              </a:rPr>
              <a:t> for computer vision include:</a:t>
            </a:r>
          </a:p>
          <a:p>
            <a:pPr algn="l"/>
            <a:r>
              <a:rPr lang="en-US" b="0" i="0" dirty="0">
                <a:solidFill>
                  <a:srgbClr val="FF0000"/>
                </a:solidFill>
                <a:effectLst/>
                <a:latin typeface="Söhne"/>
              </a:rPr>
              <a:t>1.Data loading and transformation</a:t>
            </a:r>
            <a:r>
              <a:rPr lang="en-US" b="0" i="0" dirty="0">
                <a:solidFill>
                  <a:srgbClr val="D1D5DB"/>
                </a:solidFill>
                <a:effectLst/>
                <a:latin typeface="Söhne"/>
              </a:rPr>
              <a:t>: </a:t>
            </a:r>
            <a:r>
              <a:rPr lang="en-US" b="0" i="0" dirty="0" err="1">
                <a:solidFill>
                  <a:srgbClr val="D1D5DB"/>
                </a:solidFill>
                <a:effectLst/>
                <a:latin typeface="Söhne"/>
              </a:rPr>
              <a:t>FastAI</a:t>
            </a:r>
            <a:r>
              <a:rPr lang="en-US" b="0" i="0" dirty="0">
                <a:solidFill>
                  <a:srgbClr val="D1D5DB"/>
                </a:solidFill>
                <a:effectLst/>
                <a:latin typeface="Söhne"/>
              </a:rPr>
              <a:t> provides a flexible and intuitive interface for loading and transforming image data. It includes support for common image transformations such as flipping, rotating, and cropping, as well as more advanced techniques such as data augmentation.</a:t>
            </a:r>
          </a:p>
          <a:p>
            <a:pPr algn="l"/>
            <a:r>
              <a:rPr lang="en-US" b="0" i="0" dirty="0">
                <a:solidFill>
                  <a:srgbClr val="92D050"/>
                </a:solidFill>
                <a:effectLst/>
                <a:latin typeface="Söhne"/>
              </a:rPr>
              <a:t>2.Model training and tuning</a:t>
            </a:r>
            <a:r>
              <a:rPr lang="en-US" b="0" i="0" dirty="0">
                <a:solidFill>
                  <a:srgbClr val="D1D5DB"/>
                </a:solidFill>
                <a:effectLst/>
                <a:latin typeface="Söhne"/>
              </a:rPr>
              <a:t>: </a:t>
            </a:r>
            <a:r>
              <a:rPr lang="en-US" b="0" i="0" dirty="0" err="1">
                <a:solidFill>
                  <a:srgbClr val="D1D5DB"/>
                </a:solidFill>
                <a:effectLst/>
                <a:latin typeface="Söhne"/>
              </a:rPr>
              <a:t>FastAI</a:t>
            </a:r>
            <a:r>
              <a:rPr lang="en-US" b="0" i="0" dirty="0">
                <a:solidFill>
                  <a:srgbClr val="D1D5DB"/>
                </a:solidFill>
                <a:effectLst/>
                <a:latin typeface="Söhne"/>
              </a:rPr>
              <a:t> makes it easy to train and tune deep learning models for image classification, object detection, segmentation, and other computer vision tasks. It includes a range of pre-trained models that can be fine-tuned for specific tasks, as well as advanced techniques such as transfer learning and discriminative learning rates.</a:t>
            </a:r>
          </a:p>
          <a:p>
            <a:br>
              <a:rPr lang="en-US" b="0" i="0" dirty="0">
                <a:solidFill>
                  <a:schemeClr val="accent3">
                    <a:lumMod val="60000"/>
                    <a:lumOff val="40000"/>
                  </a:schemeClr>
                </a:solidFill>
                <a:effectLst/>
                <a:latin typeface="Söhne"/>
              </a:rPr>
            </a:br>
            <a:endParaRPr lang="en-IN" dirty="0">
              <a:solidFill>
                <a:schemeClr val="accent3">
                  <a:lumMod val="60000"/>
                  <a:lumOff val="40000"/>
                </a:schemeClr>
              </a:solidFill>
            </a:endParaRPr>
          </a:p>
        </p:txBody>
      </p:sp>
    </p:spTree>
    <p:extLst>
      <p:ext uri="{BB962C8B-B14F-4D97-AF65-F5344CB8AC3E}">
        <p14:creationId xmlns:p14="http://schemas.microsoft.com/office/powerpoint/2010/main" val="1422590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180</TotalTime>
  <Words>1395</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SimSun</vt:lpstr>
      <vt:lpstr>Algerian</vt:lpstr>
      <vt:lpstr>Arial</vt:lpstr>
      <vt:lpstr>Century Gothic</vt:lpstr>
      <vt:lpstr>Elephant</vt:lpstr>
      <vt:lpstr>Perpetua Titling MT</vt:lpstr>
      <vt:lpstr>Roboto</vt:lpstr>
      <vt:lpstr>Söhne</vt:lpstr>
      <vt:lpstr>Wingdings 3</vt:lpstr>
      <vt:lpstr>Ion Boardroom</vt:lpstr>
      <vt:lpstr>           Deep learning                 with AI</vt:lpstr>
      <vt:lpstr>deep learning</vt:lpstr>
      <vt:lpstr>Working of deep      leaning </vt:lpstr>
      <vt:lpstr>PowerPoint Presentation</vt:lpstr>
      <vt:lpstr>Applications of Deep learning</vt:lpstr>
      <vt:lpstr>.</vt:lpstr>
      <vt:lpstr>FastAI</vt:lpstr>
      <vt:lpstr>      </vt:lpstr>
      <vt:lpstr>FastAI for Computer Vision</vt:lpstr>
      <vt:lpstr>.</vt:lpstr>
      <vt:lpstr>FastAi for NLP</vt:lpstr>
      <vt:lpstr>Program in python for word analysis</vt:lpstr>
      <vt:lpstr>output</vt:lpstr>
      <vt:lpstr>Conclusion:</vt:lpstr>
      <vt:lpstr>     Thank                you</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with AI</dc:title>
  <dc:creator>919347339145</dc:creator>
  <cp:lastModifiedBy>919347339145</cp:lastModifiedBy>
  <cp:revision>2</cp:revision>
  <dcterms:created xsi:type="dcterms:W3CDTF">2023-03-07T13:55:10Z</dcterms:created>
  <dcterms:modified xsi:type="dcterms:W3CDTF">2023-03-07T16:55:48Z</dcterms:modified>
</cp:coreProperties>
</file>