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7" r:id="rId4"/>
    <p:sldId id="265" r:id="rId5"/>
    <p:sldId id="258" r:id="rId6"/>
    <p:sldId id="259" r:id="rId7"/>
    <p:sldId id="260" r:id="rId8"/>
    <p:sldId id="261" r:id="rId9"/>
    <p:sldId id="263" r:id="rId10"/>
    <p:sldId id="267" r:id="rId11"/>
    <p:sldId id="262"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sorterViewPr>
    <p:cViewPr>
      <p:scale>
        <a:sx n="100" d="100"/>
        <a:sy n="100" d="100"/>
      </p:scale>
      <p:origin x="0" y="-137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92490E-BBC7-4569-BD52-BCE4A66D2C66}"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7E881-4129-4916-BB78-FAD1ACCAB65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61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2490E-BBC7-4569-BD52-BCE4A66D2C66}"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7E881-4129-4916-BB78-FAD1ACCAB657}" type="slidenum">
              <a:rPr lang="en-IN" smtClean="0"/>
              <a:t>‹#›</a:t>
            </a:fld>
            <a:endParaRPr lang="en-IN"/>
          </a:p>
        </p:txBody>
      </p:sp>
    </p:spTree>
    <p:extLst>
      <p:ext uri="{BB962C8B-B14F-4D97-AF65-F5344CB8AC3E}">
        <p14:creationId xmlns:p14="http://schemas.microsoft.com/office/powerpoint/2010/main" val="27214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2490E-BBC7-4569-BD52-BCE4A66D2C66}"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7E881-4129-4916-BB78-FAD1ACCAB657}" type="slidenum">
              <a:rPr lang="en-IN" smtClean="0"/>
              <a:t>‹#›</a:t>
            </a:fld>
            <a:endParaRPr lang="en-IN"/>
          </a:p>
        </p:txBody>
      </p:sp>
    </p:spTree>
    <p:extLst>
      <p:ext uri="{BB962C8B-B14F-4D97-AF65-F5344CB8AC3E}">
        <p14:creationId xmlns:p14="http://schemas.microsoft.com/office/powerpoint/2010/main" val="311825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2490E-BBC7-4569-BD52-BCE4A66D2C66}"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7E881-4129-4916-BB78-FAD1ACCAB657}" type="slidenum">
              <a:rPr lang="en-IN" smtClean="0"/>
              <a:t>‹#›</a:t>
            </a:fld>
            <a:endParaRPr lang="en-IN"/>
          </a:p>
        </p:txBody>
      </p:sp>
    </p:spTree>
    <p:extLst>
      <p:ext uri="{BB962C8B-B14F-4D97-AF65-F5344CB8AC3E}">
        <p14:creationId xmlns:p14="http://schemas.microsoft.com/office/powerpoint/2010/main" val="199975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2490E-BBC7-4569-BD52-BCE4A66D2C66}"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7E881-4129-4916-BB78-FAD1ACCAB65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1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2490E-BBC7-4569-BD52-BCE4A66D2C66}"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F7E881-4129-4916-BB78-FAD1ACCAB657}" type="slidenum">
              <a:rPr lang="en-IN" smtClean="0"/>
              <a:t>‹#›</a:t>
            </a:fld>
            <a:endParaRPr lang="en-IN"/>
          </a:p>
        </p:txBody>
      </p:sp>
    </p:spTree>
    <p:extLst>
      <p:ext uri="{BB962C8B-B14F-4D97-AF65-F5344CB8AC3E}">
        <p14:creationId xmlns:p14="http://schemas.microsoft.com/office/powerpoint/2010/main" val="310032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2490E-BBC7-4569-BD52-BCE4A66D2C66}" type="datetimeFigureOut">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F7E881-4129-4916-BB78-FAD1ACCAB657}" type="slidenum">
              <a:rPr lang="en-IN" smtClean="0"/>
              <a:t>‹#›</a:t>
            </a:fld>
            <a:endParaRPr lang="en-IN"/>
          </a:p>
        </p:txBody>
      </p:sp>
    </p:spTree>
    <p:extLst>
      <p:ext uri="{BB962C8B-B14F-4D97-AF65-F5344CB8AC3E}">
        <p14:creationId xmlns:p14="http://schemas.microsoft.com/office/powerpoint/2010/main" val="113757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92490E-BBC7-4569-BD52-BCE4A66D2C66}"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F7E881-4129-4916-BB78-FAD1ACCAB657}" type="slidenum">
              <a:rPr lang="en-IN" smtClean="0"/>
              <a:t>‹#›</a:t>
            </a:fld>
            <a:endParaRPr lang="en-IN"/>
          </a:p>
        </p:txBody>
      </p:sp>
    </p:spTree>
    <p:extLst>
      <p:ext uri="{BB962C8B-B14F-4D97-AF65-F5344CB8AC3E}">
        <p14:creationId xmlns:p14="http://schemas.microsoft.com/office/powerpoint/2010/main" val="423950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92490E-BBC7-4569-BD52-BCE4A66D2C66}" type="datetimeFigureOut">
              <a:rPr lang="en-IN" smtClean="0"/>
              <a:t>19-08-2023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9F7E881-4129-4916-BB78-FAD1ACCAB657}" type="slidenum">
              <a:rPr lang="en-IN" smtClean="0"/>
              <a:t>‹#›</a:t>
            </a:fld>
            <a:endParaRPr lang="en-IN"/>
          </a:p>
        </p:txBody>
      </p:sp>
    </p:spTree>
    <p:extLst>
      <p:ext uri="{BB962C8B-B14F-4D97-AF65-F5344CB8AC3E}">
        <p14:creationId xmlns:p14="http://schemas.microsoft.com/office/powerpoint/2010/main" val="185242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92490E-BBC7-4569-BD52-BCE4A66D2C66}" type="datetimeFigureOut">
              <a:rPr lang="en-IN" smtClean="0"/>
              <a:t>19-08-2023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F7E881-4129-4916-BB78-FAD1ACCAB657}" type="slidenum">
              <a:rPr lang="en-IN" smtClean="0"/>
              <a:t>‹#›</a:t>
            </a:fld>
            <a:endParaRPr lang="en-IN"/>
          </a:p>
        </p:txBody>
      </p:sp>
    </p:spTree>
    <p:extLst>
      <p:ext uri="{BB962C8B-B14F-4D97-AF65-F5344CB8AC3E}">
        <p14:creationId xmlns:p14="http://schemas.microsoft.com/office/powerpoint/2010/main" val="377345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2490E-BBC7-4569-BD52-BCE4A66D2C66}"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F7E881-4129-4916-BB78-FAD1ACCAB657}" type="slidenum">
              <a:rPr lang="en-IN" smtClean="0"/>
              <a:t>‹#›</a:t>
            </a:fld>
            <a:endParaRPr lang="en-IN"/>
          </a:p>
        </p:txBody>
      </p:sp>
    </p:spTree>
    <p:extLst>
      <p:ext uri="{BB962C8B-B14F-4D97-AF65-F5344CB8AC3E}">
        <p14:creationId xmlns:p14="http://schemas.microsoft.com/office/powerpoint/2010/main" val="295665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92490E-BBC7-4569-BD52-BCE4A66D2C66}" type="datetimeFigureOut">
              <a:rPr lang="en-IN" smtClean="0"/>
              <a:t>19-08-2023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F7E881-4129-4916-BB78-FAD1ACCAB65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9481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2" Type="http://schemas.openxmlformats.org/officeDocument/2006/relationships/hyperlink" Target="https://www.ibm.com/topics/machine-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backpropagation-in-data-mi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B7AF-8F73-D806-6114-FF311DCBD0B9}"/>
              </a:ext>
            </a:extLst>
          </p:cNvPr>
          <p:cNvSpPr>
            <a:spLocks noGrp="1"/>
          </p:cNvSpPr>
          <p:nvPr>
            <p:ph type="ctrTitle"/>
          </p:nvPr>
        </p:nvSpPr>
        <p:spPr/>
        <p:txBody>
          <a:bodyPr/>
          <a:lstStyle/>
          <a:p>
            <a:r>
              <a:rPr lang="en-IN" sz="9600" b="1" dirty="0">
                <a:solidFill>
                  <a:srgbClr val="0070C0"/>
                </a:solidFill>
                <a:latin typeface="IBM Plex Sans" panose="020F0502020204030204" pitchFamily="34" charset="0"/>
              </a:rPr>
              <a:t>D</a:t>
            </a:r>
            <a:r>
              <a:rPr lang="en-IN" sz="9600" b="1" i="0" dirty="0">
                <a:solidFill>
                  <a:srgbClr val="0070C0"/>
                </a:solidFill>
                <a:effectLst/>
                <a:latin typeface="IBM Plex Sans" panose="020F0502020204030204" pitchFamily="34" charset="0"/>
              </a:rPr>
              <a:t>eep learning</a:t>
            </a:r>
            <a:endParaRPr lang="en-IN" dirty="0"/>
          </a:p>
        </p:txBody>
      </p:sp>
      <p:sp>
        <p:nvSpPr>
          <p:cNvPr id="3" name="Subtitle 2">
            <a:extLst>
              <a:ext uri="{FF2B5EF4-FFF2-40B4-BE49-F238E27FC236}">
                <a16:creationId xmlns:a16="http://schemas.microsoft.com/office/drawing/2014/main" id="{57F323C1-F03B-F3FE-EE19-B4B58B9E4568}"/>
              </a:ext>
            </a:extLst>
          </p:cNvPr>
          <p:cNvSpPr>
            <a:spLocks noGrp="1"/>
          </p:cNvSpPr>
          <p:nvPr>
            <p:ph type="subTitle" idx="1"/>
          </p:nvPr>
        </p:nvSpPr>
        <p:spPr/>
        <p:txBody>
          <a:bodyPr>
            <a:normAutofit fontScale="85000" lnSpcReduction="20000"/>
          </a:bodyPr>
          <a:lstStyle/>
          <a:p>
            <a:r>
              <a:rPr lang="en-IN" dirty="0"/>
              <a:t>20b61a6622</a:t>
            </a:r>
          </a:p>
          <a:p>
            <a:r>
              <a:rPr lang="en-IN" dirty="0" err="1"/>
              <a:t>k.Shivani</a:t>
            </a:r>
            <a:r>
              <a:rPr lang="en-IN" dirty="0"/>
              <a:t> </a:t>
            </a:r>
          </a:p>
          <a:p>
            <a:r>
              <a:rPr lang="en-IN" dirty="0" err="1"/>
              <a:t>Cse</a:t>
            </a:r>
            <a:r>
              <a:rPr lang="en-IN" dirty="0"/>
              <a:t>(</a:t>
            </a:r>
            <a:r>
              <a:rPr lang="en-IN" dirty="0" err="1"/>
              <a:t>aiml</a:t>
            </a:r>
            <a:r>
              <a:rPr lang="en-IN"/>
              <a:t>)</a:t>
            </a:r>
            <a:endParaRPr lang="en-IN" dirty="0"/>
          </a:p>
        </p:txBody>
      </p:sp>
    </p:spTree>
    <p:extLst>
      <p:ext uri="{BB962C8B-B14F-4D97-AF65-F5344CB8AC3E}">
        <p14:creationId xmlns:p14="http://schemas.microsoft.com/office/powerpoint/2010/main" val="415915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C98D-1E41-6ABD-231D-93D862D58187}"/>
              </a:ext>
            </a:extLst>
          </p:cNvPr>
          <p:cNvSpPr>
            <a:spLocks noGrp="1"/>
          </p:cNvSpPr>
          <p:nvPr>
            <p:ph type="title"/>
          </p:nvPr>
        </p:nvSpPr>
        <p:spPr/>
        <p:txBody>
          <a:bodyPr/>
          <a:lstStyle/>
          <a:p>
            <a:endParaRPr lang="en-IN" dirty="0"/>
          </a:p>
        </p:txBody>
      </p:sp>
      <p:pic>
        <p:nvPicPr>
          <p:cNvPr id="6146" name="Picture 2">
            <a:extLst>
              <a:ext uri="{FF2B5EF4-FFF2-40B4-BE49-F238E27FC236}">
                <a16:creationId xmlns:a16="http://schemas.microsoft.com/office/drawing/2014/main" id="{2E8312CF-603F-8C5C-B2C5-8BD75E1705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8213" y="2209800"/>
            <a:ext cx="52959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26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D915-9A75-C012-A50B-D70A18B9A944}"/>
              </a:ext>
            </a:extLst>
          </p:cNvPr>
          <p:cNvSpPr>
            <a:spLocks noGrp="1"/>
          </p:cNvSpPr>
          <p:nvPr>
            <p:ph type="title"/>
          </p:nvPr>
        </p:nvSpPr>
        <p:spPr>
          <a:xfrm>
            <a:off x="1262380" y="263527"/>
            <a:ext cx="10058400" cy="1450757"/>
          </a:xfrm>
        </p:spPr>
        <p:txBody>
          <a:bodyPr/>
          <a:lstStyle/>
          <a:p>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AB878C45-3FDB-AD21-36D1-5526D614BFEB}"/>
              </a:ext>
            </a:extLst>
          </p:cNvPr>
          <p:cNvSpPr>
            <a:spLocks noGrp="1"/>
          </p:cNvSpPr>
          <p:nvPr>
            <p:ph idx="1"/>
          </p:nvPr>
        </p:nvSpPr>
        <p:spPr/>
        <p:txBody>
          <a:bodyPr/>
          <a:lstStyle/>
          <a:p>
            <a:pPr algn="l" fontAlgn="base">
              <a:buFont typeface="Arial" panose="020B0604020202020204" pitchFamily="34" charset="0"/>
              <a:buChar char="•"/>
            </a:pPr>
            <a:r>
              <a:rPr lang="en-IN" b="1" i="0" dirty="0">
                <a:solidFill>
                  <a:schemeClr val="accent2">
                    <a:lumMod val="50000"/>
                  </a:schemeClr>
                </a:solidFill>
                <a:effectLst/>
                <a:latin typeface="Nunito" panose="00000500000000000000" pitchFamily="2" charset="0"/>
              </a:rPr>
              <a:t>Hidden layer  </a:t>
            </a:r>
            <a:r>
              <a:rPr lang="en-IN" b="1" i="0" dirty="0" err="1">
                <a:solidFill>
                  <a:schemeClr val="accent2">
                    <a:lumMod val="50000"/>
                  </a:schemeClr>
                </a:solidFill>
                <a:effectLst/>
                <a:latin typeface="Nunito" panose="00000500000000000000" pitchFamily="2" charset="0"/>
              </a:rPr>
              <a:t>layer</a:t>
            </a:r>
            <a:r>
              <a:rPr lang="en-IN" b="1" i="0" dirty="0">
                <a:solidFill>
                  <a:schemeClr val="accent2">
                    <a:lumMod val="50000"/>
                  </a:schemeClr>
                </a:solidFill>
                <a:effectLst/>
                <a:latin typeface="Nunito" panose="00000500000000000000" pitchFamily="2" charset="0"/>
              </a:rPr>
              <a:t> 1:</a:t>
            </a:r>
            <a:endParaRPr lang="en-US" b="0" i="1" dirty="0">
              <a:solidFill>
                <a:srgbClr val="273239"/>
              </a:solidFill>
              <a:effectLst/>
              <a:latin typeface="Nunito" panose="00000500000000000000" pitchFamily="2" charset="0"/>
            </a:endParaRPr>
          </a:p>
          <a:p>
            <a:pPr algn="l" fontAlgn="base">
              <a:buFont typeface="Arial" panose="020B0604020202020204" pitchFamily="34" charset="0"/>
              <a:buChar char="•"/>
            </a:pPr>
            <a:r>
              <a:rPr lang="en-US" b="0" i="1" dirty="0">
                <a:solidFill>
                  <a:srgbClr val="273239"/>
                </a:solidFill>
                <a:effectLst/>
                <a:latin typeface="Nunito" panose="00000500000000000000" pitchFamily="2" charset="0"/>
              </a:rPr>
              <a:t>z(1) is the vectorized output of layer 1</a:t>
            </a:r>
          </a:p>
          <a:p>
            <a:pPr algn="l" fontAlgn="base">
              <a:buFont typeface="Arial" panose="020B0604020202020204" pitchFamily="34" charset="0"/>
              <a:buChar char="•"/>
            </a:pPr>
            <a:r>
              <a:rPr lang="en-US" b="0" i="1" dirty="0">
                <a:solidFill>
                  <a:srgbClr val="273239"/>
                </a:solidFill>
                <a:effectLst/>
                <a:latin typeface="Nunito" panose="00000500000000000000" pitchFamily="2" charset="0"/>
              </a:rPr>
              <a:t>W(1) be the vectorized weights assigned to neurons of hidden layer i.e. w1, w2, w3 and w4</a:t>
            </a:r>
          </a:p>
          <a:p>
            <a:pPr algn="l" fontAlgn="base">
              <a:buFont typeface="Arial" panose="020B0604020202020204" pitchFamily="34" charset="0"/>
              <a:buChar char="•"/>
            </a:pPr>
            <a:r>
              <a:rPr lang="en-US" b="0" i="1" dirty="0">
                <a:solidFill>
                  <a:srgbClr val="273239"/>
                </a:solidFill>
                <a:effectLst/>
                <a:latin typeface="Nunito" panose="00000500000000000000" pitchFamily="2" charset="0"/>
              </a:rPr>
              <a:t>X be the vectorized input features i.e. i1 and i2</a:t>
            </a:r>
          </a:p>
          <a:p>
            <a:pPr algn="l" fontAlgn="base">
              <a:buFont typeface="Arial" panose="020B0604020202020204" pitchFamily="34" charset="0"/>
              <a:buChar char="•"/>
            </a:pPr>
            <a:r>
              <a:rPr lang="en-US" b="0" i="1" dirty="0">
                <a:solidFill>
                  <a:srgbClr val="273239"/>
                </a:solidFill>
                <a:effectLst/>
                <a:latin typeface="Nunito" panose="00000500000000000000" pitchFamily="2" charset="0"/>
              </a:rPr>
              <a:t>b is the vectorized bias assigned to neurons in hidden layer i.e. b1 and b2</a:t>
            </a:r>
          </a:p>
          <a:p>
            <a:pPr algn="l" fontAlgn="base">
              <a:buFont typeface="Arial" panose="020B0604020202020204" pitchFamily="34" charset="0"/>
              <a:buChar char="•"/>
            </a:pPr>
            <a:r>
              <a:rPr lang="en-US" b="0" i="1" dirty="0">
                <a:solidFill>
                  <a:srgbClr val="273239"/>
                </a:solidFill>
                <a:effectLst/>
                <a:latin typeface="Nunito" panose="00000500000000000000" pitchFamily="2" charset="0"/>
              </a:rPr>
              <a:t>a(1) is the vectorized form of any linear function.</a:t>
            </a:r>
          </a:p>
          <a:p>
            <a:endParaRPr lang="en-IN" dirty="0"/>
          </a:p>
          <a:p>
            <a:endParaRPr lang="en-IN" dirty="0"/>
          </a:p>
        </p:txBody>
      </p:sp>
    </p:spTree>
    <p:extLst>
      <p:ext uri="{BB962C8B-B14F-4D97-AF65-F5344CB8AC3E}">
        <p14:creationId xmlns:p14="http://schemas.microsoft.com/office/powerpoint/2010/main" val="288457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907F-CD81-757C-D190-F6197B73CC2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2B43A36-FAF7-C7F9-F2CE-040A9E02A163}"/>
              </a:ext>
            </a:extLst>
          </p:cNvPr>
          <p:cNvSpPr>
            <a:spLocks noGrp="1"/>
          </p:cNvSpPr>
          <p:nvPr>
            <p:ph idx="1"/>
          </p:nvPr>
        </p:nvSpPr>
        <p:spPr/>
        <p:txBody>
          <a:bodyPr>
            <a:normAutofit fontScale="70000" lnSpcReduction="20000"/>
          </a:bodyPr>
          <a:lstStyle/>
          <a:p>
            <a:pPr algn="l" fontAlgn="base"/>
            <a:r>
              <a:rPr lang="en-US" b="1" i="0" dirty="0">
                <a:solidFill>
                  <a:srgbClr val="00B050"/>
                </a:solidFill>
                <a:effectLst/>
                <a:latin typeface="Nunito" panose="00000500000000000000" pitchFamily="2" charset="0"/>
              </a:rPr>
              <a:t>Layer 2 output layer</a:t>
            </a:r>
            <a:endParaRPr lang="en-IN" b="0" i="1" dirty="0">
              <a:solidFill>
                <a:srgbClr val="00B050"/>
              </a:solidFill>
              <a:effectLst/>
              <a:latin typeface="Nunito" panose="00000500000000000000" pitchFamily="2" charset="0"/>
            </a:endParaRPr>
          </a:p>
          <a:p>
            <a:pPr algn="l" fontAlgn="base"/>
            <a:r>
              <a:rPr lang="pl-PL" b="0" i="1" dirty="0">
                <a:solidFill>
                  <a:srgbClr val="273239"/>
                </a:solidFill>
                <a:effectLst/>
                <a:latin typeface="Nunito" panose="00000500000000000000" pitchFamily="2" charset="0"/>
              </a:rPr>
              <a:t>z(2) = W(2)a(1) + b(2)  </a:t>
            </a:r>
          </a:p>
          <a:p>
            <a:pPr algn="l" fontAlgn="base"/>
            <a:r>
              <a:rPr lang="pl-PL" b="0" i="1" dirty="0">
                <a:solidFill>
                  <a:srgbClr val="273239"/>
                </a:solidFill>
                <a:effectLst/>
                <a:latin typeface="Nunito" panose="00000500000000000000" pitchFamily="2" charset="0"/>
              </a:rPr>
              <a:t>a(2) = z(2) </a:t>
            </a:r>
            <a:endParaRPr lang="en-IN" b="0" i="1" dirty="0">
              <a:solidFill>
                <a:srgbClr val="273239"/>
              </a:solidFill>
              <a:effectLst/>
              <a:latin typeface="Nunito" panose="00000500000000000000" pitchFamily="2" charset="0"/>
            </a:endParaRPr>
          </a:p>
          <a:p>
            <a:pPr fontAlgn="base"/>
            <a:r>
              <a:rPr lang="en-IN" b="1" i="0" dirty="0">
                <a:solidFill>
                  <a:schemeClr val="accent2">
                    <a:lumMod val="50000"/>
                  </a:schemeClr>
                </a:solidFill>
                <a:effectLst/>
                <a:latin typeface="Nunito" panose="00000500000000000000" pitchFamily="2" charset="0"/>
              </a:rPr>
              <a:t>Calculation at Output layer</a:t>
            </a:r>
          </a:p>
          <a:p>
            <a:pPr algn="l" fontAlgn="base"/>
            <a:endParaRPr lang="en-IN" i="1" dirty="0">
              <a:solidFill>
                <a:srgbClr val="273239"/>
              </a:solidFill>
              <a:latin typeface="Nunito" panose="00000500000000000000" pitchFamily="2" charset="0"/>
            </a:endParaRPr>
          </a:p>
          <a:p>
            <a:pPr algn="l" fontAlgn="base"/>
            <a:r>
              <a:rPr lang="pl-PL" b="0" i="1" dirty="0">
                <a:solidFill>
                  <a:srgbClr val="273239"/>
                </a:solidFill>
                <a:effectLst/>
                <a:latin typeface="Nunito" panose="00000500000000000000" pitchFamily="2" charset="0"/>
              </a:rPr>
              <a:t>z(2) = (W(2) * [W(1)X + b(1)]) + b(2)</a:t>
            </a:r>
          </a:p>
          <a:p>
            <a:pPr algn="l" fontAlgn="base"/>
            <a:r>
              <a:rPr lang="pl-PL" b="0" i="1" dirty="0">
                <a:solidFill>
                  <a:srgbClr val="273239"/>
                </a:solidFill>
                <a:effectLst/>
                <a:latin typeface="Nunito" panose="00000500000000000000" pitchFamily="2" charset="0"/>
              </a:rPr>
              <a:t>z(2) = [W(2) * W(1)] * X + [W(2)*b(1) + b(2)]</a:t>
            </a:r>
          </a:p>
          <a:p>
            <a:pPr algn="l" fontAlgn="base"/>
            <a:r>
              <a:rPr lang="pl-PL" b="0" i="1" dirty="0">
                <a:solidFill>
                  <a:srgbClr val="273239"/>
                </a:solidFill>
                <a:effectLst/>
                <a:latin typeface="Nunito" panose="00000500000000000000" pitchFamily="2" charset="0"/>
              </a:rPr>
              <a:t>Let, </a:t>
            </a:r>
          </a:p>
          <a:p>
            <a:pPr algn="l" fontAlgn="base"/>
            <a:r>
              <a:rPr lang="pl-PL" b="0" i="1" dirty="0">
                <a:solidFill>
                  <a:srgbClr val="273239"/>
                </a:solidFill>
                <a:effectLst/>
                <a:latin typeface="Nunito" panose="00000500000000000000" pitchFamily="2" charset="0"/>
              </a:rPr>
              <a:t>    [W(2) * W(1)] = W</a:t>
            </a:r>
          </a:p>
          <a:p>
            <a:pPr algn="l" fontAlgn="base"/>
            <a:r>
              <a:rPr lang="pl-PL" b="0" i="1" dirty="0">
                <a:solidFill>
                  <a:srgbClr val="273239"/>
                </a:solidFill>
                <a:effectLst/>
                <a:latin typeface="Nunito" panose="00000500000000000000" pitchFamily="2" charset="0"/>
              </a:rPr>
              <a:t>    [W(2)*b(1) + b(2)] = b</a:t>
            </a:r>
          </a:p>
          <a:p>
            <a:pPr algn="l" fontAlgn="base"/>
            <a:r>
              <a:rPr lang="pl-PL" b="0" i="1" dirty="0">
                <a:solidFill>
                  <a:srgbClr val="273239"/>
                </a:solidFill>
                <a:effectLst/>
                <a:latin typeface="Nunito" panose="00000500000000000000" pitchFamily="2" charset="0"/>
              </a:rPr>
              <a:t>Final output : z(2) = W*X + b</a:t>
            </a:r>
          </a:p>
          <a:p>
            <a:pPr algn="l" fontAlgn="base"/>
            <a:r>
              <a:rPr lang="pl-PL" b="0" i="1" dirty="0">
                <a:solidFill>
                  <a:srgbClr val="273239"/>
                </a:solidFill>
                <a:effectLst/>
                <a:latin typeface="Nunito" panose="00000500000000000000" pitchFamily="2" charset="0"/>
              </a:rPr>
              <a:t>which is again a linear function</a:t>
            </a:r>
          </a:p>
          <a:p>
            <a:pPr algn="l" fontAlgn="base"/>
            <a:endParaRPr lang="pl-PL" b="0" i="1" dirty="0">
              <a:solidFill>
                <a:srgbClr val="273239"/>
              </a:solidFill>
              <a:effectLst/>
              <a:latin typeface="Nunito" panose="00000500000000000000" pitchFamily="2" charset="0"/>
            </a:endParaRPr>
          </a:p>
          <a:p>
            <a:endParaRPr lang="en-IN" dirty="0"/>
          </a:p>
        </p:txBody>
      </p:sp>
    </p:spTree>
    <p:extLst>
      <p:ext uri="{BB962C8B-B14F-4D97-AF65-F5344CB8AC3E}">
        <p14:creationId xmlns:p14="http://schemas.microsoft.com/office/powerpoint/2010/main" val="410153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09C3-5852-EEF7-4055-0AA0DD4C190D}"/>
              </a:ext>
            </a:extLst>
          </p:cNvPr>
          <p:cNvSpPr>
            <a:spLocks noGrp="1"/>
          </p:cNvSpPr>
          <p:nvPr>
            <p:ph type="title"/>
          </p:nvPr>
        </p:nvSpPr>
        <p:spPr/>
        <p:txBody>
          <a:bodyPr/>
          <a:lstStyle/>
          <a:p>
            <a:endParaRPr lang="en-IN" dirty="0"/>
          </a:p>
        </p:txBody>
      </p:sp>
      <p:pic>
        <p:nvPicPr>
          <p:cNvPr id="7170" name="Picture 2" descr="Thank You Images – Browse 243,320 Stock Photos, Vectors, and Video | Adobe  Stock">
            <a:extLst>
              <a:ext uri="{FF2B5EF4-FFF2-40B4-BE49-F238E27FC236}">
                <a16:creationId xmlns:a16="http://schemas.microsoft.com/office/drawing/2014/main" id="{763C0C68-D746-216B-4186-BF59DC8E6F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09" y="114300"/>
            <a:ext cx="12373909"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08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F5DE-D030-1EE5-4DA4-ACAEAEF212C9}"/>
              </a:ext>
            </a:extLst>
          </p:cNvPr>
          <p:cNvSpPr>
            <a:spLocks noGrp="1"/>
          </p:cNvSpPr>
          <p:nvPr>
            <p:ph type="title"/>
          </p:nvPr>
        </p:nvSpPr>
        <p:spPr/>
        <p:txBody>
          <a:bodyPr/>
          <a:lstStyle/>
          <a:p>
            <a:endParaRPr lang="en-IN"/>
          </a:p>
        </p:txBody>
      </p:sp>
      <p:pic>
        <p:nvPicPr>
          <p:cNvPr id="4098" name="Picture 2" descr="What Is Deep Learning and How Does It Work? | Built In">
            <a:extLst>
              <a:ext uri="{FF2B5EF4-FFF2-40B4-BE49-F238E27FC236}">
                <a16:creationId xmlns:a16="http://schemas.microsoft.com/office/drawing/2014/main" id="{1921C8FE-06AC-D70C-8585-373A1C7E9E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1200" y="1846263"/>
            <a:ext cx="5600700" cy="423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123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AC84-D7EB-1ECB-80E7-CEFDD10FF6C9}"/>
              </a:ext>
            </a:extLst>
          </p:cNvPr>
          <p:cNvSpPr>
            <a:spLocks noGrp="1"/>
          </p:cNvSpPr>
          <p:nvPr>
            <p:ph type="title"/>
          </p:nvPr>
        </p:nvSpPr>
        <p:spPr>
          <a:xfrm>
            <a:off x="1097280" y="286603"/>
            <a:ext cx="10058400" cy="970697"/>
          </a:xfrm>
        </p:spPr>
        <p:txBody>
          <a:bodyPr/>
          <a:lstStyle/>
          <a:p>
            <a:endParaRPr lang="en-IN" dirty="0"/>
          </a:p>
        </p:txBody>
      </p:sp>
      <p:sp>
        <p:nvSpPr>
          <p:cNvPr id="3" name="Content Placeholder 2">
            <a:extLst>
              <a:ext uri="{FF2B5EF4-FFF2-40B4-BE49-F238E27FC236}">
                <a16:creationId xmlns:a16="http://schemas.microsoft.com/office/drawing/2014/main" id="{ADD28E51-EFB8-60F9-80F6-485D3C1580D2}"/>
              </a:ext>
            </a:extLst>
          </p:cNvPr>
          <p:cNvSpPr>
            <a:spLocks noGrp="1"/>
          </p:cNvSpPr>
          <p:nvPr>
            <p:ph idx="1"/>
          </p:nvPr>
        </p:nvSpPr>
        <p:spPr/>
        <p:txBody>
          <a:bodyPr/>
          <a:lstStyle/>
          <a:p>
            <a:pPr algn="l" fontAlgn="base"/>
            <a:r>
              <a:rPr lang="en-US" b="0" i="0" dirty="0">
                <a:solidFill>
                  <a:srgbClr val="161616"/>
                </a:solidFill>
                <a:effectLst/>
                <a:latin typeface="IBM Plex Sans" panose="020B0503050203000203" pitchFamily="34" charset="0"/>
              </a:rPr>
              <a:t>Deep learning is a subset of </a:t>
            </a:r>
            <a:r>
              <a:rPr lang="en-US" b="0" i="0" u="none" strike="noStrike" dirty="0">
                <a:solidFill>
                  <a:srgbClr val="0062FE"/>
                </a:solidFill>
                <a:effectLst/>
                <a:latin typeface="inherit"/>
                <a:hlinkClick r:id="rId2" tooltip="machine-learning"/>
              </a:rPr>
              <a:t>machine learning</a:t>
            </a:r>
            <a:r>
              <a:rPr lang="en-US" b="0" i="0" dirty="0">
                <a:solidFill>
                  <a:srgbClr val="161616"/>
                </a:solidFill>
                <a:effectLst/>
                <a:latin typeface="IBM Plex Sans" panose="020B0503050203000203" pitchFamily="34" charset="0"/>
              </a:rPr>
              <a:t>, which is essentially a neural network with three or more layers. These neural networks attempt to simulate the behavior of the human brain—albeit far from matching its ability—allowing it to “learn” from large amounts of data. While a neural network with a single layer can still make approximate predictions, additional hidden layers can help to optimize and refine for accuracy.</a:t>
            </a:r>
          </a:p>
          <a:p>
            <a:pPr algn="l" fontAlgn="base"/>
            <a:r>
              <a:rPr lang="en-US" b="0" i="0" dirty="0">
                <a:solidFill>
                  <a:srgbClr val="161616"/>
                </a:solidFill>
                <a:effectLst/>
                <a:latin typeface="IBM Plex Sans" panose="020B0503050203000203" pitchFamily="34" charset="0"/>
              </a:rPr>
              <a:t>Deep learning drives many </a:t>
            </a:r>
            <a:r>
              <a:rPr lang="en-US" b="0" i="0" u="none" strike="noStrike" dirty="0">
                <a:solidFill>
                  <a:srgbClr val="0062FE"/>
                </a:solidFill>
                <a:effectLst/>
                <a:latin typeface="inherit"/>
                <a:hlinkClick r:id="rId3" tooltip="what-is-artificial-intelligence"/>
              </a:rPr>
              <a:t>artificial intelligence (AI)</a:t>
            </a:r>
            <a:r>
              <a:rPr lang="en-US" b="0" i="0" dirty="0">
                <a:solidFill>
                  <a:srgbClr val="161616"/>
                </a:solidFill>
                <a:effectLst/>
                <a:latin typeface="IBM Plex Sans" panose="020B0503050203000203" pitchFamily="34" charset="0"/>
              </a:rPr>
              <a:t> applications and services that improve automation, performing analytical and physical tasks without human intervention. Deep learning technology lies behind everyday products and services (such as digital assistants, voice-enabled TV remotes, and credit card fraud detection) as well as emerging technologies (such as self-driving cars).</a:t>
            </a:r>
          </a:p>
          <a:p>
            <a:endParaRPr lang="en-IN" dirty="0"/>
          </a:p>
        </p:txBody>
      </p:sp>
    </p:spTree>
    <p:extLst>
      <p:ext uri="{BB962C8B-B14F-4D97-AF65-F5344CB8AC3E}">
        <p14:creationId xmlns:p14="http://schemas.microsoft.com/office/powerpoint/2010/main" val="51616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BBCD-A236-4632-820E-ED72B4228FED}"/>
              </a:ext>
            </a:extLst>
          </p:cNvPr>
          <p:cNvSpPr>
            <a:spLocks noGrp="1"/>
          </p:cNvSpPr>
          <p:nvPr>
            <p:ph type="title"/>
          </p:nvPr>
        </p:nvSpPr>
        <p:spPr/>
        <p:txBody>
          <a:bodyPr/>
          <a:lstStyle/>
          <a:p>
            <a:r>
              <a:rPr lang="en-IN" b="0" i="0" dirty="0">
                <a:solidFill>
                  <a:srgbClr val="00B050"/>
                </a:solidFill>
                <a:effectLst/>
                <a:latin typeface="Arial" panose="020B0604020202020204" pitchFamily="34" charset="0"/>
              </a:rPr>
              <a:t>Fundamental Deep Learning Techniques</a:t>
            </a:r>
            <a:endParaRPr lang="en-IN" dirty="0"/>
          </a:p>
        </p:txBody>
      </p:sp>
      <p:pic>
        <p:nvPicPr>
          <p:cNvPr id="3074" name="Picture 2" descr="What Is Deep Learning? Definition and Techniques [With Examples]">
            <a:extLst>
              <a:ext uri="{FF2B5EF4-FFF2-40B4-BE49-F238E27FC236}">
                <a16:creationId xmlns:a16="http://schemas.microsoft.com/office/drawing/2014/main" id="{455BA8B7-03EE-413F-1578-2F4DD8D154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5100" y="1846263"/>
            <a:ext cx="6946899" cy="413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17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1399-15DF-03DE-84B2-780AA94F96CE}"/>
              </a:ext>
            </a:extLst>
          </p:cNvPr>
          <p:cNvSpPr>
            <a:spLocks noGrp="1"/>
          </p:cNvSpPr>
          <p:nvPr>
            <p:ph type="title"/>
          </p:nvPr>
        </p:nvSpPr>
        <p:spPr/>
        <p:txBody>
          <a:bodyPr/>
          <a:lstStyle/>
          <a:p>
            <a:endParaRPr lang="en-IN" dirty="0">
              <a:solidFill>
                <a:srgbClr val="00B050"/>
              </a:solidFill>
            </a:endParaRPr>
          </a:p>
        </p:txBody>
      </p:sp>
      <p:sp>
        <p:nvSpPr>
          <p:cNvPr id="3" name="Content Placeholder 2">
            <a:extLst>
              <a:ext uri="{FF2B5EF4-FFF2-40B4-BE49-F238E27FC236}">
                <a16:creationId xmlns:a16="http://schemas.microsoft.com/office/drawing/2014/main" id="{83821131-064E-50FC-2E01-89320093A061}"/>
              </a:ext>
            </a:extLst>
          </p:cNvPr>
          <p:cNvSpPr>
            <a:spLocks noGrp="1"/>
          </p:cNvSpPr>
          <p:nvPr>
            <p:ph idx="1"/>
          </p:nvPr>
        </p:nvSpPr>
        <p:spPr/>
        <p:txBody>
          <a:bodyPr>
            <a:normAutofit fontScale="92500" lnSpcReduction="20000"/>
          </a:bodyPr>
          <a:lstStyle/>
          <a:p>
            <a:r>
              <a:rPr lang="en-US" b="0" i="0" dirty="0">
                <a:solidFill>
                  <a:srgbClr val="C00000"/>
                </a:solidFill>
                <a:effectLst/>
                <a:latin typeface="Arial" panose="020B0604020202020204" pitchFamily="34" charset="0"/>
              </a:rPr>
              <a:t>1. Classic Neural Networks</a:t>
            </a:r>
            <a:br>
              <a:rPr lang="en-US" dirty="0"/>
            </a:br>
            <a:r>
              <a:rPr lang="en-US" b="0" i="0" dirty="0">
                <a:effectLst/>
                <a:latin typeface="Arial" panose="020B0604020202020204" pitchFamily="34" charset="0"/>
              </a:rPr>
              <a:t>Multilayer </a:t>
            </a:r>
            <a:r>
              <a:rPr lang="en-US" b="0" i="0" dirty="0" err="1">
                <a:effectLst/>
                <a:latin typeface="Arial" panose="020B0604020202020204" pitchFamily="34" charset="0"/>
              </a:rPr>
              <a:t>perceptrons</a:t>
            </a:r>
            <a:r>
              <a:rPr lang="en-US" b="0" i="0" dirty="0">
                <a:effectLst/>
                <a:latin typeface="Arial" panose="020B0604020202020204" pitchFamily="34" charset="0"/>
              </a:rPr>
              <a:t>, where the neurons are linked to the continuous network, are widely used</a:t>
            </a:r>
            <a:br>
              <a:rPr lang="en-US" dirty="0"/>
            </a:br>
            <a:r>
              <a:rPr lang="en-US" b="0" i="0" dirty="0">
                <a:effectLst/>
                <a:latin typeface="Arial" panose="020B0604020202020204" pitchFamily="34" charset="0"/>
              </a:rPr>
              <a:t>to identify Fully Connected Neural Networks. Fran Rosenblatt, an American psychologist,</a:t>
            </a:r>
            <a:br>
              <a:rPr lang="en-US" dirty="0"/>
            </a:br>
            <a:r>
              <a:rPr lang="en-US" b="0" i="0" dirty="0">
                <a:effectLst/>
                <a:latin typeface="Arial" panose="020B0604020202020204" pitchFamily="34" charset="0"/>
              </a:rPr>
              <a:t>created it in 1958. It entails the transformation of the model into basic binary data inputs.</a:t>
            </a:r>
            <a:br>
              <a:rPr lang="en-US" dirty="0"/>
            </a:br>
            <a:r>
              <a:rPr lang="en-US" b="0" i="0" dirty="0">
                <a:effectLst/>
                <a:latin typeface="Arial" panose="020B0604020202020204" pitchFamily="34" charset="0"/>
              </a:rPr>
              <a:t>The following are the three functions incorporated in this model:</a:t>
            </a:r>
            <a:br>
              <a:rPr lang="en-US" dirty="0"/>
            </a:br>
            <a:r>
              <a:rPr lang="en-US" b="0" i="0" dirty="0">
                <a:effectLst/>
                <a:latin typeface="Arial" panose="020B0604020202020204" pitchFamily="34" charset="0"/>
              </a:rPr>
              <a:t>Linear function: The term "linear function" refers to a single line that multiplies its inputs with a</a:t>
            </a:r>
            <a:br>
              <a:rPr lang="en-US" dirty="0"/>
            </a:br>
            <a:r>
              <a:rPr lang="en-US" b="0" i="0" dirty="0">
                <a:effectLst/>
                <a:latin typeface="Arial" panose="020B0604020202020204" pitchFamily="34" charset="0"/>
              </a:rPr>
              <a:t>constant multiplier.</a:t>
            </a:r>
            <a:br>
              <a:rPr lang="en-US" dirty="0"/>
            </a:br>
            <a:r>
              <a:rPr lang="en-US" b="0" i="0" dirty="0">
                <a:solidFill>
                  <a:srgbClr val="00B050"/>
                </a:solidFill>
                <a:effectLst/>
                <a:latin typeface="Arial" panose="020B0604020202020204" pitchFamily="34" charset="0"/>
              </a:rPr>
              <a:t>Non-linear function: </a:t>
            </a:r>
            <a:r>
              <a:rPr lang="en-US" b="0" i="0" dirty="0">
                <a:effectLst/>
                <a:latin typeface="Arial" panose="020B0604020202020204" pitchFamily="34" charset="0"/>
              </a:rPr>
              <a:t>The non-linear function is further separated into three subsets:</a:t>
            </a:r>
            <a:br>
              <a:rPr lang="en-US" dirty="0"/>
            </a:br>
            <a:r>
              <a:rPr lang="en-US" b="0" i="0" dirty="0">
                <a:effectLst/>
                <a:latin typeface="Arial" panose="020B0604020202020204" pitchFamily="34" charset="0"/>
              </a:rPr>
              <a:t>Sigmoid curve - The sigmoid curve is a function that has a range of 0 to 1 and is viewed as an S-</a:t>
            </a:r>
            <a:br>
              <a:rPr lang="en-US" dirty="0"/>
            </a:br>
            <a:r>
              <a:rPr lang="en-US" b="0" i="0" dirty="0">
                <a:effectLst/>
                <a:latin typeface="Arial" panose="020B0604020202020204" pitchFamily="34" charset="0"/>
              </a:rPr>
              <a:t>shaped curve.</a:t>
            </a:r>
            <a:br>
              <a:rPr lang="en-US" dirty="0"/>
            </a:br>
            <a:r>
              <a:rPr lang="en-US" b="0" i="0" dirty="0">
                <a:solidFill>
                  <a:schemeClr val="accent6">
                    <a:lumMod val="75000"/>
                  </a:schemeClr>
                </a:solidFill>
                <a:effectLst/>
                <a:latin typeface="Arial" panose="020B0604020202020204" pitchFamily="34" charset="0"/>
              </a:rPr>
              <a:t>Hyperbolic Tangent </a:t>
            </a:r>
            <a:r>
              <a:rPr lang="en-US" b="0" i="0" dirty="0">
                <a:effectLst/>
                <a:latin typeface="Arial" panose="020B0604020202020204" pitchFamily="34" charset="0"/>
              </a:rPr>
              <a:t>- The S-shaped curve with a range of -1 to 1 is known as the hyperbolic</a:t>
            </a:r>
            <a:br>
              <a:rPr lang="en-US" dirty="0"/>
            </a:br>
            <a:r>
              <a:rPr lang="en-US" b="0" i="0" dirty="0">
                <a:effectLst/>
                <a:latin typeface="Arial" panose="020B0604020202020204" pitchFamily="34" charset="0"/>
              </a:rPr>
              <a:t>tangent (tanh).</a:t>
            </a:r>
            <a:br>
              <a:rPr lang="en-US" dirty="0"/>
            </a:br>
            <a:r>
              <a:rPr lang="en-US" b="0" i="0" dirty="0" err="1">
                <a:solidFill>
                  <a:schemeClr val="accent2">
                    <a:lumMod val="75000"/>
                  </a:schemeClr>
                </a:solidFill>
                <a:effectLst/>
                <a:latin typeface="Arial" panose="020B0604020202020204" pitchFamily="34" charset="0"/>
              </a:rPr>
              <a:t>ReLU</a:t>
            </a:r>
            <a:r>
              <a:rPr lang="en-US" b="0" i="0" dirty="0">
                <a:solidFill>
                  <a:schemeClr val="accent2">
                    <a:lumMod val="75000"/>
                  </a:schemeClr>
                </a:solidFill>
                <a:effectLst/>
                <a:latin typeface="Arial" panose="020B0604020202020204" pitchFamily="34" charset="0"/>
              </a:rPr>
              <a:t> (Rectified Linear Unit): </a:t>
            </a:r>
            <a:r>
              <a:rPr lang="en-US" b="0" i="0" dirty="0">
                <a:effectLst/>
                <a:latin typeface="Arial" panose="020B0604020202020204" pitchFamily="34" charset="0"/>
              </a:rPr>
              <a:t>It's a single-point function that returns 0 if the input value is less</a:t>
            </a:r>
            <a:br>
              <a:rPr lang="en-US" dirty="0"/>
            </a:br>
            <a:r>
              <a:rPr lang="en-US" b="0" i="0" dirty="0">
                <a:effectLst/>
                <a:latin typeface="Arial" panose="020B0604020202020204" pitchFamily="34" charset="0"/>
              </a:rPr>
              <a:t>than the specified value and the linear multiple if the input value is greater.</a:t>
            </a:r>
            <a:br>
              <a:rPr lang="en-US" dirty="0"/>
            </a:br>
            <a:endParaRPr lang="en-IN" dirty="0"/>
          </a:p>
        </p:txBody>
      </p:sp>
    </p:spTree>
    <p:extLst>
      <p:ext uri="{BB962C8B-B14F-4D97-AF65-F5344CB8AC3E}">
        <p14:creationId xmlns:p14="http://schemas.microsoft.com/office/powerpoint/2010/main" val="387386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1044-CE81-CCAB-E818-FA6B931F1F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AC04F2-6FD2-400F-EAA6-9F7FECFB4C10}"/>
              </a:ext>
            </a:extLst>
          </p:cNvPr>
          <p:cNvSpPr>
            <a:spLocks noGrp="1"/>
          </p:cNvSpPr>
          <p:nvPr>
            <p:ph idx="1"/>
          </p:nvPr>
        </p:nvSpPr>
        <p:spPr/>
        <p:txBody>
          <a:bodyPr>
            <a:normAutofit fontScale="92500" lnSpcReduction="10000"/>
          </a:bodyPr>
          <a:lstStyle/>
          <a:p>
            <a:r>
              <a:rPr lang="en-US" b="0" i="0" dirty="0">
                <a:solidFill>
                  <a:schemeClr val="accent2">
                    <a:lumMod val="75000"/>
                  </a:schemeClr>
                </a:solidFill>
                <a:effectLst/>
                <a:latin typeface="Arial" panose="020B0604020202020204" pitchFamily="34" charset="0"/>
              </a:rPr>
              <a:t>2. Convolutional Neural Networks</a:t>
            </a:r>
            <a:br>
              <a:rPr lang="en-US" dirty="0"/>
            </a:br>
            <a:r>
              <a:rPr lang="en-US" b="0" i="0" dirty="0">
                <a:effectLst/>
                <a:latin typeface="Arial" panose="020B0604020202020204" pitchFamily="34" charset="0"/>
              </a:rPr>
              <a:t>The traditional artificial neural network model, CNN, is a sophisticated and high-potential</a:t>
            </a:r>
            <a:br>
              <a:rPr lang="en-US" dirty="0"/>
            </a:br>
            <a:r>
              <a:rPr lang="en-US" b="0" i="0" dirty="0">
                <a:effectLst/>
                <a:latin typeface="Arial" panose="020B0604020202020204" pitchFamily="34" charset="0"/>
              </a:rPr>
              <a:t>variant. It's designed to handle increasing levels of complexity, preprocessing, and data</a:t>
            </a:r>
            <a:br>
              <a:rPr lang="en-US" dirty="0"/>
            </a:br>
            <a:r>
              <a:rPr lang="en-US" b="0" i="0" dirty="0">
                <a:effectLst/>
                <a:latin typeface="Arial" panose="020B0604020202020204" pitchFamily="34" charset="0"/>
              </a:rPr>
              <a:t>compilation. It is based on the sequence in which neurons in the visual cortex of an animal's</a:t>
            </a:r>
            <a:br>
              <a:rPr lang="en-US" dirty="0"/>
            </a:br>
            <a:r>
              <a:rPr lang="en-US" b="0" i="0" dirty="0">
                <a:effectLst/>
                <a:latin typeface="Arial" panose="020B0604020202020204" pitchFamily="34" charset="0"/>
              </a:rPr>
              <a:t>brain are arranged.</a:t>
            </a:r>
            <a:br>
              <a:rPr lang="en-US" dirty="0"/>
            </a:br>
            <a:r>
              <a:rPr lang="en-US" b="0" i="0" dirty="0">
                <a:effectLst/>
                <a:latin typeface="Arial" panose="020B0604020202020204" pitchFamily="34" charset="0"/>
              </a:rPr>
              <a:t>CNN’s are one of the most versatile models for specializing in both image and non-image data.</a:t>
            </a:r>
            <a:br>
              <a:rPr lang="en-US" dirty="0"/>
            </a:br>
            <a:r>
              <a:rPr lang="en-US" b="0" i="0" dirty="0">
                <a:effectLst/>
                <a:latin typeface="Arial" panose="020B0604020202020204" pitchFamily="34" charset="0"/>
              </a:rPr>
              <a:t>CNN’s are divided into four layers:</a:t>
            </a:r>
            <a:br>
              <a:rPr lang="en-US" dirty="0"/>
            </a:br>
            <a:r>
              <a:rPr lang="en-US" b="0" i="0" dirty="0">
                <a:effectLst/>
                <a:latin typeface="Arial" panose="020B0604020202020204" pitchFamily="34" charset="0"/>
              </a:rPr>
              <a:t>It consists of a single input layer, which is typically a two-dimensional arrangement of neurons</a:t>
            </a:r>
            <a:br>
              <a:rPr lang="en-US" dirty="0"/>
            </a:br>
            <a:r>
              <a:rPr lang="en-US" b="0" i="0" dirty="0">
                <a:effectLst/>
                <a:latin typeface="Arial" panose="020B0604020202020204" pitchFamily="34" charset="0"/>
              </a:rPr>
              <a:t>for interpreting primary visual data similar to picture pixels.</a:t>
            </a:r>
            <a:br>
              <a:rPr lang="en-US" dirty="0"/>
            </a:br>
            <a:r>
              <a:rPr lang="en-US" b="0" i="0" dirty="0">
                <a:effectLst/>
                <a:latin typeface="Arial" panose="020B0604020202020204" pitchFamily="34" charset="0"/>
              </a:rPr>
              <a:t>A single-dimensional output layer of neurons in some CNNs processes images on their inputs via</a:t>
            </a:r>
            <a:br>
              <a:rPr lang="en-US" dirty="0"/>
            </a:br>
            <a:r>
              <a:rPr lang="en-US" b="0" i="0" dirty="0">
                <a:effectLst/>
                <a:latin typeface="Arial" panose="020B0604020202020204" pitchFamily="34" charset="0"/>
              </a:rPr>
              <a:t>the distributed connected convolutional layers.</a:t>
            </a:r>
            <a:br>
              <a:rPr lang="en-US" dirty="0"/>
            </a:br>
            <a:r>
              <a:rPr lang="en-US" b="0" i="0" dirty="0">
                <a:effectLst/>
                <a:latin typeface="Arial" panose="020B0604020202020204" pitchFamily="34" charset="0"/>
              </a:rPr>
              <a:t>A third layer, known as the sample layer, is present in CNNs to limit the number of neurons</a:t>
            </a:r>
            <a:br>
              <a:rPr lang="en-US" dirty="0"/>
            </a:br>
            <a:r>
              <a:rPr lang="en-US" b="0" i="0" dirty="0">
                <a:effectLst/>
                <a:latin typeface="Arial" panose="020B0604020202020204" pitchFamily="34" charset="0"/>
              </a:rPr>
              <a:t>involved in the respective network levels.</a:t>
            </a:r>
            <a:endParaRPr lang="en-IN" dirty="0"/>
          </a:p>
        </p:txBody>
      </p:sp>
    </p:spTree>
    <p:extLst>
      <p:ext uri="{BB962C8B-B14F-4D97-AF65-F5344CB8AC3E}">
        <p14:creationId xmlns:p14="http://schemas.microsoft.com/office/powerpoint/2010/main" val="217604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8BE8-FAB3-1272-C830-14BFBFA54C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DCA426-A77F-9AB1-70DE-2A7C884030B5}"/>
              </a:ext>
            </a:extLst>
          </p:cNvPr>
          <p:cNvSpPr>
            <a:spLocks noGrp="1"/>
          </p:cNvSpPr>
          <p:nvPr>
            <p:ph idx="1"/>
          </p:nvPr>
        </p:nvSpPr>
        <p:spPr/>
        <p:txBody>
          <a:bodyPr>
            <a:normAutofit/>
          </a:bodyPr>
          <a:lstStyle/>
          <a:p>
            <a:r>
              <a:rPr lang="en-US" sz="1600" b="0" i="0" dirty="0">
                <a:solidFill>
                  <a:schemeClr val="accent6">
                    <a:lumMod val="50000"/>
                  </a:schemeClr>
                </a:solidFill>
                <a:effectLst/>
                <a:latin typeface="Arial" panose="020B0604020202020204" pitchFamily="34" charset="0"/>
              </a:rPr>
              <a:t>3. Recurrent Neural Networks (RNNs)</a:t>
            </a:r>
            <a:br>
              <a:rPr lang="en-US" sz="1600" dirty="0">
                <a:solidFill>
                  <a:schemeClr val="accent6">
                    <a:lumMod val="50000"/>
                  </a:schemeClr>
                </a:solidFill>
              </a:rPr>
            </a:br>
            <a:r>
              <a:rPr lang="en-US" sz="1600" b="0" i="0" dirty="0">
                <a:effectLst/>
                <a:latin typeface="Arial" panose="020B0604020202020204" pitchFamily="34" charset="0"/>
              </a:rPr>
              <a:t>RNNs were initially developed to aid in the prediction of sequences; for example, the Long</a:t>
            </a:r>
            <a:br>
              <a:rPr lang="en-US" sz="1600" dirty="0"/>
            </a:br>
            <a:r>
              <a:rPr lang="en-US" sz="1600" b="0" i="0" dirty="0">
                <a:effectLst/>
                <a:latin typeface="Arial" panose="020B0604020202020204" pitchFamily="34" charset="0"/>
              </a:rPr>
              <a:t>Short-Term Memory (LSTM) algorithm is well-known for its versatility. These networks are</a:t>
            </a:r>
            <a:br>
              <a:rPr lang="en-US" sz="1600" dirty="0"/>
            </a:br>
            <a:r>
              <a:rPr lang="en-US" sz="1600" b="0" i="0" dirty="0">
                <a:effectLst/>
                <a:latin typeface="Arial" panose="020B0604020202020204" pitchFamily="34" charset="0"/>
              </a:rPr>
              <a:t>only based on </a:t>
            </a:r>
            <a:r>
              <a:rPr lang="en-US" sz="1900" dirty="0">
                <a:latin typeface="Arial" panose="020B0604020202020204" pitchFamily="34" charset="0"/>
              </a:rPr>
              <a:t>data</a:t>
            </a:r>
            <a:r>
              <a:rPr lang="en-US" sz="1600" b="0" i="0" dirty="0">
                <a:effectLst/>
                <a:latin typeface="Arial" panose="020B0604020202020204" pitchFamily="34" charset="0"/>
              </a:rPr>
              <a:t> sequences with varied input lengths.</a:t>
            </a:r>
          </a:p>
          <a:p>
            <a:endParaRPr lang="en-US" sz="1600" dirty="0">
              <a:latin typeface="Arial" panose="020B0604020202020204" pitchFamily="34" charset="0"/>
            </a:endParaRPr>
          </a:p>
          <a:p>
            <a:r>
              <a:rPr lang="en-US" sz="1600" b="0" i="0" dirty="0">
                <a:solidFill>
                  <a:srgbClr val="00B0F0"/>
                </a:solidFill>
                <a:effectLst/>
                <a:latin typeface="Arial" panose="020B0604020202020204" pitchFamily="34" charset="0"/>
              </a:rPr>
              <a:t>4. Boltzmann Machines</a:t>
            </a:r>
            <a:br>
              <a:rPr lang="en-US" sz="1600" dirty="0"/>
            </a:br>
            <a:r>
              <a:rPr lang="en-US" sz="1600" b="0" i="0" dirty="0">
                <a:effectLst/>
                <a:latin typeface="Arial" panose="020B0604020202020204" pitchFamily="34" charset="0"/>
              </a:rPr>
              <a:t>This model has no predetermined direction. System monitoring, binary suggestion platforms, and</a:t>
            </a:r>
            <a:br>
              <a:rPr lang="en-US" sz="1600" dirty="0"/>
            </a:br>
            <a:r>
              <a:rPr lang="en-US" sz="1600" b="0" i="0" dirty="0">
                <a:effectLst/>
                <a:latin typeface="Arial" panose="020B0604020202020204" pitchFamily="34" charset="0"/>
              </a:rPr>
              <a:t>particular dataset analysis all leverage this deep learning method.</a:t>
            </a:r>
            <a:br>
              <a:rPr lang="en-US" sz="1600" dirty="0"/>
            </a:br>
            <a:r>
              <a:rPr lang="en-US" sz="1600" b="0" i="0" dirty="0">
                <a:effectLst/>
                <a:latin typeface="Arial" panose="020B0604020202020204" pitchFamily="34" charset="0"/>
              </a:rPr>
              <a:t>It is a one-of-a-kind deep learning approach for generating model parameters, with nodes</a:t>
            </a:r>
            <a:br>
              <a:rPr lang="en-US" sz="1600" dirty="0"/>
            </a:br>
            <a:r>
              <a:rPr lang="en-US" sz="1600" b="0" i="0" dirty="0">
                <a:effectLst/>
                <a:latin typeface="Arial" panose="020B0604020202020204" pitchFamily="34" charset="0"/>
              </a:rPr>
              <a:t>organized in a circular pattern. It is distinct from the other deep learning network models and is</a:t>
            </a:r>
            <a:br>
              <a:rPr lang="en-US" sz="1600" dirty="0"/>
            </a:br>
            <a:r>
              <a:rPr lang="en-US" sz="1600" b="0" i="0" dirty="0">
                <a:effectLst/>
                <a:latin typeface="Arial" panose="020B0604020202020204" pitchFamily="34" charset="0"/>
              </a:rPr>
              <a:t>also referred to as stochastic</a:t>
            </a:r>
          </a:p>
          <a:p>
            <a:r>
              <a:rPr lang="en-US" sz="1600" b="0" i="0" dirty="0">
                <a:solidFill>
                  <a:schemeClr val="accent2">
                    <a:lumMod val="75000"/>
                  </a:schemeClr>
                </a:solidFill>
                <a:effectLst/>
                <a:latin typeface="Arial" panose="020B0604020202020204" pitchFamily="34" charset="0"/>
              </a:rPr>
              <a:t>5. Transfer Learning</a:t>
            </a:r>
            <a:br>
              <a:rPr lang="en-US" sz="1600" dirty="0"/>
            </a:br>
            <a:r>
              <a:rPr lang="en-US" sz="1600" b="0" i="0" dirty="0">
                <a:effectLst/>
                <a:latin typeface="Arial" panose="020B0604020202020204" pitchFamily="34" charset="0"/>
              </a:rPr>
              <a:t>It is the process of fine-tuning a previously taught system or model to execute new and more</a:t>
            </a:r>
            <a:br>
              <a:rPr lang="en-US" sz="1600" dirty="0"/>
            </a:br>
            <a:r>
              <a:rPr lang="en-US" sz="1600" b="0" i="0" dirty="0">
                <a:effectLst/>
                <a:latin typeface="Arial" panose="020B0604020202020204" pitchFamily="34" charset="0"/>
              </a:rPr>
              <a:t>precise jobs. This strategy is advantageous since it requires much less data than other ways and</a:t>
            </a:r>
            <a:br>
              <a:rPr lang="en-US" sz="1600" dirty="0"/>
            </a:br>
            <a:r>
              <a:rPr lang="en-US" sz="1600" b="0" i="0" dirty="0">
                <a:effectLst/>
                <a:latin typeface="Arial" panose="020B0604020202020204" pitchFamily="34" charset="0"/>
              </a:rPr>
              <a:t>helps decrease long processing times.</a:t>
            </a:r>
            <a:endParaRPr lang="en-IN" sz="1900" dirty="0">
              <a:latin typeface="Arial" panose="020B0604020202020204" pitchFamily="34" charset="0"/>
            </a:endParaRPr>
          </a:p>
        </p:txBody>
      </p:sp>
    </p:spTree>
    <p:extLst>
      <p:ext uri="{BB962C8B-B14F-4D97-AF65-F5344CB8AC3E}">
        <p14:creationId xmlns:p14="http://schemas.microsoft.com/office/powerpoint/2010/main" val="361256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7AAA-6815-3E6F-AD22-8BFDCCACFD2C}"/>
              </a:ext>
            </a:extLst>
          </p:cNvPr>
          <p:cNvSpPr>
            <a:spLocks noGrp="1"/>
          </p:cNvSpPr>
          <p:nvPr>
            <p:ph type="title"/>
          </p:nvPr>
        </p:nvSpPr>
        <p:spPr/>
        <p:txBody>
          <a:bodyPr/>
          <a:lstStyle/>
          <a:p>
            <a:r>
              <a:rPr lang="en-IN" b="1" dirty="0">
                <a:solidFill>
                  <a:srgbClr val="FFC000"/>
                </a:solidFill>
                <a:latin typeface="Nunito" panose="00000500000000000000" pitchFamily="2" charset="0"/>
              </a:rPr>
              <a:t>A</a:t>
            </a:r>
            <a:r>
              <a:rPr lang="en-IN" b="1" i="0" dirty="0">
                <a:solidFill>
                  <a:srgbClr val="FFC000"/>
                </a:solidFill>
                <a:effectLst/>
                <a:latin typeface="Nunito" panose="00000500000000000000" pitchFamily="2" charset="0"/>
              </a:rPr>
              <a:t>ctivation </a:t>
            </a:r>
            <a:r>
              <a:rPr lang="en-IN" b="1" dirty="0">
                <a:solidFill>
                  <a:srgbClr val="FFC000"/>
                </a:solidFill>
                <a:latin typeface="Nunito" panose="00000500000000000000" pitchFamily="2" charset="0"/>
              </a:rPr>
              <a:t>F</a:t>
            </a:r>
            <a:r>
              <a:rPr lang="en-IN" b="1" i="0" dirty="0">
                <a:solidFill>
                  <a:srgbClr val="FFC000"/>
                </a:solidFill>
                <a:effectLst/>
                <a:latin typeface="Nunito" panose="00000500000000000000" pitchFamily="2" charset="0"/>
              </a:rPr>
              <a:t>unction</a:t>
            </a:r>
            <a:br>
              <a:rPr lang="en-IN" b="1" i="0" dirty="0">
                <a:solidFill>
                  <a:srgbClr val="FFFFFF"/>
                </a:solidFill>
                <a:effectLst/>
                <a:latin typeface="Nunito" panose="00000500000000000000" pitchFamily="2" charset="0"/>
              </a:rPr>
            </a:br>
            <a:endParaRPr lang="en-IN" dirty="0">
              <a:solidFill>
                <a:srgbClr val="7030A0"/>
              </a:solidFill>
            </a:endParaRPr>
          </a:p>
        </p:txBody>
      </p:sp>
      <p:sp>
        <p:nvSpPr>
          <p:cNvPr id="3" name="Content Placeholder 2">
            <a:extLst>
              <a:ext uri="{FF2B5EF4-FFF2-40B4-BE49-F238E27FC236}">
                <a16:creationId xmlns:a16="http://schemas.microsoft.com/office/drawing/2014/main" id="{6F628E27-397E-229E-7CF6-52673FDB0F2E}"/>
              </a:ext>
            </a:extLst>
          </p:cNvPr>
          <p:cNvSpPr>
            <a:spLocks noGrp="1"/>
          </p:cNvSpPr>
          <p:nvPr>
            <p:ph idx="1"/>
          </p:nvPr>
        </p:nvSpPr>
        <p:spPr/>
        <p:txBody>
          <a:bodyPr>
            <a:normAutofit/>
          </a:bodyPr>
          <a:lstStyle/>
          <a:p>
            <a:pPr algn="l" fontAlgn="base"/>
            <a:r>
              <a:rPr lang="en-US" b="1" i="0" dirty="0">
                <a:solidFill>
                  <a:srgbClr val="00B050"/>
                </a:solidFill>
                <a:effectLst/>
                <a:latin typeface="Nunito" panose="00000500000000000000" pitchFamily="2" charset="0"/>
              </a:rPr>
              <a:t>Elements of a Neural Network </a:t>
            </a:r>
          </a:p>
          <a:p>
            <a:pPr algn="l" fontAlgn="base"/>
            <a:r>
              <a:rPr lang="en-US" b="1" i="0" dirty="0">
                <a:solidFill>
                  <a:schemeClr val="accent3">
                    <a:lumMod val="50000"/>
                  </a:schemeClr>
                </a:solidFill>
                <a:effectLst/>
                <a:latin typeface="Nunito" panose="00000500000000000000" pitchFamily="2" charset="0"/>
              </a:rPr>
              <a:t>Input Layer</a:t>
            </a:r>
            <a:r>
              <a:rPr lang="en-US" b="1" i="0" dirty="0">
                <a:solidFill>
                  <a:schemeClr val="tx1"/>
                </a:solidFill>
                <a:effectLst/>
                <a:latin typeface="Nunito" panose="00000500000000000000" pitchFamily="2" charset="0"/>
              </a:rPr>
              <a:t>:</a:t>
            </a:r>
            <a:r>
              <a:rPr lang="en-US" b="1" i="1" dirty="0">
                <a:solidFill>
                  <a:schemeClr val="tx1"/>
                </a:solidFill>
                <a:effectLst/>
                <a:latin typeface="Nunito" panose="00000500000000000000" pitchFamily="2" charset="0"/>
              </a:rPr>
              <a:t> </a:t>
            </a:r>
            <a:r>
              <a:rPr lang="en-US" b="0" i="0" dirty="0">
                <a:solidFill>
                  <a:schemeClr val="tx1"/>
                </a:solidFill>
                <a:effectLst/>
                <a:latin typeface="Nunito" panose="00000500000000000000" pitchFamily="2" charset="0"/>
              </a:rPr>
              <a:t>This layer accepts input features. It provides information from the outside world to the network, no computation is performed at this layer, nodes here just pass on the information(features) to the hidden layer. </a:t>
            </a:r>
          </a:p>
          <a:p>
            <a:pPr algn="l" fontAlgn="base"/>
            <a:r>
              <a:rPr lang="en-US" b="1" i="0" dirty="0">
                <a:solidFill>
                  <a:schemeClr val="accent4">
                    <a:lumMod val="50000"/>
                  </a:schemeClr>
                </a:solidFill>
                <a:effectLst/>
                <a:latin typeface="Nunito" panose="00000500000000000000" pitchFamily="2" charset="0"/>
              </a:rPr>
              <a:t>Hidden Layer</a:t>
            </a:r>
            <a:r>
              <a:rPr lang="en-US" b="1" i="1" dirty="0">
                <a:solidFill>
                  <a:schemeClr val="tx1"/>
                </a:solidFill>
                <a:effectLst/>
                <a:latin typeface="Nunito" panose="00000500000000000000" pitchFamily="2" charset="0"/>
              </a:rPr>
              <a:t>: </a:t>
            </a:r>
            <a:r>
              <a:rPr lang="en-US" b="0" i="0" dirty="0">
                <a:solidFill>
                  <a:schemeClr val="tx1"/>
                </a:solidFill>
                <a:effectLst/>
                <a:latin typeface="Nunito" panose="00000500000000000000" pitchFamily="2" charset="0"/>
              </a:rPr>
              <a:t>Nodes of this layer are not exposed to the outer world, they are part of the abstraction provided by any neural network. The hidden layer performs all sorts of computation on the features entered through the input layer and transfers the result to the output layer.</a:t>
            </a:r>
          </a:p>
          <a:p>
            <a:pPr algn="l" fontAlgn="base"/>
            <a:r>
              <a:rPr lang="en-US" b="1" i="0" dirty="0">
                <a:solidFill>
                  <a:schemeClr val="accent1">
                    <a:lumMod val="50000"/>
                  </a:schemeClr>
                </a:solidFill>
                <a:effectLst/>
                <a:latin typeface="Nunito" panose="00000500000000000000" pitchFamily="2" charset="0"/>
              </a:rPr>
              <a:t>Output Layer</a:t>
            </a:r>
            <a:r>
              <a:rPr lang="en-US" b="1" i="0" dirty="0">
                <a:solidFill>
                  <a:schemeClr val="tx1"/>
                </a:solidFill>
                <a:effectLst/>
                <a:latin typeface="Nunito" panose="00000500000000000000" pitchFamily="2" charset="0"/>
              </a:rPr>
              <a:t>:</a:t>
            </a:r>
            <a:r>
              <a:rPr lang="en-US" b="1" i="1" dirty="0">
                <a:solidFill>
                  <a:schemeClr val="tx1"/>
                </a:solidFill>
                <a:effectLst/>
                <a:latin typeface="Nunito" panose="00000500000000000000" pitchFamily="2" charset="0"/>
              </a:rPr>
              <a:t> </a:t>
            </a:r>
            <a:r>
              <a:rPr lang="en-US" b="0" i="0" dirty="0">
                <a:solidFill>
                  <a:schemeClr val="tx1"/>
                </a:solidFill>
                <a:effectLst/>
                <a:latin typeface="Nunito" panose="00000500000000000000" pitchFamily="2" charset="0"/>
              </a:rPr>
              <a:t>This layer bring up the information learned by the network to the outer world. </a:t>
            </a:r>
          </a:p>
          <a:p>
            <a:endParaRPr lang="en-IN" dirty="0"/>
          </a:p>
        </p:txBody>
      </p:sp>
    </p:spTree>
    <p:extLst>
      <p:ext uri="{BB962C8B-B14F-4D97-AF65-F5344CB8AC3E}">
        <p14:creationId xmlns:p14="http://schemas.microsoft.com/office/powerpoint/2010/main" val="13073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A29-688A-EDBD-CF57-14AA9B1C17C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50C26FF-3B23-7BED-5717-AE75E9369FE4}"/>
              </a:ext>
            </a:extLst>
          </p:cNvPr>
          <p:cNvSpPr>
            <a:spLocks noGrp="1"/>
          </p:cNvSpPr>
          <p:nvPr>
            <p:ph idx="1"/>
          </p:nvPr>
        </p:nvSpPr>
        <p:spPr/>
        <p:txBody>
          <a:bodyPr/>
          <a:lstStyle/>
          <a:p>
            <a:pPr algn="l" fontAlgn="base"/>
            <a:r>
              <a:rPr lang="en-US" b="0" i="0" dirty="0">
                <a:solidFill>
                  <a:schemeClr val="tx1"/>
                </a:solidFill>
                <a:effectLst/>
                <a:latin typeface="Nunito" panose="00000500000000000000" pitchFamily="2" charset="0"/>
              </a:rPr>
              <a:t>The activation function decides whether a neuron should be activated or not by calculating the weighted sum and further adding bias to it. The purpose of the activation function is to introduce non-linearity into the output of a neuron. </a:t>
            </a:r>
          </a:p>
          <a:p>
            <a:pPr algn="l" fontAlgn="base"/>
            <a:r>
              <a:rPr lang="en-US" b="1" i="0" dirty="0">
                <a:solidFill>
                  <a:srgbClr val="00B050"/>
                </a:solidFill>
                <a:effectLst/>
                <a:latin typeface="Nunito" panose="00000500000000000000" pitchFamily="2" charset="0"/>
              </a:rPr>
              <a:t>Explanation</a:t>
            </a:r>
            <a:r>
              <a:rPr lang="en-US" b="1" i="0" dirty="0">
                <a:solidFill>
                  <a:schemeClr val="tx1"/>
                </a:solidFill>
                <a:effectLst/>
                <a:latin typeface="Nunito" panose="00000500000000000000" pitchFamily="2" charset="0"/>
              </a:rPr>
              <a:t>:</a:t>
            </a:r>
            <a:r>
              <a:rPr lang="en-US" b="0" i="0" dirty="0">
                <a:solidFill>
                  <a:schemeClr val="tx1"/>
                </a:solidFill>
                <a:effectLst/>
                <a:latin typeface="Nunito" panose="00000500000000000000" pitchFamily="2" charset="0"/>
              </a:rPr>
              <a:t> We know, the neural network has neurons that work in correspondence with </a:t>
            </a:r>
            <a:r>
              <a:rPr lang="en-US" b="0" i="1" dirty="0">
                <a:solidFill>
                  <a:schemeClr val="tx1"/>
                </a:solidFill>
                <a:effectLst/>
                <a:latin typeface="Nunito" panose="00000500000000000000" pitchFamily="2" charset="0"/>
              </a:rPr>
              <a:t>weight, bias,</a:t>
            </a:r>
            <a:r>
              <a:rPr lang="en-US" b="0" i="0" dirty="0">
                <a:solidFill>
                  <a:schemeClr val="tx1"/>
                </a:solidFill>
                <a:effectLst/>
                <a:latin typeface="Nunito" panose="00000500000000000000" pitchFamily="2" charset="0"/>
              </a:rPr>
              <a:t> and their respective activation function. In a neural network, we would update the weights and biases of the neurons on the basis of the error at the output. This process is known as </a:t>
            </a:r>
            <a:r>
              <a:rPr lang="en-US" b="1" i="1" u="sng" dirty="0">
                <a:solidFill>
                  <a:schemeClr val="tx1"/>
                </a:solidFill>
                <a:effectLst/>
                <a:latin typeface="Nunito" panose="00000500000000000000" pitchFamily="2" charset="0"/>
                <a:hlinkClick r:id="rId2">
                  <a:extLst>
                    <a:ext uri="{A12FA001-AC4F-418D-AE19-62706E023703}">
                      <ahyp:hlinkClr xmlns:ahyp="http://schemas.microsoft.com/office/drawing/2018/hyperlinkcolor" val="tx"/>
                    </a:ext>
                  </a:extLst>
                </a:hlinkClick>
              </a:rPr>
              <a:t>back-propagation</a:t>
            </a:r>
            <a:r>
              <a:rPr lang="en-US" b="0" i="0" dirty="0">
                <a:solidFill>
                  <a:schemeClr val="tx1"/>
                </a:solidFill>
                <a:effectLst/>
                <a:latin typeface="Nunito" panose="00000500000000000000" pitchFamily="2" charset="0"/>
              </a:rPr>
              <a:t>. Activation functions make the back-propagation possible since the gradients are supplied along with the error to update the weights and biases. </a:t>
            </a:r>
          </a:p>
          <a:p>
            <a:endParaRPr lang="en-IN" dirty="0"/>
          </a:p>
        </p:txBody>
      </p:sp>
    </p:spTree>
    <p:extLst>
      <p:ext uri="{BB962C8B-B14F-4D97-AF65-F5344CB8AC3E}">
        <p14:creationId xmlns:p14="http://schemas.microsoft.com/office/powerpoint/2010/main" val="1877805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53</TotalTime>
  <Words>1159</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IBM Plex Sans</vt:lpstr>
      <vt:lpstr>inherit</vt:lpstr>
      <vt:lpstr>Nunito</vt:lpstr>
      <vt:lpstr>Retrospect</vt:lpstr>
      <vt:lpstr>Deep learning</vt:lpstr>
      <vt:lpstr>PowerPoint Presentation</vt:lpstr>
      <vt:lpstr>PowerPoint Presentation</vt:lpstr>
      <vt:lpstr>Fundamental Deep Learning Techniques</vt:lpstr>
      <vt:lpstr>PowerPoint Presentation</vt:lpstr>
      <vt:lpstr>PowerPoint Presentation</vt:lpstr>
      <vt:lpstr>PowerPoint Presentation</vt:lpstr>
      <vt:lpstr>Activation Function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919347339145</dc:creator>
  <cp:lastModifiedBy>919347339145</cp:lastModifiedBy>
  <cp:revision>1</cp:revision>
  <dcterms:created xsi:type="dcterms:W3CDTF">2023-08-19T13:37:13Z</dcterms:created>
  <dcterms:modified xsi:type="dcterms:W3CDTF">2023-08-19T14:30:31Z</dcterms:modified>
</cp:coreProperties>
</file>