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9" r:id="rId4"/>
    <p:sldId id="269" r:id="rId5"/>
    <p:sldId id="260" r:id="rId6"/>
    <p:sldId id="261" r:id="rId7"/>
    <p:sldId id="262" r:id="rId8"/>
    <p:sldId id="266" r:id="rId9"/>
    <p:sldId id="263" r:id="rId10"/>
    <p:sldId id="264" r:id="rId11"/>
    <p:sldId id="265"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2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835"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6DC1F8B5-CEC5-4448-A4A3-6F4F1F86F3F5}" type="datetimeFigureOut">
              <a:rPr lang="en-IN" smtClean="0"/>
              <a:t>03-05-2023</a:t>
            </a:fld>
            <a:endParaRPr lang="en-IN"/>
          </a:p>
        </p:txBody>
      </p:sp>
      <p:sp>
        <p:nvSpPr>
          <p:cNvPr id="5" name="Footer Placeholder 4"/>
          <p:cNvSpPr>
            <a:spLocks noGrp="1"/>
          </p:cNvSpPr>
          <p:nvPr>
            <p:ph type="ftr" sz="quarter" idx="11"/>
          </p:nvPr>
        </p:nvSpPr>
        <p:spPr>
          <a:xfrm>
            <a:off x="1921934" y="5054602"/>
            <a:ext cx="4064860" cy="279400"/>
          </a:xfrm>
        </p:spPr>
        <p:txBody>
          <a:bodyPr/>
          <a:lstStyle/>
          <a:p>
            <a:endParaRPr lang="en-IN"/>
          </a:p>
        </p:txBody>
      </p:sp>
      <p:sp>
        <p:nvSpPr>
          <p:cNvPr id="6" name="Slide Number Placeholder 5"/>
          <p:cNvSpPr>
            <a:spLocks noGrp="1"/>
          </p:cNvSpPr>
          <p:nvPr>
            <p:ph type="sldNum" sz="quarter" idx="12"/>
          </p:nvPr>
        </p:nvSpPr>
        <p:spPr>
          <a:xfrm>
            <a:off x="6817317" y="5054602"/>
            <a:ext cx="413483" cy="279400"/>
          </a:xfrm>
        </p:spPr>
        <p:txBody>
          <a:bodyPr/>
          <a:lstStyle/>
          <a:p>
            <a:fld id="{E9A58918-267C-41C3-BA6C-9EC1D4CD5DA2}" type="slidenum">
              <a:rPr lang="en-IN" smtClean="0"/>
              <a:t>‹#›</a:t>
            </a:fld>
            <a:endParaRPr lang="en-IN"/>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0270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C1F8B5-CEC5-4448-A4A3-6F4F1F86F3F5}"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A58918-267C-41C3-BA6C-9EC1D4CD5DA2}" type="slidenum">
              <a:rPr lang="en-IN" smtClean="0"/>
              <a:t>‹#›</a:t>
            </a:fld>
            <a:endParaRPr lang="en-IN"/>
          </a:p>
        </p:txBody>
      </p:sp>
    </p:spTree>
    <p:extLst>
      <p:ext uri="{BB962C8B-B14F-4D97-AF65-F5344CB8AC3E}">
        <p14:creationId xmlns:p14="http://schemas.microsoft.com/office/powerpoint/2010/main" val="3534748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1F8B5-CEC5-4448-A4A3-6F4F1F86F3F5}"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58918-267C-41C3-BA6C-9EC1D4CD5DA2}" type="slidenum">
              <a:rPr lang="en-IN" smtClean="0"/>
              <a:t>‹#›</a:t>
            </a:fld>
            <a:endParaRPr lang="en-IN"/>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898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1F8B5-CEC5-4448-A4A3-6F4F1F86F3F5}"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58918-267C-41C3-BA6C-9EC1D4CD5DA2}" type="slidenum">
              <a:rPr lang="en-IN" smtClean="0"/>
              <a:t>‹#›</a:t>
            </a:fld>
            <a:endParaRPr lang="en-I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0660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1F8B5-CEC5-4448-A4A3-6F4F1F86F3F5}"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58918-267C-41C3-BA6C-9EC1D4CD5DA2}" type="slidenum">
              <a:rPr lang="en-IN" smtClean="0"/>
              <a:t>‹#›</a:t>
            </a:fld>
            <a:endParaRPr lang="en-IN"/>
          </a:p>
        </p:txBody>
      </p:sp>
    </p:spTree>
    <p:extLst>
      <p:ext uri="{BB962C8B-B14F-4D97-AF65-F5344CB8AC3E}">
        <p14:creationId xmlns:p14="http://schemas.microsoft.com/office/powerpoint/2010/main" val="3279357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1F8B5-CEC5-4448-A4A3-6F4F1F86F3F5}"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58918-267C-41C3-BA6C-9EC1D4CD5DA2}" type="slidenum">
              <a:rPr lang="en-IN" smtClean="0"/>
              <a:t>‹#›</a:t>
            </a:fld>
            <a:endParaRPr lang="en-I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859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1F8B5-CEC5-4448-A4A3-6F4F1F86F3F5}"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58918-267C-41C3-BA6C-9EC1D4CD5DA2}" type="slidenum">
              <a:rPr lang="en-IN" smtClean="0"/>
              <a:t>‹#›</a:t>
            </a:fld>
            <a:endParaRPr lang="en-IN"/>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7616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C1F8B5-CEC5-4448-A4A3-6F4F1F86F3F5}"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58918-267C-41C3-BA6C-9EC1D4CD5DA2}" type="slidenum">
              <a:rPr lang="en-IN" smtClean="0"/>
              <a:t>‹#›</a:t>
            </a:fld>
            <a:endParaRPr lang="en-IN"/>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5289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C1F8B5-CEC5-4448-A4A3-6F4F1F86F3F5}"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58918-267C-41C3-BA6C-9EC1D4CD5DA2}" type="slidenum">
              <a:rPr lang="en-IN" smtClean="0"/>
              <a:t>‹#›</a:t>
            </a:fld>
            <a:endParaRPr lang="en-IN"/>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883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C1F8B5-CEC5-4448-A4A3-6F4F1F86F3F5}"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58918-267C-41C3-BA6C-9EC1D4CD5DA2}" type="slidenum">
              <a:rPr lang="en-IN" smtClean="0"/>
              <a:t>‹#›</a:t>
            </a:fld>
            <a:endParaRPr lang="en-IN"/>
          </a:p>
        </p:txBody>
      </p:sp>
    </p:spTree>
    <p:extLst>
      <p:ext uri="{BB962C8B-B14F-4D97-AF65-F5344CB8AC3E}">
        <p14:creationId xmlns:p14="http://schemas.microsoft.com/office/powerpoint/2010/main" val="719274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1F8B5-CEC5-4448-A4A3-6F4F1F86F3F5}"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58918-267C-41C3-BA6C-9EC1D4CD5DA2}" type="slidenum">
              <a:rPr lang="en-IN" smtClean="0"/>
              <a:t>‹#›</a:t>
            </a:fld>
            <a:endParaRPr lang="en-IN"/>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990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C1F8B5-CEC5-4448-A4A3-6F4F1F86F3F5}"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A58918-267C-41C3-BA6C-9EC1D4CD5DA2}" type="slidenum">
              <a:rPr lang="en-IN" smtClean="0"/>
              <a:t>‹#›</a:t>
            </a:fld>
            <a:endParaRPr lang="en-IN"/>
          </a:p>
        </p:txBody>
      </p:sp>
    </p:spTree>
    <p:extLst>
      <p:ext uri="{BB962C8B-B14F-4D97-AF65-F5344CB8AC3E}">
        <p14:creationId xmlns:p14="http://schemas.microsoft.com/office/powerpoint/2010/main" val="86032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C1F8B5-CEC5-4448-A4A3-6F4F1F86F3F5}" type="datetimeFigureOut">
              <a:rPr lang="en-IN" smtClean="0"/>
              <a:t>03-05-2023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A58918-267C-41C3-BA6C-9EC1D4CD5DA2}" type="slidenum">
              <a:rPr lang="en-IN" smtClean="0"/>
              <a:t>‹#›</a:t>
            </a:fld>
            <a:endParaRPr lang="en-IN"/>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658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C1F8B5-CEC5-4448-A4A3-6F4F1F86F3F5}" type="datetimeFigureOut">
              <a:rPr lang="en-IN" smtClean="0"/>
              <a:t>03-05-2023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A58918-267C-41C3-BA6C-9EC1D4CD5DA2}" type="slidenum">
              <a:rPr lang="en-IN" smtClean="0"/>
              <a:t>‹#›</a:t>
            </a:fld>
            <a:endParaRPr lang="en-IN"/>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06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C1F8B5-CEC5-4448-A4A3-6F4F1F86F3F5}" type="datetimeFigureOut">
              <a:rPr lang="en-IN" smtClean="0"/>
              <a:t>03-05-2023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A58918-267C-41C3-BA6C-9EC1D4CD5DA2}" type="slidenum">
              <a:rPr lang="en-IN" smtClean="0"/>
              <a:t>‹#›</a:t>
            </a:fld>
            <a:endParaRPr lang="en-IN"/>
          </a:p>
        </p:txBody>
      </p:sp>
    </p:spTree>
    <p:extLst>
      <p:ext uri="{BB962C8B-B14F-4D97-AF65-F5344CB8AC3E}">
        <p14:creationId xmlns:p14="http://schemas.microsoft.com/office/powerpoint/2010/main" val="395602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C1F8B5-CEC5-4448-A4A3-6F4F1F86F3F5}"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A58918-267C-41C3-BA6C-9EC1D4CD5DA2}" type="slidenum">
              <a:rPr lang="en-IN" smtClean="0"/>
              <a:t>‹#›</a:t>
            </a:fld>
            <a:endParaRPr lang="en-IN"/>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28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C1F8B5-CEC5-4448-A4A3-6F4F1F86F3F5}"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A58918-267C-41C3-BA6C-9EC1D4CD5DA2}" type="slidenum">
              <a:rPr lang="en-IN" smtClean="0"/>
              <a:t>‹#›</a:t>
            </a:fld>
            <a:endParaRPr lang="en-IN"/>
          </a:p>
        </p:txBody>
      </p:sp>
    </p:spTree>
    <p:extLst>
      <p:ext uri="{BB962C8B-B14F-4D97-AF65-F5344CB8AC3E}">
        <p14:creationId xmlns:p14="http://schemas.microsoft.com/office/powerpoint/2010/main" val="2864991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C1F8B5-CEC5-4448-A4A3-6F4F1F86F3F5}" type="datetimeFigureOut">
              <a:rPr lang="en-IN" smtClean="0"/>
              <a:t>03-05-2023</a:t>
            </a:fld>
            <a:endParaRPr lang="en-I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A58918-267C-41C3-BA6C-9EC1D4CD5DA2}" type="slidenum">
              <a:rPr lang="en-IN" smtClean="0"/>
              <a:t>‹#›</a:t>
            </a:fld>
            <a:endParaRPr lang="en-IN"/>
          </a:p>
        </p:txBody>
      </p:sp>
    </p:spTree>
    <p:extLst>
      <p:ext uri="{BB962C8B-B14F-4D97-AF65-F5344CB8AC3E}">
        <p14:creationId xmlns:p14="http://schemas.microsoft.com/office/powerpoint/2010/main" val="294870118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63F45-2601-0643-76D0-2FFC571DC285}"/>
              </a:ext>
            </a:extLst>
          </p:cNvPr>
          <p:cNvSpPr>
            <a:spLocks noGrp="1"/>
          </p:cNvSpPr>
          <p:nvPr>
            <p:ph type="ctrTitle"/>
          </p:nvPr>
        </p:nvSpPr>
        <p:spPr>
          <a:xfrm>
            <a:off x="2141357" y="2433540"/>
            <a:ext cx="5111752" cy="1136650"/>
          </a:xfrm>
        </p:spPr>
        <p:txBody>
          <a:bodyPr>
            <a:normAutofit fontScale="90000"/>
          </a:bodyPr>
          <a:lstStyle/>
          <a:p>
            <a:pPr algn="l"/>
            <a:r>
              <a:rPr lang="en-IN" dirty="0">
                <a:solidFill>
                  <a:schemeClr val="accent3"/>
                </a:solidFill>
                <a:latin typeface="Arial Rounded MT Bold" panose="020F0704030504030204" pitchFamily="34" charset="0"/>
              </a:rPr>
              <a:t>          AGILE</a:t>
            </a:r>
            <a:br>
              <a:rPr lang="en-IN" dirty="0">
                <a:latin typeface="Arial Rounded MT Bold" panose="020F0704030504030204" pitchFamily="34" charset="0"/>
              </a:rPr>
            </a:br>
            <a:r>
              <a:rPr lang="en-IN" dirty="0">
                <a:latin typeface="Arial Rounded MT Bold" panose="020F0704030504030204" pitchFamily="34" charset="0"/>
              </a:rPr>
              <a:t> </a:t>
            </a:r>
            <a:r>
              <a:rPr lang="en-IN" dirty="0">
                <a:solidFill>
                  <a:schemeClr val="accent6">
                    <a:lumMod val="75000"/>
                  </a:schemeClr>
                </a:solidFill>
                <a:latin typeface="Arial Rounded MT Bold" panose="020F0704030504030204" pitchFamily="34" charset="0"/>
              </a:rPr>
              <a:t>METHODOLOGY</a:t>
            </a:r>
          </a:p>
        </p:txBody>
      </p:sp>
    </p:spTree>
    <p:extLst>
      <p:ext uri="{BB962C8B-B14F-4D97-AF65-F5344CB8AC3E}">
        <p14:creationId xmlns:p14="http://schemas.microsoft.com/office/powerpoint/2010/main" val="328802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5C2B-1586-8A9B-0534-6C1BC4B06187}"/>
              </a:ext>
            </a:extLst>
          </p:cNvPr>
          <p:cNvSpPr>
            <a:spLocks noGrp="1"/>
          </p:cNvSpPr>
          <p:nvPr>
            <p:ph type="title"/>
          </p:nvPr>
        </p:nvSpPr>
        <p:spPr/>
        <p:txBody>
          <a:bodyPr>
            <a:normAutofit fontScale="90000"/>
          </a:bodyPr>
          <a:lstStyle/>
          <a:p>
            <a:pPr algn="l"/>
            <a:br>
              <a:rPr lang="en-IN" b="1" i="0" dirty="0">
                <a:solidFill>
                  <a:schemeClr val="accent3">
                    <a:lumMod val="60000"/>
                    <a:lumOff val="40000"/>
                  </a:schemeClr>
                </a:solidFill>
                <a:effectLst/>
                <a:latin typeface="Source Sans Pro"/>
              </a:rPr>
            </a:br>
            <a:br>
              <a:rPr lang="en-IN" b="1" i="0" dirty="0">
                <a:solidFill>
                  <a:schemeClr val="accent3">
                    <a:lumMod val="60000"/>
                    <a:lumOff val="40000"/>
                  </a:schemeClr>
                </a:solidFill>
                <a:effectLst/>
                <a:latin typeface="Source Sans Pro"/>
              </a:rPr>
            </a:br>
            <a:r>
              <a:rPr lang="en-IN" b="1" i="0" dirty="0">
                <a:solidFill>
                  <a:schemeClr val="accent3">
                    <a:lumMod val="60000"/>
                    <a:lumOff val="40000"/>
                  </a:schemeClr>
                </a:solidFill>
                <a:effectLst/>
                <a:latin typeface="Source Sans Pro"/>
              </a:rPr>
              <a:t>Agile pros and cons</a:t>
            </a:r>
            <a:br>
              <a:rPr lang="en-IN" b="1" i="0" dirty="0">
                <a:solidFill>
                  <a:srgbClr val="1F1F1F"/>
                </a:solidFill>
                <a:effectLst/>
                <a:latin typeface="Source Sans Pro"/>
              </a:rPr>
            </a:br>
            <a:br>
              <a:rPr lang="en-IN" dirty="0"/>
            </a:br>
            <a:endParaRPr lang="en-IN" dirty="0"/>
          </a:p>
        </p:txBody>
      </p:sp>
      <p:sp>
        <p:nvSpPr>
          <p:cNvPr id="6" name="Content Placeholder 5">
            <a:extLst>
              <a:ext uri="{FF2B5EF4-FFF2-40B4-BE49-F238E27FC236}">
                <a16:creationId xmlns:a16="http://schemas.microsoft.com/office/drawing/2014/main" id="{49558E56-8535-D2E9-2B90-7505BB094203}"/>
              </a:ext>
            </a:extLst>
          </p:cNvPr>
          <p:cNvSpPr>
            <a:spLocks noGrp="1"/>
          </p:cNvSpPr>
          <p:nvPr>
            <p:ph idx="1"/>
          </p:nvPr>
        </p:nvSpPr>
        <p:spPr>
          <a:xfrm>
            <a:off x="1106527" y="2372905"/>
            <a:ext cx="6798736" cy="3444997"/>
          </a:xfrm>
          <a:ln>
            <a:noFill/>
          </a:ln>
        </p:spPr>
        <p:txBody>
          <a:bodyPr/>
          <a:lstStyle/>
          <a:p>
            <a:pPr marL="0" indent="0">
              <a:buNone/>
            </a:pPr>
            <a:r>
              <a:rPr lang="en-IN" b="1" i="0" dirty="0">
                <a:solidFill>
                  <a:srgbClr val="C00000"/>
                </a:solidFill>
                <a:effectLst/>
                <a:latin typeface="Source Sans Pro"/>
              </a:rPr>
              <a:t>Agile benefits:                   </a:t>
            </a:r>
            <a:r>
              <a:rPr lang="en-IN" b="1" i="0" dirty="0">
                <a:solidFill>
                  <a:schemeClr val="accent1"/>
                </a:solidFill>
                <a:effectLst/>
                <a:latin typeface="Source Sans Pro"/>
              </a:rPr>
              <a:t>Agile challenge:</a:t>
            </a:r>
            <a:endParaRPr lang="en-US" sz="1400" b="0" i="0" dirty="0">
              <a:solidFill>
                <a:srgbClr val="1F1F1F"/>
              </a:solidFill>
              <a:effectLst/>
              <a:latin typeface="Source Sans Pro"/>
            </a:endParaRPr>
          </a:p>
          <a:p>
            <a:r>
              <a:rPr lang="en-IN" sz="1400" b="0" i="0" dirty="0">
                <a:solidFill>
                  <a:srgbClr val="1F1F1F"/>
                </a:solidFill>
                <a:effectLst/>
                <a:latin typeface="Source Sans Pro"/>
              </a:rPr>
              <a:t>increased project </a:t>
            </a:r>
            <a:r>
              <a:rPr lang="en-IN" sz="1400" b="0" i="0" dirty="0" err="1">
                <a:solidFill>
                  <a:srgbClr val="1F1F1F"/>
                </a:solidFill>
                <a:effectLst/>
                <a:latin typeface="Source Sans Pro"/>
              </a:rPr>
              <a:t>visibilit</a:t>
            </a:r>
            <a:r>
              <a:rPr lang="en-US" sz="1400" dirty="0">
                <a:solidFill>
                  <a:srgbClr val="1F1F1F"/>
                </a:solidFill>
                <a:latin typeface="Source Sans Pro"/>
              </a:rPr>
              <a:t>y                            </a:t>
            </a:r>
            <a:r>
              <a:rPr lang="en-US" sz="1400" dirty="0">
                <a:solidFill>
                  <a:srgbClr val="00B0F0"/>
                </a:solidFill>
                <a:latin typeface="Source Sans Pro"/>
              </a:rPr>
              <a:t>&gt;&gt;</a:t>
            </a:r>
            <a:r>
              <a:rPr lang="en-IN" sz="1100" b="0" i="0" dirty="0">
                <a:solidFill>
                  <a:srgbClr val="1F1F1F"/>
                </a:solidFill>
                <a:effectLst/>
                <a:latin typeface="Source Sans Pro"/>
              </a:rPr>
              <a:t> </a:t>
            </a:r>
            <a:r>
              <a:rPr lang="en-IN" sz="1400" b="0" i="0" dirty="0">
                <a:solidFill>
                  <a:srgbClr val="1F1F1F"/>
                </a:solidFill>
                <a:effectLst/>
                <a:latin typeface="Source Sans Pro"/>
              </a:rPr>
              <a:t>Organizations can resist change </a:t>
            </a:r>
            <a:endParaRPr lang="en-US" sz="1400" dirty="0">
              <a:solidFill>
                <a:srgbClr val="1F1F1F"/>
              </a:solidFill>
              <a:latin typeface="Source Sans Pro"/>
            </a:endParaRPr>
          </a:p>
          <a:p>
            <a:r>
              <a:rPr lang="en-IN" sz="1400" b="0" i="0" dirty="0">
                <a:solidFill>
                  <a:srgbClr val="1F1F1F"/>
                </a:solidFill>
                <a:effectLst/>
                <a:latin typeface="Source Sans Pro"/>
              </a:rPr>
              <a:t>Improved business/IT alignment                         </a:t>
            </a:r>
            <a:r>
              <a:rPr lang="en-IN" sz="1400" dirty="0">
                <a:solidFill>
                  <a:srgbClr val="1F1F1F"/>
                </a:solidFill>
                <a:latin typeface="Source Sans Pro"/>
              </a:rPr>
              <a:t>in</a:t>
            </a:r>
            <a:r>
              <a:rPr lang="en-IN" sz="1100" dirty="0">
                <a:solidFill>
                  <a:srgbClr val="1F1F1F"/>
                </a:solidFill>
                <a:latin typeface="Source Sans Pro"/>
              </a:rPr>
              <a:t>  </a:t>
            </a:r>
            <a:r>
              <a:rPr lang="en-IN" sz="1200" b="0" i="0" dirty="0">
                <a:solidFill>
                  <a:srgbClr val="1F1F1F"/>
                </a:solidFill>
                <a:effectLst/>
                <a:latin typeface="Source Sans Pro"/>
              </a:rPr>
              <a:t>adoption</a:t>
            </a:r>
          </a:p>
          <a:p>
            <a:r>
              <a:rPr lang="en-US" sz="1400" b="0" i="0" dirty="0">
                <a:solidFill>
                  <a:srgbClr val="1F1F1F"/>
                </a:solidFill>
                <a:effectLst/>
                <a:latin typeface="Source Sans Pro"/>
              </a:rPr>
              <a:t>Delivery speed/time to </a:t>
            </a:r>
            <a:r>
              <a:rPr lang="en-US" sz="1400" b="0" i="0" dirty="0" err="1">
                <a:solidFill>
                  <a:srgbClr val="1F1F1F"/>
                </a:solidFill>
                <a:effectLst/>
                <a:latin typeface="Source Sans Pro"/>
              </a:rPr>
              <a:t>marke</a:t>
            </a:r>
            <a:r>
              <a:rPr lang="en-IN" sz="1400" dirty="0">
                <a:solidFill>
                  <a:srgbClr val="1F1F1F"/>
                </a:solidFill>
                <a:latin typeface="Source Sans Pro"/>
              </a:rPr>
              <a:t>t                    </a:t>
            </a:r>
            <a:r>
              <a:rPr lang="en-IN" sz="1400" dirty="0">
                <a:solidFill>
                  <a:srgbClr val="FF0000"/>
                </a:solidFill>
                <a:latin typeface="Source Sans Pro"/>
              </a:rPr>
              <a:t> </a:t>
            </a:r>
            <a:r>
              <a:rPr lang="en-IN" sz="1400" dirty="0">
                <a:solidFill>
                  <a:schemeClr val="accent4">
                    <a:lumMod val="75000"/>
                  </a:schemeClr>
                </a:solidFill>
                <a:latin typeface="Source Sans Pro"/>
              </a:rPr>
              <a:t>&gt;&gt;</a:t>
            </a:r>
            <a:r>
              <a:rPr lang="en-IN" sz="1100" b="0" i="0" dirty="0">
                <a:solidFill>
                  <a:srgbClr val="FF0000"/>
                </a:solidFill>
                <a:effectLst/>
                <a:latin typeface="Source Sans Pro"/>
              </a:rPr>
              <a:t> </a:t>
            </a:r>
            <a:r>
              <a:rPr lang="en-IN" sz="1400" b="0" i="0" dirty="0">
                <a:solidFill>
                  <a:srgbClr val="1F1F1F"/>
                </a:solidFill>
                <a:effectLst/>
                <a:latin typeface="Source Sans Pro"/>
              </a:rPr>
              <a:t>Needs support of leadership</a:t>
            </a:r>
            <a:endParaRPr lang="en-IN" sz="1400" dirty="0">
              <a:solidFill>
                <a:srgbClr val="1F1F1F"/>
              </a:solidFill>
              <a:latin typeface="Source Sans Pro"/>
            </a:endParaRPr>
          </a:p>
          <a:p>
            <a:r>
              <a:rPr lang="en-US" sz="1400" b="0" i="0" dirty="0">
                <a:solidFill>
                  <a:srgbClr val="1F1F1F"/>
                </a:solidFill>
                <a:effectLst/>
                <a:latin typeface="Source Sans Pro"/>
              </a:rPr>
              <a:t>Ability to manage changing priorities                 </a:t>
            </a:r>
            <a:r>
              <a:rPr lang="en-IN" sz="1400" b="0" i="0" dirty="0">
                <a:solidFill>
                  <a:srgbClr val="1F1F1F"/>
                </a:solidFill>
                <a:effectLst/>
                <a:latin typeface="Source Sans Pro"/>
              </a:rPr>
              <a:t>and management</a:t>
            </a:r>
          </a:p>
          <a:p>
            <a:pPr marL="0" indent="0">
              <a:buNone/>
            </a:pPr>
            <a:r>
              <a:rPr lang="en-IN" sz="1600" dirty="0">
                <a:solidFill>
                  <a:srgbClr val="C00000"/>
                </a:solidFill>
              </a:rPr>
              <a:t>                                                                       &gt;&gt;</a:t>
            </a:r>
            <a:r>
              <a:rPr lang="en-US" sz="1400" b="0" i="0" dirty="0">
                <a:solidFill>
                  <a:srgbClr val="1F1F1F"/>
                </a:solidFill>
                <a:effectLst/>
                <a:latin typeface="Source Sans Pro"/>
              </a:rPr>
              <a:t>Teams may use inconsistent    </a:t>
            </a:r>
          </a:p>
          <a:p>
            <a:pPr marL="0" indent="0">
              <a:buNone/>
            </a:pPr>
            <a:r>
              <a:rPr lang="en-US" sz="1200" dirty="0">
                <a:solidFill>
                  <a:srgbClr val="1F1F1F"/>
                </a:solidFill>
                <a:latin typeface="Source Sans Pro"/>
              </a:rPr>
              <a:t>                                                                                           </a:t>
            </a:r>
            <a:r>
              <a:rPr lang="en-IN" sz="1400" b="0" i="0" dirty="0">
                <a:solidFill>
                  <a:srgbClr val="1F1F1F"/>
                </a:solidFill>
                <a:effectLst/>
                <a:latin typeface="Source Sans Pro"/>
              </a:rPr>
              <a:t>practices</a:t>
            </a:r>
            <a:r>
              <a:rPr lang="en-US" sz="1200" b="0" i="0" dirty="0">
                <a:solidFill>
                  <a:srgbClr val="1F1F1F"/>
                </a:solidFill>
                <a:effectLst/>
                <a:latin typeface="Source Sans Pro"/>
              </a:rPr>
              <a:t> </a:t>
            </a:r>
            <a:endParaRPr lang="en-IN" sz="1600" dirty="0">
              <a:solidFill>
                <a:srgbClr val="C00000"/>
              </a:solidFill>
            </a:endParaRPr>
          </a:p>
        </p:txBody>
      </p:sp>
    </p:spTree>
    <p:extLst>
      <p:ext uri="{BB962C8B-B14F-4D97-AF65-F5344CB8AC3E}">
        <p14:creationId xmlns:p14="http://schemas.microsoft.com/office/powerpoint/2010/main" val="3907621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C4B13-0AA1-45E2-23EB-D43F21D7F2DF}"/>
              </a:ext>
            </a:extLst>
          </p:cNvPr>
          <p:cNvSpPr>
            <a:spLocks noGrp="1"/>
          </p:cNvSpPr>
          <p:nvPr>
            <p:ph type="title"/>
          </p:nvPr>
        </p:nvSpPr>
        <p:spPr/>
        <p:txBody>
          <a:bodyPr>
            <a:normAutofit fontScale="90000"/>
          </a:bodyPr>
          <a:lstStyle/>
          <a:p>
            <a:br>
              <a:rPr lang="en-US" b="1" i="0" dirty="0">
                <a:solidFill>
                  <a:schemeClr val="accent6">
                    <a:lumMod val="75000"/>
                  </a:schemeClr>
                </a:solidFill>
                <a:effectLst/>
                <a:latin typeface="Source Sans Pro"/>
              </a:rPr>
            </a:br>
            <a:br>
              <a:rPr lang="en-US" b="1" i="0" dirty="0">
                <a:solidFill>
                  <a:schemeClr val="accent6">
                    <a:lumMod val="75000"/>
                  </a:schemeClr>
                </a:solidFill>
                <a:effectLst/>
                <a:latin typeface="Source Sans Pro"/>
              </a:rPr>
            </a:br>
            <a:r>
              <a:rPr lang="en-US" b="1" i="0" dirty="0">
                <a:solidFill>
                  <a:schemeClr val="accent6">
                    <a:lumMod val="75000"/>
                  </a:schemeClr>
                </a:solidFill>
                <a:effectLst/>
                <a:latin typeface="Source Sans Pro"/>
              </a:rPr>
              <a:t>When should you use Agile</a:t>
            </a:r>
            <a:br>
              <a:rPr lang="en-US" b="1" i="0" dirty="0">
                <a:solidFill>
                  <a:schemeClr val="accent6">
                    <a:lumMod val="75000"/>
                  </a:schemeClr>
                </a:solidFill>
                <a:effectLst/>
                <a:latin typeface="Source Sans Pro"/>
              </a:rPr>
            </a:br>
            <a:r>
              <a:rPr lang="en-IN" b="1" i="0" dirty="0">
                <a:solidFill>
                  <a:schemeClr val="accent6">
                    <a:lumMod val="75000"/>
                  </a:schemeClr>
                </a:solidFill>
                <a:effectLst/>
                <a:latin typeface="Source Sans Pro"/>
              </a:rPr>
              <a:t>project management</a:t>
            </a:r>
            <a:br>
              <a:rPr lang="en-IN" b="1" i="0" dirty="0">
                <a:solidFill>
                  <a:srgbClr val="1F1F1F"/>
                </a:solidFill>
                <a:effectLst/>
                <a:latin typeface="Source Sans Pro"/>
              </a:rPr>
            </a:br>
            <a:r>
              <a:rPr lang="en-US" b="1" i="0" dirty="0">
                <a:solidFill>
                  <a:schemeClr val="accent6">
                    <a:lumMod val="75000"/>
                  </a:schemeClr>
                </a:solidFill>
                <a:effectLst/>
                <a:latin typeface="Source Sans Pro"/>
              </a:rPr>
              <a:t> </a:t>
            </a:r>
            <a:br>
              <a:rPr lang="en-US" b="1" i="0" dirty="0">
                <a:solidFill>
                  <a:srgbClr val="1F1F1F"/>
                </a:solidFill>
                <a:effectLst/>
                <a:latin typeface="Source Sans Pro"/>
              </a:rPr>
            </a:br>
            <a:endParaRPr lang="en-IN" dirty="0"/>
          </a:p>
        </p:txBody>
      </p:sp>
      <p:sp>
        <p:nvSpPr>
          <p:cNvPr id="3" name="Content Placeholder 2">
            <a:extLst>
              <a:ext uri="{FF2B5EF4-FFF2-40B4-BE49-F238E27FC236}">
                <a16:creationId xmlns:a16="http://schemas.microsoft.com/office/drawing/2014/main" id="{D5E0C5BD-175C-169E-3E19-0ECAA4A27FBA}"/>
              </a:ext>
            </a:extLst>
          </p:cNvPr>
          <p:cNvSpPr>
            <a:spLocks noGrp="1"/>
          </p:cNvSpPr>
          <p:nvPr>
            <p:ph idx="1"/>
          </p:nvPr>
        </p:nvSpPr>
        <p:spPr/>
        <p:txBody>
          <a:bodyPr>
            <a:normAutofit fontScale="62500" lnSpcReduction="20000"/>
          </a:bodyPr>
          <a:lstStyle/>
          <a:p>
            <a:pPr algn="l">
              <a:lnSpc>
                <a:spcPct val="120000"/>
              </a:lnSpc>
            </a:pPr>
            <a:r>
              <a:rPr lang="en-US" b="0" i="0" dirty="0">
                <a:solidFill>
                  <a:srgbClr val="1F1F1F"/>
                </a:solidFill>
                <a:effectLst/>
                <a:latin typeface="Source Sans Pro"/>
              </a:rPr>
              <a:t>The tenets of agile adaptability, iteration, continuous delivery, and short time frames, among others make it a project management style that’s better suited for ongoing projects and projects where certain details aren’t known from the outset. That means if a project doesn’t have clear constraints, timelines, or available resources, it’s a good candidate for an Agile approach.</a:t>
            </a:r>
          </a:p>
          <a:p>
            <a:pPr algn="l"/>
            <a:endParaRPr lang="en-US" b="0" i="0" dirty="0">
              <a:solidFill>
                <a:srgbClr val="1F1F1F"/>
              </a:solidFill>
              <a:effectLst/>
              <a:latin typeface="Source Sans Pro"/>
            </a:endParaRPr>
          </a:p>
          <a:p>
            <a:pPr algn="l">
              <a:lnSpc>
                <a:spcPct val="120000"/>
              </a:lnSpc>
            </a:pPr>
            <a:r>
              <a:rPr lang="en-US" b="0" i="0" dirty="0">
                <a:solidFill>
                  <a:srgbClr val="1F1F1F"/>
                </a:solidFill>
                <a:effectLst/>
                <a:latin typeface="Source Sans Pro"/>
              </a:rPr>
              <a:t>For example, designing and launching a new product might push a team against several unforeseen challenges. Having an Agile approach can mean the project already has the methodology to test products as often as needed, iterate quickly, and communicate changes with stakeholders.</a:t>
            </a:r>
            <a:br>
              <a:rPr lang="en-US" dirty="0"/>
            </a:br>
            <a:endParaRPr lang="en-IN" dirty="0"/>
          </a:p>
        </p:txBody>
      </p:sp>
    </p:spTree>
    <p:extLst>
      <p:ext uri="{BB962C8B-B14F-4D97-AF65-F5344CB8AC3E}">
        <p14:creationId xmlns:p14="http://schemas.microsoft.com/office/powerpoint/2010/main" val="2186621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225D-C952-CFF4-847A-F5451A5A0991}"/>
              </a:ext>
            </a:extLst>
          </p:cNvPr>
          <p:cNvSpPr>
            <a:spLocks noGrp="1"/>
          </p:cNvSpPr>
          <p:nvPr>
            <p:ph type="title"/>
          </p:nvPr>
        </p:nvSpPr>
        <p:spPr/>
        <p:txBody>
          <a:bodyPr>
            <a:normAutofit fontScale="90000"/>
          </a:bodyPr>
          <a:lstStyle/>
          <a:p>
            <a:r>
              <a:rPr lang="en-IN" b="1" i="0" dirty="0">
                <a:solidFill>
                  <a:srgbClr val="00B050"/>
                </a:solidFill>
                <a:effectLst/>
                <a:latin typeface="Source Sans Pro"/>
              </a:rPr>
              <a:t>Agile methodologies </a:t>
            </a:r>
            <a:br>
              <a:rPr lang="en-IN" b="1" i="0" dirty="0">
                <a:solidFill>
                  <a:srgbClr val="00B050"/>
                </a:solidFill>
                <a:effectLst/>
                <a:latin typeface="Source Sans Pro"/>
              </a:rPr>
            </a:br>
            <a:r>
              <a:rPr lang="en-IN" b="1" i="0" dirty="0">
                <a:solidFill>
                  <a:srgbClr val="00B050"/>
                </a:solidFill>
                <a:effectLst/>
                <a:latin typeface="Source Sans Pro"/>
              </a:rPr>
              <a:t>&amp;</a:t>
            </a:r>
            <a:br>
              <a:rPr lang="en-IN" b="1" i="0" dirty="0">
                <a:solidFill>
                  <a:srgbClr val="00B050"/>
                </a:solidFill>
                <a:effectLst/>
                <a:latin typeface="Source Sans Pro"/>
              </a:rPr>
            </a:br>
            <a:r>
              <a:rPr lang="en-IN" b="1" i="0" dirty="0">
                <a:solidFill>
                  <a:srgbClr val="00B050"/>
                </a:solidFill>
                <a:effectLst/>
                <a:latin typeface="Source Sans Pro"/>
              </a:rPr>
              <a:t> frameworks</a:t>
            </a:r>
            <a:br>
              <a:rPr lang="en-IN" b="1" i="0" dirty="0">
                <a:solidFill>
                  <a:srgbClr val="1F1F1F"/>
                </a:solidFill>
                <a:effectLst/>
                <a:latin typeface="Source Sans Pro"/>
              </a:rPr>
            </a:br>
            <a:endParaRPr lang="en-IN" dirty="0"/>
          </a:p>
        </p:txBody>
      </p:sp>
      <p:sp>
        <p:nvSpPr>
          <p:cNvPr id="3" name="Content Placeholder 2">
            <a:extLst>
              <a:ext uri="{FF2B5EF4-FFF2-40B4-BE49-F238E27FC236}">
                <a16:creationId xmlns:a16="http://schemas.microsoft.com/office/drawing/2014/main" id="{3859C025-6ACF-0986-7D5A-03C70B07773C}"/>
              </a:ext>
            </a:extLst>
          </p:cNvPr>
          <p:cNvSpPr>
            <a:spLocks noGrp="1"/>
          </p:cNvSpPr>
          <p:nvPr>
            <p:ph idx="1"/>
          </p:nvPr>
        </p:nvSpPr>
        <p:spPr>
          <a:xfrm>
            <a:off x="609600" y="2344615"/>
            <a:ext cx="7666892" cy="3876431"/>
          </a:xfrm>
        </p:spPr>
        <p:txBody>
          <a:bodyPr>
            <a:normAutofit fontScale="25000" lnSpcReduction="20000"/>
          </a:bodyPr>
          <a:lstStyle/>
          <a:p>
            <a:pPr algn="just">
              <a:lnSpc>
                <a:spcPct val="120000"/>
              </a:lnSpc>
            </a:pPr>
            <a:r>
              <a:rPr lang="en-IN" sz="4400" b="0" i="0" dirty="0">
                <a:solidFill>
                  <a:srgbClr val="1F1F1F"/>
                </a:solidFill>
                <a:effectLst/>
                <a:latin typeface="Source Sans Pro"/>
              </a:rPr>
              <a:t>There are several Agile methodologies and frameworks, each with its own pros and cons. Some are hybrids of multiple methodologies. Scrum is the most commonly used Agile methodology. Digital.ai found that 66 percent of Agile adopters used Scrum, with the next most-used methodology being </a:t>
            </a:r>
            <a:r>
              <a:rPr lang="en-IN" sz="4400" b="0" i="0" dirty="0" err="1">
                <a:solidFill>
                  <a:srgbClr val="1F1F1F"/>
                </a:solidFill>
                <a:effectLst/>
                <a:latin typeface="Source Sans Pro"/>
              </a:rPr>
              <a:t>ScrumBan</a:t>
            </a:r>
            <a:r>
              <a:rPr lang="en-IN" sz="4400" b="0" i="0" dirty="0">
                <a:solidFill>
                  <a:srgbClr val="1F1F1F"/>
                </a:solidFill>
                <a:effectLst/>
                <a:latin typeface="Source Sans Pro"/>
              </a:rPr>
              <a:t>, at 9 percent .</a:t>
            </a:r>
          </a:p>
          <a:p>
            <a:pPr marL="0" indent="0" algn="just">
              <a:lnSpc>
                <a:spcPct val="120000"/>
              </a:lnSpc>
              <a:buNone/>
            </a:pPr>
            <a:r>
              <a:rPr lang="en-IN" sz="4400" b="0" i="0" dirty="0">
                <a:solidFill>
                  <a:schemeClr val="accent3">
                    <a:lumMod val="75000"/>
                  </a:schemeClr>
                </a:solidFill>
                <a:effectLst/>
                <a:latin typeface="Source Sans Pro"/>
              </a:rPr>
              <a:t>Popular Agile methodologies include:</a:t>
            </a:r>
          </a:p>
          <a:p>
            <a:pPr algn="just">
              <a:lnSpc>
                <a:spcPct val="120000"/>
              </a:lnSpc>
              <a:buFont typeface="Arial" panose="020B0604020202020204" pitchFamily="34" charset="0"/>
              <a:buChar char="•"/>
            </a:pPr>
            <a:r>
              <a:rPr lang="en-IN" sz="4400" b="0" i="0" dirty="0">
                <a:solidFill>
                  <a:srgbClr val="1F1F1F"/>
                </a:solidFill>
                <a:effectLst/>
                <a:latin typeface="Source Sans Pro"/>
              </a:rPr>
              <a:t>Scrum</a:t>
            </a:r>
          </a:p>
          <a:p>
            <a:pPr algn="just">
              <a:lnSpc>
                <a:spcPct val="120000"/>
              </a:lnSpc>
              <a:buFont typeface="Arial" panose="020B0604020202020204" pitchFamily="34" charset="0"/>
              <a:buChar char="•"/>
            </a:pPr>
            <a:r>
              <a:rPr lang="en-IN" sz="4400" b="0" i="0" dirty="0">
                <a:solidFill>
                  <a:srgbClr val="1F1F1F"/>
                </a:solidFill>
                <a:effectLst/>
                <a:latin typeface="Source Sans Pro"/>
              </a:rPr>
              <a:t>Kanban</a:t>
            </a:r>
          </a:p>
          <a:p>
            <a:pPr algn="just">
              <a:lnSpc>
                <a:spcPct val="120000"/>
              </a:lnSpc>
              <a:buFont typeface="Arial" panose="020B0604020202020204" pitchFamily="34" charset="0"/>
              <a:buChar char="•"/>
            </a:pPr>
            <a:r>
              <a:rPr lang="en-IN" sz="4400" b="0" i="0" dirty="0">
                <a:solidFill>
                  <a:srgbClr val="1F1F1F"/>
                </a:solidFill>
                <a:effectLst/>
                <a:latin typeface="Source Sans Pro"/>
              </a:rPr>
              <a:t>Lean</a:t>
            </a:r>
          </a:p>
          <a:p>
            <a:pPr algn="just">
              <a:lnSpc>
                <a:spcPct val="120000"/>
              </a:lnSpc>
              <a:buFont typeface="Arial" panose="020B0604020202020204" pitchFamily="34" charset="0"/>
              <a:buChar char="•"/>
            </a:pPr>
            <a:r>
              <a:rPr lang="en-IN" sz="4400" b="0" i="0" dirty="0">
                <a:solidFill>
                  <a:srgbClr val="1F1F1F"/>
                </a:solidFill>
                <a:effectLst/>
                <a:latin typeface="Source Sans Pro"/>
              </a:rPr>
              <a:t>Crystal</a:t>
            </a:r>
          </a:p>
          <a:p>
            <a:pPr algn="just">
              <a:lnSpc>
                <a:spcPct val="120000"/>
              </a:lnSpc>
              <a:buFont typeface="Arial" panose="020B0604020202020204" pitchFamily="34" charset="0"/>
              <a:buChar char="•"/>
            </a:pPr>
            <a:r>
              <a:rPr lang="en-IN" sz="4400" b="0" i="0" dirty="0">
                <a:solidFill>
                  <a:srgbClr val="1F1F1F"/>
                </a:solidFill>
                <a:effectLst/>
                <a:latin typeface="Source Sans Pro"/>
              </a:rPr>
              <a:t>Extreme Programming (XP)</a:t>
            </a:r>
          </a:p>
          <a:p>
            <a:pPr algn="just">
              <a:lnSpc>
                <a:spcPct val="120000"/>
              </a:lnSpc>
              <a:buFont typeface="Arial" panose="020B0604020202020204" pitchFamily="34" charset="0"/>
              <a:buChar char="•"/>
            </a:pPr>
            <a:r>
              <a:rPr lang="en-IN" sz="4400" b="0" i="0" dirty="0">
                <a:solidFill>
                  <a:srgbClr val="1F1F1F"/>
                </a:solidFill>
                <a:effectLst/>
                <a:latin typeface="Source Sans Pro"/>
              </a:rPr>
              <a:t>Feature-Driven Development (FDD)</a:t>
            </a:r>
          </a:p>
          <a:p>
            <a:pPr algn="just">
              <a:lnSpc>
                <a:spcPct val="120000"/>
              </a:lnSpc>
              <a:buFont typeface="Arial" panose="020B0604020202020204" pitchFamily="34" charset="0"/>
              <a:buChar char="•"/>
            </a:pPr>
            <a:r>
              <a:rPr lang="en-IN" sz="4400" b="0" i="0" dirty="0">
                <a:solidFill>
                  <a:srgbClr val="1F1F1F"/>
                </a:solidFill>
                <a:effectLst/>
                <a:latin typeface="Source Sans Pro"/>
              </a:rPr>
              <a:t>Domain-Driven Design (DDD)</a:t>
            </a:r>
          </a:p>
          <a:p>
            <a:pPr algn="just">
              <a:lnSpc>
                <a:spcPct val="120000"/>
              </a:lnSpc>
              <a:buFont typeface="Arial" panose="020B0604020202020204" pitchFamily="34" charset="0"/>
              <a:buChar char="•"/>
            </a:pPr>
            <a:r>
              <a:rPr lang="en-IN" sz="4400" b="0" i="0" dirty="0" err="1">
                <a:solidFill>
                  <a:srgbClr val="1F1F1F"/>
                </a:solidFill>
                <a:effectLst/>
                <a:latin typeface="Source Sans Pro"/>
              </a:rPr>
              <a:t>ScrumBan</a:t>
            </a:r>
            <a:endParaRPr lang="en-IN" sz="4400" b="0" i="0" dirty="0">
              <a:solidFill>
                <a:srgbClr val="1F1F1F"/>
              </a:solidFill>
              <a:effectLst/>
              <a:latin typeface="Source Sans Pro"/>
            </a:endParaRPr>
          </a:p>
          <a:p>
            <a:pPr algn="just">
              <a:lnSpc>
                <a:spcPct val="120000"/>
              </a:lnSpc>
              <a:buFont typeface="Arial" panose="020B0604020202020204" pitchFamily="34" charset="0"/>
              <a:buChar char="•"/>
            </a:pPr>
            <a:r>
              <a:rPr lang="en-IN" sz="4400" b="0" i="0" dirty="0">
                <a:solidFill>
                  <a:srgbClr val="1F1F1F"/>
                </a:solidFill>
                <a:effectLst/>
                <a:latin typeface="Source Sans Pro"/>
              </a:rPr>
              <a:t>Agile-Waterfall/Hybrid Agile</a:t>
            </a:r>
          </a:p>
          <a:p>
            <a:pPr algn="just">
              <a:lnSpc>
                <a:spcPct val="120000"/>
              </a:lnSpc>
              <a:buFont typeface="Arial" panose="020B0604020202020204" pitchFamily="34" charset="0"/>
              <a:buChar char="•"/>
            </a:pPr>
            <a:r>
              <a:rPr lang="en-IN" sz="4400" b="0" i="0" dirty="0">
                <a:solidFill>
                  <a:srgbClr val="1F1F1F"/>
                </a:solidFill>
                <a:effectLst/>
                <a:latin typeface="Source Sans Pro"/>
              </a:rPr>
              <a:t>Scrum XP Hybrid</a:t>
            </a:r>
          </a:p>
          <a:p>
            <a:endParaRPr lang="en-IN" dirty="0"/>
          </a:p>
        </p:txBody>
      </p:sp>
    </p:spTree>
    <p:extLst>
      <p:ext uri="{BB962C8B-B14F-4D97-AF65-F5344CB8AC3E}">
        <p14:creationId xmlns:p14="http://schemas.microsoft.com/office/powerpoint/2010/main" val="1912380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114F-2EE5-FECF-5666-0FFD9F4D0153}"/>
              </a:ext>
            </a:extLst>
          </p:cNvPr>
          <p:cNvSpPr>
            <a:spLocks noGrp="1"/>
          </p:cNvSpPr>
          <p:nvPr>
            <p:ph type="title"/>
          </p:nvPr>
        </p:nvSpPr>
        <p:spPr/>
        <p:txBody>
          <a:bodyPr>
            <a:normAutofit/>
          </a:bodyPr>
          <a:lstStyle/>
          <a:p>
            <a:r>
              <a:rPr lang="en-IN" sz="800" dirty="0"/>
              <a:t>.</a:t>
            </a:r>
          </a:p>
        </p:txBody>
      </p:sp>
      <p:sp>
        <p:nvSpPr>
          <p:cNvPr id="3" name="Content Placeholder 2">
            <a:extLst>
              <a:ext uri="{FF2B5EF4-FFF2-40B4-BE49-F238E27FC236}">
                <a16:creationId xmlns:a16="http://schemas.microsoft.com/office/drawing/2014/main" id="{B7E4729B-8219-8C27-E52E-160E11813D02}"/>
              </a:ext>
            </a:extLst>
          </p:cNvPr>
          <p:cNvSpPr>
            <a:spLocks noGrp="1"/>
          </p:cNvSpPr>
          <p:nvPr>
            <p:ph idx="1"/>
          </p:nvPr>
        </p:nvSpPr>
        <p:spPr/>
        <p:txBody>
          <a:bodyPr>
            <a:normAutofit/>
          </a:bodyPr>
          <a:lstStyle/>
          <a:p>
            <a:pPr marL="0" indent="0">
              <a:buNone/>
            </a:pPr>
            <a:r>
              <a:rPr lang="en-IN" sz="7200" dirty="0">
                <a:latin typeface="Algerian" panose="04020705040A02060702" pitchFamily="82" charset="0"/>
              </a:rPr>
              <a:t>  </a:t>
            </a:r>
            <a:r>
              <a:rPr lang="en-IN" sz="7200" dirty="0">
                <a:solidFill>
                  <a:srgbClr val="00B0F0"/>
                </a:solidFill>
                <a:effectLst>
                  <a:outerShdw blurRad="38100" dist="38100" dir="2700000" algn="tl">
                    <a:srgbClr val="000000">
                      <a:alpha val="43137"/>
                    </a:srgbClr>
                  </a:outerShdw>
                </a:effectLst>
                <a:latin typeface="Algerian" panose="04020705040A02060702" pitchFamily="82" charset="0"/>
              </a:rPr>
              <a:t>Thank</a:t>
            </a:r>
          </a:p>
          <a:p>
            <a:pPr marL="0" indent="0">
              <a:buNone/>
            </a:pPr>
            <a:r>
              <a:rPr lang="en-IN" sz="7200" dirty="0">
                <a:latin typeface="Algerian" panose="04020705040A02060702" pitchFamily="82" charset="0"/>
              </a:rPr>
              <a:t>              </a:t>
            </a:r>
            <a:r>
              <a:rPr lang="en-IN" sz="7200" dirty="0">
                <a:solidFill>
                  <a:schemeClr val="accent6">
                    <a:lumMod val="75000"/>
                  </a:schemeClr>
                </a:solidFill>
                <a:effectLst>
                  <a:outerShdw blurRad="38100" dist="38100" dir="2700000" algn="tl">
                    <a:srgbClr val="000000">
                      <a:alpha val="43137"/>
                    </a:srgbClr>
                  </a:outerShdw>
                </a:effectLst>
                <a:latin typeface="Algerian" panose="04020705040A02060702" pitchFamily="82" charset="0"/>
              </a:rPr>
              <a:t>you</a:t>
            </a:r>
          </a:p>
        </p:txBody>
      </p:sp>
    </p:spTree>
    <p:extLst>
      <p:ext uri="{BB962C8B-B14F-4D97-AF65-F5344CB8AC3E}">
        <p14:creationId xmlns:p14="http://schemas.microsoft.com/office/powerpoint/2010/main" val="125697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72EC-EC1F-3E37-5025-50B3C1839759}"/>
              </a:ext>
            </a:extLst>
          </p:cNvPr>
          <p:cNvSpPr>
            <a:spLocks noGrp="1"/>
          </p:cNvSpPr>
          <p:nvPr>
            <p:ph type="title"/>
          </p:nvPr>
        </p:nvSpPr>
        <p:spPr>
          <a:xfrm>
            <a:off x="-1468314" y="1616623"/>
            <a:ext cx="7200897" cy="977900"/>
          </a:xfrm>
        </p:spPr>
        <p:txBody>
          <a:bodyPr/>
          <a:lstStyle/>
          <a:p>
            <a:r>
              <a:rPr lang="en-IN" dirty="0"/>
              <a:t>Content:-</a:t>
            </a:r>
          </a:p>
        </p:txBody>
      </p:sp>
      <p:sp>
        <p:nvSpPr>
          <p:cNvPr id="3" name="Content Placeholder 2">
            <a:extLst>
              <a:ext uri="{FF2B5EF4-FFF2-40B4-BE49-F238E27FC236}">
                <a16:creationId xmlns:a16="http://schemas.microsoft.com/office/drawing/2014/main" id="{DBA957F0-9998-B8FA-0E6F-BF76EEA1EA53}"/>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IN" b="1" dirty="0">
                <a:solidFill>
                  <a:schemeClr val="tx1">
                    <a:lumMod val="75000"/>
                    <a:lumOff val="25000"/>
                  </a:schemeClr>
                </a:solidFill>
                <a:latin typeface="Bahnschrift Light" panose="020B0502040204020203" pitchFamily="34" charset="0"/>
              </a:rPr>
              <a:t>Agile</a:t>
            </a:r>
          </a:p>
          <a:p>
            <a:pPr>
              <a:buFont typeface="Wingdings" panose="05000000000000000000" pitchFamily="2" charset="2"/>
              <a:buChar char="Ø"/>
            </a:pPr>
            <a:r>
              <a:rPr lang="en-IN" b="1" dirty="0">
                <a:solidFill>
                  <a:srgbClr val="FF0000"/>
                </a:solidFill>
                <a:latin typeface="Bahnschrift Light" panose="020B0502040204020203" pitchFamily="34" charset="0"/>
              </a:rPr>
              <a:t>P</a:t>
            </a:r>
            <a:r>
              <a:rPr lang="en-IN" b="1" i="0" dirty="0">
                <a:solidFill>
                  <a:srgbClr val="FF0000"/>
                </a:solidFill>
                <a:effectLst/>
                <a:latin typeface="Bahnschrift Light" panose="020B0502040204020203" pitchFamily="34" charset="0"/>
              </a:rPr>
              <a:t>rinciples</a:t>
            </a:r>
            <a:r>
              <a:rPr lang="en-IN" b="0" i="0" dirty="0">
                <a:solidFill>
                  <a:schemeClr val="accent3">
                    <a:lumMod val="75000"/>
                  </a:schemeClr>
                </a:solidFill>
                <a:effectLst/>
                <a:latin typeface="Bahnschrift Light" panose="020B0502040204020203" pitchFamily="34" charset="0"/>
              </a:rPr>
              <a:t> </a:t>
            </a:r>
            <a:r>
              <a:rPr lang="en-IN" b="1" i="0" dirty="0">
                <a:solidFill>
                  <a:srgbClr val="FF0000"/>
                </a:solidFill>
                <a:effectLst/>
                <a:latin typeface="Bahnschrift Light" panose="020B0502040204020203" pitchFamily="34" charset="0"/>
              </a:rPr>
              <a:t>of</a:t>
            </a:r>
            <a:r>
              <a:rPr lang="en-IN" b="0" i="0" dirty="0">
                <a:solidFill>
                  <a:schemeClr val="accent3">
                    <a:lumMod val="75000"/>
                  </a:schemeClr>
                </a:solidFill>
                <a:effectLst/>
                <a:latin typeface="Bahnschrift Light" panose="020B0502040204020203" pitchFamily="34" charset="0"/>
              </a:rPr>
              <a:t> </a:t>
            </a:r>
            <a:r>
              <a:rPr lang="en-IN" b="1" i="0" dirty="0">
                <a:solidFill>
                  <a:srgbClr val="FF0000"/>
                </a:solidFill>
                <a:effectLst/>
                <a:latin typeface="Bahnschrift Light" panose="020B0502040204020203" pitchFamily="34" charset="0"/>
              </a:rPr>
              <a:t>Agile</a:t>
            </a:r>
            <a:r>
              <a:rPr lang="en-IN" b="0" i="0" dirty="0">
                <a:solidFill>
                  <a:schemeClr val="accent3">
                    <a:lumMod val="75000"/>
                  </a:schemeClr>
                </a:solidFill>
                <a:effectLst/>
                <a:latin typeface="Bahnschrift Light" panose="020B0502040204020203" pitchFamily="34" charset="0"/>
              </a:rPr>
              <a:t> </a:t>
            </a:r>
            <a:r>
              <a:rPr lang="en-IN" b="1" i="0" dirty="0">
                <a:solidFill>
                  <a:srgbClr val="FF0000"/>
                </a:solidFill>
                <a:effectLst/>
                <a:latin typeface="Bahnschrift Light" panose="020B0502040204020203" pitchFamily="34" charset="0"/>
              </a:rPr>
              <a:t>Manifesto</a:t>
            </a:r>
          </a:p>
          <a:p>
            <a:pPr>
              <a:buFont typeface="Wingdings" panose="05000000000000000000" pitchFamily="2" charset="2"/>
              <a:buChar char="Ø"/>
            </a:pPr>
            <a:r>
              <a:rPr lang="en-US" b="1" i="0" dirty="0">
                <a:solidFill>
                  <a:schemeClr val="accent4"/>
                </a:solidFill>
                <a:effectLst/>
                <a:latin typeface="Bahnschrift Light" panose="020B0502040204020203" pitchFamily="34" charset="0"/>
              </a:rPr>
              <a:t>Agile Methodology in Project Management</a:t>
            </a:r>
          </a:p>
          <a:p>
            <a:pPr>
              <a:buFont typeface="Wingdings" panose="05000000000000000000" pitchFamily="2" charset="2"/>
              <a:buChar char="Ø"/>
            </a:pPr>
            <a:r>
              <a:rPr lang="en-US" b="1" i="0" dirty="0">
                <a:solidFill>
                  <a:schemeClr val="accent4">
                    <a:lumMod val="60000"/>
                    <a:lumOff val="40000"/>
                  </a:schemeClr>
                </a:solidFill>
                <a:effectLst/>
                <a:latin typeface="Bahnschrift Light" panose="020B0502040204020203" pitchFamily="34" charset="0"/>
              </a:rPr>
              <a:t>Industries that use Agile methods</a:t>
            </a:r>
          </a:p>
          <a:p>
            <a:pPr>
              <a:buFont typeface="Wingdings" panose="05000000000000000000" pitchFamily="2" charset="2"/>
              <a:buChar char="Ø"/>
            </a:pPr>
            <a:r>
              <a:rPr lang="en-IN" b="1" i="0" dirty="0">
                <a:solidFill>
                  <a:schemeClr val="accent3">
                    <a:lumMod val="60000"/>
                    <a:lumOff val="40000"/>
                  </a:schemeClr>
                </a:solidFill>
                <a:effectLst/>
                <a:latin typeface="Bahnschrift Light" panose="020B0502040204020203" pitchFamily="34" charset="0"/>
              </a:rPr>
              <a:t>Agile pros and cons</a:t>
            </a:r>
          </a:p>
          <a:p>
            <a:pPr>
              <a:buFont typeface="Wingdings" panose="05000000000000000000" pitchFamily="2" charset="2"/>
              <a:buChar char="Ø"/>
            </a:pPr>
            <a:r>
              <a:rPr lang="en-US" b="1" i="0" dirty="0">
                <a:solidFill>
                  <a:schemeClr val="accent6">
                    <a:lumMod val="75000"/>
                  </a:schemeClr>
                </a:solidFill>
                <a:effectLst/>
                <a:latin typeface="Bahnschrift Light" panose="020B0502040204020203" pitchFamily="34" charset="0"/>
              </a:rPr>
              <a:t>When should you use Agile</a:t>
            </a:r>
            <a:br>
              <a:rPr lang="en-US" b="1" i="0" dirty="0">
                <a:solidFill>
                  <a:schemeClr val="accent6">
                    <a:lumMod val="75000"/>
                  </a:schemeClr>
                </a:solidFill>
                <a:effectLst/>
                <a:latin typeface="Bahnschrift Light" panose="020B0502040204020203" pitchFamily="34" charset="0"/>
              </a:rPr>
            </a:br>
            <a:r>
              <a:rPr lang="en-IN" b="1" i="0" dirty="0">
                <a:solidFill>
                  <a:schemeClr val="accent6">
                    <a:lumMod val="75000"/>
                  </a:schemeClr>
                </a:solidFill>
                <a:effectLst/>
                <a:latin typeface="Bahnschrift Light" panose="020B0502040204020203" pitchFamily="34" charset="0"/>
              </a:rPr>
              <a:t>project management</a:t>
            </a:r>
          </a:p>
          <a:p>
            <a:pPr>
              <a:buFont typeface="Wingdings" panose="05000000000000000000" pitchFamily="2" charset="2"/>
              <a:buChar char="Ø"/>
            </a:pPr>
            <a:r>
              <a:rPr lang="en-IN" b="1" i="0" dirty="0">
                <a:solidFill>
                  <a:srgbClr val="00B050"/>
                </a:solidFill>
                <a:effectLst/>
                <a:latin typeface="Bahnschrift Light" panose="020B0502040204020203" pitchFamily="34" charset="0"/>
              </a:rPr>
              <a:t>Agile methodologies &amp;</a:t>
            </a:r>
            <a:br>
              <a:rPr lang="en-IN" b="1" i="0" dirty="0">
                <a:solidFill>
                  <a:srgbClr val="00B050"/>
                </a:solidFill>
                <a:effectLst/>
                <a:latin typeface="Bahnschrift Light" panose="020B0502040204020203" pitchFamily="34" charset="0"/>
              </a:rPr>
            </a:br>
            <a:r>
              <a:rPr lang="en-IN" b="1" i="0" dirty="0">
                <a:solidFill>
                  <a:srgbClr val="00B050"/>
                </a:solidFill>
                <a:effectLst/>
                <a:latin typeface="Bahnschrift Light" panose="020B0502040204020203" pitchFamily="34" charset="0"/>
              </a:rPr>
              <a:t> frameworks</a:t>
            </a:r>
            <a:br>
              <a:rPr lang="en-IN" b="1" i="0" dirty="0">
                <a:solidFill>
                  <a:srgbClr val="1F1F1F"/>
                </a:solidFill>
                <a:effectLst/>
                <a:latin typeface="Bahnschrift Light" panose="020B0502040204020203" pitchFamily="34" charset="0"/>
              </a:rPr>
            </a:br>
            <a:endParaRPr lang="en-IN" b="0" i="0" dirty="0">
              <a:solidFill>
                <a:schemeClr val="accent3">
                  <a:lumMod val="75000"/>
                </a:schemeClr>
              </a:solidFill>
              <a:effectLst/>
              <a:latin typeface="Bahnschrift Light" panose="020B0502040204020203" pitchFamily="34" charset="0"/>
            </a:endParaRPr>
          </a:p>
          <a:p>
            <a:pPr marL="0" indent="0">
              <a:buNone/>
            </a:pPr>
            <a:endParaRPr lang="en-IN" sz="1400" dirty="0">
              <a:solidFill>
                <a:schemeClr val="accent3">
                  <a:lumMod val="75000"/>
                </a:schemeClr>
              </a:solidFill>
              <a:latin typeface="Bahnschrift Light" panose="020B0502040204020203" pitchFamily="34" charset="0"/>
            </a:endParaRPr>
          </a:p>
          <a:p>
            <a:pPr marL="0" indent="0">
              <a:buNone/>
            </a:pPr>
            <a:endParaRPr lang="en-IN" sz="1400" dirty="0"/>
          </a:p>
        </p:txBody>
      </p:sp>
    </p:spTree>
    <p:extLst>
      <p:ext uri="{BB962C8B-B14F-4D97-AF65-F5344CB8AC3E}">
        <p14:creationId xmlns:p14="http://schemas.microsoft.com/office/powerpoint/2010/main" val="607323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F2F9-1C03-8689-A7BD-3CAB251621FF}"/>
              </a:ext>
            </a:extLst>
          </p:cNvPr>
          <p:cNvSpPr>
            <a:spLocks noGrp="1"/>
          </p:cNvSpPr>
          <p:nvPr>
            <p:ph type="title"/>
          </p:nvPr>
        </p:nvSpPr>
        <p:spPr/>
        <p:txBody>
          <a:bodyPr/>
          <a:lstStyle/>
          <a:p>
            <a:pPr algn="l"/>
            <a:r>
              <a:rPr lang="en-IN" b="1" dirty="0">
                <a:solidFill>
                  <a:schemeClr val="accent4">
                    <a:lumMod val="75000"/>
                  </a:schemeClr>
                </a:solidFill>
              </a:rPr>
              <a:t>Agile:-</a:t>
            </a:r>
            <a:endParaRPr lang="en-IN" dirty="0"/>
          </a:p>
        </p:txBody>
      </p:sp>
      <p:sp>
        <p:nvSpPr>
          <p:cNvPr id="3" name="Content Placeholder 2">
            <a:extLst>
              <a:ext uri="{FF2B5EF4-FFF2-40B4-BE49-F238E27FC236}">
                <a16:creationId xmlns:a16="http://schemas.microsoft.com/office/drawing/2014/main" id="{12343C31-0485-E593-524A-19E4C74E3869}"/>
              </a:ext>
            </a:extLst>
          </p:cNvPr>
          <p:cNvSpPr>
            <a:spLocks noGrp="1"/>
          </p:cNvSpPr>
          <p:nvPr>
            <p:ph idx="1"/>
          </p:nvPr>
        </p:nvSpPr>
        <p:spPr/>
        <p:txBody>
          <a:bodyPr>
            <a:normAutofit fontScale="92500" lnSpcReduction="20000"/>
          </a:bodyPr>
          <a:lstStyle/>
          <a:p>
            <a:r>
              <a:rPr lang="en-US" b="0" i="0" dirty="0">
                <a:solidFill>
                  <a:srgbClr val="1F1F1F"/>
                </a:solidFill>
                <a:effectLst/>
                <a:latin typeface="Source Sans Pro"/>
              </a:rPr>
              <a:t>Agile is an approach to project management that centers around incremental and iterative steps to completing projects. The incremental parts of a project are carried out in short-term development cycles. The approach prioritizes quick delivery, adapting to change, and collaboration rather than top-down management </a:t>
            </a:r>
          </a:p>
          <a:p>
            <a:r>
              <a:rPr lang="en-US" b="0" i="0" dirty="0">
                <a:solidFill>
                  <a:srgbClr val="1F1F1F"/>
                </a:solidFill>
                <a:effectLst/>
                <a:latin typeface="Source Sans Pro"/>
              </a:rPr>
              <a:t>In Agile processes, there is constant feedback, allowing team members to adjust to challenges as they arise and stakeholders an opportunity to communicate consistently.</a:t>
            </a:r>
            <a:endParaRPr lang="en-IN" dirty="0"/>
          </a:p>
        </p:txBody>
      </p:sp>
    </p:spTree>
    <p:extLst>
      <p:ext uri="{BB962C8B-B14F-4D97-AF65-F5344CB8AC3E}">
        <p14:creationId xmlns:p14="http://schemas.microsoft.com/office/powerpoint/2010/main" val="351208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9A63-31A1-7203-BE44-65E01BE60068}"/>
              </a:ext>
            </a:extLst>
          </p:cNvPr>
          <p:cNvSpPr>
            <a:spLocks noGrp="1"/>
          </p:cNvSpPr>
          <p:nvPr>
            <p:ph type="title"/>
          </p:nvPr>
        </p:nvSpPr>
        <p:spPr>
          <a:xfrm>
            <a:off x="540372" y="601572"/>
            <a:ext cx="2059393" cy="913463"/>
          </a:xfrm>
        </p:spPr>
        <p:txBody>
          <a:bodyPr/>
          <a:lstStyle/>
          <a:p>
            <a:r>
              <a:rPr lang="en-IN" dirty="0"/>
              <a:t>Agile:-</a:t>
            </a:r>
          </a:p>
        </p:txBody>
      </p:sp>
      <p:pic>
        <p:nvPicPr>
          <p:cNvPr id="5" name="Content Placeholder 4">
            <a:extLst>
              <a:ext uri="{FF2B5EF4-FFF2-40B4-BE49-F238E27FC236}">
                <a16:creationId xmlns:a16="http://schemas.microsoft.com/office/drawing/2014/main" id="{C60B3824-4B6C-A40A-7495-357BDC6FB6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30" y="1"/>
            <a:ext cx="9114770" cy="6858000"/>
          </a:xfrm>
        </p:spPr>
      </p:pic>
    </p:spTree>
    <p:extLst>
      <p:ext uri="{BB962C8B-B14F-4D97-AF65-F5344CB8AC3E}">
        <p14:creationId xmlns:p14="http://schemas.microsoft.com/office/powerpoint/2010/main" val="71568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BBEA-D9EA-09F5-F410-634DA7F77E90}"/>
              </a:ext>
            </a:extLst>
          </p:cNvPr>
          <p:cNvSpPr>
            <a:spLocks noGrp="1"/>
          </p:cNvSpPr>
          <p:nvPr>
            <p:ph type="title"/>
          </p:nvPr>
        </p:nvSpPr>
        <p:spPr>
          <a:xfrm>
            <a:off x="824068" y="1379998"/>
            <a:ext cx="7200897" cy="977900"/>
          </a:xfrm>
        </p:spPr>
        <p:txBody>
          <a:bodyPr>
            <a:normAutofit fontScale="90000"/>
          </a:bodyPr>
          <a:lstStyle/>
          <a:p>
            <a:pPr algn="l"/>
            <a:br>
              <a:rPr lang="en-IN" b="0" i="0" dirty="0">
                <a:solidFill>
                  <a:schemeClr val="accent4">
                    <a:lumMod val="60000"/>
                    <a:lumOff val="40000"/>
                  </a:schemeClr>
                </a:solidFill>
                <a:effectLst/>
                <a:latin typeface="Arial" panose="020B0604020202020204" pitchFamily="34" charset="0"/>
              </a:rPr>
            </a:br>
            <a:r>
              <a:rPr lang="en-IN" b="0" i="0" dirty="0">
                <a:solidFill>
                  <a:schemeClr val="accent4">
                    <a:lumMod val="60000"/>
                    <a:lumOff val="40000"/>
                  </a:schemeClr>
                </a:solidFill>
                <a:effectLst/>
                <a:latin typeface="Arial" panose="020B0604020202020204" pitchFamily="34" charset="0"/>
              </a:rPr>
              <a:t> </a:t>
            </a:r>
            <a:br>
              <a:rPr lang="en-IN" b="0" i="0" dirty="0">
                <a:solidFill>
                  <a:schemeClr val="accent4">
                    <a:lumMod val="60000"/>
                    <a:lumOff val="40000"/>
                  </a:schemeClr>
                </a:solidFill>
                <a:effectLst/>
                <a:latin typeface="Arial" panose="020B0604020202020204" pitchFamily="34" charset="0"/>
              </a:rPr>
            </a:br>
            <a:br>
              <a:rPr lang="en-IN" b="0" i="0" dirty="0">
                <a:solidFill>
                  <a:schemeClr val="accent4">
                    <a:lumMod val="60000"/>
                    <a:lumOff val="40000"/>
                  </a:schemeClr>
                </a:solidFill>
                <a:effectLst/>
                <a:latin typeface="Arial" panose="020B0604020202020204" pitchFamily="34" charset="0"/>
              </a:rPr>
            </a:br>
            <a:br>
              <a:rPr lang="en-IN" b="0" i="0" dirty="0">
                <a:solidFill>
                  <a:schemeClr val="accent4">
                    <a:lumMod val="60000"/>
                    <a:lumOff val="40000"/>
                  </a:schemeClr>
                </a:solidFill>
                <a:effectLst/>
                <a:latin typeface="Arial" panose="020B0604020202020204" pitchFamily="34" charset="0"/>
              </a:rPr>
            </a:br>
            <a:br>
              <a:rPr lang="en-IN" b="0" i="0" dirty="0">
                <a:solidFill>
                  <a:schemeClr val="accent4">
                    <a:lumMod val="60000"/>
                    <a:lumOff val="40000"/>
                  </a:schemeClr>
                </a:solidFill>
                <a:effectLst/>
                <a:latin typeface="Arial" panose="020B0604020202020204" pitchFamily="34" charset="0"/>
              </a:rPr>
            </a:br>
            <a:br>
              <a:rPr lang="en-IN" b="0" i="0" dirty="0">
                <a:solidFill>
                  <a:schemeClr val="accent4">
                    <a:lumMod val="60000"/>
                    <a:lumOff val="40000"/>
                  </a:schemeClr>
                </a:solidFill>
                <a:effectLst/>
                <a:latin typeface="Arial" panose="020B0604020202020204" pitchFamily="34" charset="0"/>
              </a:rPr>
            </a:br>
            <a:r>
              <a:rPr lang="en-IN" dirty="0">
                <a:solidFill>
                  <a:schemeClr val="accent4">
                    <a:lumMod val="60000"/>
                    <a:lumOff val="40000"/>
                  </a:schemeClr>
                </a:solidFill>
                <a:latin typeface="Arial" panose="020B0604020202020204" pitchFamily="34" charset="0"/>
              </a:rPr>
              <a:t>P</a:t>
            </a:r>
            <a:r>
              <a:rPr lang="en-IN" b="0" i="0" dirty="0">
                <a:solidFill>
                  <a:schemeClr val="accent4">
                    <a:lumMod val="60000"/>
                    <a:lumOff val="40000"/>
                  </a:schemeClr>
                </a:solidFill>
                <a:effectLst/>
                <a:latin typeface="Arial" panose="020B0604020202020204" pitchFamily="34" charset="0"/>
              </a:rPr>
              <a:t>rinciples of Agile Manifesto:-</a:t>
            </a:r>
            <a:br>
              <a:rPr lang="en-IN" b="0" i="0" dirty="0">
                <a:solidFill>
                  <a:schemeClr val="accent4">
                    <a:lumMod val="60000"/>
                    <a:lumOff val="40000"/>
                  </a:schemeClr>
                </a:solidFill>
                <a:effectLst/>
                <a:latin typeface="Arial" panose="020B0604020202020204" pitchFamily="34" charset="0"/>
              </a:rPr>
            </a:br>
            <a:br>
              <a:rPr lang="en-IN" b="0" i="0" dirty="0">
                <a:solidFill>
                  <a:schemeClr val="accent4">
                    <a:lumMod val="60000"/>
                    <a:lumOff val="40000"/>
                  </a:schemeClr>
                </a:solidFill>
                <a:effectLst/>
                <a:latin typeface="Arial" panose="020B0604020202020204" pitchFamily="34" charset="0"/>
              </a:rPr>
            </a:br>
            <a:br>
              <a:rPr lang="en-IN" b="0" i="0" dirty="0">
                <a:solidFill>
                  <a:schemeClr val="accent4">
                    <a:lumMod val="60000"/>
                    <a:lumOff val="40000"/>
                  </a:schemeClr>
                </a:solidFill>
                <a:effectLst/>
                <a:latin typeface="Arial" panose="020B0604020202020204" pitchFamily="34" charset="0"/>
              </a:rPr>
            </a:br>
            <a:br>
              <a:rPr lang="en-US" dirty="0"/>
            </a:br>
            <a:br>
              <a:rPr lang="en-US" dirty="0"/>
            </a:br>
            <a:endParaRPr lang="en-IN" dirty="0">
              <a:solidFill>
                <a:schemeClr val="accent4">
                  <a:lumMod val="60000"/>
                  <a:lumOff val="40000"/>
                </a:schemeClr>
              </a:solidFill>
            </a:endParaRPr>
          </a:p>
        </p:txBody>
      </p:sp>
      <p:sp>
        <p:nvSpPr>
          <p:cNvPr id="3" name="Content Placeholder 2">
            <a:extLst>
              <a:ext uri="{FF2B5EF4-FFF2-40B4-BE49-F238E27FC236}">
                <a16:creationId xmlns:a16="http://schemas.microsoft.com/office/drawing/2014/main" id="{22EDFABD-4DB6-4DEB-CF3E-D8150A06F94A}"/>
              </a:ext>
            </a:extLst>
          </p:cNvPr>
          <p:cNvSpPr>
            <a:spLocks noGrp="1"/>
          </p:cNvSpPr>
          <p:nvPr>
            <p:ph idx="1"/>
          </p:nvPr>
        </p:nvSpPr>
        <p:spPr/>
        <p:txBody>
          <a:bodyPr>
            <a:normAutofit fontScale="25000" lnSpcReduction="20000"/>
          </a:bodyPr>
          <a:lstStyle/>
          <a:p>
            <a:pPr marL="0" indent="0">
              <a:buNone/>
            </a:pPr>
            <a:r>
              <a:rPr lang="en-US" sz="6000" dirty="0">
                <a:solidFill>
                  <a:srgbClr val="666666"/>
                </a:solidFill>
                <a:latin typeface="Arial" panose="020B0604020202020204" pitchFamily="34" charset="0"/>
              </a:rPr>
              <a:t>There are 12 principles in Agile Manifesto:</a:t>
            </a:r>
          </a:p>
          <a:p>
            <a:pPr algn="l">
              <a:buFont typeface="Arial" panose="020B0604020202020204" pitchFamily="34" charset="0"/>
              <a:buChar char="•"/>
            </a:pPr>
            <a:r>
              <a:rPr lang="en-US" sz="6000" dirty="0">
                <a:solidFill>
                  <a:srgbClr val="666666"/>
                </a:solidFill>
                <a:latin typeface="Arial" panose="020B0604020202020204" pitchFamily="34" charset="0"/>
              </a:rPr>
              <a:t>Meeting end users' needs with early and Assembling a motivated team, providing them with the right environment and support, and trusting them.</a:t>
            </a:r>
          </a:p>
          <a:p>
            <a:pPr algn="l">
              <a:buFont typeface="Arial" panose="020B0604020202020204" pitchFamily="34" charset="0"/>
              <a:buChar char="•"/>
            </a:pPr>
            <a:r>
              <a:rPr lang="en-US" sz="6000" dirty="0">
                <a:solidFill>
                  <a:srgbClr val="666666"/>
                </a:solidFill>
                <a:latin typeface="Arial" panose="020B0604020202020204" pitchFamily="34" charset="0"/>
              </a:rPr>
              <a:t>Communicating face-to-face regularly continuous  delivery of work.</a:t>
            </a:r>
          </a:p>
          <a:p>
            <a:pPr algn="l">
              <a:buFont typeface="Arial" panose="020B0604020202020204" pitchFamily="34" charset="0"/>
              <a:buChar char="•"/>
            </a:pPr>
            <a:r>
              <a:rPr lang="en-US" sz="6000" dirty="0">
                <a:solidFill>
                  <a:srgbClr val="666666"/>
                </a:solidFill>
                <a:latin typeface="Arial" panose="020B0604020202020204" pitchFamily="34" charset="0"/>
              </a:rPr>
              <a:t>Being open to changes in requirements even late in the project.</a:t>
            </a:r>
          </a:p>
          <a:p>
            <a:pPr algn="l">
              <a:buFont typeface="Arial" panose="020B0604020202020204" pitchFamily="34" charset="0"/>
              <a:buChar char="•"/>
            </a:pPr>
            <a:r>
              <a:rPr lang="en-US" sz="6000" dirty="0">
                <a:solidFill>
                  <a:srgbClr val="666666"/>
                </a:solidFill>
                <a:latin typeface="Arial" panose="020B0604020202020204" pitchFamily="34" charset="0"/>
              </a:rPr>
              <a:t>Delivering completed work at regular intervals, preferably short ones.</a:t>
            </a:r>
          </a:p>
          <a:p>
            <a:pPr algn="l">
              <a:buFont typeface="Arial" panose="020B0604020202020204" pitchFamily="34" charset="0"/>
              <a:buChar char="•"/>
            </a:pPr>
            <a:r>
              <a:rPr lang="en-US" sz="6000" dirty="0">
                <a:solidFill>
                  <a:srgbClr val="666666"/>
                </a:solidFill>
                <a:latin typeface="Arial" panose="020B0604020202020204" pitchFamily="34" charset="0"/>
              </a:rPr>
              <a:t>Working with the project team and business owners daily.</a:t>
            </a:r>
          </a:p>
          <a:p>
            <a:pPr algn="l">
              <a:buFont typeface="Arial" panose="020B0604020202020204" pitchFamily="34" charset="0"/>
              <a:buChar char="•"/>
            </a:pPr>
            <a:r>
              <a:rPr lang="en-US" sz="6000" dirty="0">
                <a:solidFill>
                  <a:srgbClr val="666666"/>
                </a:solidFill>
                <a:latin typeface="Arial" panose="020B0604020202020204" pitchFamily="34" charset="0"/>
              </a:rPr>
              <a:t>Assembling a motivated team, providing them with the right environment and support, and trusting them.</a:t>
            </a:r>
          </a:p>
          <a:p>
            <a:pPr algn="l">
              <a:buFont typeface="Arial" panose="020B0604020202020204" pitchFamily="34" charset="0"/>
              <a:buChar char="•"/>
            </a:pPr>
            <a:r>
              <a:rPr lang="en-US" sz="6000" dirty="0">
                <a:solidFill>
                  <a:srgbClr val="666666"/>
                </a:solidFill>
                <a:latin typeface="Arial" panose="020B0604020202020204" pitchFamily="34" charset="0"/>
              </a:rPr>
              <a:t>Communicating face-to-face regularly.</a:t>
            </a:r>
          </a:p>
          <a:p>
            <a:pPr marL="0" indent="0">
              <a:buNone/>
            </a:pPr>
            <a:br>
              <a:rPr lang="en-US" dirty="0"/>
            </a:br>
            <a:br>
              <a:rPr lang="en-US" dirty="0"/>
            </a:br>
            <a:br>
              <a:rPr lang="en-US" dirty="0"/>
            </a:br>
            <a:br>
              <a:rPr lang="en-US" dirty="0"/>
            </a:br>
            <a:endParaRPr lang="en-IN" dirty="0"/>
          </a:p>
        </p:txBody>
      </p:sp>
    </p:spTree>
    <p:extLst>
      <p:ext uri="{BB962C8B-B14F-4D97-AF65-F5344CB8AC3E}">
        <p14:creationId xmlns:p14="http://schemas.microsoft.com/office/powerpoint/2010/main" val="1293136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78FA-468D-15A7-CC58-E89A1AE14ECF}"/>
              </a:ext>
            </a:extLst>
          </p:cNvPr>
          <p:cNvSpPr>
            <a:spLocks noGrp="1"/>
          </p:cNvSpPr>
          <p:nvPr>
            <p:ph type="title"/>
          </p:nvPr>
        </p:nvSpPr>
        <p:spPr/>
        <p:txBody>
          <a:bodyPr>
            <a:normAutofit/>
          </a:bodyPr>
          <a:lstStyle/>
          <a:p>
            <a:r>
              <a:rPr lang="en-IN" sz="600" dirty="0"/>
              <a:t>.</a:t>
            </a:r>
          </a:p>
        </p:txBody>
      </p:sp>
      <p:sp>
        <p:nvSpPr>
          <p:cNvPr id="3" name="Content Placeholder 2">
            <a:extLst>
              <a:ext uri="{FF2B5EF4-FFF2-40B4-BE49-F238E27FC236}">
                <a16:creationId xmlns:a16="http://schemas.microsoft.com/office/drawing/2014/main" id="{D9542B53-B420-79C1-91F4-7C43890852F4}"/>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0" i="0" dirty="0">
                <a:solidFill>
                  <a:srgbClr val="666666"/>
                </a:solidFill>
                <a:effectLst/>
                <a:latin typeface="Arial" panose="020B0604020202020204" pitchFamily="34" charset="0"/>
              </a:rPr>
              <a:t>Using completed work to measure progress.</a:t>
            </a:r>
          </a:p>
          <a:p>
            <a:pPr algn="l">
              <a:buFont typeface="Arial" panose="020B0604020202020204" pitchFamily="34" charset="0"/>
              <a:buChar char="•"/>
            </a:pPr>
            <a:r>
              <a:rPr lang="en-US" b="0" i="0" dirty="0">
                <a:solidFill>
                  <a:srgbClr val="666666"/>
                </a:solidFill>
                <a:effectLst/>
                <a:latin typeface="Arial" panose="020B0604020202020204" pitchFamily="34" charset="0"/>
              </a:rPr>
              <a:t>Creating processes that promote sustainable efforts and a constant pace of work.</a:t>
            </a:r>
          </a:p>
          <a:p>
            <a:pPr algn="l">
              <a:buFont typeface="Arial" panose="020B0604020202020204" pitchFamily="34" charset="0"/>
              <a:buChar char="•"/>
            </a:pPr>
            <a:r>
              <a:rPr lang="en-US" b="0" i="0" dirty="0">
                <a:solidFill>
                  <a:srgbClr val="666666"/>
                </a:solidFill>
                <a:effectLst/>
                <a:latin typeface="Arial" panose="020B0604020202020204" pitchFamily="34" charset="0"/>
              </a:rPr>
              <a:t>Requiring continuous attention to excellence through good design.</a:t>
            </a:r>
          </a:p>
          <a:p>
            <a:pPr algn="l">
              <a:buFont typeface="Arial" panose="020B0604020202020204" pitchFamily="34" charset="0"/>
              <a:buChar char="•"/>
            </a:pPr>
            <a:r>
              <a:rPr lang="en-US" b="0" i="0" dirty="0">
                <a:solidFill>
                  <a:srgbClr val="666666"/>
                </a:solidFill>
                <a:effectLst/>
                <a:latin typeface="Arial" panose="020B0604020202020204" pitchFamily="34" charset="0"/>
              </a:rPr>
              <a:t>Encouraging simplicity.</a:t>
            </a:r>
          </a:p>
          <a:p>
            <a:pPr algn="l">
              <a:buFont typeface="Arial" panose="020B0604020202020204" pitchFamily="34" charset="0"/>
              <a:buChar char="•"/>
            </a:pPr>
            <a:r>
              <a:rPr lang="en-US" b="0" i="0" dirty="0">
                <a:solidFill>
                  <a:srgbClr val="666666"/>
                </a:solidFill>
                <a:effectLst/>
                <a:latin typeface="Arial" panose="020B0604020202020204" pitchFamily="34" charset="0"/>
              </a:rPr>
              <a:t>Recognizing that the best work emerges from self-organized teams that deliver the best architectures and designs.</a:t>
            </a:r>
          </a:p>
          <a:p>
            <a:pPr algn="l">
              <a:buFont typeface="Arial" panose="020B0604020202020204" pitchFamily="34" charset="0"/>
              <a:buChar char="•"/>
            </a:pPr>
            <a:r>
              <a:rPr lang="en-US" b="0" i="0" dirty="0">
                <a:solidFill>
                  <a:srgbClr val="666666"/>
                </a:solidFill>
                <a:effectLst/>
                <a:latin typeface="Arial" panose="020B0604020202020204" pitchFamily="34" charset="0"/>
              </a:rPr>
              <a:t>Reflecting regularly on how the team can be more effective and fine-tuning and adjusting the approach.</a:t>
            </a:r>
          </a:p>
          <a:p>
            <a:pPr marL="0" indent="0">
              <a:buNone/>
            </a:pPr>
            <a:br>
              <a:rPr lang="en-US" dirty="0"/>
            </a:br>
            <a:endParaRPr lang="en-IN" dirty="0"/>
          </a:p>
        </p:txBody>
      </p:sp>
    </p:spTree>
    <p:extLst>
      <p:ext uri="{BB962C8B-B14F-4D97-AF65-F5344CB8AC3E}">
        <p14:creationId xmlns:p14="http://schemas.microsoft.com/office/powerpoint/2010/main" val="322257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8277-3466-79B9-81CB-281B63D92510}"/>
              </a:ext>
            </a:extLst>
          </p:cNvPr>
          <p:cNvSpPr>
            <a:spLocks noGrp="1"/>
          </p:cNvSpPr>
          <p:nvPr>
            <p:ph type="title"/>
          </p:nvPr>
        </p:nvSpPr>
        <p:spPr/>
        <p:txBody>
          <a:bodyPr>
            <a:normAutofit fontScale="90000"/>
          </a:bodyPr>
          <a:lstStyle/>
          <a:p>
            <a:r>
              <a:rPr lang="en-US" b="1" i="0" dirty="0">
                <a:solidFill>
                  <a:schemeClr val="accent4"/>
                </a:solidFill>
                <a:effectLst/>
                <a:latin typeface="TT_Norms_Pro"/>
              </a:rPr>
              <a:t> Agile Methodology in Project Management</a:t>
            </a:r>
            <a:br>
              <a:rPr lang="en-US" b="1" i="0" dirty="0">
                <a:solidFill>
                  <a:schemeClr val="accent4"/>
                </a:solidFill>
                <a:effectLst/>
                <a:latin typeface="TT_Norms_Pro"/>
              </a:rPr>
            </a:br>
            <a:endParaRPr lang="en-IN" dirty="0">
              <a:solidFill>
                <a:schemeClr val="accent4"/>
              </a:solidFill>
            </a:endParaRPr>
          </a:p>
        </p:txBody>
      </p:sp>
      <p:sp>
        <p:nvSpPr>
          <p:cNvPr id="3" name="Content Placeholder 2">
            <a:extLst>
              <a:ext uri="{FF2B5EF4-FFF2-40B4-BE49-F238E27FC236}">
                <a16:creationId xmlns:a16="http://schemas.microsoft.com/office/drawing/2014/main" id="{24DDAA7A-5FF7-59CA-9B37-4F74042EA290}"/>
              </a:ext>
            </a:extLst>
          </p:cNvPr>
          <p:cNvSpPr>
            <a:spLocks noGrp="1"/>
          </p:cNvSpPr>
          <p:nvPr>
            <p:ph idx="1"/>
          </p:nvPr>
        </p:nvSpPr>
        <p:spPr/>
        <p:txBody>
          <a:bodyPr/>
          <a:lstStyle/>
          <a:p>
            <a:r>
              <a:rPr lang="en-US" b="0" i="0" dirty="0">
                <a:solidFill>
                  <a:srgbClr val="2B3857"/>
                </a:solidFill>
                <a:effectLst/>
                <a:latin typeface="TT_Norms_Pro"/>
              </a:rPr>
              <a:t>The Agile methodology is a way to manage a project by breaking it up into several phases. It involves constant collaboration with stakeholders and continuous improvement at every stage. Once the work begins, teams cycle through a process of planning, executing, and evaluating. Continuous collaboration is vital, both with team members and project stakeholders.</a:t>
            </a:r>
            <a:endParaRPr lang="en-IN" dirty="0"/>
          </a:p>
        </p:txBody>
      </p:sp>
    </p:spTree>
    <p:extLst>
      <p:ext uri="{BB962C8B-B14F-4D97-AF65-F5344CB8AC3E}">
        <p14:creationId xmlns:p14="http://schemas.microsoft.com/office/powerpoint/2010/main" val="1871004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69E7-6E98-F2CD-B8F1-3C6F4DDDC9A9}"/>
              </a:ext>
            </a:extLst>
          </p:cNvPr>
          <p:cNvSpPr>
            <a:spLocks noGrp="1"/>
          </p:cNvSpPr>
          <p:nvPr>
            <p:ph type="title"/>
          </p:nvPr>
        </p:nvSpPr>
        <p:spPr>
          <a:xfrm>
            <a:off x="1172633" y="922868"/>
            <a:ext cx="6798734" cy="1303867"/>
          </a:xfrm>
        </p:spPr>
        <p:txBody>
          <a:bodyPr>
            <a:normAutofit fontScale="90000"/>
          </a:bodyPr>
          <a:lstStyle/>
          <a:p>
            <a:r>
              <a:rPr lang="en-US" b="1" i="0" dirty="0">
                <a:solidFill>
                  <a:schemeClr val="accent4">
                    <a:lumMod val="60000"/>
                    <a:lumOff val="40000"/>
                  </a:schemeClr>
                </a:solidFill>
                <a:effectLst/>
                <a:latin typeface="Source Sans Pro"/>
              </a:rPr>
              <a:t>Industries that use Agile methods</a:t>
            </a:r>
            <a:br>
              <a:rPr lang="en-US" b="1" i="0" dirty="0">
                <a:solidFill>
                  <a:srgbClr val="1F1F1F"/>
                </a:solidFill>
                <a:effectLst/>
                <a:latin typeface="Source Sans Pro"/>
              </a:rPr>
            </a:br>
            <a:endParaRPr lang="en-IN" dirty="0"/>
          </a:p>
        </p:txBody>
      </p:sp>
      <p:sp>
        <p:nvSpPr>
          <p:cNvPr id="3" name="Content Placeholder 2">
            <a:extLst>
              <a:ext uri="{FF2B5EF4-FFF2-40B4-BE49-F238E27FC236}">
                <a16:creationId xmlns:a16="http://schemas.microsoft.com/office/drawing/2014/main" id="{03D8A4F6-4FD9-C83A-FB28-118385AF1D5A}"/>
              </a:ext>
            </a:extLst>
          </p:cNvPr>
          <p:cNvSpPr>
            <a:spLocks noGrp="1"/>
          </p:cNvSpPr>
          <p:nvPr>
            <p:ph idx="1"/>
          </p:nvPr>
        </p:nvSpPr>
        <p:spPr/>
        <p:txBody>
          <a:bodyPr/>
          <a:lstStyle/>
          <a:p>
            <a:pPr algn="l"/>
            <a:r>
              <a:rPr lang="en-US" b="0" i="0" dirty="0">
                <a:solidFill>
                  <a:srgbClr val="1F1F1F"/>
                </a:solidFill>
                <a:effectLst/>
                <a:latin typeface="Source Sans Pro"/>
              </a:rPr>
              <a:t>Agile grew from the minds of a group of software development project managers. Since then, it has continued to be popular in software development, but has expanded to many other industries as well. These include finance, IT, business, fashion, biotechnology, and even construction among many others.</a:t>
            </a:r>
          </a:p>
          <a:p>
            <a:endParaRPr lang="en-IN" dirty="0"/>
          </a:p>
        </p:txBody>
      </p:sp>
    </p:spTree>
    <p:extLst>
      <p:ext uri="{BB962C8B-B14F-4D97-AF65-F5344CB8AC3E}">
        <p14:creationId xmlns:p14="http://schemas.microsoft.com/office/powerpoint/2010/main" val="162700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AF47-FA09-7749-698A-9F6BBA92A122}"/>
              </a:ext>
            </a:extLst>
          </p:cNvPr>
          <p:cNvSpPr>
            <a:spLocks noGrp="1"/>
          </p:cNvSpPr>
          <p:nvPr>
            <p:ph type="title"/>
          </p:nvPr>
        </p:nvSpPr>
        <p:spPr/>
        <p:txBody>
          <a:bodyPr>
            <a:normAutofit/>
          </a:bodyPr>
          <a:lstStyle/>
          <a:p>
            <a:r>
              <a:rPr lang="en-IN" sz="800" dirty="0"/>
              <a:t>.</a:t>
            </a:r>
          </a:p>
        </p:txBody>
      </p:sp>
      <p:sp>
        <p:nvSpPr>
          <p:cNvPr id="3" name="Content Placeholder 2">
            <a:extLst>
              <a:ext uri="{FF2B5EF4-FFF2-40B4-BE49-F238E27FC236}">
                <a16:creationId xmlns:a16="http://schemas.microsoft.com/office/drawing/2014/main" id="{8109D083-8752-9BAE-0057-9CF626BA0850}"/>
              </a:ext>
            </a:extLst>
          </p:cNvPr>
          <p:cNvSpPr>
            <a:spLocks noGrp="1"/>
          </p:cNvSpPr>
          <p:nvPr>
            <p:ph idx="1"/>
          </p:nvPr>
        </p:nvSpPr>
        <p:spPr/>
        <p:txBody>
          <a:bodyPr>
            <a:normAutofit fontScale="92500"/>
          </a:bodyPr>
          <a:lstStyle/>
          <a:p>
            <a:pPr algn="l"/>
            <a:r>
              <a:rPr lang="en-US" b="0" i="0" dirty="0">
                <a:solidFill>
                  <a:srgbClr val="2B3857"/>
                </a:solidFill>
                <a:effectLst/>
                <a:latin typeface="TT_Norms_Pro"/>
              </a:rPr>
              <a:t>The </a:t>
            </a:r>
            <a:r>
              <a:rPr lang="en-IN" b="0" i="0" dirty="0">
                <a:solidFill>
                  <a:srgbClr val="2B3857"/>
                </a:solidFill>
                <a:effectLst/>
                <a:latin typeface="TT_Norms_Pro"/>
              </a:rPr>
              <a:t> </a:t>
            </a:r>
            <a:r>
              <a:rPr lang="en-IN" dirty="0">
                <a:solidFill>
                  <a:srgbClr val="009669"/>
                </a:solidFill>
                <a:latin typeface="TT_Norms_Pro"/>
              </a:rPr>
              <a:t>A</a:t>
            </a:r>
            <a:r>
              <a:rPr lang="en-IN" b="0" i="0" dirty="0">
                <a:solidFill>
                  <a:srgbClr val="009669"/>
                </a:solidFill>
                <a:effectLst/>
                <a:latin typeface="TT_Norms_Pro"/>
              </a:rPr>
              <a:t>gile </a:t>
            </a:r>
            <a:r>
              <a:rPr lang="en-IN" dirty="0">
                <a:solidFill>
                  <a:srgbClr val="009669"/>
                </a:solidFill>
                <a:latin typeface="TT_Norms_Pro"/>
              </a:rPr>
              <a:t>M</a:t>
            </a:r>
            <a:r>
              <a:rPr lang="en-IN" b="0" i="0" dirty="0">
                <a:solidFill>
                  <a:srgbClr val="009669"/>
                </a:solidFill>
                <a:effectLst/>
                <a:latin typeface="TT_Norms_Pro"/>
              </a:rPr>
              <a:t>anifesto of </a:t>
            </a:r>
            <a:r>
              <a:rPr lang="en-IN" dirty="0">
                <a:solidFill>
                  <a:srgbClr val="009669"/>
                </a:solidFill>
                <a:latin typeface="TT_Norms_Pro"/>
              </a:rPr>
              <a:t>S</a:t>
            </a:r>
            <a:r>
              <a:rPr lang="en-IN" b="0" i="0" dirty="0">
                <a:solidFill>
                  <a:srgbClr val="009669"/>
                </a:solidFill>
                <a:effectLst/>
                <a:latin typeface="TT_Norms_Pro"/>
              </a:rPr>
              <a:t>oftware </a:t>
            </a:r>
            <a:r>
              <a:rPr lang="en-IN" dirty="0">
                <a:solidFill>
                  <a:srgbClr val="009669"/>
                </a:solidFill>
                <a:latin typeface="TT_Norms_Pro"/>
              </a:rPr>
              <a:t>D</a:t>
            </a:r>
            <a:r>
              <a:rPr lang="en-IN" b="0" i="0" dirty="0">
                <a:solidFill>
                  <a:srgbClr val="009669"/>
                </a:solidFill>
                <a:effectLst/>
                <a:latin typeface="TT_Norms_Pro"/>
              </a:rPr>
              <a:t>evelopment </a:t>
            </a:r>
            <a:r>
              <a:rPr lang="en-US" b="0" i="0" dirty="0">
                <a:solidFill>
                  <a:srgbClr val="2B3857"/>
                </a:solidFill>
                <a:effectLst/>
                <a:latin typeface="TT_Norms_Pro"/>
              </a:rPr>
              <a:t>put forth a groundbreaking mindset on delivering value and collaborating with customers when it was created in 2001. </a:t>
            </a:r>
            <a:r>
              <a:rPr lang="en-US" b="0" i="0" dirty="0" err="1">
                <a:solidFill>
                  <a:srgbClr val="2B3857"/>
                </a:solidFill>
                <a:effectLst/>
                <a:latin typeface="TT_Norms_Pro"/>
              </a:rPr>
              <a:t>Agile</a:t>
            </a:r>
            <a:r>
              <a:rPr lang="en-US" dirty="0" err="1">
                <a:solidFill>
                  <a:srgbClr val="2B3857"/>
                </a:solidFill>
                <a:latin typeface="TT_Norms_Pro"/>
              </a:rPr>
              <a:t>’s</a:t>
            </a:r>
            <a:r>
              <a:rPr lang="en-US" b="0" i="0" dirty="0">
                <a:solidFill>
                  <a:srgbClr val="2B3857"/>
                </a:solidFill>
                <a:effectLst/>
                <a:latin typeface="TT_Norms_Pro"/>
              </a:rPr>
              <a:t> four main values are:</a:t>
            </a:r>
          </a:p>
          <a:p>
            <a:pPr algn="l">
              <a:buFont typeface="Arial" panose="020B0604020202020204" pitchFamily="34" charset="0"/>
              <a:buChar char="•"/>
            </a:pPr>
            <a:r>
              <a:rPr lang="en-US" b="0" i="0" dirty="0">
                <a:solidFill>
                  <a:srgbClr val="2B3857"/>
                </a:solidFill>
                <a:effectLst/>
                <a:latin typeface="TT_Norms_Pro"/>
              </a:rPr>
              <a:t>Individuals and interactions over processes and tools</a:t>
            </a:r>
          </a:p>
          <a:p>
            <a:pPr algn="l">
              <a:buFont typeface="Arial" panose="020B0604020202020204" pitchFamily="34" charset="0"/>
              <a:buChar char="•"/>
            </a:pPr>
            <a:r>
              <a:rPr lang="en-US" b="0" i="0" dirty="0">
                <a:solidFill>
                  <a:srgbClr val="2B3857"/>
                </a:solidFill>
                <a:effectLst/>
                <a:latin typeface="TT_Norms_Pro"/>
              </a:rPr>
              <a:t>Working software over comprehensive documentation</a:t>
            </a:r>
          </a:p>
          <a:p>
            <a:pPr algn="l">
              <a:buFont typeface="Arial" panose="020B0604020202020204" pitchFamily="34" charset="0"/>
              <a:buChar char="•"/>
            </a:pPr>
            <a:r>
              <a:rPr lang="en-US" b="0" i="0" dirty="0">
                <a:solidFill>
                  <a:srgbClr val="2B3857"/>
                </a:solidFill>
                <a:effectLst/>
                <a:latin typeface="TT_Norms_Pro"/>
              </a:rPr>
              <a:t>Customer collaboration over contract negotiation</a:t>
            </a:r>
          </a:p>
          <a:p>
            <a:pPr algn="l">
              <a:buFont typeface="Arial" panose="020B0604020202020204" pitchFamily="34" charset="0"/>
              <a:buChar char="•"/>
            </a:pPr>
            <a:r>
              <a:rPr lang="en-US" b="0" i="0" dirty="0">
                <a:solidFill>
                  <a:srgbClr val="2B3857"/>
                </a:solidFill>
                <a:effectLst/>
                <a:latin typeface="TT_Norms_Pro"/>
              </a:rPr>
              <a:t>Responding to change over following a plan</a:t>
            </a:r>
          </a:p>
          <a:p>
            <a:endParaRPr lang="en-IN" dirty="0"/>
          </a:p>
        </p:txBody>
      </p:sp>
    </p:spTree>
    <p:extLst>
      <p:ext uri="{BB962C8B-B14F-4D97-AF65-F5344CB8AC3E}">
        <p14:creationId xmlns:p14="http://schemas.microsoft.com/office/powerpoint/2010/main" val="28477497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179</TotalTime>
  <Words>779</Words>
  <Application>Microsoft Office PowerPoint</Application>
  <PresentationFormat>On-screen Show (4:3)</PresentationFormat>
  <Paragraphs>69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Arial Rounded MT Bold</vt:lpstr>
      <vt:lpstr>Bahnschrift Light</vt:lpstr>
      <vt:lpstr>Garamond</vt:lpstr>
      <vt:lpstr>Source Sans Pro</vt:lpstr>
      <vt:lpstr>TT_Norms_Pro</vt:lpstr>
      <vt:lpstr>Wingdings</vt:lpstr>
      <vt:lpstr>Organic</vt:lpstr>
      <vt:lpstr>          AGILE  METHODOLOGY</vt:lpstr>
      <vt:lpstr>Content:-</vt:lpstr>
      <vt:lpstr>Agile:-</vt:lpstr>
      <vt:lpstr>Agile:-</vt:lpstr>
      <vt:lpstr>       Principles of Agile Manifesto:-     </vt:lpstr>
      <vt:lpstr>.</vt:lpstr>
      <vt:lpstr> Agile Methodology in Project Management </vt:lpstr>
      <vt:lpstr>Industries that use Agile methods </vt:lpstr>
      <vt:lpstr>.</vt:lpstr>
      <vt:lpstr>  Agile pros and cons  </vt:lpstr>
      <vt:lpstr>  When should you use Agile project management   </vt:lpstr>
      <vt:lpstr>Agile methodologies  &amp;  frameworks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919347339145</dc:creator>
  <cp:lastModifiedBy>919347339145</cp:lastModifiedBy>
  <cp:revision>2</cp:revision>
  <dcterms:created xsi:type="dcterms:W3CDTF">2023-05-03T15:45:41Z</dcterms:created>
  <dcterms:modified xsi:type="dcterms:W3CDTF">2023-05-03T18:45:31Z</dcterms:modified>
</cp:coreProperties>
</file>