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57" r:id="rId4"/>
    <p:sldId id="258" r:id="rId5"/>
    <p:sldId id="259" r:id="rId6"/>
    <p:sldId id="260" r:id="rId7"/>
    <p:sldId id="261" r:id="rId8"/>
    <p:sldId id="267"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E3C8DD3-6AD6-47CE-9335-2C75EA0EE8C5}" type="datetimeFigureOut">
              <a:rPr lang="en-IN" smtClean="0"/>
              <a:t>19-05-2023</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62223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328982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268634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3B22AD-2D32-4F59-9699-733E79C44458}"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40764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2521600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4003825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3832761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444025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265912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408731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401218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26060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147282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4021845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3232826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58153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3C8DD3-6AD6-47CE-9335-2C75EA0EE8C5}" type="datetimeFigureOut">
              <a:rPr lang="en-IN" smtClean="0"/>
              <a:t>19-05-2023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E3B22AD-2D32-4F59-9699-733E79C44458}" type="slidenum">
              <a:rPr lang="en-IN" smtClean="0"/>
              <a:t>‹#›</a:t>
            </a:fld>
            <a:endParaRPr lang="en-IN" dirty="0"/>
          </a:p>
        </p:txBody>
      </p:sp>
    </p:spTree>
    <p:extLst>
      <p:ext uri="{BB962C8B-B14F-4D97-AF65-F5344CB8AC3E}">
        <p14:creationId xmlns:p14="http://schemas.microsoft.com/office/powerpoint/2010/main" val="74582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3C8DD3-6AD6-47CE-9335-2C75EA0EE8C5}" type="datetimeFigureOut">
              <a:rPr lang="en-IN" smtClean="0"/>
              <a:t>19-05-2023</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3B22AD-2D32-4F59-9699-733E79C44458}" type="slidenum">
              <a:rPr lang="en-IN" smtClean="0"/>
              <a:t>‹#›</a:t>
            </a:fld>
            <a:endParaRPr lang="en-IN" dirty="0"/>
          </a:p>
        </p:txBody>
      </p:sp>
    </p:spTree>
    <p:extLst>
      <p:ext uri="{BB962C8B-B14F-4D97-AF65-F5344CB8AC3E}">
        <p14:creationId xmlns:p14="http://schemas.microsoft.com/office/powerpoint/2010/main" val="26226162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138A-AF33-534A-F3D9-5D3618934A80}"/>
              </a:ext>
            </a:extLst>
          </p:cNvPr>
          <p:cNvSpPr>
            <a:spLocks noGrp="1"/>
          </p:cNvSpPr>
          <p:nvPr>
            <p:ph type="ctrTitle"/>
          </p:nvPr>
        </p:nvSpPr>
        <p:spPr/>
        <p:txBody>
          <a:bodyPr/>
          <a:lstStyle/>
          <a:p>
            <a:r>
              <a:rPr lang="en-IN" b="1" i="0" dirty="0">
                <a:solidFill>
                  <a:schemeClr val="accent3">
                    <a:lumMod val="75000"/>
                  </a:schemeClr>
                </a:solidFill>
                <a:effectLst/>
                <a:latin typeface="var(--font-family-heading-lesson-markdown)"/>
              </a:rPr>
              <a:t>Linux system administration</a:t>
            </a:r>
            <a:br>
              <a:rPr lang="en-IN" b="1" i="0" dirty="0">
                <a:solidFill>
                  <a:schemeClr val="accent3">
                    <a:lumMod val="75000"/>
                  </a:schemeClr>
                </a:solidFill>
                <a:effectLst/>
                <a:latin typeface="var(--font-family-heading-lesson-markdown)"/>
              </a:rPr>
            </a:br>
            <a:endParaRPr lang="en-IN" dirty="0">
              <a:solidFill>
                <a:schemeClr val="accent3">
                  <a:lumMod val="75000"/>
                </a:schemeClr>
              </a:solidFill>
            </a:endParaRPr>
          </a:p>
        </p:txBody>
      </p:sp>
      <p:sp>
        <p:nvSpPr>
          <p:cNvPr id="3" name="Subtitle 2">
            <a:extLst>
              <a:ext uri="{FF2B5EF4-FFF2-40B4-BE49-F238E27FC236}">
                <a16:creationId xmlns:a16="http://schemas.microsoft.com/office/drawing/2014/main" id="{D721B9F0-A206-1568-0E37-45D55FD70211}"/>
              </a:ext>
            </a:extLst>
          </p:cNvPr>
          <p:cNvSpPr>
            <a:spLocks noGrp="1"/>
          </p:cNvSpPr>
          <p:nvPr>
            <p:ph type="subTitle" idx="1"/>
          </p:nvPr>
        </p:nvSpPr>
        <p:spPr>
          <a:xfrm>
            <a:off x="6774428" y="3429000"/>
            <a:ext cx="3450950" cy="2226268"/>
          </a:xfrm>
        </p:spPr>
        <p:txBody>
          <a:bodyPr>
            <a:normAutofit fontScale="55000" lnSpcReduction="20000"/>
          </a:bodyPr>
          <a:lstStyle/>
          <a:p>
            <a:r>
              <a:rPr lang="en-IN" dirty="0"/>
              <a:t>      </a:t>
            </a:r>
            <a:r>
              <a:rPr lang="en-IN" sz="2900" dirty="0"/>
              <a:t>done BY</a:t>
            </a:r>
          </a:p>
          <a:p>
            <a:r>
              <a:rPr lang="en-IN" sz="2900" dirty="0">
                <a:solidFill>
                  <a:srgbClr val="7030A0"/>
                </a:solidFill>
              </a:rPr>
              <a:t>       </a:t>
            </a:r>
            <a:r>
              <a:rPr lang="en-IN" sz="2900" dirty="0" err="1">
                <a:solidFill>
                  <a:srgbClr val="7030A0"/>
                </a:solidFill>
              </a:rPr>
              <a:t>k.Shivani</a:t>
            </a:r>
            <a:r>
              <a:rPr lang="en-IN" sz="2900" dirty="0">
                <a:solidFill>
                  <a:srgbClr val="7030A0"/>
                </a:solidFill>
              </a:rPr>
              <a:t> (</a:t>
            </a:r>
            <a:r>
              <a:rPr lang="en-IN" sz="2900" dirty="0" err="1">
                <a:solidFill>
                  <a:srgbClr val="7030A0"/>
                </a:solidFill>
              </a:rPr>
              <a:t>aiml</a:t>
            </a:r>
            <a:r>
              <a:rPr lang="en-IN" sz="2900" dirty="0">
                <a:solidFill>
                  <a:srgbClr val="7030A0"/>
                </a:solidFill>
              </a:rPr>
              <a:t>)</a:t>
            </a:r>
          </a:p>
          <a:p>
            <a:r>
              <a:rPr lang="en-IN" sz="2900" dirty="0">
                <a:solidFill>
                  <a:srgbClr val="7030A0"/>
                </a:solidFill>
              </a:rPr>
              <a:t>       </a:t>
            </a:r>
            <a:r>
              <a:rPr lang="en-IN" sz="2900" dirty="0" err="1">
                <a:solidFill>
                  <a:srgbClr val="7030A0"/>
                </a:solidFill>
              </a:rPr>
              <a:t>m.Lavanya</a:t>
            </a:r>
            <a:r>
              <a:rPr lang="en-IN" sz="2900" dirty="0">
                <a:solidFill>
                  <a:srgbClr val="7030A0"/>
                </a:solidFill>
              </a:rPr>
              <a:t>(ece-3b)</a:t>
            </a:r>
          </a:p>
          <a:p>
            <a:r>
              <a:rPr lang="en-IN" sz="2900" dirty="0">
                <a:solidFill>
                  <a:srgbClr val="7030A0"/>
                </a:solidFill>
              </a:rPr>
              <a:t>       </a:t>
            </a:r>
            <a:r>
              <a:rPr lang="en-IN" sz="2900" dirty="0" err="1">
                <a:solidFill>
                  <a:srgbClr val="7030A0"/>
                </a:solidFill>
              </a:rPr>
              <a:t>m.manideep</a:t>
            </a:r>
            <a:r>
              <a:rPr lang="en-IN" sz="2900" dirty="0">
                <a:solidFill>
                  <a:srgbClr val="7030A0"/>
                </a:solidFill>
              </a:rPr>
              <a:t>(cse-3b)</a:t>
            </a:r>
          </a:p>
          <a:p>
            <a:r>
              <a:rPr lang="en-IN" sz="2900" dirty="0">
                <a:solidFill>
                  <a:srgbClr val="7030A0"/>
                </a:solidFill>
              </a:rPr>
              <a:t>       </a:t>
            </a:r>
            <a:r>
              <a:rPr lang="en-IN" sz="2900" dirty="0" err="1">
                <a:solidFill>
                  <a:srgbClr val="7030A0"/>
                </a:solidFill>
              </a:rPr>
              <a:t>s.chenna</a:t>
            </a:r>
            <a:r>
              <a:rPr lang="en-IN" sz="2900" dirty="0">
                <a:solidFill>
                  <a:srgbClr val="7030A0"/>
                </a:solidFill>
              </a:rPr>
              <a:t> Rao(ece-3c)</a:t>
            </a:r>
          </a:p>
          <a:p>
            <a:r>
              <a:rPr lang="en-IN" sz="2900" dirty="0">
                <a:solidFill>
                  <a:srgbClr val="7030A0"/>
                </a:solidFill>
              </a:rPr>
              <a:t>       </a:t>
            </a:r>
            <a:r>
              <a:rPr lang="en-IN" sz="2900" dirty="0" err="1">
                <a:solidFill>
                  <a:srgbClr val="7030A0"/>
                </a:solidFill>
              </a:rPr>
              <a:t>m.vivek</a:t>
            </a:r>
            <a:r>
              <a:rPr lang="en-IN" sz="2900" dirty="0">
                <a:solidFill>
                  <a:srgbClr val="7030A0"/>
                </a:solidFill>
              </a:rPr>
              <a:t> </a:t>
            </a:r>
            <a:r>
              <a:rPr lang="en-IN" sz="2900" dirty="0" err="1">
                <a:solidFill>
                  <a:srgbClr val="7030A0"/>
                </a:solidFill>
              </a:rPr>
              <a:t>reddy</a:t>
            </a:r>
            <a:r>
              <a:rPr lang="en-IN" sz="2900" dirty="0">
                <a:solidFill>
                  <a:srgbClr val="7030A0"/>
                </a:solidFill>
              </a:rPr>
              <a:t>(ece-3b)</a:t>
            </a:r>
          </a:p>
          <a:p>
            <a:endParaRPr lang="en-IN" dirty="0">
              <a:solidFill>
                <a:srgbClr val="7030A0"/>
              </a:solidFill>
            </a:endParaRPr>
          </a:p>
          <a:p>
            <a:endParaRPr lang="en-IN" dirty="0"/>
          </a:p>
        </p:txBody>
      </p:sp>
    </p:spTree>
    <p:extLst>
      <p:ext uri="{BB962C8B-B14F-4D97-AF65-F5344CB8AC3E}">
        <p14:creationId xmlns:p14="http://schemas.microsoft.com/office/powerpoint/2010/main" val="165192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8777-E2B2-65BE-097A-12895594043C}"/>
              </a:ext>
            </a:extLst>
          </p:cNvPr>
          <p:cNvSpPr>
            <a:spLocks noGrp="1"/>
          </p:cNvSpPr>
          <p:nvPr>
            <p:ph type="ctrTitle"/>
          </p:nvPr>
        </p:nvSpPr>
        <p:spPr>
          <a:xfrm flipV="1">
            <a:off x="1876424" y="922351"/>
            <a:ext cx="8791575" cy="200012"/>
          </a:xfrm>
        </p:spPr>
        <p:txBody>
          <a:bodyPr>
            <a:normAutofit fontScale="90000"/>
          </a:bodyPr>
          <a:lstStyle/>
          <a:p>
            <a:r>
              <a:rPr lang="en-IN" sz="800" dirty="0"/>
              <a:t>.</a:t>
            </a:r>
          </a:p>
        </p:txBody>
      </p:sp>
      <p:sp>
        <p:nvSpPr>
          <p:cNvPr id="3" name="Subtitle 2">
            <a:extLst>
              <a:ext uri="{FF2B5EF4-FFF2-40B4-BE49-F238E27FC236}">
                <a16:creationId xmlns:a16="http://schemas.microsoft.com/office/drawing/2014/main" id="{6ED77290-3D91-AED2-ACD3-16CF2873AF2E}"/>
              </a:ext>
            </a:extLst>
          </p:cNvPr>
          <p:cNvSpPr>
            <a:spLocks noGrp="1"/>
          </p:cNvSpPr>
          <p:nvPr>
            <p:ph type="subTitle" idx="1"/>
          </p:nvPr>
        </p:nvSpPr>
        <p:spPr>
          <a:xfrm>
            <a:off x="1876424" y="683811"/>
            <a:ext cx="9613211" cy="5979382"/>
          </a:xfrm>
        </p:spPr>
        <p:txBody>
          <a:bodyPr/>
          <a:lstStyle/>
          <a:p>
            <a:pPr algn="just"/>
            <a:r>
              <a:rPr lang="en-US" b="1" i="0" dirty="0">
                <a:solidFill>
                  <a:schemeClr val="accent4">
                    <a:lumMod val="75000"/>
                  </a:schemeClr>
                </a:solidFill>
                <a:effectLst/>
                <a:latin typeface="inter-bold"/>
              </a:rPr>
              <a:t>8. rm Command</a:t>
            </a:r>
            <a:endParaRPr lang="en-US" b="0" i="0" dirty="0">
              <a:solidFill>
                <a:schemeClr val="accent4">
                  <a:lumMod val="75000"/>
                </a:schemeClr>
              </a:solidFill>
              <a:effectLst/>
              <a:latin typeface="inter-regular"/>
            </a:endParaRPr>
          </a:p>
          <a:p>
            <a:pPr algn="just"/>
            <a:r>
              <a:rPr lang="en-US" b="0" i="0" dirty="0">
                <a:solidFill>
                  <a:srgbClr val="333333"/>
                </a:solidFill>
                <a:effectLst/>
                <a:latin typeface="inter-regular"/>
              </a:rPr>
              <a:t>The rm command is used to remove a file.</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algn="just"/>
            <a:r>
              <a:rPr lang="en-US" b="0" i="0" dirty="0">
                <a:solidFill>
                  <a:srgbClr val="333333"/>
                </a:solidFill>
                <a:effectLst/>
                <a:latin typeface="inter-regular"/>
              </a:rPr>
              <a:t>rm &lt;file name&gt;</a:t>
            </a:r>
          </a:p>
          <a:p>
            <a:pPr algn="just"/>
            <a:r>
              <a:rPr lang="en-US" b="1" i="0" dirty="0">
                <a:solidFill>
                  <a:schemeClr val="accent2">
                    <a:lumMod val="75000"/>
                  </a:schemeClr>
                </a:solidFill>
                <a:effectLst/>
                <a:latin typeface="inter-bold"/>
              </a:rPr>
              <a:t>9. cp Command</a:t>
            </a:r>
            <a:endParaRPr lang="en-US" b="0" i="0" dirty="0">
              <a:solidFill>
                <a:schemeClr val="accent2">
                  <a:lumMod val="75000"/>
                </a:schemeClr>
              </a:solidFill>
              <a:effectLst/>
              <a:latin typeface="inter-regular"/>
            </a:endParaRPr>
          </a:p>
          <a:p>
            <a:pPr algn="just"/>
            <a:r>
              <a:rPr lang="en-US" b="0" i="0" dirty="0">
                <a:solidFill>
                  <a:srgbClr val="333333"/>
                </a:solidFill>
                <a:effectLst/>
                <a:latin typeface="inter-regular"/>
              </a:rPr>
              <a:t>The cp command is used to copy a file or directory.</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algn="just"/>
            <a:r>
              <a:rPr lang="en-US" b="0" i="0" dirty="0">
                <a:solidFill>
                  <a:srgbClr val="333333"/>
                </a:solidFill>
                <a:effectLst/>
                <a:latin typeface="inter-regular"/>
              </a:rPr>
              <a:t>To copy in the same directory:</a:t>
            </a:r>
          </a:p>
          <a:p>
            <a:pPr algn="just">
              <a:buFont typeface="+mj-lt"/>
              <a:buAutoNum type="arabicPeriod"/>
            </a:pPr>
            <a:r>
              <a:rPr lang="en-US" b="0" i="0" dirty="0">
                <a:solidFill>
                  <a:srgbClr val="000000"/>
                </a:solidFill>
                <a:effectLst/>
                <a:latin typeface="inter-regular"/>
              </a:rPr>
              <a:t>cp </a:t>
            </a:r>
            <a:r>
              <a:rPr lang="en-US" b="1" i="0" dirty="0">
                <a:solidFill>
                  <a:srgbClr val="006699"/>
                </a:solidFill>
                <a:effectLst/>
                <a:latin typeface="inter-regular"/>
              </a:rPr>
              <a:t>&lt;existing</a:t>
            </a:r>
            <a:r>
              <a:rPr lang="en-US" b="0" i="0" dirty="0">
                <a:solidFill>
                  <a:srgbClr val="000000"/>
                </a:solidFill>
                <a:effectLst/>
                <a:latin typeface="inter-regular"/>
              </a:rPr>
              <a:t> file name</a:t>
            </a:r>
            <a:r>
              <a:rPr lang="en-US" b="1" i="0" dirty="0">
                <a:solidFill>
                  <a:srgbClr val="006699"/>
                </a:solidFill>
                <a:effectLst/>
                <a:latin typeface="inter-regular"/>
              </a:rPr>
              <a:t>&gt;</a:t>
            </a:r>
            <a:r>
              <a:rPr lang="en-US" b="0" i="0" dirty="0">
                <a:solidFill>
                  <a:srgbClr val="000000"/>
                </a:solidFill>
                <a:effectLst/>
                <a:latin typeface="inter-regular"/>
              </a:rPr>
              <a:t> </a:t>
            </a:r>
            <a:r>
              <a:rPr lang="en-US" b="1" i="0" dirty="0">
                <a:solidFill>
                  <a:srgbClr val="006699"/>
                </a:solidFill>
                <a:effectLst/>
                <a:latin typeface="inter-regular"/>
              </a:rPr>
              <a:t>&lt;new</a:t>
            </a:r>
            <a:r>
              <a:rPr lang="en-US" b="0" i="0" dirty="0">
                <a:solidFill>
                  <a:srgbClr val="000000"/>
                </a:solidFill>
                <a:effectLst/>
                <a:latin typeface="inter-regular"/>
              </a:rPr>
              <a:t> file name</a:t>
            </a:r>
            <a:r>
              <a:rPr lang="en-US" b="1" i="0" dirty="0">
                <a:solidFill>
                  <a:srgbClr val="006699"/>
                </a:solidFill>
                <a:effectLst/>
                <a:latin typeface="inter-regular"/>
              </a:rPr>
              <a:t>&gt;</a:t>
            </a:r>
            <a:r>
              <a:rPr lang="en-US" b="0" i="0" dirty="0">
                <a:solidFill>
                  <a:srgbClr val="000000"/>
                </a:solidFill>
                <a:effectLst/>
                <a:latin typeface="inter-regular"/>
              </a:rPr>
              <a:t> </a:t>
            </a:r>
          </a:p>
          <a:p>
            <a:endParaRPr lang="en-IN" dirty="0"/>
          </a:p>
        </p:txBody>
      </p:sp>
      <p:sp>
        <p:nvSpPr>
          <p:cNvPr id="4" name="Rectangle 1">
            <a:extLst>
              <a:ext uri="{FF2B5EF4-FFF2-40B4-BE49-F238E27FC236}">
                <a16:creationId xmlns:a16="http://schemas.microsoft.com/office/drawing/2014/main" id="{DB2F78AB-77F0-40DB-2C33-A544690670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Linux Commands with Examples">
            <a:extLst>
              <a:ext uri="{FF2B5EF4-FFF2-40B4-BE49-F238E27FC236}">
                <a16:creationId xmlns:a16="http://schemas.microsoft.com/office/drawing/2014/main" id="{82C45102-9E15-71C1-C301-2AFF6127D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062" y="5406059"/>
            <a:ext cx="57816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nux Commands with Examples">
            <a:extLst>
              <a:ext uri="{FF2B5EF4-FFF2-40B4-BE49-F238E27FC236}">
                <a16:creationId xmlns:a16="http://schemas.microsoft.com/office/drawing/2014/main" id="{C600A3C6-7A47-4BE3-DE06-1F01ACBB0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6925" y="2246203"/>
            <a:ext cx="6372225" cy="40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1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71AE-4BE1-1B6A-9967-3C51DAFB9946}"/>
              </a:ext>
            </a:extLst>
          </p:cNvPr>
          <p:cNvSpPr>
            <a:spLocks noGrp="1"/>
          </p:cNvSpPr>
          <p:nvPr>
            <p:ph type="ctrTitle"/>
          </p:nvPr>
        </p:nvSpPr>
        <p:spPr>
          <a:xfrm flipV="1">
            <a:off x="1876424" y="739471"/>
            <a:ext cx="8791575" cy="382892"/>
          </a:xfrm>
        </p:spPr>
        <p:txBody>
          <a:bodyPr>
            <a:normAutofit/>
          </a:bodyPr>
          <a:lstStyle/>
          <a:p>
            <a:r>
              <a:rPr lang="en-IN" sz="800" dirty="0"/>
              <a:t>.</a:t>
            </a:r>
          </a:p>
        </p:txBody>
      </p:sp>
      <p:sp>
        <p:nvSpPr>
          <p:cNvPr id="3" name="Subtitle 2">
            <a:extLst>
              <a:ext uri="{FF2B5EF4-FFF2-40B4-BE49-F238E27FC236}">
                <a16:creationId xmlns:a16="http://schemas.microsoft.com/office/drawing/2014/main" id="{75B4667C-31B8-2D0C-1484-ADDA18A167B6}"/>
              </a:ext>
            </a:extLst>
          </p:cNvPr>
          <p:cNvSpPr>
            <a:spLocks noGrp="1"/>
          </p:cNvSpPr>
          <p:nvPr>
            <p:ph type="subTitle" idx="1"/>
          </p:nvPr>
        </p:nvSpPr>
        <p:spPr>
          <a:xfrm>
            <a:off x="1812813" y="636105"/>
            <a:ext cx="8791575" cy="5743796"/>
          </a:xfrm>
        </p:spPr>
        <p:txBody>
          <a:bodyPr/>
          <a:lstStyle/>
          <a:p>
            <a:pPr algn="just"/>
            <a:r>
              <a:rPr lang="en-US" b="1" i="0" dirty="0">
                <a:solidFill>
                  <a:schemeClr val="accent1">
                    <a:lumMod val="75000"/>
                  </a:schemeClr>
                </a:solidFill>
                <a:effectLst/>
                <a:latin typeface="inter-bold"/>
              </a:rPr>
              <a:t>10. mv Command</a:t>
            </a:r>
            <a:endParaRPr lang="en-US" b="0" i="0" dirty="0">
              <a:solidFill>
                <a:schemeClr val="accent1">
                  <a:lumMod val="75000"/>
                </a:schemeClr>
              </a:solidFill>
              <a:effectLst/>
              <a:latin typeface="inter-regular"/>
            </a:endParaRPr>
          </a:p>
          <a:p>
            <a:pPr algn="just"/>
            <a:r>
              <a:rPr lang="en-US" b="0" i="0" dirty="0">
                <a:solidFill>
                  <a:srgbClr val="333333"/>
                </a:solidFill>
                <a:effectLst/>
                <a:latin typeface="inter-regular"/>
              </a:rPr>
              <a:t>The mv command is used to move a file or a directory form one location to another location.</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mv </a:t>
            </a:r>
            <a:r>
              <a:rPr lang="en-US" b="1" i="0" dirty="0">
                <a:solidFill>
                  <a:srgbClr val="006699"/>
                </a:solidFill>
                <a:effectLst/>
                <a:latin typeface="inter-regular"/>
              </a:rPr>
              <a:t>&lt;file</a:t>
            </a:r>
            <a:r>
              <a:rPr lang="en-US" b="0" i="0" dirty="0">
                <a:solidFill>
                  <a:srgbClr val="000000"/>
                </a:solidFill>
                <a:effectLst/>
                <a:latin typeface="inter-regular"/>
              </a:rPr>
              <a:t> name</a:t>
            </a:r>
            <a:r>
              <a:rPr lang="en-US" b="1" i="0" dirty="0">
                <a:solidFill>
                  <a:srgbClr val="006699"/>
                </a:solidFill>
                <a:effectLst/>
                <a:latin typeface="inter-regular"/>
              </a:rPr>
              <a:t>&gt;</a:t>
            </a:r>
            <a:r>
              <a:rPr lang="en-US" b="0" i="0" dirty="0">
                <a:solidFill>
                  <a:srgbClr val="000000"/>
                </a:solidFill>
                <a:effectLst/>
                <a:latin typeface="inter-regular"/>
              </a:rPr>
              <a:t> </a:t>
            </a:r>
            <a:r>
              <a:rPr lang="en-US" b="1" i="0" dirty="0">
                <a:solidFill>
                  <a:srgbClr val="006699"/>
                </a:solidFill>
                <a:effectLst/>
                <a:latin typeface="inter-regular"/>
              </a:rPr>
              <a:t>&lt;directory</a:t>
            </a:r>
            <a:r>
              <a:rPr lang="en-US" b="0" i="0" dirty="0">
                <a:solidFill>
                  <a:srgbClr val="000000"/>
                </a:solidFill>
                <a:effectLst/>
                <a:latin typeface="inter-regular"/>
              </a:rPr>
              <a:t> path</a:t>
            </a:r>
            <a:r>
              <a:rPr lang="en-US" b="1" i="0" dirty="0">
                <a:solidFill>
                  <a:srgbClr val="006699"/>
                </a:solidFill>
                <a:effectLst/>
                <a:latin typeface="inter-regular"/>
              </a:rPr>
              <a:t>&gt;</a:t>
            </a:r>
            <a:r>
              <a:rPr lang="en-US" b="0" i="0" dirty="0">
                <a:solidFill>
                  <a:srgbClr val="000000"/>
                </a:solidFill>
                <a:effectLst/>
                <a:latin typeface="inter-regular"/>
              </a:rPr>
              <a:t> </a:t>
            </a:r>
          </a:p>
          <a:p>
            <a:pPr algn="just">
              <a:buFont typeface="+mj-lt"/>
              <a:buAutoNum type="arabicPeriod"/>
            </a:pPr>
            <a:endParaRPr lang="en-US" dirty="0">
              <a:solidFill>
                <a:srgbClr val="000000"/>
              </a:solidFill>
              <a:latin typeface="inter-regular"/>
            </a:endParaRPr>
          </a:p>
          <a:p>
            <a:pPr algn="just"/>
            <a:endParaRPr lang="en-US" b="0" i="0" dirty="0">
              <a:solidFill>
                <a:srgbClr val="000000"/>
              </a:solidFill>
              <a:effectLst/>
              <a:latin typeface="inter-regular"/>
            </a:endParaRPr>
          </a:p>
          <a:p>
            <a:endParaRPr lang="en-IN" dirty="0"/>
          </a:p>
        </p:txBody>
      </p:sp>
      <p:pic>
        <p:nvPicPr>
          <p:cNvPr id="5122" name="Picture 2" descr="Linux Commands with Examples">
            <a:extLst>
              <a:ext uri="{FF2B5EF4-FFF2-40B4-BE49-F238E27FC236}">
                <a16:creationId xmlns:a16="http://schemas.microsoft.com/office/drawing/2014/main" id="{F0C2B28D-2CEB-5E33-C718-BA242F470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564" y="3197047"/>
            <a:ext cx="5715000" cy="31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78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FD38-C50B-DC29-0A7B-D88A6A73F12D}"/>
              </a:ext>
            </a:extLst>
          </p:cNvPr>
          <p:cNvSpPr>
            <a:spLocks noGrp="1"/>
          </p:cNvSpPr>
          <p:nvPr>
            <p:ph type="title"/>
          </p:nvPr>
        </p:nvSpPr>
        <p:spPr>
          <a:xfrm>
            <a:off x="2218415" y="620201"/>
            <a:ext cx="6679095" cy="5899867"/>
          </a:xfrm>
        </p:spPr>
        <p:txBody>
          <a:bodyPr>
            <a:noAutofit/>
          </a:bodyPr>
          <a:lstStyle/>
          <a:p>
            <a:r>
              <a:rPr lang="en-IN" sz="9600" dirty="0">
                <a:solidFill>
                  <a:srgbClr val="002060"/>
                </a:solidFill>
                <a:latin typeface="Algerian" panose="04020705040A02060702" pitchFamily="82" charset="0"/>
              </a:rPr>
              <a:t>Thank </a:t>
            </a:r>
            <a:br>
              <a:rPr lang="en-IN" sz="9600" dirty="0">
                <a:solidFill>
                  <a:srgbClr val="002060"/>
                </a:solidFill>
                <a:latin typeface="Algerian" panose="04020705040A02060702" pitchFamily="82" charset="0"/>
              </a:rPr>
            </a:br>
            <a:r>
              <a:rPr lang="en-IN" sz="9600" dirty="0">
                <a:solidFill>
                  <a:srgbClr val="002060"/>
                </a:solidFill>
                <a:latin typeface="Algerian" panose="04020705040A02060702" pitchFamily="82" charset="0"/>
              </a:rPr>
              <a:t>           you</a:t>
            </a:r>
          </a:p>
        </p:txBody>
      </p:sp>
    </p:spTree>
    <p:extLst>
      <p:ext uri="{BB962C8B-B14F-4D97-AF65-F5344CB8AC3E}">
        <p14:creationId xmlns:p14="http://schemas.microsoft.com/office/powerpoint/2010/main" val="151416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10B1-6A47-3777-8E96-F9A45A3128C9}"/>
              </a:ext>
            </a:extLst>
          </p:cNvPr>
          <p:cNvSpPr>
            <a:spLocks noGrp="1"/>
          </p:cNvSpPr>
          <p:nvPr>
            <p:ph type="ctrTitle"/>
          </p:nvPr>
        </p:nvSpPr>
        <p:spPr>
          <a:xfrm>
            <a:off x="1876424" y="764555"/>
            <a:ext cx="8791575" cy="968830"/>
          </a:xfrm>
        </p:spPr>
        <p:txBody>
          <a:bodyPr/>
          <a:lstStyle/>
          <a:p>
            <a:r>
              <a:rPr lang="en-IN" dirty="0">
                <a:solidFill>
                  <a:schemeClr val="accent4">
                    <a:lumMod val="50000"/>
                  </a:schemeClr>
                </a:solidFill>
              </a:rPr>
              <a:t>Content:-</a:t>
            </a:r>
          </a:p>
        </p:txBody>
      </p:sp>
      <p:sp>
        <p:nvSpPr>
          <p:cNvPr id="3" name="Subtitle 2">
            <a:extLst>
              <a:ext uri="{FF2B5EF4-FFF2-40B4-BE49-F238E27FC236}">
                <a16:creationId xmlns:a16="http://schemas.microsoft.com/office/drawing/2014/main" id="{082EF99F-B125-8F4B-7D92-1FFED4508811}"/>
              </a:ext>
            </a:extLst>
          </p:cNvPr>
          <p:cNvSpPr>
            <a:spLocks noGrp="1"/>
          </p:cNvSpPr>
          <p:nvPr>
            <p:ph type="subTitle" idx="1"/>
          </p:nvPr>
        </p:nvSpPr>
        <p:spPr>
          <a:xfrm>
            <a:off x="1876424" y="1844703"/>
            <a:ext cx="10090289" cy="4675367"/>
          </a:xfrm>
        </p:spPr>
        <p:txBody>
          <a:bodyPr>
            <a:normAutofit lnSpcReduction="10000"/>
          </a:bodyPr>
          <a:lstStyle/>
          <a:p>
            <a:pPr marL="342900" indent="-342900">
              <a:lnSpc>
                <a:spcPct val="200000"/>
              </a:lnSpc>
              <a:buFont typeface="Wingdings" panose="05000000000000000000" pitchFamily="2" charset="2"/>
              <a:buChar char="ü"/>
            </a:pPr>
            <a:r>
              <a:rPr lang="en-US" b="1" i="0" dirty="0">
                <a:solidFill>
                  <a:srgbClr val="FF0000"/>
                </a:solidFill>
                <a:effectLst/>
                <a:latin typeface="Droid Serif"/>
              </a:rPr>
              <a:t>Linux system administration</a:t>
            </a:r>
          </a:p>
          <a:p>
            <a:pPr marL="342900" indent="-342900">
              <a:lnSpc>
                <a:spcPct val="200000"/>
              </a:lnSpc>
              <a:buFont typeface="Wingdings" panose="05000000000000000000" pitchFamily="2" charset="2"/>
              <a:buChar char="ü"/>
            </a:pPr>
            <a:r>
              <a:rPr lang="en-US" b="1" i="0" dirty="0">
                <a:effectLst/>
                <a:latin typeface="Droid Serif"/>
              </a:rPr>
              <a:t>Linux operating system</a:t>
            </a:r>
            <a:r>
              <a:rPr lang="en-US" b="0" i="0" dirty="0">
                <a:effectLst/>
                <a:latin typeface="Droid Serif"/>
              </a:rPr>
              <a:t>  </a:t>
            </a:r>
          </a:p>
          <a:p>
            <a:pPr marL="342900" indent="-342900">
              <a:lnSpc>
                <a:spcPct val="200000"/>
              </a:lnSpc>
              <a:buFont typeface="Wingdings" panose="05000000000000000000" pitchFamily="2" charset="2"/>
              <a:buChar char="ü"/>
            </a:pPr>
            <a:r>
              <a:rPr lang="en-US" sz="2000" b="1" i="0" dirty="0">
                <a:solidFill>
                  <a:srgbClr val="00B050"/>
                </a:solidFill>
                <a:effectLst/>
                <a:latin typeface="var(--font-family-heading-lesson-markdown)"/>
              </a:rPr>
              <a:t>Components of Linux operating system</a:t>
            </a:r>
          </a:p>
          <a:p>
            <a:pPr marL="342900" indent="-342900">
              <a:lnSpc>
                <a:spcPct val="200000"/>
              </a:lnSpc>
              <a:buFont typeface="Wingdings" panose="05000000000000000000" pitchFamily="2" charset="2"/>
              <a:buChar char="ü"/>
            </a:pPr>
            <a:r>
              <a:rPr lang="en-IN" sz="2000" b="1" i="0" dirty="0">
                <a:solidFill>
                  <a:schemeClr val="accent4">
                    <a:lumMod val="75000"/>
                  </a:schemeClr>
                </a:solidFill>
                <a:effectLst/>
                <a:latin typeface="Nunito"/>
              </a:rPr>
              <a:t>Linux Commands </a:t>
            </a:r>
            <a:br>
              <a:rPr lang="en-IN" sz="2000" b="1" i="0" dirty="0">
                <a:solidFill>
                  <a:schemeClr val="accent4">
                    <a:lumMod val="75000"/>
                  </a:schemeClr>
                </a:solidFill>
                <a:effectLst/>
                <a:latin typeface="Nunito"/>
              </a:rPr>
            </a:br>
            <a:br>
              <a:rPr lang="en-US" sz="2000" b="1" i="0" dirty="0">
                <a:solidFill>
                  <a:schemeClr val="accent4">
                    <a:lumMod val="75000"/>
                  </a:schemeClr>
                </a:solidFill>
                <a:effectLst/>
                <a:latin typeface="var(--font-family-heading-lesson-markdown)"/>
              </a:rPr>
            </a:br>
            <a:br>
              <a:rPr lang="en-US" sz="2000" dirty="0">
                <a:solidFill>
                  <a:schemeClr val="accent4">
                    <a:lumMod val="75000"/>
                  </a:schemeClr>
                </a:solidFill>
              </a:rPr>
            </a:br>
            <a:endParaRPr lang="en-US" b="0" i="0" dirty="0">
              <a:solidFill>
                <a:schemeClr val="accent4">
                  <a:lumMod val="75000"/>
                </a:schemeClr>
              </a:solidFill>
              <a:effectLst/>
              <a:latin typeface="Droid Serif"/>
            </a:endParaRPr>
          </a:p>
          <a:p>
            <a:pPr marL="342900" indent="-342900">
              <a:lnSpc>
                <a:spcPct val="200000"/>
              </a:lnSpc>
              <a:buFont typeface="Wingdings" panose="05000000000000000000" pitchFamily="2" charset="2"/>
              <a:buChar char="ü"/>
            </a:pPr>
            <a:endParaRPr lang="en-IN" dirty="0"/>
          </a:p>
        </p:txBody>
      </p:sp>
    </p:spTree>
    <p:extLst>
      <p:ext uri="{BB962C8B-B14F-4D97-AF65-F5344CB8AC3E}">
        <p14:creationId xmlns:p14="http://schemas.microsoft.com/office/powerpoint/2010/main" val="113263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92DA-835A-EEE2-9CBB-E9E387B608AC}"/>
              </a:ext>
            </a:extLst>
          </p:cNvPr>
          <p:cNvSpPr>
            <a:spLocks noGrp="1"/>
          </p:cNvSpPr>
          <p:nvPr>
            <p:ph type="ctrTitle"/>
          </p:nvPr>
        </p:nvSpPr>
        <p:spPr>
          <a:xfrm>
            <a:off x="2313746" y="215914"/>
            <a:ext cx="8791575" cy="1477714"/>
          </a:xfrm>
        </p:spPr>
        <p:txBody>
          <a:bodyPr>
            <a:normAutofit/>
          </a:bodyPr>
          <a:lstStyle/>
          <a:p>
            <a:r>
              <a:rPr lang="en-IN" sz="3200" b="1" i="0" dirty="0">
                <a:solidFill>
                  <a:srgbClr val="FF0000"/>
                </a:solidFill>
                <a:effectLst/>
                <a:latin typeface="var(--font-family-heading-lesson-markdown)"/>
              </a:rPr>
              <a:t>Linux system administration</a:t>
            </a:r>
            <a:br>
              <a:rPr lang="en-IN" sz="3200" b="1" i="0" dirty="0">
                <a:solidFill>
                  <a:srgbClr val="FF0000"/>
                </a:solidFill>
                <a:effectLst/>
                <a:latin typeface="var(--font-family-heading-lesson-markdown)"/>
              </a:rPr>
            </a:br>
            <a:br>
              <a:rPr lang="en-IN" sz="3200" dirty="0">
                <a:solidFill>
                  <a:srgbClr val="FF0000"/>
                </a:solidFill>
              </a:rPr>
            </a:br>
            <a:endParaRPr lang="en-IN" sz="3200" dirty="0">
              <a:solidFill>
                <a:srgbClr val="FF0000"/>
              </a:solidFill>
            </a:endParaRPr>
          </a:p>
        </p:txBody>
      </p:sp>
      <p:sp>
        <p:nvSpPr>
          <p:cNvPr id="3" name="Subtitle 2">
            <a:extLst>
              <a:ext uri="{FF2B5EF4-FFF2-40B4-BE49-F238E27FC236}">
                <a16:creationId xmlns:a16="http://schemas.microsoft.com/office/drawing/2014/main" id="{68B90F49-D158-2DC8-10FD-936CA7B49709}"/>
              </a:ext>
            </a:extLst>
          </p:cNvPr>
          <p:cNvSpPr>
            <a:spLocks noGrp="1"/>
          </p:cNvSpPr>
          <p:nvPr>
            <p:ph type="subTitle" idx="1"/>
          </p:nvPr>
        </p:nvSpPr>
        <p:spPr>
          <a:xfrm>
            <a:off x="1765106" y="1129085"/>
            <a:ext cx="6329322" cy="4420925"/>
          </a:xfrm>
        </p:spPr>
        <p:txBody>
          <a:bodyPr>
            <a:normAutofit/>
          </a:bodyPr>
          <a:lstStyle/>
          <a:p>
            <a:r>
              <a:rPr lang="en-US" b="1" i="0" dirty="0">
                <a:solidFill>
                  <a:srgbClr val="3D3D4E"/>
                </a:solidFill>
                <a:effectLst/>
                <a:latin typeface="Droid Serif"/>
              </a:rPr>
              <a:t>Linux system administration</a:t>
            </a:r>
            <a:r>
              <a:rPr lang="en-US" b="0" i="0" dirty="0">
                <a:solidFill>
                  <a:srgbClr val="3D3D4E"/>
                </a:solidFill>
                <a:effectLst/>
                <a:latin typeface="Droid Serif"/>
              </a:rPr>
              <a:t> is a process of setting up, configuring, and managing a computer system in a Linux environment. System administration involves creating a user account, taking reports, performing backup, updating configuration files, documentation, and performing recovery actions. The user who manages the server, fixes configuration issues, recommends new software updates, and updates document is the </a:t>
            </a:r>
            <a:r>
              <a:rPr lang="en-US" b="1" i="0" dirty="0">
                <a:solidFill>
                  <a:srgbClr val="3D3D4E"/>
                </a:solidFill>
                <a:effectLst/>
                <a:latin typeface="Droid Serif"/>
              </a:rPr>
              <a:t>system administrator</a:t>
            </a:r>
            <a:r>
              <a:rPr lang="en-US" b="0" i="0" dirty="0">
                <a:solidFill>
                  <a:srgbClr val="3D3D4E"/>
                </a:solidFill>
                <a:effectLst/>
                <a:latin typeface="Droid Serif"/>
              </a:rPr>
              <a:t>.</a:t>
            </a:r>
            <a:endParaRPr lang="en-IN" dirty="0"/>
          </a:p>
        </p:txBody>
      </p:sp>
      <p:pic>
        <p:nvPicPr>
          <p:cNvPr id="5" name="Picture 4">
            <a:extLst>
              <a:ext uri="{FF2B5EF4-FFF2-40B4-BE49-F238E27FC236}">
                <a16:creationId xmlns:a16="http://schemas.microsoft.com/office/drawing/2014/main" id="{411E5094-E3AF-BC22-9022-D6D61841B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795" y="795130"/>
            <a:ext cx="3776953" cy="2370103"/>
          </a:xfrm>
          <a:prstGeom prst="rect">
            <a:avLst/>
          </a:prstGeom>
        </p:spPr>
      </p:pic>
    </p:spTree>
    <p:extLst>
      <p:ext uri="{BB962C8B-B14F-4D97-AF65-F5344CB8AC3E}">
        <p14:creationId xmlns:p14="http://schemas.microsoft.com/office/powerpoint/2010/main" val="108999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A486-AAA3-B131-2604-109DAE4BF97B}"/>
              </a:ext>
            </a:extLst>
          </p:cNvPr>
          <p:cNvSpPr>
            <a:spLocks noGrp="1"/>
          </p:cNvSpPr>
          <p:nvPr>
            <p:ph type="ctrTitle"/>
          </p:nvPr>
        </p:nvSpPr>
        <p:spPr>
          <a:xfrm>
            <a:off x="2345594" y="302150"/>
            <a:ext cx="4818574" cy="1590260"/>
          </a:xfrm>
        </p:spPr>
        <p:txBody>
          <a:bodyPr>
            <a:normAutofit fontScale="90000"/>
          </a:bodyPr>
          <a:lstStyle/>
          <a:p>
            <a:r>
              <a:rPr lang="en-IN" sz="3200" b="1" i="0" dirty="0">
                <a:solidFill>
                  <a:srgbClr val="7030A0"/>
                </a:solidFill>
                <a:effectLst/>
                <a:latin typeface="var(--font-family-heading-lesson-markdown)"/>
              </a:rPr>
              <a:t>Linux operating system</a:t>
            </a:r>
            <a:br>
              <a:rPr lang="en-IN" sz="3200" b="1" i="0" dirty="0">
                <a:solidFill>
                  <a:srgbClr val="7030A0"/>
                </a:solidFill>
                <a:effectLst/>
                <a:latin typeface="var(--font-family-heading-lesson-markdown)"/>
              </a:rPr>
            </a:br>
            <a:br>
              <a:rPr lang="en-IN" sz="3200" b="1" i="0" dirty="0">
                <a:solidFill>
                  <a:srgbClr val="7030A0"/>
                </a:solidFill>
                <a:effectLst/>
                <a:latin typeface="var(--font-family-heading-lesson-markdown)"/>
              </a:rPr>
            </a:br>
            <a:br>
              <a:rPr lang="en-IN" sz="3200" dirty="0">
                <a:solidFill>
                  <a:srgbClr val="7030A0"/>
                </a:solidFill>
              </a:rPr>
            </a:br>
            <a:endParaRPr lang="en-IN" sz="3200" dirty="0">
              <a:solidFill>
                <a:srgbClr val="7030A0"/>
              </a:solidFill>
            </a:endParaRPr>
          </a:p>
        </p:txBody>
      </p:sp>
      <p:sp>
        <p:nvSpPr>
          <p:cNvPr id="3" name="Subtitle 2">
            <a:extLst>
              <a:ext uri="{FF2B5EF4-FFF2-40B4-BE49-F238E27FC236}">
                <a16:creationId xmlns:a16="http://schemas.microsoft.com/office/drawing/2014/main" id="{41AE58AD-E4A2-72A9-648D-9E4F847B7661}"/>
              </a:ext>
            </a:extLst>
          </p:cNvPr>
          <p:cNvSpPr>
            <a:spLocks noGrp="1"/>
          </p:cNvSpPr>
          <p:nvPr>
            <p:ph type="subTitle" idx="1"/>
          </p:nvPr>
        </p:nvSpPr>
        <p:spPr>
          <a:xfrm>
            <a:off x="1665713" y="3424238"/>
            <a:ext cx="9823922" cy="2750158"/>
          </a:xfrm>
        </p:spPr>
        <p:txBody>
          <a:bodyPr/>
          <a:lstStyle/>
          <a:p>
            <a:pPr marL="342900" indent="-342900">
              <a:buFont typeface="Wingdings" panose="05000000000000000000" pitchFamily="2" charset="2"/>
              <a:buChar char="Ø"/>
            </a:pPr>
            <a:endParaRPr lang="en-US" b="0" i="0" dirty="0">
              <a:solidFill>
                <a:srgbClr val="3D3D4E"/>
              </a:solidFill>
              <a:effectLst/>
              <a:latin typeface="Droid Serif"/>
            </a:endParaRPr>
          </a:p>
          <a:p>
            <a:pPr marL="342900" indent="-342900">
              <a:buFont typeface="Wingdings" panose="05000000000000000000" pitchFamily="2" charset="2"/>
              <a:buChar char="Ø"/>
            </a:pPr>
            <a:r>
              <a:rPr lang="en-US" b="0" i="0" dirty="0">
                <a:solidFill>
                  <a:srgbClr val="3D3D4E"/>
                </a:solidFill>
                <a:effectLst/>
                <a:latin typeface="Droid Serif"/>
              </a:rPr>
              <a:t>The Linux operating system was developed by Linus Torvalds in 1991. The </a:t>
            </a:r>
            <a:r>
              <a:rPr lang="en-US" b="1" i="0" dirty="0">
                <a:solidFill>
                  <a:srgbClr val="3D3D4E"/>
                </a:solidFill>
                <a:effectLst/>
                <a:latin typeface="Droid Serif"/>
              </a:rPr>
              <a:t>Linux operating system</a:t>
            </a:r>
            <a:r>
              <a:rPr lang="en-US" b="0" i="0" dirty="0">
                <a:solidFill>
                  <a:srgbClr val="3D3D4E"/>
                </a:solidFill>
                <a:effectLst/>
                <a:latin typeface="Droid Serif"/>
              </a:rPr>
              <a:t> is an open-sourced system software that manages the computer hardware resources and computing devices.</a:t>
            </a:r>
          </a:p>
          <a:p>
            <a:pPr marL="342900" indent="-342900">
              <a:buFont typeface="Wingdings" panose="05000000000000000000" pitchFamily="2" charset="2"/>
              <a:buChar char="Ø"/>
            </a:pPr>
            <a:r>
              <a:rPr lang="en-US" dirty="0">
                <a:solidFill>
                  <a:srgbClr val="3D3D4E"/>
                </a:solidFill>
                <a:latin typeface="Droid Serif"/>
              </a:rPr>
              <a:t>    </a:t>
            </a:r>
            <a:r>
              <a:rPr lang="en-US" b="0" i="0" dirty="0">
                <a:solidFill>
                  <a:srgbClr val="3D3D4E"/>
                </a:solidFill>
                <a:effectLst/>
                <a:latin typeface="Droid Serif"/>
              </a:rPr>
              <a:t>The Linux family is called </a:t>
            </a:r>
            <a:r>
              <a:rPr lang="en-US" b="1" i="0" dirty="0">
                <a:solidFill>
                  <a:srgbClr val="3D3D4E"/>
                </a:solidFill>
                <a:effectLst/>
                <a:latin typeface="Droid Serif"/>
              </a:rPr>
              <a:t>distribution (distro)</a:t>
            </a:r>
            <a:r>
              <a:rPr lang="en-US" b="0" i="0" dirty="0">
                <a:solidFill>
                  <a:srgbClr val="3D3D4E"/>
                </a:solidFill>
                <a:effectLst/>
                <a:latin typeface="Droid Serif"/>
              </a:rPr>
              <a:t>, whereas the   Windows  operating system is called version.</a:t>
            </a:r>
            <a:endParaRPr lang="en-IN" dirty="0"/>
          </a:p>
        </p:txBody>
      </p:sp>
      <p:pic>
        <p:nvPicPr>
          <p:cNvPr id="5" name="Picture 4">
            <a:extLst>
              <a:ext uri="{FF2B5EF4-FFF2-40B4-BE49-F238E27FC236}">
                <a16:creationId xmlns:a16="http://schemas.microsoft.com/office/drawing/2014/main" id="{7E445502-8843-5DD3-1E6F-5E4BAF185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438" y="683604"/>
            <a:ext cx="4564048" cy="2858702"/>
          </a:xfrm>
          <a:prstGeom prst="rect">
            <a:avLst/>
          </a:prstGeom>
        </p:spPr>
      </p:pic>
      <p:pic>
        <p:nvPicPr>
          <p:cNvPr id="7" name="Picture 6">
            <a:extLst>
              <a:ext uri="{FF2B5EF4-FFF2-40B4-BE49-F238E27FC236}">
                <a16:creationId xmlns:a16="http://schemas.microsoft.com/office/drawing/2014/main" id="{E1D20DC8-FDB8-F050-C684-8FE39B400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642" y="420881"/>
            <a:ext cx="4818574" cy="3266081"/>
          </a:xfrm>
          <a:prstGeom prst="rect">
            <a:avLst/>
          </a:prstGeom>
        </p:spPr>
      </p:pic>
    </p:spTree>
    <p:extLst>
      <p:ext uri="{BB962C8B-B14F-4D97-AF65-F5344CB8AC3E}">
        <p14:creationId xmlns:p14="http://schemas.microsoft.com/office/powerpoint/2010/main" val="324505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D9DC-92E2-65E3-7AAB-A1CBD97B8791}"/>
              </a:ext>
            </a:extLst>
          </p:cNvPr>
          <p:cNvSpPr>
            <a:spLocks noGrp="1"/>
          </p:cNvSpPr>
          <p:nvPr>
            <p:ph type="ctrTitle"/>
          </p:nvPr>
        </p:nvSpPr>
        <p:spPr>
          <a:xfrm>
            <a:off x="2091109" y="341905"/>
            <a:ext cx="8791575" cy="1733385"/>
          </a:xfrm>
        </p:spPr>
        <p:txBody>
          <a:bodyPr>
            <a:normAutofit/>
          </a:bodyPr>
          <a:lstStyle/>
          <a:p>
            <a:r>
              <a:rPr lang="en-US" sz="3600" b="1" i="0" dirty="0">
                <a:solidFill>
                  <a:srgbClr val="00B050"/>
                </a:solidFill>
                <a:effectLst/>
                <a:latin typeface="var(--font-family-heading-lesson-markdown)"/>
              </a:rPr>
              <a:t>Components of Linux operating system</a:t>
            </a:r>
            <a:br>
              <a:rPr lang="en-US" sz="3600" b="1" i="0" dirty="0">
                <a:solidFill>
                  <a:srgbClr val="00B050"/>
                </a:solidFill>
                <a:effectLst/>
                <a:latin typeface="var(--font-family-heading-lesson-markdown)"/>
              </a:rPr>
            </a:br>
            <a:br>
              <a:rPr lang="en-US" sz="3600" dirty="0">
                <a:solidFill>
                  <a:srgbClr val="00B050"/>
                </a:solidFill>
              </a:rPr>
            </a:br>
            <a:endParaRPr lang="en-IN" sz="3600" dirty="0">
              <a:solidFill>
                <a:srgbClr val="00B050"/>
              </a:solidFill>
            </a:endParaRPr>
          </a:p>
        </p:txBody>
      </p:sp>
      <p:sp>
        <p:nvSpPr>
          <p:cNvPr id="3" name="Subtitle 2">
            <a:extLst>
              <a:ext uri="{FF2B5EF4-FFF2-40B4-BE49-F238E27FC236}">
                <a16:creationId xmlns:a16="http://schemas.microsoft.com/office/drawing/2014/main" id="{18005A3C-FFC0-2418-9E10-EA1282DEAD71}"/>
              </a:ext>
            </a:extLst>
          </p:cNvPr>
          <p:cNvSpPr>
            <a:spLocks noGrp="1"/>
          </p:cNvSpPr>
          <p:nvPr>
            <p:ph type="subTitle" idx="1"/>
          </p:nvPr>
        </p:nvSpPr>
        <p:spPr>
          <a:xfrm>
            <a:off x="1399430" y="1351722"/>
            <a:ext cx="9899373" cy="5506278"/>
          </a:xfrm>
        </p:spPr>
        <p:txBody>
          <a:bodyPr>
            <a:noAutofit/>
          </a:bodyPr>
          <a:lstStyle/>
          <a:p>
            <a:pPr algn="l"/>
            <a:r>
              <a:rPr lang="en-US" sz="1800" b="0" i="0" dirty="0">
                <a:solidFill>
                  <a:srgbClr val="3D3D4E"/>
                </a:solidFill>
                <a:effectLst/>
                <a:latin typeface="Droid Serif"/>
              </a:rPr>
              <a:t>The Linux operating system contains the following components:</a:t>
            </a:r>
          </a:p>
          <a:p>
            <a:pPr algn="l">
              <a:buFont typeface="Arial" panose="020B0604020202020204" pitchFamily="34" charset="0"/>
              <a:buChar char="•"/>
            </a:pPr>
            <a:r>
              <a:rPr lang="en-US" sz="1800" b="1" i="0" dirty="0">
                <a:solidFill>
                  <a:srgbClr val="3D3D4E"/>
                </a:solidFill>
                <a:effectLst/>
                <a:latin typeface="var(--font-family-body-lesson-markdown,&quot;Droid Serif&quot;)"/>
              </a:rPr>
              <a:t>Bootloader</a:t>
            </a:r>
            <a:r>
              <a:rPr lang="en-US" sz="1800" b="0" i="0" dirty="0">
                <a:solidFill>
                  <a:srgbClr val="3D3D4E"/>
                </a:solidFill>
                <a:effectLst/>
                <a:latin typeface="Droid Serif"/>
              </a:rPr>
              <a:t>: This is a software that manages the boot process of your computer.</a:t>
            </a:r>
          </a:p>
          <a:p>
            <a:pPr marL="342900" indent="-342900">
              <a:buFont typeface="Arial" panose="020B0604020202020204" pitchFamily="34" charset="0"/>
              <a:buChar char="•"/>
            </a:pPr>
            <a:r>
              <a:rPr lang="en-IN" sz="1800" b="1" i="0" dirty="0">
                <a:solidFill>
                  <a:srgbClr val="3D3D4E"/>
                </a:solidFill>
                <a:effectLst/>
                <a:latin typeface="Droid Serif"/>
              </a:rPr>
              <a:t>Kernel</a:t>
            </a:r>
            <a:r>
              <a:rPr lang="en-IN" sz="1800" b="0" i="0" dirty="0">
                <a:solidFill>
                  <a:srgbClr val="3D3D4E"/>
                </a:solidFill>
                <a:effectLst/>
                <a:latin typeface="Droid Serif"/>
              </a:rPr>
              <a:t>:</a:t>
            </a:r>
            <a:r>
              <a:rPr lang="en-US" sz="1800" b="0" i="0" dirty="0">
                <a:solidFill>
                  <a:srgbClr val="4D5156"/>
                </a:solidFill>
                <a:effectLst/>
                <a:latin typeface="Google Sans"/>
              </a:rPr>
              <a:t>The kernel is a computer program at the core of a computer's operating system and generally has complete control over everything in the system.</a:t>
            </a:r>
          </a:p>
          <a:p>
            <a:pPr marL="342900" indent="-342900">
              <a:buFont typeface="Arial" panose="020B0604020202020204" pitchFamily="34" charset="0"/>
              <a:buChar char="•"/>
            </a:pPr>
            <a:r>
              <a:rPr lang="en-US" sz="1800" b="1" i="0" dirty="0">
                <a:solidFill>
                  <a:srgbClr val="3D3D4E"/>
                </a:solidFill>
                <a:effectLst/>
                <a:latin typeface="var(--font-family-body-lesson-markdown,&quot;Droid Serif&quot;)"/>
              </a:rPr>
              <a:t>Init system</a:t>
            </a:r>
            <a:r>
              <a:rPr lang="en-US" sz="1800" b="0" i="0" dirty="0">
                <a:solidFill>
                  <a:srgbClr val="3D3D4E"/>
                </a:solidFill>
                <a:effectLst/>
                <a:latin typeface="Droid Serif"/>
              </a:rPr>
              <a:t>: This is a subsystem that bootstraps the user space and controls daemons. The </a:t>
            </a:r>
            <a:r>
              <a:rPr lang="en-US" sz="1800" b="0" i="0" dirty="0" err="1">
                <a:solidFill>
                  <a:srgbClr val="3D3D4E"/>
                </a:solidFill>
                <a:effectLst/>
                <a:latin typeface="Droid Serif"/>
              </a:rPr>
              <a:t>init</a:t>
            </a:r>
            <a:r>
              <a:rPr lang="en-US" sz="1800" b="0" i="0" dirty="0">
                <a:solidFill>
                  <a:srgbClr val="3D3D4E"/>
                </a:solidFill>
                <a:effectLst/>
                <a:latin typeface="Droid Serif"/>
              </a:rPr>
              <a:t> system manages the boot process after it is handled by the bootloader.</a:t>
            </a:r>
          </a:p>
          <a:p>
            <a:pPr algn="l">
              <a:buFont typeface="Arial" panose="020B0604020202020204" pitchFamily="34" charset="0"/>
              <a:buChar char="•"/>
            </a:pPr>
            <a:r>
              <a:rPr lang="en-US" sz="1800" b="1" i="0" dirty="0">
                <a:solidFill>
                  <a:srgbClr val="3D3D4E"/>
                </a:solidFill>
                <a:effectLst/>
                <a:latin typeface="var(--font-family-body-lesson-markdown,&quot;Droid Serif&quot;)"/>
              </a:rPr>
              <a:t>Daemons</a:t>
            </a:r>
            <a:r>
              <a:rPr lang="en-US" sz="1800" b="0" i="0" dirty="0">
                <a:solidFill>
                  <a:srgbClr val="3D3D4E"/>
                </a:solidFill>
                <a:effectLst/>
                <a:latin typeface="Droid Serif"/>
              </a:rPr>
              <a:t>: Daemons are programs or drivers that manage underground applications like printing sounds, network, etc.</a:t>
            </a:r>
          </a:p>
          <a:p>
            <a:pPr algn="l">
              <a:buFont typeface="Arial" panose="020B0604020202020204" pitchFamily="34" charset="0"/>
              <a:buChar char="•"/>
            </a:pPr>
            <a:r>
              <a:rPr lang="en-US" sz="1800" b="1" i="0" dirty="0">
                <a:solidFill>
                  <a:srgbClr val="3D3D4E"/>
                </a:solidFill>
                <a:effectLst/>
                <a:latin typeface="var(--font-family-body-lesson-markdown,&quot;Droid Serif&quot;)"/>
              </a:rPr>
              <a:t>Graphical server</a:t>
            </a:r>
            <a:r>
              <a:rPr lang="en-US" sz="1800" b="0" i="0" dirty="0">
                <a:solidFill>
                  <a:srgbClr val="3D3D4E"/>
                </a:solidFill>
                <a:effectLst/>
                <a:latin typeface="Droid Serif"/>
              </a:rPr>
              <a:t>: The graphical server system supports the graphic display on the screen.</a:t>
            </a:r>
          </a:p>
          <a:p>
            <a:br>
              <a:rPr lang="en-US" sz="1800" dirty="0"/>
            </a:br>
            <a:endParaRPr lang="en-US" sz="1800" b="0" i="0" dirty="0">
              <a:solidFill>
                <a:srgbClr val="3D3D4E"/>
              </a:solidFill>
              <a:effectLst/>
              <a:latin typeface="Droid Serif"/>
            </a:endParaRPr>
          </a:p>
          <a:p>
            <a:br>
              <a:rPr lang="en-US" sz="1800" b="0" i="0" dirty="0">
                <a:solidFill>
                  <a:srgbClr val="3D3D4E"/>
                </a:solidFill>
                <a:effectLst/>
                <a:latin typeface="Droid Serif"/>
              </a:rPr>
            </a:br>
            <a:endParaRPr lang="en-IN" sz="1800" dirty="0"/>
          </a:p>
        </p:txBody>
      </p:sp>
    </p:spTree>
    <p:extLst>
      <p:ext uri="{BB962C8B-B14F-4D97-AF65-F5344CB8AC3E}">
        <p14:creationId xmlns:p14="http://schemas.microsoft.com/office/powerpoint/2010/main" val="292133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20AE-1FEA-05DE-6C74-3EEA6673DEDE}"/>
              </a:ext>
            </a:extLst>
          </p:cNvPr>
          <p:cNvSpPr>
            <a:spLocks noGrp="1"/>
          </p:cNvSpPr>
          <p:nvPr>
            <p:ph type="ctrTitle"/>
          </p:nvPr>
        </p:nvSpPr>
        <p:spPr>
          <a:xfrm>
            <a:off x="1876425" y="1122363"/>
            <a:ext cx="7442504" cy="1072197"/>
          </a:xfrm>
        </p:spPr>
        <p:txBody>
          <a:bodyPr>
            <a:normAutofit/>
          </a:bodyPr>
          <a:lstStyle/>
          <a:p>
            <a:r>
              <a:rPr lang="en-IN" sz="3200" b="1" i="0" dirty="0">
                <a:solidFill>
                  <a:schemeClr val="accent4">
                    <a:lumMod val="75000"/>
                  </a:schemeClr>
                </a:solidFill>
                <a:effectLst/>
                <a:latin typeface="Nunito"/>
              </a:rPr>
              <a:t>Linux Commands </a:t>
            </a:r>
            <a:br>
              <a:rPr lang="en-IN" sz="3200" b="1" i="0" dirty="0">
                <a:solidFill>
                  <a:schemeClr val="accent4">
                    <a:lumMod val="75000"/>
                  </a:schemeClr>
                </a:solidFill>
                <a:effectLst/>
                <a:latin typeface="Nunito"/>
              </a:rPr>
            </a:br>
            <a:endParaRPr lang="en-IN" sz="3200" dirty="0">
              <a:solidFill>
                <a:schemeClr val="accent4">
                  <a:lumMod val="75000"/>
                </a:schemeClr>
              </a:solidFill>
            </a:endParaRPr>
          </a:p>
        </p:txBody>
      </p:sp>
      <p:sp>
        <p:nvSpPr>
          <p:cNvPr id="3" name="Subtitle 2">
            <a:extLst>
              <a:ext uri="{FF2B5EF4-FFF2-40B4-BE49-F238E27FC236}">
                <a16:creationId xmlns:a16="http://schemas.microsoft.com/office/drawing/2014/main" id="{9BBA9D96-DFC1-887C-F14D-E361356666D0}"/>
              </a:ext>
            </a:extLst>
          </p:cNvPr>
          <p:cNvSpPr>
            <a:spLocks noGrp="1"/>
          </p:cNvSpPr>
          <p:nvPr>
            <p:ph type="subTitle" idx="1"/>
          </p:nvPr>
        </p:nvSpPr>
        <p:spPr>
          <a:xfrm>
            <a:off x="1606037" y="2106909"/>
            <a:ext cx="10026679" cy="4795981"/>
          </a:xfrm>
        </p:spPr>
        <p:txBody>
          <a:bodyPr>
            <a:normAutofit fontScale="85000" lnSpcReduction="20000"/>
          </a:bodyPr>
          <a:lstStyle/>
          <a:p>
            <a:pPr algn="just"/>
            <a:r>
              <a:rPr lang="en-US" b="1" i="0" dirty="0">
                <a:solidFill>
                  <a:schemeClr val="accent6">
                    <a:lumMod val="75000"/>
                  </a:schemeClr>
                </a:solidFill>
                <a:effectLst/>
                <a:latin typeface="inter-bold"/>
              </a:rPr>
              <a:t>1. </a:t>
            </a:r>
            <a:r>
              <a:rPr lang="en-US" b="1" i="0" dirty="0" err="1">
                <a:solidFill>
                  <a:schemeClr val="accent6">
                    <a:lumMod val="75000"/>
                  </a:schemeClr>
                </a:solidFill>
                <a:effectLst/>
                <a:latin typeface="inter-bold"/>
              </a:rPr>
              <a:t>pwd</a:t>
            </a:r>
            <a:r>
              <a:rPr lang="en-US" b="1" i="0" dirty="0">
                <a:solidFill>
                  <a:schemeClr val="accent6">
                    <a:lumMod val="75000"/>
                  </a:schemeClr>
                </a:solidFill>
                <a:effectLst/>
                <a:latin typeface="inter-bold"/>
              </a:rPr>
              <a:t> Command</a:t>
            </a:r>
            <a:endParaRPr lang="en-US" b="0" i="0" dirty="0">
              <a:solidFill>
                <a:schemeClr val="accent6">
                  <a:lumMod val="75000"/>
                </a:schemeClr>
              </a:solidFill>
              <a:effectLst/>
              <a:latin typeface="inter-regular"/>
            </a:endParaRPr>
          </a:p>
          <a:p>
            <a:pPr algn="just"/>
            <a:r>
              <a:rPr lang="en-US" b="0" i="0" dirty="0">
                <a:solidFill>
                  <a:srgbClr val="333333"/>
                </a:solidFill>
                <a:effectLst/>
                <a:latin typeface="inter-regular"/>
              </a:rPr>
              <a:t>The PWD command is used to display the location of the current working directory.</a:t>
            </a:r>
          </a:p>
          <a:p>
            <a:pPr algn="just"/>
            <a:r>
              <a:rPr lang="en-US" b="1" i="0" dirty="0" err="1">
                <a:solidFill>
                  <a:srgbClr val="333333"/>
                </a:solidFill>
                <a:effectLst/>
                <a:latin typeface="inter-bold"/>
              </a:rPr>
              <a:t>Syntax:</a:t>
            </a:r>
            <a:r>
              <a:rPr lang="en-US" b="0" i="0" dirty="0" err="1">
                <a:solidFill>
                  <a:srgbClr val="000000"/>
                </a:solidFill>
                <a:effectLst/>
                <a:latin typeface="inter-regular"/>
              </a:rPr>
              <a:t>pwd</a:t>
            </a:r>
            <a:r>
              <a:rPr lang="en-US" b="0" i="0" dirty="0">
                <a:solidFill>
                  <a:srgbClr val="000000"/>
                </a:solidFill>
                <a:effectLst/>
                <a:latin typeface="inter-regular"/>
              </a:rPr>
              <a:t> </a:t>
            </a:r>
          </a:p>
          <a:p>
            <a:pPr algn="just"/>
            <a:endParaRPr lang="en-US" b="0" i="0" dirty="0">
              <a:solidFill>
                <a:srgbClr val="000000"/>
              </a:solidFill>
              <a:effectLst/>
              <a:latin typeface="inter-regular"/>
            </a:endParaRPr>
          </a:p>
          <a:p>
            <a:endParaRPr lang="en-US" b="1" dirty="0">
              <a:effectLst/>
              <a:latin typeface="inter-bold"/>
            </a:endParaRPr>
          </a:p>
          <a:p>
            <a:endParaRPr lang="en-US" b="1" dirty="0">
              <a:effectLst/>
              <a:latin typeface="inter-bold"/>
            </a:endParaRPr>
          </a:p>
          <a:p>
            <a:r>
              <a:rPr lang="en-US" b="1" dirty="0">
                <a:solidFill>
                  <a:srgbClr val="FFC000"/>
                </a:solidFill>
                <a:effectLst/>
                <a:latin typeface="inter-bold"/>
              </a:rPr>
              <a:t>2. </a:t>
            </a:r>
            <a:r>
              <a:rPr lang="en-US" b="1" dirty="0" err="1">
                <a:solidFill>
                  <a:srgbClr val="FFC000"/>
                </a:solidFill>
                <a:effectLst/>
                <a:latin typeface="inter-bold"/>
              </a:rPr>
              <a:t>mkdir</a:t>
            </a:r>
            <a:r>
              <a:rPr lang="en-US" b="1" dirty="0">
                <a:solidFill>
                  <a:srgbClr val="FFC000"/>
                </a:solidFill>
                <a:effectLst/>
                <a:latin typeface="inter-bold"/>
              </a:rPr>
              <a:t> Command</a:t>
            </a:r>
            <a:endParaRPr lang="en-US" dirty="0">
              <a:solidFill>
                <a:srgbClr val="FFC000"/>
              </a:solidFill>
              <a:effectLst/>
            </a:endParaRPr>
          </a:p>
          <a:p>
            <a:r>
              <a:rPr lang="en-US" dirty="0"/>
              <a:t>The </a:t>
            </a:r>
            <a:r>
              <a:rPr lang="en-US" dirty="0" err="1"/>
              <a:t>mkdir</a:t>
            </a:r>
            <a:r>
              <a:rPr lang="en-US" dirty="0"/>
              <a:t> command is used to create a new directory under any directory.</a:t>
            </a:r>
          </a:p>
          <a:p>
            <a:r>
              <a:rPr lang="en-US" b="1" i="0" dirty="0">
                <a:solidFill>
                  <a:srgbClr val="333333"/>
                </a:solidFill>
                <a:effectLst/>
                <a:latin typeface="inter-bold"/>
              </a:rPr>
              <a:t>Syntax:</a:t>
            </a:r>
            <a:r>
              <a:rPr lang="en-IN" b="0" i="0" dirty="0" err="1">
                <a:solidFill>
                  <a:srgbClr val="000000"/>
                </a:solidFill>
                <a:effectLst/>
                <a:latin typeface="inter-regular"/>
              </a:rPr>
              <a:t>mkdir</a:t>
            </a:r>
            <a:r>
              <a:rPr lang="en-IN" b="0" i="0" dirty="0">
                <a:solidFill>
                  <a:srgbClr val="000000"/>
                </a:solidFill>
                <a:effectLst/>
                <a:latin typeface="inter-regular"/>
              </a:rPr>
              <a:t> </a:t>
            </a:r>
            <a:r>
              <a:rPr lang="en-IN" b="1" i="0" dirty="0">
                <a:solidFill>
                  <a:srgbClr val="006699"/>
                </a:solidFill>
                <a:effectLst/>
                <a:latin typeface="inter-regular"/>
              </a:rPr>
              <a:t>&lt;directory</a:t>
            </a:r>
            <a:r>
              <a:rPr lang="en-IN" b="0" i="0" dirty="0">
                <a:solidFill>
                  <a:srgbClr val="000000"/>
                </a:solidFill>
                <a:effectLst/>
                <a:latin typeface="inter-regular"/>
              </a:rPr>
              <a:t> name</a:t>
            </a:r>
            <a:r>
              <a:rPr lang="en-IN" b="1" i="0" dirty="0">
                <a:solidFill>
                  <a:srgbClr val="006699"/>
                </a:solidFill>
                <a:effectLst/>
                <a:latin typeface="inter-regular"/>
              </a:rPr>
              <a:t>&gt;</a:t>
            </a:r>
            <a:r>
              <a:rPr lang="en-IN" b="0" i="0" dirty="0">
                <a:solidFill>
                  <a:srgbClr val="000000"/>
                </a:solidFill>
                <a:effectLst/>
                <a:latin typeface="inter-regular"/>
              </a:rPr>
              <a:t>  </a:t>
            </a:r>
          </a:p>
          <a:p>
            <a:br>
              <a:rPr lang="en-IN" dirty="0"/>
            </a:br>
            <a:endParaRPr lang="en-US" dirty="0"/>
          </a:p>
          <a:p>
            <a:br>
              <a:rPr lang="en-US" b="0" i="0" dirty="0">
                <a:solidFill>
                  <a:srgbClr val="333333"/>
                </a:solidFill>
                <a:effectLst/>
                <a:latin typeface="inter-regular"/>
              </a:rPr>
            </a:br>
            <a:endParaRPr lang="en-IN" b="1" i="0" dirty="0">
              <a:solidFill>
                <a:srgbClr val="273239"/>
              </a:solidFill>
              <a:effectLst/>
              <a:latin typeface="Nunito"/>
            </a:endParaRPr>
          </a:p>
          <a:p>
            <a:endParaRPr lang="en-IN" dirty="0"/>
          </a:p>
        </p:txBody>
      </p:sp>
      <p:pic>
        <p:nvPicPr>
          <p:cNvPr id="2052" name="Picture 4" descr="Linux Commands with Examples">
            <a:extLst>
              <a:ext uri="{FF2B5EF4-FFF2-40B4-BE49-F238E27FC236}">
                <a16:creationId xmlns:a16="http://schemas.microsoft.com/office/drawing/2014/main" id="{C44FB321-FC90-10F7-3A1C-63C8FF042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640" y="3227424"/>
            <a:ext cx="5829300" cy="43893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inux Commands with Examples">
            <a:extLst>
              <a:ext uri="{FF2B5EF4-FFF2-40B4-BE49-F238E27FC236}">
                <a16:creationId xmlns:a16="http://schemas.microsoft.com/office/drawing/2014/main" id="{2504DF30-F1BD-A9BD-9549-F09B65BBF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6713" y="6140023"/>
            <a:ext cx="5743575"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4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F1F6-8A6D-C75A-A4ED-3FD4D7566546}"/>
              </a:ext>
            </a:extLst>
          </p:cNvPr>
          <p:cNvSpPr>
            <a:spLocks noGrp="1"/>
          </p:cNvSpPr>
          <p:nvPr>
            <p:ph type="ctrTitle"/>
          </p:nvPr>
        </p:nvSpPr>
        <p:spPr>
          <a:xfrm>
            <a:off x="2036845" y="1287826"/>
            <a:ext cx="8791575" cy="285018"/>
          </a:xfrm>
        </p:spPr>
        <p:txBody>
          <a:bodyPr>
            <a:normAutofit/>
          </a:bodyPr>
          <a:lstStyle/>
          <a:p>
            <a:r>
              <a:rPr lang="en-IN" sz="900" dirty="0"/>
              <a:t>.</a:t>
            </a:r>
          </a:p>
        </p:txBody>
      </p:sp>
      <p:sp>
        <p:nvSpPr>
          <p:cNvPr id="3" name="Subtitle 2">
            <a:extLst>
              <a:ext uri="{FF2B5EF4-FFF2-40B4-BE49-F238E27FC236}">
                <a16:creationId xmlns:a16="http://schemas.microsoft.com/office/drawing/2014/main" id="{FDBCF481-A693-82A5-2142-4ABE004768DA}"/>
              </a:ext>
            </a:extLst>
          </p:cNvPr>
          <p:cNvSpPr>
            <a:spLocks noGrp="1"/>
          </p:cNvSpPr>
          <p:nvPr>
            <p:ph type="subTitle" idx="1"/>
          </p:nvPr>
        </p:nvSpPr>
        <p:spPr>
          <a:xfrm>
            <a:off x="1811415" y="722224"/>
            <a:ext cx="10265134" cy="5670225"/>
          </a:xfrm>
        </p:spPr>
        <p:txBody>
          <a:bodyPr>
            <a:normAutofit/>
          </a:bodyPr>
          <a:lstStyle/>
          <a:p>
            <a:pPr algn="just"/>
            <a:r>
              <a:rPr lang="en-IN" sz="2500" b="1" i="0" dirty="0">
                <a:solidFill>
                  <a:schemeClr val="bg2">
                    <a:lumMod val="50000"/>
                  </a:schemeClr>
                </a:solidFill>
                <a:effectLst/>
                <a:latin typeface="inter-bold"/>
              </a:rPr>
              <a:t>3. </a:t>
            </a:r>
            <a:r>
              <a:rPr lang="en-IN" sz="2500" b="1" i="0" dirty="0" err="1">
                <a:solidFill>
                  <a:schemeClr val="bg2">
                    <a:lumMod val="50000"/>
                  </a:schemeClr>
                </a:solidFill>
                <a:effectLst/>
                <a:latin typeface="inter-bold"/>
              </a:rPr>
              <a:t>rmdir</a:t>
            </a:r>
            <a:r>
              <a:rPr lang="en-IN" sz="2500" b="1" i="0" dirty="0">
                <a:solidFill>
                  <a:schemeClr val="bg2">
                    <a:lumMod val="50000"/>
                  </a:schemeClr>
                </a:solidFill>
                <a:effectLst/>
                <a:latin typeface="inter-bold"/>
              </a:rPr>
              <a:t> Command</a:t>
            </a:r>
            <a:r>
              <a:rPr lang="en-IN" sz="2500" b="1" i="0" dirty="0">
                <a:solidFill>
                  <a:srgbClr val="333333"/>
                </a:solidFill>
                <a:effectLst/>
                <a:latin typeface="inter-bold"/>
              </a:rPr>
              <a:t>:</a:t>
            </a:r>
            <a:r>
              <a:rPr lang="en-US" sz="2500" b="0" i="0" dirty="0">
                <a:solidFill>
                  <a:srgbClr val="333333"/>
                </a:solidFill>
                <a:effectLst/>
                <a:latin typeface="inter-regular"/>
              </a:rPr>
              <a:t>The command is used to delete a directory.</a:t>
            </a:r>
          </a:p>
          <a:p>
            <a:pPr algn="just"/>
            <a:r>
              <a:rPr lang="en-IN" sz="2500" b="1" i="0" dirty="0" err="1">
                <a:solidFill>
                  <a:srgbClr val="333333"/>
                </a:solidFill>
                <a:effectLst/>
                <a:latin typeface="inter-bold"/>
              </a:rPr>
              <a:t>Syntax:</a:t>
            </a:r>
            <a:r>
              <a:rPr lang="en-IN" sz="2500" b="0" i="0" dirty="0" err="1">
                <a:solidFill>
                  <a:srgbClr val="000000"/>
                </a:solidFill>
                <a:effectLst/>
                <a:latin typeface="inter-regular"/>
              </a:rPr>
              <a:t>rmdir</a:t>
            </a:r>
            <a:r>
              <a:rPr lang="en-IN" sz="2500" b="0" i="0" dirty="0">
                <a:solidFill>
                  <a:srgbClr val="000000"/>
                </a:solidFill>
                <a:effectLst/>
                <a:latin typeface="inter-regular"/>
              </a:rPr>
              <a:t> </a:t>
            </a:r>
            <a:r>
              <a:rPr lang="en-IN" sz="2500" b="1" i="0" dirty="0">
                <a:solidFill>
                  <a:srgbClr val="006699"/>
                </a:solidFill>
                <a:effectLst/>
                <a:latin typeface="inter-regular"/>
              </a:rPr>
              <a:t>&lt;directory</a:t>
            </a:r>
            <a:r>
              <a:rPr lang="en-IN" sz="2500" b="0" i="0" dirty="0">
                <a:solidFill>
                  <a:srgbClr val="000000"/>
                </a:solidFill>
                <a:effectLst/>
                <a:latin typeface="inter-regular"/>
              </a:rPr>
              <a:t> name</a:t>
            </a:r>
            <a:r>
              <a:rPr lang="en-IN" sz="2500" b="1" i="0" dirty="0">
                <a:solidFill>
                  <a:srgbClr val="006699"/>
                </a:solidFill>
                <a:effectLst/>
                <a:latin typeface="inter-regular"/>
              </a:rPr>
              <a:t>&gt;</a:t>
            </a:r>
            <a:r>
              <a:rPr lang="en-IN" sz="2500" b="0" i="0" dirty="0">
                <a:solidFill>
                  <a:srgbClr val="000000"/>
                </a:solidFill>
                <a:effectLst/>
                <a:latin typeface="inter-regular"/>
              </a:rPr>
              <a:t> </a:t>
            </a:r>
          </a:p>
          <a:p>
            <a:pPr algn="just"/>
            <a:endParaRPr lang="en-IN" b="0" i="0" dirty="0">
              <a:solidFill>
                <a:srgbClr val="000000"/>
              </a:solidFill>
              <a:effectLst/>
              <a:latin typeface="inter-regular"/>
            </a:endParaRPr>
          </a:p>
          <a:p>
            <a:pPr algn="just"/>
            <a:endParaRPr lang="en-IN" b="0" i="0" dirty="0">
              <a:solidFill>
                <a:srgbClr val="000000"/>
              </a:solidFill>
              <a:effectLst/>
              <a:latin typeface="inter-regular"/>
            </a:endParaRPr>
          </a:p>
          <a:p>
            <a:pPr algn="just"/>
            <a:endParaRPr lang="en-US" sz="2500" b="1" i="0" dirty="0">
              <a:solidFill>
                <a:schemeClr val="accent2">
                  <a:lumMod val="50000"/>
                </a:schemeClr>
              </a:solidFill>
              <a:effectLst/>
              <a:latin typeface="inter-bold"/>
            </a:endParaRPr>
          </a:p>
          <a:p>
            <a:pPr algn="just"/>
            <a:r>
              <a:rPr lang="en-US" sz="2500" b="1" i="0" dirty="0">
                <a:solidFill>
                  <a:schemeClr val="accent2">
                    <a:lumMod val="50000"/>
                  </a:schemeClr>
                </a:solidFill>
                <a:effectLst/>
                <a:latin typeface="inter-bold"/>
              </a:rPr>
              <a:t>4. ls Command</a:t>
            </a:r>
            <a:endParaRPr lang="en-US" sz="2500" b="0" i="0" dirty="0">
              <a:solidFill>
                <a:schemeClr val="accent2">
                  <a:lumMod val="50000"/>
                </a:schemeClr>
              </a:solidFill>
              <a:effectLst/>
              <a:latin typeface="inter-regular"/>
            </a:endParaRPr>
          </a:p>
          <a:p>
            <a:pPr algn="just"/>
            <a:r>
              <a:rPr lang="en-US" sz="2500" b="0" i="0" dirty="0">
                <a:solidFill>
                  <a:srgbClr val="333333"/>
                </a:solidFill>
                <a:effectLst/>
                <a:latin typeface="inter-regular"/>
              </a:rPr>
              <a:t>The ls command is used to display a list of content of a directory.</a:t>
            </a:r>
          </a:p>
          <a:p>
            <a:br>
              <a:rPr lang="en-IN" dirty="0"/>
            </a:br>
            <a:endParaRPr lang="en-IN" dirty="0"/>
          </a:p>
        </p:txBody>
      </p:sp>
      <p:pic>
        <p:nvPicPr>
          <p:cNvPr id="3080" name="Picture 8" descr="Linux Commands with Examples">
            <a:extLst>
              <a:ext uri="{FF2B5EF4-FFF2-40B4-BE49-F238E27FC236}">
                <a16:creationId xmlns:a16="http://schemas.microsoft.com/office/drawing/2014/main" id="{3E89387B-C202-F645-12C9-BC8F7522F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619" y="2507696"/>
            <a:ext cx="5791200" cy="39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68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FB0C-F315-06BE-132E-4A167131B8F9}"/>
              </a:ext>
            </a:extLst>
          </p:cNvPr>
          <p:cNvSpPr>
            <a:spLocks noGrp="1"/>
          </p:cNvSpPr>
          <p:nvPr>
            <p:ph type="ctrTitle"/>
          </p:nvPr>
        </p:nvSpPr>
        <p:spPr>
          <a:xfrm flipV="1">
            <a:off x="1876424" y="1076644"/>
            <a:ext cx="8791575" cy="45719"/>
          </a:xfrm>
        </p:spPr>
        <p:txBody>
          <a:bodyPr>
            <a:normAutofit fontScale="90000"/>
          </a:bodyPr>
          <a:lstStyle/>
          <a:p>
            <a:r>
              <a:rPr lang="en-IN" sz="800" dirty="0"/>
              <a:t>.</a:t>
            </a:r>
          </a:p>
        </p:txBody>
      </p:sp>
      <p:sp>
        <p:nvSpPr>
          <p:cNvPr id="3" name="Subtitle 2">
            <a:extLst>
              <a:ext uri="{FF2B5EF4-FFF2-40B4-BE49-F238E27FC236}">
                <a16:creationId xmlns:a16="http://schemas.microsoft.com/office/drawing/2014/main" id="{C1578D0A-1FD5-20BE-A995-246930C0CD49}"/>
              </a:ext>
            </a:extLst>
          </p:cNvPr>
          <p:cNvSpPr>
            <a:spLocks noGrp="1"/>
          </p:cNvSpPr>
          <p:nvPr>
            <p:ph type="subTitle" idx="1"/>
          </p:nvPr>
        </p:nvSpPr>
        <p:spPr>
          <a:xfrm>
            <a:off x="1876424" y="683812"/>
            <a:ext cx="8791575" cy="5788550"/>
          </a:xfrm>
        </p:spPr>
        <p:txBody>
          <a:bodyPr>
            <a:normAutofit fontScale="85000" lnSpcReduction="20000"/>
          </a:bodyPr>
          <a:lstStyle/>
          <a:p>
            <a:pPr algn="just"/>
            <a:r>
              <a:rPr lang="en-US" sz="1600" b="1" i="0" dirty="0">
                <a:solidFill>
                  <a:srgbClr val="333333"/>
                </a:solidFill>
                <a:effectLst/>
                <a:latin typeface="inter-bold"/>
              </a:rPr>
              <a:t>Syntax:</a:t>
            </a:r>
            <a:endParaRPr lang="en-US" sz="1600" b="0" i="0" dirty="0">
              <a:solidFill>
                <a:srgbClr val="333333"/>
              </a:solidFill>
              <a:effectLst/>
              <a:latin typeface="inter-regular"/>
            </a:endParaRPr>
          </a:p>
          <a:p>
            <a:pPr algn="just"/>
            <a:r>
              <a:rPr lang="en-US" sz="1600" b="0" i="0" dirty="0">
                <a:solidFill>
                  <a:srgbClr val="000000"/>
                </a:solidFill>
                <a:effectLst/>
                <a:latin typeface="inter-regular"/>
              </a:rPr>
              <a:t>ls  </a:t>
            </a: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r>
              <a:rPr lang="en-US" sz="2000" b="1" i="0" baseline="-25000" dirty="0">
                <a:solidFill>
                  <a:srgbClr val="00B050"/>
                </a:solidFill>
                <a:effectLst/>
                <a:latin typeface="inter-bold"/>
              </a:rPr>
              <a:t>5. cd Command</a:t>
            </a:r>
            <a:endParaRPr lang="en-US" sz="2000" b="0" i="0" baseline="-25000" dirty="0">
              <a:solidFill>
                <a:srgbClr val="00B050"/>
              </a:solidFill>
              <a:effectLst/>
              <a:latin typeface="inter-regular"/>
            </a:endParaRPr>
          </a:p>
          <a:p>
            <a:pPr algn="just"/>
            <a:r>
              <a:rPr lang="en-US" sz="2000" b="0" i="0" baseline="-25000" dirty="0">
                <a:solidFill>
                  <a:srgbClr val="333333"/>
                </a:solidFill>
                <a:effectLst/>
                <a:latin typeface="inter-regular"/>
              </a:rPr>
              <a:t>The </a:t>
            </a:r>
            <a:r>
              <a:rPr lang="en-US" sz="2000" b="0" i="0" baseline="-25000" dirty="0" err="1">
                <a:solidFill>
                  <a:srgbClr val="333333"/>
                </a:solidFill>
                <a:effectLst/>
                <a:latin typeface="inter-regular"/>
              </a:rPr>
              <a:t>cdcommand</a:t>
            </a:r>
            <a:r>
              <a:rPr lang="en-US" sz="2000" b="0" i="0" baseline="-25000" dirty="0">
                <a:solidFill>
                  <a:srgbClr val="333333"/>
                </a:solidFill>
                <a:effectLst/>
                <a:latin typeface="inter-regular"/>
              </a:rPr>
              <a:t> is used to change the current directory.</a:t>
            </a:r>
          </a:p>
          <a:p>
            <a:pPr algn="just"/>
            <a:r>
              <a:rPr lang="en-US" sz="2000" b="1" i="0" baseline="-25000" dirty="0">
                <a:solidFill>
                  <a:srgbClr val="333333"/>
                </a:solidFill>
                <a:effectLst/>
                <a:latin typeface="inter-bold"/>
              </a:rPr>
              <a:t>Syntax:</a:t>
            </a:r>
            <a:endParaRPr lang="en-US" sz="2000" b="0" i="0" baseline="-25000" dirty="0">
              <a:solidFill>
                <a:srgbClr val="333333"/>
              </a:solidFill>
              <a:effectLst/>
              <a:latin typeface="inter-regular"/>
            </a:endParaRPr>
          </a:p>
          <a:p>
            <a:pPr algn="just"/>
            <a:r>
              <a:rPr lang="en-US" sz="2000" b="0" i="0" baseline="-25000" dirty="0">
                <a:solidFill>
                  <a:srgbClr val="000000"/>
                </a:solidFill>
                <a:effectLst/>
                <a:latin typeface="inter-regular"/>
              </a:rPr>
              <a:t>cd </a:t>
            </a:r>
            <a:r>
              <a:rPr lang="en-US" sz="2000" b="1" i="0" baseline="-25000" dirty="0">
                <a:solidFill>
                  <a:srgbClr val="006699"/>
                </a:solidFill>
                <a:effectLst/>
                <a:latin typeface="inter-regular"/>
              </a:rPr>
              <a:t>&lt;directory</a:t>
            </a:r>
            <a:r>
              <a:rPr lang="en-US" sz="2000" b="0" i="0" baseline="-25000" dirty="0">
                <a:solidFill>
                  <a:srgbClr val="000000"/>
                </a:solidFill>
                <a:effectLst/>
                <a:latin typeface="inter-regular"/>
              </a:rPr>
              <a:t> name</a:t>
            </a:r>
            <a:r>
              <a:rPr lang="en-US" sz="2000" b="1" i="0" baseline="-25000" dirty="0">
                <a:solidFill>
                  <a:srgbClr val="006699"/>
                </a:solidFill>
                <a:effectLst/>
                <a:latin typeface="inter-regular"/>
              </a:rPr>
              <a:t>&gt;</a:t>
            </a:r>
            <a:r>
              <a:rPr lang="en-US" sz="2000" b="0" i="0" baseline="-25000" dirty="0">
                <a:solidFill>
                  <a:srgbClr val="000000"/>
                </a:solidFill>
                <a:effectLst/>
                <a:latin typeface="inter-regular"/>
              </a:rPr>
              <a:t> </a:t>
            </a:r>
          </a:p>
          <a:p>
            <a:pPr algn="just"/>
            <a:endParaRPr lang="en-US" b="0" i="0" dirty="0">
              <a:solidFill>
                <a:srgbClr val="333333"/>
              </a:solidFill>
              <a:effectLst/>
              <a:latin typeface="inter-regular"/>
            </a:endParaRPr>
          </a:p>
          <a:p>
            <a:br>
              <a:rPr lang="en-US" dirty="0"/>
            </a:br>
            <a:endParaRPr lang="en-IN" b="0" i="0" dirty="0">
              <a:solidFill>
                <a:srgbClr val="333333"/>
              </a:solidFill>
              <a:effectLst/>
              <a:latin typeface="inter-regular"/>
            </a:endParaRPr>
          </a:p>
          <a:p>
            <a:br>
              <a:rPr lang="en-IN" dirty="0"/>
            </a:br>
            <a:endParaRPr lang="en-IN" dirty="0"/>
          </a:p>
          <a:p>
            <a:endParaRPr lang="en-IN" dirty="0"/>
          </a:p>
        </p:txBody>
      </p:sp>
      <p:pic>
        <p:nvPicPr>
          <p:cNvPr id="4" name="Picture 12" descr="Linux Commands with Examples">
            <a:extLst>
              <a:ext uri="{FF2B5EF4-FFF2-40B4-BE49-F238E27FC236}">
                <a16:creationId xmlns:a16="http://schemas.microsoft.com/office/drawing/2014/main" id="{D03EDFBA-7D66-311E-786A-CDB173B87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354" y="1515195"/>
            <a:ext cx="64770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Linux Commands with Examples">
            <a:extLst>
              <a:ext uri="{FF2B5EF4-FFF2-40B4-BE49-F238E27FC236}">
                <a16:creationId xmlns:a16="http://schemas.microsoft.com/office/drawing/2014/main" id="{575B5D6D-4870-D4B7-13C3-661608AC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104" y="5015582"/>
            <a:ext cx="5810250"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9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749D-1120-E353-B402-E406FB7DEE0D}"/>
              </a:ext>
            </a:extLst>
          </p:cNvPr>
          <p:cNvSpPr>
            <a:spLocks noGrp="1"/>
          </p:cNvSpPr>
          <p:nvPr>
            <p:ph type="ctrTitle"/>
          </p:nvPr>
        </p:nvSpPr>
        <p:spPr>
          <a:xfrm>
            <a:off x="1876424" y="1122363"/>
            <a:ext cx="8791575" cy="86235"/>
          </a:xfrm>
        </p:spPr>
        <p:txBody>
          <a:bodyPr>
            <a:normAutofit fontScale="90000"/>
          </a:bodyPr>
          <a:lstStyle/>
          <a:p>
            <a:r>
              <a:rPr lang="en-IN" sz="900" dirty="0"/>
              <a:t>.</a:t>
            </a:r>
          </a:p>
        </p:txBody>
      </p:sp>
      <p:sp>
        <p:nvSpPr>
          <p:cNvPr id="3" name="Subtitle 2">
            <a:extLst>
              <a:ext uri="{FF2B5EF4-FFF2-40B4-BE49-F238E27FC236}">
                <a16:creationId xmlns:a16="http://schemas.microsoft.com/office/drawing/2014/main" id="{B23C28C8-58EC-39D3-AEDC-ADF8DEABCB46}"/>
              </a:ext>
            </a:extLst>
          </p:cNvPr>
          <p:cNvSpPr>
            <a:spLocks noGrp="1"/>
          </p:cNvSpPr>
          <p:nvPr>
            <p:ph type="subTitle" idx="1"/>
          </p:nvPr>
        </p:nvSpPr>
        <p:spPr>
          <a:xfrm>
            <a:off x="1852570" y="580445"/>
            <a:ext cx="10137997" cy="6003235"/>
          </a:xfrm>
        </p:spPr>
        <p:txBody>
          <a:bodyPr>
            <a:normAutofit fontScale="92500" lnSpcReduction="20000"/>
          </a:bodyPr>
          <a:lstStyle/>
          <a:p>
            <a:pPr algn="just"/>
            <a:r>
              <a:rPr lang="en-US" b="1" i="0" dirty="0">
                <a:solidFill>
                  <a:schemeClr val="tx2">
                    <a:lumMod val="60000"/>
                    <a:lumOff val="40000"/>
                  </a:schemeClr>
                </a:solidFill>
                <a:effectLst/>
                <a:latin typeface="inter-bold"/>
              </a:rPr>
              <a:t>6. touch Command</a:t>
            </a:r>
            <a:endParaRPr lang="en-US" b="0" i="0" dirty="0">
              <a:solidFill>
                <a:schemeClr val="tx2">
                  <a:lumMod val="60000"/>
                  <a:lumOff val="40000"/>
                </a:schemeClr>
              </a:solidFill>
              <a:effectLst/>
              <a:latin typeface="inter-regular"/>
            </a:endParaRPr>
          </a:p>
          <a:p>
            <a:pPr algn="just"/>
            <a:r>
              <a:rPr lang="en-US" b="0" i="0" dirty="0">
                <a:solidFill>
                  <a:srgbClr val="333333"/>
                </a:solidFill>
                <a:effectLst/>
                <a:latin typeface="inter-regular"/>
              </a:rPr>
              <a:t>The touch command is used to create empty files. We can create multiple empty files by executing it once.</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touch </a:t>
            </a:r>
            <a:r>
              <a:rPr lang="en-US" b="1" i="0" dirty="0">
                <a:solidFill>
                  <a:srgbClr val="006699"/>
                </a:solidFill>
                <a:effectLst/>
                <a:latin typeface="inter-regular"/>
              </a:rPr>
              <a:t>&lt;file</a:t>
            </a:r>
            <a:r>
              <a:rPr lang="en-US" b="0" i="0" dirty="0">
                <a:solidFill>
                  <a:srgbClr val="000000"/>
                </a:solidFill>
                <a:effectLst/>
                <a:latin typeface="inter-regular"/>
              </a:rPr>
              <a:t> name</a:t>
            </a:r>
            <a:r>
              <a:rPr lang="en-US" b="1" i="0" dirty="0">
                <a:solidFill>
                  <a:srgbClr val="006699"/>
                </a:solidFill>
                <a:effectLst/>
                <a:latin typeface="inter-regular"/>
              </a:rPr>
              <a:t>&gt;</a:t>
            </a:r>
            <a:r>
              <a:rPr lang="en-US" b="0" i="0" dirty="0">
                <a:solidFill>
                  <a:srgbClr val="000000"/>
                </a:solidFill>
                <a:effectLst/>
                <a:latin typeface="inter-regular"/>
              </a:rPr>
              <a:t>  </a:t>
            </a:r>
          </a:p>
          <a:p>
            <a:pPr algn="just"/>
            <a:r>
              <a:rPr lang="en-US" b="0" i="0" dirty="0">
                <a:solidFill>
                  <a:srgbClr val="000000"/>
                </a:solidFill>
                <a:effectLst/>
                <a:latin typeface="inter-regular"/>
              </a:rPr>
              <a:t>2.touch </a:t>
            </a:r>
            <a:r>
              <a:rPr lang="en-US" b="1" i="0" dirty="0">
                <a:solidFill>
                  <a:srgbClr val="006699"/>
                </a:solidFill>
                <a:effectLst/>
                <a:latin typeface="inter-regular"/>
              </a:rPr>
              <a:t>&lt;file1&gt;</a:t>
            </a:r>
            <a:r>
              <a:rPr lang="en-US" b="0" i="0" dirty="0">
                <a:solidFill>
                  <a:srgbClr val="000000"/>
                </a:solidFill>
                <a:effectLst/>
                <a:latin typeface="inter-regular"/>
              </a:rPr>
              <a:t>  </a:t>
            </a:r>
            <a:r>
              <a:rPr lang="en-US" b="1" i="0" dirty="0">
                <a:solidFill>
                  <a:srgbClr val="006699"/>
                </a:solidFill>
                <a:effectLst/>
                <a:latin typeface="inter-regular"/>
              </a:rPr>
              <a:t>&lt;file2&gt;</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FF0000"/>
                </a:solidFill>
                <a:effectLst/>
                <a:latin typeface="inter-bold"/>
              </a:rPr>
              <a:t>7. cat Command</a:t>
            </a:r>
            <a:endParaRPr lang="en-US" b="0" i="0" dirty="0">
              <a:solidFill>
                <a:srgbClr val="FF0000"/>
              </a:solidFill>
              <a:effectLst/>
              <a:latin typeface="inter-regular"/>
            </a:endParaRPr>
          </a:p>
          <a:p>
            <a:pPr algn="just"/>
            <a:r>
              <a:rPr lang="en-US" b="0" i="0" dirty="0">
                <a:solidFill>
                  <a:srgbClr val="333333"/>
                </a:solidFill>
                <a:effectLst/>
                <a:latin typeface="inter-regular"/>
              </a:rPr>
              <a:t>The cat command is a multi-purpose utility in the Linux system. It can be used to create a file, display content of the file, copy the content of one file to another file, and more.</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cat [OPTION]... [FILE]</a:t>
            </a:r>
          </a:p>
          <a:p>
            <a:pPr algn="just"/>
            <a:r>
              <a:rPr lang="en-US" b="0" i="0" dirty="0">
                <a:solidFill>
                  <a:srgbClr val="333333"/>
                </a:solidFill>
                <a:effectLst/>
                <a:latin typeface="inter-regular"/>
              </a:rPr>
              <a:t>To create a file, execute it as follows:</a:t>
            </a:r>
          </a:p>
          <a:p>
            <a:pPr algn="just">
              <a:buFont typeface="+mj-lt"/>
              <a:buAutoNum type="arabicPeriod"/>
            </a:pPr>
            <a:r>
              <a:rPr lang="en-US" b="0" i="0" dirty="0">
                <a:solidFill>
                  <a:srgbClr val="000000"/>
                </a:solidFill>
                <a:effectLst/>
                <a:latin typeface="inter-regular"/>
              </a:rPr>
              <a:t>cat </a:t>
            </a:r>
            <a:r>
              <a:rPr lang="en-US" b="1" i="0" dirty="0">
                <a:solidFill>
                  <a:srgbClr val="006699"/>
                </a:solidFill>
                <a:effectLst/>
                <a:latin typeface="inter-regular"/>
              </a:rPr>
              <a:t>&gt;</a:t>
            </a:r>
            <a:r>
              <a:rPr lang="en-US" b="0" i="0" dirty="0">
                <a:solidFill>
                  <a:srgbClr val="000000"/>
                </a:solidFill>
                <a:effectLst/>
                <a:latin typeface="inter-regular"/>
              </a:rPr>
              <a:t> </a:t>
            </a:r>
            <a:r>
              <a:rPr lang="en-US" b="1" i="0" dirty="0">
                <a:solidFill>
                  <a:srgbClr val="006699"/>
                </a:solidFill>
                <a:effectLst/>
                <a:latin typeface="inter-regular"/>
              </a:rPr>
              <a:t>&lt;file</a:t>
            </a:r>
            <a:r>
              <a:rPr lang="en-US" b="0" i="0" dirty="0">
                <a:solidFill>
                  <a:srgbClr val="000000"/>
                </a:solidFill>
                <a:effectLst/>
                <a:latin typeface="inter-regular"/>
              </a:rPr>
              <a:t> name</a:t>
            </a:r>
            <a:r>
              <a:rPr lang="en-US" b="1" i="0" dirty="0">
                <a:solidFill>
                  <a:srgbClr val="006699"/>
                </a:solidFill>
                <a:effectLst/>
                <a:latin typeface="inter-regular"/>
              </a:rPr>
              <a:t>&gt;</a:t>
            </a:r>
            <a:r>
              <a:rPr lang="en-US" b="0" i="0" dirty="0">
                <a:solidFill>
                  <a:srgbClr val="000000"/>
                </a:solidFill>
                <a:effectLst/>
                <a:latin typeface="inter-regular"/>
              </a:rPr>
              <a:t>  </a:t>
            </a: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pPr algn="just"/>
            <a:endParaRPr lang="en-US" b="0" i="0" dirty="0">
              <a:solidFill>
                <a:srgbClr val="000000"/>
              </a:solidFill>
              <a:effectLst/>
              <a:latin typeface="inter-regular"/>
            </a:endParaRPr>
          </a:p>
          <a:p>
            <a:endParaRPr lang="en-IN" dirty="0"/>
          </a:p>
        </p:txBody>
      </p:sp>
      <p:pic>
        <p:nvPicPr>
          <p:cNvPr id="4098" name="Picture 2" descr="Linux Commands with Examples">
            <a:extLst>
              <a:ext uri="{FF2B5EF4-FFF2-40B4-BE49-F238E27FC236}">
                <a16:creationId xmlns:a16="http://schemas.microsoft.com/office/drawing/2014/main" id="{65E63137-584C-0CCB-DB3E-7A6C6E517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413470"/>
            <a:ext cx="6629400" cy="7429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nux Commands with Examples">
            <a:extLst>
              <a:ext uri="{FF2B5EF4-FFF2-40B4-BE49-F238E27FC236}">
                <a16:creationId xmlns:a16="http://schemas.microsoft.com/office/drawing/2014/main" id="{1CD19EA3-F55B-3527-3663-BB119730F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955" y="6011807"/>
            <a:ext cx="59436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515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217</TotalTime>
  <Words>650</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Algerian</vt:lpstr>
      <vt:lpstr>Arial</vt:lpstr>
      <vt:lpstr>Droid Serif</vt:lpstr>
      <vt:lpstr>Google Sans</vt:lpstr>
      <vt:lpstr>inter-bold</vt:lpstr>
      <vt:lpstr>inter-regular</vt:lpstr>
      <vt:lpstr>Nunito</vt:lpstr>
      <vt:lpstr>Tw Cen MT</vt:lpstr>
      <vt:lpstr>var(--font-family-body-lesson-markdown,"Droid Serif")</vt:lpstr>
      <vt:lpstr>var(--font-family-heading-lesson-markdown)</vt:lpstr>
      <vt:lpstr>Wingdings</vt:lpstr>
      <vt:lpstr>Circuit</vt:lpstr>
      <vt:lpstr>Linux system administration </vt:lpstr>
      <vt:lpstr>Content:-</vt:lpstr>
      <vt:lpstr>Linux system administration  </vt:lpstr>
      <vt:lpstr>Linux operating system   </vt:lpstr>
      <vt:lpstr>Components of Linux operating system  </vt:lpstr>
      <vt:lpstr>Linux Commands  </vt:lpstr>
      <vt:lpstr>.</vt:lpstr>
      <vt:lpstr>.</vt:lpstr>
      <vt:lpstr>.</vt:lpstr>
      <vt:lpstr>.</vt:lpstr>
      <vt:lpst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administration</dc:title>
  <dc:creator>919347339145</dc:creator>
  <cp:lastModifiedBy>919347339145</cp:lastModifiedBy>
  <cp:revision>5</cp:revision>
  <dcterms:created xsi:type="dcterms:W3CDTF">2023-05-16T14:52:59Z</dcterms:created>
  <dcterms:modified xsi:type="dcterms:W3CDTF">2023-05-19T17:07:50Z</dcterms:modified>
</cp:coreProperties>
</file>