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21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16016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65256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020651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33479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69778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90320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5/19/2023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99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29679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63682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5/19/2023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223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5/19/2023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94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5/19/2023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5495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CBC1C18-307B-4F68-A007-B5B542270E8D}" type="datetimeFigureOut">
              <a:rPr lang="en-US" smtClean="0"/>
              <a:t>5/19/2023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12549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CBC1C18-307B-4F68-A007-B5B542270E8D}" type="datetimeFigureOut">
              <a:rPr lang="en-US" smtClean="0"/>
              <a:t>5/19/2023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696299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ubuntucommunity.s3.dualstack.us-east-2.amazonaws.com/original/3X/3/4/34d81a0c6664e6741d2b0fa5b4ec61c37d11b561.jpeg"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s://ubuntucommunity.s3.dualstack.us-east-2.amazonaws.com/original/3X/0/a/0aa6e9e9856b94bc2b77b96e044816d31ba1c473.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buntucommunity.s3.dualstack.us-east-2.amazonaws.com/original/3X/7/8/78a68f3343f224aa9f1cc7acbfd80bb0ea8f646f.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ubuntu.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ssets.ubuntu.com/v1/a40f15d2-select-iso.png" TargetMode="External"/><Relationship Id="rId2" Type="http://schemas.openxmlformats.org/officeDocument/2006/relationships/hyperlink" Target="https://rufus.i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buntucommunity.s3.dualstack.us-east-2.amazonaws.com/original/3X/5/b/5b9075674e7a219dfb8fb62b4730987d4e5ec699.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hyperlink" Target="https://ubuntucommunity.s3.dualstack.us-east-2.amazonaws.com/original/3X/d/f/df2723ae01a5e7a1d8e20ce152d9d2eada59d2f2.png" TargetMode="External"/><Relationship Id="rId1" Type="http://schemas.openxmlformats.org/officeDocument/2006/relationships/slideLayout" Target="../slideLayouts/slideLayout4.xml"/><Relationship Id="rId6" Type="http://schemas.openxmlformats.org/officeDocument/2006/relationships/hyperlink" Target="https://ubuntucommunity.s3.dualstack.us-east-2.amazonaws.com/original/3X/6/0/603543a56f2d3efba0ff1e81c6cd8e571fda93aa.png" TargetMode="External"/><Relationship Id="rId5" Type="http://schemas.openxmlformats.org/officeDocument/2006/relationships/image" Target="../media/image9.png"/><Relationship Id="rId4" Type="http://schemas.openxmlformats.org/officeDocument/2006/relationships/hyperlink" Target="https://ubuntucommunity.s3.dualstack.us-east-2.amazonaws.com/original/3X/3/c/3cd054f6bf81483f0ef13a1717126f9c2428be7f.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95F6-6B17-9682-11C9-1F181B868D7A}"/>
              </a:ext>
            </a:extLst>
          </p:cNvPr>
          <p:cNvSpPr>
            <a:spLocks noGrp="1"/>
          </p:cNvSpPr>
          <p:nvPr>
            <p:ph type="ctrTitle"/>
          </p:nvPr>
        </p:nvSpPr>
        <p:spPr>
          <a:xfrm>
            <a:off x="890930" y="258993"/>
            <a:ext cx="8991600" cy="1790907"/>
          </a:xfrm>
        </p:spPr>
        <p:txBody>
          <a:bodyPr/>
          <a:lstStyle/>
          <a:p>
            <a:pPr algn="l"/>
            <a:r>
              <a:rPr lang="en-IN" b="1" i="0" dirty="0">
                <a:solidFill>
                  <a:srgbClr val="FFC000"/>
                </a:solidFill>
                <a:effectLst/>
                <a:latin typeface="Bauhaus 93" panose="04030905020B02020C02" pitchFamily="82" charset="0"/>
              </a:rPr>
              <a:t>Ubuntu</a:t>
            </a:r>
            <a:r>
              <a:rPr lang="en-IN" b="0" i="0" dirty="0">
                <a:solidFill>
                  <a:srgbClr val="111111"/>
                </a:solidFill>
                <a:effectLst/>
                <a:latin typeface="Bauhaus 93" panose="04030905020B02020C02" pitchFamily="82" charset="0"/>
              </a:rPr>
              <a:t> </a:t>
            </a:r>
            <a:r>
              <a:rPr lang="en-IN" b="1" i="0" dirty="0">
                <a:solidFill>
                  <a:schemeClr val="accent3">
                    <a:lumMod val="60000"/>
                    <a:lumOff val="40000"/>
                  </a:schemeClr>
                </a:solidFill>
                <a:effectLst/>
                <a:latin typeface="Bauhaus 93" panose="04030905020B02020C02" pitchFamily="82" charset="0"/>
              </a:rPr>
              <a:t>installation</a:t>
            </a:r>
            <a:br>
              <a:rPr lang="en-IN" b="0" i="0" dirty="0">
                <a:solidFill>
                  <a:srgbClr val="111111"/>
                </a:solidFill>
                <a:effectLst/>
                <a:latin typeface="Bauhaus 93" panose="04030905020B02020C02" pitchFamily="82" charset="0"/>
              </a:rPr>
            </a:br>
            <a:endParaRPr lang="en-IN" b="0" i="0" dirty="0">
              <a:solidFill>
                <a:srgbClr val="111111"/>
              </a:solidFill>
              <a:effectLst/>
              <a:latin typeface="Bauhaus 93" panose="04030905020B02020C02" pitchFamily="82" charset="0"/>
            </a:endParaRPr>
          </a:p>
        </p:txBody>
      </p:sp>
      <p:sp>
        <p:nvSpPr>
          <p:cNvPr id="3" name="Subtitle 2">
            <a:extLst>
              <a:ext uri="{FF2B5EF4-FFF2-40B4-BE49-F238E27FC236}">
                <a16:creationId xmlns:a16="http://schemas.microsoft.com/office/drawing/2014/main" id="{4A0422C8-3526-188C-1528-8E2EE309B852}"/>
              </a:ext>
            </a:extLst>
          </p:cNvPr>
          <p:cNvSpPr>
            <a:spLocks noGrp="1"/>
          </p:cNvSpPr>
          <p:nvPr>
            <p:ph type="subTitle" idx="1"/>
          </p:nvPr>
        </p:nvSpPr>
        <p:spPr>
          <a:xfrm>
            <a:off x="7482324" y="1637970"/>
            <a:ext cx="5169380" cy="3252084"/>
          </a:xfrm>
        </p:spPr>
        <p:txBody>
          <a:bodyPr>
            <a:normAutofit/>
          </a:bodyPr>
          <a:lstStyle/>
          <a:p>
            <a:r>
              <a:rPr lang="en-IN" sz="2400" b="1" dirty="0">
                <a:solidFill>
                  <a:schemeClr val="accent6">
                    <a:lumMod val="50000"/>
                  </a:schemeClr>
                </a:solidFill>
              </a:rPr>
              <a:t>Done by</a:t>
            </a:r>
          </a:p>
          <a:p>
            <a:r>
              <a:rPr lang="en-IN" sz="2400" b="1" dirty="0">
                <a:solidFill>
                  <a:schemeClr val="accent6">
                    <a:lumMod val="50000"/>
                  </a:schemeClr>
                </a:solidFill>
              </a:rPr>
              <a:t>   </a:t>
            </a:r>
            <a:r>
              <a:rPr lang="en-IN" sz="2400" b="1" dirty="0" err="1">
                <a:solidFill>
                  <a:schemeClr val="accent6">
                    <a:lumMod val="50000"/>
                  </a:schemeClr>
                </a:solidFill>
              </a:rPr>
              <a:t>K.Shivani</a:t>
            </a:r>
            <a:r>
              <a:rPr lang="en-IN" sz="2400" b="1" dirty="0">
                <a:solidFill>
                  <a:schemeClr val="accent6">
                    <a:lumMod val="50000"/>
                  </a:schemeClr>
                </a:solidFill>
              </a:rPr>
              <a:t>(CSE(</a:t>
            </a:r>
            <a:r>
              <a:rPr lang="en-IN" sz="2400" b="1" dirty="0" err="1">
                <a:solidFill>
                  <a:schemeClr val="accent6">
                    <a:lumMod val="50000"/>
                  </a:schemeClr>
                </a:solidFill>
              </a:rPr>
              <a:t>aiml</a:t>
            </a:r>
            <a:r>
              <a:rPr lang="en-IN" sz="2400" b="1" dirty="0">
                <a:solidFill>
                  <a:schemeClr val="accent6">
                    <a:lumMod val="50000"/>
                  </a:schemeClr>
                </a:solidFill>
              </a:rPr>
              <a:t>)</a:t>
            </a:r>
          </a:p>
          <a:p>
            <a:r>
              <a:rPr lang="en-IN" sz="2400" b="1" dirty="0">
                <a:solidFill>
                  <a:schemeClr val="accent6">
                    <a:lumMod val="50000"/>
                  </a:schemeClr>
                </a:solidFill>
              </a:rPr>
              <a:t>  </a:t>
            </a:r>
            <a:r>
              <a:rPr lang="en-IN" sz="2400" b="1" dirty="0" err="1">
                <a:solidFill>
                  <a:schemeClr val="accent6">
                    <a:lumMod val="50000"/>
                  </a:schemeClr>
                </a:solidFill>
              </a:rPr>
              <a:t>M.Lavanya</a:t>
            </a:r>
            <a:r>
              <a:rPr lang="en-IN" sz="2400" b="1" dirty="0">
                <a:solidFill>
                  <a:schemeClr val="accent6">
                    <a:lumMod val="50000"/>
                  </a:schemeClr>
                </a:solidFill>
              </a:rPr>
              <a:t>(ECE-3b)</a:t>
            </a:r>
          </a:p>
          <a:p>
            <a:r>
              <a:rPr lang="en-IN" sz="2400" b="1" dirty="0">
                <a:solidFill>
                  <a:schemeClr val="accent6">
                    <a:lumMod val="50000"/>
                  </a:schemeClr>
                </a:solidFill>
              </a:rPr>
              <a:t>  </a:t>
            </a:r>
            <a:r>
              <a:rPr lang="en-IN" sz="2400" b="1" dirty="0" err="1">
                <a:solidFill>
                  <a:schemeClr val="accent6">
                    <a:lumMod val="50000"/>
                  </a:schemeClr>
                </a:solidFill>
              </a:rPr>
              <a:t>M.Vivek</a:t>
            </a:r>
            <a:r>
              <a:rPr lang="en-IN" sz="2400" b="1" dirty="0">
                <a:solidFill>
                  <a:schemeClr val="accent6">
                    <a:lumMod val="50000"/>
                  </a:schemeClr>
                </a:solidFill>
              </a:rPr>
              <a:t> Reddy(ECE-3b)</a:t>
            </a:r>
          </a:p>
          <a:p>
            <a:r>
              <a:rPr lang="en-IN" sz="2400" b="1" dirty="0">
                <a:solidFill>
                  <a:schemeClr val="accent6">
                    <a:lumMod val="50000"/>
                  </a:schemeClr>
                </a:solidFill>
              </a:rPr>
              <a:t>  </a:t>
            </a:r>
            <a:r>
              <a:rPr lang="en-IN" sz="2400" b="1" dirty="0" err="1">
                <a:solidFill>
                  <a:schemeClr val="accent6">
                    <a:lumMod val="50000"/>
                  </a:schemeClr>
                </a:solidFill>
              </a:rPr>
              <a:t>M.Manideep</a:t>
            </a:r>
            <a:r>
              <a:rPr lang="en-IN" sz="2400" b="1" dirty="0">
                <a:solidFill>
                  <a:schemeClr val="accent6">
                    <a:lumMod val="50000"/>
                  </a:schemeClr>
                </a:solidFill>
              </a:rPr>
              <a:t>(CSE-3b)</a:t>
            </a:r>
          </a:p>
          <a:p>
            <a:r>
              <a:rPr lang="en-IN" sz="2400" b="1" dirty="0">
                <a:solidFill>
                  <a:schemeClr val="accent6">
                    <a:lumMod val="50000"/>
                  </a:schemeClr>
                </a:solidFill>
              </a:rPr>
              <a:t>  </a:t>
            </a:r>
            <a:r>
              <a:rPr lang="en-IN" sz="2400" b="1" dirty="0" err="1">
                <a:solidFill>
                  <a:schemeClr val="accent6">
                    <a:lumMod val="50000"/>
                  </a:schemeClr>
                </a:solidFill>
              </a:rPr>
              <a:t>S.Chenna</a:t>
            </a:r>
            <a:r>
              <a:rPr lang="en-IN" sz="2400" b="1" dirty="0">
                <a:solidFill>
                  <a:schemeClr val="accent6">
                    <a:lumMod val="50000"/>
                  </a:schemeClr>
                </a:solidFill>
              </a:rPr>
              <a:t> Rao(ECE-3c)</a:t>
            </a:r>
          </a:p>
        </p:txBody>
      </p:sp>
    </p:spTree>
    <p:extLst>
      <p:ext uri="{BB962C8B-B14F-4D97-AF65-F5344CB8AC3E}">
        <p14:creationId xmlns:p14="http://schemas.microsoft.com/office/powerpoint/2010/main" val="2072766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13CF-62ED-9737-96F4-73E43B8DC08E}"/>
              </a:ext>
            </a:extLst>
          </p:cNvPr>
          <p:cNvSpPr>
            <a:spLocks noGrp="1"/>
          </p:cNvSpPr>
          <p:nvPr>
            <p:ph type="title"/>
          </p:nvPr>
        </p:nvSpPr>
        <p:spPr>
          <a:xfrm>
            <a:off x="5791339" y="1458484"/>
            <a:ext cx="6240380" cy="2465954"/>
          </a:xfrm>
        </p:spPr>
        <p:txBody>
          <a:bodyPr/>
          <a:lstStyle/>
          <a:p>
            <a:pPr marL="342900" indent="-342900">
              <a:buFont typeface="Arial" panose="020B0604020202020204" pitchFamily="34" charset="0"/>
              <a:buChar char="•"/>
            </a:pPr>
            <a:r>
              <a:rPr lang="en-US" sz="2000" b="1" i="0" dirty="0">
                <a:solidFill>
                  <a:schemeClr val="accent3">
                    <a:lumMod val="75000"/>
                  </a:schemeClr>
                </a:solidFill>
                <a:effectLst/>
                <a:latin typeface="Söhne"/>
              </a:rPr>
              <a:t>Select your location</a:t>
            </a:r>
            <a:r>
              <a:rPr lang="en-US" sz="2000" b="0" i="0" dirty="0">
                <a:solidFill>
                  <a:srgbClr val="D1D5DB"/>
                </a:solidFill>
                <a:effectLst/>
                <a:latin typeface="Söhne"/>
              </a:rPr>
              <a:t>: Choose your location to set the time zone appropriately.</a:t>
            </a:r>
            <a:br>
              <a:rPr lang="en-US" sz="2000" b="0" i="0" dirty="0">
                <a:solidFill>
                  <a:srgbClr val="D1D5DB"/>
                </a:solidFill>
                <a:effectLst/>
                <a:latin typeface="Söhne"/>
              </a:rPr>
            </a:br>
            <a:br>
              <a:rPr lang="en-US" sz="2000" b="0" i="0" dirty="0">
                <a:solidFill>
                  <a:srgbClr val="D1D5DB"/>
                </a:solidFill>
                <a:effectLst/>
                <a:latin typeface="Söhne"/>
              </a:rPr>
            </a:br>
            <a:br>
              <a:rPr lang="en-US" sz="2000" dirty="0"/>
            </a:br>
            <a:endParaRPr lang="en-IN" sz="2000" dirty="0"/>
          </a:p>
        </p:txBody>
      </p:sp>
      <p:sp>
        <p:nvSpPr>
          <p:cNvPr id="3" name="Content Placeholder 2">
            <a:extLst>
              <a:ext uri="{FF2B5EF4-FFF2-40B4-BE49-F238E27FC236}">
                <a16:creationId xmlns:a16="http://schemas.microsoft.com/office/drawing/2014/main" id="{C362073D-0F19-D8CF-35CE-5012B118B987}"/>
              </a:ext>
            </a:extLst>
          </p:cNvPr>
          <p:cNvSpPr>
            <a:spLocks noGrp="1"/>
          </p:cNvSpPr>
          <p:nvPr>
            <p:ph sz="half" idx="1"/>
          </p:nvPr>
        </p:nvSpPr>
        <p:spPr>
          <a:xfrm>
            <a:off x="368410" y="988072"/>
            <a:ext cx="5185873" cy="3634685"/>
          </a:xfrm>
        </p:spPr>
        <p:txBody>
          <a:bodyPr>
            <a:normAutofit/>
          </a:bodyPr>
          <a:lstStyle/>
          <a:p>
            <a:r>
              <a:rPr lang="en-US" b="1" i="0" dirty="0">
                <a:solidFill>
                  <a:schemeClr val="accent5">
                    <a:lumMod val="60000"/>
                    <a:lumOff val="40000"/>
                  </a:schemeClr>
                </a:solidFill>
                <a:effectLst/>
                <a:latin typeface="Söhne"/>
              </a:rPr>
              <a:t>User information</a:t>
            </a:r>
            <a:r>
              <a:rPr lang="en-US" b="0" i="0" dirty="0">
                <a:solidFill>
                  <a:srgbClr val="D1D5DB"/>
                </a:solidFill>
                <a:effectLst/>
                <a:latin typeface="Söhne"/>
              </a:rPr>
              <a:t>: Provide your name, a username, and a password for the user account you'll be using in Ubuntu.</a:t>
            </a:r>
          </a:p>
          <a:p>
            <a:endParaRPr lang="en-IN" dirty="0"/>
          </a:p>
        </p:txBody>
      </p:sp>
      <p:sp>
        <p:nvSpPr>
          <p:cNvPr id="4" name="Content Placeholder 3">
            <a:extLst>
              <a:ext uri="{FF2B5EF4-FFF2-40B4-BE49-F238E27FC236}">
                <a16:creationId xmlns:a16="http://schemas.microsoft.com/office/drawing/2014/main" id="{48AE4730-3065-AEFD-62F3-BDD910DBAAFB}"/>
              </a:ext>
            </a:extLst>
          </p:cNvPr>
          <p:cNvSpPr>
            <a:spLocks noGrp="1"/>
          </p:cNvSpPr>
          <p:nvPr>
            <p:ph sz="half" idx="2"/>
          </p:nvPr>
        </p:nvSpPr>
        <p:spPr>
          <a:xfrm flipV="1">
            <a:off x="5455895" y="534848"/>
            <a:ext cx="5194583" cy="795130"/>
          </a:xfrm>
        </p:spPr>
        <p:txBody>
          <a:bodyPr>
            <a:normAutofit/>
          </a:bodyPr>
          <a:lstStyle/>
          <a:p>
            <a:r>
              <a:rPr lang="en-IN" dirty="0"/>
              <a:t>.</a:t>
            </a:r>
          </a:p>
        </p:txBody>
      </p:sp>
      <p:sp>
        <p:nvSpPr>
          <p:cNvPr id="5" name="Rectangle 3">
            <a:extLst>
              <a:ext uri="{FF2B5EF4-FFF2-40B4-BE49-F238E27FC236}">
                <a16:creationId xmlns:a16="http://schemas.microsoft.com/office/drawing/2014/main" id="{5FC6DBC4-0CA8-B999-5723-523D79AF293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4">
            <a:extLst>
              <a:ext uri="{FF2B5EF4-FFF2-40B4-BE49-F238E27FC236}">
                <a16:creationId xmlns:a16="http://schemas.microsoft.com/office/drawing/2014/main" id="{A7B5B2FB-079E-6892-27A2-3ECEA7CF1AD6}"/>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descr="image">
            <a:hlinkClick r:id="rId2" tooltip="image"/>
            <a:extLst>
              <a:ext uri="{FF2B5EF4-FFF2-40B4-BE49-F238E27FC236}">
                <a16:creationId xmlns:a16="http://schemas.microsoft.com/office/drawing/2014/main" id="{CE0EAAEE-5551-ADD7-99F1-FEC3AA306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060" y="3180483"/>
            <a:ext cx="5451530" cy="31426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2562C2D7-A968-97A7-8584-7A9695C9FF0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BE2B80DF-0E24-BC81-FC83-886D8A08BBAD}"/>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50" name="Picture 6" descr="image">
            <a:hlinkClick r:id="rId4" tooltip="image"/>
            <a:extLst>
              <a:ext uri="{FF2B5EF4-FFF2-40B4-BE49-F238E27FC236}">
                <a16:creationId xmlns:a16="http://schemas.microsoft.com/office/drawing/2014/main" id="{C4743A31-B792-DB80-E36E-E83F4E5D6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079" y="3447952"/>
            <a:ext cx="5332260" cy="3323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11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82E1-C1E6-15D9-06F2-5D7D1190B503}"/>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410B1442-8ECD-7711-65FA-015F51030B92}"/>
              </a:ext>
            </a:extLst>
          </p:cNvPr>
          <p:cNvSpPr>
            <a:spLocks noGrp="1"/>
          </p:cNvSpPr>
          <p:nvPr>
            <p:ph idx="1"/>
          </p:nvPr>
        </p:nvSpPr>
        <p:spPr>
          <a:xfrm>
            <a:off x="810000" y="1637304"/>
            <a:ext cx="10554574" cy="5220696"/>
          </a:xfrm>
        </p:spPr>
        <p:txBody>
          <a:bodyPr>
            <a:normAutofit fontScale="85000" lnSpcReduction="10000"/>
          </a:bodyPr>
          <a:lstStyle/>
          <a:p>
            <a:endParaRPr lang="en-US" b="1" i="0" dirty="0">
              <a:solidFill>
                <a:srgbClr val="D1D5DB"/>
              </a:solidFill>
              <a:effectLst/>
              <a:latin typeface="Söhne"/>
            </a:endParaRPr>
          </a:p>
          <a:p>
            <a:endParaRPr lang="en-US" b="1" i="0">
              <a:solidFill>
                <a:schemeClr val="accent6">
                  <a:lumMod val="75000"/>
                </a:schemeClr>
              </a:solidFill>
              <a:effectLst/>
              <a:latin typeface="Söhne"/>
            </a:endParaRPr>
          </a:p>
          <a:p>
            <a:r>
              <a:rPr lang="en-US" b="1" i="0">
                <a:solidFill>
                  <a:schemeClr val="accent6">
                    <a:lumMod val="75000"/>
                  </a:schemeClr>
                </a:solidFill>
                <a:effectLst/>
                <a:latin typeface="Söhne"/>
              </a:rPr>
              <a:t>Wait </a:t>
            </a:r>
            <a:r>
              <a:rPr lang="en-US" b="1" i="0" dirty="0">
                <a:solidFill>
                  <a:schemeClr val="accent6">
                    <a:lumMod val="75000"/>
                  </a:schemeClr>
                </a:solidFill>
                <a:effectLst/>
                <a:latin typeface="Söhne"/>
              </a:rPr>
              <a:t>for installation</a:t>
            </a:r>
            <a:r>
              <a:rPr lang="en-US" b="0" i="0" dirty="0">
                <a:solidFill>
                  <a:srgbClr val="D1D5DB"/>
                </a:solidFill>
                <a:effectLst/>
                <a:latin typeface="Söhne"/>
              </a:rPr>
              <a:t>: Sit back and wait for Ubuntu to finish installing. The installation time may vary depending on your computer's speed and the version of Ubuntu you're installing.</a:t>
            </a:r>
            <a:endParaRPr lang="en-US" b="1" i="0" dirty="0">
              <a:solidFill>
                <a:srgbClr val="D1D5DB"/>
              </a:solidFill>
              <a:effectLst/>
              <a:latin typeface="Söhne"/>
            </a:endParaRPr>
          </a:p>
          <a:p>
            <a:r>
              <a:rPr lang="en-US" b="1" i="0" dirty="0">
                <a:solidFill>
                  <a:srgbClr val="FFC000"/>
                </a:solidFill>
                <a:effectLst/>
                <a:latin typeface="Söhne"/>
              </a:rPr>
              <a:t>Restart</a:t>
            </a:r>
            <a:r>
              <a:rPr lang="en-US" b="0" i="0" dirty="0">
                <a:solidFill>
                  <a:srgbClr val="D1D5DB"/>
                </a:solidFill>
                <a:effectLst/>
                <a:latin typeface="Söhne"/>
              </a:rPr>
              <a:t>: Once the installation is complete, you'll be prompted to restart your computer. Remove the USB drive before restarting.</a:t>
            </a:r>
          </a:p>
          <a:p>
            <a:endParaRPr lang="en-US" dirty="0">
              <a:solidFill>
                <a:srgbClr val="D1D5DB"/>
              </a:solidFill>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dirty="0">
              <a:solidFill>
                <a:srgbClr val="D1D5DB"/>
              </a:solidFill>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r>
              <a:rPr lang="en-US" b="1" i="0" dirty="0">
                <a:solidFill>
                  <a:srgbClr val="00B0F0"/>
                </a:solidFill>
                <a:effectLst/>
                <a:latin typeface="Söhne"/>
              </a:rPr>
              <a:t>Welcome to Ubuntu</a:t>
            </a:r>
            <a:r>
              <a:rPr lang="en-US" b="0" i="0" dirty="0">
                <a:solidFill>
                  <a:srgbClr val="D1D5DB"/>
                </a:solidFill>
                <a:effectLst/>
                <a:latin typeface="Söhne"/>
              </a:rPr>
              <a:t>: After restarting, you'll be greeted with the Ubuntu login screen. Enter your password to log in and start using Ubuntu.</a:t>
            </a:r>
          </a:p>
          <a:p>
            <a:pPr marL="0" indent="0">
              <a:buNone/>
            </a:pPr>
            <a:br>
              <a:rPr lang="en-US" dirty="0"/>
            </a:br>
            <a:endParaRPr lang="en-IN" dirty="0"/>
          </a:p>
        </p:txBody>
      </p:sp>
      <p:pic>
        <p:nvPicPr>
          <p:cNvPr id="7170" name="Picture 2" descr="image">
            <a:hlinkClick r:id="rId2" tooltip="image"/>
            <a:extLst>
              <a:ext uri="{FF2B5EF4-FFF2-40B4-BE49-F238E27FC236}">
                <a16:creationId xmlns:a16="http://schemas.microsoft.com/office/drawing/2014/main" id="{DA98FB37-B835-A4FB-D36F-B5F87B119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700" y="3648984"/>
            <a:ext cx="3734049" cy="208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35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3456-D0B8-1F2B-1F77-CEB390DC34E2}"/>
              </a:ext>
            </a:extLst>
          </p:cNvPr>
          <p:cNvSpPr>
            <a:spLocks noGrp="1"/>
          </p:cNvSpPr>
          <p:nvPr>
            <p:ph type="ctrTitle"/>
          </p:nvPr>
        </p:nvSpPr>
        <p:spPr>
          <a:xfrm>
            <a:off x="2734217" y="1353731"/>
            <a:ext cx="7769456" cy="2971051"/>
          </a:xfrm>
        </p:spPr>
        <p:txBody>
          <a:bodyPr/>
          <a:lstStyle/>
          <a:p>
            <a:r>
              <a:rPr lang="en-IN" sz="9600" i="1" dirty="0">
                <a:solidFill>
                  <a:schemeClr val="accent5">
                    <a:lumMod val="75000"/>
                  </a:schemeClr>
                </a:solidFill>
                <a:effectLst>
                  <a:outerShdw blurRad="38100" dist="38100" dir="2700000" algn="tl">
                    <a:srgbClr val="000000">
                      <a:alpha val="43137"/>
                    </a:srgbClr>
                  </a:outerShdw>
                </a:effectLst>
              </a:rPr>
              <a:t>Thank </a:t>
            </a:r>
            <a:br>
              <a:rPr lang="en-IN" sz="9600" i="1" dirty="0">
                <a:solidFill>
                  <a:schemeClr val="accent5">
                    <a:lumMod val="75000"/>
                  </a:schemeClr>
                </a:solidFill>
                <a:effectLst>
                  <a:outerShdw blurRad="38100" dist="38100" dir="2700000" algn="tl">
                    <a:srgbClr val="000000">
                      <a:alpha val="43137"/>
                    </a:srgbClr>
                  </a:outerShdw>
                </a:effectLst>
              </a:rPr>
            </a:br>
            <a:r>
              <a:rPr lang="en-IN" sz="9600" i="1" dirty="0">
                <a:solidFill>
                  <a:schemeClr val="accent5">
                    <a:lumMod val="75000"/>
                  </a:schemeClr>
                </a:solidFill>
                <a:effectLst>
                  <a:outerShdw blurRad="38100" dist="38100" dir="2700000" algn="tl">
                    <a:srgbClr val="000000">
                      <a:alpha val="43137"/>
                    </a:srgbClr>
                  </a:outerShdw>
                </a:effectLst>
              </a:rPr>
              <a:t>         you</a:t>
            </a:r>
          </a:p>
        </p:txBody>
      </p:sp>
      <p:sp>
        <p:nvSpPr>
          <p:cNvPr id="3" name="Subtitle 2">
            <a:extLst>
              <a:ext uri="{FF2B5EF4-FFF2-40B4-BE49-F238E27FC236}">
                <a16:creationId xmlns:a16="http://schemas.microsoft.com/office/drawing/2014/main" id="{3C3C88BE-516F-D59E-51A9-FB2F57E5A703}"/>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35456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CCD3-AC41-D757-0103-494BB5ED6714}"/>
              </a:ext>
            </a:extLst>
          </p:cNvPr>
          <p:cNvSpPr>
            <a:spLocks noGrp="1"/>
          </p:cNvSpPr>
          <p:nvPr>
            <p:ph type="title"/>
          </p:nvPr>
        </p:nvSpPr>
        <p:spPr>
          <a:xfrm>
            <a:off x="1698398" y="646640"/>
            <a:ext cx="7729728" cy="665325"/>
          </a:xfrm>
        </p:spPr>
        <p:txBody>
          <a:bodyPr>
            <a:normAutofit fontScale="90000"/>
          </a:bodyPr>
          <a:lstStyle/>
          <a:p>
            <a:r>
              <a:rPr lang="en-IN" dirty="0">
                <a:solidFill>
                  <a:srgbClr val="FFC000"/>
                </a:solidFill>
                <a:latin typeface="Bahnschrift SemiBold" panose="020B0502040204020203" pitchFamily="34" charset="0"/>
              </a:rPr>
              <a:t>What is </a:t>
            </a:r>
            <a:r>
              <a:rPr lang="en-IN" b="1" i="0" dirty="0">
                <a:solidFill>
                  <a:srgbClr val="FFC000"/>
                </a:solidFill>
                <a:effectLst/>
                <a:latin typeface="Bahnschrift SemiBold" panose="020B0502040204020203" pitchFamily="34" charset="0"/>
              </a:rPr>
              <a:t>Ubuntu</a:t>
            </a:r>
            <a:endParaRPr lang="en-IN" dirty="0">
              <a:solidFill>
                <a:srgbClr val="FFC000"/>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20359616-E8A9-9E22-661D-CCE7FCBB2C70}"/>
              </a:ext>
            </a:extLst>
          </p:cNvPr>
          <p:cNvSpPr>
            <a:spLocks noGrp="1"/>
          </p:cNvSpPr>
          <p:nvPr>
            <p:ph idx="1"/>
          </p:nvPr>
        </p:nvSpPr>
        <p:spPr>
          <a:xfrm>
            <a:off x="429098" y="1630017"/>
            <a:ext cx="10554574" cy="3616906"/>
          </a:xfrm>
        </p:spPr>
        <p:txBody>
          <a:bodyPr/>
          <a:lstStyle/>
          <a:p>
            <a:pPr algn="l"/>
            <a:r>
              <a:rPr lang="en-US" b="0" i="0" dirty="0">
                <a:solidFill>
                  <a:srgbClr val="D1D5DB"/>
                </a:solidFill>
                <a:effectLst/>
                <a:latin typeface="Söhne"/>
              </a:rPr>
              <a:t>Ubuntu is an open-source Linux-based operating system that is known for its ease of use, stability, and strong community support. It is developed and maintained by Canonical Ltd., a company founded by South African entrepreneur Mark Shuttleworth.</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marL="0" indent="0">
              <a:buNone/>
            </a:pPr>
            <a:br>
              <a:rPr lang="en-US" dirty="0"/>
            </a:br>
            <a:endParaRPr lang="en-IN" dirty="0"/>
          </a:p>
        </p:txBody>
      </p:sp>
      <p:pic>
        <p:nvPicPr>
          <p:cNvPr id="8196" name="Picture 4" descr="Show Applications in Ubuntu">
            <a:extLst>
              <a:ext uri="{FF2B5EF4-FFF2-40B4-BE49-F238E27FC236}">
                <a16:creationId xmlns:a16="http://schemas.microsoft.com/office/drawing/2014/main" id="{4705655A-0843-5911-7DCD-4E18ECCFF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661" y="3339548"/>
            <a:ext cx="5061585" cy="337930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Logos for all Ubuntu flavors">
            <a:extLst>
              <a:ext uri="{FF2B5EF4-FFF2-40B4-BE49-F238E27FC236}">
                <a16:creationId xmlns:a16="http://schemas.microsoft.com/office/drawing/2014/main" id="{525795BA-EA8F-F02F-7B7B-E8687ED1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22" y="3667704"/>
            <a:ext cx="4910510" cy="296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08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6B67-51EE-D1EA-0B62-A89421B17AB8}"/>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7ADE71F8-386D-EE84-130C-1EA6631FAD07}"/>
              </a:ext>
            </a:extLst>
          </p:cNvPr>
          <p:cNvSpPr>
            <a:spLocks noGrp="1"/>
          </p:cNvSpPr>
          <p:nvPr>
            <p:ph idx="1"/>
          </p:nvPr>
        </p:nvSpPr>
        <p:spPr/>
        <p:txBody>
          <a:bodyPr/>
          <a:lstStyle/>
          <a:p>
            <a:r>
              <a:rPr lang="en-US" b="0" i="0" dirty="0">
                <a:solidFill>
                  <a:schemeClr val="accent3">
                    <a:lumMod val="75000"/>
                  </a:schemeClr>
                </a:solidFill>
                <a:effectLst/>
                <a:latin typeface="Söhne"/>
              </a:rPr>
              <a:t>Ubuntu Philosophy</a:t>
            </a:r>
            <a:r>
              <a:rPr lang="en-US" b="0" i="0" dirty="0">
                <a:solidFill>
                  <a:srgbClr val="D1D5DB"/>
                </a:solidFill>
                <a:effectLst/>
                <a:latin typeface="Söhne"/>
              </a:rPr>
              <a:t>: Ubuntu is built on the principles of open-source software, which means that its source code is freely available to the public. It follows the philosophy of promoting collaboration, community participation, and sharing.</a:t>
            </a:r>
          </a:p>
          <a:p>
            <a:br>
              <a:rPr lang="en-US" dirty="0"/>
            </a:br>
            <a:r>
              <a:rPr lang="en-US" b="0" i="0" dirty="0">
                <a:solidFill>
                  <a:schemeClr val="accent6">
                    <a:lumMod val="60000"/>
                    <a:lumOff val="40000"/>
                  </a:schemeClr>
                </a:solidFill>
                <a:effectLst/>
                <a:latin typeface="Söhne"/>
              </a:rPr>
              <a:t>Ubuntu Releases</a:t>
            </a:r>
            <a:r>
              <a:rPr lang="en-US" b="0" i="0" dirty="0">
                <a:solidFill>
                  <a:srgbClr val="D1D5DB"/>
                </a:solidFill>
                <a:effectLst/>
                <a:latin typeface="Söhne"/>
              </a:rPr>
              <a:t>: Ubuntu follows a six-month release cycle, with a new version being released in April and October of each year. Each release has a version number consisting of the year and month of its release, such as Ubuntu 20.04 (released in April 2020) or Ubuntu 21.10 (released in October 2021).</a:t>
            </a:r>
          </a:p>
          <a:p>
            <a:br>
              <a:rPr lang="en-US" dirty="0"/>
            </a:br>
            <a:r>
              <a:rPr lang="en-IN" b="0" i="0" dirty="0">
                <a:solidFill>
                  <a:srgbClr val="FFC000"/>
                </a:solidFill>
                <a:effectLst/>
                <a:latin typeface="Söhne"/>
              </a:rPr>
              <a:t>Desktop Environment</a:t>
            </a:r>
            <a:r>
              <a:rPr lang="en-IN" b="0" i="0" dirty="0">
                <a:solidFill>
                  <a:srgbClr val="D1D5DB"/>
                </a:solidFill>
                <a:effectLst/>
                <a:latin typeface="Söhne"/>
              </a:rPr>
              <a:t>: Ubuntu offers several official </a:t>
            </a:r>
            <a:r>
              <a:rPr lang="en-IN" b="0" i="0" dirty="0" err="1">
                <a:solidFill>
                  <a:srgbClr val="D1D5DB"/>
                </a:solidFill>
                <a:effectLst/>
                <a:latin typeface="Söhne"/>
              </a:rPr>
              <a:t>flavors</a:t>
            </a:r>
            <a:r>
              <a:rPr lang="en-IN" b="0" i="0" dirty="0">
                <a:solidFill>
                  <a:srgbClr val="D1D5DB"/>
                </a:solidFill>
                <a:effectLst/>
                <a:latin typeface="Söhne"/>
              </a:rPr>
              <a:t>, each with a different desktop environment. The default desktop environment for Ubuntu is called GNOME</a:t>
            </a:r>
            <a:endParaRPr lang="en-IN" dirty="0"/>
          </a:p>
        </p:txBody>
      </p:sp>
    </p:spTree>
    <p:extLst>
      <p:ext uri="{BB962C8B-B14F-4D97-AF65-F5344CB8AC3E}">
        <p14:creationId xmlns:p14="http://schemas.microsoft.com/office/powerpoint/2010/main" val="204706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C398-7680-F0CB-EA83-6FFFE8821DC7}"/>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83B83683-2ABB-E029-D867-70E812214611}"/>
              </a:ext>
            </a:extLst>
          </p:cNvPr>
          <p:cNvSpPr>
            <a:spLocks noGrp="1"/>
          </p:cNvSpPr>
          <p:nvPr>
            <p:ph idx="1"/>
          </p:nvPr>
        </p:nvSpPr>
        <p:spPr/>
        <p:txBody>
          <a:bodyPr/>
          <a:lstStyle/>
          <a:p>
            <a:r>
              <a:rPr lang="en-IN" b="0" i="0" dirty="0">
                <a:solidFill>
                  <a:srgbClr val="00B050"/>
                </a:solidFill>
                <a:effectLst/>
                <a:latin typeface="Söhne"/>
              </a:rPr>
              <a:t>Software Packages</a:t>
            </a:r>
            <a:r>
              <a:rPr lang="en-IN" b="0" i="0" dirty="0">
                <a:solidFill>
                  <a:srgbClr val="D1D5DB"/>
                </a:solidFill>
                <a:effectLst/>
                <a:latin typeface="Söhne"/>
              </a:rPr>
              <a:t>: Ubuntu uses the Debian package management system, which allows users to easily install, update, and remove software packages. The Ubuntu Software </a:t>
            </a:r>
            <a:r>
              <a:rPr lang="en-IN" b="0" i="0" dirty="0" err="1">
                <a:solidFill>
                  <a:srgbClr val="D1D5DB"/>
                </a:solidFill>
                <a:effectLst/>
                <a:latin typeface="Söhne"/>
              </a:rPr>
              <a:t>Center</a:t>
            </a:r>
            <a:r>
              <a:rPr lang="en-IN" b="0" i="0" dirty="0">
                <a:solidFill>
                  <a:srgbClr val="D1D5DB"/>
                </a:solidFill>
                <a:effectLst/>
                <a:latin typeface="Söhne"/>
              </a:rPr>
              <a:t> and the command-line package manager called APT (Advanced Package Tool) </a:t>
            </a:r>
          </a:p>
          <a:p>
            <a:r>
              <a:rPr lang="en-US" b="0" i="0" dirty="0">
                <a:solidFill>
                  <a:schemeClr val="accent5">
                    <a:lumMod val="75000"/>
                  </a:schemeClr>
                </a:solidFill>
                <a:effectLst/>
                <a:latin typeface="Söhne"/>
              </a:rPr>
              <a:t>Long-Term Support (LTS) Releases:</a:t>
            </a:r>
            <a:r>
              <a:rPr lang="en-US" b="0" i="0" dirty="0">
                <a:solidFill>
                  <a:srgbClr val="D1D5DB"/>
                </a:solidFill>
                <a:effectLst/>
                <a:latin typeface="Söhne"/>
              </a:rPr>
              <a:t> Every two years, Ubuntu releases a Long-Term Support (LTS) version, which is supported with security updates and bug fixes for five years on the desktop and ten years on the server.</a:t>
            </a:r>
          </a:p>
          <a:p>
            <a:r>
              <a:rPr lang="en-IN" b="0" i="0" dirty="0">
                <a:solidFill>
                  <a:srgbClr val="FFC000"/>
                </a:solidFill>
                <a:effectLst/>
                <a:latin typeface="Söhne"/>
              </a:rPr>
              <a:t>Ubuntu Server</a:t>
            </a:r>
            <a:r>
              <a:rPr lang="en-IN" b="0" i="0" dirty="0">
                <a:solidFill>
                  <a:srgbClr val="D1D5DB"/>
                </a:solidFill>
                <a:effectLst/>
                <a:latin typeface="Söhne"/>
              </a:rPr>
              <a:t>: Ubuntu is widely used as a server operating system, offering robust features for web servers, file servers, database servers, cloud deployments, and more. Ubuntu Server includes tools such as LAMP (Linux, Apache, MySQL, PHP) stack, OpenStack.</a:t>
            </a:r>
            <a:endParaRPr lang="en-IN" dirty="0"/>
          </a:p>
        </p:txBody>
      </p:sp>
    </p:spTree>
    <p:extLst>
      <p:ext uri="{BB962C8B-B14F-4D97-AF65-F5344CB8AC3E}">
        <p14:creationId xmlns:p14="http://schemas.microsoft.com/office/powerpoint/2010/main" val="275377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FA9B-7AC1-B660-7DCC-08B3C111E681}"/>
              </a:ext>
            </a:extLst>
          </p:cNvPr>
          <p:cNvSpPr>
            <a:spLocks noGrp="1"/>
          </p:cNvSpPr>
          <p:nvPr>
            <p:ph type="title"/>
          </p:nvPr>
        </p:nvSpPr>
        <p:spPr>
          <a:xfrm>
            <a:off x="1008782" y="638019"/>
            <a:ext cx="10571998" cy="970450"/>
          </a:xfrm>
        </p:spPr>
        <p:txBody>
          <a:bodyPr/>
          <a:lstStyle/>
          <a:p>
            <a:r>
              <a:rPr lang="en-IN" dirty="0">
                <a:solidFill>
                  <a:srgbClr val="FFFF00"/>
                </a:solidFill>
              </a:rPr>
              <a:t>Steps to install </a:t>
            </a:r>
            <a:r>
              <a:rPr lang="en-IN" b="1" i="0" dirty="0">
                <a:solidFill>
                  <a:srgbClr val="FFFF00"/>
                </a:solidFill>
                <a:effectLst/>
                <a:latin typeface="Bahnschrift SemiBold" panose="020B0502040204020203" pitchFamily="34" charset="0"/>
              </a:rPr>
              <a:t>Ubuntu</a:t>
            </a:r>
            <a:endParaRPr lang="en-IN" dirty="0">
              <a:solidFill>
                <a:srgbClr val="FFFF00"/>
              </a:solidFill>
            </a:endParaRPr>
          </a:p>
        </p:txBody>
      </p:sp>
      <p:sp>
        <p:nvSpPr>
          <p:cNvPr id="3" name="Content Placeholder 2">
            <a:extLst>
              <a:ext uri="{FF2B5EF4-FFF2-40B4-BE49-F238E27FC236}">
                <a16:creationId xmlns:a16="http://schemas.microsoft.com/office/drawing/2014/main" id="{46D42A2B-3C04-6F16-7952-58D90B353DAA}"/>
              </a:ext>
            </a:extLst>
          </p:cNvPr>
          <p:cNvSpPr>
            <a:spLocks noGrp="1"/>
          </p:cNvSpPr>
          <p:nvPr>
            <p:ph idx="1"/>
          </p:nvPr>
        </p:nvSpPr>
        <p:spPr>
          <a:xfrm>
            <a:off x="389614" y="1947580"/>
            <a:ext cx="10554574" cy="2638520"/>
          </a:xfrm>
        </p:spPr>
        <p:txBody>
          <a:bodyPr/>
          <a:lstStyle/>
          <a:p>
            <a:r>
              <a:rPr lang="en-US" b="1" i="0" dirty="0">
                <a:solidFill>
                  <a:schemeClr val="accent5"/>
                </a:solidFill>
                <a:effectLst/>
                <a:latin typeface="Söhne"/>
              </a:rPr>
              <a:t>Download Ubuntu</a:t>
            </a:r>
            <a:r>
              <a:rPr lang="en-US" b="0" i="0" dirty="0">
                <a:solidFill>
                  <a:srgbClr val="D1D5DB"/>
                </a:solidFill>
                <a:effectLst/>
                <a:latin typeface="Söhne"/>
              </a:rPr>
              <a:t>: Go to the official Ubuntu website (</a:t>
            </a:r>
            <a:r>
              <a:rPr lang="en-US" b="0" i="0" u="sng" dirty="0">
                <a:solidFill>
                  <a:srgbClr val="D1D5DB"/>
                </a:solidFill>
                <a:effectLst/>
                <a:latin typeface="Söhne"/>
                <a:hlinkClick r:id="rId2"/>
              </a:rPr>
              <a:t>https://ubuntu.com/download</a:t>
            </a:r>
            <a:r>
              <a:rPr lang="en-US" b="0" i="0" dirty="0">
                <a:solidFill>
                  <a:srgbClr val="D1D5DB"/>
                </a:solidFill>
                <a:effectLst/>
                <a:latin typeface="Söhne"/>
              </a:rPr>
              <a:t>) and download the version of Ubuntu that suits your needs. Choose between the long-term support (LTS) version or the latest version, depending on your preferences.</a:t>
            </a:r>
          </a:p>
          <a:p>
            <a:pPr marL="0" indent="0">
              <a:buNone/>
            </a:pPr>
            <a:br>
              <a:rPr lang="en-US" dirty="0"/>
            </a:br>
            <a:endParaRPr lang="en-IN" dirty="0"/>
          </a:p>
        </p:txBody>
      </p:sp>
      <p:pic>
        <p:nvPicPr>
          <p:cNvPr id="1027" name="Picture 3" descr="Ubuntu &quot;Circle of Friends&quot; Logo">
            <a:extLst>
              <a:ext uri="{FF2B5EF4-FFF2-40B4-BE49-F238E27FC236}">
                <a16:creationId xmlns:a16="http://schemas.microsoft.com/office/drawing/2014/main" id="{C5C864BE-A286-B1D4-2CAB-C7A6FD6E2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841" y="3910341"/>
            <a:ext cx="5454317" cy="2864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25CAEB74-4129-7977-69B4-2E039B69DFFD}"/>
              </a:ext>
            </a:extLst>
          </p:cNvPr>
          <p:cNvSpPr>
            <a:spLocks noChangeArrowheads="1"/>
          </p:cNvSpPr>
          <p:nvPr/>
        </p:nvSpPr>
        <p:spPr bwMode="auto">
          <a:xfrm>
            <a:off x="198782" y="255291"/>
            <a:ext cx="65" cy="32827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50784"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51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EAB2-88A6-4A92-7A78-64FA7A1DDC54}"/>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302444E0-06E0-F24A-06C8-C20DF7DA8B0E}"/>
              </a:ext>
            </a:extLst>
          </p:cNvPr>
          <p:cNvSpPr>
            <a:spLocks noGrp="1"/>
          </p:cNvSpPr>
          <p:nvPr>
            <p:ph idx="1"/>
          </p:nvPr>
        </p:nvSpPr>
        <p:spPr>
          <a:xfrm>
            <a:off x="365488" y="1285986"/>
            <a:ext cx="10554574" cy="3636511"/>
          </a:xfrm>
        </p:spPr>
        <p:txBody>
          <a:bodyPr/>
          <a:lstStyle/>
          <a:p>
            <a:r>
              <a:rPr lang="en-US" b="1" i="0" dirty="0">
                <a:solidFill>
                  <a:srgbClr val="FFFF00"/>
                </a:solidFill>
                <a:effectLst/>
                <a:latin typeface="Söhne"/>
              </a:rPr>
              <a:t>Create a bootable USB drive</a:t>
            </a:r>
            <a:r>
              <a:rPr lang="en-US" b="0" i="0" dirty="0">
                <a:solidFill>
                  <a:srgbClr val="FFFF00"/>
                </a:solidFill>
                <a:effectLst/>
                <a:latin typeface="Söhne"/>
              </a:rPr>
              <a:t>:</a:t>
            </a:r>
            <a:r>
              <a:rPr lang="en-US" b="0" i="0" dirty="0">
                <a:solidFill>
                  <a:srgbClr val="D1D5DB"/>
                </a:solidFill>
                <a:effectLst/>
                <a:latin typeface="Söhne"/>
              </a:rPr>
              <a:t> After downloading the Ubuntu ISO file, you'll need to create a bootable USB drive. You can use a tool like Rufus (</a:t>
            </a:r>
            <a:r>
              <a:rPr lang="en-US" b="0" i="0" u="sng" dirty="0">
                <a:solidFill>
                  <a:srgbClr val="D1D5DB"/>
                </a:solidFill>
                <a:effectLst/>
                <a:latin typeface="Söhne"/>
                <a:hlinkClick r:id="rId2"/>
              </a:rPr>
              <a:t>https://rufus.ie/</a:t>
            </a:r>
            <a:r>
              <a:rPr lang="en-US" b="0" i="0" dirty="0">
                <a:solidFill>
                  <a:srgbClr val="D1D5DB"/>
                </a:solidFill>
                <a:effectLst/>
                <a:latin typeface="Söhne"/>
              </a:rPr>
              <a:t>) on Windows or the built-in "Disk Utility" on macOS to create the bootable USB drive. Follow the instructions provided by the tool to create the bootable USB drive.</a:t>
            </a:r>
          </a:p>
          <a:p>
            <a:pPr marL="0" indent="0">
              <a:buNone/>
            </a:pPr>
            <a:br>
              <a:rPr lang="en-US" dirty="0"/>
            </a:br>
            <a:endParaRPr lang="en-IN" dirty="0"/>
          </a:p>
        </p:txBody>
      </p:sp>
      <p:pic>
        <p:nvPicPr>
          <p:cNvPr id="4" name="Picture 2">
            <a:hlinkClick r:id="rId3"/>
            <a:extLst>
              <a:ext uri="{FF2B5EF4-FFF2-40B4-BE49-F238E27FC236}">
                <a16:creationId xmlns:a16="http://schemas.microsoft.com/office/drawing/2014/main" id="{88B465AF-696E-15DC-DAFD-3727E682A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907" y="3499853"/>
            <a:ext cx="5200152" cy="319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80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F97B-2866-E6C7-50DD-2252E7A843DC}"/>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87234684-C6EC-E0CC-BAAE-232599E0B7EF}"/>
              </a:ext>
            </a:extLst>
          </p:cNvPr>
          <p:cNvSpPr>
            <a:spLocks noGrp="1"/>
          </p:cNvSpPr>
          <p:nvPr>
            <p:ph idx="1"/>
          </p:nvPr>
        </p:nvSpPr>
        <p:spPr>
          <a:xfrm>
            <a:off x="321337" y="1125286"/>
            <a:ext cx="10554574" cy="3636511"/>
          </a:xfrm>
        </p:spPr>
        <p:txBody>
          <a:bodyPr/>
          <a:lstStyle/>
          <a:p>
            <a:r>
              <a:rPr lang="en-US" b="1" i="0" dirty="0">
                <a:solidFill>
                  <a:schemeClr val="accent4">
                    <a:lumMod val="75000"/>
                  </a:schemeClr>
                </a:solidFill>
                <a:effectLst/>
                <a:latin typeface="Söhne"/>
              </a:rPr>
              <a:t>Boot from the USB drive</a:t>
            </a:r>
            <a:r>
              <a:rPr lang="en-US" b="0" i="0" dirty="0">
                <a:solidFill>
                  <a:srgbClr val="D1D5DB"/>
                </a:solidFill>
                <a:effectLst/>
                <a:latin typeface="Söhne"/>
              </a:rPr>
              <a:t>: Insert the bootable USB drive into your computer and restart it. As the computer starts up, enter the BIOS or boot menu (usually by pressing F2, F12, or Delete key). In the BIOS or boot menu, set the USB drive as the primary boot device. Save the changes and exit the BIOS or boot menu.</a:t>
            </a:r>
          </a:p>
          <a:p>
            <a:endParaRPr lang="en-IN" dirty="0"/>
          </a:p>
        </p:txBody>
      </p:sp>
      <p:pic>
        <p:nvPicPr>
          <p:cNvPr id="3076" name="Picture 4" descr="image">
            <a:hlinkClick r:id="rId2" tooltip="image"/>
            <a:extLst>
              <a:ext uri="{FF2B5EF4-FFF2-40B4-BE49-F238E27FC236}">
                <a16:creationId xmlns:a16="http://schemas.microsoft.com/office/drawing/2014/main" id="{C92A1EDC-C6D6-7670-74F8-A734B2F80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46" y="3429000"/>
            <a:ext cx="6572250" cy="326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11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3C0-9813-1A91-39FC-8F8DB750B039}"/>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45B3FDC9-7D7E-1493-19D7-521E02D551A4}"/>
              </a:ext>
            </a:extLst>
          </p:cNvPr>
          <p:cNvSpPr>
            <a:spLocks noGrp="1"/>
          </p:cNvSpPr>
          <p:nvPr>
            <p:ph idx="1"/>
          </p:nvPr>
        </p:nvSpPr>
        <p:spPr>
          <a:xfrm>
            <a:off x="401618" y="1417638"/>
            <a:ext cx="10554574" cy="3636511"/>
          </a:xfrm>
        </p:spPr>
        <p:txBody>
          <a:bodyPr>
            <a:normAutofit/>
          </a:bodyPr>
          <a:lstStyle/>
          <a:p>
            <a:r>
              <a:rPr lang="en-US" b="1" i="0" dirty="0">
                <a:solidFill>
                  <a:schemeClr val="accent3">
                    <a:lumMod val="50000"/>
                  </a:schemeClr>
                </a:solidFill>
                <a:effectLst/>
                <a:latin typeface="Söhne"/>
              </a:rPr>
              <a:t>Install Ubuntu</a:t>
            </a:r>
            <a:r>
              <a:rPr lang="en-US" b="0" i="0" dirty="0">
                <a:solidFill>
                  <a:srgbClr val="D1D5DB"/>
                </a:solidFill>
                <a:effectLst/>
                <a:latin typeface="Söhne"/>
              </a:rPr>
              <a:t>: Your computer will now boot from the USB drive. Ubuntu's installation wizard will appear. Select your language and click "Install Ubuntu." You can choose to install third-party software and updates during the installation process if desired.</a:t>
            </a:r>
          </a:p>
          <a:p>
            <a:pPr marL="0" indent="0">
              <a:buNone/>
            </a:pPr>
            <a:br>
              <a:rPr lang="en-US" dirty="0"/>
            </a:br>
            <a:endParaRPr lang="en-IN" dirty="0"/>
          </a:p>
        </p:txBody>
      </p:sp>
      <p:pic>
        <p:nvPicPr>
          <p:cNvPr id="4098" name="Picture 2" descr="image">
            <a:extLst>
              <a:ext uri="{FF2B5EF4-FFF2-40B4-BE49-F238E27FC236}">
                <a16:creationId xmlns:a16="http://schemas.microsoft.com/office/drawing/2014/main" id="{532C13C8-9B74-AD05-17C6-578402989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4" y="3548447"/>
            <a:ext cx="6572250" cy="3011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09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F7A7-FA02-4CB8-6694-F583EBC5811E}"/>
              </a:ext>
            </a:extLst>
          </p:cNvPr>
          <p:cNvSpPr>
            <a:spLocks noGrp="1"/>
          </p:cNvSpPr>
          <p:nvPr>
            <p:ph type="title"/>
          </p:nvPr>
        </p:nvSpPr>
        <p:spPr/>
        <p:txBody>
          <a:bodyPr/>
          <a:lstStyle/>
          <a:p>
            <a:r>
              <a:rPr lang="en-IN" sz="800" dirty="0"/>
              <a:t>.</a:t>
            </a:r>
          </a:p>
        </p:txBody>
      </p:sp>
      <p:sp>
        <p:nvSpPr>
          <p:cNvPr id="3" name="Content Placeholder 2">
            <a:extLst>
              <a:ext uri="{FF2B5EF4-FFF2-40B4-BE49-F238E27FC236}">
                <a16:creationId xmlns:a16="http://schemas.microsoft.com/office/drawing/2014/main" id="{D5FA2F5A-B5C5-ADA9-E845-A208F062BA4A}"/>
              </a:ext>
            </a:extLst>
          </p:cNvPr>
          <p:cNvSpPr>
            <a:spLocks noGrp="1"/>
          </p:cNvSpPr>
          <p:nvPr>
            <p:ph sz="half" idx="1"/>
          </p:nvPr>
        </p:nvSpPr>
        <p:spPr>
          <a:xfrm>
            <a:off x="340789" y="3084487"/>
            <a:ext cx="5519322" cy="3168094"/>
          </a:xfrm>
        </p:spPr>
        <p:txBody>
          <a:bodyPr/>
          <a:lstStyle/>
          <a:p>
            <a:r>
              <a:rPr lang="en-US" b="1" i="0" dirty="0">
                <a:solidFill>
                  <a:schemeClr val="accent3">
                    <a:lumMod val="75000"/>
                  </a:schemeClr>
                </a:solidFill>
                <a:effectLst/>
                <a:latin typeface="Söhne"/>
              </a:rPr>
              <a:t>Partitioning</a:t>
            </a:r>
            <a:r>
              <a:rPr lang="en-US" b="0" i="0" dirty="0">
                <a:solidFill>
                  <a:srgbClr val="D1D5DB"/>
                </a:solidFill>
                <a:effectLst/>
                <a:latin typeface="Söhne"/>
              </a:rPr>
              <a:t>: If you choose to install Ubuntu alongside an existing operating system, you'll need to allocate disk space for Ubuntu. Use the slider to adjust the partition sizes according to your needs. If you're erasing the disk, you can skip this step.</a:t>
            </a:r>
          </a:p>
          <a:p>
            <a:pPr marL="0" indent="0">
              <a:buNone/>
            </a:pPr>
            <a:br>
              <a:rPr lang="en-US" dirty="0"/>
            </a:br>
            <a:endParaRPr lang="en-IN" dirty="0"/>
          </a:p>
        </p:txBody>
      </p:sp>
      <p:sp>
        <p:nvSpPr>
          <p:cNvPr id="4" name="Content Placeholder 3">
            <a:extLst>
              <a:ext uri="{FF2B5EF4-FFF2-40B4-BE49-F238E27FC236}">
                <a16:creationId xmlns:a16="http://schemas.microsoft.com/office/drawing/2014/main" id="{C3E9854E-A379-4343-4618-2F862693FBCB}"/>
              </a:ext>
            </a:extLst>
          </p:cNvPr>
          <p:cNvSpPr>
            <a:spLocks noGrp="1"/>
          </p:cNvSpPr>
          <p:nvPr>
            <p:ph sz="half" idx="2"/>
          </p:nvPr>
        </p:nvSpPr>
        <p:spPr>
          <a:xfrm>
            <a:off x="5567214" y="351224"/>
            <a:ext cx="5194583" cy="1066414"/>
          </a:xfrm>
        </p:spPr>
        <p:txBody>
          <a:bodyPr/>
          <a:lstStyle/>
          <a:p>
            <a:pPr marL="0" indent="0">
              <a:buNone/>
            </a:pPr>
            <a:r>
              <a:rPr lang="en-IN" dirty="0"/>
              <a:t>.</a:t>
            </a:r>
          </a:p>
        </p:txBody>
      </p:sp>
      <p:pic>
        <p:nvPicPr>
          <p:cNvPr id="5122" name="Picture 2" descr="image">
            <a:hlinkClick r:id="rId2" tooltip="image"/>
            <a:extLst>
              <a:ext uri="{FF2B5EF4-FFF2-40B4-BE49-F238E27FC236}">
                <a16:creationId xmlns:a16="http://schemas.microsoft.com/office/drawing/2014/main" id="{F136E4CB-D58D-85F7-D658-7354B417A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672" y="-73652"/>
            <a:ext cx="4179322" cy="355831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a:hlinkClick r:id="rId4" tooltip="image"/>
            <a:extLst>
              <a:ext uri="{FF2B5EF4-FFF2-40B4-BE49-F238E27FC236}">
                <a16:creationId xmlns:a16="http://schemas.microsoft.com/office/drawing/2014/main" id="{B9BD74BA-B6DD-445A-9D7A-238FF955F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643" y="3703402"/>
            <a:ext cx="4664351" cy="306315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image">
            <a:hlinkClick r:id="rId6" tooltip="image"/>
            <a:extLst>
              <a:ext uri="{FF2B5EF4-FFF2-40B4-BE49-F238E27FC236}">
                <a16:creationId xmlns:a16="http://schemas.microsoft.com/office/drawing/2014/main" id="{AC961D13-2C51-FE05-0020-A977DA7589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2586" y="21330"/>
            <a:ext cx="5149381" cy="306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588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176</TotalTime>
  <Words>777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SemiBold</vt:lpstr>
      <vt:lpstr>Bauhaus 93</vt:lpstr>
      <vt:lpstr>Century Gothic</vt:lpstr>
      <vt:lpstr>Söhne</vt:lpstr>
      <vt:lpstr>Wingdings 2</vt:lpstr>
      <vt:lpstr>Quotable</vt:lpstr>
      <vt:lpstr>Ubuntu installation </vt:lpstr>
      <vt:lpstr>What is Ubuntu</vt:lpstr>
      <vt:lpstr>.</vt:lpstr>
      <vt:lpstr>.</vt:lpstr>
      <vt:lpstr>Steps to install Ubuntu</vt:lpstr>
      <vt:lpstr>.</vt:lpstr>
      <vt:lpstr>.</vt:lpstr>
      <vt:lpstr>.</vt:lpstr>
      <vt:lpstr>.</vt:lpstr>
      <vt:lpstr>Select your location: Choose your location to set the time zone appropriately.   </vt:lpstr>
      <vt:lpst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installation</dc:title>
  <dc:creator>919347339145</dc:creator>
  <cp:lastModifiedBy>919347339145</cp:lastModifiedBy>
  <cp:revision>3</cp:revision>
  <dcterms:created xsi:type="dcterms:W3CDTF">2023-05-17T13:57:19Z</dcterms:created>
  <dcterms:modified xsi:type="dcterms:W3CDTF">2023-05-19T09:19:30Z</dcterms:modified>
</cp:coreProperties>
</file>